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4"/>
  </p:notesMasterIdLst>
  <p:sldIdLst>
    <p:sldId id="278" r:id="rId3"/>
    <p:sldId id="256" r:id="rId4"/>
    <p:sldId id="301" r:id="rId5"/>
    <p:sldId id="300" r:id="rId6"/>
    <p:sldId id="280" r:id="rId7"/>
    <p:sldId id="305" r:id="rId8"/>
    <p:sldId id="281" r:id="rId9"/>
    <p:sldId id="282" r:id="rId10"/>
    <p:sldId id="291" r:id="rId11"/>
    <p:sldId id="292" r:id="rId12"/>
    <p:sldId id="293" r:id="rId13"/>
    <p:sldId id="294" r:id="rId14"/>
    <p:sldId id="295" r:id="rId15"/>
    <p:sldId id="296" r:id="rId16"/>
    <p:sldId id="297" r:id="rId17"/>
    <p:sldId id="283" r:id="rId18"/>
    <p:sldId id="270" r:id="rId19"/>
    <p:sldId id="263" r:id="rId20"/>
    <p:sldId id="264" r:id="rId21"/>
    <p:sldId id="284" r:id="rId22"/>
    <p:sldId id="260" r:id="rId23"/>
    <p:sldId id="288" r:id="rId24"/>
    <p:sldId id="308" r:id="rId25"/>
    <p:sldId id="287" r:id="rId26"/>
    <p:sldId id="289" r:id="rId27"/>
    <p:sldId id="261" r:id="rId28"/>
    <p:sldId id="265" r:id="rId29"/>
    <p:sldId id="267" r:id="rId30"/>
    <p:sldId id="273" r:id="rId31"/>
    <p:sldId id="272" r:id="rId32"/>
    <p:sldId id="437"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0" autoAdjust="0"/>
    <p:restoredTop sz="93792" autoAdjust="0"/>
  </p:normalViewPr>
  <p:slideViewPr>
    <p:cSldViewPr snapToGrid="0">
      <p:cViewPr varScale="1">
        <p:scale>
          <a:sx n="77" d="100"/>
          <a:sy n="77" d="100"/>
        </p:scale>
        <p:origin x="126" y="55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63934CF-0E46-4ADF-9049-59EC54FDC149}" type="datetimeFigureOut">
              <a:rPr lang="en-US" smtClean="0"/>
              <a:t>10/19/2022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C01A635-6501-49B4-A8C1-BFECEA0ED6DC}" type="slidenum">
              <a:rPr lang="en-US" smtClean="0"/>
              <a:t>‹#›</a:t>
            </a:fld>
            <a:endParaRPr lang="en-US"/>
          </a:p>
        </p:txBody>
      </p:sp>
    </p:spTree>
    <p:extLst>
      <p:ext uri="{BB962C8B-B14F-4D97-AF65-F5344CB8AC3E}">
        <p14:creationId xmlns:p14="http://schemas.microsoft.com/office/powerpoint/2010/main" val="544901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01A635-6501-49B4-A8C1-BFECEA0ED6DC}" type="slidenum">
              <a:rPr lang="en-US" smtClean="0"/>
              <a:t>17</a:t>
            </a:fld>
            <a:endParaRPr lang="en-US"/>
          </a:p>
        </p:txBody>
      </p:sp>
    </p:spTree>
    <p:extLst>
      <p:ext uri="{BB962C8B-B14F-4D97-AF65-F5344CB8AC3E}">
        <p14:creationId xmlns:p14="http://schemas.microsoft.com/office/powerpoint/2010/main" val="630530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01A635-6501-49B4-A8C1-BFECEA0ED6DC}" type="slidenum">
              <a:rPr lang="en-US" smtClean="0"/>
              <a:t>18</a:t>
            </a:fld>
            <a:endParaRPr lang="en-US"/>
          </a:p>
        </p:txBody>
      </p:sp>
    </p:spTree>
    <p:extLst>
      <p:ext uri="{BB962C8B-B14F-4D97-AF65-F5344CB8AC3E}">
        <p14:creationId xmlns:p14="http://schemas.microsoft.com/office/powerpoint/2010/main" val="3224182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TLX</a:t>
            </a:r>
          </a:p>
          <a:p>
            <a:r>
              <a:rPr lang="en-US" dirty="0"/>
              <a:t>SART</a:t>
            </a:r>
          </a:p>
          <a:p>
            <a:r>
              <a:rPr lang="en-US" dirty="0"/>
              <a:t>RPSA</a:t>
            </a:r>
          </a:p>
          <a:p>
            <a:endParaRPr lang="en-US" dirty="0"/>
          </a:p>
        </p:txBody>
      </p:sp>
      <p:sp>
        <p:nvSpPr>
          <p:cNvPr id="4" name="Slide Number Placeholder 3"/>
          <p:cNvSpPr>
            <a:spLocks noGrp="1"/>
          </p:cNvSpPr>
          <p:nvPr>
            <p:ph type="sldNum" sz="quarter" idx="5"/>
          </p:nvPr>
        </p:nvSpPr>
        <p:spPr/>
        <p:txBody>
          <a:bodyPr/>
          <a:lstStyle/>
          <a:p>
            <a:fld id="{3C01A635-6501-49B4-A8C1-BFECEA0ED6DC}" type="slidenum">
              <a:rPr lang="en-US" smtClean="0"/>
              <a:t>21</a:t>
            </a:fld>
            <a:endParaRPr lang="en-US"/>
          </a:p>
        </p:txBody>
      </p:sp>
    </p:spTree>
    <p:extLst>
      <p:ext uri="{BB962C8B-B14F-4D97-AF65-F5344CB8AC3E}">
        <p14:creationId xmlns:p14="http://schemas.microsoft.com/office/powerpoint/2010/main" val="228222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TLX</a:t>
            </a:r>
          </a:p>
          <a:p>
            <a:r>
              <a:rPr lang="en-US" dirty="0"/>
              <a:t>SART</a:t>
            </a:r>
          </a:p>
          <a:p>
            <a:r>
              <a:rPr lang="en-US" dirty="0"/>
              <a:t>RPSA</a:t>
            </a:r>
          </a:p>
          <a:p>
            <a:endParaRPr lang="en-US" dirty="0"/>
          </a:p>
        </p:txBody>
      </p:sp>
      <p:sp>
        <p:nvSpPr>
          <p:cNvPr id="4" name="Slide Number Placeholder 3"/>
          <p:cNvSpPr>
            <a:spLocks noGrp="1"/>
          </p:cNvSpPr>
          <p:nvPr>
            <p:ph type="sldNum" sz="quarter" idx="5"/>
          </p:nvPr>
        </p:nvSpPr>
        <p:spPr/>
        <p:txBody>
          <a:bodyPr/>
          <a:lstStyle/>
          <a:p>
            <a:fld id="{3C01A635-6501-49B4-A8C1-BFECEA0ED6DC}" type="slidenum">
              <a:rPr lang="en-US" smtClean="0"/>
              <a:t>25</a:t>
            </a:fld>
            <a:endParaRPr lang="en-US"/>
          </a:p>
        </p:txBody>
      </p:sp>
    </p:spTree>
    <p:extLst>
      <p:ext uri="{BB962C8B-B14F-4D97-AF65-F5344CB8AC3E}">
        <p14:creationId xmlns:p14="http://schemas.microsoft.com/office/powerpoint/2010/main" val="1079814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DD296-BE4B-4AC4-A725-E36BD701FC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0A2CDB-1B22-4F9F-82F6-64358CF72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EDE61E-FE69-4410-BADD-E84B4FCABB1C}"/>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5" name="Footer Placeholder 4">
            <a:extLst>
              <a:ext uri="{FF2B5EF4-FFF2-40B4-BE49-F238E27FC236}">
                <a16:creationId xmlns:a16="http://schemas.microsoft.com/office/drawing/2014/main" id="{242E7B16-8D75-4A5D-B58E-D148846567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A175B2-822B-4063-84F7-2D7ACB38F3AF}"/>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2926971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C2D04-D0E7-45F9-82A2-BD330B9587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103F2D-853E-40AC-A2E6-A586F2433A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B38628-70B7-4B80-B4BB-121489AD4DE6}"/>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5" name="Footer Placeholder 4">
            <a:extLst>
              <a:ext uri="{FF2B5EF4-FFF2-40B4-BE49-F238E27FC236}">
                <a16:creationId xmlns:a16="http://schemas.microsoft.com/office/drawing/2014/main" id="{4080C23C-9271-4FC9-84A6-46795B4F2B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69AE7D-0103-4863-9F81-A1DD6FAC2EEE}"/>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597708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6C7CB-05E0-457E-B5D8-B410C7333C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40585E-3B3B-48DB-8FF0-D1D2F09440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C5D5D2-4647-4A10-B1BF-68221D3614F0}"/>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5" name="Footer Placeholder 4">
            <a:extLst>
              <a:ext uri="{FF2B5EF4-FFF2-40B4-BE49-F238E27FC236}">
                <a16:creationId xmlns:a16="http://schemas.microsoft.com/office/drawing/2014/main" id="{32F7F990-89D2-4CCF-B16B-130E9520CE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6D670E-6194-40CA-A360-39F04BE115B0}"/>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2037413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8D9A-79B7-4BA8-A77D-0A488992CD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70FF83-5A9D-44E9-BBFD-93DB9B3B40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C73B9-9885-4844-8118-4C4AC64049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3D64D8-A523-4D06-8260-A4EC2B3F7615}"/>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6" name="Footer Placeholder 5">
            <a:extLst>
              <a:ext uri="{FF2B5EF4-FFF2-40B4-BE49-F238E27FC236}">
                <a16:creationId xmlns:a16="http://schemas.microsoft.com/office/drawing/2014/main" id="{D0DE5F0D-BE80-49C7-858B-E20C781CA0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479DD1-45DB-4D37-A574-E97237AAD5FA}"/>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4105034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C750-FDFC-401D-8F6F-2C4A12325B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104345-2CA7-45B9-8ED9-1111D1EA43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6C49A2-9F12-4B7B-9B73-A136527B0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FC05C1-B8FE-41C2-8395-D261C07AF0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1EAC0B-3164-4B43-B9D8-51907629C5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EADF31-B69E-4034-9CEE-4178901932F8}"/>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8" name="Footer Placeholder 7">
            <a:extLst>
              <a:ext uri="{FF2B5EF4-FFF2-40B4-BE49-F238E27FC236}">
                <a16:creationId xmlns:a16="http://schemas.microsoft.com/office/drawing/2014/main" id="{9284C189-EB23-42F8-8B17-73E74B7D47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C43629-D1F4-4558-91F2-5560D3D8FFC9}"/>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4125941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CCFC4-FBB3-40D3-9C14-F8F2981F0C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FFF19B-00CC-4328-B263-9FC3766FFCA4}"/>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4" name="Footer Placeholder 3">
            <a:extLst>
              <a:ext uri="{FF2B5EF4-FFF2-40B4-BE49-F238E27FC236}">
                <a16:creationId xmlns:a16="http://schemas.microsoft.com/office/drawing/2014/main" id="{F8FF846A-E3FE-4B4B-87D1-147F24314A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2A82EC-498D-483B-8165-0039979B51FD}"/>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3765229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0F8559-49C1-4034-9D10-5FF26D00AD88}"/>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3" name="Footer Placeholder 2">
            <a:extLst>
              <a:ext uri="{FF2B5EF4-FFF2-40B4-BE49-F238E27FC236}">
                <a16:creationId xmlns:a16="http://schemas.microsoft.com/office/drawing/2014/main" id="{AF0413D5-AE15-459D-A2C7-76F76D60A2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3691A4-0B65-420B-BA0F-B4ECB81995BE}"/>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4284526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BCE08-2FC0-43CC-9FB8-C1141A59B2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A8DF22-4ED5-4789-B7F9-7DF1A81123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61CB3A-098F-40EA-927C-5DF4983A78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B84625-BE4F-4FCB-AFBA-6F2BD9296492}"/>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6" name="Footer Placeholder 5">
            <a:extLst>
              <a:ext uri="{FF2B5EF4-FFF2-40B4-BE49-F238E27FC236}">
                <a16:creationId xmlns:a16="http://schemas.microsoft.com/office/drawing/2014/main" id="{9CA9D385-6CED-4FD8-A4CB-4793976E3E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7C3019-7091-4E47-9EFF-71F0CE3D9893}"/>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347577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B3D5-7D26-4817-AF23-3C3100867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664551-FCD6-4709-B003-15FDC2C721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A29ECF-5C5D-483E-B0BA-9A5A40ABF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E2F73D-8202-498F-8EA9-2B9BEBB4DFB2}"/>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6" name="Footer Placeholder 5">
            <a:extLst>
              <a:ext uri="{FF2B5EF4-FFF2-40B4-BE49-F238E27FC236}">
                <a16:creationId xmlns:a16="http://schemas.microsoft.com/office/drawing/2014/main" id="{121B30BC-D64E-4979-8D7A-C97D4D9169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BF256E-4812-4F98-BFD1-686F45262DBD}"/>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665050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B1951-FD8D-4680-AC24-A26AC0D85D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286100-BC43-47C8-B3DA-D013F71B44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600957-FB79-48B3-A1A3-A9E4E14A29B9}"/>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5" name="Footer Placeholder 4">
            <a:extLst>
              <a:ext uri="{FF2B5EF4-FFF2-40B4-BE49-F238E27FC236}">
                <a16:creationId xmlns:a16="http://schemas.microsoft.com/office/drawing/2014/main" id="{4D250275-4A09-4B36-B45A-186590CF40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15A611-72F1-4F61-B6D0-DF5135858299}"/>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19095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874A8C-3910-46DD-B6FD-ABD5E8848C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F0588B-96EA-43E1-8DBF-8F26C41571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E81D07-D580-486B-B71C-A6AA9D78B9C3}"/>
              </a:ext>
            </a:extLst>
          </p:cNvPr>
          <p:cNvSpPr>
            <a:spLocks noGrp="1"/>
          </p:cNvSpPr>
          <p:nvPr>
            <p:ph type="dt" sz="half" idx="10"/>
          </p:nvPr>
        </p:nvSpPr>
        <p:spPr/>
        <p:txBody>
          <a:bodyPr/>
          <a:lstStyle/>
          <a:p>
            <a:fld id="{BBE3F25A-799D-4777-A4FF-2C63D1C662CE}" type="datetimeFigureOut">
              <a:rPr lang="en-US" smtClean="0"/>
              <a:t>10/19/2022</a:t>
            </a:fld>
            <a:endParaRPr lang="en-US"/>
          </a:p>
        </p:txBody>
      </p:sp>
      <p:sp>
        <p:nvSpPr>
          <p:cNvPr id="5" name="Footer Placeholder 4">
            <a:extLst>
              <a:ext uri="{FF2B5EF4-FFF2-40B4-BE49-F238E27FC236}">
                <a16:creationId xmlns:a16="http://schemas.microsoft.com/office/drawing/2014/main" id="{CCB8F5BF-A037-44C7-AC11-6E48E31A8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B1C7C3-CF44-479B-B8EC-9132934CA83B}"/>
              </a:ext>
            </a:extLst>
          </p:cNvPr>
          <p:cNvSpPr>
            <a:spLocks noGrp="1"/>
          </p:cNvSpPr>
          <p:nvPr>
            <p:ph type="sldNum" sz="quarter" idx="12"/>
          </p:nvPr>
        </p:nvSpPr>
        <p:spPr/>
        <p:txBody>
          <a:bodyPr/>
          <a:lstStyle/>
          <a:p>
            <a:fld id="{91054132-C10F-4511-9F6C-4C96941F8817}" type="slidenum">
              <a:rPr lang="en-US" smtClean="0"/>
              <a:t>‹#›</a:t>
            </a:fld>
            <a:endParaRPr lang="en-US"/>
          </a:p>
        </p:txBody>
      </p:sp>
    </p:spTree>
    <p:extLst>
      <p:ext uri="{BB962C8B-B14F-4D97-AF65-F5344CB8AC3E}">
        <p14:creationId xmlns:p14="http://schemas.microsoft.com/office/powerpoint/2010/main" val="2957229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1" y="1070046"/>
            <a:ext cx="10860659" cy="4717909"/>
          </a:xfrm>
          <a:prstGeom prst="rect">
            <a:avLst/>
          </a:prstGeom>
        </p:spPr>
        <p:txBody>
          <a:bodyPr/>
          <a:lstStyle>
            <a:lvl1pPr>
              <a:buClr>
                <a:schemeClr val="accent5">
                  <a:lumMod val="50000"/>
                </a:schemeClr>
              </a:buClr>
              <a:defRPr sz="2400" b="0">
                <a:latin typeface="Helvetica" panose="020B0604020202020204" pitchFamily="34" charset="0"/>
                <a:cs typeface="Helvetica" panose="020B0604020202020204" pitchFamily="34" charset="0"/>
              </a:defRPr>
            </a:lvl1pPr>
            <a:lvl2pPr>
              <a:buClr>
                <a:schemeClr val="accent1"/>
              </a:buClr>
              <a:defRPr sz="2000">
                <a:latin typeface="Helvetica" panose="020B0604020202020204" pitchFamily="34" charset="0"/>
                <a:cs typeface="Helvetica" panose="020B0604020202020204" pitchFamily="34" charset="0"/>
              </a:defRPr>
            </a:lvl2pPr>
            <a:lvl3pPr>
              <a:defRPr sz="1800">
                <a:latin typeface="Helvetica" panose="020B0604020202020204" pitchFamily="34" charset="0"/>
                <a:cs typeface="Helvetica" panose="020B0604020202020204" pitchFamily="34" charset="0"/>
              </a:defRPr>
            </a:lvl3pPr>
            <a:lvl4pPr>
              <a:defRPr sz="1600">
                <a:latin typeface="Helvetica" panose="020B0604020202020204" pitchFamily="34" charset="0"/>
                <a:cs typeface="Helvetica" panose="020B0604020202020204" pitchFamily="34" charset="0"/>
              </a:defRPr>
            </a:lvl4pPr>
            <a:lvl5pPr>
              <a:defRPr sz="1600">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Placeholder 8"/>
          <p:cNvSpPr>
            <a:spLocks noGrp="1"/>
          </p:cNvSpPr>
          <p:nvPr>
            <p:ph type="title"/>
          </p:nvPr>
        </p:nvSpPr>
        <p:spPr bwMode="auto">
          <a:xfrm>
            <a:off x="304801" y="163106"/>
            <a:ext cx="10212939" cy="615951"/>
          </a:xfrm>
          <a:prstGeom prst="rect">
            <a:avLst/>
          </a:prstGeom>
          <a:noFill/>
          <a:ln w="9525">
            <a:noFill/>
            <a:miter lim="800000"/>
            <a:headEnd/>
            <a:tailEnd/>
          </a:ln>
        </p:spPr>
        <p:txBody>
          <a:bodyPr/>
          <a:lstStyle>
            <a:lvl1pPr>
              <a:defRPr sz="3600">
                <a:solidFill>
                  <a:schemeClr val="tx1"/>
                </a:solidFill>
                <a:latin typeface="Helvetica" panose="020B0604020202020204" pitchFamily="34" charset="0"/>
                <a:cs typeface="Helvetica" panose="020B0604020202020204" pitchFamily="34" charset="0"/>
              </a:defRPr>
            </a:lvl1pPr>
          </a:lstStyle>
          <a:p>
            <a:pPr lvl="0"/>
            <a:r>
              <a:rPr lang="en-US" dirty="0"/>
              <a:t>Click to edit Master title style</a:t>
            </a:r>
          </a:p>
        </p:txBody>
      </p:sp>
      <p:sp>
        <p:nvSpPr>
          <p:cNvPr id="6" name="Rectangle 6"/>
          <p:cNvSpPr>
            <a:spLocks noGrp="1" noChangeArrowheads="1"/>
          </p:cNvSpPr>
          <p:nvPr>
            <p:ph type="sldNum" sz="quarter" idx="4"/>
          </p:nvPr>
        </p:nvSpPr>
        <p:spPr>
          <a:xfrm>
            <a:off x="227355" y="6462995"/>
            <a:ext cx="914400" cy="171451"/>
          </a:xfrm>
          <a:prstGeom prst="rect">
            <a:avLst/>
          </a:prstGeom>
          <a:ln/>
        </p:spPr>
        <p:txBody>
          <a:bodyPr/>
          <a:lstStyle>
            <a:lvl1pPr>
              <a:defRPr sz="1051"/>
            </a:lvl1pPr>
          </a:lstStyle>
          <a:p>
            <a:pPr>
              <a:defRPr/>
            </a:pPr>
            <a:fld id="{B586D440-F702-449A-AAC2-9ACFF17038B8}" type="slidenum">
              <a:rPr lang="en-US" smtClean="0"/>
              <a:pPr>
                <a:defRPr/>
              </a:pPr>
              <a:t>‹#›</a:t>
            </a:fld>
            <a:endParaRPr lang="en-US"/>
          </a:p>
        </p:txBody>
      </p:sp>
      <p:sp>
        <p:nvSpPr>
          <p:cNvPr id="5" name="Content Placeholder 2">
            <a:extLst>
              <a:ext uri="{FF2B5EF4-FFF2-40B4-BE49-F238E27FC236}">
                <a16:creationId xmlns:a16="http://schemas.microsoft.com/office/drawing/2014/main" id="{41CB81B3-19A1-9B40-974F-26DB35CC9FFC}"/>
              </a:ext>
            </a:extLst>
          </p:cNvPr>
          <p:cNvSpPr>
            <a:spLocks noGrp="1"/>
          </p:cNvSpPr>
          <p:nvPr>
            <p:ph idx="10"/>
          </p:nvPr>
        </p:nvSpPr>
        <p:spPr>
          <a:xfrm>
            <a:off x="711200" y="5603085"/>
            <a:ext cx="10471929" cy="1016001"/>
          </a:xfrm>
          <a:prstGeom prst="rect">
            <a:avLst/>
          </a:prstGeom>
        </p:spPr>
        <p:txBody>
          <a:bodyPr/>
          <a:lstStyle>
            <a:lvl1pPr>
              <a:buClr>
                <a:schemeClr val="accent5">
                  <a:lumMod val="50000"/>
                </a:schemeClr>
              </a:buClr>
              <a:defRPr sz="2400" b="0">
                <a:latin typeface="Helvetica" panose="020B0604020202020204" pitchFamily="34" charset="0"/>
                <a:cs typeface="Helvetica" panose="020B0604020202020204" pitchFamily="34" charset="0"/>
              </a:defRPr>
            </a:lvl1pPr>
            <a:lvl2pPr>
              <a:buClr>
                <a:schemeClr val="accent1"/>
              </a:buClr>
              <a:defRPr sz="2000">
                <a:latin typeface="Helvetica" panose="020B0604020202020204" pitchFamily="34" charset="0"/>
                <a:cs typeface="Helvetica" panose="020B0604020202020204" pitchFamily="34" charset="0"/>
              </a:defRPr>
            </a:lvl2pPr>
            <a:lvl3pPr>
              <a:defRPr sz="1800">
                <a:latin typeface="Helvetica" panose="020B0604020202020204" pitchFamily="34" charset="0"/>
                <a:cs typeface="Helvetica" panose="020B0604020202020204" pitchFamily="34" charset="0"/>
              </a:defRPr>
            </a:lvl3pPr>
            <a:lvl4pPr>
              <a:defRPr sz="1600">
                <a:latin typeface="Helvetica" panose="020B0604020202020204" pitchFamily="34" charset="0"/>
                <a:cs typeface="Helvetica" panose="020B0604020202020204" pitchFamily="34" charset="0"/>
              </a:defRPr>
            </a:lvl4pPr>
            <a:lvl5pPr>
              <a:defRPr sz="1600">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8460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339F5-F5EF-411A-BBD0-7864634FA118}"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942700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339F5-F5EF-411A-BBD0-7864634FA118}"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520121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9339F5-F5EF-411A-BBD0-7864634FA118}"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1129349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9339F5-F5EF-411A-BBD0-7864634FA118}"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2324340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9339F5-F5EF-411A-BBD0-7864634FA118}" type="datetimeFigureOut">
              <a:rPr lang="en-US" smtClean="0"/>
              <a:t>10/21/2022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27324763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9339F5-F5EF-411A-BBD0-7864634FA118}" type="datetimeFigureOut">
              <a:rPr lang="en-US" smtClean="0"/>
              <a:t>10/21/2022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3942699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339F5-F5EF-411A-BBD0-7864634FA118}" type="datetimeFigureOut">
              <a:rPr lang="en-US" smtClean="0"/>
              <a:t>10/21/2022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11651828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9339F5-F5EF-411A-BBD0-7864634FA118}"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3075769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9339F5-F5EF-411A-BBD0-7864634FA118}"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4120310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339F5-F5EF-411A-BBD0-7864634FA118}"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1286155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9339F5-F5EF-411A-BBD0-7864634FA118}"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B2099-4D50-4930-BFB9-449B1ADDFB1D}" type="slidenum">
              <a:rPr lang="en-US" smtClean="0"/>
              <a:t>‹#›</a:t>
            </a:fld>
            <a:endParaRPr lang="en-US"/>
          </a:p>
        </p:txBody>
      </p:sp>
    </p:spTree>
    <p:extLst>
      <p:ext uri="{BB962C8B-B14F-4D97-AF65-F5344CB8AC3E}">
        <p14:creationId xmlns:p14="http://schemas.microsoft.com/office/powerpoint/2010/main" val="408225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1FC04E-2822-4BFC-A36A-22EBA715C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C02F7E-4E5E-4913-A542-750A789305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5A07DA-835E-4035-B031-1104A6A519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E3F25A-799D-4777-A4FF-2C63D1C662CE}" type="datetimeFigureOut">
              <a:rPr lang="en-US" smtClean="0"/>
              <a:t>10/19/2022</a:t>
            </a:fld>
            <a:endParaRPr lang="en-US"/>
          </a:p>
        </p:txBody>
      </p:sp>
      <p:sp>
        <p:nvSpPr>
          <p:cNvPr id="5" name="Footer Placeholder 4">
            <a:extLst>
              <a:ext uri="{FF2B5EF4-FFF2-40B4-BE49-F238E27FC236}">
                <a16:creationId xmlns:a16="http://schemas.microsoft.com/office/drawing/2014/main" id="{89C4A691-3555-476F-A683-493CBEE642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D9AF48-88B3-4F2E-8CF8-F2FD73234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054132-C10F-4511-9F6C-4C96941F8817}" type="slidenum">
              <a:rPr lang="en-US" smtClean="0"/>
              <a:t>‹#›</a:t>
            </a:fld>
            <a:endParaRPr lang="en-US"/>
          </a:p>
        </p:txBody>
      </p:sp>
    </p:spTree>
    <p:extLst>
      <p:ext uri="{BB962C8B-B14F-4D97-AF65-F5344CB8AC3E}">
        <p14:creationId xmlns:p14="http://schemas.microsoft.com/office/powerpoint/2010/main" val="2913264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9339F5-F5EF-411A-BBD0-7864634FA118}" type="datetimeFigureOut">
              <a:rPr lang="en-US" smtClean="0"/>
              <a:t>10/21/2022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B2099-4D50-4930-BFB9-449B1ADDFB1D}" type="slidenum">
              <a:rPr lang="en-US" smtClean="0"/>
              <a:t>‹#›</a:t>
            </a:fld>
            <a:endParaRPr lang="en-US"/>
          </a:p>
        </p:txBody>
      </p:sp>
    </p:spTree>
    <p:extLst>
      <p:ext uri="{BB962C8B-B14F-4D97-AF65-F5344CB8AC3E}">
        <p14:creationId xmlns:p14="http://schemas.microsoft.com/office/powerpoint/2010/main" val="13997417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emf"/><Relationship Id="rId12"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9.xml"/><Relationship Id="rId6" Type="http://schemas.openxmlformats.org/officeDocument/2006/relationships/image" Target="../media/image7.png"/><Relationship Id="rId11" Type="http://schemas.openxmlformats.org/officeDocument/2006/relationships/hyperlink" Target="mailto:jon.holbrook@nasa.gov" TargetMode="External"/><Relationship Id="rId5" Type="http://schemas.openxmlformats.org/officeDocument/2006/relationships/image" Target="../media/image6.png"/><Relationship Id="rId10" Type="http://schemas.openxmlformats.org/officeDocument/2006/relationships/image" Target="../media/image2.tiff"/><Relationship Id="rId4" Type="http://schemas.openxmlformats.org/officeDocument/2006/relationships/image" Target="../media/image5.png"/><Relationship Id="rId9"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flight-research.larc.nasa.gov/"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eyesdx.com/products/mapps/" TargetMode="External"/><Relationship Id="rId3" Type="http://schemas.openxmlformats.org/officeDocument/2006/relationships/image" Target="../media/image25.png"/><Relationship Id="rId7" Type="http://schemas.openxmlformats.org/officeDocument/2006/relationships/hyperlink" Target="https://www.empatica.com/research/e4/" TargetMode="Externa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hyperlink" Target="https://www.advancedbrainmonitoring.com/products/b-alert-x10" TargetMode="External"/><Relationship Id="rId5" Type="http://schemas.openxmlformats.org/officeDocument/2006/relationships/image" Target="../media/image27.png"/><Relationship Id="rId10" Type="http://schemas.openxmlformats.org/officeDocument/2006/relationships/hyperlink" Target="https://smarteye.se/smart-eye-pro/" TargetMode="External"/><Relationship Id="rId4" Type="http://schemas.openxmlformats.org/officeDocument/2006/relationships/image" Target="../media/image26.png"/><Relationship Id="rId9"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1470C-5862-4E29-919C-71C031015C7C}"/>
              </a:ext>
            </a:extLst>
          </p:cNvPr>
          <p:cNvSpPr>
            <a:spLocks noGrp="1"/>
          </p:cNvSpPr>
          <p:nvPr>
            <p:ph type="ctrTitle"/>
          </p:nvPr>
        </p:nvSpPr>
        <p:spPr/>
        <p:txBody>
          <a:bodyPr/>
          <a:lstStyle/>
          <a:p>
            <a:r>
              <a:rPr lang="en-US" dirty="0"/>
              <a:t>SOTERIA Data Testbed Overview</a:t>
            </a:r>
          </a:p>
        </p:txBody>
      </p:sp>
      <p:sp>
        <p:nvSpPr>
          <p:cNvPr id="3" name="Subtitle 2">
            <a:extLst>
              <a:ext uri="{FF2B5EF4-FFF2-40B4-BE49-F238E27FC236}">
                <a16:creationId xmlns:a16="http://schemas.microsoft.com/office/drawing/2014/main" id="{C1BCD05A-EC3F-4603-9567-529ACD381854}"/>
              </a:ext>
            </a:extLst>
          </p:cNvPr>
          <p:cNvSpPr>
            <a:spLocks noGrp="1"/>
          </p:cNvSpPr>
          <p:nvPr>
            <p:ph type="subTitle" idx="1"/>
          </p:nvPr>
        </p:nvSpPr>
        <p:spPr/>
        <p:txBody>
          <a:bodyPr/>
          <a:lstStyle/>
          <a:p>
            <a:r>
              <a:rPr lang="en-US" sz="3200" dirty="0"/>
              <a:t>Human Contributions to Safety</a:t>
            </a:r>
          </a:p>
          <a:p>
            <a:r>
              <a:rPr lang="en-US" sz="3200" dirty="0"/>
              <a:t>NASA’s System-Wide Safety Project</a:t>
            </a:r>
          </a:p>
          <a:p>
            <a:endParaRPr lang="en-US" dirty="0"/>
          </a:p>
          <a:p>
            <a:r>
              <a:rPr lang="en-US" dirty="0"/>
              <a:t>Presented by Jon Holbrook, PhD</a:t>
            </a:r>
          </a:p>
        </p:txBody>
      </p:sp>
      <p:pic>
        <p:nvPicPr>
          <p:cNvPr id="4" name="Picture 3" descr="NASA insigniaRGB.jpg">
            <a:extLst>
              <a:ext uri="{FF2B5EF4-FFF2-40B4-BE49-F238E27FC236}">
                <a16:creationId xmlns:a16="http://schemas.microsoft.com/office/drawing/2014/main" id="{8670EB6D-4B67-4704-B5B3-EE88C7701A9A}"/>
              </a:ext>
            </a:extLst>
          </p:cNvPr>
          <p:cNvPicPr>
            <a:picLocks noChangeAspect="1"/>
          </p:cNvPicPr>
          <p:nvPr/>
        </p:nvPicPr>
        <p:blipFill>
          <a:blip r:embed="rId2"/>
          <a:srcRect/>
          <a:stretch>
            <a:fillRect/>
          </a:stretch>
        </p:blipFill>
        <p:spPr bwMode="auto">
          <a:xfrm>
            <a:off x="10173791" y="5257274"/>
            <a:ext cx="1795348" cy="1433632"/>
          </a:xfrm>
          <a:prstGeom prst="rect">
            <a:avLst/>
          </a:prstGeom>
          <a:noFill/>
          <a:ln w="9525">
            <a:noFill/>
            <a:miter lim="800000"/>
            <a:headEnd/>
            <a:tailEnd/>
          </a:ln>
        </p:spPr>
      </p:pic>
      <p:pic>
        <p:nvPicPr>
          <p:cNvPr id="5" name="Picture 4">
            <a:extLst>
              <a:ext uri="{FF2B5EF4-FFF2-40B4-BE49-F238E27FC236}">
                <a16:creationId xmlns:a16="http://schemas.microsoft.com/office/drawing/2014/main" id="{503F5519-78C2-4380-815F-C8988928C892}"/>
              </a:ext>
            </a:extLst>
          </p:cNvPr>
          <p:cNvPicPr>
            <a:picLocks noChangeAspect="1"/>
          </p:cNvPicPr>
          <p:nvPr/>
        </p:nvPicPr>
        <p:blipFill>
          <a:blip r:embed="rId3"/>
          <a:stretch>
            <a:fillRect/>
          </a:stretch>
        </p:blipFill>
        <p:spPr>
          <a:xfrm>
            <a:off x="222861" y="5174254"/>
            <a:ext cx="2422522" cy="1600198"/>
          </a:xfrm>
          <a:prstGeom prst="rect">
            <a:avLst/>
          </a:prstGeom>
        </p:spPr>
      </p:pic>
    </p:spTree>
    <p:extLst>
      <p:ext uri="{BB962C8B-B14F-4D97-AF65-F5344CB8AC3E}">
        <p14:creationId xmlns:p14="http://schemas.microsoft.com/office/powerpoint/2010/main" val="178694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023A228C-91AB-4800-8E4F-311D6A8D4738}"/>
              </a:ext>
            </a:extLst>
          </p:cNvPr>
          <p:cNvSpPr/>
          <p:nvPr/>
        </p:nvSpPr>
        <p:spPr>
          <a:xfrm>
            <a:off x="0" y="11769"/>
            <a:ext cx="11175903" cy="808127"/>
          </a:xfrm>
          <a:prstGeom prst="rect">
            <a:avLst/>
          </a:prstGeom>
          <a:gradFill flip="none" rotWithShape="1">
            <a:gsLst>
              <a:gs pos="0">
                <a:schemeClr val="accent1">
                  <a:lumMod val="5000"/>
                  <a:lumOff val="95000"/>
                </a:schemeClr>
              </a:gs>
              <a:gs pos="56000">
                <a:schemeClr val="accent5">
                  <a:lumMod val="20000"/>
                  <a:lumOff val="80000"/>
                </a:schemeClr>
              </a:gs>
              <a:gs pos="71000">
                <a:schemeClr val="accent5">
                  <a:lumMod val="20000"/>
                  <a:lumOff val="8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4" name="Title 1">
            <a:extLst>
              <a:ext uri="{FF2B5EF4-FFF2-40B4-BE49-F238E27FC236}">
                <a16:creationId xmlns:a16="http://schemas.microsoft.com/office/drawing/2014/main" id="{11EB86B0-896A-4C0E-B513-46D7CF36E47E}"/>
              </a:ext>
            </a:extLst>
          </p:cNvPr>
          <p:cNvSpPr txBox="1">
            <a:spLocks/>
          </p:cNvSpPr>
          <p:nvPr/>
        </p:nvSpPr>
        <p:spPr>
          <a:xfrm>
            <a:off x="1524001" y="17366"/>
            <a:ext cx="9111706" cy="83844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2800"/>
              </a:lnSpc>
            </a:pPr>
            <a:r>
              <a:rPr lang="en-US" sz="3200" b="1" dirty="0">
                <a:solidFill>
                  <a:prstClr val="black"/>
                </a:solidFill>
                <a:latin typeface="Calibri Light" panose="020F0302020204030204"/>
              </a:rPr>
              <a:t>Measuring Human Contributions to </a:t>
            </a:r>
            <a:br>
              <a:rPr lang="en-US" sz="3200" b="1" dirty="0">
                <a:solidFill>
                  <a:prstClr val="black"/>
                </a:solidFill>
                <a:latin typeface="Calibri Light" panose="020F0302020204030204"/>
              </a:rPr>
            </a:br>
            <a:r>
              <a:rPr lang="en-US" sz="3200" b="1" dirty="0">
                <a:solidFill>
                  <a:prstClr val="black"/>
                </a:solidFill>
                <a:latin typeface="Calibri Light" panose="020F0302020204030204"/>
              </a:rPr>
              <a:t>Safe and Successful Performance</a:t>
            </a:r>
          </a:p>
        </p:txBody>
      </p:sp>
      <p:cxnSp>
        <p:nvCxnSpPr>
          <p:cNvPr id="5" name="Straight Connector 4">
            <a:extLst>
              <a:ext uri="{FF2B5EF4-FFF2-40B4-BE49-F238E27FC236}">
                <a16:creationId xmlns:a16="http://schemas.microsoft.com/office/drawing/2014/main" id="{23C22FAF-11E8-4E31-899D-B3C5FE9D0DB5}"/>
              </a:ext>
            </a:extLst>
          </p:cNvPr>
          <p:cNvCxnSpPr>
            <a:cxnSpLocks/>
          </p:cNvCxnSpPr>
          <p:nvPr/>
        </p:nvCxnSpPr>
        <p:spPr>
          <a:xfrm>
            <a:off x="6019800" y="907325"/>
            <a:ext cx="0" cy="59436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199F120-0923-4EA6-A5AE-67AA6CB37559}"/>
              </a:ext>
            </a:extLst>
          </p:cNvPr>
          <p:cNvCxnSpPr>
            <a:cxnSpLocks/>
          </p:cNvCxnSpPr>
          <p:nvPr/>
        </p:nvCxnSpPr>
        <p:spPr>
          <a:xfrm>
            <a:off x="200424" y="3775819"/>
            <a:ext cx="1171485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DA1CD4C-ACA1-4704-9FD4-68BE58B17BE3}"/>
              </a:ext>
            </a:extLst>
          </p:cNvPr>
          <p:cNvSpPr txBox="1"/>
          <p:nvPr/>
        </p:nvSpPr>
        <p:spPr>
          <a:xfrm>
            <a:off x="5924158" y="861414"/>
            <a:ext cx="3056624" cy="369332"/>
          </a:xfrm>
          <a:prstGeom prst="rect">
            <a:avLst/>
          </a:prstGeom>
          <a:noFill/>
        </p:spPr>
        <p:txBody>
          <a:bodyPr wrap="square" rtlCol="0">
            <a:spAutoFit/>
          </a:bodyPr>
          <a:lstStyle/>
          <a:p>
            <a:pPr algn="ctr" defTabSz="457200"/>
            <a:r>
              <a:rPr lang="en-US" b="1" dirty="0">
                <a:solidFill>
                  <a:prstClr val="black"/>
                </a:solidFill>
                <a:latin typeface="Calibri" panose="020F0502020204030204"/>
              </a:rPr>
              <a:t>Progress and Highlights</a:t>
            </a:r>
          </a:p>
        </p:txBody>
      </p:sp>
      <p:sp>
        <p:nvSpPr>
          <p:cNvPr id="8" name="TextBox 7">
            <a:extLst>
              <a:ext uri="{FF2B5EF4-FFF2-40B4-BE49-F238E27FC236}">
                <a16:creationId xmlns:a16="http://schemas.microsoft.com/office/drawing/2014/main" id="{4D4E1BD2-F8D3-4786-A6D2-C3469160664B}"/>
              </a:ext>
            </a:extLst>
          </p:cNvPr>
          <p:cNvSpPr txBox="1"/>
          <p:nvPr/>
        </p:nvSpPr>
        <p:spPr>
          <a:xfrm>
            <a:off x="200424" y="3775819"/>
            <a:ext cx="1455770" cy="369332"/>
          </a:xfrm>
          <a:prstGeom prst="rect">
            <a:avLst/>
          </a:prstGeom>
          <a:noFill/>
        </p:spPr>
        <p:txBody>
          <a:bodyPr wrap="square" lIns="91440" tIns="45720" rIns="91440" bIns="45720" rtlCol="0" anchor="t">
            <a:spAutoFit/>
          </a:bodyPr>
          <a:lstStyle/>
          <a:p>
            <a:pPr algn="ctr" defTabSz="457200"/>
            <a:r>
              <a:rPr lang="en-US" b="1" dirty="0">
                <a:solidFill>
                  <a:prstClr val="black"/>
                </a:solidFill>
                <a:latin typeface="Calibri" panose="020F0502020204030204"/>
              </a:rPr>
              <a:t>Approach</a:t>
            </a:r>
          </a:p>
        </p:txBody>
      </p:sp>
      <p:sp>
        <p:nvSpPr>
          <p:cNvPr id="9" name="TextBox 8">
            <a:extLst>
              <a:ext uri="{FF2B5EF4-FFF2-40B4-BE49-F238E27FC236}">
                <a16:creationId xmlns:a16="http://schemas.microsoft.com/office/drawing/2014/main" id="{832EFDF2-BB1E-48EB-ACF5-01182DA80E0F}"/>
              </a:ext>
            </a:extLst>
          </p:cNvPr>
          <p:cNvSpPr txBox="1"/>
          <p:nvPr/>
        </p:nvSpPr>
        <p:spPr>
          <a:xfrm>
            <a:off x="6033364" y="3758579"/>
            <a:ext cx="1303640" cy="369332"/>
          </a:xfrm>
          <a:prstGeom prst="rect">
            <a:avLst/>
          </a:prstGeom>
          <a:noFill/>
        </p:spPr>
        <p:txBody>
          <a:bodyPr wrap="square" lIns="91440" tIns="45720" rIns="91440" bIns="45720" rtlCol="0" anchor="t">
            <a:spAutoFit/>
          </a:bodyPr>
          <a:lstStyle/>
          <a:p>
            <a:pPr algn="ctr" defTabSz="457200"/>
            <a:r>
              <a:rPr lang="en-US" b="1" dirty="0">
                <a:solidFill>
                  <a:prstClr val="black"/>
                </a:solidFill>
                <a:latin typeface="Calibri" panose="020F0502020204030204"/>
              </a:rPr>
              <a:t>Impact</a:t>
            </a:r>
          </a:p>
        </p:txBody>
      </p:sp>
      <p:sp>
        <p:nvSpPr>
          <p:cNvPr id="10" name="TextBox 9">
            <a:extLst>
              <a:ext uri="{FF2B5EF4-FFF2-40B4-BE49-F238E27FC236}">
                <a16:creationId xmlns:a16="http://schemas.microsoft.com/office/drawing/2014/main" id="{260F7CC0-29EE-419D-8A6E-73F3F812CEA2}"/>
              </a:ext>
            </a:extLst>
          </p:cNvPr>
          <p:cNvSpPr txBox="1"/>
          <p:nvPr/>
        </p:nvSpPr>
        <p:spPr>
          <a:xfrm>
            <a:off x="340676" y="911130"/>
            <a:ext cx="2734469" cy="369332"/>
          </a:xfrm>
          <a:prstGeom prst="rect">
            <a:avLst/>
          </a:prstGeom>
          <a:noFill/>
        </p:spPr>
        <p:txBody>
          <a:bodyPr wrap="square" rtlCol="0">
            <a:spAutoFit/>
          </a:bodyPr>
          <a:lstStyle/>
          <a:p>
            <a:pPr algn="ctr" defTabSz="457200"/>
            <a:r>
              <a:rPr lang="en-US" b="1" dirty="0">
                <a:solidFill>
                  <a:prstClr val="black"/>
                </a:solidFill>
                <a:latin typeface="Calibri" panose="020F0502020204030204"/>
              </a:rPr>
              <a:t>Motivation and Objectives </a:t>
            </a:r>
          </a:p>
        </p:txBody>
      </p:sp>
      <p:sp>
        <p:nvSpPr>
          <p:cNvPr id="11" name="Content Placeholder 3">
            <a:extLst>
              <a:ext uri="{FF2B5EF4-FFF2-40B4-BE49-F238E27FC236}">
                <a16:creationId xmlns:a16="http://schemas.microsoft.com/office/drawing/2014/main" id="{A0FB4E86-1CFF-49BA-8801-FCBFE96DBB6A}"/>
              </a:ext>
            </a:extLst>
          </p:cNvPr>
          <p:cNvSpPr txBox="1">
            <a:spLocks/>
          </p:cNvSpPr>
          <p:nvPr/>
        </p:nvSpPr>
        <p:spPr>
          <a:xfrm>
            <a:off x="175367" y="1200135"/>
            <a:ext cx="5800412" cy="2566660"/>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lnSpc>
                <a:spcPct val="100000"/>
              </a:lnSpc>
              <a:spcBef>
                <a:spcPts val="600"/>
              </a:spcBef>
            </a:pPr>
            <a:r>
              <a:rPr lang="en-US" sz="1700" dirty="0">
                <a:solidFill>
                  <a:prstClr val="black"/>
                </a:solidFill>
                <a:latin typeface="Calibri" panose="020F0502020204030204"/>
              </a:rPr>
              <a:t>Address often-unrecognized gap in data collected about operator performance</a:t>
            </a:r>
          </a:p>
          <a:p>
            <a:pPr marL="342900" lvl="1" indent="-165100">
              <a:lnSpc>
                <a:spcPct val="100000"/>
              </a:lnSpc>
              <a:spcBef>
                <a:spcPts val="600"/>
              </a:spcBef>
            </a:pPr>
            <a:r>
              <a:rPr lang="en-US" sz="1500" dirty="0">
                <a:solidFill>
                  <a:prstClr val="black"/>
                </a:solidFill>
                <a:latin typeface="Calibri" panose="020F0502020204030204"/>
              </a:rPr>
              <a:t>The majority of currently collected data focuses on rare safety failures, rather than frequent safety successes</a:t>
            </a:r>
          </a:p>
          <a:p>
            <a:pPr marL="342900" lvl="1" indent="-165100">
              <a:lnSpc>
                <a:spcPct val="100000"/>
              </a:lnSpc>
              <a:spcBef>
                <a:spcPts val="600"/>
              </a:spcBef>
            </a:pPr>
            <a:r>
              <a:rPr lang="en-US" sz="1500" dirty="0">
                <a:solidFill>
                  <a:prstClr val="black"/>
                </a:solidFill>
                <a:latin typeface="Calibri" panose="020F0502020204030204"/>
              </a:rPr>
              <a:t>Can lead to “data driven” policy &amp; design risks due to sampling bias; rare failures are not representative of human performance</a:t>
            </a:r>
          </a:p>
          <a:p>
            <a:pPr marL="177800" indent="-177800">
              <a:lnSpc>
                <a:spcPct val="100000"/>
              </a:lnSpc>
              <a:spcBef>
                <a:spcPts val="600"/>
              </a:spcBef>
            </a:pPr>
            <a:r>
              <a:rPr lang="en-US" sz="1700" dirty="0">
                <a:solidFill>
                  <a:prstClr val="black"/>
                </a:solidFill>
                <a:latin typeface="Calibri" panose="020F0502020204030204"/>
              </a:rPr>
              <a:t>Explored using commercial aviation flight deck due to maturity of simulation capabilities and proliferation of safety data collected in this operational domain</a:t>
            </a:r>
          </a:p>
          <a:p>
            <a:pPr marL="342900" lvl="1" indent="-165100">
              <a:lnSpc>
                <a:spcPct val="100000"/>
              </a:lnSpc>
              <a:spcBef>
                <a:spcPts val="600"/>
              </a:spcBef>
            </a:pPr>
            <a:r>
              <a:rPr lang="en-US" sz="1500" b="1" dirty="0">
                <a:solidFill>
                  <a:prstClr val="black"/>
                </a:solidFill>
                <a:latin typeface="Calibri" panose="020F0502020204030204"/>
              </a:rPr>
              <a:t>Principles &amp; metrics for assessment could be generalized to any safety-critical domain, including emerging operations</a:t>
            </a:r>
          </a:p>
        </p:txBody>
      </p:sp>
      <p:sp>
        <p:nvSpPr>
          <p:cNvPr id="12" name="Content Placeholder 3">
            <a:extLst>
              <a:ext uri="{FF2B5EF4-FFF2-40B4-BE49-F238E27FC236}">
                <a16:creationId xmlns:a16="http://schemas.microsoft.com/office/drawing/2014/main" id="{9ECFA1E5-6F47-4CFF-A791-1FD6BBC82478}"/>
              </a:ext>
            </a:extLst>
          </p:cNvPr>
          <p:cNvSpPr txBox="1">
            <a:spLocks/>
          </p:cNvSpPr>
          <p:nvPr/>
        </p:nvSpPr>
        <p:spPr>
          <a:xfrm>
            <a:off x="6172203" y="1196901"/>
            <a:ext cx="5679119" cy="1207163"/>
          </a:xfrm>
          <a:prstGeom prst="rect">
            <a:avLst/>
          </a:prstGeom>
        </p:spPr>
        <p:txBody>
          <a:bodyPr vert="horz" lIns="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r>
              <a:rPr lang="en-US" sz="1600" b="0" u="none" dirty="0">
                <a:solidFill>
                  <a:prstClr val="black"/>
                </a:solidFill>
                <a:latin typeface="Calibri" panose="020F0502020204030204"/>
              </a:rPr>
              <a:t>Created a data testbed for identifying approaches for measuring the actions and strategies that operators use to successfully anticipate, monitor for, respond to, and learn from events in their environment</a:t>
            </a:r>
          </a:p>
        </p:txBody>
      </p:sp>
      <p:sp>
        <p:nvSpPr>
          <p:cNvPr id="13" name="Content Placeholder 3">
            <a:extLst>
              <a:ext uri="{FF2B5EF4-FFF2-40B4-BE49-F238E27FC236}">
                <a16:creationId xmlns:a16="http://schemas.microsoft.com/office/drawing/2014/main" id="{8B123B3A-034B-4B2A-A4D0-0AFB898491EB}"/>
              </a:ext>
            </a:extLst>
          </p:cNvPr>
          <p:cNvSpPr txBox="1">
            <a:spLocks/>
          </p:cNvSpPr>
          <p:nvPr/>
        </p:nvSpPr>
        <p:spPr>
          <a:xfrm>
            <a:off x="6296526" y="4176773"/>
            <a:ext cx="5618748" cy="2566660"/>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b="0" u="none">
                <a:solidFill>
                  <a:prstClr val="black"/>
                </a:solidFill>
                <a:latin typeface="Calibri" panose="020F0502020204030204"/>
              </a:rPr>
              <a:t> </a:t>
            </a:r>
          </a:p>
        </p:txBody>
      </p:sp>
      <p:sp>
        <p:nvSpPr>
          <p:cNvPr id="14" name="Content Placeholder 3">
            <a:extLst>
              <a:ext uri="{FF2B5EF4-FFF2-40B4-BE49-F238E27FC236}">
                <a16:creationId xmlns:a16="http://schemas.microsoft.com/office/drawing/2014/main" id="{75E15FEC-354B-485D-9D61-8F9FD3815E68}"/>
              </a:ext>
            </a:extLst>
          </p:cNvPr>
          <p:cNvSpPr txBox="1">
            <a:spLocks/>
          </p:cNvSpPr>
          <p:nvPr/>
        </p:nvSpPr>
        <p:spPr>
          <a:xfrm>
            <a:off x="276726" y="4123397"/>
            <a:ext cx="4056272" cy="2667134"/>
          </a:xfrm>
          <a:prstGeom prst="rect">
            <a:avLst/>
          </a:prstGeom>
        </p:spPr>
        <p:txBody>
          <a:bodyPr vert="horz" lIns="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r>
              <a:rPr lang="en-US" sz="1600" b="0" u="none" dirty="0">
                <a:solidFill>
                  <a:prstClr val="black"/>
                </a:solidFill>
                <a:latin typeface="Calibri" panose="020F0502020204030204"/>
                <a:cs typeface="Arial"/>
              </a:rPr>
              <a:t>13 B737 flight crews took part in a 1.5-day study at Langley’s Integration Flight Deck (IFD), using a high-fidelity B737 motion-base simulator</a:t>
            </a:r>
          </a:p>
          <a:p>
            <a:pPr marL="177800" indent="-177800"/>
            <a:r>
              <a:rPr lang="en-US" sz="1600" b="0" u="none" dirty="0">
                <a:solidFill>
                  <a:prstClr val="black"/>
                </a:solidFill>
                <a:latin typeface="Calibri" panose="020F0502020204030204"/>
              </a:rPr>
              <a:t>Participating flight crews flew a series of eight 20-minute scenarios based on arrivals into Charlotte Airport.  Each scenario was designed to contain at least 2 manageable “threats” for crews to experience</a:t>
            </a:r>
          </a:p>
        </p:txBody>
      </p:sp>
      <p:sp>
        <p:nvSpPr>
          <p:cNvPr id="15" name="TextBox 14">
            <a:extLst>
              <a:ext uri="{FF2B5EF4-FFF2-40B4-BE49-F238E27FC236}">
                <a16:creationId xmlns:a16="http://schemas.microsoft.com/office/drawing/2014/main" id="{0874DB9F-71CB-4465-B137-4CE050BD1F20}"/>
              </a:ext>
            </a:extLst>
          </p:cNvPr>
          <p:cNvSpPr txBox="1"/>
          <p:nvPr/>
        </p:nvSpPr>
        <p:spPr>
          <a:xfrm>
            <a:off x="6100475" y="4035759"/>
            <a:ext cx="5717845" cy="1264449"/>
          </a:xfrm>
          <a:prstGeom prst="rect">
            <a:avLst/>
          </a:prstGeom>
          <a:noFill/>
        </p:spPr>
        <p:txBody>
          <a:bodyPr wrap="square" lIns="91440" tIns="45720" rIns="91440" bIns="45720" rtlCol="0" anchor="t">
            <a:spAutoFit/>
          </a:bodyPr>
          <a:lstStyle/>
          <a:p>
            <a:pPr marL="171450" indent="-171450" defTabSz="457200">
              <a:lnSpc>
                <a:spcPct val="90000"/>
              </a:lnSpc>
              <a:spcBef>
                <a:spcPts val="500"/>
              </a:spcBef>
              <a:buFont typeface="Arial" panose="020B0604020202020204" pitchFamily="34" charset="0"/>
              <a:buChar char="•"/>
            </a:pPr>
            <a:r>
              <a:rPr lang="en-US" sz="1600" dirty="0">
                <a:solidFill>
                  <a:prstClr val="black"/>
                </a:solidFill>
                <a:latin typeface="Calibri" panose="020F0502020204030204"/>
                <a:cs typeface="Arial" panose="020B0604020202020204" pitchFamily="34" charset="0"/>
              </a:rPr>
              <a:t>Enable assessment of methods for learning from what </a:t>
            </a:r>
            <a:r>
              <a:rPr lang="en-US" sz="1600" i="1" dirty="0">
                <a:solidFill>
                  <a:prstClr val="black"/>
                </a:solidFill>
                <a:latin typeface="Calibri" panose="020F0502020204030204"/>
                <a:cs typeface="Arial" panose="020B0604020202020204" pitchFamily="34" charset="0"/>
              </a:rPr>
              <a:t>happens</a:t>
            </a:r>
            <a:r>
              <a:rPr lang="en-US" sz="1600" dirty="0">
                <a:solidFill>
                  <a:prstClr val="black"/>
                </a:solidFill>
                <a:latin typeface="Calibri" panose="020F0502020204030204"/>
                <a:cs typeface="Arial" panose="020B0604020202020204" pitchFamily="34" charset="0"/>
              </a:rPr>
              <a:t>, not just from what </a:t>
            </a:r>
            <a:r>
              <a:rPr lang="en-US" sz="1600" i="1" dirty="0">
                <a:solidFill>
                  <a:prstClr val="black"/>
                </a:solidFill>
                <a:latin typeface="Calibri" panose="020F0502020204030204"/>
                <a:cs typeface="Arial" panose="020B0604020202020204" pitchFamily="34" charset="0"/>
              </a:rPr>
              <a:t>fails</a:t>
            </a:r>
          </a:p>
          <a:p>
            <a:pPr marL="171450" indent="-171450" defTabSz="457200">
              <a:lnSpc>
                <a:spcPct val="90000"/>
              </a:lnSpc>
              <a:spcBef>
                <a:spcPts val="500"/>
              </a:spcBef>
              <a:buFont typeface="Arial" panose="020B0604020202020204" pitchFamily="34" charset="0"/>
              <a:buChar char="•"/>
            </a:pPr>
            <a:r>
              <a:rPr lang="en-US" sz="1600" b="1" dirty="0">
                <a:solidFill>
                  <a:prstClr val="black"/>
                </a:solidFill>
                <a:latin typeface="Calibri" panose="020F0502020204030204"/>
                <a:cs typeface="Arial" panose="020B0604020202020204" pitchFamily="34" charset="0"/>
              </a:rPr>
              <a:t>Potential to massively expand the pool of safety-relevant data, which will enhance the ability to be “in time” and reduce risk of sampling bias</a:t>
            </a:r>
          </a:p>
        </p:txBody>
      </p:sp>
      <p:pic>
        <p:nvPicPr>
          <p:cNvPr id="16" name="Picture 15" descr="A screenshot of a video game&#10;&#10;Description automatically generated with medium confidence">
            <a:extLst>
              <a:ext uri="{FF2B5EF4-FFF2-40B4-BE49-F238E27FC236}">
                <a16:creationId xmlns:a16="http://schemas.microsoft.com/office/drawing/2014/main" id="{F70A43F0-C304-43E7-9211-DAC974CCF9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7153" y="4806778"/>
            <a:ext cx="1645920" cy="927901"/>
          </a:xfrm>
          <a:prstGeom prst="rect">
            <a:avLst/>
          </a:prstGeom>
        </p:spPr>
      </p:pic>
      <p:pic>
        <p:nvPicPr>
          <p:cNvPr id="17" name="Picture 16">
            <a:extLst>
              <a:ext uri="{FF2B5EF4-FFF2-40B4-BE49-F238E27FC236}">
                <a16:creationId xmlns:a16="http://schemas.microsoft.com/office/drawing/2014/main" id="{1867EEEB-13AB-44C1-8086-35F62F767463}"/>
              </a:ext>
            </a:extLst>
          </p:cNvPr>
          <p:cNvPicPr>
            <a:picLocks noChangeAspect="1"/>
          </p:cNvPicPr>
          <p:nvPr/>
        </p:nvPicPr>
        <p:blipFill>
          <a:blip r:embed="rId3"/>
          <a:stretch>
            <a:fillRect/>
          </a:stretch>
        </p:blipFill>
        <p:spPr>
          <a:xfrm>
            <a:off x="4315247" y="3823781"/>
            <a:ext cx="1645920" cy="925725"/>
          </a:xfrm>
          <a:prstGeom prst="rect">
            <a:avLst/>
          </a:prstGeom>
        </p:spPr>
      </p:pic>
      <p:pic>
        <p:nvPicPr>
          <p:cNvPr id="20" name="Picture 19">
            <a:extLst>
              <a:ext uri="{FF2B5EF4-FFF2-40B4-BE49-F238E27FC236}">
                <a16:creationId xmlns:a16="http://schemas.microsoft.com/office/drawing/2014/main" id="{A5084350-5FB2-44CE-B5C5-6F2867137A67}"/>
              </a:ext>
            </a:extLst>
          </p:cNvPr>
          <p:cNvPicPr>
            <a:picLocks noChangeAspect="1"/>
          </p:cNvPicPr>
          <p:nvPr/>
        </p:nvPicPr>
        <p:blipFill>
          <a:blip r:embed="rId4"/>
          <a:stretch>
            <a:fillRect/>
          </a:stretch>
        </p:blipFill>
        <p:spPr>
          <a:xfrm>
            <a:off x="6077704" y="2138776"/>
            <a:ext cx="2331230" cy="1511742"/>
          </a:xfrm>
          <a:prstGeom prst="rect">
            <a:avLst/>
          </a:prstGeom>
        </p:spPr>
      </p:pic>
      <p:pic>
        <p:nvPicPr>
          <p:cNvPr id="21" name="Picture 20">
            <a:extLst>
              <a:ext uri="{FF2B5EF4-FFF2-40B4-BE49-F238E27FC236}">
                <a16:creationId xmlns:a16="http://schemas.microsoft.com/office/drawing/2014/main" id="{DC5C81D8-98DE-4191-9093-468F342342F9}"/>
              </a:ext>
            </a:extLst>
          </p:cNvPr>
          <p:cNvPicPr>
            <a:picLocks noChangeAspect="1"/>
          </p:cNvPicPr>
          <p:nvPr/>
        </p:nvPicPr>
        <p:blipFill rotWithShape="1">
          <a:blip r:embed="rId5"/>
          <a:srcRect l="5068" t="7268" r="4991"/>
          <a:stretch/>
        </p:blipFill>
        <p:spPr>
          <a:xfrm>
            <a:off x="9535525" y="2111331"/>
            <a:ext cx="1121168" cy="1463040"/>
          </a:xfrm>
          <a:prstGeom prst="rect">
            <a:avLst/>
          </a:prstGeom>
          <a:ln>
            <a:solidFill>
              <a:schemeClr val="tx1"/>
            </a:solidFill>
          </a:ln>
        </p:spPr>
      </p:pic>
      <p:pic>
        <p:nvPicPr>
          <p:cNvPr id="22" name="Picture 21">
            <a:extLst>
              <a:ext uri="{FF2B5EF4-FFF2-40B4-BE49-F238E27FC236}">
                <a16:creationId xmlns:a16="http://schemas.microsoft.com/office/drawing/2014/main" id="{82755C57-00A6-45A5-ACB9-982DC2B399C5}"/>
              </a:ext>
            </a:extLst>
          </p:cNvPr>
          <p:cNvPicPr>
            <a:picLocks noChangeAspect="1"/>
          </p:cNvPicPr>
          <p:nvPr/>
        </p:nvPicPr>
        <p:blipFill rotWithShape="1">
          <a:blip r:embed="rId6"/>
          <a:srcRect l="2935" t="4359" b="11468"/>
          <a:stretch/>
        </p:blipFill>
        <p:spPr>
          <a:xfrm>
            <a:off x="8383916" y="2111339"/>
            <a:ext cx="1076721" cy="1463040"/>
          </a:xfrm>
          <a:prstGeom prst="rect">
            <a:avLst/>
          </a:prstGeom>
          <a:ln>
            <a:solidFill>
              <a:schemeClr val="tx1"/>
            </a:solidFill>
          </a:ln>
        </p:spPr>
      </p:pic>
      <p:sp>
        <p:nvSpPr>
          <p:cNvPr id="23" name="Rectangle 22">
            <a:extLst>
              <a:ext uri="{FF2B5EF4-FFF2-40B4-BE49-F238E27FC236}">
                <a16:creationId xmlns:a16="http://schemas.microsoft.com/office/drawing/2014/main" id="{A2FE0D51-14D5-49AB-899F-9A985037FC30}"/>
              </a:ext>
            </a:extLst>
          </p:cNvPr>
          <p:cNvSpPr/>
          <p:nvPr/>
        </p:nvSpPr>
        <p:spPr>
          <a:xfrm>
            <a:off x="276727" y="3171791"/>
            <a:ext cx="5590672" cy="41248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400">
              <a:solidFill>
                <a:prstClr val="white"/>
              </a:solidFill>
              <a:latin typeface="Calibri" panose="020F0502020204030204"/>
            </a:endParaRPr>
          </a:p>
        </p:txBody>
      </p:sp>
      <p:sp>
        <p:nvSpPr>
          <p:cNvPr id="24" name="Rectangle 23">
            <a:extLst>
              <a:ext uri="{FF2B5EF4-FFF2-40B4-BE49-F238E27FC236}">
                <a16:creationId xmlns:a16="http://schemas.microsoft.com/office/drawing/2014/main" id="{E8D9EBE8-2E44-4FAB-9567-2CF4B5EDB667}"/>
              </a:ext>
            </a:extLst>
          </p:cNvPr>
          <p:cNvSpPr/>
          <p:nvPr/>
        </p:nvSpPr>
        <p:spPr>
          <a:xfrm>
            <a:off x="6100411" y="4577851"/>
            <a:ext cx="5717839" cy="66607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400">
              <a:solidFill>
                <a:prstClr val="white"/>
              </a:solidFill>
              <a:latin typeface="Calibri" panose="020F0502020204030204"/>
            </a:endParaRPr>
          </a:p>
        </p:txBody>
      </p:sp>
      <p:pic>
        <p:nvPicPr>
          <p:cNvPr id="28" name="Picture 27">
            <a:extLst>
              <a:ext uri="{FF2B5EF4-FFF2-40B4-BE49-F238E27FC236}">
                <a16:creationId xmlns:a16="http://schemas.microsoft.com/office/drawing/2014/main" id="{8C635787-BE5C-4DFD-A28C-DA81CD18E2B9}"/>
              </a:ext>
            </a:extLst>
          </p:cNvPr>
          <p:cNvPicPr>
            <a:picLocks noChangeAspect="1"/>
          </p:cNvPicPr>
          <p:nvPr/>
        </p:nvPicPr>
        <p:blipFill rotWithShape="1">
          <a:blip r:embed="rId7"/>
          <a:srcRect l="5615" r="6857"/>
          <a:stretch/>
        </p:blipFill>
        <p:spPr>
          <a:xfrm>
            <a:off x="6425199" y="5296679"/>
            <a:ext cx="2647951" cy="1630931"/>
          </a:xfrm>
          <a:prstGeom prst="rect">
            <a:avLst/>
          </a:prstGeom>
        </p:spPr>
      </p:pic>
      <p:sp>
        <p:nvSpPr>
          <p:cNvPr id="29" name="Rounded Rectangle 25">
            <a:extLst>
              <a:ext uri="{FF2B5EF4-FFF2-40B4-BE49-F238E27FC236}">
                <a16:creationId xmlns:a16="http://schemas.microsoft.com/office/drawing/2014/main" id="{B9176184-ECE0-4393-A5DF-32461FCA0A0F}"/>
              </a:ext>
            </a:extLst>
          </p:cNvPr>
          <p:cNvSpPr/>
          <p:nvPr/>
        </p:nvSpPr>
        <p:spPr>
          <a:xfrm>
            <a:off x="7099889" y="5289376"/>
            <a:ext cx="1239836" cy="1516160"/>
          </a:xfrm>
          <a:prstGeom prst="roundRect">
            <a:avLst>
              <a:gd name="adj" fmla="val 6808"/>
            </a:avLst>
          </a:prstGeom>
          <a:noFill/>
          <a:ln w="25400" cap="flat" cmpd="sng" algn="ctr">
            <a:solidFill>
              <a:srgbClr val="00B050"/>
            </a:solidFill>
            <a:prstDash val="solid"/>
          </a:ln>
          <a:effectLst/>
        </p:spPr>
        <p:txBody>
          <a:bodyPr rtlCol="0" anchor="ctr"/>
          <a:lstStyle/>
          <a:p>
            <a:pPr algn="ctr">
              <a:defRPr/>
            </a:pPr>
            <a:endParaRPr lang="en-US" sz="2400" dirty="0">
              <a:solidFill>
                <a:srgbClr val="000000"/>
              </a:solidFill>
              <a:latin typeface="Calibri" panose="020F0502020204030204"/>
              <a:cs typeface="Arial"/>
              <a:sym typeface="Arial"/>
            </a:endParaRPr>
          </a:p>
          <a:p>
            <a:pPr algn="ctr">
              <a:defRPr/>
            </a:pPr>
            <a:endParaRPr lang="en-US" sz="2400" dirty="0">
              <a:solidFill>
                <a:srgbClr val="000000"/>
              </a:solidFill>
              <a:latin typeface="Calibri" panose="020F0502020204030204"/>
              <a:cs typeface="Arial"/>
              <a:sym typeface="Arial"/>
            </a:endParaRPr>
          </a:p>
          <a:p>
            <a:pPr algn="ctr">
              <a:defRPr/>
            </a:pPr>
            <a:endParaRPr lang="en-US" sz="2400" dirty="0">
              <a:solidFill>
                <a:srgbClr val="000000"/>
              </a:solidFill>
              <a:latin typeface="Calibri" panose="020F0502020204030204"/>
              <a:cs typeface="Arial"/>
              <a:sym typeface="Arial"/>
            </a:endParaRPr>
          </a:p>
          <a:p>
            <a:pPr algn="ctr">
              <a:defRPr/>
            </a:pPr>
            <a:endParaRPr lang="en-US" sz="2400"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p:txBody>
      </p:sp>
      <p:sp>
        <p:nvSpPr>
          <p:cNvPr id="30" name="Rectangle 29">
            <a:extLst>
              <a:ext uri="{FF2B5EF4-FFF2-40B4-BE49-F238E27FC236}">
                <a16:creationId xmlns:a16="http://schemas.microsoft.com/office/drawing/2014/main" id="{495484B1-8832-428B-B714-1ABF68ABE989}"/>
              </a:ext>
            </a:extLst>
          </p:cNvPr>
          <p:cNvSpPr/>
          <p:nvPr/>
        </p:nvSpPr>
        <p:spPr>
          <a:xfrm>
            <a:off x="7154017" y="5703835"/>
            <a:ext cx="1131581" cy="430887"/>
          </a:xfrm>
          <a:prstGeom prst="rect">
            <a:avLst/>
          </a:prstGeom>
        </p:spPr>
        <p:txBody>
          <a:bodyPr wrap="square">
            <a:spAutoFit/>
          </a:bodyPr>
          <a:lstStyle/>
          <a:p>
            <a:pPr algn="ctr" defTabSz="457200"/>
            <a:r>
              <a:rPr lang="en-GB" sz="1100" dirty="0">
                <a:solidFill>
                  <a:prstClr val="black"/>
                </a:solidFill>
                <a:latin typeface="Calibri" panose="020F0502020204030204"/>
              </a:rPr>
              <a:t>Untapped Potential</a:t>
            </a:r>
          </a:p>
        </p:txBody>
      </p:sp>
      <p:sp>
        <p:nvSpPr>
          <p:cNvPr id="31" name="Rounded Rectangle 25">
            <a:extLst>
              <a:ext uri="{FF2B5EF4-FFF2-40B4-BE49-F238E27FC236}">
                <a16:creationId xmlns:a16="http://schemas.microsoft.com/office/drawing/2014/main" id="{D293B3B4-71F8-4B8E-94EC-E20ED20CB8C9}"/>
              </a:ext>
            </a:extLst>
          </p:cNvPr>
          <p:cNvSpPr/>
          <p:nvPr/>
        </p:nvSpPr>
        <p:spPr>
          <a:xfrm>
            <a:off x="6425198" y="6284600"/>
            <a:ext cx="619024" cy="520937"/>
          </a:xfrm>
          <a:prstGeom prst="roundRect">
            <a:avLst>
              <a:gd name="adj" fmla="val 6808"/>
            </a:avLst>
          </a:prstGeom>
          <a:noFill/>
          <a:ln w="25400" cap="flat" cmpd="sng" algn="ctr">
            <a:solidFill>
              <a:srgbClr val="FF0000"/>
            </a:solidFill>
            <a:prstDash val="solid"/>
          </a:ln>
          <a:effectLst/>
        </p:spPr>
        <p:txBody>
          <a:bodyPr rtlCol="0" anchor="ctr"/>
          <a:lstStyle/>
          <a:p>
            <a:pPr algn="ctr">
              <a:defRPr/>
            </a:pPr>
            <a:endParaRPr lang="en-US" sz="2400" dirty="0">
              <a:solidFill>
                <a:srgbClr val="000000"/>
              </a:solidFill>
              <a:latin typeface="Calibri" panose="020F0502020204030204"/>
              <a:cs typeface="Arial"/>
              <a:sym typeface="Arial"/>
            </a:endParaRPr>
          </a:p>
          <a:p>
            <a:pPr algn="ctr">
              <a:defRPr/>
            </a:pPr>
            <a:endParaRPr lang="en-US" sz="2400" dirty="0">
              <a:solidFill>
                <a:srgbClr val="000000"/>
              </a:solidFill>
              <a:latin typeface="Calibri" panose="020F0502020204030204"/>
              <a:cs typeface="Arial"/>
              <a:sym typeface="Arial"/>
            </a:endParaRPr>
          </a:p>
          <a:p>
            <a:pPr algn="ctr">
              <a:defRPr/>
            </a:pPr>
            <a:endParaRPr lang="en-US" sz="2400" dirty="0">
              <a:solidFill>
                <a:srgbClr val="000000"/>
              </a:solidFill>
              <a:latin typeface="Calibri" panose="020F0502020204030204"/>
              <a:cs typeface="Arial"/>
              <a:sym typeface="Arial"/>
            </a:endParaRPr>
          </a:p>
          <a:p>
            <a:pPr algn="ctr">
              <a:defRPr/>
            </a:pPr>
            <a:endParaRPr lang="en-US" sz="2400"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a:p>
            <a:pPr algn="ctr">
              <a:defRPr/>
            </a:pPr>
            <a:endParaRPr lang="en-US" dirty="0">
              <a:solidFill>
                <a:srgbClr val="000000"/>
              </a:solidFill>
              <a:latin typeface="Calibri" panose="020F0502020204030204"/>
              <a:cs typeface="Arial"/>
              <a:sym typeface="Arial"/>
            </a:endParaRPr>
          </a:p>
        </p:txBody>
      </p:sp>
      <p:sp>
        <p:nvSpPr>
          <p:cNvPr id="32" name="Rectangle 31">
            <a:extLst>
              <a:ext uri="{FF2B5EF4-FFF2-40B4-BE49-F238E27FC236}">
                <a16:creationId xmlns:a16="http://schemas.microsoft.com/office/drawing/2014/main" id="{8A26D464-A43D-4F7D-91C8-5ED85578E77B}"/>
              </a:ext>
            </a:extLst>
          </p:cNvPr>
          <p:cNvSpPr/>
          <p:nvPr/>
        </p:nvSpPr>
        <p:spPr>
          <a:xfrm>
            <a:off x="6216427" y="5547085"/>
            <a:ext cx="989907" cy="769441"/>
          </a:xfrm>
          <a:prstGeom prst="rect">
            <a:avLst/>
          </a:prstGeom>
        </p:spPr>
        <p:txBody>
          <a:bodyPr wrap="square">
            <a:spAutoFit/>
          </a:bodyPr>
          <a:lstStyle/>
          <a:p>
            <a:pPr algn="ctr" defTabSz="457200"/>
            <a:r>
              <a:rPr lang="en-GB" sz="1100" dirty="0">
                <a:solidFill>
                  <a:prstClr val="black"/>
                </a:solidFill>
                <a:latin typeface="Calibri" panose="020F0502020204030204"/>
              </a:rPr>
              <a:t>Focus of traditional safety learning</a:t>
            </a:r>
          </a:p>
        </p:txBody>
      </p:sp>
      <p:pic>
        <p:nvPicPr>
          <p:cNvPr id="35" name="Picture 34">
            <a:extLst>
              <a:ext uri="{FF2B5EF4-FFF2-40B4-BE49-F238E27FC236}">
                <a16:creationId xmlns:a16="http://schemas.microsoft.com/office/drawing/2014/main" id="{778D1E03-E2C0-4D67-B30C-51A34FC28BBE}"/>
              </a:ext>
            </a:extLst>
          </p:cNvPr>
          <p:cNvPicPr>
            <a:picLocks noChangeAspect="1"/>
          </p:cNvPicPr>
          <p:nvPr/>
        </p:nvPicPr>
        <p:blipFill>
          <a:blip r:embed="rId8"/>
          <a:stretch>
            <a:fillRect/>
          </a:stretch>
        </p:blipFill>
        <p:spPr>
          <a:xfrm>
            <a:off x="4315247" y="5804521"/>
            <a:ext cx="1645920" cy="929121"/>
          </a:xfrm>
          <a:prstGeom prst="rect">
            <a:avLst/>
          </a:prstGeom>
          <a:ln>
            <a:solidFill>
              <a:schemeClr val="tx1"/>
            </a:solidFill>
          </a:ln>
        </p:spPr>
      </p:pic>
      <p:pic>
        <p:nvPicPr>
          <p:cNvPr id="36" name="Picture 35" descr="NASA insigniaRGB.jpg">
            <a:extLst>
              <a:ext uri="{FF2B5EF4-FFF2-40B4-BE49-F238E27FC236}">
                <a16:creationId xmlns:a16="http://schemas.microsoft.com/office/drawing/2014/main" id="{9E237839-CE8A-460A-B2A9-1328ED6D505D}"/>
              </a:ext>
            </a:extLst>
          </p:cNvPr>
          <p:cNvPicPr>
            <a:picLocks noChangeAspect="1"/>
          </p:cNvPicPr>
          <p:nvPr/>
        </p:nvPicPr>
        <p:blipFill>
          <a:blip r:embed="rId9"/>
          <a:srcRect/>
          <a:stretch>
            <a:fillRect/>
          </a:stretch>
        </p:blipFill>
        <p:spPr bwMode="auto">
          <a:xfrm>
            <a:off x="11185779" y="35086"/>
            <a:ext cx="916088" cy="731520"/>
          </a:xfrm>
          <a:prstGeom prst="rect">
            <a:avLst/>
          </a:prstGeom>
          <a:noFill/>
          <a:ln w="9525">
            <a:noFill/>
            <a:miter lim="800000"/>
            <a:headEnd/>
            <a:tailEnd/>
          </a:ln>
        </p:spPr>
      </p:pic>
      <p:pic>
        <p:nvPicPr>
          <p:cNvPr id="37" name="Picture 36">
            <a:extLst>
              <a:ext uri="{FF2B5EF4-FFF2-40B4-BE49-F238E27FC236}">
                <a16:creationId xmlns:a16="http://schemas.microsoft.com/office/drawing/2014/main" id="{C9BD2439-44C4-4D7D-82B5-6D1717DC910D}"/>
              </a:ext>
            </a:extLst>
          </p:cNvPr>
          <p:cNvPicPr>
            <a:picLocks noChangeAspect="1"/>
          </p:cNvPicPr>
          <p:nvPr/>
        </p:nvPicPr>
        <p:blipFill>
          <a:blip r:embed="rId10"/>
          <a:stretch>
            <a:fillRect/>
          </a:stretch>
        </p:blipFill>
        <p:spPr>
          <a:xfrm>
            <a:off x="52556" y="55401"/>
            <a:ext cx="1107443" cy="731520"/>
          </a:xfrm>
          <a:prstGeom prst="rect">
            <a:avLst/>
          </a:prstGeom>
        </p:spPr>
      </p:pic>
      <p:sp>
        <p:nvSpPr>
          <p:cNvPr id="38" name="TextBox 37">
            <a:extLst>
              <a:ext uri="{FF2B5EF4-FFF2-40B4-BE49-F238E27FC236}">
                <a16:creationId xmlns:a16="http://schemas.microsoft.com/office/drawing/2014/main" id="{D5F789BD-EE42-4C93-A724-E6108F22919C}"/>
              </a:ext>
            </a:extLst>
          </p:cNvPr>
          <p:cNvSpPr txBox="1"/>
          <p:nvPr/>
        </p:nvSpPr>
        <p:spPr>
          <a:xfrm>
            <a:off x="9349875" y="5469920"/>
            <a:ext cx="2472793" cy="1118255"/>
          </a:xfrm>
          <a:prstGeom prst="rect">
            <a:avLst/>
          </a:prstGeom>
          <a:solidFill>
            <a:schemeClr val="accent5">
              <a:lumMod val="20000"/>
              <a:lumOff val="80000"/>
            </a:schemeClr>
          </a:solidFill>
        </p:spPr>
        <p:txBody>
          <a:bodyPr wrap="square" rtlCol="0">
            <a:spAutoFit/>
          </a:bodyPr>
          <a:lstStyle/>
          <a:p>
            <a:pPr algn="r" defTabSz="457200">
              <a:lnSpc>
                <a:spcPts val="1600"/>
              </a:lnSpc>
            </a:pPr>
            <a:r>
              <a:rPr lang="en-US" sz="1400" b="1" dirty="0">
                <a:solidFill>
                  <a:prstClr val="black"/>
                </a:solidFill>
                <a:latin typeface="Calibri" panose="020F0502020204030204"/>
              </a:rPr>
              <a:t>For more information, contact:</a:t>
            </a:r>
          </a:p>
          <a:p>
            <a:pPr algn="r" defTabSz="457200">
              <a:lnSpc>
                <a:spcPts val="1600"/>
              </a:lnSpc>
            </a:pPr>
            <a:r>
              <a:rPr lang="en-US" sz="1400" dirty="0">
                <a:solidFill>
                  <a:prstClr val="black"/>
                </a:solidFill>
                <a:latin typeface="Calibri" panose="020F0502020204030204"/>
              </a:rPr>
              <a:t>Jon Holbrook, PhD</a:t>
            </a:r>
          </a:p>
          <a:p>
            <a:pPr algn="r" defTabSz="457200">
              <a:lnSpc>
                <a:spcPts val="1600"/>
              </a:lnSpc>
            </a:pPr>
            <a:r>
              <a:rPr lang="en-US" sz="1400" dirty="0">
                <a:solidFill>
                  <a:prstClr val="black"/>
                </a:solidFill>
                <a:latin typeface="Calibri" panose="020F0502020204030204"/>
              </a:rPr>
              <a:t>NASA Langley Res Ctr</a:t>
            </a:r>
          </a:p>
          <a:p>
            <a:pPr algn="r" defTabSz="457200">
              <a:lnSpc>
                <a:spcPts val="1600"/>
              </a:lnSpc>
            </a:pPr>
            <a:r>
              <a:rPr lang="en-US" sz="1400" dirty="0">
                <a:solidFill>
                  <a:prstClr val="black"/>
                </a:solidFill>
                <a:latin typeface="Calibri" panose="020F0502020204030204"/>
                <a:hlinkClick r:id="rId11"/>
              </a:rPr>
              <a:t>jon.holbrook@nasa.gov</a:t>
            </a:r>
            <a:endParaRPr lang="en-US" sz="1400" dirty="0">
              <a:solidFill>
                <a:prstClr val="black"/>
              </a:solidFill>
              <a:latin typeface="Calibri" panose="020F0502020204030204"/>
            </a:endParaRPr>
          </a:p>
          <a:p>
            <a:pPr algn="r" defTabSz="457200">
              <a:lnSpc>
                <a:spcPts val="1600"/>
              </a:lnSpc>
            </a:pPr>
            <a:r>
              <a:rPr lang="en-US" sz="1400" dirty="0">
                <a:solidFill>
                  <a:prstClr val="black"/>
                </a:solidFill>
                <a:latin typeface="Calibri" panose="020F0502020204030204"/>
              </a:rPr>
              <a:t>757-864-9275</a:t>
            </a:r>
          </a:p>
        </p:txBody>
      </p:sp>
      <p:pic>
        <p:nvPicPr>
          <p:cNvPr id="34" name="Picture 33">
            <a:extLst>
              <a:ext uri="{FF2B5EF4-FFF2-40B4-BE49-F238E27FC236}">
                <a16:creationId xmlns:a16="http://schemas.microsoft.com/office/drawing/2014/main" id="{8EFF15BF-CFF9-45A0-A5FC-8DFDC1ECA46E}"/>
              </a:ext>
            </a:extLst>
          </p:cNvPr>
          <p:cNvPicPr>
            <a:picLocks noChangeAspect="1"/>
          </p:cNvPicPr>
          <p:nvPr/>
        </p:nvPicPr>
        <p:blipFill>
          <a:blip r:embed="rId12"/>
          <a:stretch>
            <a:fillRect/>
          </a:stretch>
        </p:blipFill>
        <p:spPr>
          <a:xfrm>
            <a:off x="10735878" y="2041144"/>
            <a:ext cx="1328751" cy="1542913"/>
          </a:xfrm>
          <a:prstGeom prst="rect">
            <a:avLst/>
          </a:prstGeom>
        </p:spPr>
      </p:pic>
    </p:spTree>
    <p:extLst>
      <p:ext uri="{BB962C8B-B14F-4D97-AF65-F5344CB8AC3E}">
        <p14:creationId xmlns:p14="http://schemas.microsoft.com/office/powerpoint/2010/main" val="833395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838200" y="365126"/>
            <a:ext cx="10515600" cy="584444"/>
          </a:xfrm>
        </p:spPr>
        <p:txBody>
          <a:bodyPr/>
          <a:lstStyle/>
          <a:p>
            <a:pPr algn="ctr"/>
            <a:r>
              <a:rPr lang="en-US" dirty="0"/>
              <a:t>How to “change the narrative…”</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838200" y="1172308"/>
            <a:ext cx="10515600" cy="5004655"/>
          </a:xfrm>
        </p:spPr>
        <p:txBody>
          <a:bodyPr>
            <a:normAutofit/>
          </a:bodyPr>
          <a:lstStyle/>
          <a:p>
            <a:pPr marL="0" indent="0">
              <a:buNone/>
            </a:pPr>
            <a:r>
              <a:rPr lang="en-US" sz="2400" dirty="0"/>
              <a:t>… that humans are the safety problem</a:t>
            </a:r>
          </a:p>
          <a:p>
            <a:pPr marL="0" indent="0" algn="ctr">
              <a:buNone/>
            </a:pPr>
            <a:endParaRPr lang="en-US" sz="2400" b="1" u="sng" dirty="0"/>
          </a:p>
          <a:p>
            <a:pPr marL="0" indent="0" algn="ctr">
              <a:buNone/>
            </a:pPr>
            <a:r>
              <a:rPr lang="en-US" sz="2400" b="1" u="sng" dirty="0"/>
              <a:t>COMMUNICATION</a:t>
            </a:r>
          </a:p>
          <a:p>
            <a:r>
              <a:rPr lang="en-US" sz="2400" dirty="0"/>
              <a:t>What we convey with words</a:t>
            </a:r>
          </a:p>
          <a:p>
            <a:r>
              <a:rPr lang="en-US" sz="2400" dirty="0"/>
              <a:t>What we convey with policy and system design decisions</a:t>
            </a:r>
          </a:p>
          <a:p>
            <a:r>
              <a:rPr lang="en-US" sz="2400" dirty="0"/>
              <a:t>In today’s aerospace industry, </a:t>
            </a:r>
            <a:r>
              <a:rPr lang="en-US" sz="2400" i="1" dirty="0"/>
              <a:t>data talks</a:t>
            </a:r>
          </a:p>
          <a:p>
            <a:r>
              <a:rPr lang="en-US" sz="2400" dirty="0"/>
              <a:t>To change the narrative, we need new data and new ways to examine data</a:t>
            </a:r>
          </a:p>
          <a:p>
            <a:pPr marL="0" indent="0" algn="ctr">
              <a:buNone/>
            </a:pPr>
            <a:endParaRPr lang="en-US" sz="2400" b="1" u="sng" dirty="0"/>
          </a:p>
          <a:p>
            <a:pPr marL="0" indent="0" algn="ctr">
              <a:buNone/>
            </a:pPr>
            <a:r>
              <a:rPr lang="en-US" sz="2400" b="1" u="sng" dirty="0"/>
              <a:t>IMPACT</a:t>
            </a:r>
          </a:p>
          <a:p>
            <a:r>
              <a:rPr lang="en-US" sz="2400" dirty="0"/>
              <a:t>System design, organizational awareness, operational learning/training</a:t>
            </a:r>
          </a:p>
          <a:p>
            <a:r>
              <a:rPr lang="en-US" sz="2400" dirty="0"/>
              <a:t>Most importantly: System safety that is robust to future changes</a:t>
            </a:r>
          </a:p>
        </p:txBody>
      </p:sp>
    </p:spTree>
    <p:extLst>
      <p:ext uri="{BB962C8B-B14F-4D97-AF65-F5344CB8AC3E}">
        <p14:creationId xmlns:p14="http://schemas.microsoft.com/office/powerpoint/2010/main" val="3603190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838200" y="191501"/>
            <a:ext cx="10515600" cy="584444"/>
          </a:xfrm>
        </p:spPr>
        <p:txBody>
          <a:bodyPr/>
          <a:lstStyle/>
          <a:p>
            <a:pPr algn="ctr"/>
            <a:r>
              <a:rPr lang="en-US" dirty="0"/>
              <a:t>What is SOTERIA?</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838200" y="825062"/>
            <a:ext cx="10515600" cy="5004655"/>
          </a:xfrm>
        </p:spPr>
        <p:txBody>
          <a:bodyPr>
            <a:normAutofit/>
          </a:bodyPr>
          <a:lstStyle/>
          <a:p>
            <a:pPr>
              <a:lnSpc>
                <a:spcPct val="100000"/>
              </a:lnSpc>
              <a:spcBef>
                <a:spcPts val="1200"/>
              </a:spcBef>
            </a:pPr>
            <a:r>
              <a:rPr lang="en-US" sz="3200" dirty="0"/>
              <a:t>In Greek mythology, </a:t>
            </a:r>
            <a:r>
              <a:rPr lang="en-US" sz="3200" dirty="0" err="1"/>
              <a:t>Soteria</a:t>
            </a:r>
            <a:r>
              <a:rPr lang="en-US" sz="3200" dirty="0"/>
              <a:t> was the goddess of safety and salvation, deliverance, and preservation from harm</a:t>
            </a:r>
          </a:p>
          <a:p>
            <a:pPr>
              <a:lnSpc>
                <a:spcPct val="100000"/>
              </a:lnSpc>
              <a:spcBef>
                <a:spcPts val="1200"/>
              </a:spcBef>
            </a:pPr>
            <a:r>
              <a:rPr lang="en-US" sz="3200" dirty="0">
                <a:solidFill>
                  <a:srgbClr val="0070C0"/>
                </a:solidFill>
              </a:rPr>
              <a:t>SOTERIA</a:t>
            </a:r>
            <a:r>
              <a:rPr lang="en-US" sz="3200" dirty="0"/>
              <a:t>:  </a:t>
            </a:r>
            <a:r>
              <a:rPr lang="en-US" sz="3200" u="sng" dirty="0">
                <a:solidFill>
                  <a:srgbClr val="0070C0"/>
                </a:solidFill>
              </a:rPr>
              <a:t>S</a:t>
            </a:r>
            <a:r>
              <a:rPr lang="en-US" sz="3200" dirty="0"/>
              <a:t>ystem-wide Safety </a:t>
            </a:r>
            <a:r>
              <a:rPr lang="en-US" sz="3200" u="sng" dirty="0">
                <a:solidFill>
                  <a:srgbClr val="0070C0"/>
                </a:solidFill>
              </a:rPr>
              <a:t>O</a:t>
            </a:r>
            <a:r>
              <a:rPr lang="en-US" sz="3200" dirty="0"/>
              <a:t>perations and </a:t>
            </a:r>
            <a:r>
              <a:rPr lang="en-US" sz="3200" u="sng" dirty="0">
                <a:solidFill>
                  <a:schemeClr val="accent5">
                    <a:lumMod val="75000"/>
                  </a:schemeClr>
                </a:solidFill>
              </a:rPr>
              <a:t>T</a:t>
            </a:r>
            <a:r>
              <a:rPr lang="en-US" sz="3200" dirty="0"/>
              <a:t>echnologies for </a:t>
            </a:r>
            <a:r>
              <a:rPr lang="en-US" sz="3200" u="sng" dirty="0">
                <a:solidFill>
                  <a:schemeClr val="accent5">
                    <a:lumMod val="75000"/>
                  </a:schemeClr>
                </a:solidFill>
              </a:rPr>
              <a:t>E</a:t>
            </a:r>
            <a:r>
              <a:rPr lang="en-US" sz="3200" dirty="0"/>
              <a:t>nabling </a:t>
            </a:r>
            <a:r>
              <a:rPr lang="en-US" sz="3200" u="sng" dirty="0">
                <a:solidFill>
                  <a:schemeClr val="accent5">
                    <a:lumMod val="75000"/>
                  </a:schemeClr>
                </a:solidFill>
              </a:rPr>
              <a:t>R</a:t>
            </a:r>
            <a:r>
              <a:rPr lang="en-US" sz="3200" dirty="0"/>
              <a:t>esilient </a:t>
            </a:r>
            <a:r>
              <a:rPr lang="en-US" sz="3200" u="sng" dirty="0">
                <a:solidFill>
                  <a:schemeClr val="accent5">
                    <a:lumMod val="75000"/>
                  </a:schemeClr>
                </a:solidFill>
              </a:rPr>
              <a:t>I</a:t>
            </a:r>
            <a:r>
              <a:rPr lang="en-US" sz="3200" dirty="0"/>
              <a:t>n-Time </a:t>
            </a:r>
            <a:r>
              <a:rPr lang="en-US" sz="3200" u="sng" dirty="0">
                <a:solidFill>
                  <a:schemeClr val="accent5">
                    <a:lumMod val="75000"/>
                  </a:schemeClr>
                </a:solidFill>
              </a:rPr>
              <a:t>A</a:t>
            </a:r>
            <a:r>
              <a:rPr lang="en-US" sz="3200" dirty="0"/>
              <a:t>ssurance</a:t>
            </a:r>
          </a:p>
          <a:p>
            <a:pPr>
              <a:lnSpc>
                <a:spcPct val="100000"/>
              </a:lnSpc>
              <a:spcBef>
                <a:spcPts val="1200"/>
              </a:spcBef>
            </a:pPr>
            <a:r>
              <a:rPr lang="en-US" sz="3200" dirty="0"/>
              <a:t>A simulation activity recently undertaken by NASA’s HC2S team under the System-Wide Safety (SWS) Project</a:t>
            </a:r>
            <a:endParaRPr lang="en-US" sz="2800" dirty="0"/>
          </a:p>
          <a:p>
            <a:pPr marL="0" indent="0">
              <a:lnSpc>
                <a:spcPct val="100000"/>
              </a:lnSpc>
              <a:spcBef>
                <a:spcPts val="1200"/>
              </a:spcBef>
              <a:buNone/>
            </a:pPr>
            <a:endParaRPr lang="en-US" sz="3200" dirty="0"/>
          </a:p>
        </p:txBody>
      </p:sp>
      <p:sp>
        <p:nvSpPr>
          <p:cNvPr id="6" name="TextBox 5">
            <a:extLst>
              <a:ext uri="{FF2B5EF4-FFF2-40B4-BE49-F238E27FC236}">
                <a16:creationId xmlns:a16="http://schemas.microsoft.com/office/drawing/2014/main" id="{24BDB010-4815-4317-92A4-94A0D898735A}"/>
              </a:ext>
            </a:extLst>
          </p:cNvPr>
          <p:cNvSpPr txBox="1"/>
          <p:nvPr/>
        </p:nvSpPr>
        <p:spPr>
          <a:xfrm>
            <a:off x="1632029" y="4271058"/>
            <a:ext cx="8657864" cy="2308324"/>
          </a:xfrm>
          <a:prstGeom prst="rect">
            <a:avLst/>
          </a:prstGeom>
          <a:noFill/>
        </p:spPr>
        <p:txBody>
          <a:bodyPr wrap="square" rtlCol="0">
            <a:spAutoFit/>
          </a:bodyPr>
          <a:lstStyle/>
          <a:p>
            <a:r>
              <a:rPr lang="en-US" b="1" u="sng" dirty="0"/>
              <a:t>SWS Project focus</a:t>
            </a:r>
            <a:r>
              <a:rPr lang="en-US" dirty="0"/>
              <a:t>: Transformational changes in aviation to make flight more efficient and accessible will require new technologies, policies, and procedures. Enabling these changes to be done safely at every step is the goal of the SWS project.</a:t>
            </a:r>
          </a:p>
          <a:p>
            <a:endParaRPr lang="en-US" dirty="0"/>
          </a:p>
          <a:p>
            <a:r>
              <a:rPr lang="en-US" b="1" u="sng" dirty="0"/>
              <a:t>HC2S Team focus</a:t>
            </a:r>
            <a:r>
              <a:rPr lang="en-US" dirty="0"/>
              <a:t>: People represent the primary source of safety in aviation, through their capability to anticipate, monitor for, respond to, and learn from expected and unexpected change.  Understanding and measuring this capability so that it can be integrated into the design of technologies, policies, and procedures is the goal of the HC2S team.</a:t>
            </a:r>
          </a:p>
        </p:txBody>
      </p:sp>
    </p:spTree>
    <p:extLst>
      <p:ext uri="{BB962C8B-B14F-4D97-AF65-F5344CB8AC3E}">
        <p14:creationId xmlns:p14="http://schemas.microsoft.com/office/powerpoint/2010/main" val="1055028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838200" y="365126"/>
            <a:ext cx="10515600" cy="584444"/>
          </a:xfrm>
        </p:spPr>
        <p:txBody>
          <a:bodyPr/>
          <a:lstStyle/>
          <a:p>
            <a:pPr algn="ctr"/>
            <a:r>
              <a:rPr lang="en-US" dirty="0"/>
              <a:t>Introductions</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838200" y="1172308"/>
            <a:ext cx="10515600" cy="5004655"/>
          </a:xfrm>
        </p:spPr>
        <p:txBody>
          <a:bodyPr/>
          <a:lstStyle/>
          <a:p>
            <a:r>
              <a:rPr lang="en-US" dirty="0"/>
              <a:t>NASA’s Human Contributions to Safety (HC2S) team</a:t>
            </a:r>
          </a:p>
        </p:txBody>
      </p:sp>
      <p:sp>
        <p:nvSpPr>
          <p:cNvPr id="4" name="Rectangle 3">
            <a:extLst>
              <a:ext uri="{FF2B5EF4-FFF2-40B4-BE49-F238E27FC236}">
                <a16:creationId xmlns:a16="http://schemas.microsoft.com/office/drawing/2014/main" id="{0CF6F85C-C046-43B8-B7A8-BD7384370FDF}"/>
              </a:ext>
            </a:extLst>
          </p:cNvPr>
          <p:cNvSpPr/>
          <p:nvPr/>
        </p:nvSpPr>
        <p:spPr>
          <a:xfrm>
            <a:off x="2106592" y="1720840"/>
            <a:ext cx="3666195" cy="2677656"/>
          </a:xfrm>
          <a:prstGeom prst="rect">
            <a:avLst/>
          </a:prstGeom>
        </p:spPr>
        <p:txBody>
          <a:bodyPr wrap="square">
            <a:spAutoFit/>
          </a:bodyPr>
          <a:lstStyle/>
          <a:p>
            <a:pPr marL="742950" lvl="1" indent="-285750">
              <a:buFont typeface="Arial" panose="020B0604020202020204" pitchFamily="34" charset="0"/>
              <a:buChar char="•"/>
            </a:pPr>
            <a:r>
              <a:rPr lang="en-US" sz="2400" dirty="0"/>
              <a:t>Ms. Kathryn Ballard</a:t>
            </a:r>
          </a:p>
          <a:p>
            <a:pPr marL="742950" lvl="1" indent="-285750">
              <a:buFont typeface="Arial" panose="020B0604020202020204" pitchFamily="34" charset="0"/>
              <a:buChar char="•"/>
            </a:pPr>
            <a:r>
              <a:rPr lang="en-US" sz="2400" dirty="0"/>
              <a:t>Mr. Barth Baron</a:t>
            </a:r>
          </a:p>
          <a:p>
            <a:pPr marL="742950" lvl="1" indent="-285750">
              <a:buFont typeface="Arial" panose="020B0604020202020204" pitchFamily="34" charset="0"/>
              <a:buChar char="•"/>
            </a:pPr>
            <a:r>
              <a:rPr lang="en-US" sz="2400" dirty="0"/>
              <a:t>Dr. Immanuel Barshi</a:t>
            </a:r>
          </a:p>
          <a:p>
            <a:pPr marL="742950" lvl="1" indent="-285750">
              <a:buFont typeface="Arial" panose="020B0604020202020204" pitchFamily="34" charset="0"/>
              <a:buChar char="•"/>
            </a:pPr>
            <a:r>
              <a:rPr lang="en-US" sz="2400" dirty="0"/>
              <a:t>Dr. Dorrit Billman</a:t>
            </a:r>
          </a:p>
          <a:p>
            <a:pPr marL="742950" lvl="1" indent="-285750">
              <a:buFont typeface="Arial" panose="020B0604020202020204" pitchFamily="34" charset="0"/>
              <a:buChar char="•"/>
            </a:pPr>
            <a:r>
              <a:rPr lang="en-US" sz="2400" dirty="0"/>
              <a:t>Ms. Jolene Feldman</a:t>
            </a:r>
          </a:p>
          <a:p>
            <a:pPr marL="742950" lvl="1" indent="-285750">
              <a:buFont typeface="Arial" panose="020B0604020202020204" pitchFamily="34" charset="0"/>
              <a:buChar char="•"/>
            </a:pPr>
            <a:r>
              <a:rPr lang="en-US" sz="2400" dirty="0"/>
              <a:t>Dr. Alan Hobbs</a:t>
            </a:r>
          </a:p>
          <a:p>
            <a:pPr marL="742950" lvl="1" indent="-285750">
              <a:buFont typeface="Arial" panose="020B0604020202020204" pitchFamily="34" charset="0"/>
              <a:buChar char="•"/>
            </a:pPr>
            <a:r>
              <a:rPr lang="en-US" sz="2400" dirty="0"/>
              <a:t>Dr. Jon Holbrook</a:t>
            </a:r>
          </a:p>
        </p:txBody>
      </p:sp>
      <p:sp>
        <p:nvSpPr>
          <p:cNvPr id="5" name="Rectangle 4">
            <a:extLst>
              <a:ext uri="{FF2B5EF4-FFF2-40B4-BE49-F238E27FC236}">
                <a16:creationId xmlns:a16="http://schemas.microsoft.com/office/drawing/2014/main" id="{5640138A-22C9-4C1A-AAC9-143486F7F87B}"/>
              </a:ext>
            </a:extLst>
          </p:cNvPr>
          <p:cNvSpPr/>
          <p:nvPr/>
        </p:nvSpPr>
        <p:spPr>
          <a:xfrm>
            <a:off x="5737109" y="1720840"/>
            <a:ext cx="3765706" cy="2677656"/>
          </a:xfrm>
          <a:prstGeom prst="rect">
            <a:avLst/>
          </a:prstGeom>
        </p:spPr>
        <p:txBody>
          <a:bodyPr wrap="square">
            <a:spAutoFit/>
          </a:bodyPr>
          <a:lstStyle/>
          <a:p>
            <a:pPr marL="742950" lvl="1" indent="-285750">
              <a:buFont typeface="Arial" panose="020B0604020202020204" pitchFamily="34" charset="0"/>
              <a:buChar char="•"/>
            </a:pPr>
            <a:r>
              <a:rPr lang="en-US" sz="2400" dirty="0"/>
              <a:t>Capt. Dan Kiggins</a:t>
            </a:r>
          </a:p>
          <a:p>
            <a:pPr marL="742950" lvl="1" indent="-285750">
              <a:buFont typeface="Arial" panose="020B0604020202020204" pitchFamily="34" charset="0"/>
              <a:buChar char="•"/>
            </a:pPr>
            <a:r>
              <a:rPr lang="en-US" sz="2400" dirty="0"/>
              <a:t>Dr. Joel Lachter</a:t>
            </a:r>
          </a:p>
          <a:p>
            <a:pPr marL="742950" lvl="1" indent="-285750">
              <a:buFont typeface="Arial" panose="020B0604020202020204" pitchFamily="34" charset="0"/>
              <a:buChar char="•"/>
            </a:pPr>
            <a:r>
              <a:rPr lang="en-US" sz="2400" dirty="0"/>
              <a:t>Mr. Bryan Matthews</a:t>
            </a:r>
          </a:p>
          <a:p>
            <a:pPr marL="742950" lvl="1" indent="-285750">
              <a:buFont typeface="Arial" panose="020B0604020202020204" pitchFamily="34" charset="0"/>
              <a:buChar char="•"/>
            </a:pPr>
            <a:r>
              <a:rPr lang="en-US" sz="2400" dirty="0"/>
              <a:t>Dr. Randy Mumaw</a:t>
            </a:r>
          </a:p>
          <a:p>
            <a:pPr marL="742950" lvl="1" indent="-285750">
              <a:buFont typeface="Arial" panose="020B0604020202020204" pitchFamily="34" charset="0"/>
              <a:buChar char="•"/>
            </a:pPr>
            <a:r>
              <a:rPr lang="en-US" sz="2400" dirty="0"/>
              <a:t>Dr. Lance Prinzel</a:t>
            </a:r>
          </a:p>
          <a:p>
            <a:pPr marL="742950" lvl="1" indent="-285750">
              <a:buFont typeface="Arial" panose="020B0604020202020204" pitchFamily="34" charset="0"/>
              <a:buChar char="•"/>
            </a:pPr>
            <a:r>
              <a:rPr lang="en-US" sz="2400" dirty="0"/>
              <a:t>Mr. Chad Stephens</a:t>
            </a:r>
          </a:p>
          <a:p>
            <a:pPr marL="742950" lvl="1" indent="-285750">
              <a:buFont typeface="Arial" panose="020B0604020202020204" pitchFamily="34" charset="0"/>
              <a:buChar char="•"/>
            </a:pPr>
            <a:r>
              <a:rPr lang="en-US" sz="2400" dirty="0"/>
              <a:t>Mr. Michael Stewart</a:t>
            </a:r>
          </a:p>
        </p:txBody>
      </p:sp>
    </p:spTree>
    <p:extLst>
      <p:ext uri="{BB962C8B-B14F-4D97-AF65-F5344CB8AC3E}">
        <p14:creationId xmlns:p14="http://schemas.microsoft.com/office/powerpoint/2010/main" val="1465914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5DE6-D119-4B4C-A57D-9D2518524245}"/>
              </a:ext>
            </a:extLst>
          </p:cNvPr>
          <p:cNvSpPr>
            <a:spLocks noGrp="1"/>
          </p:cNvSpPr>
          <p:nvPr>
            <p:ph type="title"/>
          </p:nvPr>
        </p:nvSpPr>
        <p:spPr>
          <a:xfrm>
            <a:off x="838200" y="2541165"/>
            <a:ext cx="10515600" cy="1325563"/>
          </a:xfrm>
        </p:spPr>
        <p:txBody>
          <a:bodyPr/>
          <a:lstStyle/>
          <a:p>
            <a:r>
              <a:rPr lang="en-US" sz="4400" dirty="0">
                <a:latin typeface="Calibri" panose="020F0502020204030204" pitchFamily="34" charset="0"/>
                <a:ea typeface="Calibri" panose="020F0502020204030204" pitchFamily="34" charset="0"/>
                <a:cs typeface="Times New Roman" panose="02020603050405020304" pitchFamily="18" charset="0"/>
              </a:rPr>
              <a:t>Briefing on the NASA SOTERIA data testbed</a:t>
            </a:r>
            <a:endParaRPr lang="en-US" dirty="0"/>
          </a:p>
        </p:txBody>
      </p:sp>
    </p:spTree>
    <p:extLst>
      <p:ext uri="{BB962C8B-B14F-4D97-AF65-F5344CB8AC3E}">
        <p14:creationId xmlns:p14="http://schemas.microsoft.com/office/powerpoint/2010/main" val="3390476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838200" y="67946"/>
            <a:ext cx="10515600" cy="584444"/>
          </a:xfrm>
        </p:spPr>
        <p:txBody>
          <a:bodyPr/>
          <a:lstStyle/>
          <a:p>
            <a:pPr algn="ctr"/>
            <a:r>
              <a:rPr lang="en-US" dirty="0"/>
              <a:t>Goal of SOTERIA</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284017" y="773952"/>
            <a:ext cx="11420303" cy="5403012"/>
          </a:xfrm>
        </p:spPr>
        <p:txBody>
          <a:bodyPr/>
          <a:lstStyle/>
          <a:p>
            <a:r>
              <a:rPr lang="en-US" dirty="0"/>
              <a:t>How can we measure human contributions to safe/successful performance?</a:t>
            </a:r>
          </a:p>
          <a:p>
            <a:r>
              <a:rPr lang="en-US" dirty="0"/>
              <a:t>Create a data testbed to enable exploration of methods and metrics for pilot contributions to safety and mission success.</a:t>
            </a:r>
          </a:p>
          <a:p>
            <a:r>
              <a:rPr lang="en-US" dirty="0"/>
              <a:t>Why needed?</a:t>
            </a:r>
          </a:p>
          <a:p>
            <a:pPr marL="0" indent="0">
              <a:buNone/>
            </a:pPr>
            <a:endParaRPr lang="en-US" dirty="0"/>
          </a:p>
        </p:txBody>
      </p:sp>
      <p:pic>
        <p:nvPicPr>
          <p:cNvPr id="6" name="Picture 5">
            <a:extLst>
              <a:ext uri="{FF2B5EF4-FFF2-40B4-BE49-F238E27FC236}">
                <a16:creationId xmlns:a16="http://schemas.microsoft.com/office/drawing/2014/main" id="{94A1CBF0-92C8-4BF5-80CB-3D45FEE48148}"/>
              </a:ext>
            </a:extLst>
          </p:cNvPr>
          <p:cNvPicPr>
            <a:picLocks noChangeAspect="1"/>
          </p:cNvPicPr>
          <p:nvPr/>
        </p:nvPicPr>
        <p:blipFill>
          <a:blip r:embed="rId2"/>
          <a:stretch>
            <a:fillRect/>
          </a:stretch>
        </p:blipFill>
        <p:spPr>
          <a:xfrm>
            <a:off x="186763" y="2999586"/>
            <a:ext cx="6643525" cy="3867176"/>
          </a:xfrm>
          <a:prstGeom prst="rect">
            <a:avLst/>
          </a:prstGeom>
        </p:spPr>
      </p:pic>
      <p:sp>
        <p:nvSpPr>
          <p:cNvPr id="8" name="Rounded Rectangle 25">
            <a:extLst>
              <a:ext uri="{FF2B5EF4-FFF2-40B4-BE49-F238E27FC236}">
                <a16:creationId xmlns:a16="http://schemas.microsoft.com/office/drawing/2014/main" id="{A9455FEE-CFCE-48D0-9CAF-14D2EF43C9D6}"/>
              </a:ext>
            </a:extLst>
          </p:cNvPr>
          <p:cNvSpPr/>
          <p:nvPr/>
        </p:nvSpPr>
        <p:spPr>
          <a:xfrm>
            <a:off x="2075093" y="2996843"/>
            <a:ext cx="2656703" cy="3689803"/>
          </a:xfrm>
          <a:prstGeom prst="roundRect">
            <a:avLst>
              <a:gd name="adj" fmla="val 6808"/>
            </a:avLst>
          </a:prstGeom>
          <a:noFill/>
          <a:ln w="25400" cap="flat" cmpd="sng" algn="ctr">
            <a:solidFill>
              <a:srgbClr val="00B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p:txBody>
      </p:sp>
      <p:sp>
        <p:nvSpPr>
          <p:cNvPr id="9" name="Rectangle 8">
            <a:extLst>
              <a:ext uri="{FF2B5EF4-FFF2-40B4-BE49-F238E27FC236}">
                <a16:creationId xmlns:a16="http://schemas.microsoft.com/office/drawing/2014/main" id="{58A4618D-68BA-4BD2-9B0E-4954913EDF92}"/>
              </a:ext>
            </a:extLst>
          </p:cNvPr>
          <p:cNvSpPr/>
          <p:nvPr/>
        </p:nvSpPr>
        <p:spPr>
          <a:xfrm>
            <a:off x="2170614" y="2596733"/>
            <a:ext cx="2465659" cy="400110"/>
          </a:xfrm>
          <a:prstGeom prst="rect">
            <a:avLst/>
          </a:prstGeom>
        </p:spPr>
        <p:txBody>
          <a:bodyPr wrap="square">
            <a:spAutoFit/>
          </a:bodyPr>
          <a:lstStyle/>
          <a:p>
            <a:pPr algn="ctr"/>
            <a:r>
              <a:rPr lang="en-GB" sz="2000" dirty="0">
                <a:latin typeface="+mn-lt"/>
              </a:rPr>
              <a:t>Untapped Potential</a:t>
            </a:r>
          </a:p>
        </p:txBody>
      </p:sp>
      <p:sp>
        <p:nvSpPr>
          <p:cNvPr id="10" name="Rounded Rectangle 25">
            <a:extLst>
              <a:ext uri="{FF2B5EF4-FFF2-40B4-BE49-F238E27FC236}">
                <a16:creationId xmlns:a16="http://schemas.microsoft.com/office/drawing/2014/main" id="{F3A5B974-5EF7-4958-8566-3FC182D169C1}"/>
              </a:ext>
            </a:extLst>
          </p:cNvPr>
          <p:cNvSpPr/>
          <p:nvPr/>
        </p:nvSpPr>
        <p:spPr>
          <a:xfrm>
            <a:off x="284017" y="5430981"/>
            <a:ext cx="1723264" cy="1255664"/>
          </a:xfrm>
          <a:prstGeom prst="roundRect">
            <a:avLst>
              <a:gd name="adj" fmla="val 6808"/>
            </a:avLst>
          </a:prstGeom>
          <a:noFill/>
          <a:ln w="25400"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4847AB4B-F1CA-4CDB-878D-534BDA4EBA9B}"/>
              </a:ext>
            </a:extLst>
          </p:cNvPr>
          <p:cNvSpPr/>
          <p:nvPr/>
        </p:nvSpPr>
        <p:spPr>
          <a:xfrm>
            <a:off x="256306" y="4399611"/>
            <a:ext cx="1723265" cy="1015663"/>
          </a:xfrm>
          <a:prstGeom prst="rect">
            <a:avLst/>
          </a:prstGeom>
        </p:spPr>
        <p:txBody>
          <a:bodyPr wrap="square">
            <a:spAutoFit/>
          </a:bodyPr>
          <a:lstStyle/>
          <a:p>
            <a:pPr algn="ctr"/>
            <a:r>
              <a:rPr lang="en-GB" sz="2000" dirty="0">
                <a:latin typeface="+mn-lt"/>
              </a:rPr>
              <a:t>Focus of traditional safety learning</a:t>
            </a:r>
          </a:p>
        </p:txBody>
      </p:sp>
      <p:sp>
        <p:nvSpPr>
          <p:cNvPr id="12" name="Rectangle 11">
            <a:extLst>
              <a:ext uri="{FF2B5EF4-FFF2-40B4-BE49-F238E27FC236}">
                <a16:creationId xmlns:a16="http://schemas.microsoft.com/office/drawing/2014/main" id="{19E92EFB-6C9B-4FF3-80BF-ACF92E28BC40}"/>
              </a:ext>
            </a:extLst>
          </p:cNvPr>
          <p:cNvSpPr/>
          <p:nvPr/>
        </p:nvSpPr>
        <p:spPr>
          <a:xfrm>
            <a:off x="6475539" y="2878025"/>
            <a:ext cx="4973782" cy="3416320"/>
          </a:xfrm>
          <a:prstGeom prst="rect">
            <a:avLst/>
          </a:prstGeom>
        </p:spPr>
        <p:txBody>
          <a:bodyPr wrap="square">
            <a:spAutoFit/>
          </a:bodyPr>
          <a:lstStyle/>
          <a:p>
            <a:pPr marL="742950" lvl="1" indent="-285750">
              <a:buFont typeface="Arial" panose="020B0604020202020204" pitchFamily="34" charset="0"/>
              <a:buChar char="•"/>
            </a:pPr>
            <a:r>
              <a:rPr lang="en-US" sz="2400" dirty="0"/>
              <a:t>“Exceptional” events are non-representative </a:t>
            </a:r>
          </a:p>
          <a:p>
            <a:pPr marL="742950" lvl="1" indent="-285750">
              <a:buFont typeface="Arial" panose="020B0604020202020204" pitchFamily="34" charset="0"/>
              <a:buChar char="•"/>
            </a:pPr>
            <a:r>
              <a:rPr lang="en-US" sz="2400" dirty="0"/>
              <a:t>Infrequent events </a:t>
            </a:r>
            <a:r>
              <a:rPr lang="en-US" sz="2400" dirty="0">
                <a:sym typeface="Wingdings" panose="05000000000000000000" pitchFamily="2" charset="2"/>
              </a:rPr>
              <a:t></a:t>
            </a:r>
            <a:r>
              <a:rPr lang="en-US" sz="2400" dirty="0"/>
              <a:t> infrequent learning</a:t>
            </a:r>
          </a:p>
          <a:p>
            <a:pPr marL="742950" lvl="1" indent="-285750">
              <a:buFont typeface="Arial" panose="020B0604020202020204" pitchFamily="34" charset="0"/>
              <a:buChar char="•"/>
            </a:pPr>
            <a:r>
              <a:rPr lang="en-US" sz="2400" dirty="0"/>
              <a:t>Access to operational data for research purposes is challenging</a:t>
            </a:r>
          </a:p>
          <a:p>
            <a:pPr marL="742950" lvl="1" indent="-285750">
              <a:buFont typeface="Arial" panose="020B0604020202020204" pitchFamily="34" charset="0"/>
              <a:buChar char="•"/>
            </a:pPr>
            <a:r>
              <a:rPr lang="en-US" sz="2400" dirty="0"/>
              <a:t>Limited access to “ground truth”</a:t>
            </a:r>
          </a:p>
          <a:p>
            <a:pPr marL="742950" lvl="1" indent="-285750">
              <a:buFont typeface="Arial" panose="020B0604020202020204" pitchFamily="34" charset="0"/>
              <a:buChar char="•"/>
            </a:pPr>
            <a:r>
              <a:rPr lang="en-US" sz="2400" dirty="0"/>
              <a:t>Limited access to multiple data types for the same events</a:t>
            </a:r>
          </a:p>
        </p:txBody>
      </p:sp>
    </p:spTree>
    <p:extLst>
      <p:ext uri="{BB962C8B-B14F-4D97-AF65-F5344CB8AC3E}">
        <p14:creationId xmlns:p14="http://schemas.microsoft.com/office/powerpoint/2010/main" val="1211978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838200" y="365126"/>
            <a:ext cx="10515600" cy="584444"/>
          </a:xfrm>
        </p:spPr>
        <p:txBody>
          <a:bodyPr/>
          <a:lstStyle/>
          <a:p>
            <a:pPr algn="ctr"/>
            <a:r>
              <a:rPr lang="en-US" dirty="0"/>
              <a:t>SOTERIA Operational Concept</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520701" y="1323604"/>
            <a:ext cx="7843862" cy="5004655"/>
          </a:xfrm>
        </p:spPr>
        <p:txBody>
          <a:bodyPr>
            <a:noAutofit/>
          </a:bodyPr>
          <a:lstStyle/>
          <a:p>
            <a:r>
              <a:rPr lang="en-US" sz="2400" dirty="0"/>
              <a:t>How do pilots respond to expected and unexpected disturbances during RNAV arrivals?</a:t>
            </a:r>
          </a:p>
          <a:p>
            <a:r>
              <a:rPr lang="en-US" sz="2400" dirty="0"/>
              <a:t>Using NASA Langley’s Integrated Flight Deck (IFD) simulator, 12 crews (12 CAs paired with 12 FOs) of Boeing 737NG rated pilots from American Airlines performed multiple RNAV STAR arrivals into Charlotte Douglas International Airport (KCLT)</a:t>
            </a:r>
          </a:p>
          <a:p>
            <a:r>
              <a:rPr lang="en-US" sz="2400" dirty="0"/>
              <a:t>Scenarios were designed to include a range of challenging but manageable disturbances</a:t>
            </a:r>
          </a:p>
          <a:p>
            <a:pPr lvl="1"/>
            <a:r>
              <a:rPr lang="en-US" sz="2000" dirty="0"/>
              <a:t>Identified / inspired by pilot interviews and reviews of ASRS reports</a:t>
            </a:r>
          </a:p>
          <a:p>
            <a:r>
              <a:rPr lang="en-US" sz="2400" dirty="0"/>
              <a:t>Goal was to create an environment realistic enough to leverage expertise and flexible enough to enable a range of possible behaviors</a:t>
            </a:r>
          </a:p>
        </p:txBody>
      </p:sp>
      <p:pic>
        <p:nvPicPr>
          <p:cNvPr id="14" name="Picture 3">
            <a:extLst>
              <a:ext uri="{FF2B5EF4-FFF2-40B4-BE49-F238E27FC236}">
                <a16:creationId xmlns:a16="http://schemas.microsoft.com/office/drawing/2014/main" id="{08B66DA7-4EE9-4A45-8320-E9F348C53C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3825931"/>
            <a:ext cx="3657600" cy="23779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158D3E9-95DD-497B-B5E1-14F9486CC61A}"/>
              </a:ext>
            </a:extLst>
          </p:cNvPr>
          <p:cNvPicPr>
            <a:picLocks noChangeAspect="1"/>
          </p:cNvPicPr>
          <p:nvPr/>
        </p:nvPicPr>
        <p:blipFill>
          <a:blip r:embed="rId3"/>
          <a:stretch>
            <a:fillRect/>
          </a:stretch>
        </p:blipFill>
        <p:spPr>
          <a:xfrm>
            <a:off x="8534400" y="1531993"/>
            <a:ext cx="3657600" cy="2057167"/>
          </a:xfrm>
          <a:prstGeom prst="rect">
            <a:avLst/>
          </a:prstGeom>
        </p:spPr>
      </p:pic>
    </p:spTree>
    <p:extLst>
      <p:ext uri="{BB962C8B-B14F-4D97-AF65-F5344CB8AC3E}">
        <p14:creationId xmlns:p14="http://schemas.microsoft.com/office/powerpoint/2010/main" val="1337076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A5B9-06DF-4975-B10F-431A801F96D0}"/>
              </a:ext>
            </a:extLst>
          </p:cNvPr>
          <p:cNvSpPr>
            <a:spLocks noGrp="1"/>
          </p:cNvSpPr>
          <p:nvPr>
            <p:ph type="title"/>
          </p:nvPr>
        </p:nvSpPr>
        <p:spPr>
          <a:xfrm>
            <a:off x="838200" y="1534707"/>
            <a:ext cx="10515600" cy="3930428"/>
          </a:xfrm>
        </p:spPr>
        <p:txBody>
          <a:bodyPr/>
          <a:lstStyle/>
          <a:p>
            <a:pPr>
              <a:lnSpc>
                <a:spcPct val="100000"/>
              </a:lnSpc>
            </a:pPr>
            <a:r>
              <a:rPr lang="en-US" dirty="0"/>
              <a:t>SOTERIA Scenarios</a:t>
            </a:r>
            <a:br>
              <a:rPr lang="en-US" dirty="0"/>
            </a:br>
            <a:r>
              <a:rPr lang="en-US" dirty="0"/>
              <a:t>	</a:t>
            </a:r>
            <a:r>
              <a:rPr lang="en-US" sz="3200" dirty="0"/>
              <a:t>PARQR3 (Familiarization)</a:t>
            </a:r>
            <a:br>
              <a:rPr lang="en-US" sz="3200" dirty="0"/>
            </a:br>
            <a:r>
              <a:rPr lang="en-US" sz="3200" dirty="0"/>
              <a:t>	CHSLY5 (Energy </a:t>
            </a:r>
            <a:r>
              <a:rPr lang="en-US" sz="3200" dirty="0" err="1"/>
              <a:t>mgmt</a:t>
            </a:r>
            <a:r>
              <a:rPr lang="en-US" sz="3200" dirty="0"/>
              <a:t>, traffic congestion)</a:t>
            </a:r>
            <a:br>
              <a:rPr lang="en-US" sz="3200" dirty="0"/>
            </a:br>
            <a:r>
              <a:rPr lang="en-US" sz="3200" dirty="0"/>
              <a:t>	FILPZ3 (Convective weather)</a:t>
            </a:r>
            <a:br>
              <a:rPr lang="en-US" sz="3200" dirty="0"/>
            </a:br>
            <a:r>
              <a:rPr lang="en-US" sz="3200" dirty="0"/>
              <a:t>	BANKR2 (Unanticipated tailwind, </a:t>
            </a:r>
            <a:r>
              <a:rPr lang="en-US" sz="3200" dirty="0" err="1"/>
              <a:t>autoflight</a:t>
            </a:r>
            <a:r>
              <a:rPr lang="en-US" sz="3200" dirty="0"/>
              <a:t> failure)</a:t>
            </a:r>
            <a:br>
              <a:rPr lang="en-US" sz="3200" dirty="0"/>
            </a:br>
            <a:r>
              <a:rPr lang="en-US" sz="3200" dirty="0"/>
              <a:t>	MLLET2 (Wake encounter, TR Unit failure)</a:t>
            </a:r>
            <a:br>
              <a:rPr lang="en-US" sz="3200" dirty="0"/>
            </a:br>
            <a:r>
              <a:rPr lang="en-US" sz="3200" dirty="0"/>
              <a:t>	STOCR3 (High workload event, </a:t>
            </a:r>
            <a:r>
              <a:rPr lang="en-US" sz="3200" dirty="0" err="1"/>
              <a:t>rwy</a:t>
            </a:r>
            <a:r>
              <a:rPr lang="en-US" sz="3200" dirty="0"/>
              <a:t> change)</a:t>
            </a:r>
            <a:br>
              <a:rPr lang="en-US" sz="3200" dirty="0"/>
            </a:br>
            <a:r>
              <a:rPr lang="en-US" sz="3200" dirty="0"/>
              <a:t>	</a:t>
            </a:r>
            <a:endParaRPr lang="en-US" dirty="0"/>
          </a:p>
        </p:txBody>
      </p:sp>
    </p:spTree>
    <p:extLst>
      <p:ext uri="{BB962C8B-B14F-4D97-AF65-F5344CB8AC3E}">
        <p14:creationId xmlns:p14="http://schemas.microsoft.com/office/powerpoint/2010/main" val="4141724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Group 145">
            <a:extLst>
              <a:ext uri="{FF2B5EF4-FFF2-40B4-BE49-F238E27FC236}">
                <a16:creationId xmlns:a16="http://schemas.microsoft.com/office/drawing/2014/main" id="{D613E01B-BC34-4241-A599-83BB261F42D6}"/>
              </a:ext>
            </a:extLst>
          </p:cNvPr>
          <p:cNvGrpSpPr/>
          <p:nvPr/>
        </p:nvGrpSpPr>
        <p:grpSpPr>
          <a:xfrm>
            <a:off x="0" y="0"/>
            <a:ext cx="12192000" cy="6858000"/>
            <a:chOff x="0" y="0"/>
            <a:chExt cx="12192000" cy="6858000"/>
          </a:xfrm>
        </p:grpSpPr>
        <p:sp>
          <p:nvSpPr>
            <p:cNvPr id="2" name="Rectangle 1">
              <a:extLst>
                <a:ext uri="{FF2B5EF4-FFF2-40B4-BE49-F238E27FC236}">
                  <a16:creationId xmlns:a16="http://schemas.microsoft.com/office/drawing/2014/main" id="{A9DFA566-08A7-4D99-91E1-93DE71790287}"/>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B53F36F9-47D8-4351-89A9-AC94B87CF180}"/>
                </a:ext>
              </a:extLst>
            </p:cNvPr>
            <p:cNvGrpSpPr/>
            <p:nvPr/>
          </p:nvGrpSpPr>
          <p:grpSpPr>
            <a:xfrm>
              <a:off x="5083904" y="2988972"/>
              <a:ext cx="2621755" cy="2113290"/>
              <a:chOff x="1473994" y="4057650"/>
              <a:chExt cx="1999986" cy="1612106"/>
            </a:xfrm>
          </p:grpSpPr>
          <p:sp>
            <p:nvSpPr>
              <p:cNvPr id="4" name="Oval 3">
                <a:extLst>
                  <a:ext uri="{FF2B5EF4-FFF2-40B4-BE49-F238E27FC236}">
                    <a16:creationId xmlns:a16="http://schemas.microsoft.com/office/drawing/2014/main" id="{8E8D4EC9-27F8-4625-A7A5-F276B48BF30E}"/>
                  </a:ext>
                </a:extLst>
              </p:cNvPr>
              <p:cNvSpPr/>
              <p:nvPr/>
            </p:nvSpPr>
            <p:spPr>
              <a:xfrm>
                <a:off x="2440782" y="4057650"/>
                <a:ext cx="1033198" cy="10310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012AD586-4E37-43D0-AFA0-357D8143D3EC}"/>
                  </a:ext>
                </a:extLst>
              </p:cNvPr>
              <p:cNvSpPr/>
              <p:nvPr/>
            </p:nvSpPr>
            <p:spPr>
              <a:xfrm>
                <a:off x="2900363" y="4521994"/>
                <a:ext cx="100939" cy="99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reeform 200">
                <a:extLst>
                  <a:ext uri="{FF2B5EF4-FFF2-40B4-BE49-F238E27FC236}">
                    <a16:creationId xmlns:a16="http://schemas.microsoft.com/office/drawing/2014/main" id="{FC08CF6C-5079-4A87-83F6-E7A62203A9D5}"/>
                  </a:ext>
                </a:extLst>
              </p:cNvPr>
              <p:cNvSpPr/>
              <p:nvPr/>
            </p:nvSpPr>
            <p:spPr>
              <a:xfrm>
                <a:off x="1473994" y="4431506"/>
                <a:ext cx="1497806" cy="1238250"/>
              </a:xfrm>
              <a:custGeom>
                <a:avLst/>
                <a:gdLst>
                  <a:gd name="connsiteX0" fmla="*/ 0 w 1497806"/>
                  <a:gd name="connsiteY0" fmla="*/ 1238250 h 1238250"/>
                  <a:gd name="connsiteX1" fmla="*/ 126206 w 1497806"/>
                  <a:gd name="connsiteY1" fmla="*/ 1202532 h 1238250"/>
                  <a:gd name="connsiteX2" fmla="*/ 230981 w 1497806"/>
                  <a:gd name="connsiteY2" fmla="*/ 1135857 h 1238250"/>
                  <a:gd name="connsiteX3" fmla="*/ 438150 w 1497806"/>
                  <a:gd name="connsiteY3" fmla="*/ 1007269 h 1238250"/>
                  <a:gd name="connsiteX4" fmla="*/ 545306 w 1497806"/>
                  <a:gd name="connsiteY4" fmla="*/ 933450 h 1238250"/>
                  <a:gd name="connsiteX5" fmla="*/ 904875 w 1497806"/>
                  <a:gd name="connsiteY5" fmla="*/ 709613 h 1238250"/>
                  <a:gd name="connsiteX6" fmla="*/ 1157287 w 1497806"/>
                  <a:gd name="connsiteY6" fmla="*/ 469107 h 1238250"/>
                  <a:gd name="connsiteX7" fmla="*/ 1297781 w 1497806"/>
                  <a:gd name="connsiteY7" fmla="*/ 328613 h 1238250"/>
                  <a:gd name="connsiteX8" fmla="*/ 1364456 w 1497806"/>
                  <a:gd name="connsiteY8" fmla="*/ 276225 h 1238250"/>
                  <a:gd name="connsiteX9" fmla="*/ 1376362 w 1497806"/>
                  <a:gd name="connsiteY9" fmla="*/ 221457 h 1238250"/>
                  <a:gd name="connsiteX10" fmla="*/ 1428750 w 1497806"/>
                  <a:gd name="connsiteY10" fmla="*/ 61913 h 1238250"/>
                  <a:gd name="connsiteX11" fmla="*/ 1497806 w 1497806"/>
                  <a:gd name="connsiteY11" fmla="*/ 4763 h 1238250"/>
                  <a:gd name="connsiteX12" fmla="*/ 1497806 w 1497806"/>
                  <a:gd name="connsiteY12" fmla="*/ 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7806" h="1238250">
                    <a:moveTo>
                      <a:pt x="0" y="1238250"/>
                    </a:moveTo>
                    <a:lnTo>
                      <a:pt x="126206" y="1202532"/>
                    </a:lnTo>
                    <a:lnTo>
                      <a:pt x="230981" y="1135857"/>
                    </a:lnTo>
                    <a:lnTo>
                      <a:pt x="438150" y="1007269"/>
                    </a:lnTo>
                    <a:lnTo>
                      <a:pt x="545306" y="933450"/>
                    </a:lnTo>
                    <a:lnTo>
                      <a:pt x="904875" y="709613"/>
                    </a:lnTo>
                    <a:lnTo>
                      <a:pt x="1157287" y="469107"/>
                    </a:lnTo>
                    <a:lnTo>
                      <a:pt x="1297781" y="328613"/>
                    </a:lnTo>
                    <a:lnTo>
                      <a:pt x="1364456" y="276225"/>
                    </a:lnTo>
                    <a:lnTo>
                      <a:pt x="1376362" y="221457"/>
                    </a:lnTo>
                    <a:lnTo>
                      <a:pt x="1428750" y="61913"/>
                    </a:lnTo>
                    <a:lnTo>
                      <a:pt x="1497806" y="4763"/>
                    </a:lnTo>
                    <a:lnTo>
                      <a:pt x="1497806" y="0"/>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C01312A9-D578-47C8-AFF2-C78CE873477E}"/>
                  </a:ext>
                </a:extLst>
              </p:cNvPr>
              <p:cNvCxnSpPr/>
              <p:nvPr/>
            </p:nvCxnSpPr>
            <p:spPr>
              <a:xfrm flipH="1" flipV="1">
                <a:off x="2824163" y="4397715"/>
                <a:ext cx="16668" cy="2611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B7A9820-B60F-46B5-891C-3AF26FAC2ED5}"/>
                  </a:ext>
                </a:extLst>
              </p:cNvPr>
              <p:cNvCxnSpPr/>
              <p:nvPr/>
            </p:nvCxnSpPr>
            <p:spPr>
              <a:xfrm flipH="1">
                <a:off x="2424116" y="5010150"/>
                <a:ext cx="333372" cy="10001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25C978B4-EA6C-4FE2-9255-C593D211DCB2}"/>
                </a:ext>
              </a:extLst>
            </p:cNvPr>
            <p:cNvGrpSpPr/>
            <p:nvPr/>
          </p:nvGrpSpPr>
          <p:grpSpPr>
            <a:xfrm>
              <a:off x="5682070" y="2986993"/>
              <a:ext cx="2021401" cy="2959586"/>
              <a:chOff x="3595007" y="3623311"/>
              <a:chExt cx="1542011" cy="2257696"/>
            </a:xfrm>
          </p:grpSpPr>
          <p:sp>
            <p:nvSpPr>
              <p:cNvPr id="10" name="Oval 9">
                <a:extLst>
                  <a:ext uri="{FF2B5EF4-FFF2-40B4-BE49-F238E27FC236}">
                    <a16:creationId xmlns:a16="http://schemas.microsoft.com/office/drawing/2014/main" id="{B3CDD99D-7C92-44C4-B923-AB28670161CE}"/>
                  </a:ext>
                </a:extLst>
              </p:cNvPr>
              <p:cNvSpPr/>
              <p:nvPr/>
            </p:nvSpPr>
            <p:spPr>
              <a:xfrm>
                <a:off x="4103820" y="3623311"/>
                <a:ext cx="1033198" cy="10310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D39CE430-C873-401A-9220-859F3AAA7607}"/>
                  </a:ext>
                </a:extLst>
              </p:cNvPr>
              <p:cNvSpPr/>
              <p:nvPr/>
            </p:nvSpPr>
            <p:spPr>
              <a:xfrm>
                <a:off x="4569949" y="4089299"/>
                <a:ext cx="100939" cy="99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206">
                <a:extLst>
                  <a:ext uri="{FF2B5EF4-FFF2-40B4-BE49-F238E27FC236}">
                    <a16:creationId xmlns:a16="http://schemas.microsoft.com/office/drawing/2014/main" id="{1E58427D-B5D9-4BFE-A7CC-23EFA98290AB}"/>
                  </a:ext>
                </a:extLst>
              </p:cNvPr>
              <p:cNvSpPr/>
              <p:nvPr/>
            </p:nvSpPr>
            <p:spPr>
              <a:xfrm>
                <a:off x="3595007" y="3997779"/>
                <a:ext cx="1039586" cy="1883228"/>
              </a:xfrm>
              <a:custGeom>
                <a:avLst/>
                <a:gdLst>
                  <a:gd name="connsiteX0" fmla="*/ 0 w 1039586"/>
                  <a:gd name="connsiteY0" fmla="*/ 1883228 h 1883228"/>
                  <a:gd name="connsiteX1" fmla="*/ 73479 w 1039586"/>
                  <a:gd name="connsiteY1" fmla="*/ 1687285 h 1883228"/>
                  <a:gd name="connsiteX2" fmla="*/ 122464 w 1039586"/>
                  <a:gd name="connsiteY2" fmla="*/ 1570264 h 1883228"/>
                  <a:gd name="connsiteX3" fmla="*/ 310243 w 1039586"/>
                  <a:gd name="connsiteY3" fmla="*/ 1246414 h 1883228"/>
                  <a:gd name="connsiteX4" fmla="*/ 449036 w 1039586"/>
                  <a:gd name="connsiteY4" fmla="*/ 1023257 h 1883228"/>
                  <a:gd name="connsiteX5" fmla="*/ 541564 w 1039586"/>
                  <a:gd name="connsiteY5" fmla="*/ 889907 h 1883228"/>
                  <a:gd name="connsiteX6" fmla="*/ 696686 w 1039586"/>
                  <a:gd name="connsiteY6" fmla="*/ 642257 h 1883228"/>
                  <a:gd name="connsiteX7" fmla="*/ 789214 w 1039586"/>
                  <a:gd name="connsiteY7" fmla="*/ 549728 h 1883228"/>
                  <a:gd name="connsiteX8" fmla="*/ 857250 w 1039586"/>
                  <a:gd name="connsiteY8" fmla="*/ 476250 h 1883228"/>
                  <a:gd name="connsiteX9" fmla="*/ 925286 w 1039586"/>
                  <a:gd name="connsiteY9" fmla="*/ 405492 h 1883228"/>
                  <a:gd name="connsiteX10" fmla="*/ 917122 w 1039586"/>
                  <a:gd name="connsiteY10" fmla="*/ 261257 h 1883228"/>
                  <a:gd name="connsiteX11" fmla="*/ 974272 w 1039586"/>
                  <a:gd name="connsiteY11" fmla="*/ 59871 h 1883228"/>
                  <a:gd name="connsiteX12" fmla="*/ 1039586 w 1039586"/>
                  <a:gd name="connsiteY12" fmla="*/ 0 h 1883228"/>
                  <a:gd name="connsiteX13" fmla="*/ 1039586 w 1039586"/>
                  <a:gd name="connsiteY13" fmla="*/ 0 h 1883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9586" h="1883228">
                    <a:moveTo>
                      <a:pt x="0" y="1883228"/>
                    </a:moveTo>
                    <a:lnTo>
                      <a:pt x="73479" y="1687285"/>
                    </a:lnTo>
                    <a:lnTo>
                      <a:pt x="122464" y="1570264"/>
                    </a:lnTo>
                    <a:lnTo>
                      <a:pt x="310243" y="1246414"/>
                    </a:lnTo>
                    <a:lnTo>
                      <a:pt x="449036" y="1023257"/>
                    </a:lnTo>
                    <a:lnTo>
                      <a:pt x="541564" y="889907"/>
                    </a:lnTo>
                    <a:lnTo>
                      <a:pt x="696686" y="642257"/>
                    </a:lnTo>
                    <a:lnTo>
                      <a:pt x="789214" y="549728"/>
                    </a:lnTo>
                    <a:lnTo>
                      <a:pt x="857250" y="476250"/>
                    </a:lnTo>
                    <a:lnTo>
                      <a:pt x="925286" y="405492"/>
                    </a:lnTo>
                    <a:lnTo>
                      <a:pt x="917122" y="261257"/>
                    </a:lnTo>
                    <a:lnTo>
                      <a:pt x="974272" y="59871"/>
                    </a:lnTo>
                    <a:lnTo>
                      <a:pt x="1039586" y="0"/>
                    </a:lnTo>
                    <a:lnTo>
                      <a:pt x="1039586" y="0"/>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FE397828-582C-4704-8885-8FAE3150196E}"/>
                  </a:ext>
                </a:extLst>
              </p:cNvPr>
              <p:cNvCxnSpPr/>
              <p:nvPr/>
            </p:nvCxnSpPr>
            <p:spPr>
              <a:xfrm flipH="1" flipV="1">
                <a:off x="4479802" y="3970564"/>
                <a:ext cx="29633" cy="2846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80CEFBC-FEB6-4895-84D7-A644629A53C9}"/>
                  </a:ext>
                </a:extLst>
              </p:cNvPr>
              <p:cNvCxnSpPr/>
              <p:nvPr/>
            </p:nvCxnSpPr>
            <p:spPr>
              <a:xfrm flipV="1">
                <a:off x="4141949" y="4745171"/>
                <a:ext cx="277651" cy="13702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553B85E0-BF69-43F4-94EE-F680B126CDC4}"/>
                </a:ext>
              </a:extLst>
            </p:cNvPr>
            <p:cNvGrpSpPr/>
            <p:nvPr/>
          </p:nvGrpSpPr>
          <p:grpSpPr>
            <a:xfrm>
              <a:off x="6344981" y="2991148"/>
              <a:ext cx="2251790" cy="3546636"/>
              <a:chOff x="5102708" y="3729398"/>
              <a:chExt cx="1717761" cy="2705522"/>
            </a:xfrm>
          </p:grpSpPr>
          <p:sp>
            <p:nvSpPr>
              <p:cNvPr id="16" name="Oval 15">
                <a:extLst>
                  <a:ext uri="{FF2B5EF4-FFF2-40B4-BE49-F238E27FC236}">
                    <a16:creationId xmlns:a16="http://schemas.microsoft.com/office/drawing/2014/main" id="{5FF19785-F08E-4999-AE2A-6B27235B7389}"/>
                  </a:ext>
                </a:extLst>
              </p:cNvPr>
              <p:cNvSpPr/>
              <p:nvPr/>
            </p:nvSpPr>
            <p:spPr>
              <a:xfrm>
                <a:off x="5102708" y="3729398"/>
                <a:ext cx="1033198" cy="10310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78F6C2AF-ECBC-4DE6-9BC0-98DCA73902E5}"/>
                  </a:ext>
                </a:extLst>
              </p:cNvPr>
              <p:cNvSpPr/>
              <p:nvPr/>
            </p:nvSpPr>
            <p:spPr>
              <a:xfrm>
                <a:off x="5568837" y="4192339"/>
                <a:ext cx="100939" cy="99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212">
                <a:extLst>
                  <a:ext uri="{FF2B5EF4-FFF2-40B4-BE49-F238E27FC236}">
                    <a16:creationId xmlns:a16="http://schemas.microsoft.com/office/drawing/2014/main" id="{DE0F6A3E-28B0-4181-8A75-BA7B5E88A45D}"/>
                  </a:ext>
                </a:extLst>
              </p:cNvPr>
              <p:cNvSpPr/>
              <p:nvPr/>
            </p:nvSpPr>
            <p:spPr>
              <a:xfrm>
                <a:off x="5732060" y="4107976"/>
                <a:ext cx="1088409" cy="2326943"/>
              </a:xfrm>
              <a:custGeom>
                <a:avLst/>
                <a:gdLst>
                  <a:gd name="connsiteX0" fmla="*/ 1088409 w 1088409"/>
                  <a:gd name="connsiteY0" fmla="*/ 2326943 h 2326943"/>
                  <a:gd name="connsiteX1" fmla="*/ 1044053 w 1088409"/>
                  <a:gd name="connsiteY1" fmla="*/ 2125639 h 2326943"/>
                  <a:gd name="connsiteX2" fmla="*/ 955343 w 1088409"/>
                  <a:gd name="connsiteY2" fmla="*/ 1866331 h 2326943"/>
                  <a:gd name="connsiteX3" fmla="*/ 876868 w 1088409"/>
                  <a:gd name="connsiteY3" fmla="*/ 1627496 h 2326943"/>
                  <a:gd name="connsiteX4" fmla="*/ 627797 w 1088409"/>
                  <a:gd name="connsiteY4" fmla="*/ 1129352 h 2326943"/>
                  <a:gd name="connsiteX5" fmla="*/ 504967 w 1088409"/>
                  <a:gd name="connsiteY5" fmla="*/ 890517 h 2326943"/>
                  <a:gd name="connsiteX6" fmla="*/ 406021 w 1088409"/>
                  <a:gd name="connsiteY6" fmla="*/ 754039 h 2326943"/>
                  <a:gd name="connsiteX7" fmla="*/ 266131 w 1088409"/>
                  <a:gd name="connsiteY7" fmla="*/ 590266 h 2326943"/>
                  <a:gd name="connsiteX8" fmla="*/ 98946 w 1088409"/>
                  <a:gd name="connsiteY8" fmla="*/ 378725 h 2326943"/>
                  <a:gd name="connsiteX9" fmla="*/ 20471 w 1088409"/>
                  <a:gd name="connsiteY9" fmla="*/ 286603 h 2326943"/>
                  <a:gd name="connsiteX10" fmla="*/ 0 w 1088409"/>
                  <a:gd name="connsiteY10" fmla="*/ 0 h 2326943"/>
                  <a:gd name="connsiteX11" fmla="*/ 3412 w 1088409"/>
                  <a:gd name="connsiteY11" fmla="*/ 0 h 2326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8409" h="2326943">
                    <a:moveTo>
                      <a:pt x="1088409" y="2326943"/>
                    </a:moveTo>
                    <a:lnTo>
                      <a:pt x="1044053" y="2125639"/>
                    </a:lnTo>
                    <a:lnTo>
                      <a:pt x="955343" y="1866331"/>
                    </a:lnTo>
                    <a:lnTo>
                      <a:pt x="876868" y="1627496"/>
                    </a:lnTo>
                    <a:lnTo>
                      <a:pt x="627797" y="1129352"/>
                    </a:lnTo>
                    <a:lnTo>
                      <a:pt x="504967" y="890517"/>
                    </a:lnTo>
                    <a:lnTo>
                      <a:pt x="406021" y="754039"/>
                    </a:lnTo>
                    <a:lnTo>
                      <a:pt x="266131" y="590266"/>
                    </a:lnTo>
                    <a:lnTo>
                      <a:pt x="98946" y="378725"/>
                    </a:lnTo>
                    <a:lnTo>
                      <a:pt x="20471" y="286603"/>
                    </a:lnTo>
                    <a:lnTo>
                      <a:pt x="0" y="0"/>
                    </a:lnTo>
                    <a:lnTo>
                      <a:pt x="3412" y="0"/>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EC148FE4-8311-4C68-923B-8D8F486DF391}"/>
                  </a:ext>
                </a:extLst>
              </p:cNvPr>
              <p:cNvCxnSpPr>
                <a:endCxn id="18" idx="3"/>
              </p:cNvCxnSpPr>
              <p:nvPr/>
            </p:nvCxnSpPr>
            <p:spPr>
              <a:xfrm flipV="1">
                <a:off x="6215272" y="5735472"/>
                <a:ext cx="393656" cy="6994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BF04290-0460-433B-82DA-25FD4CBD621E}"/>
                  </a:ext>
                </a:extLst>
              </p:cNvPr>
              <p:cNvCxnSpPr>
                <a:endCxn id="18" idx="3"/>
              </p:cNvCxnSpPr>
              <p:nvPr/>
            </p:nvCxnSpPr>
            <p:spPr>
              <a:xfrm flipV="1">
                <a:off x="6578221" y="5735472"/>
                <a:ext cx="30707" cy="6994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796F84-4D54-4799-8685-FC2ACBA0182C}"/>
                  </a:ext>
                </a:extLst>
              </p:cNvPr>
              <p:cNvCxnSpPr/>
              <p:nvPr/>
            </p:nvCxnSpPr>
            <p:spPr>
              <a:xfrm flipV="1">
                <a:off x="5745973" y="4138851"/>
                <a:ext cx="153272" cy="13703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357D0129-09B4-4D9F-AC84-FFFD6E879619}"/>
                </a:ext>
              </a:extLst>
            </p:cNvPr>
            <p:cNvGrpSpPr/>
            <p:nvPr/>
          </p:nvGrpSpPr>
          <p:grpSpPr>
            <a:xfrm>
              <a:off x="6350445" y="2991585"/>
              <a:ext cx="3035725" cy="2045604"/>
              <a:chOff x="6932181" y="3184901"/>
              <a:chExt cx="2315780" cy="1560472"/>
            </a:xfrm>
          </p:grpSpPr>
          <p:sp>
            <p:nvSpPr>
              <p:cNvPr id="23" name="Oval 22">
                <a:extLst>
                  <a:ext uri="{FF2B5EF4-FFF2-40B4-BE49-F238E27FC236}">
                    <a16:creationId xmlns:a16="http://schemas.microsoft.com/office/drawing/2014/main" id="{A2F1DDF0-899F-45E8-8B09-F818DA72401C}"/>
                  </a:ext>
                </a:extLst>
              </p:cNvPr>
              <p:cNvSpPr/>
              <p:nvPr/>
            </p:nvSpPr>
            <p:spPr>
              <a:xfrm>
                <a:off x="6932181" y="3184901"/>
                <a:ext cx="1033198" cy="10310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B489FD50-4042-4620-819E-413CC5DEC661}"/>
                  </a:ext>
                </a:extLst>
              </p:cNvPr>
              <p:cNvSpPr/>
              <p:nvPr/>
            </p:nvSpPr>
            <p:spPr>
              <a:xfrm>
                <a:off x="7398310" y="3643462"/>
                <a:ext cx="100939" cy="99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219">
                <a:extLst>
                  <a:ext uri="{FF2B5EF4-FFF2-40B4-BE49-F238E27FC236}">
                    <a16:creationId xmlns:a16="http://schemas.microsoft.com/office/drawing/2014/main" id="{DAC5CABC-0279-4BC2-9DDD-85552E240959}"/>
                  </a:ext>
                </a:extLst>
              </p:cNvPr>
              <p:cNvSpPr/>
              <p:nvPr/>
            </p:nvSpPr>
            <p:spPr>
              <a:xfrm>
                <a:off x="7557448" y="3565478"/>
                <a:ext cx="1531814" cy="1179895"/>
              </a:xfrm>
              <a:custGeom>
                <a:avLst/>
                <a:gdLst>
                  <a:gd name="connsiteX0" fmla="*/ 1228298 w 1228298"/>
                  <a:gd name="connsiteY0" fmla="*/ 1023582 h 1023582"/>
                  <a:gd name="connsiteX1" fmla="*/ 1009934 w 1228298"/>
                  <a:gd name="connsiteY1" fmla="*/ 897340 h 1023582"/>
                  <a:gd name="connsiteX2" fmla="*/ 812042 w 1228298"/>
                  <a:gd name="connsiteY2" fmla="*/ 774510 h 1023582"/>
                  <a:gd name="connsiteX3" fmla="*/ 675564 w 1228298"/>
                  <a:gd name="connsiteY3" fmla="*/ 699447 h 1023582"/>
                  <a:gd name="connsiteX4" fmla="*/ 334370 w 1228298"/>
                  <a:gd name="connsiteY4" fmla="*/ 511791 h 1023582"/>
                  <a:gd name="connsiteX5" fmla="*/ 98946 w 1228298"/>
                  <a:gd name="connsiteY5" fmla="*/ 378725 h 1023582"/>
                  <a:gd name="connsiteX6" fmla="*/ 20471 w 1228298"/>
                  <a:gd name="connsiteY6" fmla="*/ 290015 h 1023582"/>
                  <a:gd name="connsiteX7" fmla="*/ 10236 w 1228298"/>
                  <a:gd name="connsiteY7" fmla="*/ 170597 h 1023582"/>
                  <a:gd name="connsiteX8" fmla="*/ 0 w 1228298"/>
                  <a:gd name="connsiteY8" fmla="*/ 0 h 1023582"/>
                  <a:gd name="connsiteX9" fmla="*/ 0 w 1228298"/>
                  <a:gd name="connsiteY9" fmla="*/ 0 h 102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8298" h="1023582">
                    <a:moveTo>
                      <a:pt x="1228298" y="1023582"/>
                    </a:moveTo>
                    <a:lnTo>
                      <a:pt x="1009934" y="897340"/>
                    </a:lnTo>
                    <a:lnTo>
                      <a:pt x="812042" y="774510"/>
                    </a:lnTo>
                    <a:lnTo>
                      <a:pt x="675564" y="699447"/>
                    </a:lnTo>
                    <a:lnTo>
                      <a:pt x="334370" y="511791"/>
                    </a:lnTo>
                    <a:lnTo>
                      <a:pt x="98946" y="378725"/>
                    </a:lnTo>
                    <a:lnTo>
                      <a:pt x="20471" y="290015"/>
                    </a:lnTo>
                    <a:lnTo>
                      <a:pt x="10236" y="170597"/>
                    </a:lnTo>
                    <a:lnTo>
                      <a:pt x="0" y="0"/>
                    </a:lnTo>
                    <a:lnTo>
                      <a:pt x="0" y="0"/>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6103708D-4D5F-4A1D-B459-4337F0125C02}"/>
                  </a:ext>
                </a:extLst>
              </p:cNvPr>
              <p:cNvCxnSpPr/>
              <p:nvPr/>
            </p:nvCxnSpPr>
            <p:spPr>
              <a:xfrm flipV="1">
                <a:off x="7567684" y="3640050"/>
                <a:ext cx="115361" cy="9910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5E54D88-1613-4AA6-8CD6-8124D59AF7FC}"/>
                  </a:ext>
                </a:extLst>
              </p:cNvPr>
              <p:cNvCxnSpPr/>
              <p:nvPr/>
            </p:nvCxnSpPr>
            <p:spPr>
              <a:xfrm flipV="1">
                <a:off x="7694408" y="4094329"/>
                <a:ext cx="232233" cy="136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0EC753C-B786-450B-BD92-5547A54227A4}"/>
                  </a:ext>
                </a:extLst>
              </p:cNvPr>
              <p:cNvCxnSpPr/>
              <p:nvPr/>
            </p:nvCxnSpPr>
            <p:spPr>
              <a:xfrm flipV="1">
                <a:off x="8676574" y="4204008"/>
                <a:ext cx="571387" cy="3126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31A2F711-34F7-4652-B98C-6765E18AEBF7}"/>
                </a:ext>
              </a:extLst>
            </p:cNvPr>
            <p:cNvGrpSpPr/>
            <p:nvPr/>
          </p:nvGrpSpPr>
          <p:grpSpPr>
            <a:xfrm>
              <a:off x="6349066" y="678212"/>
              <a:ext cx="3063894" cy="3656062"/>
              <a:chOff x="5443957" y="589594"/>
              <a:chExt cx="2337269" cy="2788997"/>
            </a:xfrm>
          </p:grpSpPr>
          <p:sp>
            <p:nvSpPr>
              <p:cNvPr id="30" name="Oval 29">
                <a:extLst>
                  <a:ext uri="{FF2B5EF4-FFF2-40B4-BE49-F238E27FC236}">
                    <a16:creationId xmlns:a16="http://schemas.microsoft.com/office/drawing/2014/main" id="{A04F5A32-F60C-437F-AE7D-8775E708A882}"/>
                  </a:ext>
                </a:extLst>
              </p:cNvPr>
              <p:cNvSpPr/>
              <p:nvPr/>
            </p:nvSpPr>
            <p:spPr>
              <a:xfrm>
                <a:off x="5443957" y="2347510"/>
                <a:ext cx="1033198" cy="10310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2B3131F6-8471-409B-92C2-DFBAFD50B203}"/>
                  </a:ext>
                </a:extLst>
              </p:cNvPr>
              <p:cNvSpPr/>
              <p:nvPr/>
            </p:nvSpPr>
            <p:spPr>
              <a:xfrm>
                <a:off x="5906828" y="2816577"/>
                <a:ext cx="100939" cy="99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reeform 226">
                <a:extLst>
                  <a:ext uri="{FF2B5EF4-FFF2-40B4-BE49-F238E27FC236}">
                    <a16:creationId xmlns:a16="http://schemas.microsoft.com/office/drawing/2014/main" id="{0E0D0A7A-E8C8-4FAF-8D2D-1D15327C7FED}"/>
                  </a:ext>
                </a:extLst>
              </p:cNvPr>
              <p:cNvSpPr/>
              <p:nvPr/>
            </p:nvSpPr>
            <p:spPr>
              <a:xfrm>
                <a:off x="6506715" y="1765251"/>
                <a:ext cx="1274511" cy="324806"/>
              </a:xfrm>
              <a:custGeom>
                <a:avLst/>
                <a:gdLst>
                  <a:gd name="connsiteX0" fmla="*/ 1274511 w 1274511"/>
                  <a:gd name="connsiteY0" fmla="*/ 0 h 324806"/>
                  <a:gd name="connsiteX1" fmla="*/ 1052090 w 1274511"/>
                  <a:gd name="connsiteY1" fmla="*/ 127098 h 324806"/>
                  <a:gd name="connsiteX2" fmla="*/ 766119 w 1274511"/>
                  <a:gd name="connsiteY2" fmla="*/ 172995 h 324806"/>
                  <a:gd name="connsiteX3" fmla="*/ 384825 w 1274511"/>
                  <a:gd name="connsiteY3" fmla="*/ 211830 h 324806"/>
                  <a:gd name="connsiteX4" fmla="*/ 218891 w 1274511"/>
                  <a:gd name="connsiteY4" fmla="*/ 250666 h 324806"/>
                  <a:gd name="connsiteX5" fmla="*/ 0 w 1274511"/>
                  <a:gd name="connsiteY5" fmla="*/ 324806 h 32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4511" h="324806">
                    <a:moveTo>
                      <a:pt x="1274511" y="0"/>
                    </a:moveTo>
                    <a:lnTo>
                      <a:pt x="1052090" y="127098"/>
                    </a:lnTo>
                    <a:lnTo>
                      <a:pt x="766119" y="172995"/>
                    </a:lnTo>
                    <a:lnTo>
                      <a:pt x="384825" y="211830"/>
                    </a:lnTo>
                    <a:lnTo>
                      <a:pt x="218891" y="250666"/>
                    </a:lnTo>
                    <a:lnTo>
                      <a:pt x="0" y="324806"/>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reeform 227">
                <a:extLst>
                  <a:ext uri="{FF2B5EF4-FFF2-40B4-BE49-F238E27FC236}">
                    <a16:creationId xmlns:a16="http://schemas.microsoft.com/office/drawing/2014/main" id="{68B0580D-7E70-42FE-AE9F-0B59D085EB3A}"/>
                  </a:ext>
                </a:extLst>
              </p:cNvPr>
              <p:cNvSpPr/>
              <p:nvPr/>
            </p:nvSpPr>
            <p:spPr>
              <a:xfrm>
                <a:off x="6075994" y="589594"/>
                <a:ext cx="1433384" cy="2436046"/>
              </a:xfrm>
              <a:custGeom>
                <a:avLst/>
                <a:gdLst>
                  <a:gd name="connsiteX0" fmla="*/ 1433384 w 1433384"/>
                  <a:gd name="connsiteY0" fmla="*/ 0 h 2436046"/>
                  <a:gd name="connsiteX1" fmla="*/ 423660 w 1433384"/>
                  <a:gd name="connsiteY1" fmla="*/ 1493402 h 2436046"/>
                  <a:gd name="connsiteX2" fmla="*/ 338928 w 1433384"/>
                  <a:gd name="connsiteY2" fmla="*/ 1606378 h 2436046"/>
                  <a:gd name="connsiteX3" fmla="*/ 307153 w 1433384"/>
                  <a:gd name="connsiteY3" fmla="*/ 1680519 h 2436046"/>
                  <a:gd name="connsiteX4" fmla="*/ 0 w 1433384"/>
                  <a:gd name="connsiteY4" fmla="*/ 2192442 h 2436046"/>
                  <a:gd name="connsiteX5" fmla="*/ 14122 w 1433384"/>
                  <a:gd name="connsiteY5" fmla="*/ 2436046 h 243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3384" h="2436046">
                    <a:moveTo>
                      <a:pt x="1433384" y="0"/>
                    </a:moveTo>
                    <a:lnTo>
                      <a:pt x="423660" y="1493402"/>
                    </a:lnTo>
                    <a:lnTo>
                      <a:pt x="338928" y="1606378"/>
                    </a:lnTo>
                    <a:lnTo>
                      <a:pt x="307153" y="1680519"/>
                    </a:lnTo>
                    <a:lnTo>
                      <a:pt x="0" y="2192442"/>
                    </a:lnTo>
                    <a:lnTo>
                      <a:pt x="14122" y="2436046"/>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4" name="Straight Connector 33">
                <a:extLst>
                  <a:ext uri="{FF2B5EF4-FFF2-40B4-BE49-F238E27FC236}">
                    <a16:creationId xmlns:a16="http://schemas.microsoft.com/office/drawing/2014/main" id="{6A2754F8-C028-4C80-AA72-E9F2AA5011B6}"/>
                  </a:ext>
                </a:extLst>
              </p:cNvPr>
              <p:cNvCxnSpPr>
                <a:stCxn id="32" idx="3"/>
              </p:cNvCxnSpPr>
              <p:nvPr/>
            </p:nvCxnSpPr>
            <p:spPr>
              <a:xfrm flipV="1">
                <a:off x="6891540" y="1621167"/>
                <a:ext cx="501470" cy="35591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C5FDC5D-43CF-4E9A-8E6F-65B060F58B18}"/>
                  </a:ext>
                </a:extLst>
              </p:cNvPr>
              <p:cNvCxnSpPr>
                <a:endCxn id="33" idx="3"/>
              </p:cNvCxnSpPr>
              <p:nvPr/>
            </p:nvCxnSpPr>
            <p:spPr>
              <a:xfrm flipV="1">
                <a:off x="6308836" y="2270113"/>
                <a:ext cx="74311" cy="29007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21877B2-4F28-4ED0-A4E5-15E99E530F11}"/>
                  </a:ext>
                </a:extLst>
              </p:cNvPr>
              <p:cNvCxnSpPr/>
              <p:nvPr/>
            </p:nvCxnSpPr>
            <p:spPr>
              <a:xfrm flipV="1">
                <a:off x="6135906" y="2412809"/>
                <a:ext cx="210086" cy="234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F33B33F-A7ED-4F6F-A529-90913BCD31FD}"/>
                  </a:ext>
                </a:extLst>
              </p:cNvPr>
              <p:cNvCxnSpPr/>
              <p:nvPr/>
            </p:nvCxnSpPr>
            <p:spPr>
              <a:xfrm flipH="1">
                <a:off x="6240949" y="2559020"/>
                <a:ext cx="67887" cy="6647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E27A20C2-F41C-4811-A507-F0F64BF0918A}"/>
                </a:ext>
              </a:extLst>
            </p:cNvPr>
            <p:cNvGrpSpPr/>
            <p:nvPr/>
          </p:nvGrpSpPr>
          <p:grpSpPr>
            <a:xfrm>
              <a:off x="4994069" y="316448"/>
              <a:ext cx="2705346" cy="4026650"/>
              <a:chOff x="3516284" y="207818"/>
              <a:chExt cx="2063753" cy="3071697"/>
            </a:xfrm>
          </p:grpSpPr>
          <p:sp>
            <p:nvSpPr>
              <p:cNvPr id="39" name="Oval 38">
                <a:extLst>
                  <a:ext uri="{FF2B5EF4-FFF2-40B4-BE49-F238E27FC236}">
                    <a16:creationId xmlns:a16="http://schemas.microsoft.com/office/drawing/2014/main" id="{8A700C6C-671B-4714-8BF2-1C3B08AD223A}"/>
                  </a:ext>
                </a:extLst>
              </p:cNvPr>
              <p:cNvSpPr/>
              <p:nvPr/>
            </p:nvSpPr>
            <p:spPr>
              <a:xfrm>
                <a:off x="4546839" y="2248434"/>
                <a:ext cx="1033198" cy="10310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F853479C-BEFD-47A3-A8A3-542656662C35}"/>
                  </a:ext>
                </a:extLst>
              </p:cNvPr>
              <p:cNvSpPr/>
              <p:nvPr/>
            </p:nvSpPr>
            <p:spPr>
              <a:xfrm>
                <a:off x="5011735" y="2710266"/>
                <a:ext cx="100939" cy="99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reeform 235">
                <a:extLst>
                  <a:ext uri="{FF2B5EF4-FFF2-40B4-BE49-F238E27FC236}">
                    <a16:creationId xmlns:a16="http://schemas.microsoft.com/office/drawing/2014/main" id="{062DD454-1310-41D5-A25B-859AB53479A2}"/>
                  </a:ext>
                </a:extLst>
              </p:cNvPr>
              <p:cNvSpPr/>
              <p:nvPr/>
            </p:nvSpPr>
            <p:spPr>
              <a:xfrm>
                <a:off x="3516284" y="207818"/>
                <a:ext cx="1442258" cy="2730731"/>
              </a:xfrm>
              <a:custGeom>
                <a:avLst/>
                <a:gdLst>
                  <a:gd name="connsiteX0" fmla="*/ 0 w 1442258"/>
                  <a:gd name="connsiteY0" fmla="*/ 0 h 2730731"/>
                  <a:gd name="connsiteX1" fmla="*/ 270163 w 1442258"/>
                  <a:gd name="connsiteY1" fmla="*/ 270164 h 2730731"/>
                  <a:gd name="connsiteX2" fmla="*/ 673331 w 1442258"/>
                  <a:gd name="connsiteY2" fmla="*/ 1022466 h 2730731"/>
                  <a:gd name="connsiteX3" fmla="*/ 1118061 w 1442258"/>
                  <a:gd name="connsiteY3" fmla="*/ 1845426 h 2730731"/>
                  <a:gd name="connsiteX4" fmla="*/ 1280160 w 1442258"/>
                  <a:gd name="connsiteY4" fmla="*/ 2111433 h 2730731"/>
                  <a:gd name="connsiteX5" fmla="*/ 1413163 w 1442258"/>
                  <a:gd name="connsiteY5" fmla="*/ 2319251 h 2730731"/>
                  <a:gd name="connsiteX6" fmla="*/ 1442258 w 1442258"/>
                  <a:gd name="connsiteY6" fmla="*/ 2730731 h 273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258" h="2730731">
                    <a:moveTo>
                      <a:pt x="0" y="0"/>
                    </a:moveTo>
                    <a:lnTo>
                      <a:pt x="270163" y="270164"/>
                    </a:lnTo>
                    <a:lnTo>
                      <a:pt x="673331" y="1022466"/>
                    </a:lnTo>
                    <a:lnTo>
                      <a:pt x="1118061" y="1845426"/>
                    </a:lnTo>
                    <a:lnTo>
                      <a:pt x="1280160" y="2111433"/>
                    </a:lnTo>
                    <a:lnTo>
                      <a:pt x="1413163" y="2319251"/>
                    </a:lnTo>
                    <a:lnTo>
                      <a:pt x="1442258" y="2730731"/>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2" name="Straight Connector 41">
                <a:extLst>
                  <a:ext uri="{FF2B5EF4-FFF2-40B4-BE49-F238E27FC236}">
                    <a16:creationId xmlns:a16="http://schemas.microsoft.com/office/drawing/2014/main" id="{D1813FF2-4C18-4303-8A2E-F73E6E144C43}"/>
                  </a:ext>
                </a:extLst>
              </p:cNvPr>
              <p:cNvCxnSpPr>
                <a:stCxn id="82" idx="1"/>
                <a:endCxn id="80" idx="2"/>
              </p:cNvCxnSpPr>
              <p:nvPr/>
            </p:nvCxnSpPr>
            <p:spPr>
              <a:xfrm flipV="1">
                <a:off x="4326617" y="499575"/>
                <a:ext cx="175531" cy="85522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061FF3DE-E183-4169-9855-5443DB9FF359}"/>
                </a:ext>
              </a:extLst>
            </p:cNvPr>
            <p:cNvGrpSpPr/>
            <p:nvPr/>
          </p:nvGrpSpPr>
          <p:grpSpPr>
            <a:xfrm>
              <a:off x="2097760" y="1514462"/>
              <a:ext cx="5601710" cy="2827430"/>
              <a:chOff x="-203662" y="1887160"/>
              <a:chExt cx="4273223" cy="2156882"/>
            </a:xfrm>
          </p:grpSpPr>
          <p:sp>
            <p:nvSpPr>
              <p:cNvPr id="44" name="Oval 43">
                <a:extLst>
                  <a:ext uri="{FF2B5EF4-FFF2-40B4-BE49-F238E27FC236}">
                    <a16:creationId xmlns:a16="http://schemas.microsoft.com/office/drawing/2014/main" id="{DB1EDEA0-0903-40FF-87E8-D7140BBCD091}"/>
                  </a:ext>
                </a:extLst>
              </p:cNvPr>
              <p:cNvSpPr/>
              <p:nvPr/>
            </p:nvSpPr>
            <p:spPr>
              <a:xfrm>
                <a:off x="3036363" y="3012961"/>
                <a:ext cx="1033198" cy="1031081"/>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4FABABC8-4690-402D-AF9E-EF7522320941}"/>
                  </a:ext>
                </a:extLst>
              </p:cNvPr>
              <p:cNvSpPr/>
              <p:nvPr/>
            </p:nvSpPr>
            <p:spPr>
              <a:xfrm>
                <a:off x="3502491" y="3473142"/>
                <a:ext cx="100939" cy="9910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Freeform 240">
                <a:extLst>
                  <a:ext uri="{FF2B5EF4-FFF2-40B4-BE49-F238E27FC236}">
                    <a16:creationId xmlns:a16="http://schemas.microsoft.com/office/drawing/2014/main" id="{468F46C5-DE26-4811-923A-528DA12B02AD}"/>
                  </a:ext>
                </a:extLst>
              </p:cNvPr>
              <p:cNvSpPr/>
              <p:nvPr/>
            </p:nvSpPr>
            <p:spPr>
              <a:xfrm>
                <a:off x="-203662" y="2680855"/>
                <a:ext cx="3657600" cy="1030778"/>
              </a:xfrm>
              <a:custGeom>
                <a:avLst/>
                <a:gdLst>
                  <a:gd name="connsiteX0" fmla="*/ 0 w 3657600"/>
                  <a:gd name="connsiteY0" fmla="*/ 95596 h 1030778"/>
                  <a:gd name="connsiteX1" fmla="*/ 1197033 w 3657600"/>
                  <a:gd name="connsiteY1" fmla="*/ 0 h 1030778"/>
                  <a:gd name="connsiteX2" fmla="*/ 2643447 w 3657600"/>
                  <a:gd name="connsiteY2" fmla="*/ 399010 h 1030778"/>
                  <a:gd name="connsiteX3" fmla="*/ 3017520 w 3657600"/>
                  <a:gd name="connsiteY3" fmla="*/ 569421 h 1030778"/>
                  <a:gd name="connsiteX4" fmla="*/ 3225338 w 3657600"/>
                  <a:gd name="connsiteY4" fmla="*/ 635923 h 1030778"/>
                  <a:gd name="connsiteX5" fmla="*/ 3640975 w 3657600"/>
                  <a:gd name="connsiteY5" fmla="*/ 781396 h 1030778"/>
                  <a:gd name="connsiteX6" fmla="*/ 3657600 w 3657600"/>
                  <a:gd name="connsiteY6" fmla="*/ 1030778 h 103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7600" h="1030778">
                    <a:moveTo>
                      <a:pt x="0" y="95596"/>
                    </a:moveTo>
                    <a:lnTo>
                      <a:pt x="1197033" y="0"/>
                    </a:lnTo>
                    <a:lnTo>
                      <a:pt x="2643447" y="399010"/>
                    </a:lnTo>
                    <a:lnTo>
                      <a:pt x="3017520" y="569421"/>
                    </a:lnTo>
                    <a:lnTo>
                      <a:pt x="3225338" y="635923"/>
                    </a:lnTo>
                    <a:lnTo>
                      <a:pt x="3640975" y="781396"/>
                    </a:lnTo>
                    <a:lnTo>
                      <a:pt x="3657600" y="1030778"/>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Freeform 241">
                <a:extLst>
                  <a:ext uri="{FF2B5EF4-FFF2-40B4-BE49-F238E27FC236}">
                    <a16:creationId xmlns:a16="http://schemas.microsoft.com/office/drawing/2014/main" id="{A02C01EE-A140-4447-BE98-98F830F2062F}"/>
                  </a:ext>
                </a:extLst>
              </p:cNvPr>
              <p:cNvSpPr/>
              <p:nvPr/>
            </p:nvSpPr>
            <p:spPr>
              <a:xfrm>
                <a:off x="2431473" y="3075709"/>
                <a:ext cx="876992" cy="103909"/>
              </a:xfrm>
              <a:custGeom>
                <a:avLst/>
                <a:gdLst>
                  <a:gd name="connsiteX0" fmla="*/ 0 w 876992"/>
                  <a:gd name="connsiteY0" fmla="*/ 0 h 103909"/>
                  <a:gd name="connsiteX1" fmla="*/ 320040 w 876992"/>
                  <a:gd name="connsiteY1" fmla="*/ 74815 h 103909"/>
                  <a:gd name="connsiteX2" fmla="*/ 469669 w 876992"/>
                  <a:gd name="connsiteY2" fmla="*/ 103909 h 103909"/>
                  <a:gd name="connsiteX3" fmla="*/ 598516 w 876992"/>
                  <a:gd name="connsiteY3" fmla="*/ 95596 h 103909"/>
                  <a:gd name="connsiteX4" fmla="*/ 876992 w 876992"/>
                  <a:gd name="connsiteY4" fmla="*/ 66502 h 10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992" h="103909">
                    <a:moveTo>
                      <a:pt x="0" y="0"/>
                    </a:moveTo>
                    <a:lnTo>
                      <a:pt x="320040" y="74815"/>
                    </a:lnTo>
                    <a:lnTo>
                      <a:pt x="469669" y="103909"/>
                    </a:lnTo>
                    <a:lnTo>
                      <a:pt x="598516" y="95596"/>
                    </a:lnTo>
                    <a:lnTo>
                      <a:pt x="876992" y="66502"/>
                    </a:ln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8" name="Straight Connector 47">
                <a:extLst>
                  <a:ext uri="{FF2B5EF4-FFF2-40B4-BE49-F238E27FC236}">
                    <a16:creationId xmlns:a16="http://schemas.microsoft.com/office/drawing/2014/main" id="{8FA1EEAC-A9A7-4C16-B160-09047A1DE393}"/>
                  </a:ext>
                </a:extLst>
              </p:cNvPr>
              <p:cNvCxnSpPr>
                <a:stCxn id="46" idx="1"/>
              </p:cNvCxnSpPr>
              <p:nvPr/>
            </p:nvCxnSpPr>
            <p:spPr>
              <a:xfrm flipH="1" flipV="1">
                <a:off x="103909" y="1887160"/>
                <a:ext cx="889462" cy="7936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49" name="TextBox 48">
              <a:extLst>
                <a:ext uri="{FF2B5EF4-FFF2-40B4-BE49-F238E27FC236}">
                  <a16:creationId xmlns:a16="http://schemas.microsoft.com/office/drawing/2014/main" id="{C5333AFC-749F-463A-9B44-9F5EA2983343}"/>
                </a:ext>
              </a:extLst>
            </p:cNvPr>
            <p:cNvSpPr txBox="1"/>
            <p:nvPr/>
          </p:nvSpPr>
          <p:spPr>
            <a:xfrm>
              <a:off x="6102565" y="5339206"/>
              <a:ext cx="9360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BANKR 2</a:t>
              </a:r>
            </a:p>
          </p:txBody>
        </p:sp>
        <p:sp>
          <p:nvSpPr>
            <p:cNvPr id="50" name="TextBox 49">
              <a:extLst>
                <a:ext uri="{FF2B5EF4-FFF2-40B4-BE49-F238E27FC236}">
                  <a16:creationId xmlns:a16="http://schemas.microsoft.com/office/drawing/2014/main" id="{391C644A-6546-4270-ADA9-35B57AB55C8E}"/>
                </a:ext>
              </a:extLst>
            </p:cNvPr>
            <p:cNvSpPr txBox="1"/>
            <p:nvPr/>
          </p:nvSpPr>
          <p:spPr>
            <a:xfrm>
              <a:off x="1946408" y="1863682"/>
              <a:ext cx="77495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FILPZ 3</a:t>
              </a:r>
            </a:p>
          </p:txBody>
        </p:sp>
        <p:sp>
          <p:nvSpPr>
            <p:cNvPr id="51" name="TextBox 50">
              <a:extLst>
                <a:ext uri="{FF2B5EF4-FFF2-40B4-BE49-F238E27FC236}">
                  <a16:creationId xmlns:a16="http://schemas.microsoft.com/office/drawing/2014/main" id="{866E852F-ED4E-4EEA-8A4C-DC7E3DE0DADA}"/>
                </a:ext>
              </a:extLst>
            </p:cNvPr>
            <p:cNvSpPr txBox="1"/>
            <p:nvPr/>
          </p:nvSpPr>
          <p:spPr>
            <a:xfrm>
              <a:off x="1642072" y="2349245"/>
              <a:ext cx="54854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TAZZA</a:t>
              </a:r>
            </a:p>
          </p:txBody>
        </p:sp>
        <p:sp>
          <p:nvSpPr>
            <p:cNvPr id="52" name="TextBox 51">
              <a:extLst>
                <a:ext uri="{FF2B5EF4-FFF2-40B4-BE49-F238E27FC236}">
                  <a16:creationId xmlns:a16="http://schemas.microsoft.com/office/drawing/2014/main" id="{642DFD81-5521-45FA-BF0F-72DCD7D5CE18}"/>
                </a:ext>
              </a:extLst>
            </p:cNvPr>
            <p:cNvSpPr txBox="1"/>
            <p:nvPr/>
          </p:nvSpPr>
          <p:spPr>
            <a:xfrm>
              <a:off x="2058121" y="1113850"/>
              <a:ext cx="598241"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SKYWA</a:t>
              </a:r>
            </a:p>
          </p:txBody>
        </p:sp>
        <p:sp>
          <p:nvSpPr>
            <p:cNvPr id="53" name="TextBox 52">
              <a:extLst>
                <a:ext uri="{FF2B5EF4-FFF2-40B4-BE49-F238E27FC236}">
                  <a16:creationId xmlns:a16="http://schemas.microsoft.com/office/drawing/2014/main" id="{A25409D0-6A22-4A46-B6A8-0B2A651BB2DF}"/>
                </a:ext>
              </a:extLst>
            </p:cNvPr>
            <p:cNvSpPr txBox="1"/>
            <p:nvPr/>
          </p:nvSpPr>
          <p:spPr>
            <a:xfrm>
              <a:off x="8962207" y="1176066"/>
              <a:ext cx="84792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CHSLY </a:t>
              </a:r>
              <a:r>
                <a:rPr lang="en-US" sz="1600" b="1" dirty="0">
                  <a:solidFill>
                    <a:prstClr val="black"/>
                  </a:solidFill>
                  <a:latin typeface="Calibri" panose="020F0502020204030204"/>
                </a:rPr>
                <a:t>5</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TextBox 53">
              <a:extLst>
                <a:ext uri="{FF2B5EF4-FFF2-40B4-BE49-F238E27FC236}">
                  <a16:creationId xmlns:a16="http://schemas.microsoft.com/office/drawing/2014/main" id="{2F4D5CB8-638B-445B-AE15-AD245A368DCA}"/>
                </a:ext>
              </a:extLst>
            </p:cNvPr>
            <p:cNvSpPr txBox="1"/>
            <p:nvPr/>
          </p:nvSpPr>
          <p:spPr>
            <a:xfrm>
              <a:off x="9252703" y="406503"/>
              <a:ext cx="40107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LYH</a:t>
              </a:r>
            </a:p>
          </p:txBody>
        </p:sp>
        <p:sp>
          <p:nvSpPr>
            <p:cNvPr id="55" name="TextBox 54">
              <a:extLst>
                <a:ext uri="{FF2B5EF4-FFF2-40B4-BE49-F238E27FC236}">
                  <a16:creationId xmlns:a16="http://schemas.microsoft.com/office/drawing/2014/main" id="{F9047BCB-5E81-4C6F-AD11-CB6A940C8ABE}"/>
                </a:ext>
              </a:extLst>
            </p:cNvPr>
            <p:cNvSpPr txBox="1"/>
            <p:nvPr/>
          </p:nvSpPr>
          <p:spPr>
            <a:xfrm>
              <a:off x="9544571" y="2066749"/>
              <a:ext cx="60625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COUPN</a:t>
              </a:r>
            </a:p>
          </p:txBody>
        </p:sp>
        <p:sp>
          <p:nvSpPr>
            <p:cNvPr id="56" name="TextBox 55">
              <a:extLst>
                <a:ext uri="{FF2B5EF4-FFF2-40B4-BE49-F238E27FC236}">
                  <a16:creationId xmlns:a16="http://schemas.microsoft.com/office/drawing/2014/main" id="{9A8D0E86-8326-4F20-A1C8-9187049F82B3}"/>
                </a:ext>
              </a:extLst>
            </p:cNvPr>
            <p:cNvSpPr txBox="1"/>
            <p:nvPr/>
          </p:nvSpPr>
          <p:spPr>
            <a:xfrm>
              <a:off x="8574491" y="1701887"/>
              <a:ext cx="66717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NUUMN</a:t>
              </a:r>
            </a:p>
          </p:txBody>
        </p:sp>
        <p:sp>
          <p:nvSpPr>
            <p:cNvPr id="57" name="TextBox 56">
              <a:extLst>
                <a:ext uri="{FF2B5EF4-FFF2-40B4-BE49-F238E27FC236}">
                  <a16:creationId xmlns:a16="http://schemas.microsoft.com/office/drawing/2014/main" id="{E070FE01-0C0F-4CAE-AB77-A55EC6EC2212}"/>
                </a:ext>
              </a:extLst>
            </p:cNvPr>
            <p:cNvSpPr txBox="1"/>
            <p:nvPr/>
          </p:nvSpPr>
          <p:spPr>
            <a:xfrm>
              <a:off x="9633398" y="4386810"/>
              <a:ext cx="88838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MLLET 2</a:t>
              </a:r>
            </a:p>
          </p:txBody>
        </p:sp>
        <p:sp>
          <p:nvSpPr>
            <p:cNvPr id="58" name="TextBox 57">
              <a:extLst>
                <a:ext uri="{FF2B5EF4-FFF2-40B4-BE49-F238E27FC236}">
                  <a16:creationId xmlns:a16="http://schemas.microsoft.com/office/drawing/2014/main" id="{3C0B7AE4-9DFA-455B-9BAD-C9D239E96801}"/>
                </a:ext>
              </a:extLst>
            </p:cNvPr>
            <p:cNvSpPr txBox="1"/>
            <p:nvPr/>
          </p:nvSpPr>
          <p:spPr>
            <a:xfrm>
              <a:off x="9174788" y="3883607"/>
              <a:ext cx="60465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TORQD</a:t>
              </a:r>
            </a:p>
          </p:txBody>
        </p:sp>
        <p:sp>
          <p:nvSpPr>
            <p:cNvPr id="59" name="TextBox 58">
              <a:extLst>
                <a:ext uri="{FF2B5EF4-FFF2-40B4-BE49-F238E27FC236}">
                  <a16:creationId xmlns:a16="http://schemas.microsoft.com/office/drawing/2014/main" id="{B3BA0811-2AE4-45A3-B724-9C234ADC3287}"/>
                </a:ext>
              </a:extLst>
            </p:cNvPr>
            <p:cNvSpPr txBox="1"/>
            <p:nvPr/>
          </p:nvSpPr>
          <p:spPr>
            <a:xfrm>
              <a:off x="9408274" y="4991041"/>
              <a:ext cx="58060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OKNEE</a:t>
              </a:r>
            </a:p>
          </p:txBody>
        </p:sp>
        <p:sp>
          <p:nvSpPr>
            <p:cNvPr id="60" name="TextBox 59">
              <a:extLst>
                <a:ext uri="{FF2B5EF4-FFF2-40B4-BE49-F238E27FC236}">
                  <a16:creationId xmlns:a16="http://schemas.microsoft.com/office/drawing/2014/main" id="{29C4D97F-9EEC-47E6-9C43-B6200E48C667}"/>
                </a:ext>
              </a:extLst>
            </p:cNvPr>
            <p:cNvSpPr txBox="1"/>
            <p:nvPr/>
          </p:nvSpPr>
          <p:spPr>
            <a:xfrm>
              <a:off x="6412599" y="546621"/>
              <a:ext cx="14344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PARQR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Familiarization</a:t>
              </a:r>
            </a:p>
          </p:txBody>
        </p:sp>
        <p:sp>
          <p:nvSpPr>
            <p:cNvPr id="61" name="TextBox 60">
              <a:extLst>
                <a:ext uri="{FF2B5EF4-FFF2-40B4-BE49-F238E27FC236}">
                  <a16:creationId xmlns:a16="http://schemas.microsoft.com/office/drawing/2014/main" id="{98D7098B-71C6-4B83-97D3-158948031FC9}"/>
                </a:ext>
              </a:extLst>
            </p:cNvPr>
            <p:cNvSpPr txBox="1"/>
            <p:nvPr/>
          </p:nvSpPr>
          <p:spPr>
            <a:xfrm>
              <a:off x="4710961" y="6544"/>
              <a:ext cx="53732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TAFTT</a:t>
              </a:r>
            </a:p>
          </p:txBody>
        </p:sp>
        <p:sp>
          <p:nvSpPr>
            <p:cNvPr id="62" name="TextBox 61">
              <a:extLst>
                <a:ext uri="{FF2B5EF4-FFF2-40B4-BE49-F238E27FC236}">
                  <a16:creationId xmlns:a16="http://schemas.microsoft.com/office/drawing/2014/main" id="{AE884639-BF17-460C-9DA8-C39278FE0C0E}"/>
                </a:ext>
              </a:extLst>
            </p:cNvPr>
            <p:cNvSpPr txBox="1"/>
            <p:nvPr/>
          </p:nvSpPr>
          <p:spPr>
            <a:xfrm>
              <a:off x="6031587" y="204236"/>
              <a:ext cx="52290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LNDIZ</a:t>
              </a:r>
            </a:p>
          </p:txBody>
        </p:sp>
        <p:sp>
          <p:nvSpPr>
            <p:cNvPr id="63" name="TextBox 62">
              <a:extLst>
                <a:ext uri="{FF2B5EF4-FFF2-40B4-BE49-F238E27FC236}">
                  <a16:creationId xmlns:a16="http://schemas.microsoft.com/office/drawing/2014/main" id="{7892BC31-84B4-4F93-B828-35C069FC8AE7}"/>
                </a:ext>
              </a:extLst>
            </p:cNvPr>
            <p:cNvSpPr txBox="1"/>
            <p:nvPr/>
          </p:nvSpPr>
          <p:spPr>
            <a:xfrm>
              <a:off x="5430840" y="6003945"/>
              <a:ext cx="57579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PONZE</a:t>
              </a:r>
            </a:p>
          </p:txBody>
        </p:sp>
        <p:sp>
          <p:nvSpPr>
            <p:cNvPr id="64" name="TextBox 63">
              <a:extLst>
                <a:ext uri="{FF2B5EF4-FFF2-40B4-BE49-F238E27FC236}">
                  <a16:creationId xmlns:a16="http://schemas.microsoft.com/office/drawing/2014/main" id="{23DD50A6-78BD-4291-8B6F-8CAA31E7B508}"/>
                </a:ext>
              </a:extLst>
            </p:cNvPr>
            <p:cNvSpPr txBox="1"/>
            <p:nvPr/>
          </p:nvSpPr>
          <p:spPr>
            <a:xfrm>
              <a:off x="4841314" y="5209438"/>
              <a:ext cx="53251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BESTT</a:t>
              </a:r>
            </a:p>
          </p:txBody>
        </p:sp>
        <p:sp>
          <p:nvSpPr>
            <p:cNvPr id="65" name="TextBox 64">
              <a:extLst>
                <a:ext uri="{FF2B5EF4-FFF2-40B4-BE49-F238E27FC236}">
                  <a16:creationId xmlns:a16="http://schemas.microsoft.com/office/drawing/2014/main" id="{9BC26334-062C-4364-9D87-26E133DD0DD9}"/>
                </a:ext>
              </a:extLst>
            </p:cNvPr>
            <p:cNvSpPr txBox="1"/>
            <p:nvPr/>
          </p:nvSpPr>
          <p:spPr>
            <a:xfrm>
              <a:off x="8792626" y="5796196"/>
              <a:ext cx="8905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STOCR 3</a:t>
              </a:r>
            </a:p>
          </p:txBody>
        </p:sp>
        <p:sp>
          <p:nvSpPr>
            <p:cNvPr id="66" name="TextBox 65">
              <a:extLst>
                <a:ext uri="{FF2B5EF4-FFF2-40B4-BE49-F238E27FC236}">
                  <a16:creationId xmlns:a16="http://schemas.microsoft.com/office/drawing/2014/main" id="{DC62B305-7ECB-4814-9939-0390C50E8558}"/>
                </a:ext>
              </a:extLst>
            </p:cNvPr>
            <p:cNvSpPr txBox="1"/>
            <p:nvPr/>
          </p:nvSpPr>
          <p:spPr>
            <a:xfrm>
              <a:off x="7505523" y="6571407"/>
              <a:ext cx="56938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CHECR</a:t>
              </a:r>
            </a:p>
          </p:txBody>
        </p:sp>
        <p:sp>
          <p:nvSpPr>
            <p:cNvPr id="67" name="TextBox 66">
              <a:extLst>
                <a:ext uri="{FF2B5EF4-FFF2-40B4-BE49-F238E27FC236}">
                  <a16:creationId xmlns:a16="http://schemas.microsoft.com/office/drawing/2014/main" id="{E6D3E616-E7EB-4D43-B97F-32D03CBFB5DB}"/>
                </a:ext>
              </a:extLst>
            </p:cNvPr>
            <p:cNvSpPr txBox="1"/>
            <p:nvPr/>
          </p:nvSpPr>
          <p:spPr>
            <a:xfrm>
              <a:off x="8405553" y="6584478"/>
              <a:ext cx="56297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PITRW</a:t>
              </a:r>
            </a:p>
          </p:txBody>
        </p:sp>
        <p:sp>
          <p:nvSpPr>
            <p:cNvPr id="68" name="TextBox 67">
              <a:extLst>
                <a:ext uri="{FF2B5EF4-FFF2-40B4-BE49-F238E27FC236}">
                  <a16:creationId xmlns:a16="http://schemas.microsoft.com/office/drawing/2014/main" id="{BB5458C2-9A3C-411D-864B-A346F7F6EBE5}"/>
                </a:ext>
              </a:extLst>
            </p:cNvPr>
            <p:cNvSpPr txBox="1"/>
            <p:nvPr/>
          </p:nvSpPr>
          <p:spPr>
            <a:xfrm>
              <a:off x="8050739" y="6584478"/>
              <a:ext cx="41229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CHS</a:t>
              </a:r>
            </a:p>
          </p:txBody>
        </p:sp>
        <p:sp>
          <p:nvSpPr>
            <p:cNvPr id="69" name="TextBox 68">
              <a:extLst>
                <a:ext uri="{FF2B5EF4-FFF2-40B4-BE49-F238E27FC236}">
                  <a16:creationId xmlns:a16="http://schemas.microsoft.com/office/drawing/2014/main" id="{94A2150B-8AAC-44CA-BED2-1C8049AC5962}"/>
                </a:ext>
              </a:extLst>
            </p:cNvPr>
            <p:cNvSpPr txBox="1"/>
            <p:nvPr/>
          </p:nvSpPr>
          <p:spPr>
            <a:xfrm>
              <a:off x="1505530" y="4628863"/>
              <a:ext cx="1953355" cy="830997"/>
            </a:xfrm>
            <a:prstGeom prst="rect">
              <a:avLst/>
            </a:prstGeom>
            <a:no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RNAV Arrivals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into KCLT</a:t>
              </a:r>
            </a:p>
          </p:txBody>
        </p:sp>
        <p:sp>
          <p:nvSpPr>
            <p:cNvPr id="70" name="TextBox 69">
              <a:extLst>
                <a:ext uri="{FF2B5EF4-FFF2-40B4-BE49-F238E27FC236}">
                  <a16:creationId xmlns:a16="http://schemas.microsoft.com/office/drawing/2014/main" id="{49DF6649-5C7C-4D0B-89B7-57659D42F8AB}"/>
                </a:ext>
              </a:extLst>
            </p:cNvPr>
            <p:cNvSpPr txBox="1"/>
            <p:nvPr/>
          </p:nvSpPr>
          <p:spPr>
            <a:xfrm rot="21422230">
              <a:off x="2109103" y="2424058"/>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092°</a:t>
              </a:r>
            </a:p>
          </p:txBody>
        </p:sp>
        <p:sp>
          <p:nvSpPr>
            <p:cNvPr id="71" name="4-Point Star 266">
              <a:extLst>
                <a:ext uri="{FF2B5EF4-FFF2-40B4-BE49-F238E27FC236}">
                  <a16:creationId xmlns:a16="http://schemas.microsoft.com/office/drawing/2014/main" id="{DD02D021-3F9C-4FFB-97CF-F2145935AF11}"/>
                </a:ext>
              </a:extLst>
            </p:cNvPr>
            <p:cNvSpPr/>
            <p:nvPr/>
          </p:nvSpPr>
          <p:spPr>
            <a:xfrm>
              <a:off x="1787375" y="2581650"/>
              <a:ext cx="257325" cy="236034"/>
            </a:xfrm>
            <a:prstGeom prst="star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4-Point Star 267">
              <a:extLst>
                <a:ext uri="{FF2B5EF4-FFF2-40B4-BE49-F238E27FC236}">
                  <a16:creationId xmlns:a16="http://schemas.microsoft.com/office/drawing/2014/main" id="{9CF50D6E-F89B-4AF6-8AFD-F80728CF3E84}"/>
                </a:ext>
              </a:extLst>
            </p:cNvPr>
            <p:cNvSpPr/>
            <p:nvPr/>
          </p:nvSpPr>
          <p:spPr>
            <a:xfrm>
              <a:off x="2228879" y="1312743"/>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TextBox 72">
              <a:extLst>
                <a:ext uri="{FF2B5EF4-FFF2-40B4-BE49-F238E27FC236}">
                  <a16:creationId xmlns:a16="http://schemas.microsoft.com/office/drawing/2014/main" id="{04511A13-3A08-4876-83C7-97C76C60AF59}"/>
                </a:ext>
              </a:extLst>
            </p:cNvPr>
            <p:cNvSpPr txBox="1"/>
            <p:nvPr/>
          </p:nvSpPr>
          <p:spPr>
            <a:xfrm rot="2859056">
              <a:off x="2489146" y="1434150"/>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138°</a:t>
              </a:r>
            </a:p>
          </p:txBody>
        </p:sp>
        <p:sp>
          <p:nvSpPr>
            <p:cNvPr id="74" name="TextBox 73">
              <a:extLst>
                <a:ext uri="{FF2B5EF4-FFF2-40B4-BE49-F238E27FC236}">
                  <a16:creationId xmlns:a16="http://schemas.microsoft.com/office/drawing/2014/main" id="{0F1743F3-B4BA-4F15-BEA4-7667CADFA6AD}"/>
                </a:ext>
              </a:extLst>
            </p:cNvPr>
            <p:cNvSpPr txBox="1"/>
            <p:nvPr/>
          </p:nvSpPr>
          <p:spPr>
            <a:xfrm>
              <a:off x="3372384" y="2646327"/>
              <a:ext cx="62869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COMDY</a:t>
              </a:r>
            </a:p>
          </p:txBody>
        </p:sp>
        <p:sp>
          <p:nvSpPr>
            <p:cNvPr id="75" name="4-Point Star 270">
              <a:extLst>
                <a:ext uri="{FF2B5EF4-FFF2-40B4-BE49-F238E27FC236}">
                  <a16:creationId xmlns:a16="http://schemas.microsoft.com/office/drawing/2014/main" id="{6576CB7C-BB93-4897-AF59-D718CABF5A17}"/>
                </a:ext>
              </a:extLst>
            </p:cNvPr>
            <p:cNvSpPr/>
            <p:nvPr/>
          </p:nvSpPr>
          <p:spPr>
            <a:xfrm>
              <a:off x="3539847" y="2442535"/>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C863A285-2749-40BE-8C33-C96DC89A8067}"/>
                </a:ext>
              </a:extLst>
            </p:cNvPr>
            <p:cNvSpPr txBox="1"/>
            <p:nvPr/>
          </p:nvSpPr>
          <p:spPr>
            <a:xfrm rot="1021428">
              <a:off x="3948682" y="2450584"/>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112°</a:t>
              </a:r>
            </a:p>
          </p:txBody>
        </p:sp>
        <p:sp>
          <p:nvSpPr>
            <p:cNvPr id="77" name="4-Point Star 272">
              <a:extLst>
                <a:ext uri="{FF2B5EF4-FFF2-40B4-BE49-F238E27FC236}">
                  <a16:creationId xmlns:a16="http://schemas.microsoft.com/office/drawing/2014/main" id="{432960A4-3D69-446E-8D4E-A4A5E87E04C3}"/>
                </a:ext>
              </a:extLst>
            </p:cNvPr>
            <p:cNvSpPr/>
            <p:nvPr/>
          </p:nvSpPr>
          <p:spPr>
            <a:xfrm>
              <a:off x="2710309" y="1694253"/>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TextBox 77">
              <a:extLst>
                <a:ext uri="{FF2B5EF4-FFF2-40B4-BE49-F238E27FC236}">
                  <a16:creationId xmlns:a16="http://schemas.microsoft.com/office/drawing/2014/main" id="{E7AF3AC0-D45F-4139-8799-09ECEFF157E0}"/>
                </a:ext>
              </a:extLst>
            </p:cNvPr>
            <p:cNvSpPr txBox="1"/>
            <p:nvPr/>
          </p:nvSpPr>
          <p:spPr>
            <a:xfrm>
              <a:off x="2946761" y="1657688"/>
              <a:ext cx="57900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NIZAM</a:t>
              </a:r>
            </a:p>
          </p:txBody>
        </p:sp>
        <p:sp>
          <p:nvSpPr>
            <p:cNvPr id="79" name="4-Point Star 274">
              <a:extLst>
                <a:ext uri="{FF2B5EF4-FFF2-40B4-BE49-F238E27FC236}">
                  <a16:creationId xmlns:a16="http://schemas.microsoft.com/office/drawing/2014/main" id="{FBD0E45B-74AF-405B-B562-DE36CBC2A9E3}"/>
                </a:ext>
              </a:extLst>
            </p:cNvPr>
            <p:cNvSpPr/>
            <p:nvPr/>
          </p:nvSpPr>
          <p:spPr>
            <a:xfrm>
              <a:off x="4913234" y="243784"/>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4-Point Star 275">
              <a:extLst>
                <a:ext uri="{FF2B5EF4-FFF2-40B4-BE49-F238E27FC236}">
                  <a16:creationId xmlns:a16="http://schemas.microsoft.com/office/drawing/2014/main" id="{5CC4B663-CFF9-471B-BEDF-33D024C78BFF}"/>
                </a:ext>
              </a:extLst>
            </p:cNvPr>
            <p:cNvSpPr/>
            <p:nvPr/>
          </p:nvSpPr>
          <p:spPr>
            <a:xfrm>
              <a:off x="6157761" y="462875"/>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4-Point Star 276">
              <a:extLst>
                <a:ext uri="{FF2B5EF4-FFF2-40B4-BE49-F238E27FC236}">
                  <a16:creationId xmlns:a16="http://schemas.microsoft.com/office/drawing/2014/main" id="{32CCB4FA-75B5-43C5-9B50-EB71D67AF175}"/>
                </a:ext>
              </a:extLst>
            </p:cNvPr>
            <p:cNvSpPr/>
            <p:nvPr/>
          </p:nvSpPr>
          <p:spPr>
            <a:xfrm>
              <a:off x="5873287" y="1757034"/>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TextBox 81">
              <a:extLst>
                <a:ext uri="{FF2B5EF4-FFF2-40B4-BE49-F238E27FC236}">
                  <a16:creationId xmlns:a16="http://schemas.microsoft.com/office/drawing/2014/main" id="{2CDE5BA5-DAE4-4281-8FF9-DCB6D75CD0DB}"/>
                </a:ext>
              </a:extLst>
            </p:cNvPr>
            <p:cNvSpPr txBox="1"/>
            <p:nvPr/>
          </p:nvSpPr>
          <p:spPr>
            <a:xfrm>
              <a:off x="6056323" y="1689212"/>
              <a:ext cx="614271"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WILUM</a:t>
              </a:r>
            </a:p>
          </p:txBody>
        </p:sp>
        <p:sp>
          <p:nvSpPr>
            <p:cNvPr id="83" name="TextBox 82">
              <a:extLst>
                <a:ext uri="{FF2B5EF4-FFF2-40B4-BE49-F238E27FC236}">
                  <a16:creationId xmlns:a16="http://schemas.microsoft.com/office/drawing/2014/main" id="{16052A0E-6351-42DC-81C3-44486D2522FA}"/>
                </a:ext>
              </a:extLst>
            </p:cNvPr>
            <p:cNvSpPr txBox="1"/>
            <p:nvPr/>
          </p:nvSpPr>
          <p:spPr>
            <a:xfrm rot="2829021">
              <a:off x="5115864" y="396801"/>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143°</a:t>
              </a:r>
            </a:p>
          </p:txBody>
        </p:sp>
        <p:sp>
          <p:nvSpPr>
            <p:cNvPr id="84" name="4-Point Star 279">
              <a:extLst>
                <a:ext uri="{FF2B5EF4-FFF2-40B4-BE49-F238E27FC236}">
                  <a16:creationId xmlns:a16="http://schemas.microsoft.com/office/drawing/2014/main" id="{B0E31218-7373-4B2D-BE4D-62608A014A0D}"/>
                </a:ext>
              </a:extLst>
            </p:cNvPr>
            <p:cNvSpPr/>
            <p:nvPr/>
          </p:nvSpPr>
          <p:spPr>
            <a:xfrm>
              <a:off x="5306934" y="726384"/>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TextBox 84">
              <a:extLst>
                <a:ext uri="{FF2B5EF4-FFF2-40B4-BE49-F238E27FC236}">
                  <a16:creationId xmlns:a16="http://schemas.microsoft.com/office/drawing/2014/main" id="{6F55453A-9399-4819-BCE9-54CB3FAE12BE}"/>
                </a:ext>
              </a:extLst>
            </p:cNvPr>
            <p:cNvSpPr txBox="1"/>
            <p:nvPr/>
          </p:nvSpPr>
          <p:spPr>
            <a:xfrm>
              <a:off x="4736431" y="729953"/>
              <a:ext cx="62068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MAHAF</a:t>
              </a:r>
            </a:p>
          </p:txBody>
        </p:sp>
        <p:sp>
          <p:nvSpPr>
            <p:cNvPr id="86" name="TextBox 85">
              <a:extLst>
                <a:ext uri="{FF2B5EF4-FFF2-40B4-BE49-F238E27FC236}">
                  <a16:creationId xmlns:a16="http://schemas.microsoft.com/office/drawing/2014/main" id="{23B899DC-6329-4910-9CB7-2CA933F7FC80}"/>
                </a:ext>
              </a:extLst>
            </p:cNvPr>
            <p:cNvSpPr txBox="1"/>
            <p:nvPr/>
          </p:nvSpPr>
          <p:spPr>
            <a:xfrm rot="3857999">
              <a:off x="5458635" y="946167"/>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158°</a:t>
              </a:r>
            </a:p>
          </p:txBody>
        </p:sp>
        <p:sp>
          <p:nvSpPr>
            <p:cNvPr id="87" name="4-Point Star 282">
              <a:extLst>
                <a:ext uri="{FF2B5EF4-FFF2-40B4-BE49-F238E27FC236}">
                  <a16:creationId xmlns:a16="http://schemas.microsoft.com/office/drawing/2014/main" id="{61F64862-D6A5-49AC-BAE2-311DC42E9619}"/>
                </a:ext>
              </a:extLst>
            </p:cNvPr>
            <p:cNvSpPr/>
            <p:nvPr/>
          </p:nvSpPr>
          <p:spPr>
            <a:xfrm>
              <a:off x="5584765" y="1235725"/>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TextBox 87">
              <a:extLst>
                <a:ext uri="{FF2B5EF4-FFF2-40B4-BE49-F238E27FC236}">
                  <a16:creationId xmlns:a16="http://schemas.microsoft.com/office/drawing/2014/main" id="{186B678C-0048-4460-B670-8350FDA0582B}"/>
                </a:ext>
              </a:extLst>
            </p:cNvPr>
            <p:cNvSpPr txBox="1"/>
            <p:nvPr/>
          </p:nvSpPr>
          <p:spPr>
            <a:xfrm>
              <a:off x="5091814" y="1263618"/>
              <a:ext cx="54854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SCRZA</a:t>
              </a:r>
            </a:p>
          </p:txBody>
        </p:sp>
        <p:sp>
          <p:nvSpPr>
            <p:cNvPr id="89" name="TextBox 88">
              <a:extLst>
                <a:ext uri="{FF2B5EF4-FFF2-40B4-BE49-F238E27FC236}">
                  <a16:creationId xmlns:a16="http://schemas.microsoft.com/office/drawing/2014/main" id="{8B9CDB8E-7C89-474E-B6E6-C47C3EC247E2}"/>
                </a:ext>
              </a:extLst>
            </p:cNvPr>
            <p:cNvSpPr txBox="1"/>
            <p:nvPr/>
          </p:nvSpPr>
          <p:spPr>
            <a:xfrm rot="18336519">
              <a:off x="8560851" y="672806"/>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221°</a:t>
              </a:r>
            </a:p>
          </p:txBody>
        </p:sp>
        <p:pic>
          <p:nvPicPr>
            <p:cNvPr id="90" name="Picture 89">
              <a:extLst>
                <a:ext uri="{FF2B5EF4-FFF2-40B4-BE49-F238E27FC236}">
                  <a16:creationId xmlns:a16="http://schemas.microsoft.com/office/drawing/2014/main" id="{E2D9EB85-3C90-4DF1-9787-02C4A06C56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78792" y="369189"/>
              <a:ext cx="378766" cy="371228"/>
            </a:xfrm>
            <a:prstGeom prst="rect">
              <a:avLst/>
            </a:prstGeom>
          </p:spPr>
        </p:pic>
        <p:sp>
          <p:nvSpPr>
            <p:cNvPr id="91" name="4-Point Star 286">
              <a:extLst>
                <a:ext uri="{FF2B5EF4-FFF2-40B4-BE49-F238E27FC236}">
                  <a16:creationId xmlns:a16="http://schemas.microsoft.com/office/drawing/2014/main" id="{F12AB508-EA19-4549-A988-D1D248CAA872}"/>
                </a:ext>
              </a:extLst>
            </p:cNvPr>
            <p:cNvSpPr/>
            <p:nvPr/>
          </p:nvSpPr>
          <p:spPr>
            <a:xfrm>
              <a:off x="8608293" y="1045319"/>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10006597-1196-4B3D-8151-7E3B83F985B5}"/>
                </a:ext>
              </a:extLst>
            </p:cNvPr>
            <p:cNvSpPr txBox="1"/>
            <p:nvPr/>
          </p:nvSpPr>
          <p:spPr>
            <a:xfrm>
              <a:off x="8015066" y="1020433"/>
              <a:ext cx="55496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EMOH</a:t>
              </a:r>
            </a:p>
          </p:txBody>
        </p:sp>
        <p:sp>
          <p:nvSpPr>
            <p:cNvPr id="93" name="4-Point Star 288">
              <a:extLst>
                <a:ext uri="{FF2B5EF4-FFF2-40B4-BE49-F238E27FC236}">
                  <a16:creationId xmlns:a16="http://schemas.microsoft.com/office/drawing/2014/main" id="{5BAE1ADB-C25C-4994-9B19-A5FB0A32770F}"/>
                </a:ext>
              </a:extLst>
            </p:cNvPr>
            <p:cNvSpPr/>
            <p:nvPr/>
          </p:nvSpPr>
          <p:spPr>
            <a:xfrm>
              <a:off x="9332406" y="2073228"/>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4-Point Star 289">
              <a:extLst>
                <a:ext uri="{FF2B5EF4-FFF2-40B4-BE49-F238E27FC236}">
                  <a16:creationId xmlns:a16="http://schemas.microsoft.com/office/drawing/2014/main" id="{B9479FA8-68A8-4022-8D08-9CD0D354FFAC}"/>
                </a:ext>
              </a:extLst>
            </p:cNvPr>
            <p:cNvSpPr/>
            <p:nvPr/>
          </p:nvSpPr>
          <p:spPr>
            <a:xfrm>
              <a:off x="8746603" y="1919674"/>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4-Point Star 290">
              <a:extLst>
                <a:ext uri="{FF2B5EF4-FFF2-40B4-BE49-F238E27FC236}">
                  <a16:creationId xmlns:a16="http://schemas.microsoft.com/office/drawing/2014/main" id="{DBAB6E20-2BE7-42B0-9C22-E2F324C6008A}"/>
                </a:ext>
              </a:extLst>
            </p:cNvPr>
            <p:cNvSpPr/>
            <p:nvPr/>
          </p:nvSpPr>
          <p:spPr>
            <a:xfrm>
              <a:off x="7617237" y="2490966"/>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TextBox 95">
              <a:extLst>
                <a:ext uri="{FF2B5EF4-FFF2-40B4-BE49-F238E27FC236}">
                  <a16:creationId xmlns:a16="http://schemas.microsoft.com/office/drawing/2014/main" id="{B263BB5A-9857-4CBD-AF6B-82D6EBE029FC}"/>
                </a:ext>
              </a:extLst>
            </p:cNvPr>
            <p:cNvSpPr txBox="1"/>
            <p:nvPr/>
          </p:nvSpPr>
          <p:spPr>
            <a:xfrm>
              <a:off x="7112508" y="2479246"/>
              <a:ext cx="54053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CHSLY</a:t>
              </a:r>
            </a:p>
          </p:txBody>
        </p:sp>
        <p:sp>
          <p:nvSpPr>
            <p:cNvPr id="97" name="TextBox 96">
              <a:extLst>
                <a:ext uri="{FF2B5EF4-FFF2-40B4-BE49-F238E27FC236}">
                  <a16:creationId xmlns:a16="http://schemas.microsoft.com/office/drawing/2014/main" id="{6324FB95-A47B-40B7-A2DC-25D25317ED50}"/>
                </a:ext>
              </a:extLst>
            </p:cNvPr>
            <p:cNvSpPr txBox="1"/>
            <p:nvPr/>
          </p:nvSpPr>
          <p:spPr>
            <a:xfrm rot="19961095">
              <a:off x="8969264" y="2093728"/>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247°</a:t>
              </a:r>
            </a:p>
          </p:txBody>
        </p:sp>
        <p:sp>
          <p:nvSpPr>
            <p:cNvPr id="98" name="TextBox 97">
              <a:extLst>
                <a:ext uri="{FF2B5EF4-FFF2-40B4-BE49-F238E27FC236}">
                  <a16:creationId xmlns:a16="http://schemas.microsoft.com/office/drawing/2014/main" id="{C68F9977-E167-4100-8E4D-A5D83C6AAA5F}"/>
                </a:ext>
              </a:extLst>
            </p:cNvPr>
            <p:cNvSpPr txBox="1"/>
            <p:nvPr/>
          </p:nvSpPr>
          <p:spPr>
            <a:xfrm rot="19415712">
              <a:off x="8350338" y="2005356"/>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246°</a:t>
              </a:r>
            </a:p>
          </p:txBody>
        </p:sp>
        <p:sp>
          <p:nvSpPr>
            <p:cNvPr id="99" name="4-Point Star 294">
              <a:extLst>
                <a:ext uri="{FF2B5EF4-FFF2-40B4-BE49-F238E27FC236}">
                  <a16:creationId xmlns:a16="http://schemas.microsoft.com/office/drawing/2014/main" id="{738480C8-0DCC-4047-97C5-AF1477F28807}"/>
                </a:ext>
              </a:extLst>
            </p:cNvPr>
            <p:cNvSpPr/>
            <p:nvPr/>
          </p:nvSpPr>
          <p:spPr>
            <a:xfrm>
              <a:off x="8110866" y="2375719"/>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TextBox 99">
              <a:extLst>
                <a:ext uri="{FF2B5EF4-FFF2-40B4-BE49-F238E27FC236}">
                  <a16:creationId xmlns:a16="http://schemas.microsoft.com/office/drawing/2014/main" id="{14140EF4-E87A-4017-BEC6-1133D727A8EC}"/>
                </a:ext>
              </a:extLst>
            </p:cNvPr>
            <p:cNvSpPr txBox="1"/>
            <p:nvPr/>
          </p:nvSpPr>
          <p:spPr>
            <a:xfrm>
              <a:off x="7963121" y="2580466"/>
              <a:ext cx="51167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SDAIL</a:t>
              </a:r>
            </a:p>
          </p:txBody>
        </p:sp>
        <p:sp>
          <p:nvSpPr>
            <p:cNvPr id="101" name="4-Point Star 296">
              <a:extLst>
                <a:ext uri="{FF2B5EF4-FFF2-40B4-BE49-F238E27FC236}">
                  <a16:creationId xmlns:a16="http://schemas.microsoft.com/office/drawing/2014/main" id="{30624740-E0E2-4BC2-87BA-30E8D6B8DEE9}"/>
                </a:ext>
              </a:extLst>
            </p:cNvPr>
            <p:cNvSpPr/>
            <p:nvPr/>
          </p:nvSpPr>
          <p:spPr>
            <a:xfrm>
              <a:off x="9341599" y="4143069"/>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4-Point Star 297">
              <a:extLst>
                <a:ext uri="{FF2B5EF4-FFF2-40B4-BE49-F238E27FC236}">
                  <a16:creationId xmlns:a16="http://schemas.microsoft.com/office/drawing/2014/main" id="{ADCC1572-8B33-400A-A70D-702908675229}"/>
                </a:ext>
              </a:extLst>
            </p:cNvPr>
            <p:cNvSpPr/>
            <p:nvPr/>
          </p:nvSpPr>
          <p:spPr>
            <a:xfrm>
              <a:off x="9178133" y="5003829"/>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TextBox 102">
              <a:extLst>
                <a:ext uri="{FF2B5EF4-FFF2-40B4-BE49-F238E27FC236}">
                  <a16:creationId xmlns:a16="http://schemas.microsoft.com/office/drawing/2014/main" id="{37C030CF-96A2-484D-BBCF-D447ADF3D839}"/>
                </a:ext>
              </a:extLst>
            </p:cNvPr>
            <p:cNvSpPr txBox="1"/>
            <p:nvPr/>
          </p:nvSpPr>
          <p:spPr>
            <a:xfrm rot="19887131">
              <a:off x="8842232" y="4242298"/>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239°</a:t>
              </a:r>
            </a:p>
          </p:txBody>
        </p:sp>
        <p:sp>
          <p:nvSpPr>
            <p:cNvPr id="104" name="4-Point Star 299">
              <a:extLst>
                <a:ext uri="{FF2B5EF4-FFF2-40B4-BE49-F238E27FC236}">
                  <a16:creationId xmlns:a16="http://schemas.microsoft.com/office/drawing/2014/main" id="{B6CFCAF0-BA0F-4B34-8BCE-8FBE1C9C2A42}"/>
                </a:ext>
              </a:extLst>
            </p:cNvPr>
            <p:cNvSpPr/>
            <p:nvPr/>
          </p:nvSpPr>
          <p:spPr>
            <a:xfrm>
              <a:off x="8518066" y="4626362"/>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TextBox 104">
              <a:extLst>
                <a:ext uri="{FF2B5EF4-FFF2-40B4-BE49-F238E27FC236}">
                  <a16:creationId xmlns:a16="http://schemas.microsoft.com/office/drawing/2014/main" id="{5D98C3DC-1226-4FC8-905F-1623D667BA30}"/>
                </a:ext>
              </a:extLst>
            </p:cNvPr>
            <p:cNvSpPr txBox="1"/>
            <p:nvPr/>
          </p:nvSpPr>
          <p:spPr>
            <a:xfrm rot="1864517">
              <a:off x="8808779" y="4719191"/>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308°</a:t>
              </a:r>
            </a:p>
          </p:txBody>
        </p:sp>
        <p:sp>
          <p:nvSpPr>
            <p:cNvPr id="106" name="TextBox 105">
              <a:extLst>
                <a:ext uri="{FF2B5EF4-FFF2-40B4-BE49-F238E27FC236}">
                  <a16:creationId xmlns:a16="http://schemas.microsoft.com/office/drawing/2014/main" id="{9BC55171-8CC8-4123-B212-EF9789D1BD22}"/>
                </a:ext>
              </a:extLst>
            </p:cNvPr>
            <p:cNvSpPr txBox="1"/>
            <p:nvPr/>
          </p:nvSpPr>
          <p:spPr>
            <a:xfrm>
              <a:off x="8013289" y="4613546"/>
              <a:ext cx="52290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RYFLE</a:t>
              </a:r>
            </a:p>
          </p:txBody>
        </p:sp>
        <p:grpSp>
          <p:nvGrpSpPr>
            <p:cNvPr id="107" name="Group 106">
              <a:extLst>
                <a:ext uri="{FF2B5EF4-FFF2-40B4-BE49-F238E27FC236}">
                  <a16:creationId xmlns:a16="http://schemas.microsoft.com/office/drawing/2014/main" id="{B2F0E2B7-85F0-495F-B1E3-3F16E7340025}"/>
                </a:ext>
              </a:extLst>
            </p:cNvPr>
            <p:cNvGrpSpPr/>
            <p:nvPr/>
          </p:nvGrpSpPr>
          <p:grpSpPr>
            <a:xfrm>
              <a:off x="7203038" y="4114762"/>
              <a:ext cx="140560" cy="150673"/>
              <a:chOff x="11206165" y="3948111"/>
              <a:chExt cx="342900" cy="323495"/>
            </a:xfrm>
          </p:grpSpPr>
          <p:sp>
            <p:nvSpPr>
              <p:cNvPr id="108" name="4-Point Star 303">
                <a:extLst>
                  <a:ext uri="{FF2B5EF4-FFF2-40B4-BE49-F238E27FC236}">
                    <a16:creationId xmlns:a16="http://schemas.microsoft.com/office/drawing/2014/main" id="{358903CB-F5BB-4235-9D14-671CA8B410EA}"/>
                  </a:ext>
                </a:extLst>
              </p:cNvPr>
              <p:cNvSpPr/>
              <p:nvPr/>
            </p:nvSpPr>
            <p:spPr>
              <a:xfrm>
                <a:off x="11259592" y="3997615"/>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Oval 108">
                <a:extLst>
                  <a:ext uri="{FF2B5EF4-FFF2-40B4-BE49-F238E27FC236}">
                    <a16:creationId xmlns:a16="http://schemas.microsoft.com/office/drawing/2014/main" id="{BD8F8098-BE21-406F-9CCF-1C0AA83AE612}"/>
                  </a:ext>
                </a:extLst>
              </p:cNvPr>
              <p:cNvSpPr/>
              <p:nvPr/>
            </p:nvSpPr>
            <p:spPr>
              <a:xfrm>
                <a:off x="11206165" y="3948111"/>
                <a:ext cx="342900" cy="32349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0" name="4-Point Star 305">
              <a:extLst>
                <a:ext uri="{FF2B5EF4-FFF2-40B4-BE49-F238E27FC236}">
                  <a16:creationId xmlns:a16="http://schemas.microsoft.com/office/drawing/2014/main" id="{8959615A-C347-44B1-BD25-436DA459E15D}"/>
                </a:ext>
              </a:extLst>
            </p:cNvPr>
            <p:cNvSpPr/>
            <p:nvPr/>
          </p:nvSpPr>
          <p:spPr>
            <a:xfrm>
              <a:off x="7531483" y="4070057"/>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TextBox 110">
              <a:extLst>
                <a:ext uri="{FF2B5EF4-FFF2-40B4-BE49-F238E27FC236}">
                  <a16:creationId xmlns:a16="http://schemas.microsoft.com/office/drawing/2014/main" id="{1BC82A8A-AF2C-4274-871F-CBB244C4BA1D}"/>
                </a:ext>
              </a:extLst>
            </p:cNvPr>
            <p:cNvSpPr txBox="1"/>
            <p:nvPr/>
          </p:nvSpPr>
          <p:spPr>
            <a:xfrm>
              <a:off x="7761365" y="4047743"/>
              <a:ext cx="63671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MANGY</a:t>
              </a:r>
            </a:p>
          </p:txBody>
        </p:sp>
        <p:sp>
          <p:nvSpPr>
            <p:cNvPr id="112" name="4-Point Star 307">
              <a:extLst>
                <a:ext uri="{FF2B5EF4-FFF2-40B4-BE49-F238E27FC236}">
                  <a16:creationId xmlns:a16="http://schemas.microsoft.com/office/drawing/2014/main" id="{62A4A008-21EF-4D4E-8C00-58B411BFACC7}"/>
                </a:ext>
              </a:extLst>
            </p:cNvPr>
            <p:cNvSpPr/>
            <p:nvPr/>
          </p:nvSpPr>
          <p:spPr>
            <a:xfrm>
              <a:off x="8477426" y="6354190"/>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4-Point Star 308">
              <a:extLst>
                <a:ext uri="{FF2B5EF4-FFF2-40B4-BE49-F238E27FC236}">
                  <a16:creationId xmlns:a16="http://schemas.microsoft.com/office/drawing/2014/main" id="{0599B5D7-29F5-4820-9C6F-77858F3875B5}"/>
                </a:ext>
              </a:extLst>
            </p:cNvPr>
            <p:cNvSpPr/>
            <p:nvPr/>
          </p:nvSpPr>
          <p:spPr>
            <a:xfrm>
              <a:off x="8157530" y="6348442"/>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4-Point Star 309">
              <a:extLst>
                <a:ext uri="{FF2B5EF4-FFF2-40B4-BE49-F238E27FC236}">
                  <a16:creationId xmlns:a16="http://schemas.microsoft.com/office/drawing/2014/main" id="{3F9B4E0C-0FF1-493B-840A-2F1BCA32EE9E}"/>
                </a:ext>
              </a:extLst>
            </p:cNvPr>
            <p:cNvSpPr/>
            <p:nvPr/>
          </p:nvSpPr>
          <p:spPr>
            <a:xfrm>
              <a:off x="7677221" y="6353174"/>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4-Point Star 310">
              <a:extLst>
                <a:ext uri="{FF2B5EF4-FFF2-40B4-BE49-F238E27FC236}">
                  <a16:creationId xmlns:a16="http://schemas.microsoft.com/office/drawing/2014/main" id="{F074B73D-F305-439E-8678-D78C4DBD22E5}"/>
                </a:ext>
              </a:extLst>
            </p:cNvPr>
            <p:cNvSpPr/>
            <p:nvPr/>
          </p:nvSpPr>
          <p:spPr>
            <a:xfrm>
              <a:off x="8184691" y="5521712"/>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TextBox 115">
              <a:extLst>
                <a:ext uri="{FF2B5EF4-FFF2-40B4-BE49-F238E27FC236}">
                  <a16:creationId xmlns:a16="http://schemas.microsoft.com/office/drawing/2014/main" id="{BE3373A9-4111-4A28-98F6-D5B4D26F1C9B}"/>
                </a:ext>
              </a:extLst>
            </p:cNvPr>
            <p:cNvSpPr txBox="1"/>
            <p:nvPr/>
          </p:nvSpPr>
          <p:spPr>
            <a:xfrm>
              <a:off x="7715702" y="5495247"/>
              <a:ext cx="48763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FLGG</a:t>
              </a:r>
            </a:p>
          </p:txBody>
        </p:sp>
        <p:sp>
          <p:nvSpPr>
            <p:cNvPr id="117" name="TextBox 116">
              <a:extLst>
                <a:ext uri="{FF2B5EF4-FFF2-40B4-BE49-F238E27FC236}">
                  <a16:creationId xmlns:a16="http://schemas.microsoft.com/office/drawing/2014/main" id="{556E7C03-A583-41C3-92E8-80ECE6FC8A84}"/>
                </a:ext>
              </a:extLst>
            </p:cNvPr>
            <p:cNvSpPr txBox="1"/>
            <p:nvPr/>
          </p:nvSpPr>
          <p:spPr>
            <a:xfrm rot="18008306">
              <a:off x="7742122" y="5876472"/>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036°</a:t>
              </a:r>
            </a:p>
          </p:txBody>
        </p:sp>
        <p:sp>
          <p:nvSpPr>
            <p:cNvPr id="118" name="TextBox 117">
              <a:extLst>
                <a:ext uri="{FF2B5EF4-FFF2-40B4-BE49-F238E27FC236}">
                  <a16:creationId xmlns:a16="http://schemas.microsoft.com/office/drawing/2014/main" id="{F045719A-291C-45B6-8A70-604B471D78A5}"/>
                </a:ext>
              </a:extLst>
            </p:cNvPr>
            <p:cNvSpPr txBox="1"/>
            <p:nvPr/>
          </p:nvSpPr>
          <p:spPr>
            <a:xfrm rot="16573307">
              <a:off x="7970244" y="5971530"/>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009°</a:t>
              </a:r>
            </a:p>
          </p:txBody>
        </p:sp>
        <p:sp>
          <p:nvSpPr>
            <p:cNvPr id="119" name="TextBox 118">
              <a:extLst>
                <a:ext uri="{FF2B5EF4-FFF2-40B4-BE49-F238E27FC236}">
                  <a16:creationId xmlns:a16="http://schemas.microsoft.com/office/drawing/2014/main" id="{D49568F4-0F24-4D83-9C49-9E9D2CFB624F}"/>
                </a:ext>
              </a:extLst>
            </p:cNvPr>
            <p:cNvSpPr txBox="1"/>
            <p:nvPr/>
          </p:nvSpPr>
          <p:spPr>
            <a:xfrm rot="4468653">
              <a:off x="8378434" y="6000344"/>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354°</a:t>
              </a:r>
            </a:p>
          </p:txBody>
        </p:sp>
        <p:sp>
          <p:nvSpPr>
            <p:cNvPr id="120" name="4-Point Star 315">
              <a:extLst>
                <a:ext uri="{FF2B5EF4-FFF2-40B4-BE49-F238E27FC236}">
                  <a16:creationId xmlns:a16="http://schemas.microsoft.com/office/drawing/2014/main" id="{64C7F66B-45C0-4031-A7F5-93C41A52A6C5}"/>
                </a:ext>
              </a:extLst>
            </p:cNvPr>
            <p:cNvSpPr/>
            <p:nvPr/>
          </p:nvSpPr>
          <p:spPr>
            <a:xfrm>
              <a:off x="5565003" y="5786827"/>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4-Point Star 316">
              <a:extLst>
                <a:ext uri="{FF2B5EF4-FFF2-40B4-BE49-F238E27FC236}">
                  <a16:creationId xmlns:a16="http://schemas.microsoft.com/office/drawing/2014/main" id="{33A5F282-18B0-4BB9-854C-8048E22C34B9}"/>
                </a:ext>
              </a:extLst>
            </p:cNvPr>
            <p:cNvSpPr/>
            <p:nvPr/>
          </p:nvSpPr>
          <p:spPr>
            <a:xfrm>
              <a:off x="4998203" y="4972463"/>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2" name="Group 121">
              <a:extLst>
                <a:ext uri="{FF2B5EF4-FFF2-40B4-BE49-F238E27FC236}">
                  <a16:creationId xmlns:a16="http://schemas.microsoft.com/office/drawing/2014/main" id="{6E3B7511-119D-4E41-962C-43D7BFDD72DB}"/>
                </a:ext>
              </a:extLst>
            </p:cNvPr>
            <p:cNvGrpSpPr/>
            <p:nvPr/>
          </p:nvGrpSpPr>
          <p:grpSpPr>
            <a:xfrm>
              <a:off x="6765129" y="4360730"/>
              <a:ext cx="140560" cy="150673"/>
              <a:chOff x="11206165" y="3948111"/>
              <a:chExt cx="342900" cy="323495"/>
            </a:xfrm>
          </p:grpSpPr>
          <p:sp>
            <p:nvSpPr>
              <p:cNvPr id="123" name="4-Point Star 318">
                <a:extLst>
                  <a:ext uri="{FF2B5EF4-FFF2-40B4-BE49-F238E27FC236}">
                    <a16:creationId xmlns:a16="http://schemas.microsoft.com/office/drawing/2014/main" id="{3467CDBD-3921-4EFC-9F3F-01DCBAF2D6D8}"/>
                  </a:ext>
                </a:extLst>
              </p:cNvPr>
              <p:cNvSpPr/>
              <p:nvPr/>
            </p:nvSpPr>
            <p:spPr>
              <a:xfrm>
                <a:off x="11259592" y="3997615"/>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a:extLst>
                  <a:ext uri="{FF2B5EF4-FFF2-40B4-BE49-F238E27FC236}">
                    <a16:creationId xmlns:a16="http://schemas.microsoft.com/office/drawing/2014/main" id="{3748339C-A7D7-40AE-BEBA-A461173AE368}"/>
                  </a:ext>
                </a:extLst>
              </p:cNvPr>
              <p:cNvSpPr/>
              <p:nvPr/>
            </p:nvSpPr>
            <p:spPr>
              <a:xfrm>
                <a:off x="11206165" y="3948111"/>
                <a:ext cx="342900" cy="32349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5" name="TextBox 124">
              <a:extLst>
                <a:ext uri="{FF2B5EF4-FFF2-40B4-BE49-F238E27FC236}">
                  <a16:creationId xmlns:a16="http://schemas.microsoft.com/office/drawing/2014/main" id="{4A5FE522-DE29-4C00-B612-8982573ED778}"/>
                </a:ext>
              </a:extLst>
            </p:cNvPr>
            <p:cNvSpPr txBox="1"/>
            <p:nvPr/>
          </p:nvSpPr>
          <p:spPr>
            <a:xfrm>
              <a:off x="6570610" y="4487296"/>
              <a:ext cx="55656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BLNCE</a:t>
              </a:r>
            </a:p>
          </p:txBody>
        </p:sp>
        <p:sp>
          <p:nvSpPr>
            <p:cNvPr id="126" name="4-Point Star 321">
              <a:extLst>
                <a:ext uri="{FF2B5EF4-FFF2-40B4-BE49-F238E27FC236}">
                  <a16:creationId xmlns:a16="http://schemas.microsoft.com/office/drawing/2014/main" id="{2D4741FB-7AED-4560-8AAC-9BEF3008BAAD}"/>
                </a:ext>
              </a:extLst>
            </p:cNvPr>
            <p:cNvSpPr/>
            <p:nvPr/>
          </p:nvSpPr>
          <p:spPr>
            <a:xfrm>
              <a:off x="6269904" y="4521726"/>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TextBox 126">
              <a:extLst>
                <a:ext uri="{FF2B5EF4-FFF2-40B4-BE49-F238E27FC236}">
                  <a16:creationId xmlns:a16="http://schemas.microsoft.com/office/drawing/2014/main" id="{90E2C1F8-158B-4217-8A15-B631294DFB9D}"/>
                </a:ext>
              </a:extLst>
            </p:cNvPr>
            <p:cNvSpPr txBox="1"/>
            <p:nvPr/>
          </p:nvSpPr>
          <p:spPr>
            <a:xfrm>
              <a:off x="6293763" y="4716158"/>
              <a:ext cx="56297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DEBBT</a:t>
              </a:r>
            </a:p>
          </p:txBody>
        </p:sp>
        <p:sp>
          <p:nvSpPr>
            <p:cNvPr id="128" name="TextBox 127">
              <a:extLst>
                <a:ext uri="{FF2B5EF4-FFF2-40B4-BE49-F238E27FC236}">
                  <a16:creationId xmlns:a16="http://schemas.microsoft.com/office/drawing/2014/main" id="{052CBDA3-6A3F-4568-B331-5C0E4ED68243}"/>
                </a:ext>
              </a:extLst>
            </p:cNvPr>
            <p:cNvSpPr txBox="1"/>
            <p:nvPr/>
          </p:nvSpPr>
          <p:spPr>
            <a:xfrm rot="17657346">
              <a:off x="5465333" y="5469263"/>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027°</a:t>
              </a:r>
            </a:p>
          </p:txBody>
        </p:sp>
        <p:sp>
          <p:nvSpPr>
            <p:cNvPr id="129" name="TextBox 128">
              <a:extLst>
                <a:ext uri="{FF2B5EF4-FFF2-40B4-BE49-F238E27FC236}">
                  <a16:creationId xmlns:a16="http://schemas.microsoft.com/office/drawing/2014/main" id="{FB7412F3-DFDA-45F2-9345-5E0B8CD9FCC3}"/>
                </a:ext>
              </a:extLst>
            </p:cNvPr>
            <p:cNvSpPr txBox="1"/>
            <p:nvPr/>
          </p:nvSpPr>
          <p:spPr>
            <a:xfrm rot="19448890">
              <a:off x="5328605" y="4631734"/>
              <a:ext cx="47320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081°</a:t>
              </a:r>
            </a:p>
          </p:txBody>
        </p:sp>
        <p:sp>
          <p:nvSpPr>
            <p:cNvPr id="130" name="4-Point Star 325">
              <a:extLst>
                <a:ext uri="{FF2B5EF4-FFF2-40B4-BE49-F238E27FC236}">
                  <a16:creationId xmlns:a16="http://schemas.microsoft.com/office/drawing/2014/main" id="{DF15524B-D1FD-465E-837A-69B24F210880}"/>
                </a:ext>
              </a:extLst>
            </p:cNvPr>
            <p:cNvSpPr/>
            <p:nvPr/>
          </p:nvSpPr>
          <p:spPr>
            <a:xfrm>
              <a:off x="6165129" y="4245501"/>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TextBox 130">
              <a:extLst>
                <a:ext uri="{FF2B5EF4-FFF2-40B4-BE49-F238E27FC236}">
                  <a16:creationId xmlns:a16="http://schemas.microsoft.com/office/drawing/2014/main" id="{FA216BE0-1EBB-4CFB-8313-92885E804625}"/>
                </a:ext>
              </a:extLst>
            </p:cNvPr>
            <p:cNvSpPr txBox="1"/>
            <p:nvPr/>
          </p:nvSpPr>
          <p:spPr>
            <a:xfrm>
              <a:off x="6018725" y="4002432"/>
              <a:ext cx="54854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JONZE</a:t>
              </a:r>
            </a:p>
          </p:txBody>
        </p:sp>
        <p:grpSp>
          <p:nvGrpSpPr>
            <p:cNvPr id="132" name="Group 131">
              <a:extLst>
                <a:ext uri="{FF2B5EF4-FFF2-40B4-BE49-F238E27FC236}">
                  <a16:creationId xmlns:a16="http://schemas.microsoft.com/office/drawing/2014/main" id="{47858164-6062-4726-854E-7C64A89AA6B1}"/>
                </a:ext>
              </a:extLst>
            </p:cNvPr>
            <p:cNvGrpSpPr/>
            <p:nvPr/>
          </p:nvGrpSpPr>
          <p:grpSpPr>
            <a:xfrm>
              <a:off x="6765129" y="4122605"/>
              <a:ext cx="140560" cy="150673"/>
              <a:chOff x="11206165" y="3948111"/>
              <a:chExt cx="342900" cy="323495"/>
            </a:xfrm>
          </p:grpSpPr>
          <p:sp>
            <p:nvSpPr>
              <p:cNvPr id="133" name="4-Point Star 328">
                <a:extLst>
                  <a:ext uri="{FF2B5EF4-FFF2-40B4-BE49-F238E27FC236}">
                    <a16:creationId xmlns:a16="http://schemas.microsoft.com/office/drawing/2014/main" id="{C6369EDF-D8DB-47F4-A8FB-310EBAE7B94C}"/>
                  </a:ext>
                </a:extLst>
              </p:cNvPr>
              <p:cNvSpPr/>
              <p:nvPr/>
            </p:nvSpPr>
            <p:spPr>
              <a:xfrm>
                <a:off x="11259592" y="3997615"/>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a:extLst>
                  <a:ext uri="{FF2B5EF4-FFF2-40B4-BE49-F238E27FC236}">
                    <a16:creationId xmlns:a16="http://schemas.microsoft.com/office/drawing/2014/main" id="{94BCDF7F-E1F5-4DC6-A28A-9AD5BCAC4184}"/>
                  </a:ext>
                </a:extLst>
              </p:cNvPr>
              <p:cNvSpPr/>
              <p:nvPr/>
            </p:nvSpPr>
            <p:spPr>
              <a:xfrm>
                <a:off x="11206165" y="3948111"/>
                <a:ext cx="342900" cy="32349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5" name="TextBox 134">
              <a:extLst>
                <a:ext uri="{FF2B5EF4-FFF2-40B4-BE49-F238E27FC236}">
                  <a16:creationId xmlns:a16="http://schemas.microsoft.com/office/drawing/2014/main" id="{68AEED40-968A-4B79-AA0D-EA3A25861FE3}"/>
                </a:ext>
              </a:extLst>
            </p:cNvPr>
            <p:cNvSpPr txBox="1"/>
            <p:nvPr/>
          </p:nvSpPr>
          <p:spPr>
            <a:xfrm>
              <a:off x="5305959" y="3132102"/>
              <a:ext cx="48122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FILPZ</a:t>
              </a:r>
            </a:p>
          </p:txBody>
        </p:sp>
        <p:sp>
          <p:nvSpPr>
            <p:cNvPr id="136" name="4-Point Star 331">
              <a:extLst>
                <a:ext uri="{FF2B5EF4-FFF2-40B4-BE49-F238E27FC236}">
                  <a16:creationId xmlns:a16="http://schemas.microsoft.com/office/drawing/2014/main" id="{215BD198-09E4-4BEE-B0AE-27D01E770FB2}"/>
                </a:ext>
              </a:extLst>
            </p:cNvPr>
            <p:cNvSpPr/>
            <p:nvPr/>
          </p:nvSpPr>
          <p:spPr>
            <a:xfrm>
              <a:off x="5387697" y="2937835"/>
              <a:ext cx="257325" cy="236034"/>
            </a:xfrm>
            <a:prstGeom prst="star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Oval 136">
              <a:extLst>
                <a:ext uri="{FF2B5EF4-FFF2-40B4-BE49-F238E27FC236}">
                  <a16:creationId xmlns:a16="http://schemas.microsoft.com/office/drawing/2014/main" id="{9D446FCA-769B-42CD-8609-03F715BFD29C}"/>
                </a:ext>
              </a:extLst>
            </p:cNvPr>
            <p:cNvSpPr/>
            <p:nvPr/>
          </p:nvSpPr>
          <p:spPr>
            <a:xfrm>
              <a:off x="8474800" y="1304487"/>
              <a:ext cx="172170" cy="20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TextBox 137">
              <a:extLst>
                <a:ext uri="{FF2B5EF4-FFF2-40B4-BE49-F238E27FC236}">
                  <a16:creationId xmlns:a16="http://schemas.microsoft.com/office/drawing/2014/main" id="{BFF0029E-061C-49E7-A770-05714B8D6C6F}"/>
                </a:ext>
              </a:extLst>
            </p:cNvPr>
            <p:cNvSpPr txBox="1"/>
            <p:nvPr/>
          </p:nvSpPr>
          <p:spPr>
            <a:xfrm>
              <a:off x="7883380" y="1258427"/>
              <a:ext cx="62832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Calibri" panose="020F0502020204030204"/>
                  <a:ea typeface="+mn-ea"/>
                  <a:cs typeface="+mn-cs"/>
                </a:rPr>
                <a:t>WRLLD</a:t>
              </a:r>
            </a:p>
          </p:txBody>
        </p:sp>
        <p:sp>
          <p:nvSpPr>
            <p:cNvPr id="139" name="Oval 138">
              <a:extLst>
                <a:ext uri="{FF2B5EF4-FFF2-40B4-BE49-F238E27FC236}">
                  <a16:creationId xmlns:a16="http://schemas.microsoft.com/office/drawing/2014/main" id="{9FD66F5D-5361-448B-BEBA-D57CA9773DAA}"/>
                </a:ext>
              </a:extLst>
            </p:cNvPr>
            <p:cNvSpPr/>
            <p:nvPr/>
          </p:nvSpPr>
          <p:spPr>
            <a:xfrm>
              <a:off x="5607580" y="5786726"/>
              <a:ext cx="172170" cy="20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a:extLst>
                <a:ext uri="{FF2B5EF4-FFF2-40B4-BE49-F238E27FC236}">
                  <a16:creationId xmlns:a16="http://schemas.microsoft.com/office/drawing/2014/main" id="{87293F58-9016-4E13-A8FD-139343D19071}"/>
                </a:ext>
              </a:extLst>
            </p:cNvPr>
            <p:cNvSpPr/>
            <p:nvPr/>
          </p:nvSpPr>
          <p:spPr>
            <a:xfrm>
              <a:off x="4274458" y="2648157"/>
              <a:ext cx="172170" cy="20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TextBox 140">
              <a:extLst>
                <a:ext uri="{FF2B5EF4-FFF2-40B4-BE49-F238E27FC236}">
                  <a16:creationId xmlns:a16="http://schemas.microsoft.com/office/drawing/2014/main" id="{51C7C496-0AE1-42BF-AE76-8F8E2942F347}"/>
                </a:ext>
              </a:extLst>
            </p:cNvPr>
            <p:cNvSpPr txBox="1"/>
            <p:nvPr/>
          </p:nvSpPr>
          <p:spPr>
            <a:xfrm>
              <a:off x="4049242" y="2858789"/>
              <a:ext cx="62832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Calibri" panose="020F0502020204030204"/>
                  <a:ea typeface="+mn-ea"/>
                  <a:cs typeface="+mn-cs"/>
                </a:rPr>
                <a:t>BLAYQ</a:t>
              </a:r>
            </a:p>
          </p:txBody>
        </p:sp>
        <p:sp>
          <p:nvSpPr>
            <p:cNvPr id="142" name="Oval 141">
              <a:extLst>
                <a:ext uri="{FF2B5EF4-FFF2-40B4-BE49-F238E27FC236}">
                  <a16:creationId xmlns:a16="http://schemas.microsoft.com/office/drawing/2014/main" id="{A09208AE-F67C-4659-973B-6673A16C2E30}"/>
                </a:ext>
              </a:extLst>
            </p:cNvPr>
            <p:cNvSpPr/>
            <p:nvPr/>
          </p:nvSpPr>
          <p:spPr>
            <a:xfrm>
              <a:off x="9217215" y="5024330"/>
              <a:ext cx="172170" cy="20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Oval 142">
              <a:extLst>
                <a:ext uri="{FF2B5EF4-FFF2-40B4-BE49-F238E27FC236}">
                  <a16:creationId xmlns:a16="http://schemas.microsoft.com/office/drawing/2014/main" id="{9E0D6ACB-2DC1-47FB-97BE-6B99F0B9BE8E}"/>
                </a:ext>
              </a:extLst>
            </p:cNvPr>
            <p:cNvSpPr/>
            <p:nvPr/>
          </p:nvSpPr>
          <p:spPr>
            <a:xfrm>
              <a:off x="5621910" y="1263264"/>
              <a:ext cx="172170" cy="20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a:extLst>
                <a:ext uri="{FF2B5EF4-FFF2-40B4-BE49-F238E27FC236}">
                  <a16:creationId xmlns:a16="http://schemas.microsoft.com/office/drawing/2014/main" id="{49787248-7F17-427E-BFE1-5BECC037AFB4}"/>
                </a:ext>
              </a:extLst>
            </p:cNvPr>
            <p:cNvSpPr/>
            <p:nvPr/>
          </p:nvSpPr>
          <p:spPr>
            <a:xfrm>
              <a:off x="7842896" y="6191141"/>
              <a:ext cx="172170" cy="20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TextBox 144">
              <a:extLst>
                <a:ext uri="{FF2B5EF4-FFF2-40B4-BE49-F238E27FC236}">
                  <a16:creationId xmlns:a16="http://schemas.microsoft.com/office/drawing/2014/main" id="{7EB2C553-5747-4B68-B11B-2141D05000CB}"/>
                </a:ext>
              </a:extLst>
            </p:cNvPr>
            <p:cNvSpPr txBox="1"/>
            <p:nvPr/>
          </p:nvSpPr>
          <p:spPr>
            <a:xfrm>
              <a:off x="7287527" y="6136111"/>
              <a:ext cx="62832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Calibri" panose="020F0502020204030204"/>
                  <a:ea typeface="+mn-ea"/>
                  <a:cs typeface="+mn-cs"/>
                </a:rPr>
                <a:t>CHVEE</a:t>
              </a:r>
            </a:p>
          </p:txBody>
        </p:sp>
      </p:grpSp>
    </p:spTree>
    <p:extLst>
      <p:ext uri="{BB962C8B-B14F-4D97-AF65-F5344CB8AC3E}">
        <p14:creationId xmlns:p14="http://schemas.microsoft.com/office/powerpoint/2010/main" val="815677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41CD-579E-4DBE-9370-B1F637288FB0}"/>
              </a:ext>
            </a:extLst>
          </p:cNvPr>
          <p:cNvSpPr>
            <a:spLocks noGrp="1"/>
          </p:cNvSpPr>
          <p:nvPr>
            <p:ph type="title"/>
          </p:nvPr>
        </p:nvSpPr>
        <p:spPr>
          <a:xfrm>
            <a:off x="838200" y="136185"/>
            <a:ext cx="10515600" cy="774607"/>
          </a:xfrm>
        </p:spPr>
        <p:txBody>
          <a:bodyPr/>
          <a:lstStyle/>
          <a:p>
            <a:r>
              <a:rPr lang="en-US" dirty="0"/>
              <a:t>CHSLY5 (Energy </a:t>
            </a:r>
            <a:r>
              <a:rPr lang="en-US" dirty="0" err="1"/>
              <a:t>Mgmt</a:t>
            </a:r>
            <a:r>
              <a:rPr lang="en-US" dirty="0"/>
              <a:t>, Traffic Congestion) </a:t>
            </a:r>
          </a:p>
        </p:txBody>
      </p:sp>
      <p:sp>
        <p:nvSpPr>
          <p:cNvPr id="4" name="TextBox 3">
            <a:extLst>
              <a:ext uri="{FF2B5EF4-FFF2-40B4-BE49-F238E27FC236}">
                <a16:creationId xmlns:a16="http://schemas.microsoft.com/office/drawing/2014/main" id="{07E1719A-6FF2-418D-A497-4BC6B5447BB7}"/>
              </a:ext>
            </a:extLst>
          </p:cNvPr>
          <p:cNvSpPr txBox="1"/>
          <p:nvPr/>
        </p:nvSpPr>
        <p:spPr>
          <a:xfrm>
            <a:off x="6682641" y="1093551"/>
            <a:ext cx="4765080" cy="3785652"/>
          </a:xfrm>
          <a:prstGeom prst="rect">
            <a:avLst/>
          </a:prstGeom>
          <a:noFill/>
        </p:spPr>
        <p:txBody>
          <a:bodyPr wrap="square" rtlCol="0">
            <a:spAutoFit/>
          </a:bodyPr>
          <a:lstStyle/>
          <a:p>
            <a:r>
              <a:rPr lang="en-US" sz="2000" dirty="0"/>
              <a:t>Start:  </a:t>
            </a:r>
          </a:p>
          <a:p>
            <a:pPr marL="285750" indent="-285750">
              <a:buFont typeface="Arial" panose="020B0604020202020204" pitchFamily="34" charset="0"/>
              <a:buChar char="•"/>
            </a:pPr>
            <a:r>
              <a:rPr lang="en-US" sz="2000" dirty="0"/>
              <a:t>WRLLD FL320 at 280 KT</a:t>
            </a:r>
          </a:p>
          <a:p>
            <a:pPr marL="285750" indent="-285750">
              <a:buFont typeface="Arial" panose="020B0604020202020204" pitchFamily="34" charset="0"/>
              <a:buChar char="•"/>
            </a:pPr>
            <a:r>
              <a:rPr lang="en-US" sz="2000" dirty="0"/>
              <a:t>With ATL CTR, a few minutes prior to top of descent</a:t>
            </a:r>
          </a:p>
          <a:p>
            <a:pPr marL="285750" indent="-285750">
              <a:buFont typeface="Arial" panose="020B0604020202020204" pitchFamily="34" charset="0"/>
              <a:buChar char="•"/>
            </a:pPr>
            <a:r>
              <a:rPr lang="en-US" sz="2000" dirty="0"/>
              <a:t>Landing SOUTH, expecting RWY 23</a:t>
            </a:r>
          </a:p>
          <a:p>
            <a:endParaRPr lang="en-US" sz="2000" dirty="0"/>
          </a:p>
          <a:p>
            <a:r>
              <a:rPr lang="en-US" sz="2000" dirty="0"/>
              <a:t>Primary Challenges:</a:t>
            </a:r>
          </a:p>
          <a:p>
            <a:pPr marL="342900" indent="-342900">
              <a:buFont typeface="Arial" panose="020B0604020202020204" pitchFamily="34" charset="0"/>
              <a:buChar char="•"/>
            </a:pPr>
            <a:r>
              <a:rPr lang="en-US" sz="2000" dirty="0"/>
              <a:t>ATC gives significant profile changes: “</a:t>
            </a:r>
            <a:r>
              <a:rPr lang="en-US" sz="2000" i="1" dirty="0"/>
              <a:t>Given lots of changes from profile: maintain speed, speed up, slow down; heading from fix, then modified again; given climb for traffic, etc. (1444706)”</a:t>
            </a:r>
          </a:p>
        </p:txBody>
      </p:sp>
      <p:grpSp>
        <p:nvGrpSpPr>
          <p:cNvPr id="9" name="Group 8">
            <a:extLst>
              <a:ext uri="{FF2B5EF4-FFF2-40B4-BE49-F238E27FC236}">
                <a16:creationId xmlns:a16="http://schemas.microsoft.com/office/drawing/2014/main" id="{D185A8B6-E8BF-417D-A574-ED2E1447D9F3}"/>
              </a:ext>
            </a:extLst>
          </p:cNvPr>
          <p:cNvGrpSpPr/>
          <p:nvPr/>
        </p:nvGrpSpPr>
        <p:grpSpPr>
          <a:xfrm>
            <a:off x="484705" y="1184454"/>
            <a:ext cx="5152934" cy="5375897"/>
            <a:chOff x="2310064" y="1280147"/>
            <a:chExt cx="5152934" cy="5375897"/>
          </a:xfrm>
        </p:grpSpPr>
        <p:pic>
          <p:nvPicPr>
            <p:cNvPr id="5" name="Picture 4">
              <a:extLst>
                <a:ext uri="{FF2B5EF4-FFF2-40B4-BE49-F238E27FC236}">
                  <a16:creationId xmlns:a16="http://schemas.microsoft.com/office/drawing/2014/main" id="{2C0F02B1-AD6D-4ED8-B74A-36DD810C4590}"/>
                </a:ext>
              </a:extLst>
            </p:cNvPr>
            <p:cNvPicPr>
              <a:picLocks noChangeAspect="1"/>
            </p:cNvPicPr>
            <p:nvPr/>
          </p:nvPicPr>
          <p:blipFill>
            <a:blip r:embed="rId2"/>
            <a:stretch>
              <a:fillRect/>
            </a:stretch>
          </p:blipFill>
          <p:spPr>
            <a:xfrm>
              <a:off x="2310064" y="1280147"/>
              <a:ext cx="5152934" cy="5375897"/>
            </a:xfrm>
            <a:prstGeom prst="rect">
              <a:avLst/>
            </a:prstGeom>
          </p:spPr>
        </p:pic>
        <p:sp>
          <p:nvSpPr>
            <p:cNvPr id="8" name="TextBox 7">
              <a:extLst>
                <a:ext uri="{FF2B5EF4-FFF2-40B4-BE49-F238E27FC236}">
                  <a16:creationId xmlns:a16="http://schemas.microsoft.com/office/drawing/2014/main" id="{9996A22A-513D-4DCE-8238-699160ED9AC0}"/>
                </a:ext>
              </a:extLst>
            </p:cNvPr>
            <p:cNvSpPr txBox="1"/>
            <p:nvPr/>
          </p:nvSpPr>
          <p:spPr>
            <a:xfrm>
              <a:off x="5858540" y="2501222"/>
              <a:ext cx="1175515" cy="461665"/>
            </a:xfrm>
            <a:prstGeom prst="rect">
              <a:avLst/>
            </a:prstGeom>
            <a:solidFill>
              <a:schemeClr val="bg1"/>
            </a:solidFill>
          </p:spPr>
          <p:txBody>
            <a:bodyPr wrap="none" rtlCol="0">
              <a:spAutoFit/>
            </a:bodyPr>
            <a:lstStyle/>
            <a:p>
              <a:r>
                <a:rPr lang="en-US" sz="2400" b="1" dirty="0"/>
                <a:t>CHSLY 5</a:t>
              </a:r>
            </a:p>
          </p:txBody>
        </p:sp>
      </p:grpSp>
    </p:spTree>
    <p:extLst>
      <p:ext uri="{BB962C8B-B14F-4D97-AF65-F5344CB8AC3E}">
        <p14:creationId xmlns:p14="http://schemas.microsoft.com/office/powerpoint/2010/main" val="2504821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41CD-579E-4DBE-9370-B1F637288FB0}"/>
              </a:ext>
            </a:extLst>
          </p:cNvPr>
          <p:cNvSpPr>
            <a:spLocks noGrp="1"/>
          </p:cNvSpPr>
          <p:nvPr>
            <p:ph type="title"/>
          </p:nvPr>
        </p:nvSpPr>
        <p:spPr>
          <a:xfrm>
            <a:off x="838200" y="136185"/>
            <a:ext cx="10515600" cy="774607"/>
          </a:xfrm>
        </p:spPr>
        <p:txBody>
          <a:bodyPr/>
          <a:lstStyle/>
          <a:p>
            <a:r>
              <a:rPr lang="en-US" sz="4400" dirty="0"/>
              <a:t>FILPZ3 (Convective weather)*</a:t>
            </a:r>
            <a:endParaRPr lang="en-US" dirty="0"/>
          </a:p>
        </p:txBody>
      </p:sp>
      <p:sp>
        <p:nvSpPr>
          <p:cNvPr id="4" name="TextBox 3">
            <a:extLst>
              <a:ext uri="{FF2B5EF4-FFF2-40B4-BE49-F238E27FC236}">
                <a16:creationId xmlns:a16="http://schemas.microsoft.com/office/drawing/2014/main" id="{07E1719A-6FF2-418D-A497-4BC6B5447BB7}"/>
              </a:ext>
            </a:extLst>
          </p:cNvPr>
          <p:cNvSpPr txBox="1"/>
          <p:nvPr/>
        </p:nvSpPr>
        <p:spPr>
          <a:xfrm>
            <a:off x="7009192" y="1080923"/>
            <a:ext cx="4936203" cy="4708981"/>
          </a:xfrm>
          <a:prstGeom prst="rect">
            <a:avLst/>
          </a:prstGeom>
          <a:noFill/>
        </p:spPr>
        <p:txBody>
          <a:bodyPr wrap="square" rtlCol="0">
            <a:spAutoFit/>
          </a:bodyPr>
          <a:lstStyle/>
          <a:p>
            <a:r>
              <a:rPr lang="en-US" sz="2000" dirty="0"/>
              <a:t>Start:  </a:t>
            </a:r>
          </a:p>
          <a:p>
            <a:pPr marL="285750" indent="-285750">
              <a:buFont typeface="Arial" panose="020B0604020202020204" pitchFamily="34" charset="0"/>
              <a:buChar char="•"/>
            </a:pPr>
            <a:r>
              <a:rPr lang="en-US" sz="2000" dirty="0"/>
              <a:t>BLAYQ FL330 at 270 KT</a:t>
            </a:r>
          </a:p>
          <a:p>
            <a:pPr marL="285750" indent="-285750">
              <a:buFont typeface="Arial" panose="020B0604020202020204" pitchFamily="34" charset="0"/>
              <a:buChar char="•"/>
            </a:pPr>
            <a:r>
              <a:rPr lang="en-US" sz="2000" dirty="0"/>
              <a:t>With ATL CTR, a few minutes prior to top of descent</a:t>
            </a:r>
          </a:p>
          <a:p>
            <a:pPr marL="285750" indent="-285750">
              <a:buFont typeface="Arial" panose="020B0604020202020204" pitchFamily="34" charset="0"/>
              <a:buChar char="•"/>
            </a:pPr>
            <a:r>
              <a:rPr lang="en-US" sz="2000" dirty="0"/>
              <a:t>Landing SOUTH, expecting RWY 18R</a:t>
            </a:r>
          </a:p>
          <a:p>
            <a:pPr marL="285750" indent="-285750">
              <a:buFont typeface="Arial" panose="020B0604020202020204" pitchFamily="34" charset="0"/>
              <a:buChar char="•"/>
            </a:pPr>
            <a:r>
              <a:rPr lang="en-US" sz="2000" dirty="0"/>
              <a:t>NOTAM: Convective activity near or along your route of flight</a:t>
            </a:r>
          </a:p>
          <a:p>
            <a:endParaRPr lang="en-US" sz="2000" dirty="0"/>
          </a:p>
          <a:p>
            <a:r>
              <a:rPr lang="en-US" sz="2000" dirty="0"/>
              <a:t>Primary Challenges:</a:t>
            </a:r>
          </a:p>
          <a:p>
            <a:pPr marL="342900" indent="-342900">
              <a:buFont typeface="Arial" panose="020B0604020202020204" pitchFamily="34" charset="0"/>
              <a:buChar char="•"/>
            </a:pPr>
            <a:r>
              <a:rPr lang="en-US" sz="2000" dirty="0"/>
              <a:t>Dynamically evolving weather</a:t>
            </a:r>
          </a:p>
          <a:p>
            <a:pPr marL="342900" indent="-342900">
              <a:buFont typeface="Arial" panose="020B0604020202020204" pitchFamily="34" charset="0"/>
              <a:buChar char="•"/>
            </a:pPr>
            <a:r>
              <a:rPr lang="en-US" sz="2000" dirty="0"/>
              <a:t>Hear other aircraft deviating L/R of course</a:t>
            </a:r>
          </a:p>
          <a:p>
            <a:pPr marL="342900" indent="-342900">
              <a:buFont typeface="Arial" panose="020B0604020202020204" pitchFamily="34" charset="0"/>
              <a:buChar char="•"/>
            </a:pPr>
            <a:r>
              <a:rPr lang="en-US" sz="2000" dirty="0"/>
              <a:t>Cell over final approach fix</a:t>
            </a:r>
          </a:p>
          <a:p>
            <a:pPr marL="342900" indent="-342900">
              <a:buFont typeface="Arial" panose="020B0604020202020204" pitchFamily="34" charset="0"/>
              <a:buChar char="•"/>
            </a:pPr>
            <a:r>
              <a:rPr lang="en-US" sz="2000" dirty="0"/>
              <a:t>Microburst alert at the field</a:t>
            </a:r>
          </a:p>
          <a:p>
            <a:pPr marL="342900" indent="-342900">
              <a:buFont typeface="Arial" panose="020B0604020202020204" pitchFamily="34" charset="0"/>
              <a:buChar char="•"/>
            </a:pPr>
            <a:r>
              <a:rPr lang="en-US" sz="2000" dirty="0"/>
              <a:t>FA reports passenger barricaded themselves in aft lavatory</a:t>
            </a:r>
          </a:p>
        </p:txBody>
      </p:sp>
      <p:pic>
        <p:nvPicPr>
          <p:cNvPr id="11" name="Picture 10">
            <a:extLst>
              <a:ext uri="{FF2B5EF4-FFF2-40B4-BE49-F238E27FC236}">
                <a16:creationId xmlns:a16="http://schemas.microsoft.com/office/drawing/2014/main" id="{57E9F924-19B3-4E4F-8131-987F0EF70116}"/>
              </a:ext>
            </a:extLst>
          </p:cNvPr>
          <p:cNvPicPr>
            <a:picLocks noChangeAspect="1"/>
          </p:cNvPicPr>
          <p:nvPr/>
        </p:nvPicPr>
        <p:blipFill rotWithShape="1">
          <a:blip r:embed="rId2">
            <a:extLst>
              <a:ext uri="{28A0092B-C50C-407E-A947-70E740481C1C}">
                <a14:useLocalDpi xmlns:a14="http://schemas.microsoft.com/office/drawing/2010/main" val="0"/>
              </a:ext>
            </a:extLst>
          </a:blip>
          <a:srcRect l="10981" t="38417" r="45041" b="5263"/>
          <a:stretch/>
        </p:blipFill>
        <p:spPr>
          <a:xfrm rot="16200000">
            <a:off x="1339694" y="196931"/>
            <a:ext cx="4037333" cy="6691091"/>
          </a:xfrm>
          <a:prstGeom prst="rect">
            <a:avLst/>
          </a:prstGeom>
          <a:ln>
            <a:solidFill>
              <a:schemeClr val="tx1"/>
            </a:solidFill>
          </a:ln>
        </p:spPr>
      </p:pic>
      <p:cxnSp>
        <p:nvCxnSpPr>
          <p:cNvPr id="12" name="Straight Arrow Connector 11">
            <a:extLst>
              <a:ext uri="{FF2B5EF4-FFF2-40B4-BE49-F238E27FC236}">
                <a16:creationId xmlns:a16="http://schemas.microsoft.com/office/drawing/2014/main" id="{775D7AF6-735A-4C64-AF08-CD94C26298E0}"/>
              </a:ext>
            </a:extLst>
          </p:cNvPr>
          <p:cNvCxnSpPr>
            <a:cxnSpLocks/>
          </p:cNvCxnSpPr>
          <p:nvPr/>
        </p:nvCxnSpPr>
        <p:spPr>
          <a:xfrm>
            <a:off x="330581" y="2235694"/>
            <a:ext cx="2973186" cy="81886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3C3A6F1-6387-49C7-B5F9-E851041D72D5}"/>
              </a:ext>
            </a:extLst>
          </p:cNvPr>
          <p:cNvCxnSpPr>
            <a:cxnSpLocks/>
          </p:cNvCxnSpPr>
          <p:nvPr/>
        </p:nvCxnSpPr>
        <p:spPr>
          <a:xfrm>
            <a:off x="3412953" y="3054560"/>
            <a:ext cx="1115702" cy="27295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4A6F163-5794-4239-83B1-3FD9140FD46D}"/>
              </a:ext>
            </a:extLst>
          </p:cNvPr>
          <p:cNvCxnSpPr>
            <a:cxnSpLocks/>
          </p:cNvCxnSpPr>
          <p:nvPr/>
        </p:nvCxnSpPr>
        <p:spPr>
          <a:xfrm flipV="1">
            <a:off x="4774314" y="3206960"/>
            <a:ext cx="982639" cy="12055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58775B5-5AE1-4DF3-8010-D3D5ACD16AF0}"/>
              </a:ext>
            </a:extLst>
          </p:cNvPr>
          <p:cNvCxnSpPr>
            <a:cxnSpLocks/>
          </p:cNvCxnSpPr>
          <p:nvPr/>
        </p:nvCxnSpPr>
        <p:spPr>
          <a:xfrm flipV="1">
            <a:off x="5893430" y="3106876"/>
            <a:ext cx="566646" cy="9212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E82AC0A-759E-468B-90ED-3323EA89E630}"/>
              </a:ext>
            </a:extLst>
          </p:cNvPr>
          <p:cNvCxnSpPr>
            <a:cxnSpLocks/>
          </p:cNvCxnSpPr>
          <p:nvPr/>
        </p:nvCxnSpPr>
        <p:spPr>
          <a:xfrm>
            <a:off x="6432780" y="3179664"/>
            <a:ext cx="33854" cy="98036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7157AD9C-1904-45EE-92EE-42AFCBAC41BA}"/>
              </a:ext>
            </a:extLst>
          </p:cNvPr>
          <p:cNvSpPr/>
          <p:nvPr/>
        </p:nvSpPr>
        <p:spPr>
          <a:xfrm rot="960190">
            <a:off x="3243757" y="3189376"/>
            <a:ext cx="902318" cy="694899"/>
          </a:xfrm>
          <a:prstGeom prst="ellipse">
            <a:avLst/>
          </a:prstGeom>
          <a:solidFill>
            <a:srgbClr val="FFFF00">
              <a:alpha val="5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A0510386-F54E-448C-BC87-F59039BA42E7}"/>
              </a:ext>
            </a:extLst>
          </p:cNvPr>
          <p:cNvSpPr/>
          <p:nvPr/>
        </p:nvSpPr>
        <p:spPr>
          <a:xfrm rot="5033095">
            <a:off x="5896204" y="2796645"/>
            <a:ext cx="1026238" cy="523774"/>
          </a:xfrm>
          <a:prstGeom prst="ellipse">
            <a:avLst/>
          </a:prstGeom>
          <a:solidFill>
            <a:srgbClr val="FFFF00">
              <a:alpha val="5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E9356047-9C10-4517-BF8B-64D79EAE3A57}"/>
              </a:ext>
            </a:extLst>
          </p:cNvPr>
          <p:cNvSpPr/>
          <p:nvPr/>
        </p:nvSpPr>
        <p:spPr>
          <a:xfrm rot="5033095">
            <a:off x="6343064" y="4397007"/>
            <a:ext cx="441744" cy="418320"/>
          </a:xfrm>
          <a:prstGeom prst="ellipse">
            <a:avLst/>
          </a:prstGeom>
          <a:solidFill>
            <a:srgbClr val="FFFF00">
              <a:alpha val="5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Speech Bubble: Rectangle with Corners Rounded 19">
            <a:extLst>
              <a:ext uri="{FF2B5EF4-FFF2-40B4-BE49-F238E27FC236}">
                <a16:creationId xmlns:a16="http://schemas.microsoft.com/office/drawing/2014/main" id="{B1698825-E8C4-417D-91EE-DAC1BE888D85}"/>
              </a:ext>
            </a:extLst>
          </p:cNvPr>
          <p:cNvSpPr/>
          <p:nvPr/>
        </p:nvSpPr>
        <p:spPr>
          <a:xfrm>
            <a:off x="448251" y="3179664"/>
            <a:ext cx="2429117" cy="511500"/>
          </a:xfrm>
          <a:prstGeom prst="wedgeRoundRectCallout">
            <a:avLst>
              <a:gd name="adj1" fmla="val -1085"/>
              <a:gd name="adj2" fmla="val -15565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Hearing other aircraft deviating L/R of course for WX</a:t>
            </a:r>
          </a:p>
        </p:txBody>
      </p:sp>
      <p:sp>
        <p:nvSpPr>
          <p:cNvPr id="21" name="Speech Bubble: Rectangle with Corners Rounded 20">
            <a:extLst>
              <a:ext uri="{FF2B5EF4-FFF2-40B4-BE49-F238E27FC236}">
                <a16:creationId xmlns:a16="http://schemas.microsoft.com/office/drawing/2014/main" id="{9C708384-ECDF-4CA0-966C-7547D826E12F}"/>
              </a:ext>
            </a:extLst>
          </p:cNvPr>
          <p:cNvSpPr/>
          <p:nvPr/>
        </p:nvSpPr>
        <p:spPr>
          <a:xfrm>
            <a:off x="2658491" y="4675588"/>
            <a:ext cx="1969020" cy="511500"/>
          </a:xfrm>
          <a:prstGeom prst="wedgeRoundRectCallout">
            <a:avLst>
              <a:gd name="adj1" fmla="val 67252"/>
              <a:gd name="adj2" fmla="val -30692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ATC reports microburst alert at KCLT</a:t>
            </a:r>
          </a:p>
        </p:txBody>
      </p:sp>
      <p:sp>
        <p:nvSpPr>
          <p:cNvPr id="22" name="TextBox 21">
            <a:extLst>
              <a:ext uri="{FF2B5EF4-FFF2-40B4-BE49-F238E27FC236}">
                <a16:creationId xmlns:a16="http://schemas.microsoft.com/office/drawing/2014/main" id="{C84EC60A-D314-4288-9280-65F637E91BDE}"/>
              </a:ext>
            </a:extLst>
          </p:cNvPr>
          <p:cNvSpPr txBox="1"/>
          <p:nvPr/>
        </p:nvSpPr>
        <p:spPr>
          <a:xfrm>
            <a:off x="3604160" y="6379077"/>
            <a:ext cx="4980210" cy="369332"/>
          </a:xfrm>
          <a:prstGeom prst="rect">
            <a:avLst/>
          </a:prstGeom>
          <a:noFill/>
        </p:spPr>
        <p:txBody>
          <a:bodyPr wrap="none" rtlCol="0">
            <a:spAutoFit/>
          </a:bodyPr>
          <a:lstStyle/>
          <a:p>
            <a:r>
              <a:rPr lang="en-US" dirty="0"/>
              <a:t>* This scenario used for retrospective think-aloud</a:t>
            </a:r>
          </a:p>
        </p:txBody>
      </p:sp>
    </p:spTree>
    <p:extLst>
      <p:ext uri="{BB962C8B-B14F-4D97-AF65-F5344CB8AC3E}">
        <p14:creationId xmlns:p14="http://schemas.microsoft.com/office/powerpoint/2010/main" val="2664816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41CD-579E-4DBE-9370-B1F637288FB0}"/>
              </a:ext>
            </a:extLst>
          </p:cNvPr>
          <p:cNvSpPr>
            <a:spLocks noGrp="1"/>
          </p:cNvSpPr>
          <p:nvPr>
            <p:ph type="title"/>
          </p:nvPr>
        </p:nvSpPr>
        <p:spPr>
          <a:xfrm>
            <a:off x="116957" y="136185"/>
            <a:ext cx="11972261" cy="774607"/>
          </a:xfrm>
        </p:spPr>
        <p:txBody>
          <a:bodyPr/>
          <a:lstStyle/>
          <a:p>
            <a:r>
              <a:rPr lang="en-US" sz="4400" dirty="0"/>
              <a:t>BANKR2 – Unanticipated tailwind, </a:t>
            </a:r>
            <a:r>
              <a:rPr lang="en-US" sz="4400" dirty="0" err="1"/>
              <a:t>autoflight</a:t>
            </a:r>
            <a:r>
              <a:rPr lang="en-US" sz="4400" dirty="0"/>
              <a:t> failure*</a:t>
            </a:r>
            <a:endParaRPr lang="en-US" dirty="0"/>
          </a:p>
        </p:txBody>
      </p:sp>
      <p:sp>
        <p:nvSpPr>
          <p:cNvPr id="4" name="TextBox 3">
            <a:extLst>
              <a:ext uri="{FF2B5EF4-FFF2-40B4-BE49-F238E27FC236}">
                <a16:creationId xmlns:a16="http://schemas.microsoft.com/office/drawing/2014/main" id="{07E1719A-6FF2-418D-A497-4BC6B5447BB7}"/>
              </a:ext>
            </a:extLst>
          </p:cNvPr>
          <p:cNvSpPr txBox="1"/>
          <p:nvPr/>
        </p:nvSpPr>
        <p:spPr>
          <a:xfrm>
            <a:off x="6703906" y="1051019"/>
            <a:ext cx="5215192" cy="3785652"/>
          </a:xfrm>
          <a:prstGeom prst="rect">
            <a:avLst/>
          </a:prstGeom>
          <a:noFill/>
        </p:spPr>
        <p:txBody>
          <a:bodyPr wrap="square" rtlCol="0">
            <a:spAutoFit/>
          </a:bodyPr>
          <a:lstStyle/>
          <a:p>
            <a:r>
              <a:rPr lang="en-US" sz="2000" dirty="0"/>
              <a:t>Start:  </a:t>
            </a:r>
          </a:p>
          <a:p>
            <a:pPr marL="285750" indent="-285750">
              <a:buFont typeface="Arial" panose="020B0604020202020204" pitchFamily="34" charset="0"/>
              <a:buChar char="•"/>
            </a:pPr>
            <a:r>
              <a:rPr lang="en-US" sz="2000" dirty="0"/>
              <a:t>Abeam PONZE cleared direct CRDET</a:t>
            </a:r>
          </a:p>
          <a:p>
            <a:pPr marL="285750" indent="-285750">
              <a:buFont typeface="Arial" panose="020B0604020202020204" pitchFamily="34" charset="0"/>
              <a:buChar char="•"/>
            </a:pPr>
            <a:r>
              <a:rPr lang="en-US" sz="2000" dirty="0"/>
              <a:t>FL290 at 290 KT</a:t>
            </a:r>
          </a:p>
          <a:p>
            <a:pPr marL="285750" indent="-285750">
              <a:buFont typeface="Arial" panose="020B0604020202020204" pitchFamily="34" charset="0"/>
              <a:buChar char="•"/>
            </a:pPr>
            <a:r>
              <a:rPr lang="en-US" sz="2000" dirty="0"/>
              <a:t>With ATL CTR, a few minutes prior to top of descent</a:t>
            </a:r>
          </a:p>
          <a:p>
            <a:pPr marL="285750" indent="-285750">
              <a:buFont typeface="Arial" panose="020B0604020202020204" pitchFamily="34" charset="0"/>
              <a:buChar char="•"/>
            </a:pPr>
            <a:r>
              <a:rPr lang="en-US" sz="2000" dirty="0"/>
              <a:t>Landing NORTH, expecting RWY 36L</a:t>
            </a:r>
          </a:p>
          <a:p>
            <a:pPr marL="285750" indent="-285750">
              <a:buFont typeface="Arial" panose="020B0604020202020204" pitchFamily="34" charset="0"/>
              <a:buChar char="•"/>
            </a:pPr>
            <a:r>
              <a:rPr lang="en-US" sz="2000" dirty="0"/>
              <a:t>NOTAM: Quartering tailwind at 40 KT</a:t>
            </a:r>
          </a:p>
          <a:p>
            <a:endParaRPr lang="en-US" sz="2000" dirty="0"/>
          </a:p>
          <a:p>
            <a:r>
              <a:rPr lang="en-US" sz="2000" dirty="0"/>
              <a:t>Primary Challenges:</a:t>
            </a:r>
          </a:p>
          <a:p>
            <a:pPr marL="342900" indent="-342900">
              <a:buFont typeface="Arial" panose="020B0604020202020204" pitchFamily="34" charset="0"/>
              <a:buChar char="•"/>
            </a:pPr>
            <a:r>
              <a:rPr lang="en-US" sz="2000" dirty="0"/>
              <a:t>Tailwind significantly stronger than forecast</a:t>
            </a:r>
          </a:p>
          <a:p>
            <a:pPr marL="342900" indent="-342900">
              <a:buFont typeface="Arial" panose="020B0604020202020204" pitchFamily="34" charset="0"/>
              <a:buChar char="•"/>
            </a:pPr>
            <a:r>
              <a:rPr lang="en-US" sz="2000" dirty="0"/>
              <a:t>Autopilot disengaged just before turn at DEBBT</a:t>
            </a:r>
          </a:p>
        </p:txBody>
      </p:sp>
      <p:pic>
        <p:nvPicPr>
          <p:cNvPr id="6" name="Picture 5">
            <a:extLst>
              <a:ext uri="{FF2B5EF4-FFF2-40B4-BE49-F238E27FC236}">
                <a16:creationId xmlns:a16="http://schemas.microsoft.com/office/drawing/2014/main" id="{F93A83FB-E47E-4522-A9BF-34734D686308}"/>
              </a:ext>
            </a:extLst>
          </p:cNvPr>
          <p:cNvPicPr>
            <a:picLocks noChangeAspect="1"/>
          </p:cNvPicPr>
          <p:nvPr/>
        </p:nvPicPr>
        <p:blipFill rotWithShape="1">
          <a:blip r:embed="rId2"/>
          <a:srcRect l="28955" r="11834"/>
          <a:stretch/>
        </p:blipFill>
        <p:spPr>
          <a:xfrm rot="5400000">
            <a:off x="481506" y="982241"/>
            <a:ext cx="5369442" cy="5786651"/>
          </a:xfrm>
          <a:prstGeom prst="rect">
            <a:avLst/>
          </a:prstGeom>
        </p:spPr>
      </p:pic>
      <p:sp>
        <p:nvSpPr>
          <p:cNvPr id="7" name="Oval 6">
            <a:extLst>
              <a:ext uri="{FF2B5EF4-FFF2-40B4-BE49-F238E27FC236}">
                <a16:creationId xmlns:a16="http://schemas.microsoft.com/office/drawing/2014/main" id="{97758D9A-D2E1-4C1A-972F-C93BA023F505}"/>
              </a:ext>
            </a:extLst>
          </p:cNvPr>
          <p:cNvSpPr/>
          <p:nvPr/>
        </p:nvSpPr>
        <p:spPr>
          <a:xfrm>
            <a:off x="1065633" y="6241310"/>
            <a:ext cx="182880" cy="18288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4E20673A-30E5-43B4-B852-A002A4131263}"/>
              </a:ext>
            </a:extLst>
          </p:cNvPr>
          <p:cNvCxnSpPr>
            <a:cxnSpLocks/>
          </p:cNvCxnSpPr>
          <p:nvPr/>
        </p:nvCxnSpPr>
        <p:spPr>
          <a:xfrm flipV="1">
            <a:off x="1157073" y="4188765"/>
            <a:ext cx="828091" cy="205254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BB556A5-CF31-4471-A89F-983E279CAAC4}"/>
              </a:ext>
            </a:extLst>
          </p:cNvPr>
          <p:cNvCxnSpPr>
            <a:cxnSpLocks/>
          </p:cNvCxnSpPr>
          <p:nvPr/>
        </p:nvCxnSpPr>
        <p:spPr>
          <a:xfrm flipV="1">
            <a:off x="2050100" y="3099297"/>
            <a:ext cx="602974" cy="975498"/>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1A8C8D9B-C350-4E79-A4B4-9FA7240BB9FA}"/>
              </a:ext>
            </a:extLst>
          </p:cNvPr>
          <p:cNvSpPr/>
          <p:nvPr/>
        </p:nvSpPr>
        <p:spPr>
          <a:xfrm>
            <a:off x="2625242" y="2900515"/>
            <a:ext cx="182880" cy="1828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CA151771-A43D-44CC-8D23-D54878BBE5A0}"/>
              </a:ext>
            </a:extLst>
          </p:cNvPr>
          <p:cNvCxnSpPr>
            <a:cxnSpLocks/>
          </p:cNvCxnSpPr>
          <p:nvPr/>
        </p:nvCxnSpPr>
        <p:spPr>
          <a:xfrm>
            <a:off x="2852966" y="2785729"/>
            <a:ext cx="143540"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E321AEC-BDDA-454C-A101-274CCCC9B970}"/>
              </a:ext>
            </a:extLst>
          </p:cNvPr>
          <p:cNvCxnSpPr>
            <a:cxnSpLocks/>
          </p:cNvCxnSpPr>
          <p:nvPr/>
        </p:nvCxnSpPr>
        <p:spPr>
          <a:xfrm flipV="1">
            <a:off x="2767906" y="2785729"/>
            <a:ext cx="79744" cy="1147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419863F-C886-458D-BCC5-8E6AA5AE0CA9}"/>
              </a:ext>
            </a:extLst>
          </p:cNvPr>
          <p:cNvCxnSpPr>
            <a:cxnSpLocks/>
          </p:cNvCxnSpPr>
          <p:nvPr/>
        </p:nvCxnSpPr>
        <p:spPr>
          <a:xfrm flipV="1">
            <a:off x="3001822" y="2464133"/>
            <a:ext cx="657094" cy="321596"/>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5" name="Speech Bubble: Rectangle with Corners Rounded 14">
            <a:extLst>
              <a:ext uri="{FF2B5EF4-FFF2-40B4-BE49-F238E27FC236}">
                <a16:creationId xmlns:a16="http://schemas.microsoft.com/office/drawing/2014/main" id="{01F1C2D2-CAAB-4426-9275-104ADD7656EB}"/>
              </a:ext>
            </a:extLst>
          </p:cNvPr>
          <p:cNvSpPr/>
          <p:nvPr/>
        </p:nvSpPr>
        <p:spPr>
          <a:xfrm>
            <a:off x="2305975" y="5215037"/>
            <a:ext cx="3168502" cy="714018"/>
          </a:xfrm>
          <a:prstGeom prst="wedgeRoundRectCallout">
            <a:avLst>
              <a:gd name="adj1" fmla="val -83321"/>
              <a:gd name="adj2" fmla="val 8086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Starting position:</a:t>
            </a:r>
          </a:p>
          <a:p>
            <a:pPr algn="ctr"/>
            <a:r>
              <a:rPr lang="en-US" sz="1400" dirty="0"/>
              <a:t>Abeam PONZE cleared direct CRDET</a:t>
            </a:r>
          </a:p>
          <a:p>
            <a:pPr algn="ctr"/>
            <a:r>
              <a:rPr lang="en-US" sz="1400" dirty="0"/>
              <a:t>FL290 at 290 kts</a:t>
            </a:r>
          </a:p>
        </p:txBody>
      </p:sp>
      <p:sp>
        <p:nvSpPr>
          <p:cNvPr id="16" name="Speech Bubble: Rectangle with Corners Rounded 15">
            <a:extLst>
              <a:ext uri="{FF2B5EF4-FFF2-40B4-BE49-F238E27FC236}">
                <a16:creationId xmlns:a16="http://schemas.microsoft.com/office/drawing/2014/main" id="{88A6F18F-3151-46A6-8280-BDBD04805E8D}"/>
              </a:ext>
            </a:extLst>
          </p:cNvPr>
          <p:cNvSpPr/>
          <p:nvPr/>
        </p:nvSpPr>
        <p:spPr>
          <a:xfrm>
            <a:off x="3003758" y="3193162"/>
            <a:ext cx="2900753" cy="975498"/>
          </a:xfrm>
          <a:prstGeom prst="wedgeRoundRectCallout">
            <a:avLst>
              <a:gd name="adj1" fmla="val -58302"/>
              <a:gd name="adj2" fmla="val -5577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Pressure #2:</a:t>
            </a:r>
          </a:p>
          <a:p>
            <a:pPr algn="ctr"/>
            <a:r>
              <a:rPr lang="en-US" sz="1400" dirty="0"/>
              <a:t>Autopilot disengaged just before turn at DEBBT.  With no action by crew, aircraft would not make turn</a:t>
            </a:r>
          </a:p>
        </p:txBody>
      </p:sp>
      <p:sp>
        <p:nvSpPr>
          <p:cNvPr id="17" name="Speech Bubble: Rectangle with Corners Rounded 16">
            <a:extLst>
              <a:ext uri="{FF2B5EF4-FFF2-40B4-BE49-F238E27FC236}">
                <a16:creationId xmlns:a16="http://schemas.microsoft.com/office/drawing/2014/main" id="{F8740708-E904-4B19-9202-93899F51C4B5}"/>
              </a:ext>
            </a:extLst>
          </p:cNvPr>
          <p:cNvSpPr/>
          <p:nvPr/>
        </p:nvSpPr>
        <p:spPr>
          <a:xfrm>
            <a:off x="2305975" y="4364622"/>
            <a:ext cx="2269466" cy="714018"/>
          </a:xfrm>
          <a:prstGeom prst="wedgeRoundRectCallout">
            <a:avLst>
              <a:gd name="adj1" fmla="val -79870"/>
              <a:gd name="adj2" fmla="val 6150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Pressure #1:</a:t>
            </a:r>
          </a:p>
          <a:p>
            <a:pPr algn="ctr"/>
            <a:r>
              <a:rPr lang="en-US" sz="1400" dirty="0"/>
              <a:t>Forecast 40 kt tailwind, </a:t>
            </a:r>
          </a:p>
          <a:p>
            <a:pPr algn="ctr"/>
            <a:r>
              <a:rPr lang="en-US" sz="1400" dirty="0"/>
              <a:t>actual tailwind ~85 kts</a:t>
            </a:r>
          </a:p>
        </p:txBody>
      </p:sp>
      <p:sp>
        <p:nvSpPr>
          <p:cNvPr id="18" name="Speech Bubble: Rectangle with Corners Rounded 17">
            <a:extLst>
              <a:ext uri="{FF2B5EF4-FFF2-40B4-BE49-F238E27FC236}">
                <a16:creationId xmlns:a16="http://schemas.microsoft.com/office/drawing/2014/main" id="{D6B5DCB0-79C2-4790-A4C6-48C664051ECB}"/>
              </a:ext>
            </a:extLst>
          </p:cNvPr>
          <p:cNvSpPr/>
          <p:nvPr/>
        </p:nvSpPr>
        <p:spPr>
          <a:xfrm>
            <a:off x="1248513" y="1702650"/>
            <a:ext cx="2006265" cy="471656"/>
          </a:xfrm>
          <a:prstGeom prst="wedgeRoundRectCallout">
            <a:avLst>
              <a:gd name="adj1" fmla="val 29006"/>
              <a:gd name="adj2" fmla="val 16640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Query by ATC if heading deviation detected</a:t>
            </a:r>
          </a:p>
        </p:txBody>
      </p:sp>
      <p:sp>
        <p:nvSpPr>
          <p:cNvPr id="20" name="TextBox 19">
            <a:extLst>
              <a:ext uri="{FF2B5EF4-FFF2-40B4-BE49-F238E27FC236}">
                <a16:creationId xmlns:a16="http://schemas.microsoft.com/office/drawing/2014/main" id="{80D3D2A5-BF98-4A39-BF04-5D0CE4D9B19D}"/>
              </a:ext>
            </a:extLst>
          </p:cNvPr>
          <p:cNvSpPr txBox="1"/>
          <p:nvPr/>
        </p:nvSpPr>
        <p:spPr>
          <a:xfrm>
            <a:off x="6560011" y="6067615"/>
            <a:ext cx="4608890" cy="369332"/>
          </a:xfrm>
          <a:prstGeom prst="rect">
            <a:avLst/>
          </a:prstGeom>
          <a:noFill/>
        </p:spPr>
        <p:txBody>
          <a:bodyPr wrap="none" rtlCol="0">
            <a:spAutoFit/>
          </a:bodyPr>
          <a:lstStyle/>
          <a:p>
            <a:r>
              <a:rPr lang="en-US" dirty="0"/>
              <a:t>* This scenario used for event report narratives</a:t>
            </a:r>
          </a:p>
        </p:txBody>
      </p:sp>
    </p:spTree>
    <p:extLst>
      <p:ext uri="{BB962C8B-B14F-4D97-AF65-F5344CB8AC3E}">
        <p14:creationId xmlns:p14="http://schemas.microsoft.com/office/powerpoint/2010/main" val="1143306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41CD-579E-4DBE-9370-B1F637288FB0}"/>
              </a:ext>
            </a:extLst>
          </p:cNvPr>
          <p:cNvSpPr>
            <a:spLocks noGrp="1"/>
          </p:cNvSpPr>
          <p:nvPr>
            <p:ph type="title"/>
          </p:nvPr>
        </p:nvSpPr>
        <p:spPr>
          <a:xfrm>
            <a:off x="838200" y="136185"/>
            <a:ext cx="10515600" cy="774607"/>
          </a:xfrm>
        </p:spPr>
        <p:txBody>
          <a:bodyPr/>
          <a:lstStyle/>
          <a:p>
            <a:r>
              <a:rPr lang="en-US" sz="4400" dirty="0"/>
              <a:t>MLLET2 – Wake encounter, TR Unit failure</a:t>
            </a:r>
            <a:endParaRPr lang="en-US" dirty="0"/>
          </a:p>
        </p:txBody>
      </p:sp>
      <p:sp>
        <p:nvSpPr>
          <p:cNvPr id="4" name="TextBox 3">
            <a:extLst>
              <a:ext uri="{FF2B5EF4-FFF2-40B4-BE49-F238E27FC236}">
                <a16:creationId xmlns:a16="http://schemas.microsoft.com/office/drawing/2014/main" id="{07E1719A-6FF2-418D-A497-4BC6B5447BB7}"/>
              </a:ext>
            </a:extLst>
          </p:cNvPr>
          <p:cNvSpPr txBox="1"/>
          <p:nvPr/>
        </p:nvSpPr>
        <p:spPr>
          <a:xfrm>
            <a:off x="6682641" y="1093551"/>
            <a:ext cx="4765080" cy="4708981"/>
          </a:xfrm>
          <a:prstGeom prst="rect">
            <a:avLst/>
          </a:prstGeom>
          <a:noFill/>
        </p:spPr>
        <p:txBody>
          <a:bodyPr wrap="square" rtlCol="0">
            <a:spAutoFit/>
          </a:bodyPr>
          <a:lstStyle/>
          <a:p>
            <a:r>
              <a:rPr lang="en-US" sz="2000" dirty="0"/>
              <a:t>Start:  </a:t>
            </a:r>
          </a:p>
          <a:p>
            <a:pPr marL="285750" indent="-285750">
              <a:buFont typeface="Arial" panose="020B0604020202020204" pitchFamily="34" charset="0"/>
              <a:buChar char="•"/>
            </a:pPr>
            <a:r>
              <a:rPr lang="en-US" sz="2000" dirty="0"/>
              <a:t>OKNEE FL220 at 320 KT</a:t>
            </a:r>
          </a:p>
          <a:p>
            <a:pPr marL="285750" indent="-285750">
              <a:buFont typeface="Arial" panose="020B0604020202020204" pitchFamily="34" charset="0"/>
              <a:buChar char="•"/>
            </a:pPr>
            <a:r>
              <a:rPr lang="en-US" sz="2000" dirty="0"/>
              <a:t>With JAX CTR, a few minutes prior to top of descent</a:t>
            </a:r>
          </a:p>
          <a:p>
            <a:pPr marL="285750" indent="-285750">
              <a:buFont typeface="Arial" panose="020B0604020202020204" pitchFamily="34" charset="0"/>
              <a:buChar char="•"/>
            </a:pPr>
            <a:r>
              <a:rPr lang="en-US" sz="2000" dirty="0"/>
              <a:t>Landing SOUTH, expecting RWY 18R</a:t>
            </a:r>
          </a:p>
          <a:p>
            <a:endParaRPr lang="en-US" sz="2000" dirty="0"/>
          </a:p>
          <a:p>
            <a:r>
              <a:rPr lang="en-US" sz="2000" dirty="0"/>
              <a:t>Primary Challenges:</a:t>
            </a:r>
          </a:p>
          <a:p>
            <a:pPr marL="342900" indent="-342900">
              <a:buFont typeface="Arial" panose="020B0604020202020204" pitchFamily="34" charset="0"/>
              <a:buChar char="•"/>
            </a:pPr>
            <a:r>
              <a:rPr lang="en-US" sz="2000" dirty="0"/>
              <a:t>Behind a heavy, given some mild wake periodically, followed by significant wake encounter that kicks of A/P</a:t>
            </a:r>
          </a:p>
          <a:p>
            <a:pPr marL="342900" indent="-342900">
              <a:buFont typeface="Arial" panose="020B0604020202020204" pitchFamily="34" charset="0"/>
              <a:buChar char="•"/>
            </a:pPr>
            <a:r>
              <a:rPr lang="en-US" sz="2000" dirty="0"/>
              <a:t>TR Unit light illuminates; crew needs to run the checklist and think through implications</a:t>
            </a:r>
          </a:p>
          <a:p>
            <a:pPr marL="342900" indent="-342900">
              <a:buFont typeface="Arial" panose="020B0604020202020204" pitchFamily="34" charset="0"/>
              <a:buChar char="•"/>
            </a:pPr>
            <a:r>
              <a:rPr lang="en-US" sz="2000" dirty="0"/>
              <a:t>ATC issues incorrect clearance (down to 12000 rather than 14000)</a:t>
            </a:r>
          </a:p>
        </p:txBody>
      </p:sp>
      <p:pic>
        <p:nvPicPr>
          <p:cNvPr id="7" name="Picture 6">
            <a:extLst>
              <a:ext uri="{FF2B5EF4-FFF2-40B4-BE49-F238E27FC236}">
                <a16:creationId xmlns:a16="http://schemas.microsoft.com/office/drawing/2014/main" id="{E2E9FF6C-78D3-4572-8032-89E3F33B4AC9}"/>
              </a:ext>
            </a:extLst>
          </p:cNvPr>
          <p:cNvPicPr>
            <a:picLocks noChangeAspect="1"/>
          </p:cNvPicPr>
          <p:nvPr/>
        </p:nvPicPr>
        <p:blipFill>
          <a:blip r:embed="rId2"/>
          <a:stretch>
            <a:fillRect/>
          </a:stretch>
        </p:blipFill>
        <p:spPr>
          <a:xfrm>
            <a:off x="541772" y="1166151"/>
            <a:ext cx="3921033" cy="2151162"/>
          </a:xfrm>
          <a:prstGeom prst="rect">
            <a:avLst/>
          </a:prstGeom>
        </p:spPr>
      </p:pic>
      <p:pic>
        <p:nvPicPr>
          <p:cNvPr id="10" name="Picture 9">
            <a:extLst>
              <a:ext uri="{FF2B5EF4-FFF2-40B4-BE49-F238E27FC236}">
                <a16:creationId xmlns:a16="http://schemas.microsoft.com/office/drawing/2014/main" id="{ECD74C37-0951-4D99-938D-2A747E3FE24E}"/>
              </a:ext>
            </a:extLst>
          </p:cNvPr>
          <p:cNvPicPr>
            <a:picLocks noChangeAspect="1"/>
          </p:cNvPicPr>
          <p:nvPr/>
        </p:nvPicPr>
        <p:blipFill>
          <a:blip r:embed="rId3"/>
          <a:stretch>
            <a:fillRect/>
          </a:stretch>
        </p:blipFill>
        <p:spPr>
          <a:xfrm>
            <a:off x="1391124" y="3410979"/>
            <a:ext cx="2222327" cy="3027921"/>
          </a:xfrm>
          <a:prstGeom prst="rect">
            <a:avLst/>
          </a:prstGeom>
        </p:spPr>
      </p:pic>
    </p:spTree>
    <p:extLst>
      <p:ext uri="{BB962C8B-B14F-4D97-AF65-F5344CB8AC3E}">
        <p14:creationId xmlns:p14="http://schemas.microsoft.com/office/powerpoint/2010/main" val="2422633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41CD-579E-4DBE-9370-B1F637288FB0}"/>
              </a:ext>
            </a:extLst>
          </p:cNvPr>
          <p:cNvSpPr>
            <a:spLocks noGrp="1"/>
          </p:cNvSpPr>
          <p:nvPr>
            <p:ph type="title"/>
          </p:nvPr>
        </p:nvSpPr>
        <p:spPr>
          <a:xfrm>
            <a:off x="838200" y="136185"/>
            <a:ext cx="10515600" cy="774607"/>
          </a:xfrm>
        </p:spPr>
        <p:txBody>
          <a:bodyPr/>
          <a:lstStyle/>
          <a:p>
            <a:r>
              <a:rPr lang="en-US" sz="4400" dirty="0"/>
              <a:t>STOCR3 – High workload event, airport flip</a:t>
            </a:r>
            <a:endParaRPr lang="en-US" dirty="0"/>
          </a:p>
        </p:txBody>
      </p:sp>
      <p:sp>
        <p:nvSpPr>
          <p:cNvPr id="4" name="TextBox 3">
            <a:extLst>
              <a:ext uri="{FF2B5EF4-FFF2-40B4-BE49-F238E27FC236}">
                <a16:creationId xmlns:a16="http://schemas.microsoft.com/office/drawing/2014/main" id="{07E1719A-6FF2-418D-A497-4BC6B5447BB7}"/>
              </a:ext>
            </a:extLst>
          </p:cNvPr>
          <p:cNvSpPr txBox="1"/>
          <p:nvPr/>
        </p:nvSpPr>
        <p:spPr>
          <a:xfrm>
            <a:off x="6682641" y="1093551"/>
            <a:ext cx="4765080" cy="3785652"/>
          </a:xfrm>
          <a:prstGeom prst="rect">
            <a:avLst/>
          </a:prstGeom>
          <a:noFill/>
        </p:spPr>
        <p:txBody>
          <a:bodyPr wrap="square" rtlCol="0">
            <a:spAutoFit/>
          </a:bodyPr>
          <a:lstStyle/>
          <a:p>
            <a:r>
              <a:rPr lang="en-US" sz="2000" dirty="0"/>
              <a:t>Start:  </a:t>
            </a:r>
          </a:p>
          <a:p>
            <a:pPr marL="285750" indent="-285750">
              <a:buFont typeface="Arial" panose="020B0604020202020204" pitchFamily="34" charset="0"/>
              <a:buChar char="•"/>
            </a:pPr>
            <a:r>
              <a:rPr lang="en-US" sz="2000" dirty="0"/>
              <a:t>CHVEE FL260 at 280 KT</a:t>
            </a:r>
          </a:p>
          <a:p>
            <a:pPr marL="285750" indent="-285750">
              <a:buFont typeface="Arial" panose="020B0604020202020204" pitchFamily="34" charset="0"/>
              <a:buChar char="•"/>
            </a:pPr>
            <a:r>
              <a:rPr lang="en-US" sz="2000" dirty="0"/>
              <a:t>With JAX CTR, a few minutes prior to top of descent</a:t>
            </a:r>
          </a:p>
          <a:p>
            <a:pPr marL="285750" indent="-285750">
              <a:buFont typeface="Arial" panose="020B0604020202020204" pitchFamily="34" charset="0"/>
              <a:buChar char="•"/>
            </a:pPr>
            <a:r>
              <a:rPr lang="en-US" sz="2000" dirty="0"/>
              <a:t>Landing SOUTH, expecting RWY 18L</a:t>
            </a:r>
          </a:p>
          <a:p>
            <a:endParaRPr lang="en-US" sz="2000" dirty="0"/>
          </a:p>
          <a:p>
            <a:r>
              <a:rPr lang="en-US" sz="2000" dirty="0"/>
              <a:t>Primary Challenges:</a:t>
            </a:r>
          </a:p>
          <a:p>
            <a:pPr marL="342900" indent="-342900">
              <a:buFont typeface="Arial" panose="020B0604020202020204" pitchFamily="34" charset="0"/>
              <a:buChar char="•"/>
            </a:pPr>
            <a:r>
              <a:rPr lang="en-US" sz="2000" dirty="0"/>
              <a:t>ATC requests intercept and fly outbound radial off CHS VOR</a:t>
            </a:r>
          </a:p>
          <a:p>
            <a:pPr marL="342900" indent="-342900">
              <a:buFont typeface="Arial" panose="020B0604020202020204" pitchFamily="34" charset="0"/>
              <a:buChar char="•"/>
            </a:pPr>
            <a:r>
              <a:rPr lang="en-US" sz="2000" dirty="0"/>
              <a:t>Airport flip, so now arriving RWY 36L, crew must re-brief approach with compressed time</a:t>
            </a:r>
          </a:p>
        </p:txBody>
      </p:sp>
      <p:pic>
        <p:nvPicPr>
          <p:cNvPr id="6" name="Picture 5">
            <a:extLst>
              <a:ext uri="{FF2B5EF4-FFF2-40B4-BE49-F238E27FC236}">
                <a16:creationId xmlns:a16="http://schemas.microsoft.com/office/drawing/2014/main" id="{E6AD0F0D-FA7A-47A9-8500-A6A90C3F7F89}"/>
              </a:ext>
            </a:extLst>
          </p:cNvPr>
          <p:cNvPicPr>
            <a:picLocks noChangeAspect="1"/>
          </p:cNvPicPr>
          <p:nvPr/>
        </p:nvPicPr>
        <p:blipFill>
          <a:blip r:embed="rId2"/>
          <a:stretch>
            <a:fillRect/>
          </a:stretch>
        </p:blipFill>
        <p:spPr>
          <a:xfrm>
            <a:off x="807733" y="4349552"/>
            <a:ext cx="2877942" cy="2508448"/>
          </a:xfrm>
          <a:prstGeom prst="rect">
            <a:avLst/>
          </a:prstGeom>
          <a:ln w="28575">
            <a:noFill/>
          </a:ln>
        </p:spPr>
      </p:pic>
      <p:pic>
        <p:nvPicPr>
          <p:cNvPr id="8" name="Picture 7">
            <a:extLst>
              <a:ext uri="{FF2B5EF4-FFF2-40B4-BE49-F238E27FC236}">
                <a16:creationId xmlns:a16="http://schemas.microsoft.com/office/drawing/2014/main" id="{D2AC05C2-75C7-4442-AAEF-567CD7F6F9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9070" y="1297742"/>
            <a:ext cx="1989620" cy="2652827"/>
          </a:xfrm>
          <a:prstGeom prst="rect">
            <a:avLst/>
          </a:prstGeom>
        </p:spPr>
      </p:pic>
      <p:pic>
        <p:nvPicPr>
          <p:cNvPr id="9" name="Picture 8">
            <a:extLst>
              <a:ext uri="{FF2B5EF4-FFF2-40B4-BE49-F238E27FC236}">
                <a16:creationId xmlns:a16="http://schemas.microsoft.com/office/drawing/2014/main" id="{954D626A-46B0-409B-AD99-5B32C2C34573}"/>
              </a:ext>
            </a:extLst>
          </p:cNvPr>
          <p:cNvPicPr>
            <a:picLocks noChangeAspect="1"/>
          </p:cNvPicPr>
          <p:nvPr/>
        </p:nvPicPr>
        <p:blipFill>
          <a:blip r:embed="rId4"/>
          <a:stretch>
            <a:fillRect/>
          </a:stretch>
        </p:blipFill>
        <p:spPr>
          <a:xfrm>
            <a:off x="265027" y="1076148"/>
            <a:ext cx="2703563" cy="3096016"/>
          </a:xfrm>
          <a:prstGeom prst="rect">
            <a:avLst/>
          </a:prstGeom>
        </p:spPr>
      </p:pic>
    </p:spTree>
    <p:extLst>
      <p:ext uri="{BB962C8B-B14F-4D97-AF65-F5344CB8AC3E}">
        <p14:creationId xmlns:p14="http://schemas.microsoft.com/office/powerpoint/2010/main" val="3803291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E84C-F0F0-4EF4-9E58-A600CFEA9729}"/>
              </a:ext>
            </a:extLst>
          </p:cNvPr>
          <p:cNvSpPr>
            <a:spLocks noGrp="1"/>
          </p:cNvSpPr>
          <p:nvPr>
            <p:ph type="title"/>
          </p:nvPr>
        </p:nvSpPr>
        <p:spPr>
          <a:xfrm>
            <a:off x="838200" y="365126"/>
            <a:ext cx="10515600" cy="584444"/>
          </a:xfrm>
        </p:spPr>
        <p:txBody>
          <a:bodyPr/>
          <a:lstStyle/>
          <a:p>
            <a:pPr algn="ctr"/>
            <a:r>
              <a:rPr lang="en-US" dirty="0"/>
              <a:t>What is in the SOTERIA Data Testbed?</a:t>
            </a:r>
          </a:p>
        </p:txBody>
      </p:sp>
      <p:sp>
        <p:nvSpPr>
          <p:cNvPr id="3" name="Content Placeholder 2">
            <a:extLst>
              <a:ext uri="{FF2B5EF4-FFF2-40B4-BE49-F238E27FC236}">
                <a16:creationId xmlns:a16="http://schemas.microsoft.com/office/drawing/2014/main" id="{089A1ABD-E0DC-4C8C-AF7F-DE44CE841E62}"/>
              </a:ext>
            </a:extLst>
          </p:cNvPr>
          <p:cNvSpPr>
            <a:spLocks noGrp="1"/>
          </p:cNvSpPr>
          <p:nvPr>
            <p:ph idx="1"/>
          </p:nvPr>
        </p:nvSpPr>
        <p:spPr>
          <a:xfrm>
            <a:off x="520700" y="1115820"/>
            <a:ext cx="11036299" cy="5378689"/>
          </a:xfrm>
        </p:spPr>
        <p:txBody>
          <a:bodyPr>
            <a:noAutofit/>
          </a:bodyPr>
          <a:lstStyle/>
          <a:p>
            <a:r>
              <a:rPr lang="en-US" sz="2400" dirty="0"/>
              <a:t>System-based data</a:t>
            </a:r>
          </a:p>
          <a:p>
            <a:pPr lvl="1"/>
            <a:r>
              <a:rPr lang="en-US" sz="2000" dirty="0"/>
              <a:t>(Simulated) flight data (“FOQA”)</a:t>
            </a:r>
          </a:p>
          <a:p>
            <a:pPr lvl="1"/>
            <a:r>
              <a:rPr lang="en-US" sz="2000" dirty="0"/>
              <a:t>Psychophysiological measures</a:t>
            </a:r>
          </a:p>
          <a:p>
            <a:pPr lvl="2"/>
            <a:r>
              <a:rPr lang="en-US" sz="1600" dirty="0"/>
              <a:t>Eye/gaze tracking</a:t>
            </a:r>
          </a:p>
          <a:p>
            <a:pPr lvl="2"/>
            <a:r>
              <a:rPr lang="en-US" sz="1600" dirty="0"/>
              <a:t>Electroencephalography (EEG)</a:t>
            </a:r>
          </a:p>
          <a:p>
            <a:pPr lvl="2"/>
            <a:r>
              <a:rPr lang="en-US" sz="1600" dirty="0"/>
              <a:t>Electrocardiography (ECG)</a:t>
            </a:r>
          </a:p>
          <a:p>
            <a:pPr lvl="2"/>
            <a:r>
              <a:rPr lang="en-US" sz="1600" dirty="0"/>
              <a:t>Heart rate variability</a:t>
            </a:r>
          </a:p>
          <a:p>
            <a:r>
              <a:rPr lang="en-US" sz="2400" dirty="0"/>
              <a:t>Observer-based data</a:t>
            </a:r>
          </a:p>
          <a:p>
            <a:pPr lvl="1"/>
            <a:r>
              <a:rPr lang="en-US" sz="2000" dirty="0"/>
              <a:t>“Over the shoulder” video recordings to enable post-hoc expert observation (“LOSA” / “LIT”)</a:t>
            </a:r>
          </a:p>
          <a:p>
            <a:r>
              <a:rPr lang="en-US" sz="2400" dirty="0"/>
              <a:t>Self-report data</a:t>
            </a:r>
          </a:p>
          <a:p>
            <a:pPr lvl="1"/>
            <a:r>
              <a:rPr lang="en-US" sz="2000" dirty="0"/>
              <a:t>Demographics survey</a:t>
            </a:r>
          </a:p>
          <a:p>
            <a:pPr lvl="1"/>
            <a:r>
              <a:rPr lang="en-US" sz="2000" dirty="0"/>
              <a:t>System resilience potential assessment</a:t>
            </a:r>
          </a:p>
          <a:p>
            <a:pPr lvl="1"/>
            <a:r>
              <a:rPr lang="en-US" sz="2000" dirty="0"/>
              <a:t>Subjective workload</a:t>
            </a:r>
          </a:p>
          <a:p>
            <a:pPr lvl="1"/>
            <a:r>
              <a:rPr lang="en-US" sz="2000" dirty="0"/>
              <a:t>Subjective situation awareness</a:t>
            </a:r>
          </a:p>
          <a:p>
            <a:pPr lvl="1"/>
            <a:r>
              <a:rPr lang="en-US" sz="2000" dirty="0"/>
              <a:t>Resilient performance self-assessment</a:t>
            </a:r>
          </a:p>
          <a:p>
            <a:pPr lvl="1"/>
            <a:endParaRPr lang="en-US" sz="2000" dirty="0"/>
          </a:p>
        </p:txBody>
      </p:sp>
      <p:sp>
        <p:nvSpPr>
          <p:cNvPr id="7" name="Content Placeholder 2">
            <a:extLst>
              <a:ext uri="{FF2B5EF4-FFF2-40B4-BE49-F238E27FC236}">
                <a16:creationId xmlns:a16="http://schemas.microsoft.com/office/drawing/2014/main" id="{E1771386-21D2-43F6-8A8D-E67E00819D6E}"/>
              </a:ext>
            </a:extLst>
          </p:cNvPr>
          <p:cNvSpPr txBox="1">
            <a:spLocks/>
          </p:cNvSpPr>
          <p:nvPr/>
        </p:nvSpPr>
        <p:spPr>
          <a:xfrm>
            <a:off x="5500110" y="4574247"/>
            <a:ext cx="5537200" cy="19186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dirty="0"/>
              <a:t>Resilient performance surveys</a:t>
            </a:r>
          </a:p>
          <a:p>
            <a:pPr lvl="1"/>
            <a:r>
              <a:rPr lang="en-US" sz="2000" dirty="0"/>
              <a:t>Event narratives (“ASAP”)</a:t>
            </a:r>
          </a:p>
          <a:p>
            <a:pPr lvl="1"/>
            <a:r>
              <a:rPr lang="en-US" sz="2000" dirty="0"/>
              <a:t>Cued retrospective think-aloud</a:t>
            </a:r>
          </a:p>
          <a:p>
            <a:pPr lvl="1"/>
            <a:endParaRPr lang="en-US" sz="2000" dirty="0"/>
          </a:p>
        </p:txBody>
      </p:sp>
      <p:sp>
        <p:nvSpPr>
          <p:cNvPr id="8" name="Content Placeholder 2">
            <a:extLst>
              <a:ext uri="{FF2B5EF4-FFF2-40B4-BE49-F238E27FC236}">
                <a16:creationId xmlns:a16="http://schemas.microsoft.com/office/drawing/2014/main" id="{63D24762-E84D-4C66-9316-A5063362522E}"/>
              </a:ext>
            </a:extLst>
          </p:cNvPr>
          <p:cNvSpPr txBox="1">
            <a:spLocks/>
          </p:cNvSpPr>
          <p:nvPr/>
        </p:nvSpPr>
        <p:spPr>
          <a:xfrm>
            <a:off x="3912305" y="2181312"/>
            <a:ext cx="5537200" cy="12276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n-US" sz="1600" dirty="0"/>
              <a:t>Galvanic skin response</a:t>
            </a:r>
          </a:p>
          <a:p>
            <a:pPr lvl="2"/>
            <a:r>
              <a:rPr lang="en-US" sz="1600" dirty="0"/>
              <a:t>Skin temperature</a:t>
            </a:r>
          </a:p>
          <a:p>
            <a:pPr lvl="2"/>
            <a:r>
              <a:rPr lang="en-US" sz="1600" dirty="0"/>
              <a:t>Accelerometry</a:t>
            </a:r>
          </a:p>
          <a:p>
            <a:pPr lvl="1"/>
            <a:endParaRPr lang="en-US" sz="2000" dirty="0"/>
          </a:p>
        </p:txBody>
      </p:sp>
    </p:spTree>
    <p:extLst>
      <p:ext uri="{BB962C8B-B14F-4D97-AF65-F5344CB8AC3E}">
        <p14:creationId xmlns:p14="http://schemas.microsoft.com/office/powerpoint/2010/main" val="172100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F6BAED-BD1B-4BBF-A134-E6C29DE77395}"/>
              </a:ext>
            </a:extLst>
          </p:cNvPr>
          <p:cNvSpPr/>
          <p:nvPr/>
        </p:nvSpPr>
        <p:spPr>
          <a:xfrm>
            <a:off x="7778245" y="3528914"/>
            <a:ext cx="806116" cy="433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B1/B2</a:t>
            </a:r>
          </a:p>
        </p:txBody>
      </p:sp>
      <p:sp>
        <p:nvSpPr>
          <p:cNvPr id="3" name="Rectangle 2">
            <a:extLst>
              <a:ext uri="{FF2B5EF4-FFF2-40B4-BE49-F238E27FC236}">
                <a16:creationId xmlns:a16="http://schemas.microsoft.com/office/drawing/2014/main" id="{E3C57B97-6685-4B43-9751-E87561C5D7F0}"/>
              </a:ext>
            </a:extLst>
          </p:cNvPr>
          <p:cNvSpPr/>
          <p:nvPr/>
        </p:nvSpPr>
        <p:spPr>
          <a:xfrm>
            <a:off x="2865719" y="3528917"/>
            <a:ext cx="806116" cy="433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S2</a:t>
            </a:r>
          </a:p>
        </p:txBody>
      </p:sp>
      <p:sp>
        <p:nvSpPr>
          <p:cNvPr id="4" name="Rectangle 3">
            <a:extLst>
              <a:ext uri="{FF2B5EF4-FFF2-40B4-BE49-F238E27FC236}">
                <a16:creationId xmlns:a16="http://schemas.microsoft.com/office/drawing/2014/main" id="{B0DE7276-C5F0-4E6D-96C3-E63DE4A4663B}"/>
              </a:ext>
            </a:extLst>
          </p:cNvPr>
          <p:cNvSpPr/>
          <p:nvPr/>
        </p:nvSpPr>
        <p:spPr>
          <a:xfrm>
            <a:off x="3976635" y="3528916"/>
            <a:ext cx="806116" cy="433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S3</a:t>
            </a:r>
          </a:p>
        </p:txBody>
      </p:sp>
      <p:sp>
        <p:nvSpPr>
          <p:cNvPr id="5" name="Rectangle 4">
            <a:extLst>
              <a:ext uri="{FF2B5EF4-FFF2-40B4-BE49-F238E27FC236}">
                <a16:creationId xmlns:a16="http://schemas.microsoft.com/office/drawing/2014/main" id="{5FD89A2D-4155-46D8-88CC-B4486B91C88C}"/>
              </a:ext>
            </a:extLst>
          </p:cNvPr>
          <p:cNvSpPr/>
          <p:nvPr/>
        </p:nvSpPr>
        <p:spPr>
          <a:xfrm>
            <a:off x="5087551" y="3528915"/>
            <a:ext cx="806116" cy="433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S4</a:t>
            </a:r>
          </a:p>
        </p:txBody>
      </p:sp>
      <p:sp>
        <p:nvSpPr>
          <p:cNvPr id="6" name="Rectangle 5">
            <a:extLst>
              <a:ext uri="{FF2B5EF4-FFF2-40B4-BE49-F238E27FC236}">
                <a16:creationId xmlns:a16="http://schemas.microsoft.com/office/drawing/2014/main" id="{6FC58BE8-9AD2-4053-BAD5-F17C5BBB19B9}"/>
              </a:ext>
            </a:extLst>
          </p:cNvPr>
          <p:cNvSpPr/>
          <p:nvPr/>
        </p:nvSpPr>
        <p:spPr>
          <a:xfrm>
            <a:off x="6150341" y="3528914"/>
            <a:ext cx="806116" cy="433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S5</a:t>
            </a:r>
          </a:p>
        </p:txBody>
      </p:sp>
      <p:sp>
        <p:nvSpPr>
          <p:cNvPr id="7" name="Rectangle 6">
            <a:extLst>
              <a:ext uri="{FF2B5EF4-FFF2-40B4-BE49-F238E27FC236}">
                <a16:creationId xmlns:a16="http://schemas.microsoft.com/office/drawing/2014/main" id="{4683283C-3BCA-4A44-B034-EA84C2948783}"/>
              </a:ext>
            </a:extLst>
          </p:cNvPr>
          <p:cNvSpPr/>
          <p:nvPr/>
        </p:nvSpPr>
        <p:spPr>
          <a:xfrm>
            <a:off x="1754803" y="3528913"/>
            <a:ext cx="806116" cy="433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S1</a:t>
            </a:r>
          </a:p>
        </p:txBody>
      </p:sp>
      <p:cxnSp>
        <p:nvCxnSpPr>
          <p:cNvPr id="9" name="Straight Connector 8">
            <a:extLst>
              <a:ext uri="{FF2B5EF4-FFF2-40B4-BE49-F238E27FC236}">
                <a16:creationId xmlns:a16="http://schemas.microsoft.com/office/drawing/2014/main" id="{69595620-982F-4A90-94DF-15C52AF77A71}"/>
              </a:ext>
            </a:extLst>
          </p:cNvPr>
          <p:cNvCxnSpPr>
            <a:cxnSpLocks/>
          </p:cNvCxnSpPr>
          <p:nvPr/>
        </p:nvCxnSpPr>
        <p:spPr>
          <a:xfrm>
            <a:off x="8786342" y="1633754"/>
            <a:ext cx="0" cy="38862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4E0B2C-8623-4AE3-B34C-BC833779C569}"/>
              </a:ext>
            </a:extLst>
          </p:cNvPr>
          <p:cNvSpPr txBox="1"/>
          <p:nvPr/>
        </p:nvSpPr>
        <p:spPr>
          <a:xfrm>
            <a:off x="3843280" y="1296733"/>
            <a:ext cx="1227644" cy="646331"/>
          </a:xfrm>
          <a:prstGeom prst="rect">
            <a:avLst/>
          </a:prstGeom>
          <a:noFill/>
        </p:spPr>
        <p:txBody>
          <a:bodyPr wrap="none" rtlCol="0">
            <a:spAutoFit/>
          </a:bodyPr>
          <a:lstStyle/>
          <a:p>
            <a:r>
              <a:rPr lang="en-US" sz="3600" dirty="0"/>
              <a:t>Day 1</a:t>
            </a:r>
          </a:p>
        </p:txBody>
      </p:sp>
      <p:sp>
        <p:nvSpPr>
          <p:cNvPr id="12" name="TextBox 11">
            <a:extLst>
              <a:ext uri="{FF2B5EF4-FFF2-40B4-BE49-F238E27FC236}">
                <a16:creationId xmlns:a16="http://schemas.microsoft.com/office/drawing/2014/main" id="{27D79C4E-A54B-4279-AB68-CC83A2EA767D}"/>
              </a:ext>
            </a:extLst>
          </p:cNvPr>
          <p:cNvSpPr txBox="1"/>
          <p:nvPr/>
        </p:nvSpPr>
        <p:spPr>
          <a:xfrm>
            <a:off x="8946759" y="1310587"/>
            <a:ext cx="1227644" cy="646331"/>
          </a:xfrm>
          <a:prstGeom prst="rect">
            <a:avLst/>
          </a:prstGeom>
          <a:noFill/>
        </p:spPr>
        <p:txBody>
          <a:bodyPr wrap="none" rtlCol="0">
            <a:spAutoFit/>
          </a:bodyPr>
          <a:lstStyle/>
          <a:p>
            <a:r>
              <a:rPr lang="en-US" sz="3600" dirty="0"/>
              <a:t>Day 2</a:t>
            </a:r>
          </a:p>
        </p:txBody>
      </p:sp>
      <p:sp>
        <p:nvSpPr>
          <p:cNvPr id="13" name="TextBox 12">
            <a:extLst>
              <a:ext uri="{FF2B5EF4-FFF2-40B4-BE49-F238E27FC236}">
                <a16:creationId xmlns:a16="http://schemas.microsoft.com/office/drawing/2014/main" id="{5971345F-FA5E-4395-8318-513F92B60598}"/>
              </a:ext>
            </a:extLst>
          </p:cNvPr>
          <p:cNvSpPr txBox="1"/>
          <p:nvPr/>
        </p:nvSpPr>
        <p:spPr>
          <a:xfrm>
            <a:off x="64292" y="4573332"/>
            <a:ext cx="1200778" cy="400110"/>
          </a:xfrm>
          <a:prstGeom prst="rect">
            <a:avLst/>
          </a:prstGeom>
          <a:noFill/>
        </p:spPr>
        <p:txBody>
          <a:bodyPr wrap="none" rtlCol="0">
            <a:spAutoFit/>
          </a:bodyPr>
          <a:lstStyle/>
          <a:p>
            <a:r>
              <a:rPr lang="en-US" sz="2000" u="sng" dirty="0"/>
              <a:t>Pre-Study</a:t>
            </a:r>
          </a:p>
        </p:txBody>
      </p:sp>
      <p:sp>
        <p:nvSpPr>
          <p:cNvPr id="14" name="TextBox 13">
            <a:extLst>
              <a:ext uri="{FF2B5EF4-FFF2-40B4-BE49-F238E27FC236}">
                <a16:creationId xmlns:a16="http://schemas.microsoft.com/office/drawing/2014/main" id="{277E785C-AB2E-43AF-B1B5-55719E9001AE}"/>
              </a:ext>
            </a:extLst>
          </p:cNvPr>
          <p:cNvSpPr txBox="1"/>
          <p:nvPr/>
        </p:nvSpPr>
        <p:spPr>
          <a:xfrm>
            <a:off x="4622311" y="4585503"/>
            <a:ext cx="1119217" cy="400110"/>
          </a:xfrm>
          <a:prstGeom prst="rect">
            <a:avLst/>
          </a:prstGeom>
          <a:noFill/>
        </p:spPr>
        <p:txBody>
          <a:bodyPr wrap="none" rtlCol="0">
            <a:spAutoFit/>
          </a:bodyPr>
          <a:lstStyle/>
          <a:p>
            <a:r>
              <a:rPr lang="en-US" sz="2000" u="sng" dirty="0"/>
              <a:t>Post-Run</a:t>
            </a:r>
          </a:p>
        </p:txBody>
      </p:sp>
      <p:sp>
        <p:nvSpPr>
          <p:cNvPr id="15" name="TextBox 14">
            <a:extLst>
              <a:ext uri="{FF2B5EF4-FFF2-40B4-BE49-F238E27FC236}">
                <a16:creationId xmlns:a16="http://schemas.microsoft.com/office/drawing/2014/main" id="{3E81B689-4F69-49D8-991C-355D434FBD20}"/>
              </a:ext>
            </a:extLst>
          </p:cNvPr>
          <p:cNvSpPr txBox="1"/>
          <p:nvPr/>
        </p:nvSpPr>
        <p:spPr>
          <a:xfrm>
            <a:off x="6955210" y="4573332"/>
            <a:ext cx="1300356" cy="400110"/>
          </a:xfrm>
          <a:prstGeom prst="rect">
            <a:avLst/>
          </a:prstGeom>
          <a:noFill/>
        </p:spPr>
        <p:txBody>
          <a:bodyPr wrap="none" rtlCol="0">
            <a:spAutoFit/>
          </a:bodyPr>
          <a:lstStyle/>
          <a:p>
            <a:r>
              <a:rPr lang="en-US" sz="2000" u="sng" dirty="0"/>
              <a:t>Post-Study</a:t>
            </a:r>
          </a:p>
        </p:txBody>
      </p:sp>
      <p:cxnSp>
        <p:nvCxnSpPr>
          <p:cNvPr id="17" name="Straight Arrow Connector 16">
            <a:extLst>
              <a:ext uri="{FF2B5EF4-FFF2-40B4-BE49-F238E27FC236}">
                <a16:creationId xmlns:a16="http://schemas.microsoft.com/office/drawing/2014/main" id="{145CB3AD-444A-46B2-B03A-F86B09F7F860}"/>
              </a:ext>
            </a:extLst>
          </p:cNvPr>
          <p:cNvCxnSpPr>
            <a:cxnSpLocks/>
          </p:cNvCxnSpPr>
          <p:nvPr/>
        </p:nvCxnSpPr>
        <p:spPr>
          <a:xfrm flipV="1">
            <a:off x="332161" y="3962050"/>
            <a:ext cx="7271" cy="6112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94A4E61-3CDF-415C-B95E-E69D933643F4}"/>
              </a:ext>
            </a:extLst>
          </p:cNvPr>
          <p:cNvCxnSpPr/>
          <p:nvPr/>
        </p:nvCxnSpPr>
        <p:spPr>
          <a:xfrm flipV="1">
            <a:off x="2573701" y="3960368"/>
            <a:ext cx="7271" cy="6112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665DB6B-C032-4B07-BBCB-40C74FEAE747}"/>
              </a:ext>
            </a:extLst>
          </p:cNvPr>
          <p:cNvCxnSpPr/>
          <p:nvPr/>
        </p:nvCxnSpPr>
        <p:spPr>
          <a:xfrm flipV="1">
            <a:off x="3663904" y="3960368"/>
            <a:ext cx="7271" cy="6112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6E58FC6-E063-4DF6-B51A-6FD68EDBB21B}"/>
              </a:ext>
            </a:extLst>
          </p:cNvPr>
          <p:cNvCxnSpPr/>
          <p:nvPr/>
        </p:nvCxnSpPr>
        <p:spPr>
          <a:xfrm flipV="1">
            <a:off x="4779115" y="3960368"/>
            <a:ext cx="7271" cy="6112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FC2608B-5249-411F-A1D9-F9F1B893A23C}"/>
              </a:ext>
            </a:extLst>
          </p:cNvPr>
          <p:cNvCxnSpPr/>
          <p:nvPr/>
        </p:nvCxnSpPr>
        <p:spPr>
          <a:xfrm flipV="1">
            <a:off x="5893667" y="3960368"/>
            <a:ext cx="7271" cy="6112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DAFD069-8464-43B1-8DEB-4C9FB18FE40C}"/>
              </a:ext>
            </a:extLst>
          </p:cNvPr>
          <p:cNvCxnSpPr/>
          <p:nvPr/>
        </p:nvCxnSpPr>
        <p:spPr>
          <a:xfrm flipV="1">
            <a:off x="6996565" y="3960368"/>
            <a:ext cx="7271" cy="6112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86CEE45-9FA3-4666-9834-E791C6967297}"/>
              </a:ext>
            </a:extLst>
          </p:cNvPr>
          <p:cNvCxnSpPr/>
          <p:nvPr/>
        </p:nvCxnSpPr>
        <p:spPr>
          <a:xfrm flipV="1">
            <a:off x="7318514" y="3962050"/>
            <a:ext cx="7271" cy="6112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D76F516-1664-4A43-B4F5-BF5E7045ED71}"/>
              </a:ext>
            </a:extLst>
          </p:cNvPr>
          <p:cNvCxnSpPr/>
          <p:nvPr/>
        </p:nvCxnSpPr>
        <p:spPr>
          <a:xfrm>
            <a:off x="2544877" y="4571650"/>
            <a:ext cx="445895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2967A88-E5F7-459C-A04B-08367CE45C92}"/>
              </a:ext>
            </a:extLst>
          </p:cNvPr>
          <p:cNvCxnSpPr>
            <a:cxnSpLocks/>
          </p:cNvCxnSpPr>
          <p:nvPr/>
        </p:nvCxnSpPr>
        <p:spPr>
          <a:xfrm>
            <a:off x="10572122" y="1619899"/>
            <a:ext cx="0" cy="38862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727C3E6-5441-4DB7-BC44-F2281649BABD}"/>
              </a:ext>
            </a:extLst>
          </p:cNvPr>
          <p:cNvSpPr txBox="1"/>
          <p:nvPr/>
        </p:nvSpPr>
        <p:spPr>
          <a:xfrm>
            <a:off x="10794818" y="1296731"/>
            <a:ext cx="1134028" cy="646331"/>
          </a:xfrm>
          <a:prstGeom prst="rect">
            <a:avLst/>
          </a:prstGeom>
          <a:noFill/>
        </p:spPr>
        <p:txBody>
          <a:bodyPr wrap="none" rtlCol="0">
            <a:spAutoFit/>
          </a:bodyPr>
          <a:lstStyle/>
          <a:p>
            <a:r>
              <a:rPr lang="en-US" sz="3600" dirty="0"/>
              <a:t>Later</a:t>
            </a:r>
          </a:p>
        </p:txBody>
      </p:sp>
      <p:sp>
        <p:nvSpPr>
          <p:cNvPr id="28" name="TextBox 27">
            <a:extLst>
              <a:ext uri="{FF2B5EF4-FFF2-40B4-BE49-F238E27FC236}">
                <a16:creationId xmlns:a16="http://schemas.microsoft.com/office/drawing/2014/main" id="{A27D1558-95D5-4FCE-B1C9-F048D9C2F184}"/>
              </a:ext>
            </a:extLst>
          </p:cNvPr>
          <p:cNvSpPr txBox="1"/>
          <p:nvPr/>
        </p:nvSpPr>
        <p:spPr>
          <a:xfrm>
            <a:off x="10554185" y="2401952"/>
            <a:ext cx="1715842" cy="1477328"/>
          </a:xfrm>
          <a:prstGeom prst="rect">
            <a:avLst/>
          </a:prstGeom>
          <a:noFill/>
        </p:spPr>
        <p:txBody>
          <a:bodyPr wrap="square" rtlCol="0">
            <a:spAutoFit/>
          </a:bodyPr>
          <a:lstStyle/>
          <a:p>
            <a:pPr marL="285750" indent="-285750">
              <a:buFont typeface="Arial" panose="020B0604020202020204" pitchFamily="34" charset="0"/>
              <a:buChar char="•"/>
            </a:pPr>
            <a:r>
              <a:rPr lang="en-US" dirty="0"/>
              <a:t>LOSA/LIT</a:t>
            </a:r>
          </a:p>
          <a:p>
            <a:pPr marL="285750" indent="-285750">
              <a:buFont typeface="Arial" panose="020B0604020202020204" pitchFamily="34" charset="0"/>
              <a:buChar char="•"/>
            </a:pPr>
            <a:r>
              <a:rPr lang="en-US" dirty="0"/>
              <a:t>Compute Resilient Performance Profile</a:t>
            </a:r>
          </a:p>
        </p:txBody>
      </p:sp>
      <p:sp>
        <p:nvSpPr>
          <p:cNvPr id="29" name="TextBox 28">
            <a:extLst>
              <a:ext uri="{FF2B5EF4-FFF2-40B4-BE49-F238E27FC236}">
                <a16:creationId xmlns:a16="http://schemas.microsoft.com/office/drawing/2014/main" id="{78D40871-CA13-4403-91C5-6D6F1FCFC45C}"/>
              </a:ext>
            </a:extLst>
          </p:cNvPr>
          <p:cNvSpPr txBox="1"/>
          <p:nvPr/>
        </p:nvSpPr>
        <p:spPr>
          <a:xfrm>
            <a:off x="8819514" y="2415807"/>
            <a:ext cx="1715842" cy="2862322"/>
          </a:xfrm>
          <a:prstGeom prst="rect">
            <a:avLst/>
          </a:prstGeom>
          <a:noFill/>
        </p:spPr>
        <p:txBody>
          <a:bodyPr wrap="square" rtlCol="0">
            <a:spAutoFit/>
          </a:bodyPr>
          <a:lstStyle/>
          <a:p>
            <a:pPr marL="285750" indent="-285750">
              <a:buFont typeface="Arial" panose="020B0604020202020204" pitchFamily="34" charset="0"/>
              <a:buChar char="•"/>
            </a:pPr>
            <a:r>
              <a:rPr lang="en-US" dirty="0"/>
              <a:t>Cued ASRS report</a:t>
            </a:r>
          </a:p>
          <a:p>
            <a:pPr marL="285750" indent="-285750">
              <a:buFont typeface="Arial" panose="020B0604020202020204" pitchFamily="34" charset="0"/>
              <a:buChar char="•"/>
            </a:pPr>
            <a:r>
              <a:rPr lang="en-US" dirty="0"/>
              <a:t>Cued retrospective think-aloud</a:t>
            </a:r>
          </a:p>
          <a:p>
            <a:pPr marL="285750" indent="-285750">
              <a:buFont typeface="Arial" panose="020B0604020202020204" pitchFamily="34" charset="0"/>
              <a:buChar char="•"/>
            </a:pPr>
            <a:r>
              <a:rPr lang="en-US" dirty="0"/>
              <a:t>Cued minute-by-minute workload rating</a:t>
            </a:r>
          </a:p>
        </p:txBody>
      </p:sp>
      <p:sp>
        <p:nvSpPr>
          <p:cNvPr id="30" name="TextBox 29">
            <a:extLst>
              <a:ext uri="{FF2B5EF4-FFF2-40B4-BE49-F238E27FC236}">
                <a16:creationId xmlns:a16="http://schemas.microsoft.com/office/drawing/2014/main" id="{C8D8E731-739C-47F4-B0B0-18440AEFA941}"/>
              </a:ext>
            </a:extLst>
          </p:cNvPr>
          <p:cNvSpPr txBox="1"/>
          <p:nvPr/>
        </p:nvSpPr>
        <p:spPr>
          <a:xfrm>
            <a:off x="6751536" y="4891907"/>
            <a:ext cx="1715842" cy="923330"/>
          </a:xfrm>
          <a:prstGeom prst="rect">
            <a:avLst/>
          </a:prstGeom>
          <a:noFill/>
        </p:spPr>
        <p:txBody>
          <a:bodyPr wrap="square" rtlCol="0">
            <a:spAutoFit/>
          </a:bodyPr>
          <a:lstStyle/>
          <a:p>
            <a:pPr marL="285750" indent="-285750">
              <a:buFont typeface="Arial" panose="020B0604020202020204" pitchFamily="34" charset="0"/>
              <a:buChar char="•"/>
            </a:pPr>
            <a:r>
              <a:rPr lang="en-US" dirty="0"/>
              <a:t>Resilient Performance Survey 2</a:t>
            </a:r>
          </a:p>
        </p:txBody>
      </p:sp>
      <p:sp>
        <p:nvSpPr>
          <p:cNvPr id="31" name="TextBox 30">
            <a:extLst>
              <a:ext uri="{FF2B5EF4-FFF2-40B4-BE49-F238E27FC236}">
                <a16:creationId xmlns:a16="http://schemas.microsoft.com/office/drawing/2014/main" id="{62821756-3516-49EF-9A38-F7AEDF455D06}"/>
              </a:ext>
            </a:extLst>
          </p:cNvPr>
          <p:cNvSpPr txBox="1"/>
          <p:nvPr/>
        </p:nvSpPr>
        <p:spPr>
          <a:xfrm>
            <a:off x="64292" y="4863234"/>
            <a:ext cx="2023375" cy="2031325"/>
          </a:xfrm>
          <a:prstGeom prst="rect">
            <a:avLst/>
          </a:prstGeom>
          <a:noFill/>
        </p:spPr>
        <p:txBody>
          <a:bodyPr wrap="square" rtlCol="0">
            <a:spAutoFit/>
          </a:bodyPr>
          <a:lstStyle/>
          <a:p>
            <a:pPr marL="285750" indent="-285750">
              <a:buFont typeface="Arial" panose="020B0604020202020204" pitchFamily="34" charset="0"/>
              <a:buChar char="•"/>
            </a:pPr>
            <a:r>
              <a:rPr lang="en-US" dirty="0"/>
              <a:t>Demographics</a:t>
            </a:r>
          </a:p>
          <a:p>
            <a:pPr marL="285750" indent="-285750">
              <a:buFont typeface="Arial" panose="020B0604020202020204" pitchFamily="34" charset="0"/>
              <a:buChar char="•"/>
            </a:pPr>
            <a:r>
              <a:rPr lang="en-US" dirty="0"/>
              <a:t>System Resilience Potential scale</a:t>
            </a:r>
          </a:p>
          <a:p>
            <a:pPr marL="285750" indent="-285750">
              <a:buFont typeface="Arial" panose="020B0604020202020204" pitchFamily="34" charset="0"/>
              <a:buChar char="•"/>
            </a:pPr>
            <a:r>
              <a:rPr lang="en-US" dirty="0"/>
              <a:t>Resilient Performance Survey 1</a:t>
            </a:r>
          </a:p>
        </p:txBody>
      </p:sp>
      <p:sp>
        <p:nvSpPr>
          <p:cNvPr id="32" name="TextBox 31">
            <a:extLst>
              <a:ext uri="{FF2B5EF4-FFF2-40B4-BE49-F238E27FC236}">
                <a16:creationId xmlns:a16="http://schemas.microsoft.com/office/drawing/2014/main" id="{7C7F1B8F-76AF-481B-A04B-B54D00C199AF}"/>
              </a:ext>
            </a:extLst>
          </p:cNvPr>
          <p:cNvSpPr txBox="1"/>
          <p:nvPr/>
        </p:nvSpPr>
        <p:spPr>
          <a:xfrm>
            <a:off x="4490513" y="4891905"/>
            <a:ext cx="2023375" cy="1477328"/>
          </a:xfrm>
          <a:prstGeom prst="rect">
            <a:avLst/>
          </a:prstGeom>
          <a:noFill/>
        </p:spPr>
        <p:txBody>
          <a:bodyPr wrap="square" rtlCol="0">
            <a:spAutoFit/>
          </a:bodyPr>
          <a:lstStyle/>
          <a:p>
            <a:pPr marL="285750" indent="-285750">
              <a:buFont typeface="Arial" panose="020B0604020202020204" pitchFamily="34" charset="0"/>
              <a:buChar char="•"/>
            </a:pPr>
            <a:r>
              <a:rPr lang="en-US" dirty="0"/>
              <a:t>TLX</a:t>
            </a:r>
          </a:p>
          <a:p>
            <a:pPr marL="285750" indent="-285750">
              <a:buFont typeface="Arial" panose="020B0604020202020204" pitchFamily="34" charset="0"/>
              <a:buChar char="•"/>
            </a:pPr>
            <a:r>
              <a:rPr lang="en-US" dirty="0"/>
              <a:t>SART</a:t>
            </a:r>
          </a:p>
          <a:p>
            <a:pPr marL="285750" indent="-285750">
              <a:buFont typeface="Arial" panose="020B0604020202020204" pitchFamily="34" charset="0"/>
              <a:buChar char="•"/>
            </a:pPr>
            <a:r>
              <a:rPr lang="en-US" dirty="0"/>
              <a:t>Resilient Performance Self Assessment</a:t>
            </a:r>
          </a:p>
        </p:txBody>
      </p:sp>
      <p:sp>
        <p:nvSpPr>
          <p:cNvPr id="33" name="Right Brace 32">
            <a:extLst>
              <a:ext uri="{FF2B5EF4-FFF2-40B4-BE49-F238E27FC236}">
                <a16:creationId xmlns:a16="http://schemas.microsoft.com/office/drawing/2014/main" id="{2E28FF9D-D71C-4DDE-B6D0-B4E2B09B8505}"/>
              </a:ext>
            </a:extLst>
          </p:cNvPr>
          <p:cNvSpPr/>
          <p:nvPr/>
        </p:nvSpPr>
        <p:spPr>
          <a:xfrm rot="16200000">
            <a:off x="3823869" y="-277820"/>
            <a:ext cx="433124" cy="6737684"/>
          </a:xfrm>
          <a:prstGeom prst="rightBrace">
            <a:avLst>
              <a:gd name="adj1" fmla="val 17601"/>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Right Brace 33">
            <a:extLst>
              <a:ext uri="{FF2B5EF4-FFF2-40B4-BE49-F238E27FC236}">
                <a16:creationId xmlns:a16="http://schemas.microsoft.com/office/drawing/2014/main" id="{D496F4C8-3A1C-4CA0-B96D-D585ECB4F5BF}"/>
              </a:ext>
            </a:extLst>
          </p:cNvPr>
          <p:cNvSpPr/>
          <p:nvPr/>
        </p:nvSpPr>
        <p:spPr>
          <a:xfrm rot="16200000">
            <a:off x="7986718" y="2644104"/>
            <a:ext cx="400109" cy="926851"/>
          </a:xfrm>
          <a:prstGeom prst="rightBrace">
            <a:avLst>
              <a:gd name="adj1" fmla="val 17601"/>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34">
            <a:extLst>
              <a:ext uri="{FF2B5EF4-FFF2-40B4-BE49-F238E27FC236}">
                <a16:creationId xmlns:a16="http://schemas.microsoft.com/office/drawing/2014/main" id="{9444785F-6D32-4502-ABBB-01003EA2F551}"/>
              </a:ext>
            </a:extLst>
          </p:cNvPr>
          <p:cNvSpPr txBox="1"/>
          <p:nvPr/>
        </p:nvSpPr>
        <p:spPr>
          <a:xfrm>
            <a:off x="3497598" y="2390982"/>
            <a:ext cx="1069075" cy="400110"/>
          </a:xfrm>
          <a:prstGeom prst="rect">
            <a:avLst/>
          </a:prstGeom>
          <a:noFill/>
        </p:spPr>
        <p:txBody>
          <a:bodyPr wrap="none" rtlCol="0">
            <a:spAutoFit/>
          </a:bodyPr>
          <a:lstStyle/>
          <a:p>
            <a:r>
              <a:rPr lang="en-US" sz="2000" dirty="0"/>
              <a:t>SOTERIA</a:t>
            </a:r>
          </a:p>
        </p:txBody>
      </p:sp>
      <p:sp>
        <p:nvSpPr>
          <p:cNvPr id="36" name="TextBox 35">
            <a:extLst>
              <a:ext uri="{FF2B5EF4-FFF2-40B4-BE49-F238E27FC236}">
                <a16:creationId xmlns:a16="http://schemas.microsoft.com/office/drawing/2014/main" id="{4A4E5C3D-B161-472E-AB7E-EDFD1749A5D5}"/>
              </a:ext>
            </a:extLst>
          </p:cNvPr>
          <p:cNvSpPr txBox="1"/>
          <p:nvPr/>
        </p:nvSpPr>
        <p:spPr>
          <a:xfrm>
            <a:off x="7607520" y="2370441"/>
            <a:ext cx="1010213" cy="400110"/>
          </a:xfrm>
          <a:prstGeom prst="rect">
            <a:avLst/>
          </a:prstGeom>
          <a:noFill/>
        </p:spPr>
        <p:txBody>
          <a:bodyPr wrap="none" rtlCol="0">
            <a:spAutoFit/>
          </a:bodyPr>
          <a:lstStyle/>
          <a:p>
            <a:r>
              <a:rPr lang="en-US" sz="2000" dirty="0"/>
              <a:t>BOEING</a:t>
            </a:r>
          </a:p>
        </p:txBody>
      </p:sp>
      <p:sp>
        <p:nvSpPr>
          <p:cNvPr id="37" name="Rectangle 36">
            <a:extLst>
              <a:ext uri="{FF2B5EF4-FFF2-40B4-BE49-F238E27FC236}">
                <a16:creationId xmlns:a16="http://schemas.microsoft.com/office/drawing/2014/main" id="{12FDA5C1-7FA7-4545-BCF7-DE7447FE764A}"/>
              </a:ext>
            </a:extLst>
          </p:cNvPr>
          <p:cNvSpPr/>
          <p:nvPr/>
        </p:nvSpPr>
        <p:spPr>
          <a:xfrm>
            <a:off x="646801" y="3517241"/>
            <a:ext cx="806116" cy="433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S0</a:t>
            </a:r>
          </a:p>
        </p:txBody>
      </p:sp>
      <p:cxnSp>
        <p:nvCxnSpPr>
          <p:cNvPr id="38" name="Straight Arrow Connector 37">
            <a:extLst>
              <a:ext uri="{FF2B5EF4-FFF2-40B4-BE49-F238E27FC236}">
                <a16:creationId xmlns:a16="http://schemas.microsoft.com/office/drawing/2014/main" id="{8B4560E7-D7F2-4788-9DA3-19F3DCC7C345}"/>
              </a:ext>
            </a:extLst>
          </p:cNvPr>
          <p:cNvCxnSpPr/>
          <p:nvPr/>
        </p:nvCxnSpPr>
        <p:spPr>
          <a:xfrm flipV="1">
            <a:off x="1436361" y="3950378"/>
            <a:ext cx="7271" cy="611282"/>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0D6946-3108-4E7F-B91D-598863CBEFCE}"/>
              </a:ext>
            </a:extLst>
          </p:cNvPr>
          <p:cNvCxnSpPr>
            <a:cxnSpLocks/>
          </p:cNvCxnSpPr>
          <p:nvPr/>
        </p:nvCxnSpPr>
        <p:spPr>
          <a:xfrm>
            <a:off x="1434424" y="4575515"/>
            <a:ext cx="1126495" cy="0"/>
          </a:xfrm>
          <a:prstGeom prst="line">
            <a:avLst/>
          </a:prstGeom>
          <a:ln w="571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 name="Title 1">
            <a:extLst>
              <a:ext uri="{FF2B5EF4-FFF2-40B4-BE49-F238E27FC236}">
                <a16:creationId xmlns:a16="http://schemas.microsoft.com/office/drawing/2014/main" id="{DD444C32-47FC-46C9-B6D4-7E06FB7947F5}"/>
              </a:ext>
            </a:extLst>
          </p:cNvPr>
          <p:cNvSpPr txBox="1">
            <a:spLocks/>
          </p:cNvSpPr>
          <p:nvPr/>
        </p:nvSpPr>
        <p:spPr>
          <a:xfrm>
            <a:off x="838200" y="365126"/>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tabLst>
                <a:tab pos="7426325" algn="l"/>
              </a:tabLst>
            </a:pPr>
            <a:r>
              <a:rPr lang="en-US" dirty="0"/>
              <a:t>Procedure</a:t>
            </a:r>
          </a:p>
        </p:txBody>
      </p:sp>
      <p:sp>
        <p:nvSpPr>
          <p:cNvPr id="41" name="TextBox 40">
            <a:extLst>
              <a:ext uri="{FF2B5EF4-FFF2-40B4-BE49-F238E27FC236}">
                <a16:creationId xmlns:a16="http://schemas.microsoft.com/office/drawing/2014/main" id="{388BC692-043E-4FA4-AA7D-465635F02D16}"/>
              </a:ext>
            </a:extLst>
          </p:cNvPr>
          <p:cNvSpPr txBox="1"/>
          <p:nvPr/>
        </p:nvSpPr>
        <p:spPr>
          <a:xfrm>
            <a:off x="2421459" y="4599364"/>
            <a:ext cx="1367682" cy="400110"/>
          </a:xfrm>
          <a:prstGeom prst="rect">
            <a:avLst/>
          </a:prstGeom>
          <a:noFill/>
        </p:spPr>
        <p:txBody>
          <a:bodyPr wrap="none" rtlCol="0">
            <a:spAutoFit/>
          </a:bodyPr>
          <a:lstStyle/>
          <a:p>
            <a:r>
              <a:rPr lang="en-US" sz="2000" u="sng" dirty="0"/>
              <a:t>During-Run</a:t>
            </a:r>
          </a:p>
        </p:txBody>
      </p:sp>
      <p:sp>
        <p:nvSpPr>
          <p:cNvPr id="42" name="TextBox 41">
            <a:extLst>
              <a:ext uri="{FF2B5EF4-FFF2-40B4-BE49-F238E27FC236}">
                <a16:creationId xmlns:a16="http://schemas.microsoft.com/office/drawing/2014/main" id="{E0648CA4-195D-4C09-BC14-59DF6556A0E4}"/>
              </a:ext>
            </a:extLst>
          </p:cNvPr>
          <p:cNvSpPr txBox="1"/>
          <p:nvPr/>
        </p:nvSpPr>
        <p:spPr>
          <a:xfrm>
            <a:off x="2289661" y="4905766"/>
            <a:ext cx="2023375" cy="1477328"/>
          </a:xfrm>
          <a:prstGeom prst="rect">
            <a:avLst/>
          </a:prstGeom>
          <a:noFill/>
        </p:spPr>
        <p:txBody>
          <a:bodyPr wrap="square" rtlCol="0">
            <a:spAutoFit/>
          </a:bodyPr>
          <a:lstStyle/>
          <a:p>
            <a:pPr marL="285750" indent="-285750">
              <a:buFont typeface="Arial" panose="020B0604020202020204" pitchFamily="34" charset="0"/>
              <a:buChar char="•"/>
            </a:pPr>
            <a:r>
              <a:rPr lang="en-US" dirty="0"/>
              <a:t>Sim data</a:t>
            </a:r>
          </a:p>
          <a:p>
            <a:pPr marL="285750" indent="-285750">
              <a:buFont typeface="Arial" panose="020B0604020202020204" pitchFamily="34" charset="0"/>
              <a:buChar char="•"/>
            </a:pPr>
            <a:r>
              <a:rPr lang="en-US" dirty="0"/>
              <a:t>Eye-tracking</a:t>
            </a:r>
          </a:p>
          <a:p>
            <a:pPr marL="285750" indent="-285750">
              <a:buFont typeface="Arial" panose="020B0604020202020204" pitchFamily="34" charset="0"/>
              <a:buChar char="•"/>
            </a:pPr>
            <a:r>
              <a:rPr lang="en-US" dirty="0"/>
              <a:t>EEG</a:t>
            </a:r>
          </a:p>
          <a:p>
            <a:pPr marL="285750" indent="-285750">
              <a:buFont typeface="Arial" panose="020B0604020202020204" pitchFamily="34" charset="0"/>
              <a:buChar char="•"/>
            </a:pPr>
            <a:r>
              <a:rPr lang="en-US" dirty="0"/>
              <a:t>Heart rate</a:t>
            </a:r>
          </a:p>
          <a:p>
            <a:pPr marL="285750" indent="-285750">
              <a:buFont typeface="Arial" panose="020B0604020202020204" pitchFamily="34" charset="0"/>
              <a:buChar char="•"/>
            </a:pPr>
            <a:r>
              <a:rPr lang="en-US" dirty="0"/>
              <a:t>OTS video</a:t>
            </a:r>
          </a:p>
        </p:txBody>
      </p:sp>
    </p:spTree>
    <p:extLst>
      <p:ext uri="{BB962C8B-B14F-4D97-AF65-F5344CB8AC3E}">
        <p14:creationId xmlns:p14="http://schemas.microsoft.com/office/powerpoint/2010/main" val="2364956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A5B9-06DF-4975-B10F-431A801F96D0}"/>
              </a:ext>
            </a:extLst>
          </p:cNvPr>
          <p:cNvSpPr>
            <a:spLocks noGrp="1"/>
          </p:cNvSpPr>
          <p:nvPr>
            <p:ph type="title"/>
          </p:nvPr>
        </p:nvSpPr>
        <p:spPr>
          <a:xfrm>
            <a:off x="838200" y="2594345"/>
            <a:ext cx="10515600" cy="2955850"/>
          </a:xfrm>
        </p:spPr>
        <p:txBody>
          <a:bodyPr/>
          <a:lstStyle/>
          <a:p>
            <a:r>
              <a:rPr lang="en-US" b="1" dirty="0"/>
              <a:t>Pre-Study Data Collection</a:t>
            </a:r>
            <a:br>
              <a:rPr lang="en-US" b="1" dirty="0"/>
            </a:br>
            <a:r>
              <a:rPr lang="en-US" dirty="0"/>
              <a:t>	</a:t>
            </a:r>
            <a:r>
              <a:rPr lang="en-US" sz="3200" dirty="0"/>
              <a:t>Demographics</a:t>
            </a:r>
            <a:br>
              <a:rPr lang="en-US" sz="3200" dirty="0"/>
            </a:br>
            <a:r>
              <a:rPr lang="en-US" sz="3200" dirty="0"/>
              <a:t>	System Resilient Potential Scale</a:t>
            </a:r>
            <a:br>
              <a:rPr lang="en-US" sz="3200" dirty="0"/>
            </a:br>
            <a:r>
              <a:rPr lang="en-US" sz="3200" dirty="0"/>
              <a:t>	Resilient Performance Survey #1*</a:t>
            </a:r>
            <a:br>
              <a:rPr lang="en-US" sz="3200" dirty="0"/>
            </a:br>
            <a:endParaRPr lang="en-US" dirty="0"/>
          </a:p>
        </p:txBody>
      </p:sp>
      <p:sp>
        <p:nvSpPr>
          <p:cNvPr id="3" name="TextBox 2">
            <a:extLst>
              <a:ext uri="{FF2B5EF4-FFF2-40B4-BE49-F238E27FC236}">
                <a16:creationId xmlns:a16="http://schemas.microsoft.com/office/drawing/2014/main" id="{222515C1-E5E7-4B6F-8758-05BA5F23C032}"/>
              </a:ext>
            </a:extLst>
          </p:cNvPr>
          <p:cNvSpPr txBox="1"/>
          <p:nvPr/>
        </p:nvSpPr>
        <p:spPr>
          <a:xfrm>
            <a:off x="6635560" y="6400799"/>
            <a:ext cx="5503430" cy="369332"/>
          </a:xfrm>
          <a:prstGeom prst="rect">
            <a:avLst/>
          </a:prstGeom>
          <a:noFill/>
        </p:spPr>
        <p:txBody>
          <a:bodyPr wrap="none" rtlCol="0">
            <a:spAutoFit/>
          </a:bodyPr>
          <a:lstStyle/>
          <a:p>
            <a:r>
              <a:rPr lang="en-US" dirty="0"/>
              <a:t>* Will discuss later, with Resilient Performance Survey #2</a:t>
            </a:r>
          </a:p>
        </p:txBody>
      </p:sp>
    </p:spTree>
    <p:extLst>
      <p:ext uri="{BB962C8B-B14F-4D97-AF65-F5344CB8AC3E}">
        <p14:creationId xmlns:p14="http://schemas.microsoft.com/office/powerpoint/2010/main" val="2115606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E4DDD6A9-B7F5-41B4-A875-34DDCEEE6094}"/>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Demographics</a:t>
            </a:r>
          </a:p>
        </p:txBody>
      </p:sp>
      <p:pic>
        <p:nvPicPr>
          <p:cNvPr id="6" name="Content Placeholder 3" descr="Graphical user interface, application&#10;&#10;Description automatically generated">
            <a:extLst>
              <a:ext uri="{FF2B5EF4-FFF2-40B4-BE49-F238E27FC236}">
                <a16:creationId xmlns:a16="http://schemas.microsoft.com/office/drawing/2014/main" id="{031DB497-05E2-415F-90E7-0429784BB166}"/>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4607" r="4438" b="43034"/>
          <a:stretch/>
        </p:blipFill>
        <p:spPr>
          <a:xfrm>
            <a:off x="4722124" y="600017"/>
            <a:ext cx="7274257" cy="5892858"/>
          </a:xfrm>
          <a:ln>
            <a:solidFill>
              <a:schemeClr val="tx1"/>
            </a:solidFill>
          </a:ln>
        </p:spPr>
      </p:pic>
      <p:sp>
        <p:nvSpPr>
          <p:cNvPr id="7" name="Content Placeholder 5">
            <a:extLst>
              <a:ext uri="{FF2B5EF4-FFF2-40B4-BE49-F238E27FC236}">
                <a16:creationId xmlns:a16="http://schemas.microsoft.com/office/drawing/2014/main" id="{35A77457-C80A-4C32-9FC1-3AD82F7C4240}"/>
              </a:ext>
            </a:extLst>
          </p:cNvPr>
          <p:cNvSpPr txBox="1">
            <a:spLocks/>
          </p:cNvSpPr>
          <p:nvPr/>
        </p:nvSpPr>
        <p:spPr>
          <a:xfrm>
            <a:off x="838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a:t>General Background</a:t>
            </a:r>
          </a:p>
          <a:p>
            <a:pPr marL="514350" indent="-514350">
              <a:buFont typeface="+mj-lt"/>
              <a:buAutoNum type="arabicPeriod"/>
            </a:pPr>
            <a:r>
              <a:rPr lang="en-US"/>
              <a:t>Contact Information</a:t>
            </a:r>
          </a:p>
          <a:p>
            <a:pPr marL="514350" indent="-514350">
              <a:buFont typeface="+mj-lt"/>
              <a:buAutoNum type="arabicPeriod"/>
            </a:pPr>
            <a:r>
              <a:rPr lang="en-US"/>
              <a:t>Qualifications</a:t>
            </a:r>
          </a:p>
          <a:p>
            <a:pPr marL="514350" indent="-514350">
              <a:buFont typeface="+mj-lt"/>
              <a:buAutoNum type="arabicPeriod"/>
            </a:pPr>
            <a:r>
              <a:rPr lang="en-US"/>
              <a:t>Flight Experience</a:t>
            </a:r>
          </a:p>
          <a:p>
            <a:pPr marL="514350" indent="-514350">
              <a:buFont typeface="+mj-lt"/>
              <a:buAutoNum type="arabicPeriod"/>
            </a:pPr>
            <a:r>
              <a:rPr lang="en-US"/>
              <a:t>Past Participation</a:t>
            </a:r>
            <a:endParaRPr lang="en-US" dirty="0"/>
          </a:p>
        </p:txBody>
      </p:sp>
      <p:sp>
        <p:nvSpPr>
          <p:cNvPr id="8" name="TextBox 7">
            <a:extLst>
              <a:ext uri="{FF2B5EF4-FFF2-40B4-BE49-F238E27FC236}">
                <a16:creationId xmlns:a16="http://schemas.microsoft.com/office/drawing/2014/main" id="{DBACCF1B-0CE4-4A2F-A886-5D09E0F5B402}"/>
              </a:ext>
            </a:extLst>
          </p:cNvPr>
          <p:cNvSpPr txBox="1"/>
          <p:nvPr/>
        </p:nvSpPr>
        <p:spPr>
          <a:xfrm>
            <a:off x="838200" y="5150365"/>
            <a:ext cx="3543599" cy="369332"/>
          </a:xfrm>
          <a:prstGeom prst="rect">
            <a:avLst/>
          </a:prstGeom>
          <a:noFill/>
        </p:spPr>
        <p:txBody>
          <a:bodyPr wrap="none" rtlCol="0">
            <a:spAutoFit/>
          </a:bodyPr>
          <a:lstStyle/>
          <a:p>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https://flight-research.larc.nasa.gov</a:t>
            </a:r>
            <a:endParaRPr lang="en-US" dirty="0"/>
          </a:p>
        </p:txBody>
      </p:sp>
    </p:spTree>
    <p:extLst>
      <p:ext uri="{BB962C8B-B14F-4D97-AF65-F5344CB8AC3E}">
        <p14:creationId xmlns:p14="http://schemas.microsoft.com/office/powerpoint/2010/main" val="2995313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EB987-3EEE-48A4-889C-68018314F7F1}"/>
              </a:ext>
            </a:extLst>
          </p:cNvPr>
          <p:cNvSpPr>
            <a:spLocks noGrp="1"/>
          </p:cNvSpPr>
          <p:nvPr>
            <p:ph type="title"/>
          </p:nvPr>
        </p:nvSpPr>
        <p:spPr>
          <a:xfrm>
            <a:off x="838200" y="19564"/>
            <a:ext cx="10515600" cy="732155"/>
          </a:xfrm>
        </p:spPr>
        <p:txBody>
          <a:bodyPr>
            <a:normAutofit/>
          </a:bodyPr>
          <a:lstStyle/>
          <a:p>
            <a:r>
              <a:rPr lang="en-US" sz="4000" dirty="0"/>
              <a:t>System Resilience Potential scale</a:t>
            </a:r>
          </a:p>
        </p:txBody>
      </p:sp>
      <p:sp>
        <p:nvSpPr>
          <p:cNvPr id="4" name="Content Placeholder 3">
            <a:extLst>
              <a:ext uri="{FF2B5EF4-FFF2-40B4-BE49-F238E27FC236}">
                <a16:creationId xmlns:a16="http://schemas.microsoft.com/office/drawing/2014/main" id="{7966B3FD-1E41-4CFB-A89F-53A979362733}"/>
              </a:ext>
            </a:extLst>
          </p:cNvPr>
          <p:cNvSpPr>
            <a:spLocks noGrp="1"/>
          </p:cNvSpPr>
          <p:nvPr>
            <p:ph idx="1"/>
          </p:nvPr>
        </p:nvSpPr>
        <p:spPr>
          <a:xfrm>
            <a:off x="579120" y="715645"/>
            <a:ext cx="10774680" cy="579119"/>
          </a:xfrm>
        </p:spPr>
        <p:txBody>
          <a:bodyPr>
            <a:normAutofit/>
          </a:bodyPr>
          <a:lstStyle/>
          <a:p>
            <a:pPr marL="342900" marR="0" lvl="0" indent="-342900">
              <a:lnSpc>
                <a:spcPct val="107000"/>
              </a:lnSpc>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Derived from Hoffman &amp; Hancock (2017)</a:t>
            </a:r>
          </a:p>
        </p:txBody>
      </p:sp>
      <p:pic>
        <p:nvPicPr>
          <p:cNvPr id="8" name="Picture 7">
            <a:extLst>
              <a:ext uri="{FF2B5EF4-FFF2-40B4-BE49-F238E27FC236}">
                <a16:creationId xmlns:a16="http://schemas.microsoft.com/office/drawing/2014/main" id="{22E6054B-FF15-412C-8264-8480108F0E32}"/>
              </a:ext>
            </a:extLst>
          </p:cNvPr>
          <p:cNvPicPr>
            <a:picLocks noChangeAspect="1"/>
          </p:cNvPicPr>
          <p:nvPr/>
        </p:nvPicPr>
        <p:blipFill>
          <a:blip r:embed="rId2"/>
          <a:stretch>
            <a:fillRect/>
          </a:stretch>
        </p:blipFill>
        <p:spPr>
          <a:xfrm>
            <a:off x="1647213" y="1073888"/>
            <a:ext cx="8985434" cy="5784112"/>
          </a:xfrm>
          <a:prstGeom prst="rect">
            <a:avLst/>
          </a:prstGeom>
        </p:spPr>
      </p:pic>
    </p:spTree>
    <p:extLst>
      <p:ext uri="{BB962C8B-B14F-4D97-AF65-F5344CB8AC3E}">
        <p14:creationId xmlns:p14="http://schemas.microsoft.com/office/powerpoint/2010/main" val="3640390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A5B9-06DF-4975-B10F-431A801F96D0}"/>
              </a:ext>
            </a:extLst>
          </p:cNvPr>
          <p:cNvSpPr>
            <a:spLocks noGrp="1"/>
          </p:cNvSpPr>
          <p:nvPr>
            <p:ph type="title"/>
          </p:nvPr>
        </p:nvSpPr>
        <p:spPr>
          <a:xfrm>
            <a:off x="838200" y="2651125"/>
            <a:ext cx="10515600" cy="2665154"/>
          </a:xfrm>
        </p:spPr>
        <p:txBody>
          <a:bodyPr/>
          <a:lstStyle/>
          <a:p>
            <a:r>
              <a:rPr lang="en-US" dirty="0"/>
              <a:t>During-Run Data Collection</a:t>
            </a:r>
            <a:br>
              <a:rPr lang="en-US" dirty="0"/>
            </a:br>
            <a:r>
              <a:rPr lang="en-US" dirty="0"/>
              <a:t>	</a:t>
            </a:r>
            <a:r>
              <a:rPr lang="en-US" sz="3200" dirty="0"/>
              <a:t>Simulated Flight Data</a:t>
            </a:r>
            <a:br>
              <a:rPr lang="en-US" sz="3200" dirty="0"/>
            </a:br>
            <a:r>
              <a:rPr lang="en-US" sz="3200" dirty="0"/>
              <a:t>	Psychophysiological Data</a:t>
            </a:r>
            <a:br>
              <a:rPr lang="en-US" sz="3200" dirty="0"/>
            </a:br>
            <a:r>
              <a:rPr lang="en-US" sz="3200" dirty="0"/>
              <a:t>	Over-the-Shoulder Video</a:t>
            </a:r>
            <a:br>
              <a:rPr lang="en-US" sz="3200" dirty="0"/>
            </a:br>
            <a:r>
              <a:rPr lang="en-US" sz="3200" dirty="0"/>
              <a:t>	</a:t>
            </a:r>
            <a:endParaRPr lang="en-US" dirty="0"/>
          </a:p>
        </p:txBody>
      </p:sp>
    </p:spTree>
    <p:extLst>
      <p:ext uri="{BB962C8B-B14F-4D97-AF65-F5344CB8AC3E}">
        <p14:creationId xmlns:p14="http://schemas.microsoft.com/office/powerpoint/2010/main" val="4165132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4638E07B-EE29-4554-872E-D36A691F734D}"/>
              </a:ext>
            </a:extLst>
          </p:cNvPr>
          <p:cNvSpPr>
            <a:spLocks noGrp="1"/>
          </p:cNvSpPr>
          <p:nvPr>
            <p:ph type="title"/>
          </p:nvPr>
        </p:nvSpPr>
        <p:spPr>
          <a:xfrm>
            <a:off x="838200" y="116928"/>
            <a:ext cx="10515600" cy="865159"/>
          </a:xfrm>
        </p:spPr>
        <p:txBody>
          <a:bodyPr/>
          <a:lstStyle/>
          <a:p>
            <a:r>
              <a:rPr lang="en-US" dirty="0"/>
              <a:t>Simulated flight data (“FOQA” Parameters)</a:t>
            </a:r>
          </a:p>
        </p:txBody>
      </p:sp>
      <p:sp>
        <p:nvSpPr>
          <p:cNvPr id="7" name="Content Placeholder 4">
            <a:extLst>
              <a:ext uri="{FF2B5EF4-FFF2-40B4-BE49-F238E27FC236}">
                <a16:creationId xmlns:a16="http://schemas.microsoft.com/office/drawing/2014/main" id="{22F6011D-7A76-4BA5-8CBF-042C8251D3CB}"/>
              </a:ext>
            </a:extLst>
          </p:cNvPr>
          <p:cNvSpPr>
            <a:spLocks noGrp="1"/>
          </p:cNvSpPr>
          <p:nvPr>
            <p:ph sz="half" idx="1"/>
          </p:nvPr>
        </p:nvSpPr>
        <p:spPr>
          <a:xfrm>
            <a:off x="838200" y="1031967"/>
            <a:ext cx="5181600" cy="4674734"/>
          </a:xfrm>
        </p:spPr>
        <p:txBody>
          <a:bodyPr>
            <a:normAutofit fontScale="25000" lnSpcReduction="20000"/>
          </a:bodyPr>
          <a:lstStyle/>
          <a:p>
            <a:pPr>
              <a:lnSpc>
                <a:spcPct val="120000"/>
              </a:lnSpc>
              <a:spcBef>
                <a:spcPts val="0"/>
              </a:spcBef>
            </a:pPr>
            <a:r>
              <a:rPr lang="en-US" sz="8000" dirty="0"/>
              <a:t>Roll Angle</a:t>
            </a:r>
          </a:p>
          <a:p>
            <a:pPr>
              <a:lnSpc>
                <a:spcPct val="120000"/>
              </a:lnSpc>
              <a:spcBef>
                <a:spcPts val="0"/>
              </a:spcBef>
            </a:pPr>
            <a:r>
              <a:rPr lang="en-US" sz="8000" dirty="0"/>
              <a:t>Latitude</a:t>
            </a:r>
          </a:p>
          <a:p>
            <a:pPr>
              <a:lnSpc>
                <a:spcPct val="120000"/>
              </a:lnSpc>
              <a:spcBef>
                <a:spcPts val="0"/>
              </a:spcBef>
            </a:pPr>
            <a:r>
              <a:rPr lang="en-US" sz="8000" dirty="0"/>
              <a:t>Longitude</a:t>
            </a:r>
          </a:p>
          <a:p>
            <a:pPr>
              <a:lnSpc>
                <a:spcPct val="120000"/>
              </a:lnSpc>
              <a:spcBef>
                <a:spcPts val="0"/>
              </a:spcBef>
            </a:pPr>
            <a:r>
              <a:rPr lang="en-US" sz="8000" dirty="0"/>
              <a:t>Altitude</a:t>
            </a:r>
          </a:p>
          <a:p>
            <a:pPr>
              <a:lnSpc>
                <a:spcPct val="120000"/>
              </a:lnSpc>
              <a:spcBef>
                <a:spcPts val="0"/>
              </a:spcBef>
            </a:pPr>
            <a:r>
              <a:rPr lang="en-US" sz="8000" dirty="0"/>
              <a:t>Corrected AOA</a:t>
            </a:r>
          </a:p>
          <a:p>
            <a:pPr>
              <a:lnSpc>
                <a:spcPct val="120000"/>
              </a:lnSpc>
              <a:spcBef>
                <a:spcPts val="0"/>
              </a:spcBef>
            </a:pPr>
            <a:r>
              <a:rPr lang="en-US" sz="8000" dirty="0"/>
              <a:t>Pitch Angle</a:t>
            </a:r>
          </a:p>
          <a:p>
            <a:pPr>
              <a:lnSpc>
                <a:spcPct val="120000"/>
              </a:lnSpc>
              <a:spcBef>
                <a:spcPts val="0"/>
              </a:spcBef>
            </a:pPr>
            <a:r>
              <a:rPr lang="en-US" sz="8000" dirty="0"/>
              <a:t>APPR SPD TARGET</a:t>
            </a:r>
          </a:p>
          <a:p>
            <a:pPr>
              <a:lnSpc>
                <a:spcPct val="120000"/>
              </a:lnSpc>
              <a:spcBef>
                <a:spcPts val="0"/>
              </a:spcBef>
            </a:pPr>
            <a:r>
              <a:rPr lang="en-US" sz="8000" dirty="0"/>
              <a:t>COMPUTED AIRSPD</a:t>
            </a:r>
          </a:p>
          <a:p>
            <a:pPr>
              <a:lnSpc>
                <a:spcPct val="120000"/>
              </a:lnSpc>
              <a:spcBef>
                <a:spcPts val="0"/>
              </a:spcBef>
            </a:pPr>
            <a:r>
              <a:rPr lang="en-US" sz="8000" dirty="0"/>
              <a:t>N1 ACTUAL (LOW ROTOR SPD)</a:t>
            </a:r>
          </a:p>
          <a:p>
            <a:pPr>
              <a:lnSpc>
                <a:spcPct val="120000"/>
              </a:lnSpc>
              <a:spcBef>
                <a:spcPts val="0"/>
              </a:spcBef>
            </a:pPr>
            <a:r>
              <a:rPr lang="en-US" sz="8000" dirty="0"/>
              <a:t>N2 ACTUAL (HGH ROTOR SPD)</a:t>
            </a:r>
          </a:p>
          <a:p>
            <a:pPr>
              <a:lnSpc>
                <a:spcPct val="120000"/>
              </a:lnSpc>
              <a:spcBef>
                <a:spcPts val="0"/>
              </a:spcBef>
            </a:pPr>
            <a:r>
              <a:rPr lang="en-US" sz="8000" dirty="0"/>
              <a:t>PFD SELECTD SPEED</a:t>
            </a:r>
          </a:p>
          <a:p>
            <a:pPr>
              <a:lnSpc>
                <a:spcPct val="120000"/>
              </a:lnSpc>
              <a:spcBef>
                <a:spcPts val="0"/>
              </a:spcBef>
            </a:pPr>
            <a:r>
              <a:rPr lang="en-US" sz="8000" dirty="0"/>
              <a:t>DRIFT ANGLE</a:t>
            </a:r>
          </a:p>
          <a:p>
            <a:pPr>
              <a:lnSpc>
                <a:spcPct val="120000"/>
              </a:lnSpc>
              <a:spcBef>
                <a:spcPts val="0"/>
              </a:spcBef>
            </a:pPr>
            <a:r>
              <a:rPr lang="en-US" sz="8000" dirty="0"/>
              <a:t>YAW</a:t>
            </a:r>
          </a:p>
          <a:p>
            <a:pPr>
              <a:lnSpc>
                <a:spcPct val="120000"/>
              </a:lnSpc>
              <a:spcBef>
                <a:spcPts val="0"/>
              </a:spcBef>
            </a:pPr>
            <a:r>
              <a:rPr lang="en-US" sz="8000" dirty="0"/>
              <a:t>WIND SPD</a:t>
            </a:r>
          </a:p>
          <a:p>
            <a:pPr>
              <a:lnSpc>
                <a:spcPct val="120000"/>
              </a:lnSpc>
              <a:spcBef>
                <a:spcPts val="0"/>
              </a:spcBef>
            </a:pPr>
            <a:endParaRPr lang="en-US" dirty="0"/>
          </a:p>
        </p:txBody>
      </p:sp>
      <p:sp>
        <p:nvSpPr>
          <p:cNvPr id="8" name="Content Placeholder 1">
            <a:extLst>
              <a:ext uri="{FF2B5EF4-FFF2-40B4-BE49-F238E27FC236}">
                <a16:creationId xmlns:a16="http://schemas.microsoft.com/office/drawing/2014/main" id="{56DBF82B-0543-4C40-9282-DD0A7C9DE7C5}"/>
              </a:ext>
            </a:extLst>
          </p:cNvPr>
          <p:cNvSpPr txBox="1">
            <a:spLocks/>
          </p:cNvSpPr>
          <p:nvPr/>
        </p:nvSpPr>
        <p:spPr>
          <a:xfrm>
            <a:off x="8021344" y="1057983"/>
            <a:ext cx="3890319" cy="36446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000" dirty="0"/>
              <a:t>AP1 ENGAGD</a:t>
            </a:r>
          </a:p>
          <a:p>
            <a:pPr>
              <a:lnSpc>
                <a:spcPct val="100000"/>
              </a:lnSpc>
              <a:spcBef>
                <a:spcPts val="0"/>
              </a:spcBef>
            </a:pPr>
            <a:r>
              <a:rPr lang="en-US" sz="2000" dirty="0"/>
              <a:t>AP2 ENGAGD</a:t>
            </a:r>
          </a:p>
          <a:p>
            <a:pPr>
              <a:lnSpc>
                <a:spcPct val="100000"/>
              </a:lnSpc>
              <a:spcBef>
                <a:spcPts val="0"/>
              </a:spcBef>
            </a:pPr>
            <a:r>
              <a:rPr lang="en-US" sz="2000" dirty="0"/>
              <a:t>FD1 ENGAGD</a:t>
            </a:r>
          </a:p>
          <a:p>
            <a:pPr>
              <a:lnSpc>
                <a:spcPct val="100000"/>
              </a:lnSpc>
              <a:spcBef>
                <a:spcPts val="0"/>
              </a:spcBef>
            </a:pPr>
            <a:r>
              <a:rPr lang="en-US" sz="2000" dirty="0"/>
              <a:t>FD2 ENGAGD</a:t>
            </a:r>
          </a:p>
          <a:p>
            <a:pPr>
              <a:lnSpc>
                <a:spcPct val="100000"/>
              </a:lnSpc>
              <a:spcBef>
                <a:spcPts val="0"/>
              </a:spcBef>
            </a:pPr>
            <a:r>
              <a:rPr lang="en-US" sz="2000" dirty="0"/>
              <a:t>ATS ENGAGD</a:t>
            </a:r>
          </a:p>
          <a:p>
            <a:pPr>
              <a:lnSpc>
                <a:spcPct val="100000"/>
              </a:lnSpc>
              <a:spcBef>
                <a:spcPts val="0"/>
              </a:spcBef>
            </a:pPr>
            <a:r>
              <a:rPr lang="en-US" sz="2000" dirty="0"/>
              <a:t>ATS ACTIVE</a:t>
            </a:r>
          </a:p>
          <a:p>
            <a:pPr>
              <a:lnSpc>
                <a:spcPct val="100000"/>
              </a:lnSpc>
              <a:spcBef>
                <a:spcPts val="0"/>
              </a:spcBef>
            </a:pPr>
            <a:r>
              <a:rPr lang="en-US" sz="2000" dirty="0"/>
              <a:t>GEAR LEVER SELECTD DWN</a:t>
            </a:r>
          </a:p>
          <a:p>
            <a:pPr>
              <a:lnSpc>
                <a:spcPct val="100000"/>
              </a:lnSpc>
              <a:spcBef>
                <a:spcPts val="0"/>
              </a:spcBef>
            </a:pPr>
            <a:r>
              <a:rPr lang="en-US" sz="2000" dirty="0"/>
              <a:t>FLAPS</a:t>
            </a:r>
          </a:p>
          <a:p>
            <a:pPr>
              <a:lnSpc>
                <a:spcPct val="100000"/>
              </a:lnSpc>
              <a:spcBef>
                <a:spcPts val="0"/>
              </a:spcBef>
            </a:pPr>
            <a:r>
              <a:rPr lang="en-US" sz="2000" dirty="0"/>
              <a:t>SPD BRAKES</a:t>
            </a:r>
          </a:p>
        </p:txBody>
      </p:sp>
      <p:sp>
        <p:nvSpPr>
          <p:cNvPr id="9" name="Content Placeholder 1">
            <a:extLst>
              <a:ext uri="{FF2B5EF4-FFF2-40B4-BE49-F238E27FC236}">
                <a16:creationId xmlns:a16="http://schemas.microsoft.com/office/drawing/2014/main" id="{378F633B-D9F7-4324-B415-EBC9BAF4DDA2}"/>
              </a:ext>
            </a:extLst>
          </p:cNvPr>
          <p:cNvSpPr txBox="1">
            <a:spLocks/>
          </p:cNvSpPr>
          <p:nvPr/>
        </p:nvSpPr>
        <p:spPr>
          <a:xfrm>
            <a:off x="4589272" y="1057983"/>
            <a:ext cx="3890319" cy="32658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000" dirty="0"/>
              <a:t>A/P HEADING MODE</a:t>
            </a:r>
          </a:p>
          <a:p>
            <a:pPr>
              <a:spcBef>
                <a:spcPts val="0"/>
              </a:spcBef>
            </a:pPr>
            <a:r>
              <a:rPr lang="en-US" sz="2000" dirty="0"/>
              <a:t>A/P NAV MODE</a:t>
            </a:r>
          </a:p>
          <a:p>
            <a:pPr>
              <a:spcBef>
                <a:spcPts val="0"/>
              </a:spcBef>
            </a:pPr>
            <a:r>
              <a:rPr lang="en-US" sz="2000" dirty="0"/>
              <a:t>A/P RUNWAY MODE</a:t>
            </a:r>
          </a:p>
          <a:p>
            <a:pPr>
              <a:spcBef>
                <a:spcPts val="0"/>
              </a:spcBef>
            </a:pPr>
            <a:r>
              <a:rPr lang="en-US" sz="2000" dirty="0"/>
              <a:t>A/P LOC MODE</a:t>
            </a:r>
          </a:p>
          <a:p>
            <a:pPr>
              <a:spcBef>
                <a:spcPts val="0"/>
              </a:spcBef>
            </a:pPr>
            <a:r>
              <a:rPr lang="en-US" sz="2000" dirty="0"/>
              <a:t>A/P TRACK</a:t>
            </a:r>
          </a:p>
          <a:p>
            <a:pPr>
              <a:spcBef>
                <a:spcPts val="0"/>
              </a:spcBef>
            </a:pPr>
            <a:r>
              <a:rPr lang="en-US" sz="2000" dirty="0"/>
              <a:t>A/P APROACH</a:t>
            </a:r>
          </a:p>
          <a:p>
            <a:pPr>
              <a:spcBef>
                <a:spcPts val="0"/>
              </a:spcBef>
            </a:pPr>
            <a:r>
              <a:rPr lang="en-US" sz="2000" dirty="0"/>
              <a:t>A/P ALT MODE</a:t>
            </a:r>
          </a:p>
          <a:p>
            <a:pPr>
              <a:spcBef>
                <a:spcPts val="0"/>
              </a:spcBef>
            </a:pPr>
            <a:r>
              <a:rPr lang="en-US" sz="2000" dirty="0"/>
              <a:t>A/P VERT SPD MODE</a:t>
            </a:r>
          </a:p>
          <a:p>
            <a:pPr>
              <a:spcBef>
                <a:spcPts val="0"/>
              </a:spcBef>
            </a:pPr>
            <a:r>
              <a:rPr lang="en-US" sz="2000" dirty="0"/>
              <a:t>A/P GS MODE</a:t>
            </a:r>
          </a:p>
          <a:p>
            <a:pPr>
              <a:spcBef>
                <a:spcPts val="0"/>
              </a:spcBef>
            </a:pPr>
            <a:r>
              <a:rPr lang="en-US" sz="2000" dirty="0"/>
              <a:t>A/P CLIMB</a:t>
            </a:r>
          </a:p>
          <a:p>
            <a:pPr>
              <a:spcBef>
                <a:spcPts val="0"/>
              </a:spcBef>
            </a:pPr>
            <a:r>
              <a:rPr lang="en-US" sz="2000" dirty="0"/>
              <a:t>A/P DECEND</a:t>
            </a:r>
          </a:p>
        </p:txBody>
      </p:sp>
      <p:pic>
        <p:nvPicPr>
          <p:cNvPr id="10" name="Picture 9" descr="C:\Users\jbholbro\Documents\2_NESC\Human contribution to safety\DTMILfigure6.jpg">
            <a:extLst>
              <a:ext uri="{FF2B5EF4-FFF2-40B4-BE49-F238E27FC236}">
                <a16:creationId xmlns:a16="http://schemas.microsoft.com/office/drawing/2014/main" id="{FE8866A3-4580-4551-BA2A-C10BE30082C1}"/>
              </a:ext>
            </a:extLst>
          </p:cNvPr>
          <p:cNvPicPr/>
          <p:nvPr/>
        </p:nvPicPr>
        <p:blipFill rotWithShape="1">
          <a:blip r:embed="rId2">
            <a:extLst>
              <a:ext uri="{28A0092B-C50C-407E-A947-70E740481C1C}">
                <a14:useLocalDpi xmlns:a14="http://schemas.microsoft.com/office/drawing/2010/main" val="0"/>
              </a:ext>
            </a:extLst>
          </a:blip>
          <a:srcRect b="13514"/>
          <a:stretch/>
        </p:blipFill>
        <p:spPr bwMode="auto">
          <a:xfrm>
            <a:off x="3804979" y="4193177"/>
            <a:ext cx="7580962" cy="2411796"/>
          </a:xfrm>
          <a:prstGeom prst="rect">
            <a:avLst/>
          </a:prstGeom>
          <a:noFill/>
          <a:ln>
            <a:noFill/>
          </a:ln>
        </p:spPr>
      </p:pic>
    </p:spTree>
    <p:extLst>
      <p:ext uri="{BB962C8B-B14F-4D97-AF65-F5344CB8AC3E}">
        <p14:creationId xmlns:p14="http://schemas.microsoft.com/office/powerpoint/2010/main" val="196158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EB987-3EEE-48A4-889C-68018314F7F1}"/>
              </a:ext>
            </a:extLst>
          </p:cNvPr>
          <p:cNvSpPr>
            <a:spLocks noGrp="1"/>
          </p:cNvSpPr>
          <p:nvPr>
            <p:ph type="title"/>
          </p:nvPr>
        </p:nvSpPr>
        <p:spPr>
          <a:xfrm>
            <a:off x="1131422" y="0"/>
            <a:ext cx="5996247" cy="732155"/>
          </a:xfrm>
        </p:spPr>
        <p:txBody>
          <a:bodyPr/>
          <a:lstStyle/>
          <a:p>
            <a:r>
              <a:rPr lang="en-US" dirty="0"/>
              <a:t>Psychophysiological data</a:t>
            </a:r>
          </a:p>
        </p:txBody>
      </p:sp>
      <p:pic>
        <p:nvPicPr>
          <p:cNvPr id="6" name="Picture 5">
            <a:extLst>
              <a:ext uri="{FF2B5EF4-FFF2-40B4-BE49-F238E27FC236}">
                <a16:creationId xmlns:a16="http://schemas.microsoft.com/office/drawing/2014/main" id="{E5151239-0ABA-4669-B06A-73D3479D57F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2302"/>
          <a:stretch/>
        </p:blipFill>
        <p:spPr>
          <a:xfrm>
            <a:off x="139318" y="666083"/>
            <a:ext cx="5030594" cy="2941135"/>
          </a:xfrm>
          <a:prstGeom prst="rect">
            <a:avLst/>
          </a:prstGeom>
        </p:spPr>
      </p:pic>
      <p:pic>
        <p:nvPicPr>
          <p:cNvPr id="8" name="Picture 7">
            <a:extLst>
              <a:ext uri="{FF2B5EF4-FFF2-40B4-BE49-F238E27FC236}">
                <a16:creationId xmlns:a16="http://schemas.microsoft.com/office/drawing/2014/main" id="{9518E965-313F-40E2-A359-4513864DA9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1190" y="87432"/>
            <a:ext cx="5061492" cy="1475582"/>
          </a:xfrm>
          <a:prstGeom prst="rect">
            <a:avLst/>
          </a:prstGeom>
        </p:spPr>
      </p:pic>
      <p:pic>
        <p:nvPicPr>
          <p:cNvPr id="9" name="Picture 8">
            <a:extLst>
              <a:ext uri="{FF2B5EF4-FFF2-40B4-BE49-F238E27FC236}">
                <a16:creationId xmlns:a16="http://schemas.microsoft.com/office/drawing/2014/main" id="{326CB1AD-11E0-4814-8465-7E54684C2B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04096" y="1944642"/>
            <a:ext cx="1371592" cy="1757907"/>
          </a:xfrm>
          <a:prstGeom prst="rect">
            <a:avLst/>
          </a:prstGeom>
        </p:spPr>
      </p:pic>
      <p:pic>
        <p:nvPicPr>
          <p:cNvPr id="10" name="Picture 9">
            <a:extLst>
              <a:ext uri="{FF2B5EF4-FFF2-40B4-BE49-F238E27FC236}">
                <a16:creationId xmlns:a16="http://schemas.microsoft.com/office/drawing/2014/main" id="{BBBB23C4-FA19-47F8-9092-C4C224C1CCD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29546" y="2056320"/>
            <a:ext cx="1966454" cy="2110340"/>
          </a:xfrm>
          <a:prstGeom prst="rect">
            <a:avLst/>
          </a:prstGeom>
        </p:spPr>
      </p:pic>
      <p:sp>
        <p:nvSpPr>
          <p:cNvPr id="11" name="TextBox 10">
            <a:extLst>
              <a:ext uri="{FF2B5EF4-FFF2-40B4-BE49-F238E27FC236}">
                <a16:creationId xmlns:a16="http://schemas.microsoft.com/office/drawing/2014/main" id="{8C136CA5-2252-4F6B-9D92-CE92176326A1}"/>
              </a:ext>
            </a:extLst>
          </p:cNvPr>
          <p:cNvSpPr txBox="1"/>
          <p:nvPr/>
        </p:nvSpPr>
        <p:spPr>
          <a:xfrm>
            <a:off x="82741" y="3712209"/>
            <a:ext cx="6372001" cy="923330"/>
          </a:xfrm>
          <a:prstGeom prst="rect">
            <a:avLst/>
          </a:prstGeom>
          <a:noFill/>
        </p:spPr>
        <p:txBody>
          <a:bodyPr wrap="none" rtlCol="0">
            <a:spAutoFit/>
          </a:bodyPr>
          <a:lstStyle/>
          <a:p>
            <a:r>
              <a:rPr lang="en-US" dirty="0">
                <a:latin typeface="Calibri" panose="020F0502020204030204" pitchFamily="34" charset="0"/>
                <a:ea typeface="Calibri" panose="020F0502020204030204" pitchFamily="34" charset="0"/>
              </a:rPr>
              <a:t>E</a:t>
            </a:r>
            <a:r>
              <a:rPr lang="en-US" sz="1800" dirty="0">
                <a:effectLst/>
                <a:latin typeface="Calibri" panose="020F0502020204030204" pitchFamily="34" charset="0"/>
                <a:ea typeface="Calibri" panose="020F0502020204030204" pitchFamily="34" charset="0"/>
              </a:rPr>
              <a:t>lectroencephalography (EEG)</a:t>
            </a:r>
          </a:p>
          <a:p>
            <a:r>
              <a:rPr lang="en-US" dirty="0"/>
              <a:t>Electrocardiography (ECG)</a:t>
            </a:r>
          </a:p>
          <a:p>
            <a:r>
              <a:rPr lang="en-US" sz="1800" u="sng" dirty="0">
                <a:solidFill>
                  <a:srgbClr val="0563C1"/>
                </a:solidFill>
                <a:effectLst/>
                <a:latin typeface="Calibri" panose="020F0502020204030204" pitchFamily="34" charset="0"/>
                <a:ea typeface="Calibri" panose="020F0502020204030204" pitchFamily="34" charset="0"/>
                <a:hlinkClick r:id="rId6"/>
              </a:rPr>
              <a:t>https://www.advancedbrainmonitoring.com/products/b-alert-x10</a:t>
            </a:r>
            <a:endParaRPr lang="en-US" dirty="0"/>
          </a:p>
        </p:txBody>
      </p:sp>
      <p:sp>
        <p:nvSpPr>
          <p:cNvPr id="13" name="TextBox 12">
            <a:extLst>
              <a:ext uri="{FF2B5EF4-FFF2-40B4-BE49-F238E27FC236}">
                <a16:creationId xmlns:a16="http://schemas.microsoft.com/office/drawing/2014/main" id="{E1B94559-BFEB-445D-9AA4-5F185F0727D8}"/>
              </a:ext>
            </a:extLst>
          </p:cNvPr>
          <p:cNvSpPr txBox="1"/>
          <p:nvPr/>
        </p:nvSpPr>
        <p:spPr>
          <a:xfrm>
            <a:off x="6991190" y="4067235"/>
            <a:ext cx="4922558" cy="1477328"/>
          </a:xfrm>
          <a:prstGeom prst="rect">
            <a:avLst/>
          </a:prstGeom>
          <a:noFill/>
        </p:spPr>
        <p:txBody>
          <a:bodyPr wrap="square" rtlCol="0">
            <a:spAutoFit/>
          </a:bodyPr>
          <a:lstStyle/>
          <a:p>
            <a:r>
              <a:rPr lang="en-US" sz="1800" dirty="0" err="1">
                <a:effectLst/>
                <a:latin typeface="Calibri" panose="020F0502020204030204" pitchFamily="34" charset="0"/>
                <a:ea typeface="Calibri" panose="020F0502020204030204" pitchFamily="34" charset="0"/>
              </a:rPr>
              <a:t>Photoplethysmogram</a:t>
            </a:r>
            <a:r>
              <a:rPr lang="en-US" sz="1800" dirty="0">
                <a:effectLst/>
                <a:latin typeface="Calibri" panose="020F0502020204030204" pitchFamily="34" charset="0"/>
                <a:ea typeface="Calibri" panose="020F0502020204030204" pitchFamily="34" charset="0"/>
              </a:rPr>
              <a:t> (PPG)</a:t>
            </a:r>
          </a:p>
          <a:p>
            <a:r>
              <a:rPr lang="en-US" dirty="0"/>
              <a:t>Galvanic Skin Response (GSR)</a:t>
            </a:r>
          </a:p>
          <a:p>
            <a:r>
              <a:rPr lang="en-US" dirty="0"/>
              <a:t>Peripheral Skin Temperature</a:t>
            </a:r>
          </a:p>
          <a:p>
            <a:r>
              <a:rPr lang="en-US" dirty="0"/>
              <a:t>3-axis Accelerometry for actigraphy measures</a:t>
            </a:r>
          </a:p>
          <a:p>
            <a:r>
              <a:rPr lang="en-US" sz="1800" u="sng" dirty="0">
                <a:solidFill>
                  <a:srgbClr val="0563C1"/>
                </a:solidFill>
                <a:effectLst/>
                <a:latin typeface="Calibri" panose="020F0502020204030204" pitchFamily="34" charset="0"/>
                <a:ea typeface="Calibri" panose="020F0502020204030204" pitchFamily="34" charset="0"/>
                <a:hlinkClick r:id="rId7"/>
              </a:rPr>
              <a:t>https://www.empatica.com/research/e4/</a:t>
            </a:r>
            <a:endParaRPr lang="en-US" sz="1800" dirty="0">
              <a:effectLst/>
              <a:latin typeface="Calibri" panose="020F0502020204030204" pitchFamily="34" charset="0"/>
              <a:ea typeface="Calibri" panose="020F0502020204030204" pitchFamily="34" charset="0"/>
            </a:endParaRPr>
          </a:p>
        </p:txBody>
      </p:sp>
      <p:sp>
        <p:nvSpPr>
          <p:cNvPr id="2" name="TextBox 1">
            <a:extLst>
              <a:ext uri="{FF2B5EF4-FFF2-40B4-BE49-F238E27FC236}">
                <a16:creationId xmlns:a16="http://schemas.microsoft.com/office/drawing/2014/main" id="{B294D205-AACC-424A-870B-081B08AF669D}"/>
              </a:ext>
            </a:extLst>
          </p:cNvPr>
          <p:cNvSpPr txBox="1"/>
          <p:nvPr/>
        </p:nvSpPr>
        <p:spPr>
          <a:xfrm>
            <a:off x="122694" y="5744320"/>
            <a:ext cx="11214482" cy="923330"/>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rPr>
              <a:t>All psychophysiological data were synchronized and saved with the flight data from the 737-800 simulator, flight simulator cockpit voice recording, a scene camera video recording, and 6 simulated avionics displays with </a:t>
            </a:r>
            <a:r>
              <a:rPr lang="en-US" sz="1800" dirty="0" err="1">
                <a:effectLst/>
                <a:latin typeface="Calibri" panose="020F0502020204030204" pitchFamily="34" charset="0"/>
                <a:ea typeface="Calibri" panose="020F0502020204030204" pitchFamily="34" charset="0"/>
              </a:rPr>
              <a:t>eyesDx</a:t>
            </a:r>
            <a:r>
              <a:rPr lang="en-US" sz="1800" dirty="0">
                <a:effectLst/>
                <a:latin typeface="Calibri" panose="020F0502020204030204" pitchFamily="34" charset="0"/>
                <a:ea typeface="Calibri" panose="020F0502020204030204" pitchFamily="34" charset="0"/>
              </a:rPr>
              <a:t> MAPPS software (</a:t>
            </a:r>
            <a:r>
              <a:rPr lang="en-US" sz="1800" u="sng" dirty="0">
                <a:solidFill>
                  <a:srgbClr val="0563C1"/>
                </a:solidFill>
                <a:effectLst/>
                <a:latin typeface="Calibri" panose="020F0502020204030204" pitchFamily="34" charset="0"/>
                <a:ea typeface="Calibri" panose="020F0502020204030204" pitchFamily="34" charset="0"/>
                <a:hlinkClick r:id="rId8"/>
              </a:rPr>
              <a:t>https://www.eyesdx.com/products/mapps/</a:t>
            </a:r>
            <a:r>
              <a:rPr lang="en-US" sz="1800" dirty="0">
                <a:effectLst/>
                <a:latin typeface="Calibri" panose="020F0502020204030204" pitchFamily="34" charset="0"/>
                <a:ea typeface="Calibri" panose="020F0502020204030204" pitchFamily="34" charset="0"/>
              </a:rPr>
              <a:t>)</a:t>
            </a:r>
            <a:endParaRPr lang="en-US" sz="2800" dirty="0"/>
          </a:p>
        </p:txBody>
      </p:sp>
      <p:pic>
        <p:nvPicPr>
          <p:cNvPr id="7" name="Picture 6">
            <a:extLst>
              <a:ext uri="{FF2B5EF4-FFF2-40B4-BE49-F238E27FC236}">
                <a16:creationId xmlns:a16="http://schemas.microsoft.com/office/drawing/2014/main" id="{7D810014-C51A-4575-A3D1-F4197E8E2A0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853130" y="1506481"/>
            <a:ext cx="3385324" cy="2623626"/>
          </a:xfrm>
          <a:prstGeom prst="rect">
            <a:avLst/>
          </a:prstGeom>
        </p:spPr>
      </p:pic>
      <p:sp>
        <p:nvSpPr>
          <p:cNvPr id="4" name="TextBox 3">
            <a:extLst>
              <a:ext uri="{FF2B5EF4-FFF2-40B4-BE49-F238E27FC236}">
                <a16:creationId xmlns:a16="http://schemas.microsoft.com/office/drawing/2014/main" id="{75691966-8F5D-4C6F-8E91-D18AAFE9FAFF}"/>
              </a:ext>
            </a:extLst>
          </p:cNvPr>
          <p:cNvSpPr txBox="1"/>
          <p:nvPr/>
        </p:nvSpPr>
        <p:spPr>
          <a:xfrm>
            <a:off x="99753" y="4911819"/>
            <a:ext cx="5855001" cy="923330"/>
          </a:xfrm>
          <a:prstGeom prst="rect">
            <a:avLst/>
          </a:prstGeom>
          <a:noFill/>
        </p:spPr>
        <p:txBody>
          <a:bodyPr wrap="none" rtlCol="0">
            <a:spAutoFit/>
          </a:bodyPr>
          <a:lstStyle/>
          <a:p>
            <a:r>
              <a:rPr lang="en-US" sz="1800" dirty="0">
                <a:effectLst/>
                <a:latin typeface="Calibri" panose="020F0502020204030204" pitchFamily="34" charset="0"/>
                <a:ea typeface="Calibri" panose="020F0502020204030204" pitchFamily="34" charset="0"/>
              </a:rPr>
              <a:t>Head and Eye Tracking with a 5-camera </a:t>
            </a:r>
            <a:r>
              <a:rPr lang="en-US" sz="1800" dirty="0" err="1">
                <a:effectLst/>
                <a:latin typeface="Calibri" panose="020F0502020204030204" pitchFamily="34" charset="0"/>
                <a:ea typeface="Calibri" panose="020F0502020204030204" pitchFamily="34" charset="0"/>
              </a:rPr>
              <a:t>SmartEye</a:t>
            </a:r>
            <a:r>
              <a:rPr lang="en-US" sz="1800" dirty="0">
                <a:effectLst/>
                <a:latin typeface="Calibri" panose="020F0502020204030204" pitchFamily="34" charset="0"/>
                <a:ea typeface="Calibri" panose="020F0502020204030204" pitchFamily="34" charset="0"/>
              </a:rPr>
              <a:t> Pro system</a:t>
            </a:r>
          </a:p>
          <a:p>
            <a:r>
              <a:rPr lang="en-US" sz="1800" u="sng" dirty="0">
                <a:solidFill>
                  <a:srgbClr val="0563C1"/>
                </a:solidFill>
                <a:effectLst/>
                <a:latin typeface="Calibri" panose="020F0502020204030204" pitchFamily="34" charset="0"/>
                <a:ea typeface="Calibri" panose="020F0502020204030204" pitchFamily="34" charset="0"/>
                <a:hlinkClick r:id="rId10"/>
              </a:rPr>
              <a:t>https://smarteye.se/smart-eye-pro/</a:t>
            </a:r>
            <a:endParaRPr lang="en-US" sz="1800" dirty="0">
              <a:effectLst/>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2937990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EB987-3EEE-48A4-889C-68018314F7F1}"/>
              </a:ext>
            </a:extLst>
          </p:cNvPr>
          <p:cNvSpPr>
            <a:spLocks noGrp="1"/>
          </p:cNvSpPr>
          <p:nvPr>
            <p:ph type="title"/>
          </p:nvPr>
        </p:nvSpPr>
        <p:spPr>
          <a:xfrm>
            <a:off x="838200" y="19564"/>
            <a:ext cx="10515600" cy="732155"/>
          </a:xfrm>
        </p:spPr>
        <p:txBody>
          <a:bodyPr/>
          <a:lstStyle/>
          <a:p>
            <a:r>
              <a:rPr lang="en-US" dirty="0"/>
              <a:t>Over-the-shoulder video</a:t>
            </a:r>
          </a:p>
        </p:txBody>
      </p:sp>
      <p:sp>
        <p:nvSpPr>
          <p:cNvPr id="5" name="Content Placeholder 4">
            <a:extLst>
              <a:ext uri="{FF2B5EF4-FFF2-40B4-BE49-F238E27FC236}">
                <a16:creationId xmlns:a16="http://schemas.microsoft.com/office/drawing/2014/main" id="{BD130B83-3257-4463-AF5F-C079B81ACFA8}"/>
              </a:ext>
            </a:extLst>
          </p:cNvPr>
          <p:cNvSpPr>
            <a:spLocks noGrp="1"/>
          </p:cNvSpPr>
          <p:nvPr>
            <p:ph idx="1"/>
          </p:nvPr>
        </p:nvSpPr>
        <p:spPr>
          <a:xfrm>
            <a:off x="230372" y="826165"/>
            <a:ext cx="11539870" cy="4351338"/>
          </a:xfrm>
        </p:spPr>
        <p:txBody>
          <a:bodyPr/>
          <a:lstStyle/>
          <a:p>
            <a:r>
              <a:rPr lang="en-US" dirty="0"/>
              <a:t>Use videos to learn about/compare methods/frameworks for observation</a:t>
            </a:r>
            <a:endParaRPr lang="en-US" sz="2000" dirty="0"/>
          </a:p>
          <a:p>
            <a:pPr marL="461963" lvl="1" indent="-168275"/>
            <a:r>
              <a:rPr lang="en-US" sz="1800" dirty="0"/>
              <a:t>How do different frameworks impact insights? (e.g., TEM, LIT)</a:t>
            </a:r>
          </a:p>
          <a:p>
            <a:pPr marL="461963" lvl="1" indent="-168275"/>
            <a:r>
              <a:rPr lang="en-US" sz="1800" dirty="0"/>
              <a:t>Can we use videos to identify methods/strategies of identifying “important” observables (particularly a priori)?</a:t>
            </a:r>
          </a:p>
          <a:p>
            <a:pPr marL="461963" lvl="1" indent="-168275"/>
            <a:r>
              <a:rPr lang="en-US" sz="1800" dirty="0"/>
              <a:t>Identify changes (from expected); ways to classify unexpected; ways to classify how unexpected events are managed</a:t>
            </a:r>
            <a:endParaRPr lang="en-US" sz="1400" dirty="0"/>
          </a:p>
        </p:txBody>
      </p:sp>
      <p:pic>
        <p:nvPicPr>
          <p:cNvPr id="4" name="Content Placeholder 5">
            <a:extLst>
              <a:ext uri="{FF2B5EF4-FFF2-40B4-BE49-F238E27FC236}">
                <a16:creationId xmlns:a16="http://schemas.microsoft.com/office/drawing/2014/main" id="{65F108EB-1287-4DE7-A272-8C2885FC9373}"/>
              </a:ext>
              <a:ext uri="{C183D7F6-B498-43B3-948B-1728B52AA6E4}">
                <adec:decorative xmlns:adec="http://schemas.microsoft.com/office/drawing/2017/decorative" val="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2195" y="2304100"/>
            <a:ext cx="7679433" cy="4329343"/>
          </a:xfrm>
          <a:prstGeom prst="rect">
            <a:avLst/>
          </a:prstGeom>
        </p:spPr>
      </p:pic>
      <p:sp>
        <p:nvSpPr>
          <p:cNvPr id="6" name="Content Placeholder 4">
            <a:extLst>
              <a:ext uri="{FF2B5EF4-FFF2-40B4-BE49-F238E27FC236}">
                <a16:creationId xmlns:a16="http://schemas.microsoft.com/office/drawing/2014/main" id="{12B4D799-C377-41F0-BDAD-D300202D840D}"/>
              </a:ext>
            </a:extLst>
          </p:cNvPr>
          <p:cNvSpPr txBox="1">
            <a:spLocks/>
          </p:cNvSpPr>
          <p:nvPr/>
        </p:nvSpPr>
        <p:spPr>
          <a:xfrm>
            <a:off x="230373" y="2304100"/>
            <a:ext cx="4224670" cy="39115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Other things we can do with the videos…</a:t>
            </a:r>
          </a:p>
          <a:p>
            <a:pPr marL="461963" lvl="1" indent="-168275"/>
            <a:r>
              <a:rPr lang="en-US" sz="1800" dirty="0"/>
              <a:t>Conduct cued think-aloud with participants (did this)</a:t>
            </a:r>
          </a:p>
          <a:p>
            <a:pPr marL="461963" lvl="1" indent="-168275"/>
            <a:r>
              <a:rPr lang="en-US" sz="1800" dirty="0"/>
              <a:t>Conduct cued think-aloud with non-participant SMEs</a:t>
            </a:r>
          </a:p>
          <a:p>
            <a:pPr marL="461963" lvl="1" indent="-168275"/>
            <a:r>
              <a:rPr lang="en-US" sz="1800" dirty="0"/>
              <a:t>Can non-participant SME accurately identify what crews (reported they) were thinking?</a:t>
            </a:r>
          </a:p>
          <a:p>
            <a:endParaRPr lang="en-US" dirty="0"/>
          </a:p>
        </p:txBody>
      </p:sp>
    </p:spTree>
    <p:extLst>
      <p:ext uri="{BB962C8B-B14F-4D97-AF65-F5344CB8AC3E}">
        <p14:creationId xmlns:p14="http://schemas.microsoft.com/office/powerpoint/2010/main" val="3653617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A5B9-06DF-4975-B10F-431A801F96D0}"/>
              </a:ext>
            </a:extLst>
          </p:cNvPr>
          <p:cNvSpPr>
            <a:spLocks noGrp="1"/>
          </p:cNvSpPr>
          <p:nvPr>
            <p:ph type="title"/>
          </p:nvPr>
        </p:nvSpPr>
        <p:spPr>
          <a:xfrm>
            <a:off x="838200" y="2651125"/>
            <a:ext cx="10515600" cy="2665154"/>
          </a:xfrm>
        </p:spPr>
        <p:txBody>
          <a:bodyPr/>
          <a:lstStyle/>
          <a:p>
            <a:r>
              <a:rPr lang="en-US" dirty="0"/>
              <a:t>Post-Run Data Collection</a:t>
            </a:r>
            <a:br>
              <a:rPr lang="en-US" dirty="0"/>
            </a:br>
            <a:r>
              <a:rPr lang="en-US" dirty="0"/>
              <a:t>	</a:t>
            </a:r>
            <a:r>
              <a:rPr lang="en-US" sz="3200" dirty="0"/>
              <a:t>Workload (TLX)</a:t>
            </a:r>
            <a:br>
              <a:rPr lang="en-US" sz="3200" dirty="0"/>
            </a:br>
            <a:r>
              <a:rPr lang="en-US" sz="3200" dirty="0"/>
              <a:t>	Situational Awareness (SART)</a:t>
            </a:r>
            <a:br>
              <a:rPr lang="en-US" sz="3200" dirty="0"/>
            </a:br>
            <a:r>
              <a:rPr lang="en-US" sz="3200" dirty="0"/>
              <a:t>	Resilient Performance Self Assessment</a:t>
            </a:r>
            <a:br>
              <a:rPr lang="en-US" sz="3200" dirty="0"/>
            </a:br>
            <a:r>
              <a:rPr lang="en-US" sz="3200" dirty="0"/>
              <a:t>	</a:t>
            </a:r>
            <a:endParaRPr lang="en-US" dirty="0"/>
          </a:p>
        </p:txBody>
      </p:sp>
    </p:spTree>
    <p:extLst>
      <p:ext uri="{BB962C8B-B14F-4D97-AF65-F5344CB8AC3E}">
        <p14:creationId xmlns:p14="http://schemas.microsoft.com/office/powerpoint/2010/main" val="1296159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B2AF2A-FA76-47F4-84D6-5949D9784279}"/>
              </a:ext>
            </a:extLst>
          </p:cNvPr>
          <p:cNvPicPr>
            <a:picLocks noChangeAspect="1"/>
          </p:cNvPicPr>
          <p:nvPr/>
        </p:nvPicPr>
        <p:blipFill>
          <a:blip r:embed="rId2"/>
          <a:stretch>
            <a:fillRect/>
          </a:stretch>
        </p:blipFill>
        <p:spPr>
          <a:xfrm>
            <a:off x="1028521" y="129447"/>
            <a:ext cx="3865223" cy="6728553"/>
          </a:xfrm>
          <a:prstGeom prst="rect">
            <a:avLst/>
          </a:prstGeom>
          <a:ln w="28575">
            <a:solidFill>
              <a:schemeClr val="tx1"/>
            </a:solidFill>
          </a:ln>
        </p:spPr>
      </p:pic>
      <p:pic>
        <p:nvPicPr>
          <p:cNvPr id="3" name="Picture 2">
            <a:extLst>
              <a:ext uri="{FF2B5EF4-FFF2-40B4-BE49-F238E27FC236}">
                <a16:creationId xmlns:a16="http://schemas.microsoft.com/office/drawing/2014/main" id="{9AF2D1FE-FAD0-417F-B261-328709D3C5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7415" y="7586"/>
            <a:ext cx="4346531" cy="6849203"/>
          </a:xfrm>
          <a:prstGeom prst="rect">
            <a:avLst/>
          </a:prstGeom>
        </p:spPr>
      </p:pic>
      <p:sp>
        <p:nvSpPr>
          <p:cNvPr id="4" name="TextBox 3">
            <a:extLst>
              <a:ext uri="{FF2B5EF4-FFF2-40B4-BE49-F238E27FC236}">
                <a16:creationId xmlns:a16="http://schemas.microsoft.com/office/drawing/2014/main" id="{730C9512-C2C9-4924-9F96-A97CCE26EA94}"/>
              </a:ext>
            </a:extLst>
          </p:cNvPr>
          <p:cNvSpPr txBox="1"/>
          <p:nvPr/>
        </p:nvSpPr>
        <p:spPr>
          <a:xfrm rot="16200000">
            <a:off x="-542903" y="3262890"/>
            <a:ext cx="2681183" cy="461665"/>
          </a:xfrm>
          <a:prstGeom prst="rect">
            <a:avLst/>
          </a:prstGeom>
          <a:noFill/>
        </p:spPr>
        <p:txBody>
          <a:bodyPr wrap="none" rtlCol="0">
            <a:spAutoFit/>
          </a:bodyPr>
          <a:lstStyle/>
          <a:p>
            <a:r>
              <a:rPr lang="en-US" sz="2400" dirty="0"/>
              <a:t>Perceived Workload</a:t>
            </a:r>
          </a:p>
        </p:txBody>
      </p:sp>
      <p:sp>
        <p:nvSpPr>
          <p:cNvPr id="5" name="TextBox 4">
            <a:extLst>
              <a:ext uri="{FF2B5EF4-FFF2-40B4-BE49-F238E27FC236}">
                <a16:creationId xmlns:a16="http://schemas.microsoft.com/office/drawing/2014/main" id="{FE60776B-0B3F-4DFE-8B85-21A07E068560}"/>
              </a:ext>
            </a:extLst>
          </p:cNvPr>
          <p:cNvSpPr txBox="1"/>
          <p:nvPr/>
        </p:nvSpPr>
        <p:spPr>
          <a:xfrm rot="16200000">
            <a:off x="4919743" y="3198167"/>
            <a:ext cx="4229043" cy="461665"/>
          </a:xfrm>
          <a:prstGeom prst="rect">
            <a:avLst/>
          </a:prstGeom>
          <a:noFill/>
        </p:spPr>
        <p:txBody>
          <a:bodyPr wrap="none" rtlCol="0">
            <a:spAutoFit/>
          </a:bodyPr>
          <a:lstStyle/>
          <a:p>
            <a:r>
              <a:rPr lang="en-US" sz="2400" dirty="0"/>
              <a:t>Perceived Situational Awareness</a:t>
            </a:r>
          </a:p>
        </p:txBody>
      </p:sp>
    </p:spTree>
    <p:extLst>
      <p:ext uri="{BB962C8B-B14F-4D97-AF65-F5344CB8AC3E}">
        <p14:creationId xmlns:p14="http://schemas.microsoft.com/office/powerpoint/2010/main" val="3539274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EB987-3EEE-48A4-889C-68018314F7F1}"/>
              </a:ext>
            </a:extLst>
          </p:cNvPr>
          <p:cNvSpPr>
            <a:spLocks noGrp="1"/>
          </p:cNvSpPr>
          <p:nvPr>
            <p:ph type="title"/>
          </p:nvPr>
        </p:nvSpPr>
        <p:spPr>
          <a:xfrm>
            <a:off x="838200" y="64333"/>
            <a:ext cx="10515600" cy="732155"/>
          </a:xfrm>
        </p:spPr>
        <p:txBody>
          <a:bodyPr/>
          <a:lstStyle/>
          <a:p>
            <a:r>
              <a:rPr lang="en-US" dirty="0"/>
              <a:t>Resilient Performance Self-Assessment</a:t>
            </a:r>
          </a:p>
        </p:txBody>
      </p:sp>
      <p:pic>
        <p:nvPicPr>
          <p:cNvPr id="8" name="Picture 7">
            <a:extLst>
              <a:ext uri="{FF2B5EF4-FFF2-40B4-BE49-F238E27FC236}">
                <a16:creationId xmlns:a16="http://schemas.microsoft.com/office/drawing/2014/main" id="{E8978AA1-1265-4C10-8385-1B626FBC1657}"/>
              </a:ext>
            </a:extLst>
          </p:cNvPr>
          <p:cNvPicPr>
            <a:picLocks noChangeAspect="1"/>
          </p:cNvPicPr>
          <p:nvPr/>
        </p:nvPicPr>
        <p:blipFill rotWithShape="1">
          <a:blip r:embed="rId2"/>
          <a:srcRect b="82124"/>
          <a:stretch/>
        </p:blipFill>
        <p:spPr>
          <a:xfrm>
            <a:off x="1626400" y="796488"/>
            <a:ext cx="8694468" cy="1085475"/>
          </a:xfrm>
          <a:prstGeom prst="rect">
            <a:avLst/>
          </a:prstGeom>
        </p:spPr>
      </p:pic>
      <p:sp>
        <p:nvSpPr>
          <p:cNvPr id="4" name="Content Placeholder 3">
            <a:extLst>
              <a:ext uri="{FF2B5EF4-FFF2-40B4-BE49-F238E27FC236}">
                <a16:creationId xmlns:a16="http://schemas.microsoft.com/office/drawing/2014/main" id="{7966B3FD-1E41-4CFB-A89F-53A979362733}"/>
              </a:ext>
            </a:extLst>
          </p:cNvPr>
          <p:cNvSpPr>
            <a:spLocks noGrp="1"/>
          </p:cNvSpPr>
          <p:nvPr>
            <p:ph idx="1"/>
          </p:nvPr>
        </p:nvSpPr>
        <p:spPr>
          <a:xfrm>
            <a:off x="579120" y="688206"/>
            <a:ext cx="10774680" cy="369333"/>
          </a:xfrm>
        </p:spPr>
        <p:txBody>
          <a:bodyPr>
            <a:normAutofit/>
          </a:bodyPr>
          <a:lstStyle/>
          <a:p>
            <a:pPr marL="342900" marR="0" lvl="0" indent="-342900">
              <a:lnSpc>
                <a:spcPct val="107000"/>
              </a:lnSpc>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Derived from AA LIT (2021)</a:t>
            </a:r>
          </a:p>
        </p:txBody>
      </p:sp>
      <p:pic>
        <p:nvPicPr>
          <p:cNvPr id="5" name="Picture 4">
            <a:extLst>
              <a:ext uri="{FF2B5EF4-FFF2-40B4-BE49-F238E27FC236}">
                <a16:creationId xmlns:a16="http://schemas.microsoft.com/office/drawing/2014/main" id="{889ABE7B-6AE0-4BC0-B052-518A012893E1}"/>
              </a:ext>
            </a:extLst>
          </p:cNvPr>
          <p:cNvPicPr>
            <a:picLocks noChangeAspect="1"/>
          </p:cNvPicPr>
          <p:nvPr/>
        </p:nvPicPr>
        <p:blipFill rotWithShape="1">
          <a:blip r:embed="rId2"/>
          <a:srcRect t="22896"/>
          <a:stretch/>
        </p:blipFill>
        <p:spPr>
          <a:xfrm>
            <a:off x="1316665" y="1786271"/>
            <a:ext cx="9338410" cy="5028662"/>
          </a:xfrm>
          <a:prstGeom prst="rect">
            <a:avLst/>
          </a:prstGeom>
        </p:spPr>
      </p:pic>
    </p:spTree>
    <p:extLst>
      <p:ext uri="{BB962C8B-B14F-4D97-AF65-F5344CB8AC3E}">
        <p14:creationId xmlns:p14="http://schemas.microsoft.com/office/powerpoint/2010/main" val="953667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A5B9-06DF-4975-B10F-431A801F96D0}"/>
              </a:ext>
            </a:extLst>
          </p:cNvPr>
          <p:cNvSpPr>
            <a:spLocks noGrp="1"/>
          </p:cNvSpPr>
          <p:nvPr>
            <p:ph type="title"/>
          </p:nvPr>
        </p:nvSpPr>
        <p:spPr>
          <a:xfrm>
            <a:off x="838200" y="2651125"/>
            <a:ext cx="10515600" cy="2017128"/>
          </a:xfrm>
        </p:spPr>
        <p:txBody>
          <a:bodyPr/>
          <a:lstStyle/>
          <a:p>
            <a:r>
              <a:rPr lang="en-US" dirty="0"/>
              <a:t>Post-Study Data Collection</a:t>
            </a:r>
            <a:br>
              <a:rPr lang="en-US" dirty="0"/>
            </a:br>
            <a:r>
              <a:rPr lang="en-US" dirty="0"/>
              <a:t>	</a:t>
            </a:r>
            <a:r>
              <a:rPr lang="en-US" sz="3200" dirty="0"/>
              <a:t>Event Report Narratives</a:t>
            </a:r>
            <a:br>
              <a:rPr lang="en-US" sz="3200" dirty="0"/>
            </a:br>
            <a:r>
              <a:rPr lang="en-US" sz="3200" dirty="0"/>
              <a:t>	Cued Retrospective Think-Aloud</a:t>
            </a:r>
            <a:br>
              <a:rPr lang="en-US" sz="3200" dirty="0"/>
            </a:br>
            <a:r>
              <a:rPr lang="en-US" sz="3200" dirty="0"/>
              <a:t>	Resilient Performance Survey #2</a:t>
            </a:r>
          </a:p>
        </p:txBody>
      </p:sp>
    </p:spTree>
    <p:extLst>
      <p:ext uri="{BB962C8B-B14F-4D97-AF65-F5344CB8AC3E}">
        <p14:creationId xmlns:p14="http://schemas.microsoft.com/office/powerpoint/2010/main" val="2573213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7E0C9B-B179-481B-A068-0BD25F06EE02}"/>
              </a:ext>
            </a:extLst>
          </p:cNvPr>
          <p:cNvSpPr>
            <a:spLocks noGrp="1"/>
          </p:cNvSpPr>
          <p:nvPr>
            <p:ph type="title"/>
          </p:nvPr>
        </p:nvSpPr>
        <p:spPr>
          <a:xfrm>
            <a:off x="838200" y="292933"/>
            <a:ext cx="10515600" cy="573338"/>
          </a:xfrm>
        </p:spPr>
        <p:txBody>
          <a:bodyPr/>
          <a:lstStyle/>
          <a:p>
            <a:pPr algn="ctr"/>
            <a:r>
              <a:rPr lang="en-US" dirty="0"/>
              <a:t>Event Report Narratives</a:t>
            </a:r>
          </a:p>
        </p:txBody>
      </p:sp>
      <p:pic>
        <p:nvPicPr>
          <p:cNvPr id="3" name="Picture 2">
            <a:extLst>
              <a:ext uri="{FF2B5EF4-FFF2-40B4-BE49-F238E27FC236}">
                <a16:creationId xmlns:a16="http://schemas.microsoft.com/office/drawing/2014/main" id="{3E4E9539-AA57-4638-B373-69E90C13BA84}"/>
              </a:ext>
            </a:extLst>
          </p:cNvPr>
          <p:cNvPicPr>
            <a:picLocks noChangeAspect="1"/>
          </p:cNvPicPr>
          <p:nvPr/>
        </p:nvPicPr>
        <p:blipFill>
          <a:blip r:embed="rId2"/>
          <a:stretch>
            <a:fillRect/>
          </a:stretch>
        </p:blipFill>
        <p:spPr>
          <a:xfrm>
            <a:off x="8854" y="1546503"/>
            <a:ext cx="4098426" cy="5188687"/>
          </a:xfrm>
          <a:prstGeom prst="rect">
            <a:avLst/>
          </a:prstGeom>
          <a:ln>
            <a:solidFill>
              <a:schemeClr val="tx1"/>
            </a:solidFill>
          </a:ln>
        </p:spPr>
      </p:pic>
      <p:pic>
        <p:nvPicPr>
          <p:cNvPr id="8" name="Picture 7">
            <a:extLst>
              <a:ext uri="{FF2B5EF4-FFF2-40B4-BE49-F238E27FC236}">
                <a16:creationId xmlns:a16="http://schemas.microsoft.com/office/drawing/2014/main" id="{35CE2F6A-9AB4-4776-BFE6-79AFB43BBCB6}"/>
              </a:ext>
            </a:extLst>
          </p:cNvPr>
          <p:cNvPicPr>
            <a:picLocks noChangeAspect="1"/>
          </p:cNvPicPr>
          <p:nvPr/>
        </p:nvPicPr>
        <p:blipFill>
          <a:blip r:embed="rId3"/>
          <a:stretch>
            <a:fillRect/>
          </a:stretch>
        </p:blipFill>
        <p:spPr>
          <a:xfrm>
            <a:off x="4136540" y="1546503"/>
            <a:ext cx="3985513" cy="5188687"/>
          </a:xfrm>
          <a:prstGeom prst="rect">
            <a:avLst/>
          </a:prstGeom>
          <a:ln>
            <a:solidFill>
              <a:schemeClr val="tx1"/>
            </a:solidFill>
          </a:ln>
        </p:spPr>
      </p:pic>
      <p:pic>
        <p:nvPicPr>
          <p:cNvPr id="10" name="Picture 9">
            <a:extLst>
              <a:ext uri="{FF2B5EF4-FFF2-40B4-BE49-F238E27FC236}">
                <a16:creationId xmlns:a16="http://schemas.microsoft.com/office/drawing/2014/main" id="{CE1B6CEF-2844-492B-ADBF-48ED72921D39}"/>
              </a:ext>
            </a:extLst>
          </p:cNvPr>
          <p:cNvPicPr>
            <a:picLocks noChangeAspect="1"/>
          </p:cNvPicPr>
          <p:nvPr/>
        </p:nvPicPr>
        <p:blipFill>
          <a:blip r:embed="rId4"/>
          <a:stretch>
            <a:fillRect/>
          </a:stretch>
        </p:blipFill>
        <p:spPr>
          <a:xfrm>
            <a:off x="8172579" y="1546503"/>
            <a:ext cx="4029195" cy="5043793"/>
          </a:xfrm>
          <a:prstGeom prst="rect">
            <a:avLst/>
          </a:prstGeom>
          <a:ln>
            <a:solidFill>
              <a:schemeClr val="tx1"/>
            </a:solidFill>
          </a:ln>
        </p:spPr>
      </p:pic>
      <p:sp>
        <p:nvSpPr>
          <p:cNvPr id="11" name="TextBox 10">
            <a:extLst>
              <a:ext uri="{FF2B5EF4-FFF2-40B4-BE49-F238E27FC236}">
                <a16:creationId xmlns:a16="http://schemas.microsoft.com/office/drawing/2014/main" id="{C0D11DF8-C57F-4E9A-A4AE-9F5E3AD1182D}"/>
              </a:ext>
            </a:extLst>
          </p:cNvPr>
          <p:cNvSpPr txBox="1"/>
          <p:nvPr/>
        </p:nvSpPr>
        <p:spPr>
          <a:xfrm>
            <a:off x="1373241" y="1177171"/>
            <a:ext cx="1369651" cy="369332"/>
          </a:xfrm>
          <a:prstGeom prst="rect">
            <a:avLst/>
          </a:prstGeom>
          <a:noFill/>
        </p:spPr>
        <p:txBody>
          <a:bodyPr wrap="square" rtlCol="0">
            <a:spAutoFit/>
          </a:bodyPr>
          <a:lstStyle/>
          <a:p>
            <a:pPr algn="ctr"/>
            <a:r>
              <a:rPr lang="en-US" dirty="0"/>
              <a:t>Instructions</a:t>
            </a:r>
          </a:p>
        </p:txBody>
      </p:sp>
      <p:sp>
        <p:nvSpPr>
          <p:cNvPr id="12" name="TextBox 11">
            <a:extLst>
              <a:ext uri="{FF2B5EF4-FFF2-40B4-BE49-F238E27FC236}">
                <a16:creationId xmlns:a16="http://schemas.microsoft.com/office/drawing/2014/main" id="{A97D9395-4C62-47EC-A29E-5E7A90592D9D}"/>
              </a:ext>
            </a:extLst>
          </p:cNvPr>
          <p:cNvSpPr txBox="1"/>
          <p:nvPr/>
        </p:nvSpPr>
        <p:spPr>
          <a:xfrm>
            <a:off x="9502350" y="1177171"/>
            <a:ext cx="1369651" cy="369332"/>
          </a:xfrm>
          <a:prstGeom prst="rect">
            <a:avLst/>
          </a:prstGeom>
          <a:noFill/>
        </p:spPr>
        <p:txBody>
          <a:bodyPr wrap="square" rtlCol="0">
            <a:spAutoFit/>
          </a:bodyPr>
          <a:lstStyle/>
          <a:p>
            <a:pPr algn="ctr"/>
            <a:r>
              <a:rPr lang="en-US" dirty="0"/>
              <a:t>Draft 2</a:t>
            </a:r>
          </a:p>
        </p:txBody>
      </p:sp>
      <p:sp>
        <p:nvSpPr>
          <p:cNvPr id="13" name="TextBox 12">
            <a:extLst>
              <a:ext uri="{FF2B5EF4-FFF2-40B4-BE49-F238E27FC236}">
                <a16:creationId xmlns:a16="http://schemas.microsoft.com/office/drawing/2014/main" id="{9B85EA79-67D7-47D1-A2E1-06C81D2D3AB3}"/>
              </a:ext>
            </a:extLst>
          </p:cNvPr>
          <p:cNvSpPr txBox="1"/>
          <p:nvPr/>
        </p:nvSpPr>
        <p:spPr>
          <a:xfrm>
            <a:off x="5411174" y="1177171"/>
            <a:ext cx="1369651" cy="369332"/>
          </a:xfrm>
          <a:prstGeom prst="rect">
            <a:avLst/>
          </a:prstGeom>
          <a:noFill/>
        </p:spPr>
        <p:txBody>
          <a:bodyPr wrap="square" rtlCol="0">
            <a:spAutoFit/>
          </a:bodyPr>
          <a:lstStyle/>
          <a:p>
            <a:pPr algn="ctr"/>
            <a:r>
              <a:rPr lang="en-US" dirty="0"/>
              <a:t>Draft 1</a:t>
            </a:r>
          </a:p>
        </p:txBody>
      </p:sp>
    </p:spTree>
    <p:extLst>
      <p:ext uri="{BB962C8B-B14F-4D97-AF65-F5344CB8AC3E}">
        <p14:creationId xmlns:p14="http://schemas.microsoft.com/office/powerpoint/2010/main" val="2023264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7E0C9B-B179-481B-A068-0BD25F06EE02}"/>
              </a:ext>
            </a:extLst>
          </p:cNvPr>
          <p:cNvSpPr>
            <a:spLocks noGrp="1"/>
          </p:cNvSpPr>
          <p:nvPr>
            <p:ph type="title"/>
          </p:nvPr>
        </p:nvSpPr>
        <p:spPr>
          <a:xfrm>
            <a:off x="753140" y="0"/>
            <a:ext cx="10515600" cy="1110675"/>
          </a:xfrm>
        </p:spPr>
        <p:txBody>
          <a:bodyPr>
            <a:noAutofit/>
          </a:bodyPr>
          <a:lstStyle/>
          <a:p>
            <a:pPr algn="ctr"/>
            <a:r>
              <a:rPr lang="en-US" sz="4000" dirty="0"/>
              <a:t>Cued Retrospective Think-Aloud</a:t>
            </a:r>
            <a:br>
              <a:rPr lang="en-US" sz="4000" dirty="0"/>
            </a:br>
            <a:r>
              <a:rPr lang="en-US" sz="4000" dirty="0"/>
              <a:t>&amp; Min x Min Workload Assessment</a:t>
            </a:r>
          </a:p>
        </p:txBody>
      </p:sp>
      <p:pic>
        <p:nvPicPr>
          <p:cNvPr id="3" name="Picture 2">
            <a:extLst>
              <a:ext uri="{FF2B5EF4-FFF2-40B4-BE49-F238E27FC236}">
                <a16:creationId xmlns:a16="http://schemas.microsoft.com/office/drawing/2014/main" id="{E043BD04-D707-419B-94DD-3FAA258E4ADA}"/>
              </a:ext>
            </a:extLst>
          </p:cNvPr>
          <p:cNvPicPr>
            <a:picLocks noChangeAspect="1"/>
          </p:cNvPicPr>
          <p:nvPr/>
        </p:nvPicPr>
        <p:blipFill rotWithShape="1">
          <a:blip r:embed="rId2"/>
          <a:srcRect b="3120"/>
          <a:stretch/>
        </p:blipFill>
        <p:spPr>
          <a:xfrm>
            <a:off x="255933" y="1105028"/>
            <a:ext cx="5778353" cy="5498768"/>
          </a:xfrm>
          <a:prstGeom prst="rect">
            <a:avLst/>
          </a:prstGeom>
        </p:spPr>
      </p:pic>
      <p:sp>
        <p:nvSpPr>
          <p:cNvPr id="9" name="TextBox 8">
            <a:extLst>
              <a:ext uri="{FF2B5EF4-FFF2-40B4-BE49-F238E27FC236}">
                <a16:creationId xmlns:a16="http://schemas.microsoft.com/office/drawing/2014/main" id="{CBBAEA42-38A2-4CB2-A2EB-6107D580CBA0}"/>
              </a:ext>
            </a:extLst>
          </p:cNvPr>
          <p:cNvSpPr txBox="1"/>
          <p:nvPr/>
        </p:nvSpPr>
        <p:spPr>
          <a:xfrm>
            <a:off x="7581504" y="1099284"/>
            <a:ext cx="3093098" cy="369332"/>
          </a:xfrm>
          <a:prstGeom prst="rect">
            <a:avLst/>
          </a:prstGeom>
          <a:noFill/>
        </p:spPr>
        <p:txBody>
          <a:bodyPr wrap="square" rtlCol="0">
            <a:spAutoFit/>
          </a:bodyPr>
          <a:lstStyle/>
          <a:p>
            <a:pPr algn="ctr"/>
            <a:r>
              <a:rPr lang="en-US" dirty="0"/>
              <a:t>CA/PM (red) | FO/PF (blue)</a:t>
            </a:r>
          </a:p>
        </p:txBody>
      </p:sp>
      <p:grpSp>
        <p:nvGrpSpPr>
          <p:cNvPr id="12" name="Group 11">
            <a:extLst>
              <a:ext uri="{FF2B5EF4-FFF2-40B4-BE49-F238E27FC236}">
                <a16:creationId xmlns:a16="http://schemas.microsoft.com/office/drawing/2014/main" id="{0126BBB1-564D-4591-9227-F13A89D5FE75}"/>
              </a:ext>
            </a:extLst>
          </p:cNvPr>
          <p:cNvGrpSpPr/>
          <p:nvPr/>
        </p:nvGrpSpPr>
        <p:grpSpPr>
          <a:xfrm>
            <a:off x="6530942" y="1456418"/>
            <a:ext cx="4829175" cy="5153025"/>
            <a:chOff x="6530942" y="1456418"/>
            <a:chExt cx="4829175" cy="5153025"/>
          </a:xfrm>
        </p:grpSpPr>
        <p:pic>
          <p:nvPicPr>
            <p:cNvPr id="8" name="Picture 7">
              <a:extLst>
                <a:ext uri="{FF2B5EF4-FFF2-40B4-BE49-F238E27FC236}">
                  <a16:creationId xmlns:a16="http://schemas.microsoft.com/office/drawing/2014/main" id="{7F1053D9-B597-4568-8384-E05C2999CEE6}"/>
                </a:ext>
              </a:extLst>
            </p:cNvPr>
            <p:cNvPicPr>
              <a:picLocks noChangeAspect="1"/>
            </p:cNvPicPr>
            <p:nvPr/>
          </p:nvPicPr>
          <p:blipFill>
            <a:blip r:embed="rId3"/>
            <a:stretch>
              <a:fillRect/>
            </a:stretch>
          </p:blipFill>
          <p:spPr>
            <a:xfrm>
              <a:off x="6530942" y="1456418"/>
              <a:ext cx="4829175" cy="5153025"/>
            </a:xfrm>
            <a:prstGeom prst="rect">
              <a:avLst/>
            </a:prstGeom>
            <a:ln>
              <a:solidFill>
                <a:schemeClr val="tx1"/>
              </a:solidFill>
            </a:ln>
          </p:spPr>
        </p:pic>
        <p:sp>
          <p:nvSpPr>
            <p:cNvPr id="10" name="Freeform: Shape 9">
              <a:extLst>
                <a:ext uri="{FF2B5EF4-FFF2-40B4-BE49-F238E27FC236}">
                  <a16:creationId xmlns:a16="http://schemas.microsoft.com/office/drawing/2014/main" id="{7216647C-A153-4B60-8A32-883A0435B811}"/>
                </a:ext>
              </a:extLst>
            </p:cNvPr>
            <p:cNvSpPr/>
            <p:nvPr/>
          </p:nvSpPr>
          <p:spPr>
            <a:xfrm>
              <a:off x="8016951" y="1794773"/>
              <a:ext cx="2286000" cy="4603898"/>
            </a:xfrm>
            <a:custGeom>
              <a:avLst/>
              <a:gdLst>
                <a:gd name="connsiteX0" fmla="*/ 1701209 w 2286000"/>
                <a:gd name="connsiteY0" fmla="*/ 0 h 4603898"/>
                <a:gd name="connsiteX1" fmla="*/ 616688 w 2286000"/>
                <a:gd name="connsiteY1" fmla="*/ 233917 h 4603898"/>
                <a:gd name="connsiteX2" fmla="*/ 1148316 w 2286000"/>
                <a:gd name="connsiteY2" fmla="*/ 489098 h 4603898"/>
                <a:gd name="connsiteX3" fmla="*/ 1701209 w 2286000"/>
                <a:gd name="connsiteY3" fmla="*/ 691117 h 4603898"/>
                <a:gd name="connsiteX4" fmla="*/ 1137684 w 2286000"/>
                <a:gd name="connsiteY4" fmla="*/ 946298 h 4603898"/>
                <a:gd name="connsiteX5" fmla="*/ 1679944 w 2286000"/>
                <a:gd name="connsiteY5" fmla="*/ 1201479 h 4603898"/>
                <a:gd name="connsiteX6" fmla="*/ 1158949 w 2286000"/>
                <a:gd name="connsiteY6" fmla="*/ 1446028 h 4603898"/>
                <a:gd name="connsiteX7" fmla="*/ 574158 w 2286000"/>
                <a:gd name="connsiteY7" fmla="*/ 1679944 h 4603898"/>
                <a:gd name="connsiteX8" fmla="*/ 574158 w 2286000"/>
                <a:gd name="connsiteY8" fmla="*/ 1935126 h 4603898"/>
                <a:gd name="connsiteX9" fmla="*/ 21265 w 2286000"/>
                <a:gd name="connsiteY9" fmla="*/ 2179675 h 4603898"/>
                <a:gd name="connsiteX10" fmla="*/ 1722474 w 2286000"/>
                <a:gd name="connsiteY10" fmla="*/ 2424223 h 4603898"/>
                <a:gd name="connsiteX11" fmla="*/ 1127051 w 2286000"/>
                <a:gd name="connsiteY11" fmla="*/ 2658140 h 4603898"/>
                <a:gd name="connsiteX12" fmla="*/ 1648046 w 2286000"/>
                <a:gd name="connsiteY12" fmla="*/ 2892056 h 4603898"/>
                <a:gd name="connsiteX13" fmla="*/ 2275367 w 2286000"/>
                <a:gd name="connsiteY13" fmla="*/ 3168503 h 4603898"/>
                <a:gd name="connsiteX14" fmla="*/ 2286000 w 2286000"/>
                <a:gd name="connsiteY14" fmla="*/ 3402419 h 4603898"/>
                <a:gd name="connsiteX15" fmla="*/ 1690577 w 2286000"/>
                <a:gd name="connsiteY15" fmla="*/ 3646968 h 4603898"/>
                <a:gd name="connsiteX16" fmla="*/ 531628 w 2286000"/>
                <a:gd name="connsiteY16" fmla="*/ 3891517 h 4603898"/>
                <a:gd name="connsiteX17" fmla="*/ 1116418 w 2286000"/>
                <a:gd name="connsiteY17" fmla="*/ 4093535 h 4603898"/>
                <a:gd name="connsiteX18" fmla="*/ 563525 w 2286000"/>
                <a:gd name="connsiteY18" fmla="*/ 4359349 h 4603898"/>
                <a:gd name="connsiteX19" fmla="*/ 0 w 2286000"/>
                <a:gd name="connsiteY19" fmla="*/ 4603898 h 460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86000" h="4603898">
                  <a:moveTo>
                    <a:pt x="1701209" y="0"/>
                  </a:moveTo>
                  <a:lnTo>
                    <a:pt x="616688" y="233917"/>
                  </a:lnTo>
                  <a:lnTo>
                    <a:pt x="1148316" y="489098"/>
                  </a:lnTo>
                  <a:lnTo>
                    <a:pt x="1701209" y="691117"/>
                  </a:lnTo>
                  <a:lnTo>
                    <a:pt x="1137684" y="946298"/>
                  </a:lnTo>
                  <a:lnTo>
                    <a:pt x="1679944" y="1201479"/>
                  </a:lnTo>
                  <a:lnTo>
                    <a:pt x="1158949" y="1446028"/>
                  </a:lnTo>
                  <a:lnTo>
                    <a:pt x="574158" y="1679944"/>
                  </a:lnTo>
                  <a:lnTo>
                    <a:pt x="574158" y="1935126"/>
                  </a:lnTo>
                  <a:lnTo>
                    <a:pt x="21265" y="2179675"/>
                  </a:lnTo>
                  <a:lnTo>
                    <a:pt x="1722474" y="2424223"/>
                  </a:lnTo>
                  <a:lnTo>
                    <a:pt x="1127051" y="2658140"/>
                  </a:lnTo>
                  <a:lnTo>
                    <a:pt x="1648046" y="2892056"/>
                  </a:lnTo>
                  <a:lnTo>
                    <a:pt x="2275367" y="3168503"/>
                  </a:lnTo>
                  <a:lnTo>
                    <a:pt x="2286000" y="3402419"/>
                  </a:lnTo>
                  <a:lnTo>
                    <a:pt x="1690577" y="3646968"/>
                  </a:lnTo>
                  <a:lnTo>
                    <a:pt x="531628" y="3891517"/>
                  </a:lnTo>
                  <a:lnTo>
                    <a:pt x="1116418" y="4093535"/>
                  </a:lnTo>
                  <a:lnTo>
                    <a:pt x="563525" y="4359349"/>
                  </a:lnTo>
                  <a:lnTo>
                    <a:pt x="0" y="4603898"/>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91E71208-F8F0-4F2B-BEB9-6DD09755286F}"/>
                </a:ext>
              </a:extLst>
            </p:cNvPr>
            <p:cNvSpPr/>
            <p:nvPr/>
          </p:nvSpPr>
          <p:spPr>
            <a:xfrm>
              <a:off x="7921257" y="1837305"/>
              <a:ext cx="2349795" cy="4593265"/>
            </a:xfrm>
            <a:custGeom>
              <a:avLst/>
              <a:gdLst>
                <a:gd name="connsiteX0" fmla="*/ 63795 w 2349795"/>
                <a:gd name="connsiteY0" fmla="*/ 0 h 4593265"/>
                <a:gd name="connsiteX1" fmla="*/ 2349795 w 2349795"/>
                <a:gd name="connsiteY1" fmla="*/ 244549 h 4593265"/>
                <a:gd name="connsiteX2" fmla="*/ 2349795 w 2349795"/>
                <a:gd name="connsiteY2" fmla="*/ 489097 h 4593265"/>
                <a:gd name="connsiteX3" fmla="*/ 648586 w 2349795"/>
                <a:gd name="connsiteY3" fmla="*/ 723014 h 4593265"/>
                <a:gd name="connsiteX4" fmla="*/ 1201479 w 2349795"/>
                <a:gd name="connsiteY4" fmla="*/ 946297 h 4593265"/>
                <a:gd name="connsiteX5" fmla="*/ 63795 w 2349795"/>
                <a:gd name="connsiteY5" fmla="*/ 1212111 h 4593265"/>
                <a:gd name="connsiteX6" fmla="*/ 74428 w 2349795"/>
                <a:gd name="connsiteY6" fmla="*/ 1477925 h 4593265"/>
                <a:gd name="connsiteX7" fmla="*/ 606056 w 2349795"/>
                <a:gd name="connsiteY7" fmla="*/ 1658679 h 4593265"/>
                <a:gd name="connsiteX8" fmla="*/ 648586 w 2349795"/>
                <a:gd name="connsiteY8" fmla="*/ 1935125 h 4593265"/>
                <a:gd name="connsiteX9" fmla="*/ 53162 w 2349795"/>
                <a:gd name="connsiteY9" fmla="*/ 2158409 h 4593265"/>
                <a:gd name="connsiteX10" fmla="*/ 1765004 w 2349795"/>
                <a:gd name="connsiteY10" fmla="*/ 2402958 h 4593265"/>
                <a:gd name="connsiteX11" fmla="*/ 616688 w 2349795"/>
                <a:gd name="connsiteY11" fmla="*/ 2626242 h 4593265"/>
                <a:gd name="connsiteX12" fmla="*/ 53162 w 2349795"/>
                <a:gd name="connsiteY12" fmla="*/ 2902688 h 4593265"/>
                <a:gd name="connsiteX13" fmla="*/ 616688 w 2349795"/>
                <a:gd name="connsiteY13" fmla="*/ 3136604 h 4593265"/>
                <a:gd name="connsiteX14" fmla="*/ 1765004 w 2349795"/>
                <a:gd name="connsiteY14" fmla="*/ 3359888 h 4593265"/>
                <a:gd name="connsiteX15" fmla="*/ 1754372 w 2349795"/>
                <a:gd name="connsiteY15" fmla="*/ 3646967 h 4593265"/>
                <a:gd name="connsiteX16" fmla="*/ 606056 w 2349795"/>
                <a:gd name="connsiteY16" fmla="*/ 3870251 h 4593265"/>
                <a:gd name="connsiteX17" fmla="*/ 1743739 w 2349795"/>
                <a:gd name="connsiteY17" fmla="*/ 4093535 h 4593265"/>
                <a:gd name="connsiteX18" fmla="*/ 1148316 w 2349795"/>
                <a:gd name="connsiteY18" fmla="*/ 4327451 h 4593265"/>
                <a:gd name="connsiteX19" fmla="*/ 0 w 2349795"/>
                <a:gd name="connsiteY19" fmla="*/ 4593265 h 459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795" h="4593265">
                  <a:moveTo>
                    <a:pt x="63795" y="0"/>
                  </a:moveTo>
                  <a:lnTo>
                    <a:pt x="2349795" y="244549"/>
                  </a:lnTo>
                  <a:lnTo>
                    <a:pt x="2349795" y="489097"/>
                  </a:lnTo>
                  <a:lnTo>
                    <a:pt x="648586" y="723014"/>
                  </a:lnTo>
                  <a:lnTo>
                    <a:pt x="1201479" y="946297"/>
                  </a:lnTo>
                  <a:lnTo>
                    <a:pt x="63795" y="1212111"/>
                  </a:lnTo>
                  <a:lnTo>
                    <a:pt x="74428" y="1477925"/>
                  </a:lnTo>
                  <a:lnTo>
                    <a:pt x="606056" y="1658679"/>
                  </a:lnTo>
                  <a:lnTo>
                    <a:pt x="648586" y="1935125"/>
                  </a:lnTo>
                  <a:lnTo>
                    <a:pt x="53162" y="2158409"/>
                  </a:lnTo>
                  <a:lnTo>
                    <a:pt x="1765004" y="2402958"/>
                  </a:lnTo>
                  <a:lnTo>
                    <a:pt x="616688" y="2626242"/>
                  </a:lnTo>
                  <a:lnTo>
                    <a:pt x="53162" y="2902688"/>
                  </a:lnTo>
                  <a:lnTo>
                    <a:pt x="616688" y="3136604"/>
                  </a:lnTo>
                  <a:lnTo>
                    <a:pt x="1765004" y="3359888"/>
                  </a:lnTo>
                  <a:lnTo>
                    <a:pt x="1754372" y="3646967"/>
                  </a:lnTo>
                  <a:lnTo>
                    <a:pt x="606056" y="3870251"/>
                  </a:lnTo>
                  <a:lnTo>
                    <a:pt x="1743739" y="4093535"/>
                  </a:lnTo>
                  <a:lnTo>
                    <a:pt x="1148316" y="4327451"/>
                  </a:lnTo>
                  <a:lnTo>
                    <a:pt x="0" y="4593265"/>
                  </a:lnTo>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46613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7333DD-6962-2A5E-DF9D-6834BCCF412C}"/>
              </a:ext>
            </a:extLst>
          </p:cNvPr>
          <p:cNvSpPr>
            <a:spLocks noGrp="1"/>
          </p:cNvSpPr>
          <p:nvPr>
            <p:ph idx="1"/>
          </p:nvPr>
        </p:nvSpPr>
        <p:spPr>
          <a:xfrm>
            <a:off x="7227517" y="990600"/>
            <a:ext cx="4121063" cy="5102155"/>
          </a:xfrm>
        </p:spPr>
        <p:txBody>
          <a:bodyPr>
            <a:noAutofit/>
          </a:bodyPr>
          <a:lstStyle/>
          <a:p>
            <a:pPr marL="0" indent="0" algn="ctr">
              <a:buNone/>
            </a:pPr>
            <a:r>
              <a:rPr lang="en-US" sz="2000" b="1" dirty="0"/>
              <a:t>Organization</a:t>
            </a:r>
          </a:p>
          <a:p>
            <a:pPr marL="457189" indent="-457189">
              <a:buFont typeface="+mj-lt"/>
              <a:buAutoNum type="arabicParenR"/>
            </a:pPr>
            <a:r>
              <a:rPr lang="en-US" sz="1800" dirty="0"/>
              <a:t>Flight Information, including challenge (5Q)</a:t>
            </a:r>
          </a:p>
          <a:p>
            <a:pPr marL="457189" indent="-457189">
              <a:buFont typeface="+mj-lt"/>
              <a:buAutoNum type="arabicParenR"/>
            </a:pPr>
            <a:r>
              <a:rPr lang="en-US" sz="1800" dirty="0"/>
              <a:t>Preflight through Cruise (3 Q)</a:t>
            </a:r>
          </a:p>
          <a:p>
            <a:pPr marL="457189" indent="-457189">
              <a:buFont typeface="+mj-lt"/>
              <a:buAutoNum type="arabicParenR"/>
            </a:pPr>
            <a:r>
              <a:rPr lang="en-US" sz="1800" dirty="0"/>
              <a:t>Descent Briefing and Arrival Phases (19 Q)</a:t>
            </a:r>
          </a:p>
          <a:p>
            <a:pPr marL="457189" indent="-457189">
              <a:buFont typeface="+mj-lt"/>
              <a:buAutoNum type="arabicParenR"/>
            </a:pPr>
            <a:r>
              <a:rPr lang="en-US" sz="1800" dirty="0"/>
              <a:t>Approach and Landing (9 Q)</a:t>
            </a:r>
          </a:p>
          <a:p>
            <a:pPr marL="457189" indent="-457189">
              <a:buFont typeface="+mj-lt"/>
              <a:buAutoNum type="arabicParenR"/>
            </a:pPr>
            <a:r>
              <a:rPr lang="en-US" sz="1800" dirty="0"/>
              <a:t>Overall Info-Seeking, Learning, and Assessments of Flight (8 Q)</a:t>
            </a:r>
          </a:p>
          <a:p>
            <a:pPr marL="457189" indent="-457189">
              <a:buFont typeface="+mj-lt"/>
              <a:buAutoNum type="arabicParenR"/>
            </a:pPr>
            <a:r>
              <a:rPr lang="en-US" sz="1800" dirty="0"/>
              <a:t>Rating-  Agreement and % time: CRM, monitoring, limits of autopilot (10 Q)</a:t>
            </a:r>
          </a:p>
          <a:p>
            <a:pPr marL="457189" indent="-457189">
              <a:buFont typeface="+mj-lt"/>
              <a:buAutoNum type="arabicParenR"/>
            </a:pPr>
            <a:r>
              <a:rPr lang="en-US" sz="1800" dirty="0"/>
              <a:t>Career tip to share on monitoring (1Q)</a:t>
            </a:r>
          </a:p>
          <a:p>
            <a:pPr marL="457189" indent="-457189">
              <a:buFont typeface="+mj-lt"/>
              <a:buAutoNum type="arabicParenR"/>
            </a:pPr>
            <a:r>
              <a:rPr lang="en-US" sz="1800" dirty="0"/>
              <a:t>Demographics (5 Q)</a:t>
            </a:r>
          </a:p>
        </p:txBody>
      </p:sp>
      <p:sp>
        <p:nvSpPr>
          <p:cNvPr id="3" name="Title 2">
            <a:extLst>
              <a:ext uri="{FF2B5EF4-FFF2-40B4-BE49-F238E27FC236}">
                <a16:creationId xmlns:a16="http://schemas.microsoft.com/office/drawing/2014/main" id="{5310C5F8-F5EF-5C42-94A1-810C230F8073}"/>
              </a:ext>
            </a:extLst>
          </p:cNvPr>
          <p:cNvSpPr>
            <a:spLocks noGrp="1"/>
          </p:cNvSpPr>
          <p:nvPr>
            <p:ph type="title"/>
          </p:nvPr>
        </p:nvSpPr>
        <p:spPr>
          <a:xfrm>
            <a:off x="304801" y="163106"/>
            <a:ext cx="10212939" cy="615951"/>
          </a:xfrm>
        </p:spPr>
        <p:txBody>
          <a:bodyPr/>
          <a:lstStyle/>
          <a:p>
            <a:r>
              <a:rPr lang="en-US" sz="3600" dirty="0"/>
              <a:t>Resilient Performance Survey</a:t>
            </a:r>
            <a:endParaRPr lang="en-US" i="1" dirty="0"/>
          </a:p>
        </p:txBody>
      </p:sp>
      <p:sp>
        <p:nvSpPr>
          <p:cNvPr id="4" name="Slide Number Placeholder 3">
            <a:extLst>
              <a:ext uri="{FF2B5EF4-FFF2-40B4-BE49-F238E27FC236}">
                <a16:creationId xmlns:a16="http://schemas.microsoft.com/office/drawing/2014/main" id="{C3677585-7D60-876F-6AF6-FDBB27C116C8}"/>
              </a:ext>
            </a:extLst>
          </p:cNvPr>
          <p:cNvSpPr>
            <a:spLocks noGrp="1"/>
          </p:cNvSpPr>
          <p:nvPr>
            <p:ph type="sldNum" sz="quarter" idx="4"/>
          </p:nvPr>
        </p:nvSpPr>
        <p:spPr/>
        <p:txBody>
          <a:bodyPr/>
          <a:lstStyle/>
          <a:p>
            <a:pPr>
              <a:defRPr/>
            </a:pPr>
            <a:fld id="{B586D440-F702-449A-AAC2-9ACFF17038B8}" type="slidenum">
              <a:rPr lang="en-US" smtClean="0"/>
              <a:pPr>
                <a:defRPr/>
              </a:pPr>
              <a:t>31</a:t>
            </a:fld>
            <a:endParaRPr lang="en-US" dirty="0"/>
          </a:p>
        </p:txBody>
      </p:sp>
      <p:grpSp>
        <p:nvGrpSpPr>
          <p:cNvPr id="7" name="Group 6">
            <a:extLst>
              <a:ext uri="{FF2B5EF4-FFF2-40B4-BE49-F238E27FC236}">
                <a16:creationId xmlns:a16="http://schemas.microsoft.com/office/drawing/2014/main" id="{358ADA7E-7F34-4599-9423-649930563125}"/>
              </a:ext>
            </a:extLst>
          </p:cNvPr>
          <p:cNvGrpSpPr/>
          <p:nvPr/>
        </p:nvGrpSpPr>
        <p:grpSpPr>
          <a:xfrm>
            <a:off x="1831213" y="3194229"/>
            <a:ext cx="3190081" cy="3084463"/>
            <a:chOff x="5909472" y="1990261"/>
            <a:chExt cx="2463408" cy="2381850"/>
          </a:xfrm>
        </p:grpSpPr>
        <p:grpSp>
          <p:nvGrpSpPr>
            <p:cNvPr id="8" name="Group 7">
              <a:extLst>
                <a:ext uri="{FF2B5EF4-FFF2-40B4-BE49-F238E27FC236}">
                  <a16:creationId xmlns:a16="http://schemas.microsoft.com/office/drawing/2014/main" id="{3F360CAE-76E5-46D7-9288-16E403283FC5}"/>
                </a:ext>
              </a:extLst>
            </p:cNvPr>
            <p:cNvGrpSpPr/>
            <p:nvPr/>
          </p:nvGrpSpPr>
          <p:grpSpPr>
            <a:xfrm>
              <a:off x="5909472" y="1990261"/>
              <a:ext cx="1473829" cy="1447800"/>
              <a:chOff x="1779421" y="1217162"/>
              <a:chExt cx="1473829" cy="1447800"/>
            </a:xfrm>
          </p:grpSpPr>
          <p:sp>
            <p:nvSpPr>
              <p:cNvPr id="15" name="Oval 14">
                <a:extLst>
                  <a:ext uri="{FF2B5EF4-FFF2-40B4-BE49-F238E27FC236}">
                    <a16:creationId xmlns:a16="http://schemas.microsoft.com/office/drawing/2014/main" id="{EFFE82B2-8D01-415B-9274-0D41B917186F}"/>
                  </a:ext>
                </a:extLst>
              </p:cNvPr>
              <p:cNvSpPr/>
              <p:nvPr/>
            </p:nvSpPr>
            <p:spPr>
              <a:xfrm>
                <a:off x="1805450" y="1217162"/>
                <a:ext cx="1447800" cy="14478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chemeClr val="accent6">
                        <a:lumMod val="75000"/>
                      </a:schemeClr>
                    </a:solidFill>
                  </a:ln>
                </a:endParaRPr>
              </a:p>
            </p:txBody>
          </p:sp>
          <p:sp>
            <p:nvSpPr>
              <p:cNvPr id="16" name="TextBox 15">
                <a:extLst>
                  <a:ext uri="{FF2B5EF4-FFF2-40B4-BE49-F238E27FC236}">
                    <a16:creationId xmlns:a16="http://schemas.microsoft.com/office/drawing/2014/main" id="{0ED53CC3-A150-4E82-8807-4E1BE6DD2DCB}"/>
                  </a:ext>
                </a:extLst>
              </p:cNvPr>
              <p:cNvSpPr txBox="1"/>
              <p:nvPr/>
            </p:nvSpPr>
            <p:spPr>
              <a:xfrm>
                <a:off x="1779421" y="1564180"/>
                <a:ext cx="1180466" cy="546636"/>
              </a:xfrm>
              <a:prstGeom prst="rect">
                <a:avLst/>
              </a:prstGeom>
              <a:noFill/>
            </p:spPr>
            <p:txBody>
              <a:bodyPr wrap="none" rtlCol="0">
                <a:spAutoFit/>
              </a:bodyPr>
              <a:lstStyle/>
              <a:p>
                <a:r>
                  <a:rPr lang="en-US" sz="2000" dirty="0"/>
                  <a:t>Resilient</a:t>
                </a:r>
              </a:p>
              <a:p>
                <a:r>
                  <a:rPr lang="en-US" sz="2000" dirty="0"/>
                  <a:t>Performance</a:t>
                </a:r>
              </a:p>
            </p:txBody>
          </p:sp>
        </p:grpSp>
        <p:grpSp>
          <p:nvGrpSpPr>
            <p:cNvPr id="9" name="Group 8">
              <a:extLst>
                <a:ext uri="{FF2B5EF4-FFF2-40B4-BE49-F238E27FC236}">
                  <a16:creationId xmlns:a16="http://schemas.microsoft.com/office/drawing/2014/main" id="{97999057-57E1-48EB-AA83-69F897C79641}"/>
                </a:ext>
              </a:extLst>
            </p:cNvPr>
            <p:cNvGrpSpPr/>
            <p:nvPr/>
          </p:nvGrpSpPr>
          <p:grpSpPr>
            <a:xfrm>
              <a:off x="6925080" y="2342382"/>
              <a:ext cx="1447800" cy="1353511"/>
              <a:chOff x="4204985" y="1267012"/>
              <a:chExt cx="1447800" cy="1353511"/>
            </a:xfrm>
          </p:grpSpPr>
          <p:sp>
            <p:nvSpPr>
              <p:cNvPr id="13" name="Oval 12">
                <a:extLst>
                  <a:ext uri="{FF2B5EF4-FFF2-40B4-BE49-F238E27FC236}">
                    <a16:creationId xmlns:a16="http://schemas.microsoft.com/office/drawing/2014/main" id="{DD254428-9A32-4EF8-8904-FA121DDFCD10}"/>
                  </a:ext>
                </a:extLst>
              </p:cNvPr>
              <p:cNvSpPr/>
              <p:nvPr/>
            </p:nvSpPr>
            <p:spPr>
              <a:xfrm>
                <a:off x="4204985" y="1267012"/>
                <a:ext cx="1447800" cy="135351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chemeClr val="accent6">
                        <a:lumMod val="75000"/>
                      </a:schemeClr>
                    </a:solidFill>
                  </a:ln>
                </a:endParaRPr>
              </a:p>
            </p:txBody>
          </p:sp>
          <p:sp>
            <p:nvSpPr>
              <p:cNvPr id="14" name="TextBox 13">
                <a:extLst>
                  <a:ext uri="{FF2B5EF4-FFF2-40B4-BE49-F238E27FC236}">
                    <a16:creationId xmlns:a16="http://schemas.microsoft.com/office/drawing/2014/main" id="{7240C2F0-AA45-4EF8-876A-42D2724F143B}"/>
                  </a:ext>
                </a:extLst>
              </p:cNvPr>
              <p:cNvSpPr txBox="1"/>
              <p:nvPr/>
            </p:nvSpPr>
            <p:spPr>
              <a:xfrm>
                <a:off x="4671718" y="1547529"/>
                <a:ext cx="825549" cy="308969"/>
              </a:xfrm>
              <a:prstGeom prst="rect">
                <a:avLst/>
              </a:prstGeom>
              <a:noFill/>
            </p:spPr>
            <p:txBody>
              <a:bodyPr wrap="none" rtlCol="0">
                <a:spAutoFit/>
              </a:bodyPr>
              <a:lstStyle/>
              <a:p>
                <a:r>
                  <a:rPr lang="en-US" sz="2000" dirty="0"/>
                  <a:t>SOTERIA</a:t>
                </a:r>
              </a:p>
            </p:txBody>
          </p:sp>
        </p:grpSp>
        <p:grpSp>
          <p:nvGrpSpPr>
            <p:cNvPr id="10" name="Group 9">
              <a:extLst>
                <a:ext uri="{FF2B5EF4-FFF2-40B4-BE49-F238E27FC236}">
                  <a16:creationId xmlns:a16="http://schemas.microsoft.com/office/drawing/2014/main" id="{B3555A1B-0A4E-40BE-AB56-DD32509D5111}"/>
                </a:ext>
              </a:extLst>
            </p:cNvPr>
            <p:cNvGrpSpPr/>
            <p:nvPr/>
          </p:nvGrpSpPr>
          <p:grpSpPr>
            <a:xfrm>
              <a:off x="6512015" y="2924311"/>
              <a:ext cx="1447800" cy="1447800"/>
              <a:chOff x="3413705" y="2475337"/>
              <a:chExt cx="1447800" cy="1447800"/>
            </a:xfrm>
          </p:grpSpPr>
          <p:sp>
            <p:nvSpPr>
              <p:cNvPr id="11" name="Oval 10">
                <a:extLst>
                  <a:ext uri="{FF2B5EF4-FFF2-40B4-BE49-F238E27FC236}">
                    <a16:creationId xmlns:a16="http://schemas.microsoft.com/office/drawing/2014/main" id="{8D44EAF3-6998-4E1D-BDF4-0F52E87C4C7F}"/>
                  </a:ext>
                </a:extLst>
              </p:cNvPr>
              <p:cNvSpPr/>
              <p:nvPr/>
            </p:nvSpPr>
            <p:spPr>
              <a:xfrm>
                <a:off x="3413705" y="2475337"/>
                <a:ext cx="1447800" cy="14478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chemeClr val="accent6">
                        <a:lumMod val="75000"/>
                      </a:schemeClr>
                    </a:solidFill>
                  </a:ln>
                </a:endParaRPr>
              </a:p>
            </p:txBody>
          </p:sp>
          <p:sp>
            <p:nvSpPr>
              <p:cNvPr id="12" name="TextBox 11">
                <a:extLst>
                  <a:ext uri="{FF2B5EF4-FFF2-40B4-BE49-F238E27FC236}">
                    <a16:creationId xmlns:a16="http://schemas.microsoft.com/office/drawing/2014/main" id="{4B38FB8D-5158-4B2A-914F-3FA20FCEF44A}"/>
                  </a:ext>
                </a:extLst>
              </p:cNvPr>
              <p:cNvSpPr txBox="1"/>
              <p:nvPr/>
            </p:nvSpPr>
            <p:spPr>
              <a:xfrm>
                <a:off x="3523132" y="3156991"/>
                <a:ext cx="866943" cy="546636"/>
              </a:xfrm>
              <a:prstGeom prst="rect">
                <a:avLst/>
              </a:prstGeom>
              <a:noFill/>
            </p:spPr>
            <p:txBody>
              <a:bodyPr wrap="none" rtlCol="0">
                <a:spAutoFit/>
              </a:bodyPr>
              <a:lstStyle/>
              <a:p>
                <a:r>
                  <a:rPr lang="en-US" sz="2000" dirty="0"/>
                  <a:t>Survey</a:t>
                </a:r>
              </a:p>
              <a:p>
                <a:r>
                  <a:rPr lang="en-US" sz="2000" dirty="0"/>
                  <a:t>Methods</a:t>
                </a:r>
              </a:p>
            </p:txBody>
          </p:sp>
        </p:grpSp>
      </p:grpSp>
      <p:sp>
        <p:nvSpPr>
          <p:cNvPr id="17" name="TextBox 16">
            <a:extLst>
              <a:ext uri="{FF2B5EF4-FFF2-40B4-BE49-F238E27FC236}">
                <a16:creationId xmlns:a16="http://schemas.microsoft.com/office/drawing/2014/main" id="{CDA3E862-26A0-4871-96BB-4E844AC06DB2}"/>
              </a:ext>
            </a:extLst>
          </p:cNvPr>
          <p:cNvSpPr txBox="1"/>
          <p:nvPr/>
        </p:nvSpPr>
        <p:spPr>
          <a:xfrm>
            <a:off x="364221" y="1302021"/>
            <a:ext cx="6349535"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How does behavior of pilots contribute to resilience performance? Safety?</a:t>
            </a:r>
          </a:p>
          <a:p>
            <a:pPr marL="342900" indent="-342900">
              <a:buFont typeface="Arial" panose="020B0604020202020204" pitchFamily="34" charset="0"/>
              <a:buChar char="•"/>
            </a:pPr>
            <a:r>
              <a:rPr lang="en-US" sz="2400" dirty="0"/>
              <a:t>How can surveys help us understand this?</a:t>
            </a:r>
          </a:p>
          <a:p>
            <a:pPr marL="342900" indent="-342900">
              <a:buFont typeface="Arial" panose="020B0604020202020204" pitchFamily="34" charset="0"/>
              <a:buChar char="•"/>
            </a:pPr>
            <a:r>
              <a:rPr lang="en-US" sz="2400" dirty="0"/>
              <a:t>How to design a “useful” survey?</a:t>
            </a:r>
          </a:p>
        </p:txBody>
      </p:sp>
    </p:spTree>
    <p:extLst>
      <p:ext uri="{BB962C8B-B14F-4D97-AF65-F5344CB8AC3E}">
        <p14:creationId xmlns:p14="http://schemas.microsoft.com/office/powerpoint/2010/main" val="802851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47677</TotalTime>
  <Words>2148</Words>
  <Application>Microsoft Office PowerPoint</Application>
  <PresentationFormat>Widescreen</PresentationFormat>
  <Paragraphs>420</Paragraphs>
  <Slides>31</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31</vt:i4>
      </vt:variant>
    </vt:vector>
  </HeadingPairs>
  <TitlesOfParts>
    <vt:vector size="38" baseType="lpstr">
      <vt:lpstr>Arial</vt:lpstr>
      <vt:lpstr>Calibri</vt:lpstr>
      <vt:lpstr>Calibri Light</vt:lpstr>
      <vt:lpstr>Helvetica</vt:lpstr>
      <vt:lpstr>Symbol</vt:lpstr>
      <vt:lpstr>Office Theme</vt:lpstr>
      <vt:lpstr>1_Office Theme</vt:lpstr>
      <vt:lpstr>SOTERIA Data Testbed Overview</vt:lpstr>
      <vt:lpstr>PowerPoint Presentation</vt:lpstr>
      <vt:lpstr>How to “change the narrative…”</vt:lpstr>
      <vt:lpstr>What is SOTERIA?</vt:lpstr>
      <vt:lpstr>Introductions</vt:lpstr>
      <vt:lpstr>Briefing on the NASA SOTERIA data testbed</vt:lpstr>
      <vt:lpstr>Goal of SOTERIA</vt:lpstr>
      <vt:lpstr>SOTERIA Operational Concept</vt:lpstr>
      <vt:lpstr>SOTERIA Scenarios  PARQR3 (Familiarization)  CHSLY5 (Energy mgmt, traffic congestion)  FILPZ3 (Convective weather)  BANKR2 (Unanticipated tailwind, autoflight failure)  MLLET2 (Wake encounter, TR Unit failure)  STOCR3 (High workload event, rwy change)  </vt:lpstr>
      <vt:lpstr>PowerPoint Presentation</vt:lpstr>
      <vt:lpstr>CHSLY5 (Energy Mgmt, Traffic Congestion) </vt:lpstr>
      <vt:lpstr>FILPZ3 (Convective weather)*</vt:lpstr>
      <vt:lpstr>BANKR2 – Unanticipated tailwind, autoflight failure*</vt:lpstr>
      <vt:lpstr>MLLET2 – Wake encounter, TR Unit failure</vt:lpstr>
      <vt:lpstr>STOCR3 – High workload event, airport flip</vt:lpstr>
      <vt:lpstr>What is in the SOTERIA Data Testbed?</vt:lpstr>
      <vt:lpstr>PowerPoint Presentation</vt:lpstr>
      <vt:lpstr>Pre-Study Data Collection  Demographics  System Resilient Potential Scale  Resilient Performance Survey #1* </vt:lpstr>
      <vt:lpstr>PowerPoint Presentation</vt:lpstr>
      <vt:lpstr>System Resilience Potential scale</vt:lpstr>
      <vt:lpstr>During-Run Data Collection  Simulated Flight Data  Psychophysiological Data  Over-the-Shoulder Video  </vt:lpstr>
      <vt:lpstr>Simulated flight data (“FOQA” Parameters)</vt:lpstr>
      <vt:lpstr>Psychophysiological data</vt:lpstr>
      <vt:lpstr>Over-the-shoulder video</vt:lpstr>
      <vt:lpstr>Post-Run Data Collection  Workload (TLX)  Situational Awareness (SART)  Resilient Performance Self Assessment  </vt:lpstr>
      <vt:lpstr>PowerPoint Presentation</vt:lpstr>
      <vt:lpstr>Resilient Performance Self-Assessment</vt:lpstr>
      <vt:lpstr>Post-Study Data Collection  Event Report Narratives  Cued Retrospective Think-Aloud  Resilient Performance Survey #2</vt:lpstr>
      <vt:lpstr>Event Report Narratives</vt:lpstr>
      <vt:lpstr>Cued Retrospective Think-Aloud &amp; Min x Min Workload Assessment</vt:lpstr>
      <vt:lpstr>Resilient Performance Survey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Holbrook, Jon B. (LARC-D318)</dc:creator>
  <cp:lastModifiedBy>Holbrook, Jon B. (LARC-D318)</cp:lastModifiedBy>
  <cp:revision>104</cp:revision>
  <dcterms:created xsi:type="dcterms:W3CDTF">2022-02-24T19:22:45Z</dcterms:created>
  <dcterms:modified xsi:type="dcterms:W3CDTF">2022-10-24T15:51:24Z</dcterms:modified>
</cp:coreProperties>
</file>