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40"/>
  </p:notesMasterIdLst>
  <p:handoutMasterIdLst>
    <p:handoutMasterId r:id="rId41"/>
  </p:handoutMasterIdLst>
  <p:sldIdLst>
    <p:sldId id="412" r:id="rId5"/>
    <p:sldId id="432" r:id="rId6"/>
    <p:sldId id="413" r:id="rId7"/>
    <p:sldId id="430" r:id="rId8"/>
    <p:sldId id="431" r:id="rId9"/>
    <p:sldId id="428" r:id="rId10"/>
    <p:sldId id="420" r:id="rId11"/>
    <p:sldId id="422" r:id="rId12"/>
    <p:sldId id="421" r:id="rId13"/>
    <p:sldId id="416" r:id="rId14"/>
    <p:sldId id="372" r:id="rId15"/>
    <p:sldId id="438" r:id="rId16"/>
    <p:sldId id="439" r:id="rId17"/>
    <p:sldId id="440" r:id="rId18"/>
    <p:sldId id="423" r:id="rId19"/>
    <p:sldId id="436" r:id="rId20"/>
    <p:sldId id="424" r:id="rId21"/>
    <p:sldId id="425" r:id="rId22"/>
    <p:sldId id="374" r:id="rId23"/>
    <p:sldId id="333" r:id="rId24"/>
    <p:sldId id="434" r:id="rId25"/>
    <p:sldId id="334" r:id="rId26"/>
    <p:sldId id="327" r:id="rId27"/>
    <p:sldId id="433" r:id="rId28"/>
    <p:sldId id="279" r:id="rId29"/>
    <p:sldId id="437" r:id="rId30"/>
    <p:sldId id="373" r:id="rId31"/>
    <p:sldId id="269" r:id="rId32"/>
    <p:sldId id="297" r:id="rId33"/>
    <p:sldId id="271" r:id="rId34"/>
    <p:sldId id="263" r:id="rId35"/>
    <p:sldId id="264" r:id="rId36"/>
    <p:sldId id="435" r:id="rId37"/>
    <p:sldId id="441" r:id="rId38"/>
    <p:sldId id="274" r:id="rId3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ヒラギノ角ゴ Pro W3"/>
        <a:cs typeface="ヒラギノ角ゴ Pro W3"/>
      </a:defRPr>
    </a:lvl5pPr>
    <a:lvl6pPr marL="22860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6pPr>
    <a:lvl7pPr marL="27432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7pPr>
    <a:lvl8pPr marL="32004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8pPr>
    <a:lvl9pPr marL="3657600" algn="l" defTabSz="914400" rtl="0" eaLnBrk="1" latinLnBrk="0" hangingPunct="1">
      <a:defRPr kern="1200">
        <a:solidFill>
          <a:schemeClr val="tx1"/>
        </a:solidFill>
        <a:latin typeface="Arial" panose="020B0604020202020204"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FF"/>
    <a:srgbClr val="000099"/>
    <a:srgbClr val="000000"/>
    <a:srgbClr val="008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1" autoAdjust="0"/>
    <p:restoredTop sz="88719" autoAdjust="0"/>
  </p:normalViewPr>
  <p:slideViewPr>
    <p:cSldViewPr snapToGrid="0" snapToObjects="1">
      <p:cViewPr varScale="1">
        <p:scale>
          <a:sx n="110" d="100"/>
          <a:sy n="110" d="100"/>
        </p:scale>
        <p:origin x="17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C724E8-093E-4A28-82D0-66E5A1A5115A}"/>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eaLnBrk="1" hangingPunct="1">
              <a:defRPr sz="1200">
                <a:latin typeface="Arial" pitchFamily="-109" charset="0"/>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ACF98E16-92C2-4E37-BF9E-248F08EAD959}"/>
              </a:ext>
            </a:extLst>
          </p:cNvPr>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ヒラギノ角ゴ Pro W3" charset="-128"/>
                <a:cs typeface="+mn-cs"/>
              </a:defRPr>
            </a:lvl1pPr>
          </a:lstStyle>
          <a:p>
            <a:pPr>
              <a:defRPr/>
            </a:pPr>
            <a:fld id="{EED4A210-1610-4851-8CC6-CDAF69F3D7CD}" type="datetime1">
              <a:rPr lang="en-US"/>
              <a:pPr>
                <a:defRPr/>
              </a:pPr>
              <a:t>10/25/2022</a:t>
            </a:fld>
            <a:endParaRPr lang="en-US"/>
          </a:p>
        </p:txBody>
      </p:sp>
      <p:sp>
        <p:nvSpPr>
          <p:cNvPr id="4" name="Footer Placeholder 3">
            <a:extLst>
              <a:ext uri="{FF2B5EF4-FFF2-40B4-BE49-F238E27FC236}">
                <a16:creationId xmlns:a16="http://schemas.microsoft.com/office/drawing/2014/main" id="{6BF10E7F-15B8-423D-9501-A773C3EBB746}"/>
              </a:ext>
            </a:extLst>
          </p:cNvPr>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eaLnBrk="1" hangingPunct="1">
              <a:defRPr sz="1200">
                <a:latin typeface="Arial" pitchFamily="-109" charset="0"/>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CADD177D-271F-4617-964A-40E803A5AE17}"/>
              </a:ext>
            </a:extLst>
          </p:cNvPr>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2D7B115-358F-4DD8-A54C-FFBED1722A3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770605-9C6B-46DB-A450-9544E7E7FBF1}"/>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B67EBF1E-FBEA-4DF6-8B94-4935BF8045FC}"/>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Calibri" charset="0"/>
                <a:ea typeface="ヒラギノ角ゴ Pro W3" charset="-128"/>
                <a:cs typeface="+mn-cs"/>
              </a:defRPr>
            </a:lvl1pPr>
          </a:lstStyle>
          <a:p>
            <a:pPr>
              <a:defRPr/>
            </a:pPr>
            <a:fld id="{EB09DA04-A1AD-4B56-A491-0583C864F475}" type="datetime1">
              <a:rPr lang="en-US"/>
              <a:pPr>
                <a:defRPr/>
              </a:pPr>
              <a:t>10/25/2022</a:t>
            </a:fld>
            <a:endParaRPr lang="en-US"/>
          </a:p>
        </p:txBody>
      </p:sp>
      <p:sp>
        <p:nvSpPr>
          <p:cNvPr id="4" name="Slide Image Placeholder 3">
            <a:extLst>
              <a:ext uri="{FF2B5EF4-FFF2-40B4-BE49-F238E27FC236}">
                <a16:creationId xmlns:a16="http://schemas.microsoft.com/office/drawing/2014/main" id="{14AA8810-17BA-49F4-BAAB-841A944363C9}"/>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F07977D0-DC96-452D-B66D-DFB97A63D136}"/>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A5291E0-B505-4E38-8138-AA6CDE400F15}"/>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6067BF0B-131D-477C-A5F3-7EB7C323F65E}"/>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98C22A0-66C3-4550-8E36-BD2A7D94FCA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ヒラギノ角ゴ Pro W3"/>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ヒラギノ角ゴ Pro W3"/>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6" descr="ED PPT Cover IMAGE simple.jpg">
            <a:extLst>
              <a:ext uri="{FF2B5EF4-FFF2-40B4-BE49-F238E27FC236}">
                <a16:creationId xmlns:a16="http://schemas.microsoft.com/office/drawing/2014/main" id="{A5AD019B-145C-4DB7-92E5-8247E7F96DF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17828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47830A91-9A9C-42E6-9589-84BCB009C8F3}"/>
              </a:ext>
            </a:extLst>
          </p:cNvPr>
          <p:cNvSpPr txBox="1">
            <a:spLocks/>
          </p:cNvSpPr>
          <p:nvPr userDrawn="1"/>
        </p:nvSpPr>
        <p:spPr bwMode="auto">
          <a:xfrm>
            <a:off x="3122613" y="6627813"/>
            <a:ext cx="2895600" cy="228600"/>
          </a:xfrm>
          <a:prstGeom prst="rect">
            <a:avLst/>
          </a:prstGeom>
          <a:noFill/>
          <a:ln>
            <a:noFill/>
          </a:ln>
        </p:spPr>
        <p:txBody>
          <a:bodyPr anchor="ctr"/>
          <a:lstStyle>
            <a:lvl1pPr eaLnBrk="0" hangingPunct="0">
              <a:defRPr>
                <a:solidFill>
                  <a:schemeClr val="tx1"/>
                </a:solidFill>
                <a:latin typeface="Arial" panose="020B0604020202020204" pitchFamily="34" charset="0"/>
                <a:ea typeface="ヒラギノ角ゴ Pro W3" charset="-128"/>
              </a:defRPr>
            </a:lvl1pPr>
            <a:lvl2pPr marL="742950" indent="-285750" eaLnBrk="0" hangingPunct="0">
              <a:defRPr>
                <a:solidFill>
                  <a:schemeClr val="tx1"/>
                </a:solidFill>
                <a:latin typeface="Arial" panose="020B0604020202020204" pitchFamily="34" charset="0"/>
                <a:ea typeface="ヒラギノ角ゴ Pro W3" charset="-128"/>
              </a:defRPr>
            </a:lvl2pPr>
            <a:lvl3pPr marL="1143000" indent="-228600" eaLnBrk="0" hangingPunct="0">
              <a:defRPr>
                <a:solidFill>
                  <a:schemeClr val="tx1"/>
                </a:solidFill>
                <a:latin typeface="Arial" panose="020B0604020202020204" pitchFamily="34" charset="0"/>
                <a:ea typeface="ヒラギノ角ゴ Pro W3" charset="-128"/>
              </a:defRPr>
            </a:lvl3pPr>
            <a:lvl4pPr marL="1600200" indent="-228600" eaLnBrk="0" hangingPunct="0">
              <a:defRPr>
                <a:solidFill>
                  <a:schemeClr val="tx1"/>
                </a:solidFill>
                <a:latin typeface="Arial" panose="020B0604020202020204" pitchFamily="34" charset="0"/>
                <a:ea typeface="ヒラギノ角ゴ Pro W3" charset="-128"/>
              </a:defRPr>
            </a:lvl4pPr>
            <a:lvl5pPr marL="2057400" indent="-228600" eaLnBrk="0" hangingPunct="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defRPr/>
            </a:pPr>
            <a:endParaRPr lang="en-US" altLang="en-US" sz="1000" dirty="0">
              <a:solidFill>
                <a:srgbClr val="898989"/>
              </a:solidFill>
              <a:latin typeface="Calibri" panose="020F0502020204030204" pitchFamily="34" charset="0"/>
              <a:cs typeface="+mn-cs"/>
            </a:endParaRPr>
          </a:p>
        </p:txBody>
      </p:sp>
      <p:sp>
        <p:nvSpPr>
          <p:cNvPr id="5" name="Slide Number Placeholder 5">
            <a:extLst>
              <a:ext uri="{FF2B5EF4-FFF2-40B4-BE49-F238E27FC236}">
                <a16:creationId xmlns:a16="http://schemas.microsoft.com/office/drawing/2014/main" id="{B744AB79-40EC-48D2-8726-B9A3E79BD0CB}"/>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B5B8C055-DBC8-490F-933A-F96E6C0F7A80}"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cxnSp>
        <p:nvCxnSpPr>
          <p:cNvPr id="6" name="Straight Connector 9">
            <a:extLst>
              <a:ext uri="{FF2B5EF4-FFF2-40B4-BE49-F238E27FC236}">
                <a16:creationId xmlns:a16="http://schemas.microsoft.com/office/drawing/2014/main" id="{D941A98C-E93F-4BAD-AAC1-8E1223E0BE79}"/>
              </a:ext>
            </a:extLst>
          </p:cNvPr>
          <p:cNvCxnSpPr>
            <a:cxnSpLocks noChangeShapeType="1"/>
          </p:cNvCxnSpPr>
          <p:nvPr userDrawn="1"/>
        </p:nvCxnSpPr>
        <p:spPr bwMode="auto">
          <a:xfrm>
            <a:off x="1243013" y="1173163"/>
            <a:ext cx="6645275" cy="1587"/>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76200" y="1221190"/>
            <a:ext cx="8991600" cy="5380856"/>
          </a:xfrm>
          <a:prstGeom prst="rect">
            <a:avLst/>
          </a:prstGeom>
        </p:spPr>
        <p:txBody>
          <a:bodyPr/>
          <a:lstStyle>
            <a:lvl1pPr marL="514350" indent="-514350">
              <a:buClr>
                <a:schemeClr val="accent2">
                  <a:lumMod val="75000"/>
                </a:schemeClr>
              </a:buClr>
              <a:buFont typeface="Arial" panose="020B0604020202020204" pitchFamily="34" charset="0"/>
              <a:buChar char="•"/>
              <a:defRPr sz="2800" b="0"/>
            </a:lvl1pPr>
            <a:lvl2pPr marL="742950" indent="-285750">
              <a:buClr>
                <a:schemeClr val="accent2"/>
              </a:buClr>
              <a:buFont typeface="Courier New" panose="02070309020205020404" pitchFamily="49" charset="0"/>
              <a:buChar char="o"/>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8"/>
          <p:cNvSpPr>
            <a:spLocks noGrp="1"/>
          </p:cNvSpPr>
          <p:nvPr>
            <p:ph type="title"/>
          </p:nvPr>
        </p:nvSpPr>
        <p:spPr bwMode="auto">
          <a:xfrm>
            <a:off x="1242239" y="167508"/>
            <a:ext cx="6646065" cy="906286"/>
          </a:xfrm>
          <a:prstGeom prst="rect">
            <a:avLst/>
          </a:prstGeom>
          <a:noFill/>
          <a:ln w="9525">
            <a:noFill/>
            <a:miter lim="800000"/>
            <a:headEnd/>
            <a:tailEnd/>
          </a:ln>
        </p:spPr>
        <p:txBody>
          <a:bodyPr/>
          <a:lstStyle>
            <a:lvl1pPr>
              <a:defRPr sz="3200">
                <a:solidFill>
                  <a:srgbClr val="000090"/>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lvl="0"/>
            <a:r>
              <a:rPr lang="en-US" dirty="0"/>
              <a:t>Click to edit Master title</a:t>
            </a:r>
          </a:p>
        </p:txBody>
      </p:sp>
    </p:spTree>
    <p:extLst>
      <p:ext uri="{BB962C8B-B14F-4D97-AF65-F5344CB8AC3E}">
        <p14:creationId xmlns:p14="http://schemas.microsoft.com/office/powerpoint/2010/main" val="377430308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8B5FBC4B-56A0-4FDB-B3A0-12495ED1922E}"/>
              </a:ext>
            </a:extLst>
          </p:cNvPr>
          <p:cNvSpPr txBox="1">
            <a:spLocks/>
          </p:cNvSpPr>
          <p:nvPr userDrawn="1"/>
        </p:nvSpPr>
        <p:spPr bwMode="auto">
          <a:xfrm>
            <a:off x="3122613" y="6627813"/>
            <a:ext cx="2895600" cy="228600"/>
          </a:xfrm>
          <a:prstGeom prst="rect">
            <a:avLst/>
          </a:prstGeom>
          <a:noFill/>
          <a:ln>
            <a:noFill/>
          </a:ln>
        </p:spPr>
        <p:txBody>
          <a:bodyPr anchor="ctr"/>
          <a:lstStyle>
            <a:lvl1pPr eaLnBrk="0" hangingPunct="0">
              <a:defRPr>
                <a:solidFill>
                  <a:schemeClr val="tx1"/>
                </a:solidFill>
                <a:latin typeface="Arial" panose="020B0604020202020204" pitchFamily="34" charset="0"/>
                <a:ea typeface="ヒラギノ角ゴ Pro W3" charset="-128"/>
              </a:defRPr>
            </a:lvl1pPr>
            <a:lvl2pPr marL="742950" indent="-285750" eaLnBrk="0" hangingPunct="0">
              <a:defRPr>
                <a:solidFill>
                  <a:schemeClr val="tx1"/>
                </a:solidFill>
                <a:latin typeface="Arial" panose="020B0604020202020204" pitchFamily="34" charset="0"/>
                <a:ea typeface="ヒラギノ角ゴ Pro W3" charset="-128"/>
              </a:defRPr>
            </a:lvl2pPr>
            <a:lvl3pPr marL="1143000" indent="-228600" eaLnBrk="0" hangingPunct="0">
              <a:defRPr>
                <a:solidFill>
                  <a:schemeClr val="tx1"/>
                </a:solidFill>
                <a:latin typeface="Arial" panose="020B0604020202020204" pitchFamily="34" charset="0"/>
                <a:ea typeface="ヒラギノ角ゴ Pro W3" charset="-128"/>
              </a:defRPr>
            </a:lvl3pPr>
            <a:lvl4pPr marL="1600200" indent="-228600" eaLnBrk="0" hangingPunct="0">
              <a:defRPr>
                <a:solidFill>
                  <a:schemeClr val="tx1"/>
                </a:solidFill>
                <a:latin typeface="Arial" panose="020B0604020202020204" pitchFamily="34" charset="0"/>
                <a:ea typeface="ヒラギノ角ゴ Pro W3" charset="-128"/>
              </a:defRPr>
            </a:lvl4pPr>
            <a:lvl5pPr marL="2057400" indent="-228600" eaLnBrk="0" hangingPunct="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defRPr/>
            </a:pPr>
            <a:r>
              <a:rPr lang="en-US" altLang="en-US" sz="1000">
                <a:solidFill>
                  <a:srgbClr val="898989"/>
                </a:solidFill>
                <a:latin typeface="Calibri" panose="020F0502020204030204" pitchFamily="34" charset="0"/>
                <a:cs typeface="+mn-cs"/>
              </a:rPr>
              <a:t>Document Title</a:t>
            </a:r>
          </a:p>
        </p:txBody>
      </p:sp>
      <p:sp>
        <p:nvSpPr>
          <p:cNvPr id="4" name="Slide Number Placeholder 5">
            <a:extLst>
              <a:ext uri="{FF2B5EF4-FFF2-40B4-BE49-F238E27FC236}">
                <a16:creationId xmlns:a16="http://schemas.microsoft.com/office/drawing/2014/main" id="{1B57B688-535C-4E1A-90A1-912D447A9668}"/>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D0539D91-305A-4698-8C85-BB46B979E276}"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cxnSp>
        <p:nvCxnSpPr>
          <p:cNvPr id="5" name="Straight Connector 9">
            <a:extLst>
              <a:ext uri="{FF2B5EF4-FFF2-40B4-BE49-F238E27FC236}">
                <a16:creationId xmlns:a16="http://schemas.microsoft.com/office/drawing/2014/main" id="{AB4A1BA2-AEAA-4B57-9CE8-D9E741C4298D}"/>
              </a:ext>
            </a:extLst>
          </p:cNvPr>
          <p:cNvCxnSpPr>
            <a:cxnSpLocks noChangeShapeType="1"/>
          </p:cNvCxnSpPr>
          <p:nvPr userDrawn="1"/>
        </p:nvCxnSpPr>
        <p:spPr bwMode="auto">
          <a:xfrm>
            <a:off x="1243013" y="954088"/>
            <a:ext cx="6645275" cy="1587"/>
          </a:xfrm>
          <a:prstGeom prst="line">
            <a:avLst/>
          </a:prstGeom>
          <a:noFill/>
          <a:ln w="25400">
            <a:solidFill>
              <a:schemeClr val="accent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1242239" y="167508"/>
            <a:ext cx="6646065" cy="615950"/>
          </a:xfrm>
          <a:prstGeom prst="rect">
            <a:avLst/>
          </a:prstGeom>
          <a:noFill/>
          <a:ln w="9525">
            <a:noFill/>
            <a:miter lim="800000"/>
            <a:headEnd/>
            <a:tailEnd/>
          </a:ln>
        </p:spPr>
        <p:txBody>
          <a:bodyPr/>
          <a:lstStyle>
            <a:lvl1pPr>
              <a:defRPr sz="2400">
                <a:solidFill>
                  <a:srgbClr val="000090"/>
                </a:solidFill>
              </a:defRPr>
            </a:lvl1pPr>
          </a:lstStyle>
          <a:p>
            <a:pPr lvl="0"/>
            <a:r>
              <a:rPr lang="en-US" dirty="0"/>
              <a:t>Click to edit Master title</a:t>
            </a:r>
          </a:p>
        </p:txBody>
      </p:sp>
    </p:spTree>
    <p:extLst>
      <p:ext uri="{BB962C8B-B14F-4D97-AF65-F5344CB8AC3E}">
        <p14:creationId xmlns:p14="http://schemas.microsoft.com/office/powerpoint/2010/main" val="112160336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3C3ADB14-BA13-4104-8031-D7174D676054}"/>
              </a:ext>
            </a:extLst>
          </p:cNvPr>
          <p:cNvSpPr txBox="1">
            <a:spLocks/>
          </p:cNvSpPr>
          <p:nvPr userDrawn="1"/>
        </p:nvSpPr>
        <p:spPr bwMode="auto">
          <a:xfrm>
            <a:off x="3122613" y="6627813"/>
            <a:ext cx="2895600" cy="228600"/>
          </a:xfrm>
          <a:prstGeom prst="rect">
            <a:avLst/>
          </a:prstGeom>
          <a:noFill/>
          <a:ln>
            <a:noFill/>
          </a:ln>
        </p:spPr>
        <p:txBody>
          <a:bodyPr anchor="ctr"/>
          <a:lstStyle>
            <a:lvl1pPr eaLnBrk="0" hangingPunct="0">
              <a:defRPr>
                <a:solidFill>
                  <a:schemeClr val="tx1"/>
                </a:solidFill>
                <a:latin typeface="Arial" panose="020B0604020202020204" pitchFamily="34" charset="0"/>
                <a:ea typeface="ヒラギノ角ゴ Pro W3" charset="-128"/>
              </a:defRPr>
            </a:lvl1pPr>
            <a:lvl2pPr marL="742950" indent="-285750" eaLnBrk="0" hangingPunct="0">
              <a:defRPr>
                <a:solidFill>
                  <a:schemeClr val="tx1"/>
                </a:solidFill>
                <a:latin typeface="Arial" panose="020B0604020202020204" pitchFamily="34" charset="0"/>
                <a:ea typeface="ヒラギノ角ゴ Pro W3" charset="-128"/>
              </a:defRPr>
            </a:lvl2pPr>
            <a:lvl3pPr marL="1143000" indent="-228600" eaLnBrk="0" hangingPunct="0">
              <a:defRPr>
                <a:solidFill>
                  <a:schemeClr val="tx1"/>
                </a:solidFill>
                <a:latin typeface="Arial" panose="020B0604020202020204" pitchFamily="34" charset="0"/>
                <a:ea typeface="ヒラギノ角ゴ Pro W3" charset="-128"/>
              </a:defRPr>
            </a:lvl3pPr>
            <a:lvl4pPr marL="1600200" indent="-228600" eaLnBrk="0" hangingPunct="0">
              <a:defRPr>
                <a:solidFill>
                  <a:schemeClr val="tx1"/>
                </a:solidFill>
                <a:latin typeface="Arial" panose="020B0604020202020204" pitchFamily="34" charset="0"/>
                <a:ea typeface="ヒラギノ角ゴ Pro W3" charset="-128"/>
              </a:defRPr>
            </a:lvl4pPr>
            <a:lvl5pPr marL="2057400" indent="-228600" eaLnBrk="0" hangingPunct="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defRPr/>
            </a:pPr>
            <a:r>
              <a:rPr lang="en-US" altLang="en-US" sz="1000">
                <a:solidFill>
                  <a:srgbClr val="898989"/>
                </a:solidFill>
                <a:latin typeface="Calibri" panose="020F0502020204030204" pitchFamily="34" charset="0"/>
                <a:cs typeface="+mn-cs"/>
              </a:rPr>
              <a:t>Document Title</a:t>
            </a:r>
          </a:p>
        </p:txBody>
      </p:sp>
      <p:sp>
        <p:nvSpPr>
          <p:cNvPr id="4" name="Slide Number Placeholder 5">
            <a:extLst>
              <a:ext uri="{FF2B5EF4-FFF2-40B4-BE49-F238E27FC236}">
                <a16:creationId xmlns:a16="http://schemas.microsoft.com/office/drawing/2014/main" id="{A2BA599D-27BE-4E28-8279-0732A76DB2E3}"/>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A1BA21EE-0A48-4D49-88C7-E78EE92FDC27}"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7" name="Title Placeholder 8"/>
          <p:cNvSpPr>
            <a:spLocks noGrp="1"/>
          </p:cNvSpPr>
          <p:nvPr>
            <p:ph type="title"/>
          </p:nvPr>
        </p:nvSpPr>
        <p:spPr bwMode="auto">
          <a:xfrm>
            <a:off x="1242239" y="167508"/>
            <a:ext cx="6646065" cy="615950"/>
          </a:xfrm>
          <a:prstGeom prst="rect">
            <a:avLst/>
          </a:prstGeom>
          <a:noFill/>
          <a:ln w="9525">
            <a:noFill/>
            <a:miter lim="800000"/>
            <a:headEnd/>
            <a:tailEnd/>
          </a:ln>
        </p:spPr>
        <p:txBody>
          <a:bodyPr/>
          <a:lstStyle>
            <a:lvl1pPr>
              <a:defRPr sz="2400">
                <a:solidFill>
                  <a:srgbClr val="000090"/>
                </a:solidFill>
              </a:defRPr>
            </a:lvl1pPr>
          </a:lstStyle>
          <a:p>
            <a:pPr lvl="0"/>
            <a:r>
              <a:rPr lang="en-US" dirty="0"/>
              <a:t>Click to edit Master title</a:t>
            </a:r>
          </a:p>
        </p:txBody>
      </p:sp>
    </p:spTree>
    <p:extLst>
      <p:ext uri="{BB962C8B-B14F-4D97-AF65-F5344CB8AC3E}">
        <p14:creationId xmlns:p14="http://schemas.microsoft.com/office/powerpoint/2010/main" val="263684366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E4EB720-DB1E-4034-A650-43F53ACAC05B}"/>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2B51E96B-6765-4F54-BD6E-FDDB35C271F0}"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000090"/>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Date Placeholder 3">
            <a:extLst>
              <a:ext uri="{FF2B5EF4-FFF2-40B4-BE49-F238E27FC236}">
                <a16:creationId xmlns:a16="http://schemas.microsoft.com/office/drawing/2014/main" id="{78B8F09E-D2C4-4089-B4EE-0D8E1BDB90F3}"/>
              </a:ext>
            </a:extLst>
          </p:cNvPr>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ea typeface="ヒラギノ角ゴ Pro W3" charset="-128"/>
              </a:defRPr>
            </a:lvl1pPr>
          </a:lstStyle>
          <a:p>
            <a:pPr>
              <a:defRPr/>
            </a:pPr>
            <a:endParaRPr lang="en-US"/>
          </a:p>
        </p:txBody>
      </p:sp>
      <p:sp>
        <p:nvSpPr>
          <p:cNvPr id="6" name="Footer Placeholder 4">
            <a:extLst>
              <a:ext uri="{FF2B5EF4-FFF2-40B4-BE49-F238E27FC236}">
                <a16:creationId xmlns:a16="http://schemas.microsoft.com/office/drawing/2014/main" id="{54F18019-39FB-4CB6-84F4-49D3F238FFCB}"/>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66274157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6">
            <a:extLst>
              <a:ext uri="{FF2B5EF4-FFF2-40B4-BE49-F238E27FC236}">
                <a16:creationId xmlns:a16="http://schemas.microsoft.com/office/drawing/2014/main" id="{EB139211-53B4-466C-929E-91A00BF636EA}"/>
              </a:ext>
            </a:extLst>
          </p:cNvPr>
          <p:cNvCxnSpPr>
            <a:cxnSpLocks noChangeShapeType="1"/>
          </p:cNvCxnSpPr>
          <p:nvPr userDrawn="1"/>
        </p:nvCxnSpPr>
        <p:spPr bwMode="auto">
          <a:xfrm>
            <a:off x="1219200" y="1066800"/>
            <a:ext cx="6645275" cy="1588"/>
          </a:xfrm>
          <a:prstGeom prst="line">
            <a:avLst/>
          </a:prstGeom>
          <a:noFill/>
          <a:ln w="25400">
            <a:solidFill>
              <a:srgbClr val="993300"/>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6" name="Slide Number Placeholder 5">
            <a:extLst>
              <a:ext uri="{FF2B5EF4-FFF2-40B4-BE49-F238E27FC236}">
                <a16:creationId xmlns:a16="http://schemas.microsoft.com/office/drawing/2014/main" id="{A29962AA-6915-4AAF-A89A-94695C7BEB1F}"/>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A320AA3B-90DD-4CBE-845A-5CC139121A9A}"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2" name="Title 1"/>
          <p:cNvSpPr>
            <a:spLocks noGrp="1"/>
          </p:cNvSpPr>
          <p:nvPr>
            <p:ph type="title"/>
          </p:nvPr>
        </p:nvSpPr>
        <p:spPr>
          <a:xfrm>
            <a:off x="1143000" y="274638"/>
            <a:ext cx="6705600" cy="639762"/>
          </a:xfrm>
          <a:prstGeom prst="rect">
            <a:avLst/>
          </a:prstGeom>
        </p:spPr>
        <p:txBody>
          <a:bodyPr/>
          <a:lstStyle>
            <a:lvl1pPr>
              <a:defRPr>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4">
            <a:extLst>
              <a:ext uri="{FF2B5EF4-FFF2-40B4-BE49-F238E27FC236}">
                <a16:creationId xmlns:a16="http://schemas.microsoft.com/office/drawing/2014/main" id="{C47E3DE7-BAA9-4CFC-9962-FE2A3350AA61}"/>
              </a:ext>
            </a:extLst>
          </p:cNvPr>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ea typeface="ヒラギノ角ゴ Pro W3" charset="-128"/>
              </a:defRPr>
            </a:lvl1pPr>
          </a:lstStyle>
          <a:p>
            <a:pPr>
              <a:defRPr/>
            </a:pPr>
            <a:endParaRPr lang="en-US"/>
          </a:p>
        </p:txBody>
      </p:sp>
      <p:sp>
        <p:nvSpPr>
          <p:cNvPr id="8" name="Footer Placeholder 5">
            <a:extLst>
              <a:ext uri="{FF2B5EF4-FFF2-40B4-BE49-F238E27FC236}">
                <a16:creationId xmlns:a16="http://schemas.microsoft.com/office/drawing/2014/main" id="{32DD61AB-3412-4CFF-9776-143F9C5752AE}"/>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33367739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F9F4E5-A038-45C0-90A4-50626F8E1607}"/>
              </a:ext>
            </a:extLst>
          </p:cNvPr>
          <p:cNvCxnSpPr>
            <a:cxnSpLocks noChangeShapeType="1"/>
          </p:cNvCxnSpPr>
          <p:nvPr userDrawn="1"/>
        </p:nvCxnSpPr>
        <p:spPr bwMode="auto">
          <a:xfrm>
            <a:off x="1219200" y="1066800"/>
            <a:ext cx="6645275" cy="1588"/>
          </a:xfrm>
          <a:prstGeom prst="line">
            <a:avLst/>
          </a:prstGeom>
          <a:noFill/>
          <a:ln w="25400">
            <a:solidFill>
              <a:srgbClr val="993300"/>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8" name="Slide Number Placeholder 5">
            <a:extLst>
              <a:ext uri="{FF2B5EF4-FFF2-40B4-BE49-F238E27FC236}">
                <a16:creationId xmlns:a16="http://schemas.microsoft.com/office/drawing/2014/main" id="{619911F0-C2B8-42EB-AC3E-970C1785BAE6}"/>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4132887E-5107-4124-B546-5ED88A5D4C73}"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2" name="Title 1"/>
          <p:cNvSpPr>
            <a:spLocks noGrp="1"/>
          </p:cNvSpPr>
          <p:nvPr>
            <p:ph type="title"/>
          </p:nvPr>
        </p:nvSpPr>
        <p:spPr>
          <a:xfrm>
            <a:off x="1143000" y="274638"/>
            <a:ext cx="6705600" cy="639762"/>
          </a:xfrm>
          <a:prstGeom prst="rect">
            <a:avLst/>
          </a:prstGeom>
        </p:spPr>
        <p:txBody>
          <a:bodyPr/>
          <a:lstStyle>
            <a:lvl1pPr>
              <a:defRPr>
                <a:solidFill>
                  <a:srgbClr val="000090"/>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6">
            <a:extLst>
              <a:ext uri="{FF2B5EF4-FFF2-40B4-BE49-F238E27FC236}">
                <a16:creationId xmlns:a16="http://schemas.microsoft.com/office/drawing/2014/main" id="{8CF22D3C-42B2-434C-BC95-5BD0DF1677C3}"/>
              </a:ext>
            </a:extLst>
          </p:cNvPr>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ea typeface="ヒラギノ角ゴ Pro W3" charset="-128"/>
              </a:defRPr>
            </a:lvl1pPr>
          </a:lstStyle>
          <a:p>
            <a:pPr>
              <a:defRPr/>
            </a:pPr>
            <a:endParaRPr lang="en-US"/>
          </a:p>
        </p:txBody>
      </p:sp>
      <p:sp>
        <p:nvSpPr>
          <p:cNvPr id="10" name="Footer Placeholder 7">
            <a:extLst>
              <a:ext uri="{FF2B5EF4-FFF2-40B4-BE49-F238E27FC236}">
                <a16:creationId xmlns:a16="http://schemas.microsoft.com/office/drawing/2014/main" id="{9B1C5FCA-BD3B-42AA-B219-B9D5934E2FE4}"/>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73526664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6">
            <a:extLst>
              <a:ext uri="{FF2B5EF4-FFF2-40B4-BE49-F238E27FC236}">
                <a16:creationId xmlns:a16="http://schemas.microsoft.com/office/drawing/2014/main" id="{68A3F819-56EA-4075-9A7A-E8AC637D612D}"/>
              </a:ext>
            </a:extLst>
          </p:cNvPr>
          <p:cNvCxnSpPr>
            <a:cxnSpLocks noChangeShapeType="1"/>
          </p:cNvCxnSpPr>
          <p:nvPr userDrawn="1"/>
        </p:nvCxnSpPr>
        <p:spPr bwMode="auto">
          <a:xfrm>
            <a:off x="381000" y="1219200"/>
            <a:ext cx="3124200" cy="0"/>
          </a:xfrm>
          <a:prstGeom prst="line">
            <a:avLst/>
          </a:prstGeom>
          <a:noFill/>
          <a:ln w="25400">
            <a:solidFill>
              <a:srgbClr val="993300"/>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6" name="Slide Number Placeholder 5">
            <a:extLst>
              <a:ext uri="{FF2B5EF4-FFF2-40B4-BE49-F238E27FC236}">
                <a16:creationId xmlns:a16="http://schemas.microsoft.com/office/drawing/2014/main" id="{45365A96-35C2-4722-872F-E2BAE997557C}"/>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1F2471B5-581E-4647-921B-E1EBC65F9E8D}"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2" name="Title 1"/>
          <p:cNvSpPr>
            <a:spLocks noGrp="1"/>
          </p:cNvSpPr>
          <p:nvPr>
            <p:ph type="title"/>
          </p:nvPr>
        </p:nvSpPr>
        <p:spPr>
          <a:xfrm>
            <a:off x="1143000" y="273050"/>
            <a:ext cx="2322513" cy="793750"/>
          </a:xfrm>
          <a:prstGeom prst="rect">
            <a:avLst/>
          </a:prstGeom>
        </p:spPr>
        <p:txBody>
          <a:bodyPr anchor="b"/>
          <a:lstStyle>
            <a:lvl1pPr algn="l">
              <a:defRPr sz="2000" b="1">
                <a:solidFill>
                  <a:srgbClr val="000090"/>
                </a:solidFill>
              </a:defRPr>
            </a:lvl1pPr>
          </a:lstStyle>
          <a:p>
            <a:r>
              <a:rPr lang="en-US" dirty="0"/>
              <a:t>Click to edit Master title style</a:t>
            </a:r>
          </a:p>
        </p:txBody>
      </p:sp>
      <p:sp>
        <p:nvSpPr>
          <p:cNvPr id="3" name="Content Placeholder 2"/>
          <p:cNvSpPr>
            <a:spLocks noGrp="1"/>
          </p:cNvSpPr>
          <p:nvPr>
            <p:ph idx="1"/>
          </p:nvPr>
        </p:nvSpPr>
        <p:spPr>
          <a:xfrm>
            <a:off x="3575050" y="1219200"/>
            <a:ext cx="5111750"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371600"/>
            <a:ext cx="3008313" cy="4754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a:extLst>
              <a:ext uri="{FF2B5EF4-FFF2-40B4-BE49-F238E27FC236}">
                <a16:creationId xmlns:a16="http://schemas.microsoft.com/office/drawing/2014/main" id="{B3FE593A-E907-4494-A42C-7CF579591B06}"/>
              </a:ext>
            </a:extLst>
          </p:cNvPr>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ea typeface="ヒラギノ角ゴ Pro W3" charset="-128"/>
              </a:defRPr>
            </a:lvl1pPr>
          </a:lstStyle>
          <a:p>
            <a:pPr>
              <a:defRPr/>
            </a:pPr>
            <a:endParaRPr lang="en-US"/>
          </a:p>
        </p:txBody>
      </p:sp>
      <p:sp>
        <p:nvSpPr>
          <p:cNvPr id="8" name="Footer Placeholder 5">
            <a:extLst>
              <a:ext uri="{FF2B5EF4-FFF2-40B4-BE49-F238E27FC236}">
                <a16:creationId xmlns:a16="http://schemas.microsoft.com/office/drawing/2014/main" id="{35E7382E-8A55-423B-A4E2-A6F12260E547}"/>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81669910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3EFAB22-5F78-4F2E-9AA1-C1957812BAB0}"/>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B4713A4B-0166-4D94-8733-2F11387784EF}"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rgbClr val="000090"/>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Date Placeholder 4">
            <a:extLst>
              <a:ext uri="{FF2B5EF4-FFF2-40B4-BE49-F238E27FC236}">
                <a16:creationId xmlns:a16="http://schemas.microsoft.com/office/drawing/2014/main" id="{6DE51336-5D39-4B92-BA45-453E91B60F86}"/>
              </a:ext>
            </a:extLst>
          </p:cNvPr>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ea typeface="ヒラギノ角ゴ Pro W3" charset="-128"/>
              </a:defRPr>
            </a:lvl1pPr>
          </a:lstStyle>
          <a:p>
            <a:pPr>
              <a:defRPr/>
            </a:pPr>
            <a:endParaRPr lang="en-US"/>
          </a:p>
        </p:txBody>
      </p:sp>
      <p:sp>
        <p:nvSpPr>
          <p:cNvPr id="7" name="Footer Placeholder 5">
            <a:extLst>
              <a:ext uri="{FF2B5EF4-FFF2-40B4-BE49-F238E27FC236}">
                <a16:creationId xmlns:a16="http://schemas.microsoft.com/office/drawing/2014/main" id="{FBB75F6B-5970-4E1B-8A78-91C1EA96BF25}"/>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662454003"/>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B4A6756-1771-4036-B962-49AB8076D996}"/>
              </a:ext>
            </a:extLst>
          </p:cNvPr>
          <p:cNvSpPr txBox="1">
            <a:spLocks/>
          </p:cNvSpPr>
          <p:nvPr userDrawn="1"/>
        </p:nvSpPr>
        <p:spPr bwMode="auto">
          <a:xfrm>
            <a:off x="6932613" y="6627813"/>
            <a:ext cx="2133600" cy="228600"/>
          </a:xfrm>
          <a:prstGeom prst="rect">
            <a:avLst/>
          </a:prstGeom>
          <a:noFill/>
          <a:ln>
            <a:noFill/>
          </a:ln>
        </p:spPr>
        <p:txBody>
          <a:bodyPr anchor="ct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defRPr/>
            </a:pPr>
            <a:fld id="{BDC6E0E7-F0BD-444C-8376-876F298D6040}" type="slidenum">
              <a:rPr lang="en-US" altLang="en-US" sz="1000" smtClean="0">
                <a:solidFill>
                  <a:srgbClr val="000000"/>
                </a:solidFill>
                <a:latin typeface="Calibri" panose="020F0502020204030204" pitchFamily="34" charset="0"/>
              </a:rPr>
              <a:pPr algn="r" eaLnBrk="1" hangingPunct="1">
                <a:defRPr/>
              </a:pPr>
              <a:t>‹#›</a:t>
            </a:fld>
            <a:endParaRPr lang="en-US" altLang="en-US" sz="1000">
              <a:solidFill>
                <a:srgbClr val="000000"/>
              </a:solidFill>
              <a:latin typeface="Calibri" panose="020F0502020204030204" pitchFamily="34" charset="0"/>
            </a:endParaRPr>
          </a:p>
        </p:txBody>
      </p:sp>
      <p:sp>
        <p:nvSpPr>
          <p:cNvPr id="3" name="Rectangle 2">
            <a:extLst>
              <a:ext uri="{FF2B5EF4-FFF2-40B4-BE49-F238E27FC236}">
                <a16:creationId xmlns:a16="http://schemas.microsoft.com/office/drawing/2014/main" id="{354507FF-595B-4D90-B9ED-098312A861B7}"/>
              </a:ext>
            </a:extLst>
          </p:cNvPr>
          <p:cNvSpPr>
            <a:spLocks noChangeArrowheads="1"/>
          </p:cNvSpPr>
          <p:nvPr userDrawn="1"/>
        </p:nvSpPr>
        <p:spPr bwMode="auto">
          <a:xfrm>
            <a:off x="0" y="0"/>
            <a:ext cx="9144000" cy="6858000"/>
          </a:xfrm>
          <a:prstGeom prst="rect">
            <a:avLst/>
          </a:prstGeom>
          <a:solidFill>
            <a:schemeClr val="bg1"/>
          </a:solidFill>
          <a:ln>
            <a:noFill/>
          </a:ln>
          <a:effectLst>
            <a:outerShdw dist="23000" dir="5400000" rotWithShape="0">
              <a:srgbClr val="808080">
                <a:alpha val="34998"/>
              </a:srgbClr>
            </a:outerShdw>
          </a:effectLst>
        </p:spPr>
        <p:txBody>
          <a:bodyPr anchor="ctr"/>
          <a:lstStyle>
            <a:lvl1pPr eaLnBrk="0" hangingPunct="0">
              <a:defRPr>
                <a:solidFill>
                  <a:schemeClr val="tx1"/>
                </a:solidFill>
                <a:latin typeface="Arial" panose="020B0604020202020204" pitchFamily="34" charset="0"/>
                <a:ea typeface="ヒラギノ角ゴ Pro W3" charset="-128"/>
              </a:defRPr>
            </a:lvl1pPr>
            <a:lvl2pPr marL="742950" indent="-285750" eaLnBrk="0" hangingPunct="0">
              <a:defRPr>
                <a:solidFill>
                  <a:schemeClr val="tx1"/>
                </a:solidFill>
                <a:latin typeface="Arial" panose="020B0604020202020204" pitchFamily="34" charset="0"/>
                <a:ea typeface="ヒラギノ角ゴ Pro W3" charset="-128"/>
              </a:defRPr>
            </a:lvl2pPr>
            <a:lvl3pPr marL="1143000" indent="-228600" eaLnBrk="0" hangingPunct="0">
              <a:defRPr>
                <a:solidFill>
                  <a:schemeClr val="tx1"/>
                </a:solidFill>
                <a:latin typeface="Arial" panose="020B0604020202020204" pitchFamily="34" charset="0"/>
                <a:ea typeface="ヒラギノ角ゴ Pro W3" charset="-128"/>
              </a:defRPr>
            </a:lvl3pPr>
            <a:lvl4pPr marL="1600200" indent="-228600" eaLnBrk="0" hangingPunct="0">
              <a:defRPr>
                <a:solidFill>
                  <a:schemeClr val="tx1"/>
                </a:solidFill>
                <a:latin typeface="Arial" panose="020B0604020202020204" pitchFamily="34" charset="0"/>
                <a:ea typeface="ヒラギノ角ゴ Pro W3" charset="-128"/>
              </a:defRPr>
            </a:lvl4pPr>
            <a:lvl5pPr marL="2057400" indent="-228600" eaLnBrk="0" hangingPunct="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defRPr/>
            </a:pPr>
            <a:endParaRPr lang="en-US" altLang="en-US">
              <a:solidFill>
                <a:srgbClr val="FFFFFF"/>
              </a:solidFill>
              <a:latin typeface="Calibri" panose="020F0502020204030204" pitchFamily="34" charset="0"/>
              <a:cs typeface="+mn-cs"/>
            </a:endParaRPr>
          </a:p>
        </p:txBody>
      </p:sp>
      <p:pic>
        <p:nvPicPr>
          <p:cNvPr id="4" name="Picture 8" descr="NASA Meatball.png">
            <a:extLst>
              <a:ext uri="{FF2B5EF4-FFF2-40B4-BE49-F238E27FC236}">
                <a16:creationId xmlns:a16="http://schemas.microsoft.com/office/drawing/2014/main" id="{2937B58D-0D65-4E79-9C9A-709FAB660F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33813" y="2817813"/>
            <a:ext cx="14763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10889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252FDDF-1EE4-4571-BD89-952E54F650FA}"/>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A33B2674-75F0-4E06-B962-B8C0ADBD03A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42890A1-B06A-4E40-AC2C-30FF523546E4}"/>
              </a:ext>
            </a:extLst>
          </p:cNvPr>
          <p:cNvSpPr>
            <a:spLocks noGrp="1"/>
          </p:cNvSpPr>
          <p:nvPr>
            <p:ph type="sldNum" sz="quarter" idx="12"/>
          </p:nvPr>
        </p:nvSpPr>
        <p:spPr/>
        <p:txBody>
          <a:bodyPr/>
          <a:lstStyle>
            <a:lvl1pPr>
              <a:defRPr/>
            </a:lvl1pPr>
          </a:lstStyle>
          <a:p>
            <a:pPr>
              <a:defRPr/>
            </a:pPr>
            <a:fld id="{7E5F9822-980E-4642-84A0-AAEC846340E9}" type="slidenum">
              <a:rPr lang="en-US" altLang="en-US"/>
              <a:pPr>
                <a:defRPr/>
              </a:pPr>
              <a:t>‹#›</a:t>
            </a:fld>
            <a:endParaRPr lang="en-US" altLang="en-US"/>
          </a:p>
        </p:txBody>
      </p:sp>
    </p:spTree>
    <p:extLst>
      <p:ext uri="{BB962C8B-B14F-4D97-AF65-F5344CB8AC3E}">
        <p14:creationId xmlns:p14="http://schemas.microsoft.com/office/powerpoint/2010/main" val="2473519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ED PPT body IMAGE simple.jpg">
            <a:extLst>
              <a:ext uri="{FF2B5EF4-FFF2-40B4-BE49-F238E27FC236}">
                <a16:creationId xmlns:a16="http://schemas.microsoft.com/office/drawing/2014/main" id="{37F02934-7244-4B72-9B6A-2D59C869604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a:extLst>
              <a:ext uri="{FF2B5EF4-FFF2-40B4-BE49-F238E27FC236}">
                <a16:creationId xmlns:a16="http://schemas.microsoft.com/office/drawing/2014/main" id="{00D250C9-3F74-46FA-AA1A-2260E9374AAA}"/>
              </a:ext>
            </a:extLst>
          </p:cNvPr>
          <p:cNvSpPr>
            <a:spLocks noGrp="1"/>
          </p:cNvSpPr>
          <p:nvPr>
            <p:ph type="dt" sz="half" idx="2"/>
          </p:nvPr>
        </p:nvSpPr>
        <p:spPr>
          <a:xfrm>
            <a:off x="76200" y="6629400"/>
            <a:ext cx="2133600" cy="228600"/>
          </a:xfrm>
          <a:prstGeom prst="rect">
            <a:avLst/>
          </a:prstGeom>
        </p:spPr>
        <p:txBody>
          <a:bodyPr vert="horz" lIns="91440" tIns="45720" rIns="91440" bIns="45720" rtlCol="0" anchor="ctr"/>
          <a:lstStyle>
            <a:lvl1pPr algn="l" eaLnBrk="1" fontAlgn="auto" hangingPunct="1">
              <a:spcBef>
                <a:spcPts val="0"/>
              </a:spcBef>
              <a:spcAft>
                <a:spcPts val="0"/>
              </a:spcAft>
              <a:defRPr sz="1000">
                <a:solidFill>
                  <a:srgbClr val="000000"/>
                </a:solidFill>
                <a:latin typeface="+mn-lt"/>
                <a:ea typeface="+mn-ea"/>
                <a:cs typeface="+mn-cs"/>
              </a:defRPr>
            </a:lvl1pPr>
          </a:lstStyle>
          <a:p>
            <a:pPr>
              <a:defRPr/>
            </a:pPr>
            <a:endParaRPr lang="en-US"/>
          </a:p>
        </p:txBody>
      </p:sp>
      <p:sp>
        <p:nvSpPr>
          <p:cNvPr id="5" name="Footer Placeholder 4">
            <a:extLst>
              <a:ext uri="{FF2B5EF4-FFF2-40B4-BE49-F238E27FC236}">
                <a16:creationId xmlns:a16="http://schemas.microsoft.com/office/drawing/2014/main" id="{A6B4A3F8-0128-4267-AE01-0FAFE5513731}"/>
              </a:ext>
            </a:extLst>
          </p:cNvPr>
          <p:cNvSpPr>
            <a:spLocks noGrp="1"/>
          </p:cNvSpPr>
          <p:nvPr>
            <p:ph type="ftr" sz="quarter" idx="3"/>
          </p:nvPr>
        </p:nvSpPr>
        <p:spPr>
          <a:xfrm>
            <a:off x="3124200" y="6629400"/>
            <a:ext cx="28956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137F5AFD-ED3E-44F7-9542-4DA9567C6C9C}"/>
              </a:ext>
            </a:extLst>
          </p:cNvPr>
          <p:cNvSpPr>
            <a:spLocks noGrp="1"/>
          </p:cNvSpPr>
          <p:nvPr>
            <p:ph type="sldNum" sz="quarter" idx="4"/>
          </p:nvPr>
        </p:nvSpPr>
        <p:spPr>
          <a:xfrm>
            <a:off x="6934200" y="6629400"/>
            <a:ext cx="21336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defRPr>
            </a:lvl1pPr>
          </a:lstStyle>
          <a:p>
            <a:pPr>
              <a:defRPr/>
            </a:pPr>
            <a:fld id="{EA1ADFBC-7091-476A-A1D5-554DD8AA767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780" r:id="rId1"/>
    <p:sldLayoutId id="2147485781" r:id="rId2"/>
    <p:sldLayoutId id="2147485782" r:id="rId3"/>
    <p:sldLayoutId id="2147485783" r:id="rId4"/>
    <p:sldLayoutId id="2147485784" r:id="rId5"/>
    <p:sldLayoutId id="2147485785" r:id="rId6"/>
    <p:sldLayoutId id="2147485786" r:id="rId7"/>
    <p:sldLayoutId id="2147485787" r:id="rId8"/>
    <p:sldLayoutId id="2147485788" r:id="rId9"/>
    <p:sldLayoutId id="2147485789" r:id="rId10"/>
    <p:sldLayoutId id="2147485779" r:id="rId11"/>
  </p:sldLayoutIdLst>
  <p:transition spd="med">
    <p:fade/>
  </p:transition>
  <p:hf sldNum="0" hdr="0" ftr="0" dt="0"/>
  <p:txStyles>
    <p:title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fontAlgn="base">
        <a:spcBef>
          <a:spcPct val="0"/>
        </a:spcBef>
        <a:spcAft>
          <a:spcPct val="0"/>
        </a:spcAft>
        <a:defRPr sz="3600" b="1">
          <a:solidFill>
            <a:schemeClr val="bg1"/>
          </a:solidFill>
          <a:latin typeface="Calibri" pitchFamily="34" charset="0"/>
        </a:defRPr>
      </a:lvl6pPr>
      <a:lvl7pPr marL="914400" algn="ctr" rtl="0" fontAlgn="base">
        <a:spcBef>
          <a:spcPct val="0"/>
        </a:spcBef>
        <a:spcAft>
          <a:spcPct val="0"/>
        </a:spcAft>
        <a:defRPr sz="3600" b="1">
          <a:solidFill>
            <a:schemeClr val="bg1"/>
          </a:solidFill>
          <a:latin typeface="Calibri" pitchFamily="34" charset="0"/>
        </a:defRPr>
      </a:lvl7pPr>
      <a:lvl8pPr marL="1371600" algn="ctr" rtl="0" fontAlgn="base">
        <a:spcBef>
          <a:spcPct val="0"/>
        </a:spcBef>
        <a:spcAft>
          <a:spcPct val="0"/>
        </a:spcAft>
        <a:defRPr sz="3600" b="1">
          <a:solidFill>
            <a:schemeClr val="bg1"/>
          </a:solidFill>
          <a:latin typeface="Calibri" pitchFamily="34" charset="0"/>
        </a:defRPr>
      </a:lvl8pPr>
      <a:lvl9pPr marL="1828800" algn="ctr" rtl="0" fontAlgn="base">
        <a:spcBef>
          <a:spcPct val="0"/>
        </a:spcBef>
        <a:spcAft>
          <a:spcPct val="0"/>
        </a:spcAft>
        <a:defRPr sz="3600" b="1">
          <a:solidFill>
            <a:schemeClr val="bg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anose="05000000000000000000" pitchFamily="2"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0" fontAlgn="base" hangingPunct="0">
        <a:spcBef>
          <a:spcPct val="20000"/>
        </a:spcBef>
        <a:spcAft>
          <a:spcPct val="0"/>
        </a:spcAft>
        <a:buClr>
          <a:srgbClr val="0000CC"/>
        </a:buClr>
        <a:buFont typeface="Arial" panose="020B0604020202020204" pitchFamily="34" charset="0"/>
        <a:buChar char="•"/>
        <a:defRPr sz="2400" kern="1200">
          <a:solidFill>
            <a:schemeClr val="tx1"/>
          </a:solidFill>
          <a:latin typeface="+mn-lt"/>
          <a:ea typeface="ヒラギノ角ゴ Pro W3" pitchFamily="-109" charset="-128"/>
          <a:cs typeface="ヒラギノ角ゴ Pro W3"/>
        </a:defRPr>
      </a:lvl2pPr>
      <a:lvl3pPr marL="1143000" indent="-228600" algn="l" rtl="0" eaLnBrk="0" fontAlgn="base" hangingPunct="0">
        <a:spcBef>
          <a:spcPct val="20000"/>
        </a:spcBef>
        <a:spcAft>
          <a:spcPct val="0"/>
        </a:spcAft>
        <a:buFont typeface="Wingdings" panose="05000000000000000000" pitchFamily="2" charset="2"/>
        <a:buChar char="§"/>
        <a:defRPr sz="2000" kern="1200">
          <a:solidFill>
            <a:schemeClr val="tx1"/>
          </a:solidFill>
          <a:latin typeface="+mn-lt"/>
          <a:ea typeface="MS PGothic" panose="020B0600070205080204" pitchFamily="34" charset="-128"/>
          <a:cs typeface="ヒラギノ角ゴ Pro W3"/>
        </a:defRPr>
      </a:lvl3pPr>
      <a:lvl4pPr marL="1600200" indent="-22860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S PGothic" panose="020B0600070205080204" pitchFamily="34" charset="-128"/>
          <a:cs typeface="ヒラギノ角ゴ Pro W3"/>
        </a:defRPr>
      </a:lvl4pPr>
      <a:lvl5pPr marL="20574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emf"/><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2" Type="http://schemas.openxmlformats.org/officeDocument/2006/relationships/hyperlink" Target="https://femci.gsfc.nasa.gov/validitychecks/index.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8.gif"/><Relationship Id="rId3" Type="http://schemas.openxmlformats.org/officeDocument/2006/relationships/image" Target="../media/image43.gif"/><Relationship Id="rId7" Type="http://schemas.openxmlformats.org/officeDocument/2006/relationships/image" Target="../media/image47.gif"/><Relationship Id="rId2" Type="http://schemas.openxmlformats.org/officeDocument/2006/relationships/image" Target="../media/image42.emf"/><Relationship Id="rId1" Type="http://schemas.openxmlformats.org/officeDocument/2006/relationships/slideLayout" Target="../slideLayouts/slideLayout2.xml"/><Relationship Id="rId6" Type="http://schemas.openxmlformats.org/officeDocument/2006/relationships/image" Target="../media/image46.gif"/><Relationship Id="rId5" Type="http://schemas.openxmlformats.org/officeDocument/2006/relationships/image" Target="../media/image45.gif"/><Relationship Id="rId4" Type="http://schemas.openxmlformats.org/officeDocument/2006/relationships/image" Target="../media/image44.gif"/><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emf"/><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emf"/><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
            <a:extLst>
              <a:ext uri="{FF2B5EF4-FFF2-40B4-BE49-F238E27FC236}">
                <a16:creationId xmlns:a16="http://schemas.microsoft.com/office/drawing/2014/main" id="{E663946F-3F8F-4496-8E68-2CF3184A7939}"/>
              </a:ext>
            </a:extLst>
          </p:cNvPr>
          <p:cNvSpPr txBox="1">
            <a:spLocks noChangeArrowheads="1"/>
          </p:cNvSpPr>
          <p:nvPr/>
        </p:nvSpPr>
        <p:spPr bwMode="auto">
          <a:xfrm>
            <a:off x="3376613" y="3159125"/>
            <a:ext cx="48958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r" eaLnBrk="1" hangingPunct="1"/>
            <a:r>
              <a:rPr lang="en-US" altLang="en-US" sz="2800" b="1">
                <a:solidFill>
                  <a:srgbClr val="000090"/>
                </a:solidFill>
                <a:latin typeface="Arial Unicode MS" pitchFamily="34" charset="-128"/>
                <a:ea typeface="Arial Unicode MS" pitchFamily="34" charset="-128"/>
              </a:rPr>
              <a:t>Dynamic Finite Element Model Correlation</a:t>
            </a:r>
          </a:p>
          <a:p>
            <a:pPr algn="r" eaLnBrk="1" hangingPunct="1"/>
            <a:endParaRPr lang="en-US" altLang="en-US" sz="2800" b="1">
              <a:solidFill>
                <a:srgbClr val="000090"/>
              </a:solidFill>
              <a:latin typeface="Arial Unicode MS" pitchFamily="34" charset="-128"/>
              <a:ea typeface="Arial Unicode MS" pitchFamily="34" charset="-128"/>
            </a:endParaRPr>
          </a:p>
          <a:p>
            <a:pPr algn="r" eaLnBrk="1" hangingPunct="1"/>
            <a:r>
              <a:rPr lang="en-US" altLang="en-US" sz="2000" b="1">
                <a:latin typeface="Arial Unicode MS" pitchFamily="34" charset="-128"/>
                <a:ea typeface="Arial Unicode MS" pitchFamily="34" charset="-128"/>
              </a:rPr>
              <a:t>James P. Winkel</a:t>
            </a:r>
          </a:p>
          <a:p>
            <a:pPr algn="r" eaLnBrk="1" hangingPunct="1"/>
            <a:r>
              <a:rPr lang="en-US" altLang="en-US" sz="1600" i="1">
                <a:latin typeface="Arial Unicode MS" pitchFamily="34" charset="-128"/>
                <a:ea typeface="Arial Unicode MS" pitchFamily="34" charset="-128"/>
              </a:rPr>
              <a:t>Structural Dynamics Engineer</a:t>
            </a:r>
          </a:p>
          <a:p>
            <a:pPr algn="r" eaLnBrk="1" hangingPunct="1"/>
            <a:r>
              <a:rPr lang="en-US" altLang="en-US" sz="1600" i="1">
                <a:latin typeface="Arial Unicode MS" pitchFamily="34" charset="-128"/>
                <a:ea typeface="Arial Unicode MS" pitchFamily="34" charset="-128"/>
              </a:rPr>
              <a:t>NASA Langley Research Center</a:t>
            </a:r>
          </a:p>
          <a:p>
            <a:pPr algn="r" eaLnBrk="1" hangingPunct="1"/>
            <a:endParaRPr lang="en-US" altLang="en-US" sz="1600" i="1">
              <a:latin typeface="Arial Unicode MS" pitchFamily="34" charset="-128"/>
              <a:ea typeface="Arial Unicode MS" pitchFamily="34" charset="-128"/>
            </a:endParaRPr>
          </a:p>
          <a:p>
            <a:pPr algn="r" eaLnBrk="1" hangingPunct="1"/>
            <a:r>
              <a:rPr lang="en-US" altLang="en-US" sz="1600" b="1">
                <a:solidFill>
                  <a:srgbClr val="000090"/>
                </a:solidFill>
                <a:cs typeface="Arial" panose="020B0604020202020204" pitchFamily="34" charset="0"/>
              </a:rPr>
              <a:t>November 15</a:t>
            </a:r>
            <a:r>
              <a:rPr lang="en-US" altLang="en-US" sz="1600" b="1" baseline="30000">
                <a:solidFill>
                  <a:srgbClr val="000090"/>
                </a:solidFill>
                <a:cs typeface="Arial" panose="020B0604020202020204" pitchFamily="34" charset="0"/>
              </a:rPr>
              <a:t>th</a:t>
            </a:r>
            <a:r>
              <a:rPr lang="en-US" altLang="en-US" sz="1600" b="1">
                <a:solidFill>
                  <a:srgbClr val="000090"/>
                </a:solidFill>
                <a:cs typeface="Arial" panose="020B0604020202020204" pitchFamily="34" charset="0"/>
              </a:rPr>
              <a:t>, 2022</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2BD039-2A86-406C-B486-D0E575DD8848}"/>
              </a:ext>
            </a:extLst>
          </p:cNvPr>
          <p:cNvSpPr>
            <a:spLocks noGrp="1"/>
          </p:cNvSpPr>
          <p:nvPr>
            <p:ph idx="1"/>
          </p:nvPr>
        </p:nvSpPr>
        <p:spPr>
          <a:xfrm>
            <a:off x="263707" y="1318078"/>
            <a:ext cx="8335963" cy="5242016"/>
          </a:xfrm>
        </p:spPr>
        <p:txBody>
          <a:bodyPr/>
          <a:lstStyle/>
          <a:p>
            <a:pPr marL="287338" indent="-287338">
              <a:defRPr/>
            </a:pPr>
            <a:r>
              <a:rPr lang="en-US" sz="2400" dirty="0"/>
              <a:t>Explain what model correlation is and why it is necessary</a:t>
            </a:r>
          </a:p>
          <a:p>
            <a:pPr marL="287338" indent="-287338">
              <a:defRPr/>
            </a:pPr>
            <a:endParaRPr lang="en-US" sz="1200" dirty="0"/>
          </a:p>
          <a:p>
            <a:pPr marL="287338" indent="-287338">
              <a:defRPr/>
            </a:pPr>
            <a:r>
              <a:rPr lang="en-US" sz="2400" dirty="0"/>
              <a:t>Clarify why preparing for and carrying out a good modal test is critical to the correlation success</a:t>
            </a:r>
          </a:p>
          <a:p>
            <a:pPr marL="287338" indent="-287338">
              <a:defRPr/>
            </a:pPr>
            <a:endParaRPr lang="en-US" sz="1200" dirty="0"/>
          </a:p>
          <a:p>
            <a:pPr marL="287338" indent="-287338">
              <a:defRPr/>
            </a:pPr>
            <a:r>
              <a:rPr lang="en-US" sz="2400" dirty="0"/>
              <a:t>Present the standard correlation tools and methodologies</a:t>
            </a:r>
          </a:p>
          <a:p>
            <a:pPr marL="287338" indent="-287338">
              <a:defRPr/>
            </a:pPr>
            <a:endParaRPr lang="en-US" sz="1200" dirty="0"/>
          </a:p>
          <a:p>
            <a:pPr marL="287338" indent="-287338">
              <a:defRPr/>
            </a:pPr>
            <a:r>
              <a:rPr lang="en-US" sz="2400" dirty="0"/>
              <a:t>Convey the common issues experienced when trying to correlate the models</a:t>
            </a:r>
          </a:p>
          <a:p>
            <a:pPr marL="287338" indent="-287338">
              <a:defRPr/>
            </a:pPr>
            <a:endParaRPr lang="en-US" sz="1200" dirty="0"/>
          </a:p>
          <a:p>
            <a:pPr marL="287338" indent="-287338">
              <a:defRPr/>
            </a:pPr>
            <a:r>
              <a:rPr lang="en-US" sz="2400" dirty="0"/>
              <a:t>Make evident the items to consider when trying to correlate common aerospace joints</a:t>
            </a:r>
          </a:p>
          <a:p>
            <a:pPr marL="287338" indent="-287338">
              <a:defRPr/>
            </a:pPr>
            <a:endParaRPr lang="en-US" sz="1200" dirty="0"/>
          </a:p>
          <a:p>
            <a:pPr marL="287338" indent="-287338">
              <a:defRPr/>
            </a:pPr>
            <a:r>
              <a:rPr lang="en-US" sz="2400" dirty="0"/>
              <a:t>Discuss ways to deal with hardware non-linearities when using a linear models  </a:t>
            </a:r>
          </a:p>
        </p:txBody>
      </p:sp>
      <p:sp>
        <p:nvSpPr>
          <p:cNvPr id="15363" name="Title 2">
            <a:extLst>
              <a:ext uri="{FF2B5EF4-FFF2-40B4-BE49-F238E27FC236}">
                <a16:creationId xmlns:a16="http://schemas.microsoft.com/office/drawing/2014/main" id="{A557A154-B919-478F-AEAC-2E260ED8166C}"/>
              </a:ext>
            </a:extLst>
          </p:cNvPr>
          <p:cNvSpPr>
            <a:spLocks noGrp="1" noChangeArrowheads="1"/>
          </p:cNvSpPr>
          <p:nvPr>
            <p:ph type="title"/>
          </p:nvPr>
        </p:nvSpPr>
        <p:spPr>
          <a:xfrm>
            <a:off x="1243013" y="298450"/>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Discussion Goals</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D88B49-EEE1-46F6-B492-1E847332AA8F}"/>
              </a:ext>
            </a:extLst>
          </p:cNvPr>
          <p:cNvSpPr>
            <a:spLocks noGrp="1"/>
          </p:cNvSpPr>
          <p:nvPr>
            <p:ph idx="1"/>
          </p:nvPr>
        </p:nvSpPr>
        <p:spPr>
          <a:xfrm>
            <a:off x="334690" y="1381125"/>
            <a:ext cx="7758112" cy="5319713"/>
          </a:xfrm>
        </p:spPr>
        <p:txBody>
          <a:bodyPr/>
          <a:lstStyle/>
          <a:p>
            <a:pPr marL="288925" indent="-288925">
              <a:defRPr/>
            </a:pPr>
            <a:r>
              <a:rPr lang="en-US" sz="1600" dirty="0"/>
              <a:t>What is model correlation?</a:t>
            </a:r>
          </a:p>
          <a:p>
            <a:pPr marL="288925" indent="-288925">
              <a:defRPr/>
            </a:pPr>
            <a:endParaRPr lang="en-US" sz="1050" dirty="0"/>
          </a:p>
          <a:p>
            <a:pPr marL="288925" indent="-288925">
              <a:defRPr/>
            </a:pPr>
            <a:r>
              <a:rPr lang="en-US" sz="1600" dirty="0"/>
              <a:t>Typical tools utilized</a:t>
            </a:r>
          </a:p>
          <a:p>
            <a:pPr marL="288925" indent="-288925">
              <a:defRPr/>
            </a:pPr>
            <a:endParaRPr lang="en-US" sz="1050" dirty="0"/>
          </a:p>
          <a:p>
            <a:pPr marL="288925" indent="-288925">
              <a:defRPr/>
            </a:pPr>
            <a:r>
              <a:rPr lang="en-US" sz="1600" dirty="0"/>
              <a:t>Test Preparation and Execution</a:t>
            </a:r>
          </a:p>
          <a:p>
            <a:pPr marL="517525" lvl="1" indent="-288925">
              <a:defRPr/>
            </a:pPr>
            <a:r>
              <a:rPr lang="en-US" sz="1200" dirty="0"/>
              <a:t>Basic Model Checkouts</a:t>
            </a:r>
          </a:p>
          <a:p>
            <a:pPr marL="517525" lvl="1" indent="-288925">
              <a:defRPr/>
            </a:pPr>
            <a:r>
              <a:rPr lang="en-US" sz="1200" dirty="0"/>
              <a:t>Importance of Hardware/CAD vs FEM Comparison</a:t>
            </a:r>
          </a:p>
          <a:p>
            <a:pPr marL="517525" lvl="1" indent="-288925">
              <a:defRPr/>
            </a:pPr>
            <a:r>
              <a:rPr lang="en-US" sz="1200" dirty="0"/>
              <a:t>Mass/CG Matching</a:t>
            </a:r>
          </a:p>
          <a:p>
            <a:pPr marL="517525" lvl="1" indent="-288925">
              <a:defRPr/>
            </a:pPr>
            <a:r>
              <a:rPr lang="en-US" sz="1200" dirty="0"/>
              <a:t>Pretest Planning</a:t>
            </a:r>
          </a:p>
          <a:p>
            <a:pPr marL="517525" lvl="1" indent="-288925">
              <a:defRPr/>
            </a:pPr>
            <a:r>
              <a:rPr lang="en-US" sz="1200" dirty="0"/>
              <a:t>Boundary Conditions</a:t>
            </a:r>
          </a:p>
          <a:p>
            <a:pPr marL="517525" lvl="1" indent="-288925">
              <a:defRPr/>
            </a:pPr>
            <a:r>
              <a:rPr lang="en-US" sz="1200" dirty="0"/>
              <a:t>Test Completion</a:t>
            </a:r>
          </a:p>
          <a:p>
            <a:pPr marL="517525" lvl="1" indent="-288925">
              <a:defRPr/>
            </a:pPr>
            <a:endParaRPr lang="en-US" sz="1050" dirty="0"/>
          </a:p>
          <a:p>
            <a:pPr marL="288925" indent="-288925">
              <a:defRPr/>
            </a:pPr>
            <a:r>
              <a:rPr lang="en-US" sz="1600" dirty="0"/>
              <a:t>Common Finite Element Issues</a:t>
            </a:r>
          </a:p>
          <a:p>
            <a:pPr marL="288925" indent="-288925">
              <a:defRPr/>
            </a:pPr>
            <a:endParaRPr lang="en-US" sz="1050" dirty="0"/>
          </a:p>
          <a:p>
            <a:pPr marL="288925" indent="-288925">
              <a:defRPr/>
            </a:pPr>
            <a:r>
              <a:rPr lang="en-US" sz="1600" dirty="0"/>
              <a:t>Joint Modeling</a:t>
            </a:r>
          </a:p>
          <a:p>
            <a:pPr marL="288925" indent="-288925">
              <a:defRPr/>
            </a:pPr>
            <a:endParaRPr lang="en-US" sz="1050" dirty="0"/>
          </a:p>
          <a:p>
            <a:pPr marL="288925" indent="-288925">
              <a:defRPr/>
            </a:pPr>
            <a:r>
              <a:rPr lang="en-US" sz="1600" dirty="0"/>
              <a:t>Other Correlation Tools</a:t>
            </a:r>
          </a:p>
          <a:p>
            <a:pPr marL="288925" indent="-288925">
              <a:defRPr/>
            </a:pPr>
            <a:endParaRPr lang="en-US" sz="1050" dirty="0"/>
          </a:p>
          <a:p>
            <a:pPr marL="288925" indent="-288925">
              <a:defRPr/>
            </a:pPr>
            <a:r>
              <a:rPr lang="en-US" sz="1600" dirty="0"/>
              <a:t>Dealing with non-linear joints</a:t>
            </a:r>
          </a:p>
          <a:p>
            <a:pPr marL="288925" indent="-288925">
              <a:defRPr/>
            </a:pPr>
            <a:endParaRPr lang="en-US" sz="1050" dirty="0"/>
          </a:p>
          <a:p>
            <a:pPr marL="288925" indent="-288925">
              <a:defRPr/>
            </a:pPr>
            <a:r>
              <a:rPr lang="en-US" sz="1600" dirty="0"/>
              <a:t>Conclusions</a:t>
            </a:r>
          </a:p>
          <a:p>
            <a:pPr>
              <a:defRPr/>
            </a:pPr>
            <a:endParaRPr lang="en-US" dirty="0"/>
          </a:p>
        </p:txBody>
      </p:sp>
      <p:sp>
        <p:nvSpPr>
          <p:cNvPr id="16387" name="Title 2">
            <a:extLst>
              <a:ext uri="{FF2B5EF4-FFF2-40B4-BE49-F238E27FC236}">
                <a16:creationId xmlns:a16="http://schemas.microsoft.com/office/drawing/2014/main" id="{E96EBA57-7316-4382-BDCE-9DDE1EB2F5E2}"/>
              </a:ext>
            </a:extLst>
          </p:cNvPr>
          <p:cNvSpPr>
            <a:spLocks noGrp="1" noChangeArrowheads="1"/>
          </p:cNvSpPr>
          <p:nvPr>
            <p:ph type="title"/>
          </p:nvPr>
        </p:nvSpPr>
        <p:spPr>
          <a:xfrm>
            <a:off x="1243013" y="2444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Contents</a:t>
            </a:r>
          </a:p>
        </p:txBody>
      </p:sp>
      <p:sp>
        <p:nvSpPr>
          <p:cNvPr id="5" name="TextBox 4">
            <a:extLst>
              <a:ext uri="{FF2B5EF4-FFF2-40B4-BE49-F238E27FC236}">
                <a16:creationId xmlns:a16="http://schemas.microsoft.com/office/drawing/2014/main" id="{D89235B8-1478-43DC-82EF-83498EBAE946}"/>
              </a:ext>
            </a:extLst>
          </p:cNvPr>
          <p:cNvSpPr txBox="1"/>
          <p:nvPr/>
        </p:nvSpPr>
        <p:spPr>
          <a:xfrm>
            <a:off x="4462463" y="2417763"/>
            <a:ext cx="3438525" cy="157003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27013" indent="-227013" algn="ctr">
              <a:defRPr/>
            </a:pPr>
            <a:r>
              <a:rPr lang="en-US" sz="1600" b="1" u="sng" dirty="0">
                <a:solidFill>
                  <a:schemeClr val="accent1"/>
                </a:solidFill>
              </a:rPr>
              <a:t>Warning:</a:t>
            </a:r>
            <a:r>
              <a:rPr lang="en-US" sz="1600" dirty="0">
                <a:solidFill>
                  <a:schemeClr val="accent1"/>
                </a:solidFill>
              </a:rPr>
              <a:t> </a:t>
            </a:r>
            <a:r>
              <a:rPr lang="en-US" sz="1600" dirty="0"/>
              <a:t>Choosing to skip any one of these or wait to do it until after the test can lead to expensive consequences ranging from having to redo correlation work to having to repeat the test.</a:t>
            </a:r>
          </a:p>
        </p:txBody>
      </p:sp>
      <p:pic>
        <p:nvPicPr>
          <p:cNvPr id="16389" name="Picture 5">
            <a:extLst>
              <a:ext uri="{FF2B5EF4-FFF2-40B4-BE49-F238E27FC236}">
                <a16:creationId xmlns:a16="http://schemas.microsoft.com/office/drawing/2014/main" id="{6CD8735C-B14A-4934-891B-A5E7AEFF8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838" y="2627313"/>
            <a:ext cx="8223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Brace 6">
            <a:extLst>
              <a:ext uri="{FF2B5EF4-FFF2-40B4-BE49-F238E27FC236}">
                <a16:creationId xmlns:a16="http://schemas.microsoft.com/office/drawing/2014/main" id="{7A2CE0CF-8289-448D-AC25-C8F5143A913E}"/>
              </a:ext>
            </a:extLst>
          </p:cNvPr>
          <p:cNvSpPr/>
          <p:nvPr/>
        </p:nvSpPr>
        <p:spPr>
          <a:xfrm>
            <a:off x="3849688" y="2471738"/>
            <a:ext cx="584200" cy="1462087"/>
          </a:xfrm>
          <a:prstGeom prst="rightBrace">
            <a:avLst>
              <a:gd name="adj1" fmla="val 8333"/>
              <a:gd name="adj2" fmla="val 50306"/>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B84448-FBC2-4267-8E04-E5D4C7AEF1AE}"/>
              </a:ext>
            </a:extLst>
          </p:cNvPr>
          <p:cNvSpPr>
            <a:spLocks noGrp="1"/>
          </p:cNvSpPr>
          <p:nvPr>
            <p:ph idx="1"/>
          </p:nvPr>
        </p:nvSpPr>
        <p:spPr>
          <a:xfrm>
            <a:off x="76200" y="1220788"/>
            <a:ext cx="8823325" cy="5381625"/>
          </a:xfrm>
        </p:spPr>
        <p:txBody>
          <a:bodyPr/>
          <a:lstStyle/>
          <a:p>
            <a:pPr marL="287338" indent="-287338">
              <a:defRPr/>
            </a:pPr>
            <a:r>
              <a:rPr lang="en-US" sz="1800" u="sng" dirty="0"/>
              <a:t>Correlation</a:t>
            </a:r>
            <a:r>
              <a:rPr lang="en-US" sz="1800" dirty="0"/>
              <a:t>: Attempting to validate all the assumptions and load paths of a finite element model (FEM) and providing sufficient evidence that the model accurately predicts the expected loads and environments for all flight configurations under all expected loading conditions.</a:t>
            </a:r>
          </a:p>
          <a:p>
            <a:pPr marL="287338" indent="-287338">
              <a:defRPr/>
            </a:pPr>
            <a:endParaRPr lang="en-US" sz="900" dirty="0">
              <a:solidFill>
                <a:srgbClr val="FF0000"/>
              </a:solidFill>
            </a:endParaRPr>
          </a:p>
          <a:p>
            <a:pPr marL="287338" indent="-287338">
              <a:defRPr/>
            </a:pPr>
            <a:r>
              <a:rPr lang="en-US" sz="1800" b="1" u="sng" dirty="0"/>
              <a:t>Important</a:t>
            </a:r>
            <a:r>
              <a:rPr lang="en-US" sz="1800" dirty="0"/>
              <a:t>: Not all correlated models are created equal.</a:t>
            </a:r>
          </a:p>
          <a:p>
            <a:pPr marL="515938" lvl="1" indent="-287338">
              <a:defRPr/>
            </a:pPr>
            <a:r>
              <a:rPr lang="en-US" sz="1600" u="sng" dirty="0"/>
              <a:t>Example</a:t>
            </a:r>
            <a:r>
              <a:rPr lang="en-US" sz="1600" dirty="0"/>
              <a:t>: A lot of models that are termed “correlated” simply equate to the model conservatively predicting results, not actually matching the behavior.</a:t>
            </a:r>
          </a:p>
        </p:txBody>
      </p:sp>
      <p:sp>
        <p:nvSpPr>
          <p:cNvPr id="17411" name="Title 2">
            <a:extLst>
              <a:ext uri="{FF2B5EF4-FFF2-40B4-BE49-F238E27FC236}">
                <a16:creationId xmlns:a16="http://schemas.microsoft.com/office/drawing/2014/main" id="{F0E61FCD-1AF5-48CB-B2F0-1BEB5281A6FF}"/>
              </a:ext>
            </a:extLst>
          </p:cNvPr>
          <p:cNvSpPr>
            <a:spLocks noGrp="1" noChangeArrowheads="1"/>
          </p:cNvSpPr>
          <p:nvPr>
            <p:ph type="title"/>
          </p:nvPr>
        </p:nvSpPr>
        <p:spPr>
          <a:xfrm>
            <a:off x="1243013" y="255588"/>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Model Correlation</a:t>
            </a:r>
          </a:p>
        </p:txBody>
      </p:sp>
      <p:graphicFrame>
        <p:nvGraphicFramePr>
          <p:cNvPr id="4" name="Table 4">
            <a:extLst>
              <a:ext uri="{FF2B5EF4-FFF2-40B4-BE49-F238E27FC236}">
                <a16:creationId xmlns:a16="http://schemas.microsoft.com/office/drawing/2014/main" id="{1F6F6D58-DAFE-4A6E-8E78-05E98E58EB44}"/>
              </a:ext>
            </a:extLst>
          </p:cNvPr>
          <p:cNvGraphicFramePr>
            <a:graphicFrameLocks noGrp="1"/>
          </p:cNvGraphicFramePr>
          <p:nvPr/>
        </p:nvGraphicFramePr>
        <p:xfrm>
          <a:off x="303213" y="3495675"/>
          <a:ext cx="8369300" cy="3106738"/>
        </p:xfrm>
        <a:graphic>
          <a:graphicData uri="http://schemas.openxmlformats.org/drawingml/2006/table">
            <a:tbl>
              <a:tblPr firstRow="1" bandRow="1">
                <a:tableStyleId>{00A15C55-8517-42AA-B614-E9B94910E393}</a:tableStyleId>
              </a:tblPr>
              <a:tblGrid>
                <a:gridCol w="2322051">
                  <a:extLst>
                    <a:ext uri="{9D8B030D-6E8A-4147-A177-3AD203B41FA5}">
                      <a16:colId xmlns:a16="http://schemas.microsoft.com/office/drawing/2014/main" val="20000"/>
                    </a:ext>
                  </a:extLst>
                </a:gridCol>
                <a:gridCol w="3663514">
                  <a:extLst>
                    <a:ext uri="{9D8B030D-6E8A-4147-A177-3AD203B41FA5}">
                      <a16:colId xmlns:a16="http://schemas.microsoft.com/office/drawing/2014/main" val="20001"/>
                    </a:ext>
                  </a:extLst>
                </a:gridCol>
                <a:gridCol w="2383735">
                  <a:extLst>
                    <a:ext uri="{9D8B030D-6E8A-4147-A177-3AD203B41FA5}">
                      <a16:colId xmlns:a16="http://schemas.microsoft.com/office/drawing/2014/main" val="20002"/>
                    </a:ext>
                  </a:extLst>
                </a:gridCol>
              </a:tblGrid>
              <a:tr h="371035">
                <a:tc>
                  <a:txBody>
                    <a:bodyPr/>
                    <a:lstStyle/>
                    <a:p>
                      <a:endParaRPr lang="en-US" sz="1800" dirty="0"/>
                    </a:p>
                  </a:txBody>
                  <a:tcPr marL="91448" marR="91448" marT="45744" marB="45744"/>
                </a:tc>
                <a:tc>
                  <a:txBody>
                    <a:bodyPr/>
                    <a:lstStyle/>
                    <a:p>
                      <a:r>
                        <a:rPr lang="en-US" sz="1800" dirty="0"/>
                        <a:t>Dynamic </a:t>
                      </a:r>
                      <a:r>
                        <a:rPr lang="en-US" sz="1800" dirty="0">
                          <a:solidFill>
                            <a:schemeClr val="bg1"/>
                          </a:solidFill>
                        </a:rPr>
                        <a:t>(Discussion Focus)</a:t>
                      </a:r>
                    </a:p>
                  </a:txBody>
                  <a:tcPr marL="91448" marR="91448" marT="45744" marB="45744"/>
                </a:tc>
                <a:tc>
                  <a:txBody>
                    <a:bodyPr/>
                    <a:lstStyle/>
                    <a:p>
                      <a:r>
                        <a:rPr lang="en-US" sz="1800" dirty="0"/>
                        <a:t>Static</a:t>
                      </a:r>
                    </a:p>
                  </a:txBody>
                  <a:tcPr marL="91448" marR="91448" marT="45744" marB="45744"/>
                </a:tc>
                <a:extLst>
                  <a:ext uri="{0D108BD9-81ED-4DB2-BD59-A6C34878D82A}">
                    <a16:rowId xmlns:a16="http://schemas.microsoft.com/office/drawing/2014/main" val="10000"/>
                  </a:ext>
                </a:extLst>
              </a:tr>
              <a:tr h="914881">
                <a:tc>
                  <a:txBody>
                    <a:bodyPr/>
                    <a:lstStyle/>
                    <a:p>
                      <a:r>
                        <a:rPr lang="en-US" sz="1800" dirty="0"/>
                        <a:t>Goal of Correlation:</a:t>
                      </a:r>
                    </a:p>
                  </a:txBody>
                  <a:tcPr marL="91448" marR="91448" marT="45744" marB="45744"/>
                </a:tc>
                <a:tc>
                  <a:txBody>
                    <a:bodyPr/>
                    <a:lstStyle/>
                    <a:p>
                      <a:r>
                        <a:rPr lang="en-US" sz="1800" dirty="0"/>
                        <a:t>Load Paths </a:t>
                      </a:r>
                      <a:r>
                        <a:rPr lang="en-US" sz="1800" dirty="0">
                          <a:solidFill>
                            <a:schemeClr val="tx1"/>
                          </a:solidFill>
                        </a:rPr>
                        <a:t>accurately identified, </a:t>
                      </a:r>
                      <a:r>
                        <a:rPr lang="en-US" sz="1800" dirty="0"/>
                        <a:t>mass and stiffness appropriately modeled, realistic damping if needed</a:t>
                      </a:r>
                    </a:p>
                  </a:txBody>
                  <a:tcPr marL="91448" marR="91448" marT="45744" marB="45744"/>
                </a:tc>
                <a:tc>
                  <a:txBody>
                    <a:bodyPr/>
                    <a:lstStyle/>
                    <a:p>
                      <a:r>
                        <a:rPr lang="en-US" sz="1800" dirty="0"/>
                        <a:t>Stresses and strains are conservatively covered</a:t>
                      </a:r>
                    </a:p>
                  </a:txBody>
                  <a:tcPr marL="91448" marR="91448" marT="45744" marB="45744"/>
                </a:tc>
                <a:extLst>
                  <a:ext uri="{0D108BD9-81ED-4DB2-BD59-A6C34878D82A}">
                    <a16:rowId xmlns:a16="http://schemas.microsoft.com/office/drawing/2014/main" val="10001"/>
                  </a:ext>
                </a:extLst>
              </a:tr>
              <a:tr h="371035">
                <a:tc>
                  <a:txBody>
                    <a:bodyPr/>
                    <a:lstStyle/>
                    <a:p>
                      <a:r>
                        <a:rPr lang="en-US" sz="1800" dirty="0"/>
                        <a:t>Typical Test:</a:t>
                      </a:r>
                    </a:p>
                  </a:txBody>
                  <a:tcPr marL="91448" marR="91448" marT="45744" marB="45744"/>
                </a:tc>
                <a:tc>
                  <a:txBody>
                    <a:bodyPr/>
                    <a:lstStyle/>
                    <a:p>
                      <a:r>
                        <a:rPr lang="en-US" sz="1800" dirty="0"/>
                        <a:t>Modal Testing/Resonance Search</a:t>
                      </a:r>
                    </a:p>
                  </a:txBody>
                  <a:tcPr marL="91448" marR="91448" marT="45744" marB="45744"/>
                </a:tc>
                <a:tc>
                  <a:txBody>
                    <a:bodyPr/>
                    <a:lstStyle/>
                    <a:p>
                      <a:r>
                        <a:rPr lang="en-US" sz="1800" dirty="0"/>
                        <a:t>Static Testing</a:t>
                      </a:r>
                    </a:p>
                  </a:txBody>
                  <a:tcPr marL="91448" marR="91448" marT="45744" marB="45744"/>
                </a:tc>
                <a:extLst>
                  <a:ext uri="{0D108BD9-81ED-4DB2-BD59-A6C34878D82A}">
                    <a16:rowId xmlns:a16="http://schemas.microsoft.com/office/drawing/2014/main" val="10002"/>
                  </a:ext>
                </a:extLst>
              </a:tr>
              <a:tr h="640416">
                <a:tc>
                  <a:txBody>
                    <a:bodyPr/>
                    <a:lstStyle/>
                    <a:p>
                      <a:r>
                        <a:rPr lang="en-US" sz="1800" dirty="0"/>
                        <a:t>Typical Equipment</a:t>
                      </a:r>
                    </a:p>
                  </a:txBody>
                  <a:tcPr marL="91448" marR="91448" marT="45744" marB="45744"/>
                </a:tc>
                <a:tc>
                  <a:txBody>
                    <a:bodyPr/>
                    <a:lstStyle/>
                    <a:p>
                      <a:r>
                        <a:rPr lang="en-US" sz="1800" dirty="0"/>
                        <a:t>Accelerometers</a:t>
                      </a:r>
                      <a:r>
                        <a:rPr lang="en-US" sz="1800" dirty="0">
                          <a:solidFill>
                            <a:schemeClr val="tx1"/>
                          </a:solidFill>
                        </a:rPr>
                        <a:t>, load cells</a:t>
                      </a:r>
                    </a:p>
                  </a:txBody>
                  <a:tcPr marL="91448" marR="91448" marT="45744" marB="45744"/>
                </a:tc>
                <a:tc>
                  <a:txBody>
                    <a:bodyPr/>
                    <a:lstStyle/>
                    <a:p>
                      <a:r>
                        <a:rPr lang="en-US" sz="1800" dirty="0"/>
                        <a:t>Strain Gauges, Force Sensors</a:t>
                      </a:r>
                    </a:p>
                  </a:txBody>
                  <a:tcPr marL="91448" marR="91448" marT="45744" marB="45744"/>
                </a:tc>
                <a:extLst>
                  <a:ext uri="{0D108BD9-81ED-4DB2-BD59-A6C34878D82A}">
                    <a16:rowId xmlns:a16="http://schemas.microsoft.com/office/drawing/2014/main" val="10003"/>
                  </a:ext>
                </a:extLst>
              </a:tr>
              <a:tr h="809371">
                <a:tc>
                  <a:txBody>
                    <a:bodyPr/>
                    <a:lstStyle/>
                    <a:p>
                      <a:r>
                        <a:rPr lang="en-US" sz="1800" dirty="0"/>
                        <a:t>Typical Metrics</a:t>
                      </a:r>
                    </a:p>
                  </a:txBody>
                  <a:tcPr marL="91448" marR="91448" marT="45744" marB="45744"/>
                </a:tc>
                <a:tc>
                  <a:txBody>
                    <a:bodyPr/>
                    <a:lstStyle/>
                    <a:p>
                      <a:r>
                        <a:rPr lang="en-US" sz="1800" dirty="0"/>
                        <a:t>Cross Orthogonality, Natural Frequencies, Mode Shapes</a:t>
                      </a:r>
                    </a:p>
                  </a:txBody>
                  <a:tcPr marL="91448" marR="91448" marT="45744" marB="45744"/>
                </a:tc>
                <a:tc>
                  <a:txBody>
                    <a:bodyPr/>
                    <a:lstStyle/>
                    <a:p>
                      <a:r>
                        <a:rPr lang="en-US" sz="1800" dirty="0"/>
                        <a:t>Applied force vs Strain Plots</a:t>
                      </a:r>
                    </a:p>
                  </a:txBody>
                  <a:tcPr marL="91448" marR="91448" marT="45744" marB="45744"/>
                </a:tc>
                <a:extLst>
                  <a:ext uri="{0D108BD9-81ED-4DB2-BD59-A6C34878D82A}">
                    <a16:rowId xmlns:a16="http://schemas.microsoft.com/office/drawing/2014/main" val="10004"/>
                  </a:ext>
                </a:extLst>
              </a:tr>
            </a:tbl>
          </a:graphicData>
        </a:graphic>
      </p:graphicFrame>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B95C06-816D-416F-B67C-5A896B9C52A5}"/>
              </a:ext>
            </a:extLst>
          </p:cNvPr>
          <p:cNvSpPr>
            <a:spLocks noGrp="1"/>
          </p:cNvSpPr>
          <p:nvPr>
            <p:ph idx="1"/>
          </p:nvPr>
        </p:nvSpPr>
        <p:spPr>
          <a:xfrm>
            <a:off x="152400" y="1236663"/>
            <a:ext cx="8991600" cy="5381625"/>
          </a:xfrm>
        </p:spPr>
        <p:txBody>
          <a:bodyPr/>
          <a:lstStyle/>
          <a:p>
            <a:pPr marL="227013" indent="-227013">
              <a:defRPr/>
            </a:pPr>
            <a:r>
              <a:rPr lang="en-US" sz="1800" dirty="0"/>
              <a:t>Cross-Orthogonality (X-Ortho)</a:t>
            </a:r>
          </a:p>
          <a:p>
            <a:pPr marL="455613" lvl="1" indent="-227013">
              <a:defRPr/>
            </a:pPr>
            <a:r>
              <a:rPr lang="en-US" sz="1400" dirty="0"/>
              <a:t> </a:t>
            </a:r>
          </a:p>
          <a:p>
            <a:pPr marL="455613" lvl="1" indent="-227013">
              <a:defRPr/>
            </a:pPr>
            <a:r>
              <a:rPr lang="en-US" sz="1400" dirty="0"/>
              <a:t>Should be &gt;90% on diagonals, &lt;10% on off-diagonals.</a:t>
            </a:r>
          </a:p>
          <a:p>
            <a:pPr marL="0" indent="0">
              <a:buFont typeface="Arial" panose="020B0604020202020204" pitchFamily="34" charset="0"/>
              <a:buNone/>
              <a:defRPr/>
            </a:pPr>
            <a:endParaRPr lang="en-US" sz="800" dirty="0"/>
          </a:p>
          <a:p>
            <a:pPr marL="227013" indent="-227013">
              <a:defRPr/>
            </a:pPr>
            <a:r>
              <a:rPr lang="en-US" sz="1800" dirty="0"/>
              <a:t>Modal Assurance Criteria (MAC)</a:t>
            </a:r>
          </a:p>
          <a:p>
            <a:pPr marL="455613" lvl="1" indent="-227013">
              <a:defRPr/>
            </a:pPr>
            <a:r>
              <a:rPr lang="en-US" sz="1400" dirty="0"/>
              <a:t> </a:t>
            </a:r>
          </a:p>
          <a:p>
            <a:pPr marL="227013" indent="-227013">
              <a:defRPr/>
            </a:pPr>
            <a:endParaRPr lang="en-US" sz="1800" dirty="0"/>
          </a:p>
          <a:p>
            <a:pPr marL="227013" indent="-227013">
              <a:defRPr/>
            </a:pPr>
            <a:r>
              <a:rPr lang="en-US" sz="1800" dirty="0"/>
              <a:t>Direct Acceleration Comparisons</a:t>
            </a:r>
          </a:p>
          <a:p>
            <a:pPr marL="461963" lvl="1" indent="-227013">
              <a:defRPr/>
            </a:pPr>
            <a:r>
              <a:rPr lang="en-US" sz="1600" dirty="0"/>
              <a:t>Frequency Response Functions (FRFs)</a:t>
            </a:r>
          </a:p>
          <a:p>
            <a:pPr marL="862013" lvl="2" indent="-227013">
              <a:defRPr/>
            </a:pPr>
            <a:r>
              <a:rPr lang="en-US" sz="1100" dirty="0"/>
              <a:t>Example: Nastran SOL 111</a:t>
            </a:r>
          </a:p>
          <a:p>
            <a:pPr marL="461963" lvl="1" indent="-227013">
              <a:defRPr/>
            </a:pPr>
            <a:r>
              <a:rPr lang="en-US" sz="1600" dirty="0"/>
              <a:t>Power Spectral Density Functions (PSDs)</a:t>
            </a:r>
          </a:p>
          <a:p>
            <a:pPr marL="862013" lvl="2" indent="-227013">
              <a:defRPr/>
            </a:pPr>
            <a:r>
              <a:rPr lang="en-US" sz="1200" dirty="0"/>
              <a:t> </a:t>
            </a:r>
          </a:p>
          <a:p>
            <a:pPr marL="461963" lvl="1" indent="-227013">
              <a:defRPr/>
            </a:pPr>
            <a:r>
              <a:rPr lang="en-US" sz="1600" dirty="0"/>
              <a:t>Time Histories</a:t>
            </a:r>
          </a:p>
          <a:p>
            <a:pPr marL="862013" lvl="2" indent="-227013">
              <a:defRPr/>
            </a:pPr>
            <a:r>
              <a:rPr lang="en-US" sz="1200" dirty="0"/>
              <a:t>Example: Nastran SOL 112</a:t>
            </a:r>
          </a:p>
          <a:p>
            <a:pPr marL="862013" lvl="2" indent="-227013">
              <a:defRPr/>
            </a:pPr>
            <a:endParaRPr lang="en-US" sz="1100" dirty="0"/>
          </a:p>
          <a:p>
            <a:pPr marL="227013" indent="-227013">
              <a:defRPr/>
            </a:pPr>
            <a:r>
              <a:rPr lang="en-US" sz="1800" dirty="0"/>
              <a:t>Mode Shape Visual Comparisons</a:t>
            </a:r>
          </a:p>
          <a:p>
            <a:pPr marL="227013" indent="-227013">
              <a:defRPr/>
            </a:pPr>
            <a:r>
              <a:rPr lang="en-US" sz="1800" dirty="0"/>
              <a:t>Frequency Comparisons</a:t>
            </a:r>
          </a:p>
          <a:p>
            <a:pPr marL="227013" indent="-227013">
              <a:defRPr/>
            </a:pPr>
            <a:r>
              <a:rPr lang="en-US" sz="1800" dirty="0"/>
              <a:t>Correlation goals depend on size and complexity</a:t>
            </a:r>
          </a:p>
          <a:p>
            <a:pPr marL="0" indent="0">
              <a:buFont typeface="Arial" panose="020B0604020202020204" pitchFamily="34" charset="0"/>
              <a:buNone/>
              <a:defRPr/>
            </a:pPr>
            <a:endParaRPr lang="en-US" sz="1800" dirty="0"/>
          </a:p>
          <a:p>
            <a:pPr marL="457200" lvl="1" indent="0">
              <a:buFont typeface="Courier New" panose="02070309020205020404" pitchFamily="49" charset="0"/>
              <a:buNone/>
              <a:defRPr/>
            </a:pPr>
            <a:endParaRPr lang="en-US" dirty="0"/>
          </a:p>
        </p:txBody>
      </p:sp>
      <p:sp>
        <p:nvSpPr>
          <p:cNvPr id="18435" name="Title 2">
            <a:extLst>
              <a:ext uri="{FF2B5EF4-FFF2-40B4-BE49-F238E27FC236}">
                <a16:creationId xmlns:a16="http://schemas.microsoft.com/office/drawing/2014/main" id="{1CFE02ED-F0D1-4C6B-AFB1-A7283478EF79}"/>
              </a:ext>
            </a:extLst>
          </p:cNvPr>
          <p:cNvSpPr>
            <a:spLocks noGrp="1" noChangeArrowheads="1"/>
          </p:cNvSpPr>
          <p:nvPr>
            <p:ph type="title"/>
          </p:nvPr>
        </p:nvSpPr>
        <p:spPr>
          <a:xfrm>
            <a:off x="1249363" y="27622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Typical Correlation Metrics</a:t>
            </a:r>
          </a:p>
        </p:txBody>
      </p:sp>
      <p:pic>
        <p:nvPicPr>
          <p:cNvPr id="18436" name="Picture 4">
            <a:extLst>
              <a:ext uri="{FF2B5EF4-FFF2-40B4-BE49-F238E27FC236}">
                <a16:creationId xmlns:a16="http://schemas.microsoft.com/office/drawing/2014/main" id="{35DF7E81-B64A-4AC6-BEE8-D91B82E4C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924" y="2487613"/>
            <a:ext cx="19208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a:extLst>
              <a:ext uri="{FF2B5EF4-FFF2-40B4-BE49-F238E27FC236}">
                <a16:creationId xmlns:a16="http://schemas.microsoft.com/office/drawing/2014/main" id="{A9DD97C7-DF09-47C1-86CB-6C7CDA6942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758" y="1271454"/>
            <a:ext cx="2174875"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a:extLst>
              <a:ext uri="{FF2B5EF4-FFF2-40B4-BE49-F238E27FC236}">
                <a16:creationId xmlns:a16="http://schemas.microsoft.com/office/drawing/2014/main" id="{C0A62A22-5478-4177-98DB-165F72AE7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940" y="1271455"/>
            <a:ext cx="2174875"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9">
            <a:extLst>
              <a:ext uri="{FF2B5EF4-FFF2-40B4-BE49-F238E27FC236}">
                <a16:creationId xmlns:a16="http://schemas.microsoft.com/office/drawing/2014/main" id="{26AF56F1-CAF1-441B-B625-D7F7B8894F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763" y="2671763"/>
            <a:ext cx="2306637"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Screen Recording 2">
            <a:hlinkClick r:id="" action="ppaction://media"/>
            <a:extLst>
              <a:ext uri="{FF2B5EF4-FFF2-40B4-BE49-F238E27FC236}">
                <a16:creationId xmlns:a16="http://schemas.microsoft.com/office/drawing/2014/main" id="{6A0988FD-9F9C-49DD-9FEA-F09023755B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0488" y="4583113"/>
            <a:ext cx="2895600"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C530795C-3B88-4344-AEE8-4E7E3ADD1CD6}"/>
              </a:ext>
            </a:extLst>
          </p:cNvPr>
          <p:cNvSpPr txBox="1"/>
          <p:nvPr/>
        </p:nvSpPr>
        <p:spPr>
          <a:xfrm>
            <a:off x="7194550" y="3840163"/>
            <a:ext cx="500063" cy="430212"/>
          </a:xfrm>
          <a:prstGeom prst="rect">
            <a:avLst/>
          </a:prstGeom>
          <a:solidFill>
            <a:schemeClr val="bg1"/>
          </a:solidFill>
        </p:spPr>
        <p:txBody>
          <a:bodyPr>
            <a:spAutoFit/>
          </a:bodyPr>
          <a:lstStyle/>
          <a:p>
            <a:pPr algn="ctr">
              <a:defRPr/>
            </a:pPr>
            <a:r>
              <a:rPr lang="en-US" sz="1050" dirty="0"/>
              <a:t>Test</a:t>
            </a:r>
          </a:p>
          <a:p>
            <a:pPr algn="ctr">
              <a:defRPr/>
            </a:pPr>
            <a:r>
              <a:rPr lang="en-US" sz="1050" dirty="0">
                <a:solidFill>
                  <a:srgbClr val="FF0000"/>
                </a:solidFill>
              </a:rPr>
              <a:t>FEM</a:t>
            </a:r>
          </a:p>
        </p:txBody>
      </p:sp>
      <p:sp>
        <p:nvSpPr>
          <p:cNvPr id="18442" name="TextBox 11">
            <a:extLst>
              <a:ext uri="{FF2B5EF4-FFF2-40B4-BE49-F238E27FC236}">
                <a16:creationId xmlns:a16="http://schemas.microsoft.com/office/drawing/2014/main" id="{CD042208-7FA1-4F55-9BCB-7F717F278DCC}"/>
              </a:ext>
            </a:extLst>
          </p:cNvPr>
          <p:cNvSpPr txBox="1">
            <a:spLocks noChangeArrowheads="1"/>
          </p:cNvSpPr>
          <p:nvPr/>
        </p:nvSpPr>
        <p:spPr bwMode="auto">
          <a:xfrm>
            <a:off x="5534025" y="5846763"/>
            <a:ext cx="895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600"/>
              <a:t>Test</a:t>
            </a:r>
          </a:p>
        </p:txBody>
      </p:sp>
      <p:sp>
        <p:nvSpPr>
          <p:cNvPr id="18443" name="TextBox 13">
            <a:extLst>
              <a:ext uri="{FF2B5EF4-FFF2-40B4-BE49-F238E27FC236}">
                <a16:creationId xmlns:a16="http://schemas.microsoft.com/office/drawing/2014/main" id="{EBD2715E-C843-4C05-9C98-B26952FCA994}"/>
              </a:ext>
            </a:extLst>
          </p:cNvPr>
          <p:cNvSpPr txBox="1">
            <a:spLocks noChangeArrowheads="1"/>
          </p:cNvSpPr>
          <p:nvPr/>
        </p:nvSpPr>
        <p:spPr bwMode="auto">
          <a:xfrm>
            <a:off x="7032625" y="5846763"/>
            <a:ext cx="8969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600"/>
              <a:t>FEM</a:t>
            </a:r>
          </a:p>
        </p:txBody>
      </p:sp>
      <p:sp>
        <p:nvSpPr>
          <p:cNvPr id="18444" name="TextBox 14">
            <a:extLst>
              <a:ext uri="{FF2B5EF4-FFF2-40B4-BE49-F238E27FC236}">
                <a16:creationId xmlns:a16="http://schemas.microsoft.com/office/drawing/2014/main" id="{8F9210A7-571A-44B5-A2A9-F0E0F281F93A}"/>
              </a:ext>
            </a:extLst>
          </p:cNvPr>
          <p:cNvSpPr txBox="1">
            <a:spLocks noChangeArrowheads="1"/>
          </p:cNvSpPr>
          <p:nvPr/>
        </p:nvSpPr>
        <p:spPr bwMode="auto">
          <a:xfrm>
            <a:off x="5664200" y="6240463"/>
            <a:ext cx="2208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200"/>
              <a:t>Test Shape – 85.78 Hz</a:t>
            </a:r>
          </a:p>
          <a:p>
            <a:pPr algn="ctr"/>
            <a:r>
              <a:rPr lang="en-US" altLang="en-US" sz="1200"/>
              <a:t>Analysis Shape – 87.94 Hz</a:t>
            </a:r>
          </a:p>
        </p:txBody>
      </p:sp>
      <p:pic>
        <p:nvPicPr>
          <p:cNvPr id="18445" name="Picture 16">
            <a:extLst>
              <a:ext uri="{FF2B5EF4-FFF2-40B4-BE49-F238E27FC236}">
                <a16:creationId xmlns:a16="http://schemas.microsoft.com/office/drawing/2014/main" id="{4A2E2058-9060-4B3B-BB6C-9A6B638B72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797" t="17763" r="10028" b="11748"/>
          <a:stretch>
            <a:fillRect/>
          </a:stretch>
        </p:blipFill>
        <p:spPr bwMode="auto">
          <a:xfrm>
            <a:off x="1015999" y="4243842"/>
            <a:ext cx="866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Picture 17">
            <a:extLst>
              <a:ext uri="{FF2B5EF4-FFF2-40B4-BE49-F238E27FC236}">
                <a16:creationId xmlns:a16="http://schemas.microsoft.com/office/drawing/2014/main" id="{B508E7DC-E8E3-48C1-B3E4-54285833E36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924" y="1610902"/>
            <a:ext cx="18319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E4473D2-1C6A-4A18-8148-546E59F2D482}"/>
              </a:ext>
            </a:extLst>
          </p:cNvPr>
          <p:cNvSpPr txBox="1"/>
          <p:nvPr/>
        </p:nvSpPr>
        <p:spPr>
          <a:xfrm>
            <a:off x="2457450" y="1534491"/>
            <a:ext cx="724830" cy="369332"/>
          </a:xfrm>
          <a:prstGeom prst="rect">
            <a:avLst/>
          </a:prstGeom>
          <a:noFill/>
        </p:spPr>
        <p:txBody>
          <a:bodyPr wrap="square" rtlCol="0">
            <a:spAutoFit/>
          </a:bodyPr>
          <a:lstStyle/>
          <a:p>
            <a:r>
              <a:rPr lang="en-US" dirty="0"/>
              <a:t>= [</a:t>
            </a:r>
            <a:r>
              <a:rPr lang="en-US" dirty="0">
                <a:latin typeface="Times New Roman" panose="02020603050405020304" pitchFamily="18" charset="0"/>
                <a:cs typeface="Times New Roman" panose="02020603050405020304" pitchFamily="18" charset="0"/>
              </a:rPr>
              <a:t>I</a:t>
            </a:r>
            <a:r>
              <a:rPr lang="en-US" dirty="0"/>
              <a:t>]</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706CCA-DEC2-418B-8CF0-99E27BF44F18}"/>
              </a:ext>
            </a:extLst>
          </p:cNvPr>
          <p:cNvSpPr>
            <a:spLocks noGrp="1"/>
          </p:cNvSpPr>
          <p:nvPr>
            <p:ph idx="1"/>
          </p:nvPr>
        </p:nvSpPr>
        <p:spPr>
          <a:xfrm>
            <a:off x="155575" y="1392238"/>
            <a:ext cx="8315325" cy="5465762"/>
          </a:xfrm>
        </p:spPr>
        <p:txBody>
          <a:bodyPr/>
          <a:lstStyle/>
          <a:p>
            <a:pPr marL="227013" indent="-227013">
              <a:spcBef>
                <a:spcPts val="600"/>
              </a:spcBef>
              <a:defRPr/>
            </a:pPr>
            <a:r>
              <a:rPr lang="en-US" sz="1600" dirty="0"/>
              <a:t>Website Link: </a:t>
            </a:r>
            <a:r>
              <a:rPr lang="en-US" sz="1600" dirty="0">
                <a:hlinkClick r:id="rId2"/>
              </a:rPr>
              <a:t>https://femci.gsfc.nasa.gov/validitychecks/index.html</a:t>
            </a:r>
            <a:endParaRPr lang="en-US" sz="1600" dirty="0"/>
          </a:p>
          <a:p>
            <a:pPr marL="227013" indent="-227013">
              <a:spcBef>
                <a:spcPts val="600"/>
              </a:spcBef>
              <a:defRPr/>
            </a:pPr>
            <a:endParaRPr lang="en-US" sz="1200" dirty="0"/>
          </a:p>
          <a:p>
            <a:pPr marL="227013" indent="-227013">
              <a:defRPr/>
            </a:pPr>
            <a:r>
              <a:rPr lang="en-US" sz="1600" dirty="0"/>
              <a:t>Perform element shape, coincident node/element, and other model checks that are generally available in the pre/post processing software GUI (e.g., </a:t>
            </a:r>
            <a:r>
              <a:rPr lang="en-US" sz="1600" dirty="0" err="1"/>
              <a:t>Femap</a:t>
            </a:r>
            <a:r>
              <a:rPr lang="en-US" sz="1600" dirty="0"/>
              <a:t>, </a:t>
            </a:r>
            <a:r>
              <a:rPr lang="en-US" sz="1600" dirty="0" err="1"/>
              <a:t>Hypermesh</a:t>
            </a:r>
            <a:r>
              <a:rPr lang="en-US" sz="1600" dirty="0"/>
              <a:t>, etc.)</a:t>
            </a:r>
          </a:p>
          <a:p>
            <a:pPr marL="227013" indent="-227013">
              <a:defRPr/>
            </a:pPr>
            <a:endParaRPr lang="en-US" sz="1200" dirty="0"/>
          </a:p>
          <a:p>
            <a:pPr marL="227013" indent="-227013">
              <a:defRPr/>
            </a:pPr>
            <a:r>
              <a:rPr lang="en-US" sz="1600" dirty="0"/>
              <a:t>Default Nastran Checks that should always be on:</a:t>
            </a:r>
          </a:p>
          <a:p>
            <a:pPr marL="461963" lvl="1" indent="-227013">
              <a:defRPr/>
            </a:pPr>
            <a:r>
              <a:rPr lang="en-US" sz="1400" dirty="0" err="1"/>
              <a:t>Groundcheck</a:t>
            </a:r>
            <a:endParaRPr lang="en-US" sz="1400" dirty="0"/>
          </a:p>
          <a:p>
            <a:pPr marL="461963" lvl="1" indent="-227013">
              <a:defRPr/>
            </a:pPr>
            <a:r>
              <a:rPr lang="en-US" sz="1400" dirty="0" err="1"/>
              <a:t>Weightcheck</a:t>
            </a:r>
            <a:endParaRPr lang="en-US" sz="1400" dirty="0"/>
          </a:p>
          <a:p>
            <a:pPr marL="455613" lvl="1" indent="-227013">
              <a:defRPr/>
            </a:pPr>
            <a:r>
              <a:rPr lang="en-US" sz="1400" i="1" u="sng" dirty="0"/>
              <a:t>Note</a:t>
            </a:r>
            <a:r>
              <a:rPr lang="en-US" sz="1400" dirty="0"/>
              <a:t>: Not all model checkouts are automatic</a:t>
            </a:r>
          </a:p>
          <a:p>
            <a:pPr marL="455613" lvl="1" indent="-227013">
              <a:defRPr/>
            </a:pPr>
            <a:endParaRPr lang="en-US" sz="1100" dirty="0"/>
          </a:p>
          <a:p>
            <a:pPr marL="227013" indent="-227013">
              <a:defRPr/>
            </a:pPr>
            <a:r>
              <a:rPr lang="en-US" sz="1600" dirty="0"/>
              <a:t>Review all NASTRAN error messages and resolve them no matter how insignificant they may seem.</a:t>
            </a:r>
          </a:p>
          <a:p>
            <a:pPr marL="227013" indent="-227013">
              <a:defRPr/>
            </a:pPr>
            <a:endParaRPr lang="en-US" sz="1100" dirty="0"/>
          </a:p>
          <a:p>
            <a:pPr marL="227013" indent="-227013">
              <a:defRPr/>
            </a:pPr>
            <a:r>
              <a:rPr lang="en-US" sz="1600" dirty="0"/>
              <a:t>Commonly mis-utilized Nastran Parameters:</a:t>
            </a:r>
          </a:p>
          <a:p>
            <a:pPr marL="461963" lvl="1" indent="-227013">
              <a:defRPr/>
            </a:pPr>
            <a:r>
              <a:rPr lang="en-US" sz="1200" dirty="0"/>
              <a:t>BAILOUT</a:t>
            </a:r>
          </a:p>
          <a:p>
            <a:pPr marL="461963" lvl="1" indent="-227013">
              <a:defRPr/>
            </a:pPr>
            <a:r>
              <a:rPr lang="en-US" sz="1200" dirty="0"/>
              <a:t>AUTOSPC</a:t>
            </a:r>
          </a:p>
          <a:p>
            <a:pPr marL="461963" lvl="1" indent="-227013">
              <a:defRPr/>
            </a:pPr>
            <a:r>
              <a:rPr lang="en-US" sz="1200" dirty="0"/>
              <a:t>COUPMASS</a:t>
            </a:r>
          </a:p>
          <a:p>
            <a:pPr marL="461963" lvl="1" indent="-227013">
              <a:defRPr/>
            </a:pPr>
            <a:r>
              <a:rPr lang="en-US" sz="1200" dirty="0"/>
              <a:t>K6ROT </a:t>
            </a:r>
          </a:p>
          <a:p>
            <a:pPr marL="461963" lvl="1" indent="-227013">
              <a:defRPr/>
            </a:pPr>
            <a:r>
              <a:rPr lang="en-US" sz="1200" i="1" u="sng" dirty="0"/>
              <a:t>Note</a:t>
            </a:r>
            <a:r>
              <a:rPr lang="en-US" sz="1200" dirty="0"/>
              <a:t>: If the parameter is in the deck, you must know what its there for!</a:t>
            </a:r>
          </a:p>
        </p:txBody>
      </p:sp>
      <p:sp>
        <p:nvSpPr>
          <p:cNvPr id="19459" name="Title 2">
            <a:extLst>
              <a:ext uri="{FF2B5EF4-FFF2-40B4-BE49-F238E27FC236}">
                <a16:creationId xmlns:a16="http://schemas.microsoft.com/office/drawing/2014/main" id="{CD0397E2-2BD4-47F7-AECD-36B8F2655838}"/>
              </a:ext>
            </a:extLst>
          </p:cNvPr>
          <p:cNvSpPr>
            <a:spLocks noGrp="1" noChangeArrowheads="1"/>
          </p:cNvSpPr>
          <p:nvPr>
            <p:ph type="title"/>
          </p:nvPr>
        </p:nvSpPr>
        <p:spPr>
          <a:xfrm>
            <a:off x="1243013" y="260350"/>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Basic Model Checkouts</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7DA4896E-5E19-4721-B99E-2451151EF069}"/>
              </a:ext>
            </a:extLst>
          </p:cNvPr>
          <p:cNvSpPr>
            <a:spLocks noGrp="1" noChangeArrowheads="1"/>
          </p:cNvSpPr>
          <p:nvPr>
            <p:ph type="title"/>
          </p:nvPr>
        </p:nvSpPr>
        <p:spPr>
          <a:xfrm>
            <a:off x="1249363" y="274638"/>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Hardware/CAD-FEM Comparison</a:t>
            </a:r>
            <a:endParaRPr lang="en-US" altLang="en-US">
              <a:cs typeface="ヒラギノ角ゴ Pro W3"/>
            </a:endParaRPr>
          </a:p>
        </p:txBody>
      </p:sp>
      <p:sp>
        <p:nvSpPr>
          <p:cNvPr id="3" name="Content Placeholder 2">
            <a:extLst>
              <a:ext uri="{FF2B5EF4-FFF2-40B4-BE49-F238E27FC236}">
                <a16:creationId xmlns:a16="http://schemas.microsoft.com/office/drawing/2014/main" id="{29DAE7C6-82E2-47FE-8487-CC48119584F5}"/>
              </a:ext>
            </a:extLst>
          </p:cNvPr>
          <p:cNvSpPr>
            <a:spLocks noGrp="1"/>
          </p:cNvSpPr>
          <p:nvPr>
            <p:ph idx="1"/>
          </p:nvPr>
        </p:nvSpPr>
        <p:spPr>
          <a:xfrm>
            <a:off x="285750" y="1374775"/>
            <a:ext cx="7999413" cy="4953000"/>
          </a:xfrm>
        </p:spPr>
        <p:txBody>
          <a:bodyPr/>
          <a:lstStyle/>
          <a:p>
            <a:pPr marL="227013" indent="-227013">
              <a:defRPr/>
            </a:pPr>
            <a:r>
              <a:rPr lang="en-US" sz="1800" dirty="0"/>
              <a:t>This should always be performed as a first step, preferably before testing occurs.  </a:t>
            </a:r>
          </a:p>
          <a:p>
            <a:pPr marL="455613" lvl="1" indent="-227013">
              <a:defRPr/>
            </a:pPr>
            <a:r>
              <a:rPr lang="en-US" sz="1600" dirty="0"/>
              <a:t>It seems obvious but is often overlooked</a:t>
            </a:r>
          </a:p>
          <a:p>
            <a:pPr marL="455613" lvl="1" indent="-227013">
              <a:defRPr/>
            </a:pPr>
            <a:r>
              <a:rPr lang="en-US" sz="1600" dirty="0"/>
              <a:t>A model that looks like the CAD (auto meshed) can be a poor representation of load path; the model must accurately represent the load path/transfer! </a:t>
            </a:r>
          </a:p>
          <a:p>
            <a:pPr marL="455613" lvl="1" indent="-227013">
              <a:defRPr/>
            </a:pPr>
            <a:r>
              <a:rPr lang="en-US" sz="1600" dirty="0"/>
              <a:t>In some cases, poor modeling has made model correlation extremely difficult</a:t>
            </a:r>
          </a:p>
          <a:p>
            <a:pPr marL="455613" lvl="1" indent="-227013">
              <a:defRPr/>
            </a:pPr>
            <a:endParaRPr lang="en-US" sz="800" dirty="0">
              <a:solidFill>
                <a:srgbClr val="FF0000"/>
              </a:solidFill>
            </a:endParaRPr>
          </a:p>
          <a:p>
            <a:pPr marL="227013" indent="-227013">
              <a:defRPr/>
            </a:pPr>
            <a:r>
              <a:rPr lang="en-US" sz="1800" dirty="0"/>
              <a:t>Check for the following (starting with primary load path structure):</a:t>
            </a:r>
          </a:p>
          <a:p>
            <a:pPr lvl="1">
              <a:defRPr/>
            </a:pPr>
            <a:r>
              <a:rPr lang="en-US" sz="1600" dirty="0"/>
              <a:t>Geometry Placement</a:t>
            </a:r>
          </a:p>
          <a:p>
            <a:pPr lvl="1">
              <a:defRPr/>
            </a:pPr>
            <a:r>
              <a:rPr lang="en-US" sz="1600" dirty="0"/>
              <a:t>Mass representation and distribution, especially Non-Structural Mass (NSM)</a:t>
            </a:r>
          </a:p>
          <a:p>
            <a:pPr lvl="1">
              <a:defRPr/>
            </a:pPr>
            <a:r>
              <a:rPr lang="en-US" sz="1600" dirty="0"/>
              <a:t>Visual Inspection of the assembly</a:t>
            </a:r>
          </a:p>
          <a:p>
            <a:pPr lvl="1">
              <a:defRPr/>
            </a:pPr>
            <a:r>
              <a:rPr lang="en-US" sz="1600" dirty="0"/>
              <a:t>Element thicknesses</a:t>
            </a:r>
          </a:p>
          <a:p>
            <a:pPr lvl="1">
              <a:defRPr/>
            </a:pPr>
            <a:r>
              <a:rPr lang="en-US" sz="1600" dirty="0"/>
              <a:t>Composite layup orientation/ply counts</a:t>
            </a:r>
          </a:p>
          <a:p>
            <a:pPr lvl="1">
              <a:defRPr/>
            </a:pPr>
            <a:r>
              <a:rPr lang="en-US" sz="1600" dirty="0"/>
              <a:t>Assumptions</a:t>
            </a:r>
          </a:p>
          <a:p>
            <a:pPr marL="457200" lvl="1" indent="0">
              <a:buFont typeface="Courier New" panose="02070309020205020404" pitchFamily="49" charset="0"/>
              <a:buNone/>
              <a:defRPr/>
            </a:pPr>
            <a:endParaRPr lang="en-US" sz="800" dirty="0"/>
          </a:p>
          <a:p>
            <a:pPr marL="227013" indent="-227013">
              <a:defRPr/>
            </a:pPr>
            <a:r>
              <a:rPr lang="en-US" sz="1800" b="1" u="sng" dirty="0"/>
              <a:t>IMPORTANT</a:t>
            </a:r>
            <a:r>
              <a:rPr lang="en-US" sz="2000" dirty="0"/>
              <a:t>: Successful finite element model correlation is </a:t>
            </a:r>
            <a:r>
              <a:rPr lang="en-US" sz="2000" u="sng" dirty="0"/>
              <a:t>only</a:t>
            </a:r>
            <a:r>
              <a:rPr lang="en-US" sz="2000" dirty="0"/>
              <a:t> feasible if the FEM adequately represents the mass, stiffness and load path of the structure – that includes the geometry of the hardware!</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6B77D7-2AA0-4026-849B-00C7C08FEDA1}"/>
              </a:ext>
            </a:extLst>
          </p:cNvPr>
          <p:cNvSpPr>
            <a:spLocks noGrp="1"/>
          </p:cNvSpPr>
          <p:nvPr>
            <p:ph idx="1"/>
          </p:nvPr>
        </p:nvSpPr>
        <p:spPr>
          <a:xfrm>
            <a:off x="101600" y="1247775"/>
            <a:ext cx="6245225" cy="3281363"/>
          </a:xfrm>
        </p:spPr>
        <p:txBody>
          <a:bodyPr/>
          <a:lstStyle/>
          <a:p>
            <a:pPr marL="228600" indent="-228600">
              <a:defRPr/>
            </a:pPr>
            <a:r>
              <a:rPr lang="en-US" sz="1800" dirty="0"/>
              <a:t>CAD is often easier to change than the FEM and required for design changes to be approved, but this is not always the case for the FEM, which generally lags behind the actual design. </a:t>
            </a:r>
          </a:p>
          <a:p>
            <a:pPr marL="228600" indent="-228600">
              <a:defRPr/>
            </a:pPr>
            <a:endParaRPr lang="en-US" sz="1800" dirty="0"/>
          </a:p>
          <a:p>
            <a:pPr marL="228600" indent="-228600">
              <a:defRPr/>
            </a:pPr>
            <a:r>
              <a:rPr lang="en-US" sz="1800" dirty="0"/>
              <a:t>Hardware changes that are deemed minor are sometimes left out of the FEM; however, the cumulative effect of multiple small changes can add up to make a substantial difference</a:t>
            </a:r>
          </a:p>
          <a:p>
            <a:pPr marL="228600" indent="-228600">
              <a:defRPr/>
            </a:pPr>
            <a:endParaRPr lang="en-US" sz="1800" dirty="0"/>
          </a:p>
          <a:p>
            <a:pPr marL="228600" indent="-228600">
              <a:defRPr/>
            </a:pPr>
            <a:r>
              <a:rPr lang="en-US" sz="1800" b="1" u="sng" dirty="0"/>
              <a:t>Tip</a:t>
            </a:r>
            <a:r>
              <a:rPr lang="en-US" sz="1800" dirty="0"/>
              <a:t>: Overlay CAD on top of the FEM, do all the major subassemblies appear to be properly located?</a:t>
            </a:r>
          </a:p>
          <a:p>
            <a:pPr marL="287338" indent="-287338">
              <a:defRPr/>
            </a:pPr>
            <a:endParaRPr lang="en-US" sz="1800" dirty="0"/>
          </a:p>
          <a:p>
            <a:pPr>
              <a:defRPr/>
            </a:pPr>
            <a:endParaRPr lang="en-US" dirty="0"/>
          </a:p>
        </p:txBody>
      </p:sp>
      <p:sp>
        <p:nvSpPr>
          <p:cNvPr id="21507" name="Title 2">
            <a:extLst>
              <a:ext uri="{FF2B5EF4-FFF2-40B4-BE49-F238E27FC236}">
                <a16:creationId xmlns:a16="http://schemas.microsoft.com/office/drawing/2014/main" id="{61B146A9-6455-4A48-BC3E-4F51C26F014E}"/>
              </a:ext>
            </a:extLst>
          </p:cNvPr>
          <p:cNvSpPr>
            <a:spLocks noGrp="1" noChangeArrowheads="1"/>
          </p:cNvSpPr>
          <p:nvPr>
            <p:ph type="title"/>
          </p:nvPr>
        </p:nvSpPr>
        <p:spPr>
          <a:xfrm>
            <a:off x="1243013" y="249238"/>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Geometry Placement</a:t>
            </a:r>
          </a:p>
        </p:txBody>
      </p:sp>
      <p:pic>
        <p:nvPicPr>
          <p:cNvPr id="21508" name="Picture 3">
            <a:extLst>
              <a:ext uri="{FF2B5EF4-FFF2-40B4-BE49-F238E27FC236}">
                <a16:creationId xmlns:a16="http://schemas.microsoft.com/office/drawing/2014/main" id="{735BC896-A94B-447D-A453-2A3A60652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8403"/>
          <a:stretch>
            <a:fillRect/>
          </a:stretch>
        </p:blipFill>
        <p:spPr bwMode="auto">
          <a:xfrm>
            <a:off x="1027113" y="4335463"/>
            <a:ext cx="708977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a:extLst>
              <a:ext uri="{FF2B5EF4-FFF2-40B4-BE49-F238E27FC236}">
                <a16:creationId xmlns:a16="http://schemas.microsoft.com/office/drawing/2014/main" id="{415E0811-BEBC-4D8F-AACD-130A1576F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377950"/>
            <a:ext cx="26511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377F92-689C-4551-8CA0-D8111623A147}"/>
              </a:ext>
            </a:extLst>
          </p:cNvPr>
          <p:cNvSpPr>
            <a:spLocks noGrp="1"/>
          </p:cNvSpPr>
          <p:nvPr>
            <p:ph idx="1"/>
          </p:nvPr>
        </p:nvSpPr>
        <p:spPr>
          <a:xfrm>
            <a:off x="206375" y="1279525"/>
            <a:ext cx="8588375" cy="2192338"/>
          </a:xfrm>
        </p:spPr>
        <p:txBody>
          <a:bodyPr/>
          <a:lstStyle/>
          <a:p>
            <a:pPr marL="227013" indent="-227013">
              <a:defRPr/>
            </a:pPr>
            <a:r>
              <a:rPr lang="en-US" sz="1800" dirty="0"/>
              <a:t>Visually check the FEM and understand how it was assembled.</a:t>
            </a:r>
          </a:p>
          <a:p>
            <a:pPr marL="514350" lvl="1">
              <a:defRPr/>
            </a:pPr>
            <a:r>
              <a:rPr lang="en-US" sz="1400" dirty="0"/>
              <a:t>Do parts overlap that should not?  Are structural elements missing or mislocated?</a:t>
            </a:r>
          </a:p>
          <a:p>
            <a:pPr marL="514350" lvl="1">
              <a:defRPr/>
            </a:pPr>
            <a:r>
              <a:rPr lang="en-US" sz="1400" dirty="0"/>
              <a:t>Are the interfaces in the correct locations? Are there missing fastener connections?</a:t>
            </a:r>
          </a:p>
          <a:p>
            <a:pPr marL="514350" lvl="1">
              <a:defRPr/>
            </a:pPr>
            <a:r>
              <a:rPr lang="en-US" sz="1400" b="1" u="sng" dirty="0"/>
              <a:t>Follow the primary load path through the FEM</a:t>
            </a:r>
          </a:p>
          <a:p>
            <a:pPr marL="514350" lvl="1">
              <a:defRPr/>
            </a:pPr>
            <a:endParaRPr lang="en-US" sz="1400" b="1" dirty="0"/>
          </a:p>
          <a:p>
            <a:pPr marL="227013" indent="-227013">
              <a:defRPr/>
            </a:pPr>
            <a:r>
              <a:rPr lang="en-US" sz="1800" b="1" u="sng" dirty="0"/>
              <a:t>Important</a:t>
            </a:r>
            <a:r>
              <a:rPr lang="en-US" sz="1800" i="1" dirty="0"/>
              <a:t>: </a:t>
            </a:r>
            <a:r>
              <a:rPr lang="en-US" sz="1800" dirty="0"/>
              <a:t>Don’t ever treat a FEM like a black box! It is your responsibility to understand all a FEM’s limitations and assumptions.</a:t>
            </a:r>
          </a:p>
        </p:txBody>
      </p:sp>
      <p:sp>
        <p:nvSpPr>
          <p:cNvPr id="22531" name="Title 2">
            <a:extLst>
              <a:ext uri="{FF2B5EF4-FFF2-40B4-BE49-F238E27FC236}">
                <a16:creationId xmlns:a16="http://schemas.microsoft.com/office/drawing/2014/main" id="{97FE1C92-E694-41FC-99F4-11EBCF772D56}"/>
              </a:ext>
            </a:extLst>
          </p:cNvPr>
          <p:cNvSpPr>
            <a:spLocks noGrp="1" noChangeArrowheads="1"/>
          </p:cNvSpPr>
          <p:nvPr>
            <p:ph type="title"/>
          </p:nvPr>
        </p:nvSpPr>
        <p:spPr>
          <a:xfrm>
            <a:off x="1243013" y="255588"/>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Visual Inspection</a:t>
            </a:r>
          </a:p>
        </p:txBody>
      </p:sp>
      <p:pic>
        <p:nvPicPr>
          <p:cNvPr id="22532" name="Picture 9">
            <a:extLst>
              <a:ext uri="{FF2B5EF4-FFF2-40B4-BE49-F238E27FC236}">
                <a16:creationId xmlns:a16="http://schemas.microsoft.com/office/drawing/2014/main" id="{6353F5D2-23B2-4BB1-9627-A683ACB1E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3" y="3894138"/>
            <a:ext cx="4754562"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7">
            <a:extLst>
              <a:ext uri="{FF2B5EF4-FFF2-40B4-BE49-F238E27FC236}">
                <a16:creationId xmlns:a16="http://schemas.microsoft.com/office/drawing/2014/main" id="{1D6A8E1A-E382-4F62-93A2-3FB98F816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937"/>
          <a:stretch>
            <a:fillRect/>
          </a:stretch>
        </p:blipFill>
        <p:spPr bwMode="auto">
          <a:xfrm>
            <a:off x="6938963" y="4816475"/>
            <a:ext cx="189865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3">
            <a:extLst>
              <a:ext uri="{FF2B5EF4-FFF2-40B4-BE49-F238E27FC236}">
                <a16:creationId xmlns:a16="http://schemas.microsoft.com/office/drawing/2014/main" id="{3BEA7FCA-A807-4988-9192-35129B6173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191"/>
          <a:stretch>
            <a:fillRect/>
          </a:stretch>
        </p:blipFill>
        <p:spPr bwMode="auto">
          <a:xfrm>
            <a:off x="5803900" y="3894138"/>
            <a:ext cx="1409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21D709-B8C3-4C18-B84B-2093C5D577F0}"/>
              </a:ext>
            </a:extLst>
          </p:cNvPr>
          <p:cNvSpPr>
            <a:spLocks noGrp="1"/>
          </p:cNvSpPr>
          <p:nvPr>
            <p:ph idx="1"/>
          </p:nvPr>
        </p:nvSpPr>
        <p:spPr>
          <a:xfrm>
            <a:off x="65088" y="1220788"/>
            <a:ext cx="8920162" cy="5381625"/>
          </a:xfrm>
        </p:spPr>
        <p:txBody>
          <a:bodyPr/>
          <a:lstStyle/>
          <a:p>
            <a:pPr marL="227013" indent="-227013">
              <a:defRPr/>
            </a:pPr>
            <a:r>
              <a:rPr lang="en-US" sz="1800" dirty="0"/>
              <a:t>Whenever possible, it is best for the engineer(s) who performed the pretest analysis and responsible for the model correlation to be present at the test site.</a:t>
            </a:r>
          </a:p>
          <a:p>
            <a:pPr marL="227013" indent="-227013">
              <a:defRPr/>
            </a:pPr>
            <a:r>
              <a:rPr lang="en-US" sz="1800" dirty="0"/>
              <a:t>This presence will allow for review of test article and test configuration:</a:t>
            </a:r>
          </a:p>
          <a:p>
            <a:pPr marL="461963" lvl="1" indent="-227013">
              <a:defRPr/>
            </a:pPr>
            <a:r>
              <a:rPr lang="en-US" sz="1400" dirty="0"/>
              <a:t>Firsthand understanding of the hardware and instrumentation locations</a:t>
            </a:r>
          </a:p>
          <a:p>
            <a:pPr marL="461963" lvl="1" indent="-227013">
              <a:defRPr/>
            </a:pPr>
            <a:r>
              <a:rPr lang="en-US" sz="1400" dirty="0"/>
              <a:t>Identify missing/alternate components and differences from the expected test configuration</a:t>
            </a:r>
          </a:p>
          <a:p>
            <a:pPr marL="461963" lvl="1" indent="-227013">
              <a:defRPr/>
            </a:pPr>
            <a:r>
              <a:rPr lang="en-US" sz="1400" dirty="0"/>
              <a:t>Confirm critical measurements; including hardware thicknesses and dimensions and as-installed accel locations</a:t>
            </a:r>
          </a:p>
          <a:p>
            <a:pPr marL="461963" lvl="1" indent="-227013">
              <a:defRPr/>
            </a:pPr>
            <a:r>
              <a:rPr lang="en-US" sz="1400" dirty="0"/>
              <a:t>Check interface modeling assumptions against the hardware configuration</a:t>
            </a:r>
          </a:p>
          <a:p>
            <a:pPr marL="461963" lvl="1" indent="-227013">
              <a:defRPr/>
            </a:pPr>
            <a:r>
              <a:rPr lang="en-US" sz="1400" dirty="0"/>
              <a:t>Inspect the fixturing and boundary configuration, including boundary instrumentation</a:t>
            </a:r>
          </a:p>
          <a:p>
            <a:pPr marL="461963" lvl="1" indent="-227013">
              <a:defRPr/>
            </a:pPr>
            <a:r>
              <a:rPr lang="en-US" sz="1400" dirty="0"/>
              <a:t>Observe the test, including the test issues or anomalies that almost always occur.  </a:t>
            </a:r>
          </a:p>
          <a:p>
            <a:pPr marL="227013" indent="-227013">
              <a:defRPr/>
            </a:pPr>
            <a:r>
              <a:rPr lang="en-US" sz="1800" b="1" u="sng" dirty="0"/>
              <a:t>Takeaway</a:t>
            </a:r>
            <a:r>
              <a:rPr lang="en-US" sz="1800" dirty="0"/>
              <a:t>: Model correlation becomes much easier when visual inspection and test participation is possible.  Being there in-person is worth a thousand second-hand accounts!</a:t>
            </a:r>
          </a:p>
        </p:txBody>
      </p:sp>
      <p:sp>
        <p:nvSpPr>
          <p:cNvPr id="23555" name="Title 2">
            <a:extLst>
              <a:ext uri="{FF2B5EF4-FFF2-40B4-BE49-F238E27FC236}">
                <a16:creationId xmlns:a16="http://schemas.microsoft.com/office/drawing/2014/main" id="{107EE5A7-1650-4F8F-8B8F-747F1023F0E0}"/>
              </a:ext>
            </a:extLst>
          </p:cNvPr>
          <p:cNvSpPr>
            <a:spLocks noGrp="1" noChangeArrowheads="1"/>
          </p:cNvSpPr>
          <p:nvPr>
            <p:ph type="title"/>
          </p:nvPr>
        </p:nvSpPr>
        <p:spPr>
          <a:xfrm>
            <a:off x="1243013" y="290513"/>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Test Preparation and Execution</a:t>
            </a:r>
            <a:br>
              <a:rPr lang="en-US" altLang="en-US" sz="2000">
                <a:cs typeface="ヒラギノ角ゴ Pro W3"/>
              </a:rPr>
            </a:br>
            <a:r>
              <a:rPr lang="en-US" altLang="en-US" sz="2000">
                <a:cs typeface="ヒラギノ角ゴ Pro W3"/>
              </a:rPr>
              <a:t>Checking Assumptions</a:t>
            </a:r>
          </a:p>
        </p:txBody>
      </p:sp>
      <p:pic>
        <p:nvPicPr>
          <p:cNvPr id="23556" name="Picture 4">
            <a:extLst>
              <a:ext uri="{FF2B5EF4-FFF2-40B4-BE49-F238E27FC236}">
                <a16:creationId xmlns:a16="http://schemas.microsoft.com/office/drawing/2014/main" id="{FC866510-4993-4802-95FA-39C4FB93A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713" y="4491038"/>
            <a:ext cx="3609975"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a:extLst>
              <a:ext uri="{FF2B5EF4-FFF2-40B4-BE49-F238E27FC236}">
                <a16:creationId xmlns:a16="http://schemas.microsoft.com/office/drawing/2014/main" id="{6BC0258D-C011-49C8-9982-8FD9121D9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4532313"/>
            <a:ext cx="4411663"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2DBC2B87-2E9C-44B8-8D0A-184831EF0070}"/>
              </a:ext>
            </a:extLst>
          </p:cNvPr>
          <p:cNvSpPr>
            <a:spLocks noGrp="1" noChangeArrowheads="1"/>
          </p:cNvSpPr>
          <p:nvPr>
            <p:ph type="title"/>
          </p:nvPr>
        </p:nvSpPr>
        <p:spPr>
          <a:xfrm>
            <a:off x="685800" y="252413"/>
            <a:ext cx="7239000" cy="749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Test Article Mass Properties</a:t>
            </a:r>
          </a:p>
        </p:txBody>
      </p:sp>
      <p:sp>
        <p:nvSpPr>
          <p:cNvPr id="3" name="Content Placeholder 2">
            <a:extLst>
              <a:ext uri="{FF2B5EF4-FFF2-40B4-BE49-F238E27FC236}">
                <a16:creationId xmlns:a16="http://schemas.microsoft.com/office/drawing/2014/main" id="{62B0141A-C64F-43C2-9A35-DB94A23168FE}"/>
              </a:ext>
            </a:extLst>
          </p:cNvPr>
          <p:cNvSpPr>
            <a:spLocks noGrp="1"/>
          </p:cNvSpPr>
          <p:nvPr>
            <p:ph idx="1"/>
          </p:nvPr>
        </p:nvSpPr>
        <p:spPr>
          <a:xfrm>
            <a:off x="100013" y="1230313"/>
            <a:ext cx="6980237" cy="4913312"/>
          </a:xfrm>
        </p:spPr>
        <p:txBody>
          <a:bodyPr/>
          <a:lstStyle/>
          <a:p>
            <a:pPr marL="227013" indent="-227013">
              <a:defRPr/>
            </a:pPr>
            <a:r>
              <a:rPr lang="en-US" sz="1800" u="sng" dirty="0"/>
              <a:t>All</a:t>
            </a:r>
            <a:r>
              <a:rPr lang="en-US" sz="1800" dirty="0"/>
              <a:t> parts of the Test Article should be weighed – at the Assembly, Subassembly or Component level - to verify the mass and cg. </a:t>
            </a:r>
          </a:p>
          <a:p>
            <a:pPr marL="227013" indent="-227013">
              <a:defRPr/>
            </a:pPr>
            <a:r>
              <a:rPr lang="en-US" sz="1800" dirty="0"/>
              <a:t>If the mass/CG isn’t correct, there will be embedded error in the model and correlation activities will be unnecessarily difficult.</a:t>
            </a:r>
          </a:p>
          <a:p>
            <a:pPr marL="227013" indent="-227013">
              <a:defRPr/>
            </a:pPr>
            <a:r>
              <a:rPr lang="en-US" sz="1800" dirty="0"/>
              <a:t>Items that are frequently missed/misplaced:</a:t>
            </a:r>
          </a:p>
          <a:p>
            <a:pPr marL="461963" lvl="1" indent="-227013">
              <a:defRPr/>
            </a:pPr>
            <a:r>
              <a:rPr lang="en-US" sz="1400" dirty="0"/>
              <a:t>Fluid Mass such as propellants or referee fluids in tanks</a:t>
            </a:r>
          </a:p>
          <a:p>
            <a:pPr marL="461963" lvl="1" indent="-227013">
              <a:defRPr/>
            </a:pPr>
            <a:r>
              <a:rPr lang="en-US" sz="1400" dirty="0"/>
              <a:t>Non-Structural Mass “smeared” over wrong areas</a:t>
            </a:r>
          </a:p>
          <a:p>
            <a:pPr marL="461963" lvl="1" indent="-227013">
              <a:defRPr/>
            </a:pPr>
            <a:r>
              <a:rPr lang="en-US" sz="1400" dirty="0"/>
              <a:t>CONM2 elements without any MMOI information</a:t>
            </a:r>
          </a:p>
          <a:p>
            <a:pPr marL="461963" lvl="1" indent="-227013">
              <a:defRPr/>
            </a:pPr>
            <a:r>
              <a:rPr lang="en-US" sz="1400" dirty="0"/>
              <a:t>Attaching masses to weak structure such that extra modes are created</a:t>
            </a:r>
          </a:p>
          <a:p>
            <a:pPr marL="461963" lvl="1" indent="-227013">
              <a:defRPr/>
            </a:pPr>
            <a:r>
              <a:rPr lang="en-US" sz="1400" dirty="0"/>
              <a:t>Utilizing too many massless elements, or representing structures as NSM</a:t>
            </a:r>
          </a:p>
          <a:p>
            <a:pPr>
              <a:defRPr/>
            </a:pPr>
            <a:endParaRPr lang="en-US" sz="1400" dirty="0"/>
          </a:p>
        </p:txBody>
      </p:sp>
      <p:pic>
        <p:nvPicPr>
          <p:cNvPr id="24580" name="Picture 3">
            <a:extLst>
              <a:ext uri="{FF2B5EF4-FFF2-40B4-BE49-F238E27FC236}">
                <a16:creationId xmlns:a16="http://schemas.microsoft.com/office/drawing/2014/main" id="{FB32E472-B2EF-4821-9C95-1969B6E790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 y="4176713"/>
            <a:ext cx="189547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a:extLst>
              <a:ext uri="{FF2B5EF4-FFF2-40B4-BE49-F238E27FC236}">
                <a16:creationId xmlns:a16="http://schemas.microsoft.com/office/drawing/2014/main" id="{55E058C1-DD7B-47F6-A6A7-B94C72F3E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113" y="5384800"/>
            <a:ext cx="165735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88EC8CB4-1BDA-4949-86C5-8611DF2DA753}"/>
              </a:ext>
            </a:extLst>
          </p:cNvPr>
          <p:cNvSpPr/>
          <p:nvPr/>
        </p:nvSpPr>
        <p:spPr>
          <a:xfrm>
            <a:off x="284163" y="4206875"/>
            <a:ext cx="803275" cy="377825"/>
          </a:xfrm>
          <a:prstGeom prst="ellipse">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83" name="TextBox 7">
            <a:extLst>
              <a:ext uri="{FF2B5EF4-FFF2-40B4-BE49-F238E27FC236}">
                <a16:creationId xmlns:a16="http://schemas.microsoft.com/office/drawing/2014/main" id="{C067EF64-8AB3-48EA-9289-8EC6A760CAAA}"/>
              </a:ext>
            </a:extLst>
          </p:cNvPr>
          <p:cNvSpPr txBox="1">
            <a:spLocks noChangeArrowheads="1"/>
          </p:cNvSpPr>
          <p:nvPr/>
        </p:nvSpPr>
        <p:spPr bwMode="auto">
          <a:xfrm>
            <a:off x="2212975" y="4206875"/>
            <a:ext cx="1827213"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sz="1100"/>
              <a:t>The location of the mass in the FEM was aligned with the axis of the tower.</a:t>
            </a:r>
          </a:p>
          <a:p>
            <a:endParaRPr lang="en-US" altLang="en-US" sz="1100"/>
          </a:p>
          <a:p>
            <a:r>
              <a:rPr lang="en-US" altLang="en-US" sz="1100"/>
              <a:t>The hardware has an ~1” offset in the actual build.</a:t>
            </a:r>
          </a:p>
        </p:txBody>
      </p:sp>
      <p:pic>
        <p:nvPicPr>
          <p:cNvPr id="24584" name="Picture 11">
            <a:extLst>
              <a:ext uri="{FF2B5EF4-FFF2-40B4-BE49-F238E27FC236}">
                <a16:creationId xmlns:a16="http://schemas.microsoft.com/office/drawing/2014/main" id="{09990625-B0DE-4F29-B57A-4D1AD0BD0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9888" y="4405313"/>
            <a:ext cx="3571875"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13">
            <a:extLst>
              <a:ext uri="{FF2B5EF4-FFF2-40B4-BE49-F238E27FC236}">
                <a16:creationId xmlns:a16="http://schemas.microsoft.com/office/drawing/2014/main" id="{2B7CA470-98A3-4639-ABE4-61A96F6E98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5600" y="5630863"/>
            <a:ext cx="3586163"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5">
            <a:extLst>
              <a:ext uri="{FF2B5EF4-FFF2-40B4-BE49-F238E27FC236}">
                <a16:creationId xmlns:a16="http://schemas.microsoft.com/office/drawing/2014/main" id="{1BEA6099-A8B9-436D-9227-779C460F52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5000" y="1885950"/>
            <a:ext cx="2011363"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76106859-551C-4D5C-AA29-8E0BED5F9A6F}"/>
              </a:ext>
            </a:extLst>
          </p:cNvPr>
          <p:cNvSpPr txBox="1"/>
          <p:nvPr/>
        </p:nvSpPr>
        <p:spPr>
          <a:xfrm>
            <a:off x="5116513" y="2541588"/>
            <a:ext cx="1738312" cy="1016000"/>
          </a:xfrm>
          <a:prstGeom prst="rect">
            <a:avLst/>
          </a:prstGeom>
          <a:solidFill>
            <a:schemeClr val="bg1">
              <a:lumMod val="95000"/>
            </a:schemeClr>
          </a:solidFill>
          <a:ln>
            <a:noFill/>
          </a:ln>
        </p:spPr>
        <p:txBody>
          <a:bodyPr>
            <a:spAutoFit/>
          </a:bodyPr>
          <a:lstStyle/>
          <a:p>
            <a:pPr algn="ctr">
              <a:defRPr/>
            </a:pPr>
            <a:r>
              <a:rPr lang="en-US" sz="1200" i="1" dirty="0"/>
              <a:t>Spreading the NSM over the entire cylinder when the hardware it represents only attaches here.</a:t>
            </a:r>
          </a:p>
        </p:txBody>
      </p:sp>
      <p:sp>
        <p:nvSpPr>
          <p:cNvPr id="18" name="Oval 17">
            <a:extLst>
              <a:ext uri="{FF2B5EF4-FFF2-40B4-BE49-F238E27FC236}">
                <a16:creationId xmlns:a16="http://schemas.microsoft.com/office/drawing/2014/main" id="{B9CB18D0-FF9A-42B9-AF7E-1F880966A1FA}"/>
              </a:ext>
            </a:extLst>
          </p:cNvPr>
          <p:cNvSpPr/>
          <p:nvPr/>
        </p:nvSpPr>
        <p:spPr>
          <a:xfrm>
            <a:off x="8242300" y="3049588"/>
            <a:ext cx="503238" cy="50006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0" name="Straight Arrow Connector 19">
            <a:extLst>
              <a:ext uri="{FF2B5EF4-FFF2-40B4-BE49-F238E27FC236}">
                <a16:creationId xmlns:a16="http://schemas.microsoft.com/office/drawing/2014/main" id="{46D87313-8E09-446D-AC4E-8CE84BD3DA02}"/>
              </a:ext>
            </a:extLst>
          </p:cNvPr>
          <p:cNvCxnSpPr>
            <a:cxnSpLocks/>
            <a:stCxn id="17" idx="3"/>
            <a:endCxn id="18" idx="1"/>
          </p:cNvCxnSpPr>
          <p:nvPr/>
        </p:nvCxnSpPr>
        <p:spPr>
          <a:xfrm>
            <a:off x="6854825" y="3049588"/>
            <a:ext cx="1460500" cy="7302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2">
            <a:extLst>
              <a:ext uri="{FF2B5EF4-FFF2-40B4-BE49-F238E27FC236}">
                <a16:creationId xmlns:a16="http://schemas.microsoft.com/office/drawing/2014/main" id="{A8EF1FFD-FAE6-4A9B-B062-DC1FD837A9EE}"/>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Pretest Planning</a:t>
            </a:r>
            <a:br>
              <a:rPr lang="en-US" altLang="en-US">
                <a:cs typeface="ヒラギノ角ゴ Pro W3"/>
              </a:rPr>
            </a:br>
            <a:endParaRPr lang="en-US" altLang="en-US">
              <a:cs typeface="ヒラギノ角ゴ Pro W3"/>
            </a:endParaRPr>
          </a:p>
        </p:txBody>
      </p:sp>
      <p:sp>
        <p:nvSpPr>
          <p:cNvPr id="4" name="Content Placeholder 3">
            <a:extLst>
              <a:ext uri="{FF2B5EF4-FFF2-40B4-BE49-F238E27FC236}">
                <a16:creationId xmlns:a16="http://schemas.microsoft.com/office/drawing/2014/main" id="{CE069027-3E84-4F2B-A5D2-59A915F04FE3}"/>
              </a:ext>
            </a:extLst>
          </p:cNvPr>
          <p:cNvSpPr>
            <a:spLocks noGrp="1"/>
          </p:cNvSpPr>
          <p:nvPr>
            <p:ph idx="1"/>
          </p:nvPr>
        </p:nvSpPr>
        <p:spPr>
          <a:xfrm>
            <a:off x="76200" y="1221190"/>
            <a:ext cx="8549640" cy="5380856"/>
          </a:xfrm>
        </p:spPr>
        <p:txBody>
          <a:bodyPr/>
          <a:lstStyle/>
          <a:p>
            <a:pPr marL="228600" indent="-228600"/>
            <a:r>
              <a:rPr lang="en-US" sz="1800" b="1" u="sng" dirty="0"/>
              <a:t>Important</a:t>
            </a:r>
            <a:r>
              <a:rPr lang="en-US" sz="1800" dirty="0"/>
              <a:t>: Choosing where to place instrumentation based on visually capturing the mode shapes in not enough!</a:t>
            </a:r>
          </a:p>
          <a:p>
            <a:pPr marL="228600" indent="-228600"/>
            <a:endParaRPr lang="en-US" sz="1800" dirty="0"/>
          </a:p>
          <a:p>
            <a:pPr marL="228600" indent="-228600"/>
            <a:r>
              <a:rPr lang="en-US" sz="1800" dirty="0"/>
              <a:t>Two very common mistakes are made:</a:t>
            </a:r>
          </a:p>
          <a:p>
            <a:pPr marL="457200" lvl="1" indent="-228600"/>
            <a:r>
              <a:rPr lang="en-US" sz="1600" dirty="0"/>
              <a:t>Not checking to make sure the reduced mass matrix is adequate</a:t>
            </a:r>
          </a:p>
          <a:p>
            <a:pPr marL="457200" lvl="1" indent="-228600"/>
            <a:r>
              <a:rPr lang="en-US" sz="1600" dirty="0"/>
              <a:t>Not instrumenting both sides of critical joints and interfaces</a:t>
            </a:r>
          </a:p>
          <a:p>
            <a:pPr marL="228600" indent="-228600"/>
            <a:endParaRPr lang="en-US" sz="1800" dirty="0"/>
          </a:p>
          <a:p>
            <a:pPr marL="228600" indent="-228600"/>
            <a:r>
              <a:rPr lang="en-US" sz="1800" dirty="0"/>
              <a:t>Utilizing the pseudo-orthogonality to ensure a sufficient test analysis model (TAM) has been developed.</a:t>
            </a:r>
          </a:p>
          <a:p>
            <a:pPr marL="457200" lvl="1" indent="-228600"/>
            <a:r>
              <a:rPr lang="en-US" sz="1600" dirty="0"/>
              <a:t> </a:t>
            </a:r>
          </a:p>
          <a:p>
            <a:pPr marL="457200" lvl="1" indent="-228600"/>
            <a:r>
              <a:rPr lang="en-US" sz="1600" dirty="0"/>
              <a:t>Should be &gt;95% on diagonals, &lt;5% on off-diagonals.</a:t>
            </a:r>
          </a:p>
          <a:p>
            <a:pPr marL="228600" indent="-228600"/>
            <a:endParaRPr lang="en-US" sz="1800" dirty="0"/>
          </a:p>
          <a:p>
            <a:pPr marL="228600" indent="-228600"/>
            <a:r>
              <a:rPr lang="en-US" sz="1800" b="1" u="sng" dirty="0"/>
              <a:t>Remember</a:t>
            </a:r>
            <a:r>
              <a:rPr lang="en-US" sz="1800" dirty="0"/>
              <a:t>: Everything is being based on what a “flawed” model is predicting.  Think about what might be wrong and add instrumentation accordingly.</a:t>
            </a:r>
          </a:p>
          <a:p>
            <a:pPr marL="228600" indent="-228600"/>
            <a:endParaRPr lang="en-US" sz="1800" dirty="0"/>
          </a:p>
          <a:p>
            <a:pPr marL="228600" indent="-228600"/>
            <a:r>
              <a:rPr lang="en-US" sz="1800" b="1" u="sng" dirty="0"/>
              <a:t>Tip</a:t>
            </a:r>
            <a:r>
              <a:rPr lang="en-US" sz="1800" dirty="0"/>
              <a:t>: Go into the model and vary stiffnesses of the joints and change assumptions to ensure the planned instrumentation can still capture all potential mode shapes.  </a:t>
            </a:r>
          </a:p>
        </p:txBody>
      </p:sp>
      <p:pic>
        <p:nvPicPr>
          <p:cNvPr id="6" name="Picture 5">
            <a:extLst>
              <a:ext uri="{FF2B5EF4-FFF2-40B4-BE49-F238E27FC236}">
                <a16:creationId xmlns:a16="http://schemas.microsoft.com/office/drawing/2014/main" id="{B2942796-87B5-4BBD-837B-0B5550F9823A}"/>
              </a:ext>
            </a:extLst>
          </p:cNvPr>
          <p:cNvPicPr>
            <a:picLocks noChangeAspect="1"/>
          </p:cNvPicPr>
          <p:nvPr/>
        </p:nvPicPr>
        <p:blipFill>
          <a:blip r:embed="rId2"/>
          <a:stretch>
            <a:fillRect/>
          </a:stretch>
        </p:blipFill>
        <p:spPr>
          <a:xfrm>
            <a:off x="608495" y="3964959"/>
            <a:ext cx="1936585" cy="389008"/>
          </a:xfrm>
          <a:prstGeom prst="rect">
            <a:avLst/>
          </a:prstGeom>
        </p:spPr>
      </p:pic>
      <p:sp>
        <p:nvSpPr>
          <p:cNvPr id="5" name="TextBox 4">
            <a:extLst>
              <a:ext uri="{FF2B5EF4-FFF2-40B4-BE49-F238E27FC236}">
                <a16:creationId xmlns:a16="http://schemas.microsoft.com/office/drawing/2014/main" id="{593ED728-E4EE-4D9D-8AFF-9A18AEB96B3F}"/>
              </a:ext>
            </a:extLst>
          </p:cNvPr>
          <p:cNvSpPr txBox="1"/>
          <p:nvPr/>
        </p:nvSpPr>
        <p:spPr>
          <a:xfrm>
            <a:off x="2457994" y="3966088"/>
            <a:ext cx="724830" cy="369332"/>
          </a:xfrm>
          <a:prstGeom prst="rect">
            <a:avLst/>
          </a:prstGeom>
          <a:noFill/>
        </p:spPr>
        <p:txBody>
          <a:bodyPr wrap="square" rtlCol="0">
            <a:spAutoFit/>
          </a:bodyPr>
          <a:lstStyle/>
          <a:p>
            <a:r>
              <a:rPr lang="en-US" dirty="0"/>
              <a:t>= [</a:t>
            </a:r>
            <a:r>
              <a:rPr lang="en-US" dirty="0">
                <a:latin typeface="Times New Roman" panose="02020603050405020304" pitchFamily="18" charset="0"/>
                <a:cs typeface="Times New Roman" panose="02020603050405020304" pitchFamily="18" charset="0"/>
              </a:rPr>
              <a:t>I</a:t>
            </a:r>
            <a:r>
              <a:rPr lang="en-US" dirty="0"/>
              <a:t>]</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B1320B-85C1-4E26-A3CE-9A2C0EDC0BD1}"/>
              </a:ext>
            </a:extLst>
          </p:cNvPr>
          <p:cNvSpPr>
            <a:spLocks noGrp="1"/>
          </p:cNvSpPr>
          <p:nvPr>
            <p:ph idx="1"/>
          </p:nvPr>
        </p:nvSpPr>
        <p:spPr>
          <a:xfrm>
            <a:off x="108744" y="1223963"/>
            <a:ext cx="6604001" cy="5634037"/>
          </a:xfrm>
        </p:spPr>
        <p:txBody>
          <a:bodyPr/>
          <a:lstStyle/>
          <a:p>
            <a:pPr marL="228600" indent="-228600">
              <a:defRPr/>
            </a:pPr>
            <a:r>
              <a:rPr lang="en-US" sz="1400" dirty="0"/>
              <a:t>This is the #1 reason modal tests need to be redone and correlations cannot be successful!  They are not ever as trivial as they are made out to be.</a:t>
            </a:r>
          </a:p>
          <a:p>
            <a:pPr marL="228600" indent="-228600">
              <a:defRPr/>
            </a:pPr>
            <a:endParaRPr lang="en-US" sz="1200" dirty="0"/>
          </a:p>
          <a:p>
            <a:pPr marL="228600" indent="-228600">
              <a:defRPr/>
            </a:pPr>
            <a:r>
              <a:rPr lang="en-US" sz="1400" dirty="0"/>
              <a:t>The goal should be to drive the boundary as close to free or as close to fixed as possible.  Test article modes need to be well separated from boundary modes.</a:t>
            </a:r>
          </a:p>
          <a:p>
            <a:pPr marL="457200" lvl="1" indent="-228600">
              <a:defRPr/>
            </a:pPr>
            <a:r>
              <a:rPr lang="en-US" sz="1200" dirty="0"/>
              <a:t>Ideally and order of magnitude separation would exist, but at a minimum should maintain at least the “Octave Rule”</a:t>
            </a:r>
          </a:p>
          <a:p>
            <a:pPr marL="228600" indent="-228600">
              <a:defRPr/>
            </a:pPr>
            <a:endParaRPr lang="en-US" sz="1200" dirty="0"/>
          </a:p>
          <a:p>
            <a:pPr marL="228600" indent="-228600">
              <a:defRPr/>
            </a:pPr>
            <a:r>
              <a:rPr lang="en-US" sz="1400" dirty="0"/>
              <a:t>Avoid the following boundaries due to high likelihood of coupling with test article:</a:t>
            </a:r>
          </a:p>
          <a:p>
            <a:pPr marL="457200" lvl="1" indent="-228600">
              <a:defRPr/>
            </a:pPr>
            <a:r>
              <a:rPr lang="en-US" sz="1100" dirty="0"/>
              <a:t>Complex bungee block setups</a:t>
            </a:r>
          </a:p>
          <a:p>
            <a:pPr marL="457200" lvl="1" indent="-228600">
              <a:defRPr/>
            </a:pPr>
            <a:r>
              <a:rPr lang="en-US" sz="1100" dirty="0"/>
              <a:t>Non-linear lifting fixtures (ex. Pinned beams or telescoping tubes)</a:t>
            </a:r>
          </a:p>
          <a:p>
            <a:pPr marL="457200" lvl="1" indent="-228600">
              <a:defRPr/>
            </a:pPr>
            <a:r>
              <a:rPr lang="en-US" sz="1100" dirty="0"/>
              <a:t>Flexible ground support structures</a:t>
            </a:r>
          </a:p>
          <a:p>
            <a:pPr marL="457200" lvl="1" indent="-228600">
              <a:defRPr/>
            </a:pPr>
            <a:endParaRPr lang="en-US" sz="1200" dirty="0"/>
          </a:p>
          <a:p>
            <a:pPr marL="228600" indent="-228600">
              <a:defRPr/>
            </a:pPr>
            <a:r>
              <a:rPr lang="en-US" sz="1400" dirty="0"/>
              <a:t>Perform the pretest analysis with the boundary modeled sufficiently.  Only take it out of the model once the test data confirms it is not necessary to have. </a:t>
            </a:r>
          </a:p>
          <a:p>
            <a:pPr marL="457200" lvl="1" indent="-228600">
              <a:defRPr/>
            </a:pPr>
            <a:r>
              <a:rPr lang="en-US" sz="1100" dirty="0"/>
              <a:t>Floors flex! – Modeling them as rigid connections is rarely correct</a:t>
            </a:r>
          </a:p>
          <a:p>
            <a:pPr marL="457200" lvl="1" indent="-228600">
              <a:defRPr/>
            </a:pPr>
            <a:r>
              <a:rPr lang="en-US" sz="1100" dirty="0"/>
              <a:t>Nothing is free-free, Not even bungee cords!</a:t>
            </a:r>
          </a:p>
          <a:p>
            <a:pPr marL="228600" indent="-228600">
              <a:defRPr/>
            </a:pPr>
            <a:endParaRPr lang="en-US" sz="1200" dirty="0"/>
          </a:p>
          <a:p>
            <a:pPr marL="228600" indent="-228600">
              <a:defRPr/>
            </a:pPr>
            <a:r>
              <a:rPr lang="en-US" sz="1400" dirty="0"/>
              <a:t>If you must test on a complicated boundary condition, carry out a modal test of the boundary separately to doing the test of the entire system.  </a:t>
            </a:r>
            <a:r>
              <a:rPr lang="en-US" sz="1400" u="sng" dirty="0"/>
              <a:t>Avoid trying to correlate the entire system together.  </a:t>
            </a:r>
          </a:p>
          <a:p>
            <a:pPr marL="457200" lvl="1" indent="-228600">
              <a:defRPr/>
            </a:pPr>
            <a:endParaRPr lang="en-US" sz="1200" dirty="0"/>
          </a:p>
          <a:p>
            <a:pPr marL="228600" indent="-228600">
              <a:defRPr/>
            </a:pPr>
            <a:r>
              <a:rPr lang="en-US" sz="1400" dirty="0"/>
              <a:t>No matter what the boundary is, </a:t>
            </a:r>
            <a:r>
              <a:rPr lang="en-US" sz="1400" b="1" u="sng" dirty="0">
                <a:solidFill>
                  <a:srgbClr val="FF3300"/>
                </a:solidFill>
              </a:rPr>
              <a:t>ALWAYS</a:t>
            </a:r>
            <a:r>
              <a:rPr lang="en-US" sz="1400" dirty="0"/>
              <a:t> instrument it in the test to verify the assumptions. </a:t>
            </a:r>
            <a:r>
              <a:rPr lang="en-US" sz="1100" dirty="0"/>
              <a:t> </a:t>
            </a:r>
          </a:p>
        </p:txBody>
      </p:sp>
      <p:sp>
        <p:nvSpPr>
          <p:cNvPr id="26627" name="Title 2">
            <a:extLst>
              <a:ext uri="{FF2B5EF4-FFF2-40B4-BE49-F238E27FC236}">
                <a16:creationId xmlns:a16="http://schemas.microsoft.com/office/drawing/2014/main" id="{CC108274-4101-4FA1-A61C-7C95BE770C48}"/>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Test Preparation and Execution</a:t>
            </a:r>
            <a:br>
              <a:rPr lang="en-US" altLang="en-US">
                <a:cs typeface="ヒラギノ角ゴ Pro W3"/>
              </a:rPr>
            </a:br>
            <a:r>
              <a:rPr lang="en-US" altLang="en-US" sz="2000">
                <a:cs typeface="ヒラギノ角ゴ Pro W3"/>
              </a:rPr>
              <a:t>Boundary Conditions</a:t>
            </a:r>
            <a:endParaRPr lang="en-US" altLang="en-US">
              <a:cs typeface="ヒラギノ角ゴ Pro W3"/>
            </a:endParaRPr>
          </a:p>
        </p:txBody>
      </p:sp>
      <p:pic>
        <p:nvPicPr>
          <p:cNvPr id="26628" name="Picture 6">
            <a:extLst>
              <a:ext uri="{FF2B5EF4-FFF2-40B4-BE49-F238E27FC236}">
                <a16:creationId xmlns:a16="http://schemas.microsoft.com/office/drawing/2014/main" id="{184537ED-61B3-4A73-95A0-0F49908218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9350" y="1223963"/>
            <a:ext cx="777875"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8">
            <a:extLst>
              <a:ext uri="{FF2B5EF4-FFF2-40B4-BE49-F238E27FC236}">
                <a16:creationId xmlns:a16="http://schemas.microsoft.com/office/drawing/2014/main" id="{C02F7C85-8C9B-4302-933F-9C44A3420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388" y="4437063"/>
            <a:ext cx="2101850"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4">
            <a:extLst>
              <a:ext uri="{FF2B5EF4-FFF2-40B4-BE49-F238E27FC236}">
                <a16:creationId xmlns:a16="http://schemas.microsoft.com/office/drawing/2014/main" id="{1673A978-9467-4A1F-B2F2-B76B9A8CC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139" b="36649"/>
          <a:stretch>
            <a:fillRect/>
          </a:stretch>
        </p:blipFill>
        <p:spPr bwMode="auto">
          <a:xfrm>
            <a:off x="6633369" y="2798763"/>
            <a:ext cx="2401887"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6C5F61-6CAF-4B29-90C5-949C91433E0A}"/>
              </a:ext>
            </a:extLst>
          </p:cNvPr>
          <p:cNvSpPr>
            <a:spLocks noGrp="1"/>
          </p:cNvSpPr>
          <p:nvPr>
            <p:ph idx="1"/>
          </p:nvPr>
        </p:nvSpPr>
        <p:spPr>
          <a:xfrm>
            <a:off x="120015" y="1343979"/>
            <a:ext cx="8490585" cy="5345746"/>
          </a:xfrm>
        </p:spPr>
        <p:txBody>
          <a:bodyPr/>
          <a:lstStyle/>
          <a:p>
            <a:pPr marL="228600" indent="-228600">
              <a:defRPr/>
            </a:pPr>
            <a:r>
              <a:rPr lang="en-US" sz="1800" dirty="0"/>
              <a:t>Before taking instrumentation off a test article and calling the test completed, has the following been done:</a:t>
            </a:r>
          </a:p>
          <a:p>
            <a:pPr marL="457200" lvl="1" indent="-228600">
              <a:defRPr/>
            </a:pPr>
            <a:r>
              <a:rPr lang="en-US" sz="1400" dirty="0"/>
              <a:t>The test-to-test self-orthogonality checks need to show &lt;10% on the off diagonal or very close to that for the primary target modes.</a:t>
            </a:r>
          </a:p>
          <a:p>
            <a:pPr marL="457200" lvl="1" indent="-228600">
              <a:defRPr/>
            </a:pPr>
            <a:r>
              <a:rPr lang="en-US" sz="1400" dirty="0"/>
              <a:t>All response channel auto-spectra shall have good separation over the ambient noise level of the test facility.</a:t>
            </a:r>
          </a:p>
          <a:p>
            <a:pPr marL="457200" lvl="1" indent="-228600">
              <a:defRPr/>
            </a:pPr>
            <a:r>
              <a:rPr lang="en-US" sz="1400" dirty="0"/>
              <a:t>Drive point FRFs using the shaker force and drive point accelerometers shall show clean phase agreement throughout the test excitation frequency range (phase should not cross between the 0-180 or 180-360 range).</a:t>
            </a:r>
          </a:p>
          <a:p>
            <a:pPr marL="457200" lvl="1" indent="-228600">
              <a:defRPr/>
            </a:pPr>
            <a:r>
              <a:rPr lang="en-US" sz="1400" dirty="0"/>
              <a:t>Drive point reciprocity relationships need to overlay in the test frequency range. </a:t>
            </a:r>
          </a:p>
          <a:p>
            <a:pPr marL="457200" lvl="1" indent="-228600">
              <a:defRPr/>
            </a:pPr>
            <a:r>
              <a:rPr lang="en-US" sz="1400" dirty="0"/>
              <a:t>The coherence of the response channels needs to maintain values in the test frequency range. </a:t>
            </a:r>
          </a:p>
          <a:p>
            <a:pPr marL="457200" lvl="1" indent="-228600">
              <a:defRPr/>
            </a:pPr>
            <a:r>
              <a:rPr lang="en-US" sz="1400" dirty="0"/>
              <a:t>Are all the primary target modes identified in at least one of the tests? </a:t>
            </a:r>
          </a:p>
          <a:p>
            <a:pPr marL="457200" lvl="1" indent="-228600">
              <a:defRPr/>
            </a:pPr>
            <a:r>
              <a:rPr lang="en-US" sz="1400" dirty="0"/>
              <a:t>Initial comparisons of side-by-side animations of the test vs FEM shapes have been made and no further local impacts or shaker locations have been deemed necessary to understand any differences. </a:t>
            </a:r>
          </a:p>
          <a:p>
            <a:pPr marL="457200" lvl="1" indent="-228600">
              <a:defRPr/>
            </a:pPr>
            <a:r>
              <a:rPr lang="en-US" sz="1400" dirty="0"/>
              <a:t>Non-linearity on primary modes is well established through testing at different excitation levels and any source of non-linearity has been identified? </a:t>
            </a:r>
          </a:p>
          <a:p>
            <a:pPr marL="457200" lvl="1" indent="-228600">
              <a:defRPr/>
            </a:pPr>
            <a:r>
              <a:rPr lang="en-US" sz="1400" dirty="0"/>
              <a:t>Are there extra modes in the test that the FEM does not have?  Are more impact tests/instrumentation required to fully understand the unexpected mode shapes?</a:t>
            </a:r>
          </a:p>
          <a:p>
            <a:pPr marL="457200" lvl="1" indent="-228600">
              <a:defRPr/>
            </a:pPr>
            <a:endParaRPr lang="en-US" sz="1400" dirty="0"/>
          </a:p>
          <a:p>
            <a:pPr marL="228600" indent="-228600">
              <a:defRPr/>
            </a:pPr>
            <a:r>
              <a:rPr lang="en-US" sz="1800" b="1" u="sng" dirty="0"/>
              <a:t>Important</a:t>
            </a:r>
            <a:r>
              <a:rPr lang="en-US" sz="1800" dirty="0"/>
              <a:t>: If you're in doubt on any one of these, figure it out before you leave the test site, it is unlikely it will be able to be resolved or overcome in the correlation!</a:t>
            </a:r>
          </a:p>
        </p:txBody>
      </p:sp>
      <p:sp>
        <p:nvSpPr>
          <p:cNvPr id="27651" name="Title 2">
            <a:extLst>
              <a:ext uri="{FF2B5EF4-FFF2-40B4-BE49-F238E27FC236}">
                <a16:creationId xmlns:a16="http://schemas.microsoft.com/office/drawing/2014/main" id="{FA8A192C-94FD-4EF6-AEEE-B854D0747424}"/>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cs typeface="ヒラギノ角ゴ Pro W3"/>
              </a:rPr>
              <a:t>Test Preparation and Execution</a:t>
            </a:r>
            <a:br>
              <a:rPr lang="en-US" altLang="en-US" dirty="0">
                <a:cs typeface="ヒラギノ角ゴ Pro W3"/>
              </a:rPr>
            </a:br>
            <a:r>
              <a:rPr lang="en-US" altLang="en-US" sz="2000" dirty="0">
                <a:cs typeface="ヒラギノ角ゴ Pro W3"/>
              </a:rPr>
              <a:t>Test Completion</a:t>
            </a:r>
            <a:br>
              <a:rPr lang="en-US" altLang="en-US" dirty="0">
                <a:cs typeface="ヒラギノ角ゴ Pro W3"/>
              </a:rPr>
            </a:br>
            <a:endParaRPr lang="en-US" altLang="en-US" dirty="0">
              <a:cs typeface="ヒラギノ角ゴ Pro W3"/>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B0514AE-BD44-459C-ABAF-20E5F403D466}"/>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Element Compatibility</a:t>
            </a:r>
            <a:br>
              <a:rPr lang="en-US" altLang="en-US">
                <a:cs typeface="ヒラギノ角ゴ Pro W3"/>
              </a:rPr>
            </a:br>
            <a:r>
              <a:rPr lang="en-US" altLang="en-US" sz="2400">
                <a:cs typeface="ヒラギノ角ゴ Pro W3"/>
              </a:rPr>
              <a:t>RBE2 vs. RBE3</a:t>
            </a:r>
            <a:endParaRPr lang="en-US" altLang="en-US">
              <a:cs typeface="ヒラギノ角ゴ Pro W3"/>
            </a:endParaRPr>
          </a:p>
        </p:txBody>
      </p:sp>
      <p:sp>
        <p:nvSpPr>
          <p:cNvPr id="3" name="Content Placeholder 2">
            <a:extLst>
              <a:ext uri="{FF2B5EF4-FFF2-40B4-BE49-F238E27FC236}">
                <a16:creationId xmlns:a16="http://schemas.microsoft.com/office/drawing/2014/main" id="{454EF00F-D4AB-4E39-A8F7-94FA8364734C}"/>
              </a:ext>
            </a:extLst>
          </p:cNvPr>
          <p:cNvSpPr>
            <a:spLocks noGrp="1"/>
          </p:cNvSpPr>
          <p:nvPr>
            <p:ph idx="1"/>
          </p:nvPr>
        </p:nvSpPr>
        <p:spPr>
          <a:xfrm>
            <a:off x="100013" y="1198563"/>
            <a:ext cx="6492875" cy="2847975"/>
          </a:xfrm>
        </p:spPr>
        <p:txBody>
          <a:bodyPr/>
          <a:lstStyle/>
          <a:p>
            <a:pPr marL="228600" indent="-228600">
              <a:defRPr/>
            </a:pPr>
            <a:r>
              <a:rPr lang="en-US" sz="1600" dirty="0"/>
              <a:t>One of the biggest mistakes commonly found in model correlation is the incorrect utilization of rigid elements (misnomer – they’re </a:t>
            </a:r>
            <a:r>
              <a:rPr lang="en-US" sz="1600" u="sng" dirty="0"/>
              <a:t>not</a:t>
            </a:r>
            <a:r>
              <a:rPr lang="en-US" sz="1600" dirty="0"/>
              <a:t> elements).</a:t>
            </a:r>
          </a:p>
          <a:p>
            <a:pPr marL="228600" indent="-228600">
              <a:defRPr/>
            </a:pPr>
            <a:r>
              <a:rPr lang="en-US" sz="1600" dirty="0"/>
              <a:t>Utilizing an RBE2 will :</a:t>
            </a:r>
          </a:p>
          <a:p>
            <a:pPr marL="457200" lvl="1" indent="-228600">
              <a:defRPr/>
            </a:pPr>
            <a:r>
              <a:rPr lang="en-US" sz="1100" dirty="0"/>
              <a:t>Over-stiffen the structure and can cause unrealistic deflections if not done properly</a:t>
            </a:r>
          </a:p>
          <a:p>
            <a:pPr marL="457200" lvl="1" indent="-228600">
              <a:defRPr/>
            </a:pPr>
            <a:r>
              <a:rPr lang="en-US" sz="1100" dirty="0"/>
              <a:t>Redistribute mass by truncating the dependent DOF in the mass matrix – not always as intended!</a:t>
            </a:r>
          </a:p>
          <a:p>
            <a:pPr marL="457200" lvl="1" indent="-228600">
              <a:defRPr/>
            </a:pPr>
            <a:r>
              <a:rPr lang="en-US" sz="1100" dirty="0"/>
              <a:t>Often neglect the mass of the component being represented</a:t>
            </a:r>
          </a:p>
          <a:p>
            <a:pPr marL="228600" indent="-228600">
              <a:defRPr/>
            </a:pPr>
            <a:r>
              <a:rPr lang="en-US" sz="1600" dirty="0"/>
              <a:t>Avoid large scale rigid elements whenever possible</a:t>
            </a:r>
            <a:endParaRPr lang="en-US" sz="1600" dirty="0">
              <a:solidFill>
                <a:srgbClr val="FF0000"/>
              </a:solidFill>
            </a:endParaRPr>
          </a:p>
          <a:p>
            <a:pPr marL="228600" indent="-228600">
              <a:defRPr/>
            </a:pPr>
            <a:r>
              <a:rPr lang="en-US" sz="1600" dirty="0"/>
              <a:t>Be intentional when using RBE2 elements to model fastened joints.</a:t>
            </a:r>
          </a:p>
          <a:p>
            <a:pPr marL="228600" indent="-228600">
              <a:defRPr/>
            </a:pPr>
            <a:r>
              <a:rPr lang="en-US" sz="1600" dirty="0"/>
              <a:t>Keeping track of the independent/dependent DOF relationships is critical.</a:t>
            </a:r>
          </a:p>
          <a:p>
            <a:pPr marL="228600" indent="-228600">
              <a:defRPr/>
            </a:pPr>
            <a:r>
              <a:rPr lang="en-US" sz="1600" u="sng" dirty="0"/>
              <a:t>Tip</a:t>
            </a:r>
            <a:r>
              <a:rPr lang="en-US" sz="1600" dirty="0"/>
              <a:t>: Even a simple and rough representation of a component is better than a rigid representation.</a:t>
            </a:r>
          </a:p>
          <a:p>
            <a:pPr marL="228600" indent="-228600">
              <a:defRPr/>
            </a:pPr>
            <a:endParaRPr lang="en-US" sz="1800" dirty="0"/>
          </a:p>
        </p:txBody>
      </p:sp>
      <p:pic>
        <p:nvPicPr>
          <p:cNvPr id="28676" name="Picture 7">
            <a:extLst>
              <a:ext uri="{FF2B5EF4-FFF2-40B4-BE49-F238E27FC236}">
                <a16:creationId xmlns:a16="http://schemas.microsoft.com/office/drawing/2014/main" id="{92389616-CA44-4B43-9822-5C81FB3FE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532" t="9344" r="7262" b="1891"/>
          <a:stretch>
            <a:fillRect/>
          </a:stretch>
        </p:blipFill>
        <p:spPr bwMode="auto">
          <a:xfrm>
            <a:off x="7435850" y="1385888"/>
            <a:ext cx="1490663"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8">
            <a:extLst>
              <a:ext uri="{FF2B5EF4-FFF2-40B4-BE49-F238E27FC236}">
                <a16:creationId xmlns:a16="http://schemas.microsoft.com/office/drawing/2014/main" id="{B5B63460-6519-45A3-AC05-42E5F299F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825" t="5534"/>
          <a:stretch>
            <a:fillRect/>
          </a:stretch>
        </p:blipFill>
        <p:spPr bwMode="auto">
          <a:xfrm>
            <a:off x="7446963" y="3875088"/>
            <a:ext cx="1468437"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5">
            <a:extLst>
              <a:ext uri="{FF2B5EF4-FFF2-40B4-BE49-F238E27FC236}">
                <a16:creationId xmlns:a16="http://schemas.microsoft.com/office/drawing/2014/main" id="{EF205D46-00B9-4E18-A0A7-CA2A181D2B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3916363"/>
            <a:ext cx="19621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1">
            <a:extLst>
              <a:ext uri="{FF2B5EF4-FFF2-40B4-BE49-F238E27FC236}">
                <a16:creationId xmlns:a16="http://schemas.microsoft.com/office/drawing/2014/main" id="{C8871387-8D28-48E2-90BA-31D31BB04F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2888" y="1433513"/>
            <a:ext cx="874712"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TextBox 30">
            <a:extLst>
              <a:ext uri="{FF2B5EF4-FFF2-40B4-BE49-F238E27FC236}">
                <a16:creationId xmlns:a16="http://schemas.microsoft.com/office/drawing/2014/main" id="{3DD882B0-F15E-4484-B14B-B0DF49C2F661}"/>
              </a:ext>
            </a:extLst>
          </p:cNvPr>
          <p:cNvSpPr txBox="1">
            <a:spLocks noChangeArrowheads="1"/>
          </p:cNvSpPr>
          <p:nvPr/>
        </p:nvSpPr>
        <p:spPr bwMode="auto">
          <a:xfrm>
            <a:off x="1039813" y="4291013"/>
            <a:ext cx="284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i="1" u="sng"/>
              <a:t>RBE3 Common Mistake</a:t>
            </a:r>
          </a:p>
        </p:txBody>
      </p:sp>
      <p:pic>
        <p:nvPicPr>
          <p:cNvPr id="28681" name="Picture 1">
            <a:extLst>
              <a:ext uri="{FF2B5EF4-FFF2-40B4-BE49-F238E27FC236}">
                <a16:creationId xmlns:a16="http://schemas.microsoft.com/office/drawing/2014/main" id="{781D2306-2A10-471E-AD4B-A3A65762C8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250" y="4660900"/>
            <a:ext cx="424815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5129F0-7C1A-49C3-8A23-2470E9CA1861}"/>
              </a:ext>
            </a:extLst>
          </p:cNvPr>
          <p:cNvSpPr>
            <a:spLocks noGrp="1"/>
          </p:cNvSpPr>
          <p:nvPr>
            <p:ph idx="1"/>
          </p:nvPr>
        </p:nvSpPr>
        <p:spPr>
          <a:xfrm>
            <a:off x="76200" y="1219200"/>
            <a:ext cx="5884863" cy="5470525"/>
          </a:xfrm>
        </p:spPr>
        <p:txBody>
          <a:bodyPr/>
          <a:lstStyle/>
          <a:p>
            <a:pPr marL="228600" indent="-228600">
              <a:defRPr/>
            </a:pPr>
            <a:r>
              <a:rPr lang="en-US" sz="1800" dirty="0"/>
              <a:t>The white beam in the picture on the right was originally modeled as an RBE2 with a lumped mass at the end to represent the counterbalance mass.</a:t>
            </a:r>
          </a:p>
          <a:p>
            <a:pPr marL="228600" indent="-228600">
              <a:defRPr/>
            </a:pPr>
            <a:endParaRPr lang="en-US" sz="1200" dirty="0"/>
          </a:p>
          <a:p>
            <a:pPr marL="228600" indent="-228600">
              <a:defRPr/>
            </a:pPr>
            <a:r>
              <a:rPr lang="en-US" sz="1800" dirty="0"/>
              <a:t>The modal test had three modes all within a very tight frequency span of each other, all which appeared to be horizontal stabilizer modes.  </a:t>
            </a:r>
          </a:p>
          <a:p>
            <a:pPr marL="228600" indent="-228600">
              <a:defRPr/>
            </a:pPr>
            <a:endParaRPr lang="en-US" sz="1200" dirty="0"/>
          </a:p>
          <a:p>
            <a:pPr marL="228600" indent="-228600">
              <a:defRPr/>
            </a:pPr>
            <a:r>
              <a:rPr lang="en-US" sz="1800" dirty="0"/>
              <a:t>When modeled with flexible beam elements, the model clearly showed the counterbalance bending coupling with the horizontal stabilizer as indicated in the test.  </a:t>
            </a:r>
          </a:p>
          <a:p>
            <a:pPr marL="228600" indent="-228600">
              <a:defRPr/>
            </a:pPr>
            <a:endParaRPr lang="en-US" sz="1200" dirty="0"/>
          </a:p>
          <a:p>
            <a:pPr marL="228600" indent="-228600">
              <a:defRPr/>
            </a:pPr>
            <a:r>
              <a:rPr lang="en-US" sz="1800" u="sng" dirty="0"/>
              <a:t>Key Takeaways</a:t>
            </a:r>
            <a:r>
              <a:rPr lang="en-US" sz="1800" dirty="0"/>
              <a:t>: </a:t>
            </a:r>
          </a:p>
          <a:p>
            <a:pPr marL="457200" lvl="1" indent="-228600">
              <a:defRPr/>
            </a:pPr>
            <a:r>
              <a:rPr lang="en-US" sz="1400" dirty="0"/>
              <a:t>Modeling assumptions don’t always transfer (Static to Dynamic models)</a:t>
            </a:r>
          </a:p>
          <a:p>
            <a:pPr marL="457200" lvl="1" indent="-228600">
              <a:defRPr/>
            </a:pPr>
            <a:r>
              <a:rPr lang="en-US" sz="1400" dirty="0"/>
              <a:t>Avoid using rigid elements to model structure</a:t>
            </a:r>
          </a:p>
          <a:p>
            <a:pPr marL="457200" lvl="1" indent="-228600">
              <a:defRPr/>
            </a:pPr>
            <a:r>
              <a:rPr lang="en-US" sz="1400" dirty="0"/>
              <a:t>Visual inspection of this structure during the test should have raised concerns over why no instrumentation was present on it.</a:t>
            </a:r>
          </a:p>
          <a:p>
            <a:pPr marL="457200" lvl="1" indent="-228600">
              <a:defRPr/>
            </a:pPr>
            <a:r>
              <a:rPr lang="en-US" sz="1400" dirty="0"/>
              <a:t>This example is an obvious oversimplification the load transfer behavior;  most are not as simple to identify.</a:t>
            </a:r>
          </a:p>
          <a:p>
            <a:pPr marL="228600" indent="-228600">
              <a:defRPr/>
            </a:pPr>
            <a:endParaRPr lang="en-US" dirty="0"/>
          </a:p>
        </p:txBody>
      </p:sp>
      <p:sp>
        <p:nvSpPr>
          <p:cNvPr id="29699" name="Title 2">
            <a:extLst>
              <a:ext uri="{FF2B5EF4-FFF2-40B4-BE49-F238E27FC236}">
                <a16:creationId xmlns:a16="http://schemas.microsoft.com/office/drawing/2014/main" id="{D0907BBF-A864-4B05-A364-FDC88C60679F}"/>
              </a:ext>
            </a:extLst>
          </p:cNvPr>
          <p:cNvSpPr>
            <a:spLocks noGrp="1" noChangeArrowheads="1"/>
          </p:cNvSpPr>
          <p:nvPr>
            <p:ph type="title"/>
          </p:nvPr>
        </p:nvSpPr>
        <p:spPr>
          <a:xfrm>
            <a:off x="1193800" y="168275"/>
            <a:ext cx="6646863"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Rigid Element Example</a:t>
            </a:r>
          </a:p>
        </p:txBody>
      </p:sp>
      <p:pic>
        <p:nvPicPr>
          <p:cNvPr id="29700" name="Picture 4">
            <a:extLst>
              <a:ext uri="{FF2B5EF4-FFF2-40B4-BE49-F238E27FC236}">
                <a16:creationId xmlns:a16="http://schemas.microsoft.com/office/drawing/2014/main" id="{B56AEBB8-78ED-4BD3-8394-B54A06A7C8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1438" y="1263650"/>
            <a:ext cx="2141537"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a:extLst>
              <a:ext uri="{FF2B5EF4-FFF2-40B4-BE49-F238E27FC236}">
                <a16:creationId xmlns:a16="http://schemas.microsoft.com/office/drawing/2014/main" id="{7E2F82C1-3A27-4795-93F0-A78B753E4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792" b="7677"/>
          <a:stretch>
            <a:fillRect/>
          </a:stretch>
        </p:blipFill>
        <p:spPr bwMode="auto">
          <a:xfrm>
            <a:off x="6008688" y="4322763"/>
            <a:ext cx="2967037"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a:extLst>
              <a:ext uri="{FF2B5EF4-FFF2-40B4-BE49-F238E27FC236}">
                <a16:creationId xmlns:a16="http://schemas.microsoft.com/office/drawing/2014/main" id="{1D858720-B25D-4E7A-965E-3F0DC314A7E2}"/>
              </a:ext>
            </a:extLst>
          </p:cNvPr>
          <p:cNvSpPr>
            <a:spLocks noGrp="1" noChangeArrowheads="1"/>
          </p:cNvSpPr>
          <p:nvPr>
            <p:ph type="title"/>
          </p:nvPr>
        </p:nvSpPr>
        <p:spPr>
          <a:xfrm>
            <a:off x="1138238" y="177800"/>
            <a:ext cx="6750050" cy="9985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Element Compatibility</a:t>
            </a:r>
            <a:br>
              <a:rPr lang="en-US" altLang="en-US">
                <a:cs typeface="ヒラギノ角ゴ Pro W3"/>
              </a:rPr>
            </a:br>
            <a:r>
              <a:rPr lang="en-US" altLang="en-US" sz="2000">
                <a:cs typeface="ヒラギノ角ゴ Pro W3"/>
              </a:rPr>
              <a:t>Connecting Different Element Types</a:t>
            </a:r>
            <a:br>
              <a:rPr lang="en-US" altLang="en-US" sz="2400">
                <a:cs typeface="ヒラギノ角ゴ Pro W3"/>
              </a:rPr>
            </a:br>
            <a:endParaRPr lang="en-US" altLang="en-US" sz="2400">
              <a:cs typeface="ヒラギノ角ゴ Pro W3"/>
            </a:endParaRPr>
          </a:p>
        </p:txBody>
      </p:sp>
      <p:sp>
        <p:nvSpPr>
          <p:cNvPr id="6" name="Content Placeholder 5">
            <a:extLst>
              <a:ext uri="{FF2B5EF4-FFF2-40B4-BE49-F238E27FC236}">
                <a16:creationId xmlns:a16="http://schemas.microsoft.com/office/drawing/2014/main" id="{70A63611-1E10-4458-B8D6-4D6FCFBCBE9B}"/>
              </a:ext>
            </a:extLst>
          </p:cNvPr>
          <p:cNvSpPr>
            <a:spLocks noGrp="1"/>
          </p:cNvSpPr>
          <p:nvPr>
            <p:ph idx="1"/>
          </p:nvPr>
        </p:nvSpPr>
        <p:spPr>
          <a:xfrm>
            <a:off x="136525" y="1319213"/>
            <a:ext cx="5897563" cy="5381625"/>
          </a:xfrm>
        </p:spPr>
        <p:txBody>
          <a:bodyPr/>
          <a:lstStyle/>
          <a:p>
            <a:pPr marL="228600" indent="-228600">
              <a:defRPr/>
            </a:pPr>
            <a:r>
              <a:rPr lang="en-US" sz="1600" dirty="0"/>
              <a:t>Connecting 3D-to-2D elements can be done correctly, but care must be taken in doing so.</a:t>
            </a:r>
          </a:p>
          <a:p>
            <a:pPr marL="457200" lvl="1" indent="-228600">
              <a:defRPr/>
            </a:pPr>
            <a:r>
              <a:rPr lang="en-US" sz="1400" dirty="0"/>
              <a:t>Solid elements cannot carry, transfer rotational loads</a:t>
            </a:r>
          </a:p>
          <a:p>
            <a:pPr marL="457200" lvl="1" indent="-228600">
              <a:defRPr/>
            </a:pPr>
            <a:endParaRPr lang="en-US" sz="1200" dirty="0"/>
          </a:p>
          <a:p>
            <a:pPr marL="228600" indent="-228600">
              <a:defRPr/>
            </a:pPr>
            <a:r>
              <a:rPr lang="en-US" sz="1600" dirty="0"/>
              <a:t>Approaches commonly utilized:</a:t>
            </a:r>
          </a:p>
          <a:p>
            <a:pPr marL="457200" lvl="1" indent="-228600">
              <a:defRPr/>
            </a:pPr>
            <a:r>
              <a:rPr lang="en-US" sz="1400" dirty="0"/>
              <a:t>‘Skin the solid element’  - Coincident attach a shell to the appropriate side(s) of the solid element faces</a:t>
            </a:r>
          </a:p>
          <a:p>
            <a:pPr marL="457200" lvl="1" indent="-228600">
              <a:defRPr/>
            </a:pPr>
            <a:r>
              <a:rPr lang="en-US" sz="1400" dirty="0"/>
              <a:t>Spline - Utilize RBE3 to connect to at least three non-coincident locations on solid element to transfer rotations.</a:t>
            </a:r>
          </a:p>
          <a:p>
            <a:pPr marL="0" indent="0">
              <a:buFont typeface="Arial" panose="020B0604020202020204" pitchFamily="34" charset="0"/>
              <a:buNone/>
              <a:defRPr/>
            </a:pPr>
            <a:endParaRPr lang="en-US" sz="1200" dirty="0"/>
          </a:p>
          <a:p>
            <a:pPr marL="228600" indent="-228600">
              <a:defRPr/>
            </a:pPr>
            <a:r>
              <a:rPr lang="en-US" sz="1600" dirty="0"/>
              <a:t>Connecting 2D-to-1D elements is done using a similar approach.</a:t>
            </a:r>
          </a:p>
          <a:p>
            <a:pPr marL="457200" lvl="1" indent="-228600">
              <a:defRPr/>
            </a:pPr>
            <a:r>
              <a:rPr lang="en-US" sz="1400" dirty="0"/>
              <a:t>Transitioning from an 2D shell to a beam requires consideration of the loads being transferred.</a:t>
            </a:r>
          </a:p>
          <a:p>
            <a:pPr marL="457200" lvl="1" indent="-228600">
              <a:defRPr/>
            </a:pPr>
            <a:endParaRPr lang="en-US" sz="1200" dirty="0"/>
          </a:p>
          <a:p>
            <a:pPr marL="228600" indent="-228600">
              <a:defRPr/>
            </a:pPr>
            <a:r>
              <a:rPr lang="en-US" sz="1600" dirty="0"/>
              <a:t>Add ‘</a:t>
            </a:r>
            <a:r>
              <a:rPr lang="en-US" sz="1600" i="1" dirty="0"/>
              <a:t>stringers’</a:t>
            </a:r>
            <a:r>
              <a:rPr lang="en-US" sz="1600" dirty="0"/>
              <a:t> when connecting 2D elements around corners (at 90 degrees with each other)</a:t>
            </a:r>
          </a:p>
          <a:p>
            <a:pPr marL="457200" lvl="1" indent="-228600">
              <a:defRPr/>
            </a:pPr>
            <a:r>
              <a:rPr lang="en-US" sz="1400" dirty="0"/>
              <a:t>Shell elements do not have physics based out-of-plane stiffness</a:t>
            </a:r>
          </a:p>
          <a:p>
            <a:pPr marL="0" lvl="1" indent="0">
              <a:buFont typeface="Courier New" panose="02070309020205020404" pitchFamily="49" charset="0"/>
              <a:buNone/>
              <a:defRPr/>
            </a:pPr>
            <a:endParaRPr lang="en-US" sz="800" dirty="0"/>
          </a:p>
          <a:p>
            <a:pPr marL="228600" indent="-228600">
              <a:defRPr/>
            </a:pPr>
            <a:r>
              <a:rPr lang="en-US" sz="1600" b="1" u="sng" dirty="0"/>
              <a:t>Tip</a:t>
            </a:r>
            <a:r>
              <a:rPr lang="en-US" sz="1600" dirty="0"/>
              <a:t>: Run simple test case of the modeling approach being used to ensure issues are not being created by the transfer between element types.</a:t>
            </a:r>
          </a:p>
        </p:txBody>
      </p:sp>
      <p:pic>
        <p:nvPicPr>
          <p:cNvPr id="30724" name="Content Placeholder 3">
            <a:extLst>
              <a:ext uri="{FF2B5EF4-FFF2-40B4-BE49-F238E27FC236}">
                <a16:creationId xmlns:a16="http://schemas.microsoft.com/office/drawing/2014/main" id="{6D5D5700-0E1E-4FDE-9E98-9E280AF1C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706" t="18227" r="56877"/>
          <a:stretch>
            <a:fillRect/>
          </a:stretch>
        </p:blipFill>
        <p:spPr bwMode="auto">
          <a:xfrm>
            <a:off x="6153150" y="1260475"/>
            <a:ext cx="2347913"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a:extLst>
              <a:ext uri="{FF2B5EF4-FFF2-40B4-BE49-F238E27FC236}">
                <a16:creationId xmlns:a16="http://schemas.microsoft.com/office/drawing/2014/main" id="{3EC989D2-7D27-456B-8050-3B2978054F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088" y="4197350"/>
            <a:ext cx="2919412"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362F7EA7-BDBA-438C-872C-F9C6B47A35F4}"/>
              </a:ext>
            </a:extLst>
          </p:cNvPr>
          <p:cNvSpPr/>
          <p:nvPr/>
        </p:nvSpPr>
        <p:spPr>
          <a:xfrm>
            <a:off x="7231063" y="5818188"/>
            <a:ext cx="717550" cy="69215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a:extLst>
              <a:ext uri="{FF2B5EF4-FFF2-40B4-BE49-F238E27FC236}">
                <a16:creationId xmlns:a16="http://schemas.microsoft.com/office/drawing/2014/main" id="{FB898BD7-EF1B-4679-8261-BB6F352C8616}"/>
              </a:ext>
            </a:extLst>
          </p:cNvPr>
          <p:cNvSpPr/>
          <p:nvPr/>
        </p:nvSpPr>
        <p:spPr>
          <a:xfrm>
            <a:off x="7637463" y="4914900"/>
            <a:ext cx="717550" cy="71596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259DC-A580-489D-8AAD-7D3ACA099A33}"/>
              </a:ext>
            </a:extLst>
          </p:cNvPr>
          <p:cNvSpPr>
            <a:spLocks noGrp="1"/>
          </p:cNvSpPr>
          <p:nvPr>
            <p:ph idx="1"/>
          </p:nvPr>
        </p:nvSpPr>
        <p:spPr>
          <a:xfrm>
            <a:off x="119063" y="1217613"/>
            <a:ext cx="5781675" cy="4429125"/>
          </a:xfrm>
        </p:spPr>
        <p:txBody>
          <a:bodyPr/>
          <a:lstStyle/>
          <a:p>
            <a:pPr marL="228600" indent="-228600">
              <a:defRPr/>
            </a:pPr>
            <a:r>
              <a:rPr lang="en-US" sz="1600" dirty="0"/>
              <a:t>Lumped mass representations are often: </a:t>
            </a:r>
          </a:p>
          <a:p>
            <a:pPr marL="457200" lvl="1" indent="-228600">
              <a:defRPr/>
            </a:pPr>
            <a:r>
              <a:rPr lang="en-US" sz="1400" dirty="0"/>
              <a:t>Oversimplified (bypasses physics-based mass loading)</a:t>
            </a:r>
          </a:p>
          <a:p>
            <a:pPr marL="457200" lvl="1" indent="-228600">
              <a:defRPr/>
            </a:pPr>
            <a:r>
              <a:rPr lang="en-US" sz="1400" dirty="0"/>
              <a:t>Incomplete – No mass moment of inertia information</a:t>
            </a:r>
          </a:p>
          <a:p>
            <a:pPr marL="457200" lvl="1" indent="-228600">
              <a:defRPr/>
            </a:pPr>
            <a:r>
              <a:rPr lang="en-US" sz="1400" dirty="0"/>
              <a:t>Un-realistically connected to the structure (e.g., overly stiffens supporting structure)</a:t>
            </a:r>
          </a:p>
          <a:p>
            <a:pPr marL="228600" lvl="1" indent="-228600">
              <a:buFont typeface="Courier New" panose="02070309020205020404" pitchFamily="49" charset="0"/>
              <a:buNone/>
              <a:defRPr/>
            </a:pPr>
            <a:endParaRPr lang="en-US" sz="800" dirty="0"/>
          </a:p>
          <a:p>
            <a:pPr marL="228600" indent="-228600">
              <a:defRPr/>
            </a:pPr>
            <a:r>
              <a:rPr lang="en-US" sz="1600" dirty="0"/>
              <a:t>Avoid modeling complex structures, important components which you need accurate representation, or significant size masses with lumped masses.</a:t>
            </a:r>
          </a:p>
          <a:p>
            <a:pPr marL="228600" indent="-228600">
              <a:defRPr/>
            </a:pPr>
            <a:endParaRPr lang="en-US" sz="800" dirty="0"/>
          </a:p>
          <a:p>
            <a:pPr marL="228600" indent="-228600">
              <a:defRPr/>
            </a:pPr>
            <a:r>
              <a:rPr lang="en-US" sz="1600" dirty="0"/>
              <a:t>Other options to consider utilizing:</a:t>
            </a:r>
            <a:endParaRPr lang="en-US" sz="1200" dirty="0"/>
          </a:p>
          <a:p>
            <a:pPr marL="457200" lvl="1" indent="-228600">
              <a:defRPr/>
            </a:pPr>
            <a:r>
              <a:rPr lang="en-US" sz="1400" dirty="0"/>
              <a:t>Superelement and/or DMIG representations</a:t>
            </a:r>
          </a:p>
          <a:p>
            <a:pPr marL="457200" lvl="1" indent="-228600">
              <a:defRPr/>
            </a:pPr>
            <a:r>
              <a:rPr lang="en-US" sz="1400" dirty="0"/>
              <a:t>Multiple masses connected with flexible connections </a:t>
            </a:r>
          </a:p>
          <a:p>
            <a:pPr marL="457200" lvl="1" indent="-228600">
              <a:defRPr/>
            </a:pPr>
            <a:r>
              <a:rPr lang="en-US" sz="1400" dirty="0"/>
              <a:t>Attach multiple masses to compliant intermediary structure (e.g., mounting plate or bracket)</a:t>
            </a:r>
          </a:p>
          <a:p>
            <a:pPr marL="228600" indent="-228600">
              <a:defRPr/>
            </a:pPr>
            <a:endParaRPr lang="en-US" sz="800" dirty="0"/>
          </a:p>
          <a:p>
            <a:pPr marL="228600" indent="-228600">
              <a:defRPr/>
            </a:pPr>
            <a:r>
              <a:rPr lang="en-US" sz="1600" dirty="0"/>
              <a:t>If the structure you are modeling with a lumped mass has dynamics within 2x frequency range of interest, don’t use this modeling approach.</a:t>
            </a:r>
          </a:p>
          <a:p>
            <a:pPr marL="228600" indent="-228600">
              <a:defRPr/>
            </a:pPr>
            <a:endParaRPr lang="en-US" sz="800" dirty="0"/>
          </a:p>
          <a:p>
            <a:pPr marL="228600" indent="-228600">
              <a:defRPr/>
            </a:pPr>
            <a:r>
              <a:rPr lang="en-US" sz="1600" b="1" u="sng" dirty="0"/>
              <a:t>Tip</a:t>
            </a:r>
            <a:r>
              <a:rPr lang="en-US" sz="1600" dirty="0"/>
              <a:t>: Verify that physics-based behavior is properly represented by first modeling the item in detail and then swapping out to the lumped mass.</a:t>
            </a:r>
          </a:p>
        </p:txBody>
      </p:sp>
      <p:sp>
        <p:nvSpPr>
          <p:cNvPr id="31747" name="Title 2">
            <a:extLst>
              <a:ext uri="{FF2B5EF4-FFF2-40B4-BE49-F238E27FC236}">
                <a16:creationId xmlns:a16="http://schemas.microsoft.com/office/drawing/2014/main" id="{6407CD60-0C3F-4869-A1C9-ADF54A845E44}"/>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Element Compatibility</a:t>
            </a:r>
            <a:br>
              <a:rPr lang="en-US" altLang="en-US">
                <a:cs typeface="ヒラギノ角ゴ Pro W3"/>
              </a:rPr>
            </a:br>
            <a:r>
              <a:rPr lang="en-US" altLang="en-US" sz="2400">
                <a:cs typeface="ヒラギノ角ゴ Pro W3"/>
              </a:rPr>
              <a:t>Lumped Masses</a:t>
            </a:r>
          </a:p>
        </p:txBody>
      </p:sp>
      <p:pic>
        <p:nvPicPr>
          <p:cNvPr id="31748" name="Picture 3">
            <a:extLst>
              <a:ext uri="{FF2B5EF4-FFF2-40B4-BE49-F238E27FC236}">
                <a16:creationId xmlns:a16="http://schemas.microsoft.com/office/drawing/2014/main" id="{477F50DA-C158-4694-BBC8-362EF313F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768475"/>
            <a:ext cx="2300288"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Box 4">
            <a:extLst>
              <a:ext uri="{FF2B5EF4-FFF2-40B4-BE49-F238E27FC236}">
                <a16:creationId xmlns:a16="http://schemas.microsoft.com/office/drawing/2014/main" id="{E71BE4FD-F8E0-40A5-8886-B7DDE66625D9}"/>
              </a:ext>
            </a:extLst>
          </p:cNvPr>
          <p:cNvSpPr txBox="1">
            <a:spLocks noChangeArrowheads="1"/>
          </p:cNvSpPr>
          <p:nvPr/>
        </p:nvSpPr>
        <p:spPr bwMode="auto">
          <a:xfrm>
            <a:off x="5970588" y="1212850"/>
            <a:ext cx="2857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400"/>
              <a:t>With MMOI – 74.99 Hz</a:t>
            </a:r>
          </a:p>
          <a:p>
            <a:pPr algn="ctr"/>
            <a:r>
              <a:rPr lang="en-US" altLang="en-US" sz="1400"/>
              <a:t>Without MMOI – 97.32 Hz</a:t>
            </a:r>
          </a:p>
        </p:txBody>
      </p:sp>
      <p:sp>
        <p:nvSpPr>
          <p:cNvPr id="3" name="Oval 2">
            <a:extLst>
              <a:ext uri="{FF2B5EF4-FFF2-40B4-BE49-F238E27FC236}">
                <a16:creationId xmlns:a16="http://schemas.microsoft.com/office/drawing/2014/main" id="{4BFDD4E0-111C-442B-B8B2-5906E40D9841}"/>
              </a:ext>
            </a:extLst>
          </p:cNvPr>
          <p:cNvSpPr/>
          <p:nvPr/>
        </p:nvSpPr>
        <p:spPr>
          <a:xfrm>
            <a:off x="7277100" y="1928813"/>
            <a:ext cx="207963" cy="19208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1751" name="Picture 7">
            <a:extLst>
              <a:ext uri="{FF2B5EF4-FFF2-40B4-BE49-F238E27FC236}">
                <a16:creationId xmlns:a16="http://schemas.microsoft.com/office/drawing/2014/main" id="{8F83CCC6-BD90-4D73-AF8B-BD373DBFA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625" y="3298825"/>
            <a:ext cx="301783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4">
            <a:extLst>
              <a:ext uri="{FF2B5EF4-FFF2-40B4-BE49-F238E27FC236}">
                <a16:creationId xmlns:a16="http://schemas.microsoft.com/office/drawing/2014/main" id="{EBE28E71-D490-44BF-91DC-BB81124C4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5254625"/>
            <a:ext cx="2627312"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Not Equal 5">
            <a:extLst>
              <a:ext uri="{FF2B5EF4-FFF2-40B4-BE49-F238E27FC236}">
                <a16:creationId xmlns:a16="http://schemas.microsoft.com/office/drawing/2014/main" id="{71E7D99C-3EE2-4DAF-BFCB-060C948DB53E}"/>
              </a:ext>
            </a:extLst>
          </p:cNvPr>
          <p:cNvSpPr/>
          <p:nvPr/>
        </p:nvSpPr>
        <p:spPr>
          <a:xfrm>
            <a:off x="6964363" y="4708525"/>
            <a:ext cx="1125537" cy="582613"/>
          </a:xfrm>
          <a:prstGeom prst="mathNotEqual">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9561FC-0EB1-4471-B3C6-8162AE52FC1F}"/>
              </a:ext>
            </a:extLst>
          </p:cNvPr>
          <p:cNvSpPr>
            <a:spLocks noGrp="1"/>
          </p:cNvSpPr>
          <p:nvPr>
            <p:ph idx="1"/>
          </p:nvPr>
        </p:nvSpPr>
        <p:spPr>
          <a:xfrm>
            <a:off x="166688" y="1250950"/>
            <a:ext cx="8405812" cy="5267325"/>
          </a:xfrm>
        </p:spPr>
        <p:txBody>
          <a:bodyPr/>
          <a:lstStyle/>
          <a:p>
            <a:pPr marL="228600" indent="-228600">
              <a:defRPr/>
            </a:pPr>
            <a:r>
              <a:rPr lang="en-US" sz="1600" dirty="0"/>
              <a:t>Joint modeling is the most common source of modeling error, and therefore a major focus in model correlation.</a:t>
            </a:r>
          </a:p>
          <a:p>
            <a:pPr marL="228600" indent="-228600">
              <a:defRPr/>
            </a:pPr>
            <a:r>
              <a:rPr lang="en-US" sz="1600" dirty="0"/>
              <a:t>Goal is to realistically represent the mass and stiffness distribution through the joint.	</a:t>
            </a:r>
          </a:p>
          <a:p>
            <a:pPr marL="227013" indent="-227013">
              <a:defRPr/>
            </a:pPr>
            <a:r>
              <a:rPr lang="en-US" sz="1600" u="sng" dirty="0"/>
              <a:t>Questions to ask about a joint model:</a:t>
            </a:r>
          </a:p>
          <a:p>
            <a:pPr marL="514350" lvl="1" indent="-227013">
              <a:defRPr/>
            </a:pPr>
            <a:r>
              <a:rPr lang="en-US" sz="1200" dirty="0">
                <a:ea typeface="+mn-ea"/>
                <a:cs typeface="+mn-cs"/>
              </a:rPr>
              <a:t>How much of the mechanism is supposed to be included in any simplified modeling? </a:t>
            </a:r>
          </a:p>
          <a:p>
            <a:pPr marL="514350" lvl="1" indent="-227013">
              <a:defRPr/>
            </a:pPr>
            <a:r>
              <a:rPr lang="en-US" sz="1200" dirty="0">
                <a:ea typeface="+mn-ea"/>
                <a:cs typeface="+mn-cs"/>
              </a:rPr>
              <a:t>What is the reasonable stiffness range per interface?  </a:t>
            </a:r>
          </a:p>
          <a:p>
            <a:pPr marL="514350" lvl="1" indent="-227013">
              <a:defRPr/>
            </a:pPr>
            <a:r>
              <a:rPr lang="en-US" sz="1200" dirty="0">
                <a:ea typeface="+mn-ea"/>
                <a:cs typeface="+mn-cs"/>
              </a:rPr>
              <a:t>For joints with translational or rotational releases, remember few joints are completely fixed or free, so include physical interface elements so that the stiffness and DOF’s can be adjusted/modified.</a:t>
            </a:r>
          </a:p>
          <a:p>
            <a:pPr marL="800100" lvl="2" indent="-112713">
              <a:defRPr/>
            </a:pPr>
            <a:r>
              <a:rPr lang="en-US" sz="1000" u="sng" dirty="0"/>
              <a:t>Note</a:t>
            </a:r>
            <a:r>
              <a:rPr lang="en-US" sz="1000" dirty="0"/>
              <a:t>: If a CBUSH requires extremely large stiffness values to correlate an interface, perhaps more fidelity is required.</a:t>
            </a:r>
            <a:endParaRPr lang="en-US" sz="1000" dirty="0">
              <a:ea typeface="+mn-ea"/>
              <a:cs typeface="+mn-cs"/>
            </a:endParaRPr>
          </a:p>
          <a:p>
            <a:pPr marL="514350" lvl="1" indent="-227013">
              <a:defRPr/>
            </a:pPr>
            <a:r>
              <a:rPr lang="en-US" sz="1200" dirty="0">
                <a:ea typeface="+mn-ea"/>
                <a:cs typeface="+mn-cs"/>
              </a:rPr>
              <a:t>Is there component level testing to back up stiffness values?  </a:t>
            </a:r>
          </a:p>
          <a:p>
            <a:pPr marL="800100" lvl="2" indent="-112713">
              <a:defRPr/>
            </a:pPr>
            <a:r>
              <a:rPr lang="en-US" sz="1000" u="sng" dirty="0">
                <a:ea typeface="+mn-ea"/>
                <a:cs typeface="+mn-cs"/>
              </a:rPr>
              <a:t>Note</a:t>
            </a:r>
            <a:r>
              <a:rPr lang="en-US" sz="1000" dirty="0">
                <a:ea typeface="+mn-ea"/>
                <a:cs typeface="+mn-cs"/>
              </a:rPr>
              <a:t>: Be careful to understand</a:t>
            </a:r>
            <a:r>
              <a:rPr lang="en-US" sz="1000" dirty="0"/>
              <a:t> how the test was done though because simplified local loading doesn’t always accurately reflect joint behavior seen in the large-scale assembly.</a:t>
            </a:r>
          </a:p>
          <a:p>
            <a:pPr marL="514350" lvl="1" indent="-227013">
              <a:defRPr/>
            </a:pPr>
            <a:r>
              <a:rPr lang="en-US" sz="1200" dirty="0">
                <a:ea typeface="+mn-ea"/>
                <a:cs typeface="+mn-cs"/>
              </a:rPr>
              <a:t>Avoid zero stiffness values in most cases.</a:t>
            </a:r>
          </a:p>
          <a:p>
            <a:pPr marL="287337" lvl="1" indent="0">
              <a:buFont typeface="Courier New" panose="02070309020205020404" pitchFamily="49" charset="0"/>
              <a:buNone/>
              <a:defRPr/>
            </a:pPr>
            <a:endParaRPr lang="en-US" sz="800" dirty="0">
              <a:ea typeface="+mn-ea"/>
              <a:cs typeface="+mn-cs"/>
            </a:endParaRPr>
          </a:p>
          <a:p>
            <a:pPr marL="227013" indent="-227013">
              <a:defRPr/>
            </a:pPr>
            <a:r>
              <a:rPr lang="en-US" sz="1600" dirty="0"/>
              <a:t>Avoid single connections that “supposedly” represent fasteners and avoid over constraining single fasteners by not allowing load to be reacted across the bolt pattern.</a:t>
            </a:r>
          </a:p>
          <a:p>
            <a:pPr marL="574675" lvl="1" indent="-227013">
              <a:defRPr/>
            </a:pPr>
            <a:r>
              <a:rPr lang="en-US" sz="1400" dirty="0"/>
              <a:t>One-to-one RBE or CBUSH connections are generally NOT sufficient for representing local load behavior.</a:t>
            </a:r>
          </a:p>
          <a:p>
            <a:pPr marL="0" indent="0">
              <a:buFont typeface="Arial" panose="020B0604020202020204" pitchFamily="34" charset="0"/>
              <a:buNone/>
              <a:defRPr/>
            </a:pPr>
            <a:endParaRPr lang="en-US" sz="800" dirty="0"/>
          </a:p>
          <a:p>
            <a:pPr marL="227013" indent="-227013">
              <a:defRPr/>
            </a:pPr>
            <a:r>
              <a:rPr lang="en-US" sz="1600" b="1" u="sng" dirty="0"/>
              <a:t>Important</a:t>
            </a:r>
            <a:r>
              <a:rPr lang="en-US" sz="1600" b="1" dirty="0"/>
              <a:t>: </a:t>
            </a:r>
            <a:r>
              <a:rPr lang="en-US" sz="1600" dirty="0"/>
              <a:t>Remember that for fastened joints, the model needs to accurately represent the stiffness of the entire preloaded joint, not just the stiffness of the fastener; including the compliance of the connected elements is essential.</a:t>
            </a:r>
          </a:p>
        </p:txBody>
      </p:sp>
      <p:sp>
        <p:nvSpPr>
          <p:cNvPr id="32771" name="Title 1">
            <a:extLst>
              <a:ext uri="{FF2B5EF4-FFF2-40B4-BE49-F238E27FC236}">
                <a16:creationId xmlns:a16="http://schemas.microsoft.com/office/drawing/2014/main" id="{1D8D28D4-020B-45A4-B57B-BCD0A1769984}"/>
              </a:ext>
            </a:extLst>
          </p:cNvPr>
          <p:cNvSpPr>
            <a:spLocks noGrp="1" noChangeArrowheads="1"/>
          </p:cNvSpPr>
          <p:nvPr>
            <p:ph type="title"/>
          </p:nvPr>
        </p:nvSpPr>
        <p:spPr>
          <a:xfrm>
            <a:off x="1243013" y="204788"/>
            <a:ext cx="6645275" cy="906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Joint Modeling</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C57C603C-C937-48A1-9B12-84CA792D78F8}"/>
              </a:ext>
            </a:extLst>
          </p:cNvPr>
          <p:cNvSpPr>
            <a:spLocks noGrp="1" noChangeArrowheads="1"/>
          </p:cNvSpPr>
          <p:nvPr>
            <p:ph type="title"/>
          </p:nvPr>
        </p:nvSpPr>
        <p:spPr>
          <a:xfrm>
            <a:off x="628650" y="134938"/>
            <a:ext cx="7886700"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Suggested Fastened Joint </a:t>
            </a:r>
            <a:br>
              <a:rPr lang="en-US" altLang="en-US">
                <a:cs typeface="ヒラギノ角ゴ Pro W3"/>
              </a:rPr>
            </a:br>
            <a:r>
              <a:rPr lang="en-US" altLang="en-US">
                <a:cs typeface="ヒラギノ角ゴ Pro W3"/>
              </a:rPr>
              <a:t>Modeling Approach</a:t>
            </a:r>
          </a:p>
        </p:txBody>
      </p:sp>
      <p:sp>
        <p:nvSpPr>
          <p:cNvPr id="3" name="Content Placeholder 2">
            <a:extLst>
              <a:ext uri="{FF2B5EF4-FFF2-40B4-BE49-F238E27FC236}">
                <a16:creationId xmlns:a16="http://schemas.microsoft.com/office/drawing/2014/main" id="{EA30FD67-CD4D-40A8-912D-6D14E660E412}"/>
              </a:ext>
            </a:extLst>
          </p:cNvPr>
          <p:cNvSpPr>
            <a:spLocks noGrp="1"/>
          </p:cNvSpPr>
          <p:nvPr>
            <p:ph idx="1"/>
          </p:nvPr>
        </p:nvSpPr>
        <p:spPr>
          <a:xfrm>
            <a:off x="0" y="1366838"/>
            <a:ext cx="6232525" cy="5345112"/>
          </a:xfrm>
        </p:spPr>
        <p:txBody>
          <a:bodyPr>
            <a:normAutofit fontScale="47500" lnSpcReduction="20000"/>
          </a:bodyPr>
          <a:lstStyle/>
          <a:p>
            <a:pPr marL="227013" indent="-227013">
              <a:defRPr/>
            </a:pPr>
            <a:r>
              <a:rPr lang="en-US" sz="2900" dirty="0"/>
              <a:t>Utilize a RBE3 on either side of the interface that is sized approximately equal to the expected compression cone generated by the fastener.</a:t>
            </a:r>
          </a:p>
          <a:p>
            <a:pPr marL="461963" lvl="1" indent="-173038">
              <a:defRPr/>
            </a:pPr>
            <a:r>
              <a:rPr lang="en-US" sz="2500" dirty="0"/>
              <a:t>If it’s a large mesh size, go to closest surrounding elements.</a:t>
            </a:r>
          </a:p>
          <a:p>
            <a:pPr marL="0" indent="0">
              <a:buFont typeface="Arial" panose="020B0604020202020204" pitchFamily="34" charset="0"/>
              <a:buNone/>
              <a:defRPr/>
            </a:pPr>
            <a:endParaRPr lang="en-US" sz="1700" dirty="0"/>
          </a:p>
          <a:p>
            <a:pPr marL="227013" indent="-227013">
              <a:defRPr/>
            </a:pPr>
            <a:r>
              <a:rPr lang="en-US" sz="2900" dirty="0"/>
              <a:t>Use </a:t>
            </a:r>
            <a:r>
              <a:rPr lang="en-US" sz="2900" u="sng" dirty="0"/>
              <a:t>coincident</a:t>
            </a:r>
            <a:r>
              <a:rPr lang="en-US" sz="2900" dirty="0"/>
              <a:t> (zero-length) CBUSH elements connected both sides of the joint.</a:t>
            </a:r>
          </a:p>
          <a:p>
            <a:pPr marL="461963" lvl="1" indent="-173038">
              <a:defRPr/>
            </a:pPr>
            <a:r>
              <a:rPr lang="en-US" sz="2500" dirty="0"/>
              <a:t>Orient the stiffness of the CBUSH with either a coordinate system or user defined vector. </a:t>
            </a:r>
          </a:p>
          <a:p>
            <a:pPr marL="461963" lvl="1" indent="-173038">
              <a:defRPr/>
            </a:pPr>
            <a:r>
              <a:rPr lang="en-US" sz="2500" u="sng" dirty="0"/>
              <a:t>CBUSH offers the most flexibility for tunning of the joint stiffness.</a:t>
            </a:r>
          </a:p>
          <a:p>
            <a:pPr marL="461963" lvl="1" indent="-173038">
              <a:defRPr/>
            </a:pPr>
            <a:r>
              <a:rPr lang="en-US" sz="2500" dirty="0"/>
              <a:t>The bending rotational stiffness of the connection can then be used to drive how much of the flange contact bearing stiffness should be accounted for, also serves as a great “tunning knob” in finite element correlation.  </a:t>
            </a:r>
          </a:p>
          <a:p>
            <a:pPr marL="461963" lvl="1" indent="-173038">
              <a:defRPr/>
            </a:pPr>
            <a:endParaRPr lang="en-US" sz="1700" dirty="0"/>
          </a:p>
          <a:p>
            <a:pPr marL="233363" indent="-173038">
              <a:defRPr/>
            </a:pPr>
            <a:r>
              <a:rPr lang="en-US" sz="2900" dirty="0"/>
              <a:t>Reasonable starting stiffness estimates for the CBUSH:</a:t>
            </a:r>
          </a:p>
          <a:p>
            <a:pPr marL="461963" lvl="1" indent="-173038">
              <a:defRPr/>
            </a:pPr>
            <a:r>
              <a:rPr lang="en-US" sz="2500" dirty="0"/>
              <a:t>Axial Stiffness: Calculate AE/L for the fastener diameter</a:t>
            </a:r>
          </a:p>
          <a:p>
            <a:pPr marL="461963" lvl="1" indent="-173038">
              <a:defRPr/>
            </a:pPr>
            <a:r>
              <a:rPr lang="en-US" sz="2500" dirty="0"/>
              <a:t>Shear Stiffness: Take ~1/2 the axial stiffness</a:t>
            </a:r>
          </a:p>
          <a:p>
            <a:pPr marL="461963" lvl="1" indent="-173038">
              <a:defRPr/>
            </a:pPr>
            <a:r>
              <a:rPr lang="en-US" sz="2500" dirty="0"/>
              <a:t>Torsion Stiffness: Set to very small, but not zero (~100 </a:t>
            </a:r>
            <a:r>
              <a:rPr lang="en-US" sz="2500" dirty="0" err="1"/>
              <a:t>lbs</a:t>
            </a:r>
            <a:r>
              <a:rPr lang="en-US" sz="2500" dirty="0"/>
              <a:t>/in)</a:t>
            </a:r>
          </a:p>
          <a:p>
            <a:pPr marL="461963" lvl="1" indent="-173038">
              <a:defRPr/>
            </a:pPr>
            <a:r>
              <a:rPr lang="en-US" sz="2500" dirty="0"/>
              <a:t>Bending Stiffness: Set to an order of magnitude higher than the axial stiffness</a:t>
            </a:r>
          </a:p>
          <a:p>
            <a:pPr marL="457200" lvl="1" indent="0">
              <a:buFont typeface="Courier New" panose="02070309020205020404" pitchFamily="49" charset="0"/>
              <a:buNone/>
              <a:defRPr/>
            </a:pPr>
            <a:endParaRPr lang="en-US" sz="1700" dirty="0"/>
          </a:p>
          <a:p>
            <a:pPr marL="227013" indent="-227013">
              <a:defRPr/>
            </a:pPr>
            <a:r>
              <a:rPr lang="en-US" sz="2900" dirty="0"/>
              <a:t>The key benefit to this approach is that the loads at the fastener locations can still be easily extracted from the model. </a:t>
            </a:r>
          </a:p>
          <a:p>
            <a:pPr marL="227013" indent="-227013">
              <a:defRPr/>
            </a:pPr>
            <a:endParaRPr lang="en-US" sz="1700" dirty="0"/>
          </a:p>
          <a:p>
            <a:pPr marL="227013" indent="-227013">
              <a:defRPr/>
            </a:pPr>
            <a:r>
              <a:rPr lang="en-US" sz="2900" dirty="0"/>
              <a:t>The downside to this approach is that for large flanges, the rotational stiffness values can quickly converge on needing to be infinitely rigid and still not get the required stiffness in the joint</a:t>
            </a:r>
          </a:p>
          <a:p>
            <a:pPr marL="227013" indent="-227013">
              <a:defRPr/>
            </a:pPr>
            <a:endParaRPr lang="en-US" sz="2900" dirty="0"/>
          </a:p>
          <a:p>
            <a:pPr marL="227013" indent="-227013">
              <a:defRPr/>
            </a:pPr>
            <a:r>
              <a:rPr lang="en-US" sz="2900" dirty="0"/>
              <a:t>For large flanges or bolt patterns, the goal is proper load distribution through the joint, rather than accurate stresses within the joint. Leverage couples across the large interfaces to force the load reaction to be distributed.</a:t>
            </a:r>
          </a:p>
          <a:p>
            <a:pPr marL="227013" indent="-227013">
              <a:defRPr/>
            </a:pPr>
            <a:endParaRPr lang="en-US" sz="1700" dirty="0"/>
          </a:p>
          <a:p>
            <a:pPr marL="227013" indent="-227013">
              <a:defRPr/>
            </a:pPr>
            <a:r>
              <a:rPr lang="en-US" sz="2900" b="1" u="sng" dirty="0"/>
              <a:t>Tip</a:t>
            </a:r>
            <a:r>
              <a:rPr lang="en-US" sz="2900" dirty="0"/>
              <a:t>: Visualize a mode shape that exercises the joint in different directions, does the joint appear to behave realistically or is there unconstrained motion.  </a:t>
            </a:r>
          </a:p>
          <a:p>
            <a:pPr>
              <a:defRPr/>
            </a:pPr>
            <a:endParaRPr lang="en-US" dirty="0"/>
          </a:p>
        </p:txBody>
      </p:sp>
      <p:pic>
        <p:nvPicPr>
          <p:cNvPr id="33796" name="Picture 3">
            <a:extLst>
              <a:ext uri="{FF2B5EF4-FFF2-40B4-BE49-F238E27FC236}">
                <a16:creationId xmlns:a16="http://schemas.microsoft.com/office/drawing/2014/main" id="{4563284D-0B3A-42D7-A666-836975D6D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1331913"/>
            <a:ext cx="2767012" cy="221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rrow: Curved Left 5">
            <a:extLst>
              <a:ext uri="{FF2B5EF4-FFF2-40B4-BE49-F238E27FC236}">
                <a16:creationId xmlns:a16="http://schemas.microsoft.com/office/drawing/2014/main" id="{8CADBE63-CE2D-4B1F-8469-A7B09EF74469}"/>
              </a:ext>
            </a:extLst>
          </p:cNvPr>
          <p:cNvSpPr/>
          <p:nvPr/>
        </p:nvSpPr>
        <p:spPr>
          <a:xfrm rot="15829496" flipV="1">
            <a:off x="7523162" y="1908176"/>
            <a:ext cx="333375" cy="762000"/>
          </a:xfrm>
          <a:prstGeom prst="curvedLef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33798" name="Picture 6">
            <a:extLst>
              <a:ext uri="{FF2B5EF4-FFF2-40B4-BE49-F238E27FC236}">
                <a16:creationId xmlns:a16="http://schemas.microsoft.com/office/drawing/2014/main" id="{778A7EAC-B49B-4F2D-94AF-6EB88FD3C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3038" y="3808413"/>
            <a:ext cx="2484437"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rrow: Curved Left 7">
            <a:extLst>
              <a:ext uri="{FF2B5EF4-FFF2-40B4-BE49-F238E27FC236}">
                <a16:creationId xmlns:a16="http://schemas.microsoft.com/office/drawing/2014/main" id="{84CA8963-E2F8-435F-A222-890FCB2221E0}"/>
              </a:ext>
            </a:extLst>
          </p:cNvPr>
          <p:cNvSpPr/>
          <p:nvPr/>
        </p:nvSpPr>
        <p:spPr>
          <a:xfrm rot="6141105" flipH="1" flipV="1">
            <a:off x="7457281" y="4402932"/>
            <a:ext cx="333375" cy="763588"/>
          </a:xfrm>
          <a:prstGeom prst="curvedLef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a:extLst>
              <a:ext uri="{FF2B5EF4-FFF2-40B4-BE49-F238E27FC236}">
                <a16:creationId xmlns:a16="http://schemas.microsoft.com/office/drawing/2014/main" id="{5883C22A-B1A2-4E2D-9689-0A8E4556CD21}"/>
              </a:ext>
            </a:extLst>
          </p:cNvPr>
          <p:cNvSpPr>
            <a:spLocks noGrp="1" noChangeArrowheads="1"/>
          </p:cNvSpPr>
          <p:nvPr>
            <p:ph type="title"/>
          </p:nvPr>
        </p:nvSpPr>
        <p:spPr>
          <a:xfrm>
            <a:off x="1243013" y="16827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Simple Fastener Joint Model Trade Study</a:t>
            </a:r>
          </a:p>
        </p:txBody>
      </p:sp>
      <p:pic>
        <p:nvPicPr>
          <p:cNvPr id="34819" name="Picture 3">
            <a:extLst>
              <a:ext uri="{FF2B5EF4-FFF2-40B4-BE49-F238E27FC236}">
                <a16:creationId xmlns:a16="http://schemas.microsoft.com/office/drawing/2014/main" id="{4CCA401D-2721-4501-8A41-00C1B4F48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230313"/>
            <a:ext cx="436562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9">
            <a:extLst>
              <a:ext uri="{FF2B5EF4-FFF2-40B4-BE49-F238E27FC236}">
                <a16:creationId xmlns:a16="http://schemas.microsoft.com/office/drawing/2014/main" id="{EC134A21-0248-444C-82AA-2FB43BD81F5B}"/>
              </a:ext>
            </a:extLst>
          </p:cNvPr>
          <p:cNvSpPr>
            <a:spLocks noGrp="1"/>
          </p:cNvSpPr>
          <p:nvPr>
            <p:ph idx="1"/>
          </p:nvPr>
        </p:nvSpPr>
        <p:spPr>
          <a:xfrm>
            <a:off x="95250" y="1377950"/>
            <a:ext cx="3598863" cy="4057650"/>
          </a:xfrm>
        </p:spPr>
        <p:txBody>
          <a:bodyPr/>
          <a:lstStyle/>
          <a:p>
            <a:pPr marL="228600" indent="-228600">
              <a:defRPr/>
            </a:pPr>
            <a:r>
              <a:rPr lang="en-US" sz="1600" dirty="0"/>
              <a:t>Modeling two plates being attached by a pair of fasteners.</a:t>
            </a:r>
          </a:p>
          <a:p>
            <a:pPr marL="228600" indent="-228600">
              <a:defRPr/>
            </a:pPr>
            <a:endParaRPr lang="en-US" sz="1600" dirty="0"/>
          </a:p>
          <a:p>
            <a:pPr marL="228600" indent="-228600">
              <a:defRPr/>
            </a:pPr>
            <a:r>
              <a:rPr lang="en-US" sz="1600" dirty="0"/>
              <a:t>This simple trade study makes it easy to see what value of rotational stiffness is necessary to create an accurate representation of the joint behavior.</a:t>
            </a:r>
          </a:p>
          <a:p>
            <a:pPr marL="228600" indent="-228600">
              <a:defRPr/>
            </a:pPr>
            <a:endParaRPr lang="en-US" sz="1600" dirty="0"/>
          </a:p>
          <a:p>
            <a:pPr marL="228600" indent="-228600">
              <a:defRPr/>
            </a:pPr>
            <a:r>
              <a:rPr lang="en-US" sz="1600" b="1" u="sng" dirty="0"/>
              <a:t>Note</a:t>
            </a:r>
            <a:r>
              <a:rPr lang="en-US" sz="1600" dirty="0"/>
              <a:t>: The RBE3 should only transmit the 3 translational DOF from each independent grid to all 6 DOF on the dependent grid.  </a:t>
            </a:r>
          </a:p>
        </p:txBody>
      </p:sp>
      <p:pic>
        <p:nvPicPr>
          <p:cNvPr id="34821" name="Picture 21" descr="A kite flying in the sky&#10;&#10;Description automatically generated with medium confidence">
            <a:extLst>
              <a:ext uri="{FF2B5EF4-FFF2-40B4-BE49-F238E27FC236}">
                <a16:creationId xmlns:a16="http://schemas.microsoft.com/office/drawing/2014/main" id="{AD44EC27-3C10-4C61-AA3D-E39B15C72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738" t="43961" r="30408" b="10645"/>
          <a:stretch>
            <a:fillRect/>
          </a:stretch>
        </p:blipFill>
        <p:spPr bwMode="auto">
          <a:xfrm>
            <a:off x="3754438" y="2809875"/>
            <a:ext cx="25019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5" descr="A kite flying in the sky&#10;&#10;Description automatically generated with medium confidence">
            <a:extLst>
              <a:ext uri="{FF2B5EF4-FFF2-40B4-BE49-F238E27FC236}">
                <a16:creationId xmlns:a16="http://schemas.microsoft.com/office/drawing/2014/main" id="{27EE6F1A-AAAE-4190-970C-5307AF9FC6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1755" r="29266" b="11667"/>
          <a:stretch>
            <a:fillRect/>
          </a:stretch>
        </p:blipFill>
        <p:spPr bwMode="auto">
          <a:xfrm>
            <a:off x="3757613" y="4070350"/>
            <a:ext cx="2498725"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27" descr="A kite flying in the sky&#10;&#10;Description automatically generated with medium confidence">
            <a:extLst>
              <a:ext uri="{FF2B5EF4-FFF2-40B4-BE49-F238E27FC236}">
                <a16:creationId xmlns:a16="http://schemas.microsoft.com/office/drawing/2014/main" id="{A1F6296D-0DAD-4998-9DBB-7679260998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976" t="33853" r="29266" b="12859"/>
          <a:stretch>
            <a:fillRect/>
          </a:stretch>
        </p:blipFill>
        <p:spPr bwMode="auto">
          <a:xfrm>
            <a:off x="6459538" y="4051300"/>
            <a:ext cx="2503487"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29" descr="A kite flying in the sky&#10;&#10;Description automatically generated with medium confidence">
            <a:extLst>
              <a:ext uri="{FF2B5EF4-FFF2-40B4-BE49-F238E27FC236}">
                <a16:creationId xmlns:a16="http://schemas.microsoft.com/office/drawing/2014/main" id="{22BEA36F-D2C1-4B6C-BDBB-A57D02610D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842" t="40718" r="29266" b="10597"/>
          <a:stretch>
            <a:fillRect/>
          </a:stretch>
        </p:blipFill>
        <p:spPr bwMode="auto">
          <a:xfrm>
            <a:off x="6384925" y="5445125"/>
            <a:ext cx="2627313"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31" descr="Chart, surface chart&#10;&#10;Description automatically generated">
            <a:extLst>
              <a:ext uri="{FF2B5EF4-FFF2-40B4-BE49-F238E27FC236}">
                <a16:creationId xmlns:a16="http://schemas.microsoft.com/office/drawing/2014/main" id="{CBE4F72A-83F7-4C4E-B1D6-55514C7CE3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476" t="32156" r="29266" b="13567"/>
          <a:stretch>
            <a:fillRect/>
          </a:stretch>
        </p:blipFill>
        <p:spPr bwMode="auto">
          <a:xfrm>
            <a:off x="3757613" y="5414963"/>
            <a:ext cx="2517775" cy="12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33" descr="A kite flying in the sky&#10;&#10;Description automatically generated with medium confidence">
            <a:extLst>
              <a:ext uri="{FF2B5EF4-FFF2-40B4-BE49-F238E27FC236}">
                <a16:creationId xmlns:a16="http://schemas.microsoft.com/office/drawing/2014/main" id="{2B992685-D187-4E7C-854F-84B25AB64B5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039" t="41174" r="32237" b="22787"/>
          <a:stretch>
            <a:fillRect/>
          </a:stretch>
        </p:blipFill>
        <p:spPr bwMode="auto">
          <a:xfrm>
            <a:off x="6446838" y="2816225"/>
            <a:ext cx="2501900"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38">
            <a:extLst>
              <a:ext uri="{FF2B5EF4-FFF2-40B4-BE49-F238E27FC236}">
                <a16:creationId xmlns:a16="http://schemas.microsoft.com/office/drawing/2014/main" id="{4B71C742-FD41-414B-8909-2DC8A18DF1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525" y="4999038"/>
            <a:ext cx="3481388"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TextBox 39">
            <a:extLst>
              <a:ext uri="{FF2B5EF4-FFF2-40B4-BE49-F238E27FC236}">
                <a16:creationId xmlns:a16="http://schemas.microsoft.com/office/drawing/2014/main" id="{79F84705-A205-453A-A4BE-C88AED577443}"/>
              </a:ext>
            </a:extLst>
          </p:cNvPr>
          <p:cNvSpPr txBox="1">
            <a:spLocks noChangeArrowheads="1"/>
          </p:cNvSpPr>
          <p:nvPr/>
        </p:nvSpPr>
        <p:spPr bwMode="auto">
          <a:xfrm>
            <a:off x="2690813" y="4897438"/>
            <a:ext cx="835025" cy="3698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a:t>RBE3</a:t>
            </a:r>
          </a:p>
        </p:txBody>
      </p:sp>
      <p:sp>
        <p:nvSpPr>
          <p:cNvPr id="34829" name="TextBox 41">
            <a:extLst>
              <a:ext uri="{FF2B5EF4-FFF2-40B4-BE49-F238E27FC236}">
                <a16:creationId xmlns:a16="http://schemas.microsoft.com/office/drawing/2014/main" id="{7E6FD064-AE37-4187-8AEE-BED2D2DD2D5C}"/>
              </a:ext>
            </a:extLst>
          </p:cNvPr>
          <p:cNvSpPr txBox="1">
            <a:spLocks noChangeArrowheads="1"/>
          </p:cNvSpPr>
          <p:nvPr/>
        </p:nvSpPr>
        <p:spPr bwMode="auto">
          <a:xfrm>
            <a:off x="2690813" y="6286500"/>
            <a:ext cx="83502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a:t>RBE3</a:t>
            </a:r>
          </a:p>
        </p:txBody>
      </p:sp>
      <p:sp>
        <p:nvSpPr>
          <p:cNvPr id="34830" name="TextBox 42">
            <a:extLst>
              <a:ext uri="{FF2B5EF4-FFF2-40B4-BE49-F238E27FC236}">
                <a16:creationId xmlns:a16="http://schemas.microsoft.com/office/drawing/2014/main" id="{18676A9A-56FF-4C0F-9EE2-EDBDBB0AB343}"/>
              </a:ext>
            </a:extLst>
          </p:cNvPr>
          <p:cNvSpPr txBox="1">
            <a:spLocks noChangeArrowheads="1"/>
          </p:cNvSpPr>
          <p:nvPr/>
        </p:nvSpPr>
        <p:spPr bwMode="auto">
          <a:xfrm>
            <a:off x="2617788" y="5534025"/>
            <a:ext cx="1041400"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a:t>CBUSH</a:t>
            </a:r>
          </a:p>
        </p:txBody>
      </p:sp>
      <p:sp>
        <p:nvSpPr>
          <p:cNvPr id="41" name="Arrow: Right 40">
            <a:extLst>
              <a:ext uri="{FF2B5EF4-FFF2-40B4-BE49-F238E27FC236}">
                <a16:creationId xmlns:a16="http://schemas.microsoft.com/office/drawing/2014/main" id="{1E1078EB-39A4-41EE-A1C9-E35DD0AEB8FE}"/>
              </a:ext>
            </a:extLst>
          </p:cNvPr>
          <p:cNvSpPr/>
          <p:nvPr/>
        </p:nvSpPr>
        <p:spPr>
          <a:xfrm>
            <a:off x="5481638" y="2579688"/>
            <a:ext cx="1804987" cy="177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CE997BEC-E45A-425A-B886-CA1F8FC2AB2B}"/>
              </a:ext>
            </a:extLst>
          </p:cNvPr>
          <p:cNvSpPr>
            <a:spLocks noGrp="1" noChangeArrowheads="1"/>
          </p:cNvSpPr>
          <p:nvPr>
            <p:ph type="title"/>
          </p:nvPr>
        </p:nvSpPr>
        <p:spPr>
          <a:xfrm>
            <a:off x="552450" y="239713"/>
            <a:ext cx="7886700"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Extra Contact Stiffness</a:t>
            </a:r>
          </a:p>
        </p:txBody>
      </p:sp>
      <p:sp>
        <p:nvSpPr>
          <p:cNvPr id="3" name="Content Placeholder 2">
            <a:extLst>
              <a:ext uri="{FF2B5EF4-FFF2-40B4-BE49-F238E27FC236}">
                <a16:creationId xmlns:a16="http://schemas.microsoft.com/office/drawing/2014/main" id="{2FB5F3DE-9A16-4AF9-A773-437B49EC7594}"/>
              </a:ext>
            </a:extLst>
          </p:cNvPr>
          <p:cNvSpPr>
            <a:spLocks noGrp="1"/>
          </p:cNvSpPr>
          <p:nvPr>
            <p:ph idx="1"/>
          </p:nvPr>
        </p:nvSpPr>
        <p:spPr>
          <a:xfrm>
            <a:off x="134938" y="1498600"/>
            <a:ext cx="6405562" cy="4814888"/>
          </a:xfrm>
        </p:spPr>
        <p:txBody>
          <a:bodyPr>
            <a:normAutofit lnSpcReduction="10000"/>
          </a:bodyPr>
          <a:lstStyle/>
          <a:p>
            <a:pPr marL="287338" indent="-287338">
              <a:defRPr/>
            </a:pPr>
            <a:r>
              <a:rPr lang="en-US" sz="1800" dirty="0"/>
              <a:t>In the case where a very large surface area part is bolted to another with a small bolt pattern, it often becomes necessary to capture that contact stiffness.</a:t>
            </a:r>
          </a:p>
          <a:p>
            <a:pPr marL="287338" indent="-287338">
              <a:defRPr/>
            </a:pPr>
            <a:endParaRPr lang="en-US" sz="1800" dirty="0"/>
          </a:p>
          <a:p>
            <a:pPr marL="287338" indent="-287338">
              <a:defRPr/>
            </a:pPr>
            <a:r>
              <a:rPr lang="en-US" sz="1800" dirty="0"/>
              <a:t>Minimize the use of contact elements or regions for things like this because it takes away the ability to dial in the stiffness during the correlation.</a:t>
            </a:r>
          </a:p>
          <a:p>
            <a:pPr marL="287338" indent="-287338">
              <a:defRPr/>
            </a:pPr>
            <a:endParaRPr lang="en-US" sz="1800" dirty="0"/>
          </a:p>
          <a:p>
            <a:pPr marL="287338" indent="-287338">
              <a:defRPr/>
            </a:pPr>
            <a:r>
              <a:rPr lang="en-US" sz="1800" dirty="0"/>
              <a:t>For asymmetric contact (bearing in one direction but not the reverse), modal behavior is often closer to neglecting contact. </a:t>
            </a:r>
          </a:p>
          <a:p>
            <a:pPr marL="287338" indent="-287338">
              <a:defRPr/>
            </a:pPr>
            <a:endParaRPr lang="en-US" sz="1800" dirty="0"/>
          </a:p>
          <a:p>
            <a:pPr marL="287338" indent="-287338">
              <a:defRPr/>
            </a:pPr>
            <a:r>
              <a:rPr lang="en-US" sz="1800" dirty="0"/>
              <a:t>In general, these should be several orders of magnitude softer than the primary stiffness holding the joint together. </a:t>
            </a:r>
          </a:p>
          <a:p>
            <a:pPr marL="515938" lvl="1" indent="-287338">
              <a:defRPr/>
            </a:pPr>
            <a:r>
              <a:rPr lang="en-US" sz="1400" u="sng" dirty="0"/>
              <a:t>Note</a:t>
            </a:r>
            <a:r>
              <a:rPr lang="en-US" sz="1400" dirty="0"/>
              <a:t>: Only axial stiffness is necessary here.   </a:t>
            </a:r>
          </a:p>
          <a:p>
            <a:pPr marL="287338" indent="-287338">
              <a:defRPr/>
            </a:pPr>
            <a:endParaRPr lang="en-US" sz="1800" dirty="0"/>
          </a:p>
          <a:p>
            <a:pPr marL="287338" indent="-287338">
              <a:defRPr/>
            </a:pPr>
            <a:r>
              <a:rPr lang="en-US" sz="1800" b="1" u="sng" dirty="0"/>
              <a:t>Remember</a:t>
            </a:r>
            <a:r>
              <a:rPr lang="en-US" sz="1800" dirty="0"/>
              <a:t>: In reality, this is a non-linear design that you are doing your best to approximate with a linear model.</a:t>
            </a:r>
          </a:p>
          <a:p>
            <a:pPr marL="0" indent="0">
              <a:buFont typeface="Arial" panose="020B0604020202020204" pitchFamily="34" charset="0"/>
              <a:buNone/>
              <a:defRPr/>
            </a:pPr>
            <a:endParaRPr lang="en-US" dirty="0"/>
          </a:p>
          <a:p>
            <a:pPr>
              <a:defRPr/>
            </a:pPr>
            <a:endParaRPr lang="en-US" dirty="0"/>
          </a:p>
        </p:txBody>
      </p:sp>
      <p:pic>
        <p:nvPicPr>
          <p:cNvPr id="35844" name="Picture 3">
            <a:extLst>
              <a:ext uri="{FF2B5EF4-FFF2-40B4-BE49-F238E27FC236}">
                <a16:creationId xmlns:a16="http://schemas.microsoft.com/office/drawing/2014/main" id="{2B4CE8E5-2553-477A-8115-CAEBFE0BD3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8150" y="3716338"/>
            <a:ext cx="2014538" cy="23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a:extLst>
              <a:ext uri="{FF2B5EF4-FFF2-40B4-BE49-F238E27FC236}">
                <a16:creationId xmlns:a16="http://schemas.microsoft.com/office/drawing/2014/main" id="{7CF3E194-E61B-4217-93D6-7CF22FD3C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638" y="1365250"/>
            <a:ext cx="208597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4327EF36-5D18-4F5E-9F36-74696524FF7A}"/>
              </a:ext>
            </a:extLst>
          </p:cNvPr>
          <p:cNvSpPr>
            <a:spLocks noGrp="1" noChangeArrowheads="1"/>
          </p:cNvSpPr>
          <p:nvPr>
            <p:ph type="title"/>
          </p:nvPr>
        </p:nvSpPr>
        <p:spPr>
          <a:xfrm>
            <a:off x="1243013" y="247650"/>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Thick Plate Joints</a:t>
            </a:r>
          </a:p>
        </p:txBody>
      </p:sp>
      <p:sp>
        <p:nvSpPr>
          <p:cNvPr id="3" name="Content Placeholder 2">
            <a:extLst>
              <a:ext uri="{FF2B5EF4-FFF2-40B4-BE49-F238E27FC236}">
                <a16:creationId xmlns:a16="http://schemas.microsoft.com/office/drawing/2014/main" id="{244E43EA-FEDB-4881-BBD7-FC2F46E18DB8}"/>
              </a:ext>
            </a:extLst>
          </p:cNvPr>
          <p:cNvSpPr>
            <a:spLocks noGrp="1"/>
          </p:cNvSpPr>
          <p:nvPr>
            <p:ph idx="1"/>
          </p:nvPr>
        </p:nvSpPr>
        <p:spPr>
          <a:xfrm>
            <a:off x="28575" y="1239838"/>
            <a:ext cx="8882063" cy="3278187"/>
          </a:xfrm>
        </p:spPr>
        <p:txBody>
          <a:bodyPr/>
          <a:lstStyle/>
          <a:p>
            <a:pPr marL="228600" indent="-228600">
              <a:defRPr/>
            </a:pPr>
            <a:r>
              <a:rPr lang="en-US" sz="1800" dirty="0"/>
              <a:t>When modeling large thickness plates (relative to mesh size), three primary concerns exist:</a:t>
            </a:r>
          </a:p>
          <a:p>
            <a:pPr marL="457200" lvl="1" indent="-228600">
              <a:spcBef>
                <a:spcPts val="300"/>
              </a:spcBef>
              <a:defRPr/>
            </a:pPr>
            <a:r>
              <a:rPr lang="en-US" sz="1600" dirty="0"/>
              <a:t>Shell-to-shell connections will not predict the true joint stiffness </a:t>
            </a:r>
          </a:p>
          <a:p>
            <a:pPr marL="457200" lvl="1" indent="-228600">
              <a:spcBef>
                <a:spcPts val="300"/>
              </a:spcBef>
              <a:defRPr/>
            </a:pPr>
            <a:r>
              <a:rPr lang="en-US" sz="1600" dirty="0"/>
              <a:t>The mass over prediction of the joint can be significant</a:t>
            </a:r>
          </a:p>
          <a:p>
            <a:pPr marL="457200" lvl="1" indent="-228600">
              <a:spcBef>
                <a:spcPts val="300"/>
              </a:spcBef>
              <a:defRPr/>
            </a:pPr>
            <a:r>
              <a:rPr lang="en-US" sz="1600" dirty="0"/>
              <a:t>The plate element shape factors are violated (shape functions are based on thin shell theory)</a:t>
            </a:r>
          </a:p>
          <a:p>
            <a:pPr marL="457200" lvl="1" indent="-228600">
              <a:spcBef>
                <a:spcPts val="300"/>
              </a:spcBef>
              <a:defRPr/>
            </a:pPr>
            <a:endParaRPr lang="en-US" sz="1600" dirty="0"/>
          </a:p>
          <a:p>
            <a:pPr marL="0" lvl="1" indent="0">
              <a:buFont typeface="Courier New" panose="02070309020205020404" pitchFamily="49" charset="0"/>
              <a:buNone/>
              <a:defRPr/>
            </a:pPr>
            <a:endParaRPr lang="en-US" sz="400" dirty="0"/>
          </a:p>
          <a:p>
            <a:pPr marL="228600" indent="-228600">
              <a:defRPr/>
            </a:pPr>
            <a:r>
              <a:rPr lang="en-US" sz="1800" dirty="0"/>
              <a:t>There are several approaches to avoid these pitfalls when connecting two plates together:</a:t>
            </a:r>
          </a:p>
          <a:p>
            <a:pPr marL="457200" lvl="1" indent="-228600">
              <a:defRPr/>
            </a:pPr>
            <a:r>
              <a:rPr lang="en-US" sz="1600" dirty="0"/>
              <a:t>Use a single RBE2 elements as shown in example below.  </a:t>
            </a:r>
          </a:p>
          <a:p>
            <a:pPr marL="457200" lvl="1" indent="-228600">
              <a:defRPr/>
            </a:pPr>
            <a:r>
              <a:rPr lang="en-US" sz="1600" dirty="0"/>
              <a:t>Use rigid offsets with coincident connection nodes and a connection element (e.g., CBUSH)</a:t>
            </a:r>
          </a:p>
          <a:p>
            <a:pPr marL="228600" indent="-228600">
              <a:defRPr/>
            </a:pPr>
            <a:endParaRPr lang="en-US" sz="1800" b="1" u="sng" dirty="0"/>
          </a:p>
          <a:p>
            <a:pPr marL="228600" indent="-228600">
              <a:defRPr/>
            </a:pPr>
            <a:r>
              <a:rPr lang="en-US" sz="1800" b="1" u="sng" dirty="0"/>
              <a:t>Reminder</a:t>
            </a:r>
            <a:r>
              <a:rPr lang="en-US" sz="1800" dirty="0"/>
              <a:t>: Look at the joint flexibility and behavior for modes that exercise it locally, does it deform realistically or not?  Is the entire joint participating in the load transfer?</a:t>
            </a:r>
          </a:p>
        </p:txBody>
      </p:sp>
      <p:grpSp>
        <p:nvGrpSpPr>
          <p:cNvPr id="36868" name="Group 1">
            <a:extLst>
              <a:ext uri="{FF2B5EF4-FFF2-40B4-BE49-F238E27FC236}">
                <a16:creationId xmlns:a16="http://schemas.microsoft.com/office/drawing/2014/main" id="{4DA62D44-E53F-4B14-B9A9-BED49809A892}"/>
              </a:ext>
            </a:extLst>
          </p:cNvPr>
          <p:cNvGrpSpPr>
            <a:grpSpLocks/>
          </p:cNvGrpSpPr>
          <p:nvPr/>
        </p:nvGrpSpPr>
        <p:grpSpPr bwMode="auto">
          <a:xfrm>
            <a:off x="4572000" y="4657725"/>
            <a:ext cx="4572000" cy="1785938"/>
            <a:chOff x="1693671" y="4132263"/>
            <a:chExt cx="5765800" cy="2470150"/>
          </a:xfrm>
        </p:grpSpPr>
        <p:pic>
          <p:nvPicPr>
            <p:cNvPr id="36871" name="Picture 6">
              <a:extLst>
                <a:ext uri="{FF2B5EF4-FFF2-40B4-BE49-F238E27FC236}">
                  <a16:creationId xmlns:a16="http://schemas.microsoft.com/office/drawing/2014/main" id="{1F66C75E-535F-4858-BFB0-DE195E1AF2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671" y="4132263"/>
              <a:ext cx="5611813"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Oval 7">
              <a:extLst>
                <a:ext uri="{FF2B5EF4-FFF2-40B4-BE49-F238E27FC236}">
                  <a16:creationId xmlns:a16="http://schemas.microsoft.com/office/drawing/2014/main" id="{77C77B8C-F7A8-4E52-8E97-E67ABA5F4CBA}"/>
                </a:ext>
              </a:extLst>
            </p:cNvPr>
            <p:cNvSpPr>
              <a:spLocks noChangeArrowheads="1"/>
            </p:cNvSpPr>
            <p:nvPr/>
          </p:nvSpPr>
          <p:spPr bwMode="auto">
            <a:xfrm rot="-169206">
              <a:off x="3551046" y="5808663"/>
              <a:ext cx="3908425" cy="217488"/>
            </a:xfrm>
            <a:prstGeom prst="ellipse">
              <a:avLst/>
            </a:prstGeom>
            <a:noFill/>
            <a:ln w="28575"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endParaRPr lang="en-US" altLang="en-US" sz="2400">
                <a:latin typeface="Times" panose="02020603050405020304" pitchFamily="18" charset="0"/>
              </a:endParaRPr>
            </a:p>
          </p:txBody>
        </p:sp>
      </p:grpSp>
      <p:sp>
        <p:nvSpPr>
          <p:cNvPr id="36869" name="Oval 7">
            <a:extLst>
              <a:ext uri="{FF2B5EF4-FFF2-40B4-BE49-F238E27FC236}">
                <a16:creationId xmlns:a16="http://schemas.microsoft.com/office/drawing/2014/main" id="{6095D1E6-3809-4B78-8F33-709641C71DED}"/>
              </a:ext>
            </a:extLst>
          </p:cNvPr>
          <p:cNvSpPr>
            <a:spLocks noChangeArrowheads="1"/>
          </p:cNvSpPr>
          <p:nvPr/>
        </p:nvSpPr>
        <p:spPr bwMode="auto">
          <a:xfrm rot="-169206">
            <a:off x="6524625" y="5614988"/>
            <a:ext cx="2282825" cy="136525"/>
          </a:xfrm>
          <a:prstGeom prst="ellipse">
            <a:avLst/>
          </a:prstGeom>
          <a:noFill/>
          <a:ln w="28575"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endParaRPr lang="en-US" altLang="en-US" sz="2400">
              <a:latin typeface="Times" panose="02020603050405020304" pitchFamily="18" charset="0"/>
            </a:endParaRPr>
          </a:p>
        </p:txBody>
      </p:sp>
      <p:pic>
        <p:nvPicPr>
          <p:cNvPr id="36870" name="Picture 9">
            <a:extLst>
              <a:ext uri="{FF2B5EF4-FFF2-40B4-BE49-F238E27FC236}">
                <a16:creationId xmlns:a16="http://schemas.microsoft.com/office/drawing/2014/main" id="{60D845CC-F168-471F-B963-DECCD547F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6" t="22440" r="-206"/>
          <a:stretch>
            <a:fillRect/>
          </a:stretch>
        </p:blipFill>
        <p:spPr bwMode="auto">
          <a:xfrm>
            <a:off x="196850" y="4845050"/>
            <a:ext cx="4257675"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a:extLst>
              <a:ext uri="{FF2B5EF4-FFF2-40B4-BE49-F238E27FC236}">
                <a16:creationId xmlns:a16="http://schemas.microsoft.com/office/drawing/2014/main" id="{31FAE041-C09A-499B-A3D6-16563E8EB90B}"/>
              </a:ext>
            </a:extLst>
          </p:cNvPr>
          <p:cNvSpPr>
            <a:spLocks noGrp="1" noChangeArrowheads="1"/>
          </p:cNvSpPr>
          <p:nvPr>
            <p:ph type="title"/>
          </p:nvPr>
        </p:nvSpPr>
        <p:spPr>
          <a:xfrm>
            <a:off x="1243013" y="23812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Thick Plate Example</a:t>
            </a:r>
          </a:p>
        </p:txBody>
      </p:sp>
      <p:pic>
        <p:nvPicPr>
          <p:cNvPr id="37891" name="Picture 4">
            <a:extLst>
              <a:ext uri="{FF2B5EF4-FFF2-40B4-BE49-F238E27FC236}">
                <a16:creationId xmlns:a16="http://schemas.microsoft.com/office/drawing/2014/main" id="{9AB5F917-CBC4-43D1-969D-3CEB0DE46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25" y="4021138"/>
            <a:ext cx="2163763"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6">
            <a:extLst>
              <a:ext uri="{FF2B5EF4-FFF2-40B4-BE49-F238E27FC236}">
                <a16:creationId xmlns:a16="http://schemas.microsoft.com/office/drawing/2014/main" id="{C53C7360-77FB-4C3F-84B4-A7AA56313A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9250" y="4011613"/>
            <a:ext cx="22606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8">
            <a:extLst>
              <a:ext uri="{FF2B5EF4-FFF2-40B4-BE49-F238E27FC236}">
                <a16:creationId xmlns:a16="http://schemas.microsoft.com/office/drawing/2014/main" id="{B610831E-1A96-450C-9986-A73BE9652A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500" y="4000500"/>
            <a:ext cx="1995488"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a:extLst>
              <a:ext uri="{FF2B5EF4-FFF2-40B4-BE49-F238E27FC236}">
                <a16:creationId xmlns:a16="http://schemas.microsoft.com/office/drawing/2014/main" id="{FED6C2B9-4CA6-4EC3-AD34-6DB671F3DB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05" t="139" r="72897" b="-139"/>
          <a:stretch>
            <a:fillRect/>
          </a:stretch>
        </p:blipFill>
        <p:spPr bwMode="auto">
          <a:xfrm>
            <a:off x="358775" y="4000500"/>
            <a:ext cx="161290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4">
            <a:extLst>
              <a:ext uri="{FF2B5EF4-FFF2-40B4-BE49-F238E27FC236}">
                <a16:creationId xmlns:a16="http://schemas.microsoft.com/office/drawing/2014/main" id="{E88416A7-E6AD-4BCA-A271-3C6B425026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4775" y="1338263"/>
            <a:ext cx="5737225"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CFA2D91E-9FF4-4552-AD28-F1D9AC9C6A2C}"/>
              </a:ext>
            </a:extLst>
          </p:cNvPr>
          <p:cNvCxnSpPr>
            <a:cxnSpLocks/>
          </p:cNvCxnSpPr>
          <p:nvPr/>
        </p:nvCxnSpPr>
        <p:spPr>
          <a:xfrm flipH="1">
            <a:off x="1766888" y="3817938"/>
            <a:ext cx="928687" cy="32702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7" name="Straight Arrow Connector 16">
            <a:extLst>
              <a:ext uri="{FF2B5EF4-FFF2-40B4-BE49-F238E27FC236}">
                <a16:creationId xmlns:a16="http://schemas.microsoft.com/office/drawing/2014/main" id="{91B201DF-1A83-4016-9D12-AC4FC8BAA111}"/>
              </a:ext>
            </a:extLst>
          </p:cNvPr>
          <p:cNvCxnSpPr>
            <a:cxnSpLocks/>
          </p:cNvCxnSpPr>
          <p:nvPr/>
        </p:nvCxnSpPr>
        <p:spPr>
          <a:xfrm flipH="1">
            <a:off x="3786188" y="3817938"/>
            <a:ext cx="231775" cy="41751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0" name="Straight Arrow Connector 19">
            <a:extLst>
              <a:ext uri="{FF2B5EF4-FFF2-40B4-BE49-F238E27FC236}">
                <a16:creationId xmlns:a16="http://schemas.microsoft.com/office/drawing/2014/main" id="{3258CF1C-F8FC-4E02-AD31-D05D4D02278A}"/>
              </a:ext>
            </a:extLst>
          </p:cNvPr>
          <p:cNvCxnSpPr>
            <a:cxnSpLocks/>
          </p:cNvCxnSpPr>
          <p:nvPr/>
        </p:nvCxnSpPr>
        <p:spPr>
          <a:xfrm>
            <a:off x="5334000" y="3817938"/>
            <a:ext cx="173038" cy="41751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3" name="Straight Arrow Connector 22">
            <a:extLst>
              <a:ext uri="{FF2B5EF4-FFF2-40B4-BE49-F238E27FC236}">
                <a16:creationId xmlns:a16="http://schemas.microsoft.com/office/drawing/2014/main" id="{EB005CDD-1BBE-43AB-8ADD-26268FA0C3BB}"/>
              </a:ext>
            </a:extLst>
          </p:cNvPr>
          <p:cNvCxnSpPr>
            <a:cxnSpLocks/>
          </p:cNvCxnSpPr>
          <p:nvPr/>
        </p:nvCxnSpPr>
        <p:spPr>
          <a:xfrm>
            <a:off x="6615113" y="3786188"/>
            <a:ext cx="762000" cy="44926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00C73738-0FDE-4BC3-A7D1-3744B72A3195}"/>
              </a:ext>
            </a:extLst>
          </p:cNvPr>
          <p:cNvSpPr>
            <a:spLocks noGrp="1" noChangeArrowheads="1"/>
          </p:cNvSpPr>
          <p:nvPr>
            <p:ph type="title"/>
          </p:nvPr>
        </p:nvSpPr>
        <p:spPr>
          <a:xfrm>
            <a:off x="946150" y="184150"/>
            <a:ext cx="7046913"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Utilizing Other Metrics</a:t>
            </a:r>
          </a:p>
        </p:txBody>
      </p:sp>
      <p:sp>
        <p:nvSpPr>
          <p:cNvPr id="16" name="Content Placeholder 15">
            <a:extLst>
              <a:ext uri="{FF2B5EF4-FFF2-40B4-BE49-F238E27FC236}">
                <a16:creationId xmlns:a16="http://schemas.microsoft.com/office/drawing/2014/main" id="{4135C281-42EB-4B2B-9763-8FB294ACBDB2}"/>
              </a:ext>
            </a:extLst>
          </p:cNvPr>
          <p:cNvSpPr>
            <a:spLocks noGrp="1"/>
          </p:cNvSpPr>
          <p:nvPr>
            <p:ph idx="1"/>
          </p:nvPr>
        </p:nvSpPr>
        <p:spPr>
          <a:xfrm>
            <a:off x="373063" y="1331913"/>
            <a:ext cx="8301037" cy="2827337"/>
          </a:xfrm>
        </p:spPr>
        <p:txBody>
          <a:bodyPr>
            <a:normAutofit fontScale="70000" lnSpcReduction="20000"/>
          </a:bodyPr>
          <a:lstStyle/>
          <a:p>
            <a:pPr marL="227013" indent="-227013">
              <a:defRPr/>
            </a:pPr>
            <a:r>
              <a:rPr lang="en-US" sz="2100" dirty="0"/>
              <a:t>Simulate the test runs with your model and see how it compares</a:t>
            </a:r>
          </a:p>
          <a:p>
            <a:pPr marL="461963" lvl="1" indent="-227013">
              <a:defRPr/>
            </a:pPr>
            <a:r>
              <a:rPr lang="en-US" sz="1700" dirty="0"/>
              <a:t>Do certain peaks only show up in the model predictions?</a:t>
            </a:r>
          </a:p>
          <a:p>
            <a:pPr marL="461963" lvl="1" indent="-227013">
              <a:defRPr/>
            </a:pPr>
            <a:r>
              <a:rPr lang="en-US" sz="1700" dirty="0"/>
              <a:t>Do specific locations look worst than others?</a:t>
            </a:r>
          </a:p>
          <a:p>
            <a:pPr marL="461963" lvl="1" indent="-227013">
              <a:defRPr/>
            </a:pPr>
            <a:r>
              <a:rPr lang="en-US" sz="1700" dirty="0"/>
              <a:t>Ignore the amplitudes in the comparison, unless you use measured damping values (analytical damping values are chosen to be conservative)</a:t>
            </a:r>
          </a:p>
          <a:p>
            <a:pPr marL="227013" lvl="1" indent="-227013">
              <a:defRPr/>
            </a:pPr>
            <a:endParaRPr lang="en-US" sz="1400" dirty="0"/>
          </a:p>
          <a:p>
            <a:pPr marL="227013" indent="-227013">
              <a:defRPr/>
            </a:pPr>
            <a:r>
              <a:rPr lang="en-US" sz="2100" dirty="0"/>
              <a:t>When dealing with a test article with multiple load paths:</a:t>
            </a:r>
          </a:p>
          <a:p>
            <a:pPr marL="461963" lvl="1" indent="-227013">
              <a:defRPr/>
            </a:pPr>
            <a:r>
              <a:rPr lang="en-US" sz="1700" dirty="0"/>
              <a:t>Should not rely purely on cross-orthogonality or MAC alone to prove correlation.  </a:t>
            </a:r>
          </a:p>
          <a:p>
            <a:pPr marL="461963" lvl="1" indent="-227013">
              <a:defRPr/>
            </a:pPr>
            <a:r>
              <a:rPr lang="en-US" sz="1700" dirty="0"/>
              <a:t>Really need a separate way to confirm the load path. </a:t>
            </a:r>
          </a:p>
          <a:p>
            <a:pPr marL="461963" lvl="1" indent="-227013">
              <a:defRPr/>
            </a:pPr>
            <a:r>
              <a:rPr lang="en-US" sz="1700" dirty="0"/>
              <a:t>Ensure both load paths are fully instrumented with strain gages, load cells, </a:t>
            </a:r>
            <a:r>
              <a:rPr lang="en-US" sz="1700" dirty="0" err="1"/>
              <a:t>etc</a:t>
            </a:r>
            <a:r>
              <a:rPr lang="en-US" sz="1700" dirty="0"/>
              <a:t>… </a:t>
            </a:r>
          </a:p>
          <a:p>
            <a:pPr marL="461963" lvl="1" indent="-227013">
              <a:defRPr/>
            </a:pPr>
            <a:r>
              <a:rPr lang="en-US" sz="1700" dirty="0"/>
              <a:t>Load share can be different during dynamic loading and static loading, so it’s best to have data for both</a:t>
            </a:r>
          </a:p>
          <a:p>
            <a:pPr marL="461963" lvl="1" indent="-227013">
              <a:defRPr/>
            </a:pPr>
            <a:endParaRPr lang="en-US" sz="1800" dirty="0"/>
          </a:p>
          <a:p>
            <a:pPr marL="227013" indent="-227013">
              <a:defRPr/>
            </a:pPr>
            <a:r>
              <a:rPr lang="en-US" sz="2100" dirty="0"/>
              <a:t>If the hardware is going to be operating in multiple configurations, be sure to collect data on as many as possible because it will help locate any issues with the model and anchor the correlation. </a:t>
            </a:r>
          </a:p>
          <a:p>
            <a:pPr>
              <a:defRPr/>
            </a:pPr>
            <a:endParaRPr lang="en-US" sz="1350" dirty="0"/>
          </a:p>
        </p:txBody>
      </p:sp>
      <p:pic>
        <p:nvPicPr>
          <p:cNvPr id="38916" name="Picture 5">
            <a:extLst>
              <a:ext uri="{FF2B5EF4-FFF2-40B4-BE49-F238E27FC236}">
                <a16:creationId xmlns:a16="http://schemas.microsoft.com/office/drawing/2014/main" id="{8D10AA03-A3D4-46DD-B872-DE9EAB58DD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9" t="25304" b="235"/>
          <a:stretch>
            <a:fillRect/>
          </a:stretch>
        </p:blipFill>
        <p:spPr bwMode="auto">
          <a:xfrm>
            <a:off x="5318125" y="4443413"/>
            <a:ext cx="3294063"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
            <a:extLst>
              <a:ext uri="{FF2B5EF4-FFF2-40B4-BE49-F238E27FC236}">
                <a16:creationId xmlns:a16="http://schemas.microsoft.com/office/drawing/2014/main" id="{EAC898D3-98E9-4666-8EE3-D805B43CC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938" y="4159250"/>
            <a:ext cx="4497387"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CE8A53C-0D82-49A2-A622-58940899FA78}"/>
              </a:ext>
            </a:extLst>
          </p:cNvPr>
          <p:cNvSpPr txBox="1"/>
          <p:nvPr/>
        </p:nvSpPr>
        <p:spPr>
          <a:xfrm>
            <a:off x="7050088" y="5708650"/>
            <a:ext cx="1330325" cy="415925"/>
          </a:xfrm>
          <a:prstGeom prst="rect">
            <a:avLst/>
          </a:prstGeom>
          <a:solidFill>
            <a:schemeClr val="bg1"/>
          </a:solidFill>
        </p:spPr>
        <p:txBody>
          <a:bodyPr>
            <a:spAutoFit/>
          </a:bodyPr>
          <a:lstStyle/>
          <a:p>
            <a:pPr algn="ctr">
              <a:defRPr/>
            </a:pPr>
            <a:r>
              <a:rPr lang="en-US" sz="1050" dirty="0">
                <a:solidFill>
                  <a:srgbClr val="FF0000"/>
                </a:solidFill>
              </a:rPr>
              <a:t>FEM</a:t>
            </a:r>
          </a:p>
          <a:p>
            <a:pPr algn="ctr">
              <a:defRPr/>
            </a:pPr>
            <a:r>
              <a:rPr lang="en-US" sz="1050" dirty="0">
                <a:solidFill>
                  <a:srgbClr val="000099"/>
                </a:solidFill>
              </a:rPr>
              <a:t>TEST</a:t>
            </a:r>
          </a:p>
        </p:txBody>
      </p:sp>
      <p:sp>
        <p:nvSpPr>
          <p:cNvPr id="7" name="TextBox 6">
            <a:extLst>
              <a:ext uri="{FF2B5EF4-FFF2-40B4-BE49-F238E27FC236}">
                <a16:creationId xmlns:a16="http://schemas.microsoft.com/office/drawing/2014/main" id="{7C2B2EEC-A4E0-4CBC-AC2F-2BF861DFC5A3}"/>
              </a:ext>
            </a:extLst>
          </p:cNvPr>
          <p:cNvSpPr txBox="1"/>
          <p:nvPr/>
        </p:nvSpPr>
        <p:spPr>
          <a:xfrm>
            <a:off x="1973263" y="5924550"/>
            <a:ext cx="1328737" cy="415925"/>
          </a:xfrm>
          <a:prstGeom prst="rect">
            <a:avLst/>
          </a:prstGeom>
          <a:solidFill>
            <a:schemeClr val="bg1"/>
          </a:solidFill>
        </p:spPr>
        <p:txBody>
          <a:bodyPr>
            <a:spAutoFit/>
          </a:bodyPr>
          <a:lstStyle/>
          <a:p>
            <a:pPr algn="ctr">
              <a:defRPr/>
            </a:pPr>
            <a:r>
              <a:rPr lang="en-US" sz="1050" dirty="0">
                <a:solidFill>
                  <a:srgbClr val="FF0000"/>
                </a:solidFill>
              </a:rPr>
              <a:t>FEM</a:t>
            </a:r>
          </a:p>
          <a:p>
            <a:pPr algn="ctr">
              <a:defRPr/>
            </a:pPr>
            <a:r>
              <a:rPr lang="en-US" sz="1050" dirty="0">
                <a:solidFill>
                  <a:schemeClr val="accent5"/>
                </a:solidFill>
              </a:rPr>
              <a:t>TEST</a:t>
            </a: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a:extLst>
              <a:ext uri="{FF2B5EF4-FFF2-40B4-BE49-F238E27FC236}">
                <a16:creationId xmlns:a16="http://schemas.microsoft.com/office/drawing/2014/main" id="{CBD9F458-E7CB-4126-99EA-FE94A671B63D}"/>
              </a:ext>
            </a:extLst>
          </p:cNvPr>
          <p:cNvSpPr>
            <a:spLocks noGrp="1" noChangeArrowheads="1"/>
          </p:cNvSpPr>
          <p:nvPr>
            <p:ph type="title"/>
          </p:nvPr>
        </p:nvSpPr>
        <p:spPr>
          <a:xfrm>
            <a:off x="1249363" y="119063"/>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cs typeface="ヒラギノ角ゴ Pro W3"/>
              </a:rPr>
              <a:t>Modal Element Strain Energy</a:t>
            </a:r>
          </a:p>
        </p:txBody>
      </p:sp>
      <p:pic>
        <p:nvPicPr>
          <p:cNvPr id="39939" name="Picture 4">
            <a:extLst>
              <a:ext uri="{FF2B5EF4-FFF2-40B4-BE49-F238E27FC236}">
                <a16:creationId xmlns:a16="http://schemas.microsoft.com/office/drawing/2014/main" id="{5066FD44-E9CE-4292-A23D-D698937A3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838" y="5580063"/>
            <a:ext cx="7983537"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3DFE2482-62E3-4A04-85EE-CAF60FFD6718}"/>
              </a:ext>
            </a:extLst>
          </p:cNvPr>
          <p:cNvSpPr txBox="1"/>
          <p:nvPr/>
        </p:nvSpPr>
        <p:spPr>
          <a:xfrm>
            <a:off x="4654550" y="1277938"/>
            <a:ext cx="2443163" cy="277812"/>
          </a:xfrm>
          <a:prstGeom prst="rect">
            <a:avLst/>
          </a:prstGeom>
          <a:noFill/>
          <a:ln>
            <a:solidFill>
              <a:schemeClr val="accent3"/>
            </a:solidFill>
          </a:ln>
        </p:spPr>
        <p:txBody>
          <a:bodyPr>
            <a:spAutoFit/>
          </a:bodyPr>
          <a:lstStyle/>
          <a:p>
            <a:pPr algn="ctr">
              <a:defRPr/>
            </a:pPr>
            <a:r>
              <a:rPr lang="en-US" sz="1200" dirty="0"/>
              <a:t>ESE(PLOT, THRESH=0.0)=ALL</a:t>
            </a:r>
          </a:p>
        </p:txBody>
      </p:sp>
      <p:pic>
        <p:nvPicPr>
          <p:cNvPr id="39941" name="Picture 12">
            <a:extLst>
              <a:ext uri="{FF2B5EF4-FFF2-40B4-BE49-F238E27FC236}">
                <a16:creationId xmlns:a16="http://schemas.microsoft.com/office/drawing/2014/main" id="{198784A4-CBC4-4B96-B00C-A05ABBB42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2739" b="17737"/>
          <a:stretch>
            <a:fillRect/>
          </a:stretch>
        </p:blipFill>
        <p:spPr bwMode="auto">
          <a:xfrm>
            <a:off x="7035800" y="3508375"/>
            <a:ext cx="2063750"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4">
            <a:extLst>
              <a:ext uri="{FF2B5EF4-FFF2-40B4-BE49-F238E27FC236}">
                <a16:creationId xmlns:a16="http://schemas.microsoft.com/office/drawing/2014/main" id="{0D96F69F-7733-4BB2-872D-CD2155F71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2962" b="19128"/>
          <a:stretch>
            <a:fillRect/>
          </a:stretch>
        </p:blipFill>
        <p:spPr bwMode="auto">
          <a:xfrm>
            <a:off x="7035800" y="1827213"/>
            <a:ext cx="20145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5F33AFB6-6BAA-4302-9C27-010798D1DAE5}"/>
              </a:ext>
            </a:extLst>
          </p:cNvPr>
          <p:cNvSpPr txBox="1"/>
          <p:nvPr/>
        </p:nvSpPr>
        <p:spPr>
          <a:xfrm>
            <a:off x="7265988" y="3052763"/>
            <a:ext cx="1603375" cy="461962"/>
          </a:xfrm>
          <a:prstGeom prst="rect">
            <a:avLst/>
          </a:prstGeom>
          <a:solidFill>
            <a:schemeClr val="bg1">
              <a:lumMod val="85000"/>
            </a:schemeClr>
          </a:solidFill>
        </p:spPr>
        <p:txBody>
          <a:bodyPr>
            <a:spAutoFit/>
          </a:bodyPr>
          <a:lstStyle/>
          <a:p>
            <a:pPr algn="ctr">
              <a:defRPr/>
            </a:pPr>
            <a:r>
              <a:rPr lang="en-US" sz="1200" dirty="0"/>
              <a:t>Element Strain Energy Plots</a:t>
            </a:r>
          </a:p>
        </p:txBody>
      </p:sp>
      <p:sp>
        <p:nvSpPr>
          <p:cNvPr id="17" name="Oval 16">
            <a:extLst>
              <a:ext uri="{FF2B5EF4-FFF2-40B4-BE49-F238E27FC236}">
                <a16:creationId xmlns:a16="http://schemas.microsoft.com/office/drawing/2014/main" id="{2AA9410E-4223-4256-B207-84B2C1FA060B}"/>
              </a:ext>
            </a:extLst>
          </p:cNvPr>
          <p:cNvSpPr/>
          <p:nvPr/>
        </p:nvSpPr>
        <p:spPr>
          <a:xfrm>
            <a:off x="8386763" y="2003425"/>
            <a:ext cx="228600" cy="228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a:extLst>
              <a:ext uri="{FF2B5EF4-FFF2-40B4-BE49-F238E27FC236}">
                <a16:creationId xmlns:a16="http://schemas.microsoft.com/office/drawing/2014/main" id="{9802830F-0A7A-4475-A492-20DAF6A45D9A}"/>
              </a:ext>
            </a:extLst>
          </p:cNvPr>
          <p:cNvSpPr/>
          <p:nvPr/>
        </p:nvSpPr>
        <p:spPr>
          <a:xfrm>
            <a:off x="7950200" y="2232025"/>
            <a:ext cx="228600" cy="228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a:extLst>
              <a:ext uri="{FF2B5EF4-FFF2-40B4-BE49-F238E27FC236}">
                <a16:creationId xmlns:a16="http://schemas.microsoft.com/office/drawing/2014/main" id="{B8D69357-AE9F-40B4-AEBF-799A0D6AB213}"/>
              </a:ext>
            </a:extLst>
          </p:cNvPr>
          <p:cNvSpPr/>
          <p:nvPr/>
        </p:nvSpPr>
        <p:spPr>
          <a:xfrm>
            <a:off x="7532688" y="4127500"/>
            <a:ext cx="228600" cy="228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Content Placeholder 2">
            <a:extLst>
              <a:ext uri="{FF2B5EF4-FFF2-40B4-BE49-F238E27FC236}">
                <a16:creationId xmlns:a16="http://schemas.microsoft.com/office/drawing/2014/main" id="{DCFCED42-0783-4432-9E16-B7C38A201A6C}"/>
              </a:ext>
            </a:extLst>
          </p:cNvPr>
          <p:cNvSpPr>
            <a:spLocks noGrp="1"/>
          </p:cNvSpPr>
          <p:nvPr>
            <p:ph idx="1"/>
          </p:nvPr>
        </p:nvSpPr>
        <p:spPr>
          <a:xfrm>
            <a:off x="76200" y="1221190"/>
            <a:ext cx="6959600" cy="5380856"/>
          </a:xfrm>
        </p:spPr>
        <p:txBody>
          <a:bodyPr/>
          <a:lstStyle/>
          <a:p>
            <a:pPr marL="228600" indent="-228600"/>
            <a:r>
              <a:rPr lang="en-US" sz="1800" dirty="0"/>
              <a:t>This is a correlation engineer’s “best friend”</a:t>
            </a:r>
          </a:p>
          <a:p>
            <a:pPr marL="228600" indent="-228600"/>
            <a:endParaRPr lang="en-US" sz="1200" dirty="0"/>
          </a:p>
          <a:p>
            <a:pPr marL="228600" indent="-228600"/>
            <a:r>
              <a:rPr lang="en-US" sz="1800" dirty="0"/>
              <a:t>Generally, where the strain energy in the mode is the highest, that is where the stiffness in the model is most critical to that mode shape.</a:t>
            </a:r>
          </a:p>
          <a:p>
            <a:pPr marL="457200" lvl="1" indent="-228600"/>
            <a:r>
              <a:rPr lang="en-US" sz="1400" dirty="0"/>
              <a:t>If it doesn’t make sense, it’s generally a good indication something is modeled wrong or over-constrained.</a:t>
            </a:r>
          </a:p>
          <a:p>
            <a:pPr marL="228600" lvl="1" indent="-228600"/>
            <a:endParaRPr lang="en-US" sz="1100" dirty="0"/>
          </a:p>
          <a:p>
            <a:pPr marL="228600" indent="-228600"/>
            <a:r>
              <a:rPr lang="en-US" sz="1800" dirty="0"/>
              <a:t>Great tool for sorting out minor differences in closely spaced modes.</a:t>
            </a:r>
          </a:p>
          <a:p>
            <a:pPr marL="457200" lvl="1" indent="-228600"/>
            <a:r>
              <a:rPr lang="en-US" sz="1400" u="sng" dirty="0"/>
              <a:t>Example</a:t>
            </a:r>
            <a:r>
              <a:rPr lang="en-US" sz="1400" dirty="0"/>
              <a:t>: Two modes ~2Hz apart and both look visually the same, however, the strain energy clearly shows one is due to the frame stiffness and the other is due to a connecting line stiffness.</a:t>
            </a:r>
          </a:p>
          <a:p>
            <a:pPr marL="228600" lvl="1" indent="-228600"/>
            <a:endParaRPr lang="en-US" sz="1100" dirty="0"/>
          </a:p>
          <a:p>
            <a:pPr marL="228600" indent="-228600"/>
            <a:r>
              <a:rPr lang="en-US" sz="1800" dirty="0"/>
              <a:t>In addition, can be helpful to group the strain energy by components and determine a percentage of the total strain energy that exists in each component for each mode shape. (example shown below).</a:t>
            </a:r>
          </a:p>
          <a:p>
            <a:pPr lvl="1"/>
            <a:r>
              <a:rPr lang="en-US" sz="1400" dirty="0"/>
              <a:t> </a:t>
            </a:r>
          </a:p>
        </p:txBody>
      </p:sp>
      <p:pic>
        <p:nvPicPr>
          <p:cNvPr id="8" name="Picture 7">
            <a:extLst>
              <a:ext uri="{FF2B5EF4-FFF2-40B4-BE49-F238E27FC236}">
                <a16:creationId xmlns:a16="http://schemas.microsoft.com/office/drawing/2014/main" id="{131C0633-9432-430D-9CE8-E12704F93455}"/>
              </a:ext>
            </a:extLst>
          </p:cNvPr>
          <p:cNvPicPr>
            <a:picLocks noChangeAspect="1"/>
          </p:cNvPicPr>
          <p:nvPr/>
        </p:nvPicPr>
        <p:blipFill>
          <a:blip r:embed="rId5"/>
          <a:stretch>
            <a:fillRect/>
          </a:stretch>
        </p:blipFill>
        <p:spPr>
          <a:xfrm>
            <a:off x="789940" y="5099688"/>
            <a:ext cx="1861820" cy="405396"/>
          </a:xfrm>
          <a:prstGeom prst="rect">
            <a:avLst/>
          </a:prstGeom>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0DE0E659-A571-4E0C-A16F-E46A6A749E13}"/>
              </a:ext>
            </a:extLst>
          </p:cNvPr>
          <p:cNvSpPr>
            <a:spLocks noGrp="1" noChangeArrowheads="1"/>
          </p:cNvSpPr>
          <p:nvPr>
            <p:ph type="title"/>
          </p:nvPr>
        </p:nvSpPr>
        <p:spPr>
          <a:xfrm>
            <a:off x="1249363" y="260350"/>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Consider Nonlinearity</a:t>
            </a:r>
          </a:p>
        </p:txBody>
      </p:sp>
      <p:sp>
        <p:nvSpPr>
          <p:cNvPr id="3" name="Content Placeholder 2">
            <a:extLst>
              <a:ext uri="{FF2B5EF4-FFF2-40B4-BE49-F238E27FC236}">
                <a16:creationId xmlns:a16="http://schemas.microsoft.com/office/drawing/2014/main" id="{A5115BCE-89A4-4053-9B03-5CA804D04BD5}"/>
              </a:ext>
            </a:extLst>
          </p:cNvPr>
          <p:cNvSpPr>
            <a:spLocks noGrp="1"/>
          </p:cNvSpPr>
          <p:nvPr>
            <p:ph idx="1"/>
          </p:nvPr>
        </p:nvSpPr>
        <p:spPr>
          <a:xfrm>
            <a:off x="196215" y="1344930"/>
            <a:ext cx="8444865" cy="5054600"/>
          </a:xfrm>
        </p:spPr>
        <p:txBody>
          <a:bodyPr/>
          <a:lstStyle/>
          <a:p>
            <a:pPr marL="227013" indent="-227013">
              <a:defRPr/>
            </a:pPr>
            <a:r>
              <a:rPr lang="en-US" sz="1800" dirty="0"/>
              <a:t>It is very common for aerospace structures to exhibit nonlinear behavior in one way or another.</a:t>
            </a:r>
          </a:p>
          <a:p>
            <a:pPr marL="461963" lvl="1" indent="-233363">
              <a:defRPr/>
            </a:pPr>
            <a:endParaRPr lang="en-US" sz="800" dirty="0"/>
          </a:p>
          <a:p>
            <a:pPr marL="227013" indent="-227013">
              <a:defRPr/>
            </a:pPr>
            <a:r>
              <a:rPr lang="en-US" sz="1800" b="1" u="sng" dirty="0"/>
              <a:t>Remember</a:t>
            </a:r>
            <a:r>
              <a:rPr lang="en-US" sz="1800" dirty="0"/>
              <a:t>: Models are typically correlated to low-level excitations (</a:t>
            </a:r>
            <a:r>
              <a:rPr lang="en-US" sz="1800" dirty="0" err="1"/>
              <a:t>ie</a:t>
            </a:r>
            <a:r>
              <a:rPr lang="en-US" sz="1800" dirty="0"/>
              <a:t>. modal), which will likely lead to some flight modeling assumptions to be invalid during testing.</a:t>
            </a:r>
            <a:endParaRPr lang="en-US" sz="1800" dirty="0">
              <a:solidFill>
                <a:srgbClr val="FF3300"/>
              </a:solidFill>
            </a:endParaRPr>
          </a:p>
          <a:p>
            <a:pPr marL="461963" lvl="1" indent="-230188">
              <a:defRPr/>
            </a:pPr>
            <a:r>
              <a:rPr lang="en-US" sz="1600" dirty="0"/>
              <a:t>Any joint that is designed to be released during flight loading still has friction that may not be overcome during low-level testing.   </a:t>
            </a:r>
          </a:p>
          <a:p>
            <a:pPr marL="461963" lvl="1" indent="-230188">
              <a:defRPr/>
            </a:pPr>
            <a:r>
              <a:rPr lang="en-US" sz="1600" dirty="0"/>
              <a:t>Always include a linearity check with 3 levels for one of the test runs.  Each level should be at least doubled.</a:t>
            </a:r>
          </a:p>
          <a:p>
            <a:pPr marL="461963" lvl="1" indent="-230188">
              <a:defRPr/>
            </a:pPr>
            <a:r>
              <a:rPr lang="en-US" sz="1600" dirty="0"/>
              <a:t>It may be helpful to implement modeling features that are easily modified to capture the non-linear behavior at various excitation levels (CBUSH elements).</a:t>
            </a:r>
          </a:p>
          <a:p>
            <a:pPr lvl="1">
              <a:defRPr/>
            </a:pPr>
            <a:endParaRPr lang="en-US" sz="800" dirty="0"/>
          </a:p>
          <a:p>
            <a:pPr marL="227013" indent="-227013">
              <a:defRPr/>
            </a:pPr>
            <a:r>
              <a:rPr lang="en-US" sz="1800" b="1" u="sng" dirty="0"/>
              <a:t>Tip #1</a:t>
            </a:r>
            <a:r>
              <a:rPr lang="en-US" sz="1800" dirty="0"/>
              <a:t>: Complicated joints that act non-linear will most likely need to be modeled in much more detail than a simplified single element representation.</a:t>
            </a:r>
          </a:p>
          <a:p>
            <a:pPr marL="227013" indent="-227013">
              <a:defRPr/>
            </a:pPr>
            <a:endParaRPr lang="en-US" sz="800" dirty="0"/>
          </a:p>
          <a:p>
            <a:pPr marL="227013" indent="-227013">
              <a:defRPr/>
            </a:pPr>
            <a:r>
              <a:rPr lang="en-US" sz="1800" b="1" u="sng" dirty="0"/>
              <a:t>Tip #2</a:t>
            </a:r>
            <a:r>
              <a:rPr lang="en-US" sz="1800" dirty="0"/>
              <a:t>: The engineer performing the correlation really should be at the test site during testing to visually examine the hardware, manipulate it, observe its behavior during testing, and compare it to any assumptions that were made in the pretest modeling.</a:t>
            </a:r>
          </a:p>
          <a:p>
            <a:pPr marL="227013" indent="-227013">
              <a:defRPr/>
            </a:pPr>
            <a:endParaRPr lang="en-US" sz="2000" dirty="0"/>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7">
            <a:extLst>
              <a:ext uri="{FF2B5EF4-FFF2-40B4-BE49-F238E27FC236}">
                <a16:creationId xmlns:a16="http://schemas.microsoft.com/office/drawing/2014/main" id="{62913529-D398-4056-8CF8-613807AFB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3" y="4687888"/>
            <a:ext cx="386715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itle 8">
            <a:extLst>
              <a:ext uri="{FF2B5EF4-FFF2-40B4-BE49-F238E27FC236}">
                <a16:creationId xmlns:a16="http://schemas.microsoft.com/office/drawing/2014/main" id="{549CBBBB-6F80-4B8C-A3FA-AFA074E3AE54}"/>
              </a:ext>
            </a:extLst>
          </p:cNvPr>
          <p:cNvSpPr>
            <a:spLocks noGrp="1" noChangeArrowheads="1"/>
          </p:cNvSpPr>
          <p:nvPr>
            <p:ph type="title"/>
          </p:nvPr>
        </p:nvSpPr>
        <p:spPr>
          <a:xfrm>
            <a:off x="952500" y="177800"/>
            <a:ext cx="7045325"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Linearity Studies</a:t>
            </a:r>
          </a:p>
        </p:txBody>
      </p:sp>
      <p:sp>
        <p:nvSpPr>
          <p:cNvPr id="10" name="Content Placeholder 9">
            <a:extLst>
              <a:ext uri="{FF2B5EF4-FFF2-40B4-BE49-F238E27FC236}">
                <a16:creationId xmlns:a16="http://schemas.microsoft.com/office/drawing/2014/main" id="{15F50E82-EA75-4034-AF15-9CC47208048B}"/>
              </a:ext>
            </a:extLst>
          </p:cNvPr>
          <p:cNvSpPr>
            <a:spLocks noGrp="1"/>
          </p:cNvSpPr>
          <p:nvPr>
            <p:ph idx="1"/>
          </p:nvPr>
        </p:nvSpPr>
        <p:spPr>
          <a:xfrm>
            <a:off x="93663" y="1289050"/>
            <a:ext cx="6788150" cy="3263900"/>
          </a:xfrm>
        </p:spPr>
        <p:txBody>
          <a:bodyPr>
            <a:normAutofit/>
          </a:bodyPr>
          <a:lstStyle/>
          <a:p>
            <a:pPr marL="227013" indent="-227013">
              <a:defRPr/>
            </a:pPr>
            <a:r>
              <a:rPr lang="en-US" sz="1600" dirty="0"/>
              <a:t>One common way for non-linear joints to be identified is by running dynamic testing at different force levels.  </a:t>
            </a:r>
          </a:p>
          <a:p>
            <a:pPr marL="227013" indent="-227013">
              <a:defRPr/>
            </a:pPr>
            <a:r>
              <a:rPr lang="en-US" sz="1600" dirty="0"/>
              <a:t>An overlay of the frequency domain data will clearly show which resonant frequencies are non-linear (e.g., frequency shifts, peak shape changes).</a:t>
            </a:r>
          </a:p>
          <a:p>
            <a:pPr marL="227013" indent="-227013">
              <a:defRPr/>
            </a:pPr>
            <a:r>
              <a:rPr lang="en-US" sz="1600" u="sng" dirty="0"/>
              <a:t>Example #1</a:t>
            </a:r>
            <a:r>
              <a:rPr lang="en-US" sz="1600" dirty="0"/>
              <a:t>: Most modes are showing up very linear, but the two near 35 Hz are clearly exhibiting non-linear behavior</a:t>
            </a:r>
          </a:p>
          <a:p>
            <a:pPr marL="227013" indent="-227013">
              <a:defRPr/>
            </a:pPr>
            <a:r>
              <a:rPr lang="en-US" sz="1600" u="sng" dirty="0"/>
              <a:t>Example #2</a:t>
            </a:r>
            <a:r>
              <a:rPr lang="en-US" sz="1600" dirty="0"/>
              <a:t>: All modes of this hardware are exhibiting large amounts of non-linear behavior</a:t>
            </a:r>
          </a:p>
          <a:p>
            <a:pPr marL="227013" indent="-227013">
              <a:defRPr/>
            </a:pPr>
            <a:r>
              <a:rPr lang="en-US" sz="1600" b="1" u="sng" dirty="0"/>
              <a:t>Important</a:t>
            </a:r>
            <a:r>
              <a:rPr lang="en-US" sz="1600" dirty="0"/>
              <a:t>: The engineer performing the correlation must understand where the hardware maintains linearity and where it does not in order to be successful in correlating the FEM.</a:t>
            </a:r>
          </a:p>
          <a:p>
            <a:pPr>
              <a:defRPr/>
            </a:pPr>
            <a:endParaRPr lang="en-US" sz="1800" dirty="0"/>
          </a:p>
        </p:txBody>
      </p:sp>
      <p:pic>
        <p:nvPicPr>
          <p:cNvPr id="41989" name="Picture 4">
            <a:extLst>
              <a:ext uri="{FF2B5EF4-FFF2-40B4-BE49-F238E27FC236}">
                <a16:creationId xmlns:a16="http://schemas.microsoft.com/office/drawing/2014/main" id="{A110E5FA-AFFD-4FA4-95C4-2DB429662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886"/>
          <a:stretch>
            <a:fillRect/>
          </a:stretch>
        </p:blipFill>
        <p:spPr bwMode="auto">
          <a:xfrm>
            <a:off x="4291013" y="4733925"/>
            <a:ext cx="4659312"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3">
            <a:extLst>
              <a:ext uri="{FF2B5EF4-FFF2-40B4-BE49-F238E27FC236}">
                <a16:creationId xmlns:a16="http://schemas.microsoft.com/office/drawing/2014/main" id="{D1AA0164-D5BD-41C7-91F6-B0FCF3145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752" t="28966" r="60442" b="25975"/>
          <a:stretch>
            <a:fillRect/>
          </a:stretch>
        </p:blipFill>
        <p:spPr bwMode="auto">
          <a:xfrm>
            <a:off x="7153275" y="2951163"/>
            <a:ext cx="1639888"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Box 1">
            <a:extLst>
              <a:ext uri="{FF2B5EF4-FFF2-40B4-BE49-F238E27FC236}">
                <a16:creationId xmlns:a16="http://schemas.microsoft.com/office/drawing/2014/main" id="{63EAD45D-605E-4D30-BEAE-13BC4A7705BB}"/>
              </a:ext>
            </a:extLst>
          </p:cNvPr>
          <p:cNvSpPr txBox="1">
            <a:spLocks noChangeArrowheads="1"/>
          </p:cNvSpPr>
          <p:nvPr/>
        </p:nvSpPr>
        <p:spPr bwMode="auto">
          <a:xfrm>
            <a:off x="1719263" y="4411663"/>
            <a:ext cx="1639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sz="1200" i="1"/>
              <a:t>Example #1</a:t>
            </a:r>
          </a:p>
        </p:txBody>
      </p:sp>
      <p:sp>
        <p:nvSpPr>
          <p:cNvPr id="41992" name="TextBox 7">
            <a:extLst>
              <a:ext uri="{FF2B5EF4-FFF2-40B4-BE49-F238E27FC236}">
                <a16:creationId xmlns:a16="http://schemas.microsoft.com/office/drawing/2014/main" id="{7CACE3C1-4C13-47C4-B24E-FED7FD7BCC7A}"/>
              </a:ext>
            </a:extLst>
          </p:cNvPr>
          <p:cNvSpPr txBox="1">
            <a:spLocks noChangeArrowheads="1"/>
          </p:cNvSpPr>
          <p:nvPr/>
        </p:nvSpPr>
        <p:spPr bwMode="auto">
          <a:xfrm>
            <a:off x="6251575" y="4457700"/>
            <a:ext cx="1639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200" i="1"/>
              <a:t>Example #2</a:t>
            </a:r>
          </a:p>
        </p:txBody>
      </p:sp>
      <p:pic>
        <p:nvPicPr>
          <p:cNvPr id="41993" name="Picture 2">
            <a:extLst>
              <a:ext uri="{FF2B5EF4-FFF2-40B4-BE49-F238E27FC236}">
                <a16:creationId xmlns:a16="http://schemas.microsoft.com/office/drawing/2014/main" id="{C4E56987-3510-475D-AFBC-36B9A6AF0B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2313" y="1222375"/>
            <a:ext cx="1801812"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013637E7-E7E5-48BB-A62A-0B9406EF871B}"/>
              </a:ext>
            </a:extLst>
          </p:cNvPr>
          <p:cNvSpPr>
            <a:spLocks noGrp="1" noChangeArrowheads="1"/>
          </p:cNvSpPr>
          <p:nvPr>
            <p:ph type="title"/>
          </p:nvPr>
        </p:nvSpPr>
        <p:spPr>
          <a:xfrm>
            <a:off x="1236663" y="288925"/>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sz="2800">
                <a:cs typeface="ヒラギノ角ゴ Pro W3"/>
              </a:rPr>
              <a:t>Bolted Joint Non-Linearity Example</a:t>
            </a:r>
          </a:p>
        </p:txBody>
      </p:sp>
      <p:sp>
        <p:nvSpPr>
          <p:cNvPr id="3" name="Content Placeholder 2">
            <a:extLst>
              <a:ext uri="{FF2B5EF4-FFF2-40B4-BE49-F238E27FC236}">
                <a16:creationId xmlns:a16="http://schemas.microsoft.com/office/drawing/2014/main" id="{96C21FA2-6F78-4FC4-B92A-FF972988361F}"/>
              </a:ext>
            </a:extLst>
          </p:cNvPr>
          <p:cNvSpPr>
            <a:spLocks noGrp="1"/>
          </p:cNvSpPr>
          <p:nvPr>
            <p:ph idx="1"/>
          </p:nvPr>
        </p:nvSpPr>
        <p:spPr>
          <a:xfrm>
            <a:off x="180975" y="1376363"/>
            <a:ext cx="5643563" cy="2552700"/>
          </a:xfrm>
        </p:spPr>
        <p:txBody>
          <a:bodyPr>
            <a:normAutofit/>
          </a:bodyPr>
          <a:lstStyle/>
          <a:p>
            <a:pPr marL="174625" indent="-174625">
              <a:defRPr/>
            </a:pPr>
            <a:r>
              <a:rPr lang="en-US" sz="1400" dirty="0"/>
              <a:t>Test was done on very thin sheet metal bolted joint.  Accels on both side of the joint.</a:t>
            </a:r>
          </a:p>
          <a:p>
            <a:pPr marL="339725" lvl="1" indent="-174625">
              <a:defRPr/>
            </a:pPr>
            <a:r>
              <a:rPr lang="en-US" sz="1200" dirty="0"/>
              <a:t>This is an extreme example due to the weakness of the joint.</a:t>
            </a:r>
          </a:p>
          <a:p>
            <a:pPr marL="174625" indent="-174625">
              <a:defRPr/>
            </a:pPr>
            <a:endParaRPr lang="en-US" sz="1400" dirty="0"/>
          </a:p>
          <a:p>
            <a:pPr marL="174625" indent="-174625">
              <a:defRPr/>
            </a:pPr>
            <a:r>
              <a:rPr lang="en-US" sz="1400" dirty="0"/>
              <a:t>X and Y directions stay very linear up to 200 Hz.</a:t>
            </a:r>
          </a:p>
          <a:p>
            <a:pPr marL="339725" lvl="1" indent="-174625">
              <a:defRPr/>
            </a:pPr>
            <a:r>
              <a:rPr lang="en-US" sz="1200" dirty="0"/>
              <a:t>Looking for phase lock through the entire test frequency range.</a:t>
            </a:r>
          </a:p>
          <a:p>
            <a:pPr marL="174625" indent="-174625">
              <a:defRPr/>
            </a:pPr>
            <a:endParaRPr lang="en-US" sz="1400" dirty="0"/>
          </a:p>
          <a:p>
            <a:pPr marL="174625" indent="-174625">
              <a:defRPr/>
            </a:pPr>
            <a:r>
              <a:rPr lang="en-US" sz="1400" dirty="0"/>
              <a:t>Z direction separates and goes out of phase after 150 Hz</a:t>
            </a:r>
          </a:p>
          <a:p>
            <a:pPr marL="339725" lvl="1" indent="-174625">
              <a:defRPr/>
            </a:pPr>
            <a:r>
              <a:rPr lang="en-US" sz="1200" dirty="0"/>
              <a:t>Clear indication that the measurement locations on the joint are no longer acting as a tightly constrained bolted joint.  </a:t>
            </a:r>
          </a:p>
        </p:txBody>
      </p:sp>
      <p:pic>
        <p:nvPicPr>
          <p:cNvPr id="43012" name="Picture 12">
            <a:extLst>
              <a:ext uri="{FF2B5EF4-FFF2-40B4-BE49-F238E27FC236}">
                <a16:creationId xmlns:a16="http://schemas.microsoft.com/office/drawing/2014/main" id="{376FBF11-7C49-4570-A7F4-60D434ED3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4538" y="1819275"/>
            <a:ext cx="32226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4">
            <a:extLst>
              <a:ext uri="{FF2B5EF4-FFF2-40B4-BE49-F238E27FC236}">
                <a16:creationId xmlns:a16="http://schemas.microsoft.com/office/drawing/2014/main" id="{5149F8EF-1D5A-4282-9B03-0D98A5942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4121150"/>
            <a:ext cx="25273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6">
            <a:extLst>
              <a:ext uri="{FF2B5EF4-FFF2-40B4-BE49-F238E27FC236}">
                <a16:creationId xmlns:a16="http://schemas.microsoft.com/office/drawing/2014/main" id="{D6846799-6FB8-403F-B815-FC81C6479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4116388"/>
            <a:ext cx="2528888"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8">
            <a:extLst>
              <a:ext uri="{FF2B5EF4-FFF2-40B4-BE49-F238E27FC236}">
                <a16:creationId xmlns:a16="http://schemas.microsoft.com/office/drawing/2014/main" id="{225DC298-D947-4245-AB14-1A08F60960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4538" y="4116388"/>
            <a:ext cx="2500312" cy="211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Box 19">
            <a:extLst>
              <a:ext uri="{FF2B5EF4-FFF2-40B4-BE49-F238E27FC236}">
                <a16:creationId xmlns:a16="http://schemas.microsoft.com/office/drawing/2014/main" id="{4AE70A67-12B7-442E-AD4B-6DABE5B5E8B4}"/>
              </a:ext>
            </a:extLst>
          </p:cNvPr>
          <p:cNvSpPr txBox="1">
            <a:spLocks noChangeArrowheads="1"/>
          </p:cNvSpPr>
          <p:nvPr/>
        </p:nvSpPr>
        <p:spPr bwMode="auto">
          <a:xfrm>
            <a:off x="2486025" y="5780088"/>
            <a:ext cx="21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t>X</a:t>
            </a:r>
          </a:p>
        </p:txBody>
      </p:sp>
      <p:sp>
        <p:nvSpPr>
          <p:cNvPr id="43017" name="TextBox 20">
            <a:extLst>
              <a:ext uri="{FF2B5EF4-FFF2-40B4-BE49-F238E27FC236}">
                <a16:creationId xmlns:a16="http://schemas.microsoft.com/office/drawing/2014/main" id="{1AC2C85D-48B5-47C4-A5FF-C3E160731E4A}"/>
              </a:ext>
            </a:extLst>
          </p:cNvPr>
          <p:cNvSpPr txBox="1">
            <a:spLocks noChangeArrowheads="1"/>
          </p:cNvSpPr>
          <p:nvPr/>
        </p:nvSpPr>
        <p:spPr bwMode="auto">
          <a:xfrm>
            <a:off x="5230813" y="5722938"/>
            <a:ext cx="219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t>Y</a:t>
            </a:r>
          </a:p>
        </p:txBody>
      </p:sp>
      <p:sp>
        <p:nvSpPr>
          <p:cNvPr id="43018" name="TextBox 21">
            <a:extLst>
              <a:ext uri="{FF2B5EF4-FFF2-40B4-BE49-F238E27FC236}">
                <a16:creationId xmlns:a16="http://schemas.microsoft.com/office/drawing/2014/main" id="{46FA6FEC-0047-49A0-B8B2-F70EF05AD50B}"/>
              </a:ext>
            </a:extLst>
          </p:cNvPr>
          <p:cNvSpPr txBox="1">
            <a:spLocks noChangeArrowheads="1"/>
          </p:cNvSpPr>
          <p:nvPr/>
        </p:nvSpPr>
        <p:spPr bwMode="auto">
          <a:xfrm>
            <a:off x="7999413" y="5722938"/>
            <a:ext cx="21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r>
              <a:rPr lang="en-US" altLang="en-US"/>
              <a:t>Z</a:t>
            </a:r>
          </a:p>
        </p:txBody>
      </p:sp>
      <p:sp>
        <p:nvSpPr>
          <p:cNvPr id="27" name="Oval 26">
            <a:extLst>
              <a:ext uri="{FF2B5EF4-FFF2-40B4-BE49-F238E27FC236}">
                <a16:creationId xmlns:a16="http://schemas.microsoft.com/office/drawing/2014/main" id="{5E2A3F71-CB54-48B2-9A5C-2927B4615C31}"/>
              </a:ext>
            </a:extLst>
          </p:cNvPr>
          <p:cNvSpPr/>
          <p:nvPr/>
        </p:nvSpPr>
        <p:spPr>
          <a:xfrm>
            <a:off x="7881938" y="2449513"/>
            <a:ext cx="563562" cy="820737"/>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020" name="TextBox 1">
            <a:extLst>
              <a:ext uri="{FF2B5EF4-FFF2-40B4-BE49-F238E27FC236}">
                <a16:creationId xmlns:a16="http://schemas.microsoft.com/office/drawing/2014/main" id="{CBAB7F1E-2967-47DE-955F-ED146C0916C6}"/>
              </a:ext>
            </a:extLst>
          </p:cNvPr>
          <p:cNvSpPr txBox="1">
            <a:spLocks noChangeArrowheads="1"/>
          </p:cNvSpPr>
          <p:nvPr/>
        </p:nvSpPr>
        <p:spPr bwMode="auto">
          <a:xfrm>
            <a:off x="1123950" y="5662613"/>
            <a:ext cx="1089025" cy="430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100">
                <a:solidFill>
                  <a:srgbClr val="00B050"/>
                </a:solidFill>
              </a:rPr>
              <a:t>Above Flange</a:t>
            </a:r>
          </a:p>
          <a:p>
            <a:pPr algn="ctr"/>
            <a:r>
              <a:rPr lang="en-US" altLang="en-US" sz="1100">
                <a:solidFill>
                  <a:srgbClr val="FF00FF"/>
                </a:solidFill>
              </a:rPr>
              <a:t>Below Flange</a:t>
            </a:r>
          </a:p>
        </p:txBody>
      </p:sp>
      <p:sp>
        <p:nvSpPr>
          <p:cNvPr id="43021" name="TextBox 12">
            <a:extLst>
              <a:ext uri="{FF2B5EF4-FFF2-40B4-BE49-F238E27FC236}">
                <a16:creationId xmlns:a16="http://schemas.microsoft.com/office/drawing/2014/main" id="{92E24B79-1075-4A16-B123-72ED8E953AB2}"/>
              </a:ext>
            </a:extLst>
          </p:cNvPr>
          <p:cNvSpPr txBox="1">
            <a:spLocks noChangeArrowheads="1"/>
          </p:cNvSpPr>
          <p:nvPr/>
        </p:nvSpPr>
        <p:spPr bwMode="auto">
          <a:xfrm>
            <a:off x="3879850" y="5653088"/>
            <a:ext cx="1087438" cy="430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100">
                <a:solidFill>
                  <a:srgbClr val="00B050"/>
                </a:solidFill>
              </a:rPr>
              <a:t>Above Flange</a:t>
            </a:r>
          </a:p>
          <a:p>
            <a:pPr algn="ctr"/>
            <a:r>
              <a:rPr lang="en-US" altLang="en-US" sz="1100">
                <a:solidFill>
                  <a:srgbClr val="FF00FF"/>
                </a:solidFill>
              </a:rPr>
              <a:t>Below Flange</a:t>
            </a:r>
          </a:p>
        </p:txBody>
      </p:sp>
      <p:sp>
        <p:nvSpPr>
          <p:cNvPr id="43022" name="TextBox 13">
            <a:extLst>
              <a:ext uri="{FF2B5EF4-FFF2-40B4-BE49-F238E27FC236}">
                <a16:creationId xmlns:a16="http://schemas.microsoft.com/office/drawing/2014/main" id="{EC64B4C7-2157-4166-93A1-7BCAA26A31EE}"/>
              </a:ext>
            </a:extLst>
          </p:cNvPr>
          <p:cNvSpPr txBox="1">
            <a:spLocks noChangeArrowheads="1"/>
          </p:cNvSpPr>
          <p:nvPr/>
        </p:nvSpPr>
        <p:spPr bwMode="auto">
          <a:xfrm>
            <a:off x="6711950" y="5638800"/>
            <a:ext cx="1089025" cy="430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100">
                <a:solidFill>
                  <a:srgbClr val="00B050"/>
                </a:solidFill>
              </a:rPr>
              <a:t>Above Flange</a:t>
            </a:r>
          </a:p>
          <a:p>
            <a:pPr algn="ctr"/>
            <a:r>
              <a:rPr lang="en-US" altLang="en-US" sz="1100">
                <a:solidFill>
                  <a:srgbClr val="FF00FF"/>
                </a:solidFill>
              </a:rPr>
              <a:t>Below Flange</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C5040266-9A31-48AE-9F25-F0BA7C909AC7}"/>
              </a:ext>
            </a:extLst>
          </p:cNvPr>
          <p:cNvSpPr>
            <a:spLocks noGrp="1" noChangeArrowheads="1"/>
          </p:cNvSpPr>
          <p:nvPr>
            <p:ph type="title"/>
          </p:nvPr>
        </p:nvSpPr>
        <p:spPr>
          <a:xfrm>
            <a:off x="1049338" y="187325"/>
            <a:ext cx="7045325"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Multiple Configuration Example</a:t>
            </a:r>
          </a:p>
        </p:txBody>
      </p:sp>
      <p:sp>
        <p:nvSpPr>
          <p:cNvPr id="3" name="Content Placeholder 2">
            <a:extLst>
              <a:ext uri="{FF2B5EF4-FFF2-40B4-BE49-F238E27FC236}">
                <a16:creationId xmlns:a16="http://schemas.microsoft.com/office/drawing/2014/main" id="{D5B13F25-2DB8-4C28-90E4-49EA243BF083}"/>
              </a:ext>
            </a:extLst>
          </p:cNvPr>
          <p:cNvSpPr>
            <a:spLocks noGrp="1"/>
          </p:cNvSpPr>
          <p:nvPr>
            <p:ph idx="1"/>
          </p:nvPr>
        </p:nvSpPr>
        <p:spPr>
          <a:xfrm>
            <a:off x="333375" y="1357313"/>
            <a:ext cx="8167688" cy="3263900"/>
          </a:xfrm>
        </p:spPr>
        <p:txBody>
          <a:bodyPr/>
          <a:lstStyle/>
          <a:p>
            <a:pPr marL="227013" indent="-227013">
              <a:defRPr/>
            </a:pPr>
            <a:r>
              <a:rPr lang="en-US" sz="1800" dirty="0"/>
              <a:t>The testing took place on an aircraft that was suspended from its landing gear.</a:t>
            </a:r>
          </a:p>
          <a:p>
            <a:pPr marL="227013" indent="-227013">
              <a:defRPr/>
            </a:pPr>
            <a:endParaRPr lang="en-US" sz="1800" dirty="0"/>
          </a:p>
          <a:p>
            <a:pPr marL="227013" indent="-227013">
              <a:defRPr/>
            </a:pPr>
            <a:r>
              <a:rPr lang="en-US" sz="1800" dirty="0"/>
              <a:t>Observed a difference between the stowed flap and slightly deployed flap test configurations.</a:t>
            </a:r>
          </a:p>
          <a:p>
            <a:pPr marL="227013" indent="-227013">
              <a:defRPr/>
            </a:pPr>
            <a:endParaRPr lang="en-US" sz="1800" dirty="0"/>
          </a:p>
          <a:p>
            <a:pPr marL="227013" indent="-227013">
              <a:defRPr/>
            </a:pPr>
            <a:r>
              <a:rPr lang="en-US" sz="1800" dirty="0"/>
              <a:t>Conclusion was that there had to be contact occurring somewhere on the flap in the stowed condition.</a:t>
            </a:r>
          </a:p>
        </p:txBody>
      </p:sp>
      <p:pic>
        <p:nvPicPr>
          <p:cNvPr id="44036" name="Picture 3">
            <a:extLst>
              <a:ext uri="{FF2B5EF4-FFF2-40B4-BE49-F238E27FC236}">
                <a16:creationId xmlns:a16="http://schemas.microsoft.com/office/drawing/2014/main" id="{801ED25A-AD9C-448A-A52C-CBB89B033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75" y="3686175"/>
            <a:ext cx="5524500"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B1DEBB3-0E4F-4E5E-89E0-3E082243D593}"/>
              </a:ext>
            </a:extLst>
          </p:cNvPr>
          <p:cNvSpPr txBox="1"/>
          <p:nvPr/>
        </p:nvSpPr>
        <p:spPr>
          <a:xfrm>
            <a:off x="3282950" y="5967413"/>
            <a:ext cx="2759075" cy="430212"/>
          </a:xfrm>
          <a:prstGeom prst="rect">
            <a:avLst/>
          </a:prstGeom>
          <a:solidFill>
            <a:schemeClr val="bg1">
              <a:lumMod val="95000"/>
            </a:schemeClr>
          </a:solidFill>
        </p:spPr>
        <p:txBody>
          <a:bodyPr>
            <a:spAutoFit/>
          </a:bodyPr>
          <a:lstStyle/>
          <a:p>
            <a:pPr algn="ctr">
              <a:defRPr/>
            </a:pPr>
            <a:r>
              <a:rPr lang="en-US" sz="1100" dirty="0">
                <a:solidFill>
                  <a:schemeClr val="accent5"/>
                </a:solidFill>
              </a:rPr>
              <a:t>Flap Stowed Test</a:t>
            </a:r>
          </a:p>
          <a:p>
            <a:pPr algn="ctr">
              <a:defRPr/>
            </a:pPr>
            <a:r>
              <a:rPr lang="en-US" sz="1100" dirty="0">
                <a:solidFill>
                  <a:srgbClr val="FF3300"/>
                </a:solidFill>
              </a:rPr>
              <a:t>Flap Slightly Deployed Test</a:t>
            </a: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5">
            <a:extLst>
              <a:ext uri="{FF2B5EF4-FFF2-40B4-BE49-F238E27FC236}">
                <a16:creationId xmlns:a16="http://schemas.microsoft.com/office/drawing/2014/main" id="{0FE46A9D-CC17-4A19-AC74-4887E4E7DB92}"/>
              </a:ext>
            </a:extLst>
          </p:cNvPr>
          <p:cNvSpPr>
            <a:spLocks noGrp="1" noChangeArrowheads="1"/>
          </p:cNvSpPr>
          <p:nvPr>
            <p:ph type="title"/>
          </p:nvPr>
        </p:nvSpPr>
        <p:spPr>
          <a:xfrm>
            <a:off x="628650" y="250825"/>
            <a:ext cx="7886700"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Multiple Configuration Example</a:t>
            </a:r>
          </a:p>
        </p:txBody>
      </p:sp>
      <p:sp>
        <p:nvSpPr>
          <p:cNvPr id="7" name="Content Placeholder 6">
            <a:extLst>
              <a:ext uri="{FF2B5EF4-FFF2-40B4-BE49-F238E27FC236}">
                <a16:creationId xmlns:a16="http://schemas.microsoft.com/office/drawing/2014/main" id="{2094D4A2-7F0A-4592-A268-436B0978843B}"/>
              </a:ext>
            </a:extLst>
          </p:cNvPr>
          <p:cNvSpPr>
            <a:spLocks noGrp="1"/>
          </p:cNvSpPr>
          <p:nvPr>
            <p:ph idx="1"/>
          </p:nvPr>
        </p:nvSpPr>
        <p:spPr>
          <a:xfrm>
            <a:off x="227013" y="1249363"/>
            <a:ext cx="8640762" cy="3263900"/>
          </a:xfrm>
        </p:spPr>
        <p:txBody>
          <a:bodyPr>
            <a:normAutofit/>
          </a:bodyPr>
          <a:lstStyle/>
          <a:p>
            <a:pPr marL="227013" indent="-227013">
              <a:defRPr/>
            </a:pPr>
            <a:r>
              <a:rPr lang="en-US" sz="1800" dirty="0"/>
              <a:t>There must be contact between the cove and the flap when the flap is in its stowed configuration in order to create such a substantial shift in the FRF between stowed and slightly deployed flaps.</a:t>
            </a:r>
          </a:p>
          <a:p>
            <a:pPr marL="227013" indent="-227013">
              <a:defRPr/>
            </a:pPr>
            <a:endParaRPr lang="en-US" sz="1800" dirty="0"/>
          </a:p>
          <a:p>
            <a:pPr marL="227013" indent="-227013">
              <a:defRPr/>
            </a:pPr>
            <a:r>
              <a:rPr lang="en-US" sz="1800" dirty="0"/>
              <a:t>Flexible CBUSH elements were placed between the cove and the flap top surface. </a:t>
            </a:r>
          </a:p>
          <a:p>
            <a:pPr marL="227013" indent="-227013">
              <a:defRPr/>
            </a:pPr>
            <a:endParaRPr lang="en-US" sz="1800" dirty="0"/>
          </a:p>
          <a:p>
            <a:pPr marL="227013" indent="-227013">
              <a:defRPr/>
            </a:pPr>
            <a:r>
              <a:rPr lang="en-US" sz="1800" b="1" u="sng" dirty="0"/>
              <a:t>Tip</a:t>
            </a:r>
            <a:r>
              <a:rPr lang="en-US" sz="1800" dirty="0"/>
              <a:t>: Attempting to bound and correlate non-linear behavior is one area where optimization tools really start to be worthwhile and helpful.</a:t>
            </a:r>
          </a:p>
        </p:txBody>
      </p:sp>
      <p:pic>
        <p:nvPicPr>
          <p:cNvPr id="45060" name="Picture 8">
            <a:extLst>
              <a:ext uri="{FF2B5EF4-FFF2-40B4-BE49-F238E27FC236}">
                <a16:creationId xmlns:a16="http://schemas.microsoft.com/office/drawing/2014/main" id="{71CF7890-0EA2-45F9-83CB-93455D024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150" y="3892550"/>
            <a:ext cx="4725988"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3E9CE310-4CF1-41F8-9308-0ED883931750}"/>
              </a:ext>
            </a:extLst>
          </p:cNvPr>
          <p:cNvSpPr/>
          <p:nvPr/>
        </p:nvSpPr>
        <p:spPr>
          <a:xfrm rot="19483495">
            <a:off x="3903663" y="4305300"/>
            <a:ext cx="2447925" cy="59848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a:extLst>
              <a:ext uri="{FF2B5EF4-FFF2-40B4-BE49-F238E27FC236}">
                <a16:creationId xmlns:a16="http://schemas.microsoft.com/office/drawing/2014/main" id="{38E61221-60C5-4954-B8AB-A9E4339BE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639" t="11948" r="21706" b="13602"/>
          <a:stretch>
            <a:fillRect/>
          </a:stretch>
        </p:blipFill>
        <p:spPr bwMode="auto">
          <a:xfrm>
            <a:off x="4711700" y="4435475"/>
            <a:ext cx="3684588"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4">
            <a:extLst>
              <a:ext uri="{FF2B5EF4-FFF2-40B4-BE49-F238E27FC236}">
                <a16:creationId xmlns:a16="http://schemas.microsoft.com/office/drawing/2014/main" id="{E4C46414-04D6-4CD6-A209-A6EE67541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432" t="10789" r="21938" b="13191"/>
          <a:stretch>
            <a:fillRect/>
          </a:stretch>
        </p:blipFill>
        <p:spPr bwMode="auto">
          <a:xfrm>
            <a:off x="560388" y="4391025"/>
            <a:ext cx="3709987"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itle 5">
            <a:extLst>
              <a:ext uri="{FF2B5EF4-FFF2-40B4-BE49-F238E27FC236}">
                <a16:creationId xmlns:a16="http://schemas.microsoft.com/office/drawing/2014/main" id="{6C6B0F33-EF21-4ACF-8AC6-8887EE4866FA}"/>
              </a:ext>
            </a:extLst>
          </p:cNvPr>
          <p:cNvSpPr>
            <a:spLocks noGrp="1" noChangeArrowheads="1"/>
          </p:cNvSpPr>
          <p:nvPr>
            <p:ph type="title"/>
          </p:nvPr>
        </p:nvSpPr>
        <p:spPr>
          <a:xfrm>
            <a:off x="628650" y="209550"/>
            <a:ext cx="7886700" cy="993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Multiple Configuration Example</a:t>
            </a:r>
          </a:p>
        </p:txBody>
      </p:sp>
      <p:sp>
        <p:nvSpPr>
          <p:cNvPr id="7" name="Content Placeholder 6">
            <a:extLst>
              <a:ext uri="{FF2B5EF4-FFF2-40B4-BE49-F238E27FC236}">
                <a16:creationId xmlns:a16="http://schemas.microsoft.com/office/drawing/2014/main" id="{93C07D07-E86F-4A51-B801-3BD1853B46CA}"/>
              </a:ext>
            </a:extLst>
          </p:cNvPr>
          <p:cNvSpPr>
            <a:spLocks noGrp="1"/>
          </p:cNvSpPr>
          <p:nvPr>
            <p:ph idx="1"/>
          </p:nvPr>
        </p:nvSpPr>
        <p:spPr>
          <a:xfrm>
            <a:off x="134938" y="1250950"/>
            <a:ext cx="8618537" cy="3263900"/>
          </a:xfrm>
        </p:spPr>
        <p:txBody>
          <a:bodyPr/>
          <a:lstStyle/>
          <a:p>
            <a:pPr marL="227013" indent="-227013">
              <a:defRPr/>
            </a:pPr>
            <a:r>
              <a:rPr lang="en-US" sz="1800" dirty="0"/>
              <a:t>The X-Ortho clearly shows the impact of inputting the springs for the stowed flap configuration.</a:t>
            </a:r>
          </a:p>
          <a:p>
            <a:pPr marL="227013" indent="-227013">
              <a:defRPr/>
            </a:pPr>
            <a:endParaRPr lang="en-US" sz="800" dirty="0"/>
          </a:p>
          <a:p>
            <a:pPr marL="227013" indent="-227013">
              <a:defRPr/>
            </a:pPr>
            <a:r>
              <a:rPr lang="en-US" sz="1800" b="1" u="sng" dirty="0"/>
              <a:t>Takeaway</a:t>
            </a:r>
            <a:r>
              <a:rPr lang="en-US" sz="1800" dirty="0"/>
              <a:t>: If only one configuration had been tested, this would have likely been missed or made the correlation much more challenging.  </a:t>
            </a:r>
          </a:p>
          <a:p>
            <a:pPr marL="455613" lvl="1" indent="-227013">
              <a:defRPr/>
            </a:pPr>
            <a:r>
              <a:rPr lang="en-US" sz="1400" dirty="0"/>
              <a:t>Understand this doesn’t resolve everything, it’s still a linear model.</a:t>
            </a:r>
          </a:p>
          <a:p>
            <a:pPr marL="455613" lvl="1" indent="-227013">
              <a:defRPr/>
            </a:pPr>
            <a:r>
              <a:rPr lang="en-US" sz="1400" dirty="0"/>
              <a:t>If a model will be used in analysis of multiple configurations, make sure you validate or understand the behavior of all the configurations.</a:t>
            </a:r>
          </a:p>
          <a:p>
            <a:pPr marL="455613" lvl="1" indent="-227013">
              <a:defRPr/>
            </a:pPr>
            <a:endParaRPr lang="en-US" sz="800" dirty="0"/>
          </a:p>
          <a:p>
            <a:pPr marL="227013" indent="-227013">
              <a:defRPr/>
            </a:pPr>
            <a:r>
              <a:rPr lang="en-US" sz="1800" b="1" u="sng" dirty="0"/>
              <a:t>Important</a:t>
            </a:r>
            <a:r>
              <a:rPr lang="en-US" sz="1800" dirty="0"/>
              <a:t>: Results like this often drive the need to run analysis with both configurations or at least determine which configuration produces less-conservative results.</a:t>
            </a:r>
          </a:p>
        </p:txBody>
      </p:sp>
      <p:sp>
        <p:nvSpPr>
          <p:cNvPr id="46086" name="TextBox 7">
            <a:extLst>
              <a:ext uri="{FF2B5EF4-FFF2-40B4-BE49-F238E27FC236}">
                <a16:creationId xmlns:a16="http://schemas.microsoft.com/office/drawing/2014/main" id="{814F6203-2032-4C73-B6AC-8647865496FB}"/>
              </a:ext>
            </a:extLst>
          </p:cNvPr>
          <p:cNvSpPr txBox="1">
            <a:spLocks noChangeArrowheads="1"/>
          </p:cNvSpPr>
          <p:nvPr/>
        </p:nvSpPr>
        <p:spPr bwMode="auto">
          <a:xfrm>
            <a:off x="5051425" y="4067175"/>
            <a:ext cx="3095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400" i="1"/>
              <a:t>After Contact Springs Added </a:t>
            </a:r>
          </a:p>
        </p:txBody>
      </p:sp>
      <p:sp>
        <p:nvSpPr>
          <p:cNvPr id="46087" name="TextBox 8">
            <a:extLst>
              <a:ext uri="{FF2B5EF4-FFF2-40B4-BE49-F238E27FC236}">
                <a16:creationId xmlns:a16="http://schemas.microsoft.com/office/drawing/2014/main" id="{76EE39C4-2A07-4218-806B-AFC1522D85A1}"/>
              </a:ext>
            </a:extLst>
          </p:cNvPr>
          <p:cNvSpPr txBox="1">
            <a:spLocks noChangeArrowheads="1"/>
          </p:cNvSpPr>
          <p:nvPr/>
        </p:nvSpPr>
        <p:spPr bwMode="auto">
          <a:xfrm>
            <a:off x="1255713" y="4059238"/>
            <a:ext cx="23193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a:cs typeface="ヒラギノ角ゴ Pro W3"/>
              </a:defRPr>
            </a:lvl1pPr>
            <a:lvl2pPr marL="742950" indent="-285750">
              <a:defRPr>
                <a:solidFill>
                  <a:schemeClr val="tx1"/>
                </a:solidFill>
                <a:latin typeface="Arial" panose="020B0604020202020204" pitchFamily="34" charset="0"/>
                <a:ea typeface="ヒラギノ角ゴ Pro W3"/>
                <a:cs typeface="ヒラギノ角ゴ Pro W3"/>
              </a:defRPr>
            </a:lvl2pPr>
            <a:lvl3pPr marL="1143000" indent="-228600">
              <a:defRPr>
                <a:solidFill>
                  <a:schemeClr val="tx1"/>
                </a:solidFill>
                <a:latin typeface="Arial" panose="020B0604020202020204" pitchFamily="34" charset="0"/>
                <a:ea typeface="ヒラギノ角ゴ Pro W3"/>
                <a:cs typeface="ヒラギノ角ゴ Pro W3"/>
              </a:defRPr>
            </a:lvl3pPr>
            <a:lvl4pPr marL="1600200" indent="-228600">
              <a:defRPr>
                <a:solidFill>
                  <a:schemeClr val="tx1"/>
                </a:solidFill>
                <a:latin typeface="Arial" panose="020B0604020202020204" pitchFamily="34" charset="0"/>
                <a:ea typeface="ヒラギノ角ゴ Pro W3"/>
                <a:cs typeface="ヒラギノ角ゴ Pro W3"/>
              </a:defRPr>
            </a:lvl4pPr>
            <a:lvl5pPr marL="2057400" indent="-228600">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a:cs typeface="ヒラギノ角ゴ Pro W3"/>
              </a:defRPr>
            </a:lvl9pPr>
          </a:lstStyle>
          <a:p>
            <a:pPr algn="ctr"/>
            <a:r>
              <a:rPr lang="en-US" altLang="en-US" sz="1400" i="1"/>
              <a:t>Original Correlation</a:t>
            </a: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B51540-A3E7-4F8C-9000-4569178488CB}"/>
              </a:ext>
            </a:extLst>
          </p:cNvPr>
          <p:cNvSpPr>
            <a:spLocks noGrp="1"/>
          </p:cNvSpPr>
          <p:nvPr>
            <p:ph idx="1"/>
          </p:nvPr>
        </p:nvSpPr>
        <p:spPr>
          <a:xfrm>
            <a:off x="336550" y="1335088"/>
            <a:ext cx="8350250" cy="5381625"/>
          </a:xfrm>
        </p:spPr>
        <p:txBody>
          <a:bodyPr/>
          <a:lstStyle/>
          <a:p>
            <a:pPr marL="227013" indent="-227013">
              <a:defRPr/>
            </a:pPr>
            <a:r>
              <a:rPr lang="en-US" sz="1800" dirty="0"/>
              <a:t>If you have a good analytical and test foundation and don’t ignore the basics, FEM correlation can often be a very straightforward process.</a:t>
            </a:r>
          </a:p>
          <a:p>
            <a:pPr marL="227013" indent="-227013">
              <a:defRPr/>
            </a:pPr>
            <a:endParaRPr lang="en-US" sz="1800" dirty="0"/>
          </a:p>
          <a:p>
            <a:pPr marL="227013" indent="-227013">
              <a:defRPr/>
            </a:pPr>
            <a:r>
              <a:rPr lang="en-US" sz="1800" dirty="0"/>
              <a:t>Be sure to understand the types of elements being utilized and their limitations.</a:t>
            </a:r>
          </a:p>
          <a:p>
            <a:pPr marL="227013" indent="-227013">
              <a:defRPr/>
            </a:pPr>
            <a:endParaRPr lang="en-US" sz="1800" dirty="0"/>
          </a:p>
          <a:p>
            <a:pPr marL="227013" indent="-227013">
              <a:defRPr/>
            </a:pPr>
            <a:r>
              <a:rPr lang="en-US" sz="1800" dirty="0"/>
              <a:t>Always utilize breakout model studies when in doubt on how to accurately model a joint.</a:t>
            </a:r>
          </a:p>
          <a:p>
            <a:pPr marL="227013" indent="-227013">
              <a:defRPr/>
            </a:pPr>
            <a:endParaRPr lang="en-US" sz="1800" dirty="0"/>
          </a:p>
          <a:p>
            <a:pPr marL="227013" indent="-227013">
              <a:defRPr/>
            </a:pPr>
            <a:r>
              <a:rPr lang="en-US" sz="1800" dirty="0"/>
              <a:t>Don’t forget to take advantage of all the tools you have available to you when reviewing the overall accuracy of a FEM.</a:t>
            </a:r>
          </a:p>
          <a:p>
            <a:pPr marL="227013" indent="-227013">
              <a:defRPr/>
            </a:pPr>
            <a:endParaRPr lang="en-US" sz="1800" dirty="0"/>
          </a:p>
          <a:p>
            <a:pPr marL="227013" indent="-227013">
              <a:defRPr/>
            </a:pPr>
            <a:endParaRPr lang="en-US" sz="400" dirty="0"/>
          </a:p>
          <a:p>
            <a:pPr marL="182880" indent="-227013">
              <a:defRPr/>
            </a:pPr>
            <a:r>
              <a:rPr lang="en-US" sz="1800" dirty="0"/>
              <a:t>Non-linearities can create significant challenges to a correlation but can still be managed and bounded.  </a:t>
            </a:r>
          </a:p>
          <a:p>
            <a:pPr marL="182880" indent="-227013">
              <a:defRPr/>
            </a:pPr>
            <a:endParaRPr lang="en-US" sz="1800" dirty="0"/>
          </a:p>
          <a:p>
            <a:pPr marL="182880" indent="-227013">
              <a:defRPr/>
            </a:pPr>
            <a:r>
              <a:rPr lang="en-US" sz="1800" dirty="0"/>
              <a:t>Correlate to the Test Article configuration first, and then make appropriate adjustments to the flight model.</a:t>
            </a:r>
          </a:p>
        </p:txBody>
      </p:sp>
      <p:sp>
        <p:nvSpPr>
          <p:cNvPr id="47107" name="Title 2">
            <a:extLst>
              <a:ext uri="{FF2B5EF4-FFF2-40B4-BE49-F238E27FC236}">
                <a16:creationId xmlns:a16="http://schemas.microsoft.com/office/drawing/2014/main" id="{B597DA01-F92C-4E86-BD00-6F93F599D8D1}"/>
              </a:ext>
            </a:extLst>
          </p:cNvPr>
          <p:cNvSpPr>
            <a:spLocks noGrp="1" noChangeArrowheads="1"/>
          </p:cNvSpPr>
          <p:nvPr>
            <p:ph type="title"/>
          </p:nvPr>
        </p:nvSpPr>
        <p:spPr>
          <a:xfrm>
            <a:off x="1243013" y="328613"/>
            <a:ext cx="6645275" cy="904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a:cs typeface="ヒラギノ角ゴ Pro W3"/>
              </a:rPr>
              <a:t>Conclusions</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4ED376E-07B0-4D5C-B620-C8F5AB8C8FCC}"/>
              </a:ext>
            </a:extLst>
          </p:cNvPr>
          <p:cNvSpPr>
            <a:spLocks noGrp="1"/>
          </p:cNvSpPr>
          <p:nvPr>
            <p:ph idx="1"/>
          </p:nvPr>
        </p:nvSpPr>
        <p:spPr>
          <a:xfrm>
            <a:off x="358140" y="1370596"/>
            <a:ext cx="8176260" cy="5380856"/>
          </a:xfrm>
        </p:spPr>
        <p:txBody>
          <a:bodyPr/>
          <a:lstStyle/>
          <a:p>
            <a:pPr marL="228600" indent="-228600"/>
            <a:r>
              <a:rPr lang="en-US" dirty="0"/>
              <a:t>Special thanks to the following people for providing further insight, review, and guidance on this topic.</a:t>
            </a:r>
          </a:p>
          <a:p>
            <a:pPr lvl="1"/>
            <a:r>
              <a:rPr lang="en-US" sz="2800" dirty="0"/>
              <a:t>Teresa Kinney – NASA</a:t>
            </a:r>
          </a:p>
          <a:p>
            <a:pPr lvl="1"/>
            <a:r>
              <a:rPr lang="en-US" sz="2800" dirty="0"/>
              <a:t>Lance Proctor – NASA</a:t>
            </a:r>
          </a:p>
          <a:p>
            <a:endParaRPr lang="en-US" dirty="0"/>
          </a:p>
        </p:txBody>
      </p:sp>
      <p:sp>
        <p:nvSpPr>
          <p:cNvPr id="7" name="Title 6">
            <a:extLst>
              <a:ext uri="{FF2B5EF4-FFF2-40B4-BE49-F238E27FC236}">
                <a16:creationId xmlns:a16="http://schemas.microsoft.com/office/drawing/2014/main" id="{5215C0D1-709A-412E-912C-3CEF05C4F40D}"/>
              </a:ext>
            </a:extLst>
          </p:cNvPr>
          <p:cNvSpPr>
            <a:spLocks noGrp="1"/>
          </p:cNvSpPr>
          <p:nvPr>
            <p:ph type="title"/>
          </p:nvPr>
        </p:nvSpPr>
        <p:spPr/>
        <p:txBody>
          <a:bodyPr/>
          <a:lstStyle/>
          <a:p>
            <a:r>
              <a:rPr lang="en-US" dirty="0"/>
              <a:t>Acknowledgements</a:t>
            </a:r>
          </a:p>
        </p:txBody>
      </p:sp>
    </p:spTree>
    <p:extLst>
      <p:ext uri="{BB962C8B-B14F-4D97-AF65-F5344CB8AC3E}">
        <p14:creationId xmlns:p14="http://schemas.microsoft.com/office/powerpoint/2010/main" val="426376501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79B48BCB532F40BF651FFCB8BABD79" ma:contentTypeVersion="15" ma:contentTypeDescription="Create a new document." ma:contentTypeScope="" ma:versionID="9ec60c7ae887375946731644acc57c0a">
  <xsd:schema xmlns:xsd="http://www.w3.org/2001/XMLSchema" xmlns:xs="http://www.w3.org/2001/XMLSchema" xmlns:p="http://schemas.microsoft.com/office/2006/metadata/properties" xmlns:ns2="2273b3a9-11ce-43c7-842d-ee108eadf269" xmlns:ns3="04201422-3c0c-47b8-9965-f667ad0fded7" xmlns:ns4="d900e117-17a0-4b24-9e47-511ef1d02c43" targetNamespace="http://schemas.microsoft.com/office/2006/metadata/properties" ma:root="true" ma:fieldsID="f1fbab536be9440849da3aa0952677a0" ns2:_="" ns3:_="" ns4:_="">
    <xsd:import namespace="2273b3a9-11ce-43c7-842d-ee108eadf269"/>
    <xsd:import namespace="04201422-3c0c-47b8-9965-f667ad0fded7"/>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CR" minOccurs="0"/>
                <xsd:element ref="ns4:Data_x0020_Categoriz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73b3a9-11ce-43c7-842d-ee108eadf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201422-3c0c-47b8-9965-f667ad0fded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7" nillable="true" ma:displayName="Data Categorization" ma:default=""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restriction>
          </xsd:simpleType>
        </xsd:union>
      </xsd:simpleType>
    </xsd:element>
    <xsd:element name="TaxCatchAll" ma:index="21" nillable="true" ma:displayName="Taxonomy Catch All Column" ma:hidden="true" ma:list="{7b11ba0e-4afa-44c4-9bd3-2682733d8ccc}" ma:internalName="TaxCatchAll" ma:showField="CatchAllData" ma:web="04201422-3c0c-47b8-9965-f667ad0fde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lcf76f155ced4ddcb4097134ff3c332f xmlns="2273b3a9-11ce-43c7-842d-ee108eadf269">
      <Terms xmlns="http://schemas.microsoft.com/office/infopath/2007/PartnerControls"/>
    </lcf76f155ced4ddcb4097134ff3c332f>
    <Data_x0020_Categorization xmlns="d900e117-17a0-4b24-9e47-511ef1d02c43" xsi:nil="true"/>
  </documentManagement>
</p:properties>
</file>

<file path=customXml/itemProps1.xml><?xml version="1.0" encoding="utf-8"?>
<ds:datastoreItem xmlns:ds="http://schemas.openxmlformats.org/officeDocument/2006/customXml" ds:itemID="{DCA1D345-20EE-4C3D-BFC0-89980B93D8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73b3a9-11ce-43c7-842d-ee108eadf269"/>
    <ds:schemaRef ds:uri="04201422-3c0c-47b8-9965-f667ad0fded7"/>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6E5D94-07D7-457F-94AE-34CCDEE3A1A1}">
  <ds:schemaRefs>
    <ds:schemaRef ds:uri="http://schemas.microsoft.com/sharepoint/v3/contenttype/forms"/>
  </ds:schemaRefs>
</ds:datastoreItem>
</file>

<file path=customXml/itemProps3.xml><?xml version="1.0" encoding="utf-8"?>
<ds:datastoreItem xmlns:ds="http://schemas.openxmlformats.org/officeDocument/2006/customXml" ds:itemID="{7970B984-53EC-40DD-B1E6-AAFEA3AA686E}">
  <ds:schemaRefs>
    <ds:schemaRef ds:uri="http://schemas.microsoft.com/office/2006/metadata/properties"/>
    <ds:schemaRef ds:uri="http://schemas.microsoft.com/office/infopath/2007/PartnerControls"/>
    <ds:schemaRef ds:uri="d900e117-17a0-4b24-9e47-511ef1d02c43"/>
    <ds:schemaRef ds:uri="2273b3a9-11ce-43c7-842d-ee108eadf269"/>
  </ds:schemaRefs>
</ds:datastoreItem>
</file>

<file path=docProps/app.xml><?xml version="1.0" encoding="utf-8"?>
<Properties xmlns="http://schemas.openxmlformats.org/officeDocument/2006/extended-properties" xmlns:vt="http://schemas.openxmlformats.org/officeDocument/2006/docPropsVTypes">
  <Template/>
  <TotalTime>16138</TotalTime>
  <Words>4425</Words>
  <Application>Microsoft Office PowerPoint</Application>
  <PresentationFormat>On-screen Show (4:3)</PresentationFormat>
  <Paragraphs>437</Paragraphs>
  <Slides>35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 Unicode MS</vt:lpstr>
      <vt:lpstr>Calibri</vt:lpstr>
      <vt:lpstr>Courier New</vt:lpstr>
      <vt:lpstr>Times</vt:lpstr>
      <vt:lpstr>Times New Roman</vt:lpstr>
      <vt:lpstr>Wingdings</vt:lpstr>
      <vt:lpstr>1_Office Theme</vt:lpstr>
      <vt:lpstr>PowerPoint Presentation</vt:lpstr>
      <vt:lpstr>Discussion Goals</vt:lpstr>
      <vt:lpstr>Contents</vt:lpstr>
      <vt:lpstr>Model Correlation</vt:lpstr>
      <vt:lpstr>Typical Correlation Metrics</vt:lpstr>
      <vt:lpstr>Test Preparation and Execution Basic Model Checkouts</vt:lpstr>
      <vt:lpstr>Test Preparation and Execution Hardware/CAD-FEM Comparison</vt:lpstr>
      <vt:lpstr>Test Preparation and Execution Geometry Placement</vt:lpstr>
      <vt:lpstr>Test Preparation and Execution Visual Inspection</vt:lpstr>
      <vt:lpstr>Test Preparation and Execution Checking Assumptions</vt:lpstr>
      <vt:lpstr>Test Preparation and Execution Test Article Mass Properties</vt:lpstr>
      <vt:lpstr>Test Preparation and Execution Pretest Planning </vt:lpstr>
      <vt:lpstr>Test Preparation and Execution Boundary Conditions</vt:lpstr>
      <vt:lpstr>Test Preparation and Execution Test Completion </vt:lpstr>
      <vt:lpstr>Element Compatibility RBE2 vs. RBE3</vt:lpstr>
      <vt:lpstr>Rigid Element Example</vt:lpstr>
      <vt:lpstr>Element Compatibility Connecting Different Element Types </vt:lpstr>
      <vt:lpstr>Element Compatibility Lumped Masses</vt:lpstr>
      <vt:lpstr>Joint Modeling</vt:lpstr>
      <vt:lpstr>Suggested Fastened Joint  Modeling Approach</vt:lpstr>
      <vt:lpstr>Simple Fastener Joint Model Trade Study</vt:lpstr>
      <vt:lpstr>Extra Contact Stiffness</vt:lpstr>
      <vt:lpstr>Thick Plate Joints</vt:lpstr>
      <vt:lpstr>Thick Plate Example</vt:lpstr>
      <vt:lpstr>Utilizing Other Metrics</vt:lpstr>
      <vt:lpstr>Modal Element Strain Energy</vt:lpstr>
      <vt:lpstr>Consider Nonlinearity</vt:lpstr>
      <vt:lpstr>Linearity Studies</vt:lpstr>
      <vt:lpstr>Bolted Joint Non-Linearity Example</vt:lpstr>
      <vt:lpstr>Multiple Configuration Example</vt:lpstr>
      <vt:lpstr>Multiple Configuration Example</vt:lpstr>
      <vt:lpstr>Multiple Configuration Example</vt:lpstr>
      <vt:lpstr>Conclusions</vt:lpstr>
      <vt:lpstr>Acknowledgements</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Winkel, James (LARC-D206)</cp:lastModifiedBy>
  <cp:revision>837</cp:revision>
  <dcterms:created xsi:type="dcterms:W3CDTF">2011-07-12T17:01:09Z</dcterms:created>
  <dcterms:modified xsi:type="dcterms:W3CDTF">2022-10-25T14:10:50Z</dcterms:modified>
</cp:coreProperties>
</file>