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9014-6375-4FCB-8271-D9F2082987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AB9F94-F65F-46B5-B1A1-0084B007F9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13E2CC-36AB-48F3-BFC2-06CA185B05B7}"/>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E3B19D16-67DF-431E-B295-BDEFA23F11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8195F4-5178-4070-B857-751AE2ADFB97}"/>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344546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15729-5179-48B7-A3EF-D1902C95F0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ED61D8-D379-426A-B1A7-CF05F45838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1B23F8-65F9-49E7-9F1D-DB0B60977E45}"/>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15D1B3E1-B878-45BB-84EC-C811D6AD4E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7CADE3-CAF1-4586-BE38-D12D08CAF0EC}"/>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2581991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7B32-7AB8-4E6B-9C1D-AD3B12BEF0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EAF523-3134-4B48-A367-E184136C84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8F966-F2A5-4E26-931E-9E1D336EE88A}"/>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EE3F949D-4519-4DB2-B6AE-1AACC8C7D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1792F-D95E-4C06-B5EC-1184741D0B11}"/>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1572572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F395D-5B45-47C0-A0FE-FFDC12A9DB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3D072E-C8A3-4FE4-B2FB-D953A96C44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ECD0A1-6CF7-429F-8AE2-2D83A97611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D889F9-5992-4708-BC02-86F37C159F86}"/>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6" name="Footer Placeholder 5">
            <a:extLst>
              <a:ext uri="{FF2B5EF4-FFF2-40B4-BE49-F238E27FC236}">
                <a16:creationId xmlns:a16="http://schemas.microsoft.com/office/drawing/2014/main" id="{7C490616-E4BB-4E29-A36A-FD5ED44004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04AD9C-C667-46ED-9268-72FB144983D7}"/>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20889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FE9AF-F0A2-49CC-9106-FD97D5945C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861738-9308-4E19-AAAC-4BD18BD12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50DA74-656C-49D4-B405-6815B26D14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2CD906-29EF-47BA-88A7-EED9844FC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C5764F-72E5-48D0-9C51-60242A6677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E5D86D-6134-49A2-8DA4-ADAF7F928B7D}"/>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8" name="Footer Placeholder 7">
            <a:extLst>
              <a:ext uri="{FF2B5EF4-FFF2-40B4-BE49-F238E27FC236}">
                <a16:creationId xmlns:a16="http://schemas.microsoft.com/office/drawing/2014/main" id="{38152FE0-D3FA-42F6-8A70-C071AC147D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7C6539-35EA-43C5-B9EA-20E9488924C9}"/>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1110438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79E9-8D82-4AAB-A7B8-6903668543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EA03C6-AAE6-4256-BB20-8337A23403AE}"/>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4" name="Footer Placeholder 3">
            <a:extLst>
              <a:ext uri="{FF2B5EF4-FFF2-40B4-BE49-F238E27FC236}">
                <a16:creationId xmlns:a16="http://schemas.microsoft.com/office/drawing/2014/main" id="{8F9F686C-F0E1-4169-AA44-A977971C0A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3EE28D-F581-4B98-B4AD-AFAAE6A98BF3}"/>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774088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F696FA-5B01-4A6F-A547-657C52125855}"/>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3" name="Footer Placeholder 2">
            <a:extLst>
              <a:ext uri="{FF2B5EF4-FFF2-40B4-BE49-F238E27FC236}">
                <a16:creationId xmlns:a16="http://schemas.microsoft.com/office/drawing/2014/main" id="{7FEABF6B-968F-43E2-8391-82DD40C8C5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B3B8AD-86B3-479A-8C4E-47EC6C247496}"/>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1687119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5152C-0CD0-4832-9113-ADD96807C4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63FBAB-2B32-441D-970F-E873D645A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ECE72D-024A-4E76-BBED-A2026D350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AD70A5-6944-4639-B94A-EC75535EFE30}"/>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6" name="Footer Placeholder 5">
            <a:extLst>
              <a:ext uri="{FF2B5EF4-FFF2-40B4-BE49-F238E27FC236}">
                <a16:creationId xmlns:a16="http://schemas.microsoft.com/office/drawing/2014/main" id="{9AEB1A30-C143-47C4-978C-9909EEB765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A360A0-E52C-4CDB-AFFD-73A0FD10C82C}"/>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3480753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ED57-E746-4813-81EE-BB1EBB8F05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F9E1EB-9FB4-44C5-995C-F5F8733A8D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74B6D7-7F6C-42E6-9648-9CEC98D72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9B68B8-59E4-4B3D-A815-58BA71D2AD08}"/>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6" name="Footer Placeholder 5">
            <a:extLst>
              <a:ext uri="{FF2B5EF4-FFF2-40B4-BE49-F238E27FC236}">
                <a16:creationId xmlns:a16="http://schemas.microsoft.com/office/drawing/2014/main" id="{B962A119-1CE9-48B1-9DDD-BFE1825347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025DD6-BE42-408A-BB5C-7B78C75B7B10}"/>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3377289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60B6-E1B6-4BE0-8334-72A78B0216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CB5923-7EE4-40B1-A47D-EF84A1338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6E68D-1DFE-46D8-9262-9F76E3C53212}"/>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EB496567-088F-4E3F-90A8-FA11A76B8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0D9E4-DE76-4EDC-BEA4-BB6158EA7F7C}"/>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255758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382627-AF25-41BA-B558-29135D7544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05C1B6-9E42-4CDE-9717-B3FB7B6303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0FF8F8-88A2-46A2-A23F-5E220A54960B}"/>
              </a:ext>
            </a:extLst>
          </p:cNvPr>
          <p:cNvSpPr>
            <a:spLocks noGrp="1"/>
          </p:cNvSpPr>
          <p:nvPr>
            <p:ph type="dt" sz="half" idx="10"/>
          </p:nvPr>
        </p:nvSpPr>
        <p:spPr/>
        <p:txBody>
          <a:body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270BC4A0-9E1A-4681-9986-313FD32C8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A4C02-063F-44B9-BB3A-8A9B69E18B1F}"/>
              </a:ext>
            </a:extLst>
          </p:cNvPr>
          <p:cNvSpPr>
            <a:spLocks noGrp="1"/>
          </p:cNvSpPr>
          <p:nvPr>
            <p:ph type="sldNum" sz="quarter" idx="12"/>
          </p:nvPr>
        </p:nvSpPr>
        <p:spPr/>
        <p:txBody>
          <a:bodyPr/>
          <a:lstStyle/>
          <a:p>
            <a:fld id="{1ED2341C-1B4B-462E-9FE5-278211BD6F34}" type="slidenum">
              <a:rPr lang="en-US" smtClean="0"/>
              <a:t>‹#›</a:t>
            </a:fld>
            <a:endParaRPr lang="en-US"/>
          </a:p>
        </p:txBody>
      </p:sp>
    </p:spTree>
    <p:extLst>
      <p:ext uri="{BB962C8B-B14F-4D97-AF65-F5344CB8AC3E}">
        <p14:creationId xmlns:p14="http://schemas.microsoft.com/office/powerpoint/2010/main" val="45131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B48E93-91F6-46E5-B29E-49AFA028DB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4024C2-86D9-4E46-91B5-6B30943FB5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10C2F-BD95-4DF3-B810-BF0B1E70F0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BC5E2-AA86-4E5D-9684-07AF1679D3C3}" type="datetimeFigureOut">
              <a:rPr lang="en-US" smtClean="0"/>
              <a:t>6/21/2022</a:t>
            </a:fld>
            <a:endParaRPr lang="en-US"/>
          </a:p>
        </p:txBody>
      </p:sp>
      <p:sp>
        <p:nvSpPr>
          <p:cNvPr id="5" name="Footer Placeholder 4">
            <a:extLst>
              <a:ext uri="{FF2B5EF4-FFF2-40B4-BE49-F238E27FC236}">
                <a16:creationId xmlns:a16="http://schemas.microsoft.com/office/drawing/2014/main" id="{67EFB7DF-7294-49F0-8F0C-2A14097A77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C63B58-6487-436F-9994-62FAB0FF4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2341C-1B4B-462E-9FE5-278211BD6F34}" type="slidenum">
              <a:rPr lang="en-US" smtClean="0"/>
              <a:t>‹#›</a:t>
            </a:fld>
            <a:endParaRPr lang="en-US"/>
          </a:p>
        </p:txBody>
      </p:sp>
    </p:spTree>
    <p:extLst>
      <p:ext uri="{BB962C8B-B14F-4D97-AF65-F5344CB8AC3E}">
        <p14:creationId xmlns:p14="http://schemas.microsoft.com/office/powerpoint/2010/main" val="2497732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D005-C8A1-4626-8A7B-B956732A181D}"/>
              </a:ext>
            </a:extLst>
          </p:cNvPr>
          <p:cNvSpPr>
            <a:spLocks noGrp="1"/>
          </p:cNvSpPr>
          <p:nvPr>
            <p:ph type="ctrTitle"/>
          </p:nvPr>
        </p:nvSpPr>
        <p:spPr/>
        <p:txBody>
          <a:bodyPr>
            <a:normAutofit fontScale="90000"/>
          </a:bodyPr>
          <a:lstStyle/>
          <a:p>
            <a:r>
              <a:rPr lang="en-US" dirty="0"/>
              <a:t>Demonstrating the Promise and Problems for Open Science in </a:t>
            </a:r>
            <a:r>
              <a:rPr lang="en-US" dirty="0" err="1"/>
              <a:t>Heliophysics</a:t>
            </a:r>
            <a:endParaRPr lang="en-US" dirty="0"/>
          </a:p>
        </p:txBody>
      </p:sp>
      <p:sp>
        <p:nvSpPr>
          <p:cNvPr id="3" name="Subtitle 2">
            <a:extLst>
              <a:ext uri="{FF2B5EF4-FFF2-40B4-BE49-F238E27FC236}">
                <a16:creationId xmlns:a16="http://schemas.microsoft.com/office/drawing/2014/main" id="{C3264C40-FDF3-48A7-8673-7E473DFEDEBC}"/>
              </a:ext>
            </a:extLst>
          </p:cNvPr>
          <p:cNvSpPr>
            <a:spLocks noGrp="1"/>
          </p:cNvSpPr>
          <p:nvPr>
            <p:ph type="subTitle" idx="1"/>
          </p:nvPr>
        </p:nvSpPr>
        <p:spPr>
          <a:xfrm>
            <a:off x="1524000" y="3429001"/>
            <a:ext cx="9144000" cy="3139750"/>
          </a:xfrm>
        </p:spPr>
        <p:txBody>
          <a:bodyPr>
            <a:normAutofit fontScale="77500" lnSpcReduction="20000"/>
          </a:bodyPr>
          <a:lstStyle/>
          <a:p>
            <a:pPr algn="l"/>
            <a:endParaRPr lang="en-US" sz="1800" b="0" i="0" u="none" strike="noStrike" baseline="0" dirty="0">
              <a:solidFill>
                <a:srgbClr val="000000"/>
              </a:solidFill>
              <a:latin typeface="Calibri" panose="020F0502020204030204" pitchFamily="34" charset="0"/>
            </a:endParaRPr>
          </a:p>
          <a:p>
            <a:pPr>
              <a:lnSpc>
                <a:spcPct val="120000"/>
              </a:lnSpc>
            </a:pPr>
            <a:r>
              <a:rPr lang="en-US" sz="2800" b="0" i="0" u="none" strike="noStrike" baseline="0" dirty="0">
                <a:solidFill>
                  <a:srgbClr val="000000"/>
                </a:solidFill>
                <a:latin typeface="Calibri" panose="020F0502020204030204" pitchFamily="34" charset="0"/>
              </a:rPr>
              <a:t> Rebecca Ringuette</a:t>
            </a:r>
            <a:r>
              <a:rPr lang="en-US" sz="2800" b="0" i="0" u="none" strike="noStrike" baseline="30000" dirty="0">
                <a:solidFill>
                  <a:srgbClr val="000000"/>
                </a:solidFill>
                <a:latin typeface="Calibri" panose="020F0502020204030204" pitchFamily="34" charset="0"/>
              </a:rPr>
              <a:t>1,2</a:t>
            </a:r>
            <a:r>
              <a:rPr lang="en-US" sz="2800" b="0" i="0" u="none" strike="noStrike" baseline="0" dirty="0">
                <a:solidFill>
                  <a:srgbClr val="000000"/>
                </a:solidFill>
                <a:latin typeface="Calibri" panose="020F0502020204030204" pitchFamily="34" charset="0"/>
              </a:rPr>
              <a:t>, Shawn Polson</a:t>
            </a:r>
            <a:r>
              <a:rPr lang="en-US" sz="2800" b="0" i="0" u="none" strike="noStrike" baseline="30000" dirty="0">
                <a:solidFill>
                  <a:srgbClr val="000000"/>
                </a:solidFill>
                <a:latin typeface="Calibri" panose="020F0502020204030204" pitchFamily="34" charset="0"/>
              </a:rPr>
              <a:t>3</a:t>
            </a:r>
            <a:r>
              <a:rPr lang="en-US" sz="2800" b="0" i="0" u="none" strike="noStrike" baseline="0" dirty="0">
                <a:solidFill>
                  <a:srgbClr val="000000"/>
                </a:solidFill>
                <a:latin typeface="Calibri" panose="020F0502020204030204" pitchFamily="34" charset="0"/>
              </a:rPr>
              <a:t>, Lutz Rastaetter</a:t>
            </a:r>
            <a:r>
              <a:rPr lang="en-US" sz="2800" b="0" i="0" u="none" strike="noStrike" baseline="30000" dirty="0">
                <a:solidFill>
                  <a:srgbClr val="000000"/>
                </a:solidFill>
                <a:latin typeface="Calibri" panose="020F0502020204030204" pitchFamily="34" charset="0"/>
              </a:rPr>
              <a:t>2</a:t>
            </a:r>
            <a:r>
              <a:rPr lang="en-US" sz="2800" b="0" i="0" u="none" strike="noStrike" baseline="0" dirty="0">
                <a:solidFill>
                  <a:srgbClr val="000000"/>
                </a:solidFill>
                <a:latin typeface="Calibri" panose="020F0502020204030204" pitchFamily="34" charset="0"/>
              </a:rPr>
              <a:t>, Eric Grimes</a:t>
            </a:r>
            <a:r>
              <a:rPr lang="en-US" sz="2800" b="0" i="0" u="none" strike="noStrike" baseline="30000" dirty="0">
                <a:solidFill>
                  <a:srgbClr val="000000"/>
                </a:solidFill>
                <a:latin typeface="Calibri" panose="020F0502020204030204" pitchFamily="34" charset="0"/>
              </a:rPr>
              <a:t>4</a:t>
            </a:r>
            <a:r>
              <a:rPr lang="en-US" sz="2800" b="0" i="0" u="none" strike="noStrike" baseline="0" dirty="0">
                <a:solidFill>
                  <a:srgbClr val="000000"/>
                </a:solidFill>
                <a:latin typeface="Calibri" panose="020F0502020204030204" pitchFamily="34" charset="0"/>
              </a:rPr>
              <a:t>, Jonathan Niehof</a:t>
            </a:r>
            <a:r>
              <a:rPr lang="en-US" sz="2800" b="0" i="0" u="none" strike="noStrike" baseline="30000" dirty="0">
                <a:solidFill>
                  <a:srgbClr val="000000"/>
                </a:solidFill>
                <a:latin typeface="Calibri" panose="020F0502020204030204" pitchFamily="34" charset="0"/>
              </a:rPr>
              <a:t>5</a:t>
            </a:r>
            <a:r>
              <a:rPr lang="en-US" sz="2800" b="0" i="0" u="none" strike="noStrike" baseline="0" dirty="0">
                <a:solidFill>
                  <a:srgbClr val="000000"/>
                </a:solidFill>
                <a:latin typeface="Calibri" panose="020F0502020204030204" pitchFamily="34" charset="0"/>
              </a:rPr>
              <a:t>, Nicholas A. Murphy</a:t>
            </a:r>
            <a:r>
              <a:rPr lang="en-US" sz="2800" b="0" i="0" u="none" strike="noStrike" baseline="30000" dirty="0">
                <a:solidFill>
                  <a:srgbClr val="000000"/>
                </a:solidFill>
                <a:latin typeface="Calibri" panose="020F0502020204030204" pitchFamily="34" charset="0"/>
              </a:rPr>
              <a:t>6</a:t>
            </a:r>
            <a:r>
              <a:rPr lang="en-US" sz="2800" b="0" i="0" u="none" strike="noStrike" baseline="0" dirty="0">
                <a:solidFill>
                  <a:srgbClr val="000000"/>
                </a:solidFill>
                <a:latin typeface="Calibri" panose="020F0502020204030204" pitchFamily="34" charset="0"/>
              </a:rPr>
              <a:t>, Yihua Zheng</a:t>
            </a:r>
            <a:r>
              <a:rPr lang="en-US" sz="2800" b="0" i="0" u="none" strike="noStrike" baseline="30000" dirty="0">
                <a:solidFill>
                  <a:srgbClr val="000000"/>
                </a:solidFill>
                <a:latin typeface="Calibri" panose="020F0502020204030204" pitchFamily="34" charset="0"/>
              </a:rPr>
              <a:t>2</a:t>
            </a:r>
            <a:r>
              <a:rPr lang="en-US" sz="2800" b="0" i="0" u="none" strike="noStrike" baseline="0" dirty="0">
                <a:solidFill>
                  <a:srgbClr val="000000"/>
                </a:solidFill>
                <a:latin typeface="Calibri" panose="020F0502020204030204" pitchFamily="34" charset="0"/>
              </a:rPr>
              <a:t>. </a:t>
            </a:r>
          </a:p>
          <a:p>
            <a:r>
              <a:rPr lang="en-US" sz="2000" b="0" i="0" u="none" strike="noStrike" baseline="30000" dirty="0">
                <a:solidFill>
                  <a:srgbClr val="000000"/>
                </a:solidFill>
                <a:latin typeface="Calibri" panose="020F0502020204030204" pitchFamily="34" charset="0"/>
              </a:rPr>
              <a:t>1</a:t>
            </a:r>
            <a:r>
              <a:rPr lang="en-US" sz="2000" b="0" i="0" u="none" strike="noStrike" baseline="0" dirty="0">
                <a:solidFill>
                  <a:srgbClr val="000000"/>
                </a:solidFill>
                <a:latin typeface="Calibri" panose="020F0502020204030204" pitchFamily="34" charset="0"/>
              </a:rPr>
              <a:t>ADNET Systems Inc, Bethesda, MD, United States. </a:t>
            </a:r>
          </a:p>
          <a:p>
            <a:r>
              <a:rPr lang="en-US" sz="2000" b="0" i="0" u="none" strike="noStrike" baseline="30000" dirty="0">
                <a:solidFill>
                  <a:srgbClr val="000000"/>
                </a:solidFill>
                <a:latin typeface="Calibri" panose="020F0502020204030204" pitchFamily="34" charset="0"/>
              </a:rPr>
              <a:t>2</a:t>
            </a:r>
            <a:r>
              <a:rPr lang="en-US" sz="2000" b="0" i="0" u="none" strike="noStrike" baseline="0" dirty="0">
                <a:solidFill>
                  <a:srgbClr val="000000"/>
                </a:solidFill>
                <a:latin typeface="Calibri" panose="020F0502020204030204" pitchFamily="34" charset="0"/>
              </a:rPr>
              <a:t>Community Coordinated Modeling Center (CCMC), NASA Goddard Space Flight Center, Greenbelt, MD, United States. </a:t>
            </a:r>
          </a:p>
          <a:p>
            <a:r>
              <a:rPr lang="en-US" sz="2000" b="0" i="0" u="none" strike="noStrike" baseline="30000" dirty="0">
                <a:solidFill>
                  <a:srgbClr val="000000"/>
                </a:solidFill>
                <a:latin typeface="Calibri" panose="020F0502020204030204" pitchFamily="34" charset="0"/>
              </a:rPr>
              <a:t>3</a:t>
            </a:r>
            <a:r>
              <a:rPr lang="en-US" sz="2000" b="0" i="0" u="none" strike="noStrike" baseline="0" dirty="0">
                <a:solidFill>
                  <a:srgbClr val="000000"/>
                </a:solidFill>
                <a:latin typeface="Calibri" panose="020F0502020204030204" pitchFamily="34" charset="0"/>
              </a:rPr>
              <a:t>Laboratory for Atmospheric and Space Physics (LASP), University of Colorado, Boulder, CO, United States. </a:t>
            </a:r>
          </a:p>
          <a:p>
            <a:r>
              <a:rPr lang="en-US" sz="2000" b="0" i="0" u="none" strike="noStrike" baseline="30000" dirty="0">
                <a:solidFill>
                  <a:srgbClr val="000000"/>
                </a:solidFill>
                <a:latin typeface="Calibri" panose="020F0502020204030204" pitchFamily="34" charset="0"/>
              </a:rPr>
              <a:t>4</a:t>
            </a:r>
            <a:r>
              <a:rPr lang="en-US" sz="2000" b="0" i="0" u="none" strike="noStrike" baseline="0" dirty="0">
                <a:solidFill>
                  <a:srgbClr val="000000"/>
                </a:solidFill>
                <a:latin typeface="Calibri" panose="020F0502020204030204" pitchFamily="34" charset="0"/>
              </a:rPr>
              <a:t>Institute of Geophysics and Planetary Physics, University of California, Los Angeles, CA, United States. </a:t>
            </a:r>
          </a:p>
          <a:p>
            <a:r>
              <a:rPr lang="en-US" sz="2000" b="0" i="0" u="none" strike="noStrike" baseline="30000" dirty="0">
                <a:solidFill>
                  <a:srgbClr val="000000"/>
                </a:solidFill>
                <a:latin typeface="Calibri" panose="020F0502020204030204" pitchFamily="34" charset="0"/>
              </a:rPr>
              <a:t>5</a:t>
            </a:r>
            <a:r>
              <a:rPr lang="en-US" sz="2000" b="0" i="0" u="none" strike="noStrike" baseline="0" dirty="0">
                <a:solidFill>
                  <a:srgbClr val="000000"/>
                </a:solidFill>
                <a:latin typeface="Calibri" panose="020F0502020204030204" pitchFamily="34" charset="0"/>
              </a:rPr>
              <a:t>Space Science Center, University of New Hampshire, Durham, NH, United States. </a:t>
            </a:r>
          </a:p>
          <a:p>
            <a:r>
              <a:rPr lang="en-US" sz="2000" b="0" i="0" u="none" strike="noStrike" baseline="30000" dirty="0">
                <a:solidFill>
                  <a:srgbClr val="000000"/>
                </a:solidFill>
                <a:latin typeface="Calibri" panose="020F0502020204030204" pitchFamily="34" charset="0"/>
              </a:rPr>
              <a:t>6</a:t>
            </a:r>
            <a:r>
              <a:rPr lang="en-US" sz="2000" b="0" i="0" u="none" strike="noStrike" baseline="0" dirty="0">
                <a:solidFill>
                  <a:srgbClr val="000000"/>
                </a:solidFill>
                <a:latin typeface="Calibri" panose="020F0502020204030204" pitchFamily="34" charset="0"/>
              </a:rPr>
              <a:t>Center for Astrophysics | Harvard &amp; Smithsonian, Cambridge, MA, United States. </a:t>
            </a:r>
            <a:endParaRPr lang="en-US" sz="2800" dirty="0"/>
          </a:p>
        </p:txBody>
      </p:sp>
    </p:spTree>
    <p:extLst>
      <p:ext uri="{BB962C8B-B14F-4D97-AF65-F5344CB8AC3E}">
        <p14:creationId xmlns:p14="http://schemas.microsoft.com/office/powerpoint/2010/main" val="862304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AB16-F85C-4808-9FFD-DAAAF33B744B}"/>
              </a:ext>
            </a:extLst>
          </p:cNvPr>
          <p:cNvSpPr>
            <a:spLocks noGrp="1"/>
          </p:cNvSpPr>
          <p:nvPr>
            <p:ph type="title"/>
          </p:nvPr>
        </p:nvSpPr>
        <p:spPr/>
        <p:txBody>
          <a:bodyPr/>
          <a:lstStyle/>
          <a:p>
            <a:r>
              <a:rPr lang="en-US" dirty="0"/>
              <a:t>Now is the time…</a:t>
            </a:r>
          </a:p>
        </p:txBody>
      </p:sp>
      <p:sp>
        <p:nvSpPr>
          <p:cNvPr id="3" name="Content Placeholder 2">
            <a:extLst>
              <a:ext uri="{FF2B5EF4-FFF2-40B4-BE49-F238E27FC236}">
                <a16:creationId xmlns:a16="http://schemas.microsoft.com/office/drawing/2014/main" id="{DF40A9F9-865E-4633-BE3B-0BF02F27649A}"/>
              </a:ext>
            </a:extLst>
          </p:cNvPr>
          <p:cNvSpPr>
            <a:spLocks noGrp="1"/>
          </p:cNvSpPr>
          <p:nvPr>
            <p:ph idx="1"/>
          </p:nvPr>
        </p:nvSpPr>
        <p:spPr>
          <a:xfrm>
            <a:off x="838200" y="1825625"/>
            <a:ext cx="4760167" cy="4667250"/>
          </a:xfrm>
        </p:spPr>
        <p:txBody>
          <a:bodyPr>
            <a:normAutofit lnSpcReduction="10000"/>
          </a:bodyPr>
          <a:lstStyle/>
          <a:p>
            <a:r>
              <a:rPr lang="en-US" dirty="0"/>
              <a:t>2023 is designated as the </a:t>
            </a:r>
            <a:br>
              <a:rPr lang="en-US" dirty="0"/>
            </a:br>
            <a:r>
              <a:rPr lang="en-US" dirty="0"/>
              <a:t>Year of Open Science.</a:t>
            </a:r>
          </a:p>
          <a:p>
            <a:r>
              <a:rPr lang="en-US" dirty="0"/>
              <a:t>The initial push for open science is expected to be sustained until 2027 with permanent changes.</a:t>
            </a:r>
          </a:p>
          <a:p>
            <a:r>
              <a:rPr lang="en-US" dirty="0"/>
              <a:t>The call for white papers for the 2024 </a:t>
            </a:r>
            <a:r>
              <a:rPr lang="en-US" dirty="0" err="1"/>
              <a:t>Heliophysics</a:t>
            </a:r>
            <a:r>
              <a:rPr lang="en-US" dirty="0"/>
              <a:t> Decadal Survey is coming.</a:t>
            </a:r>
          </a:p>
          <a:p>
            <a:r>
              <a:rPr lang="en-US" dirty="0"/>
              <a:t>Technology is ready and the demand is increasing.</a:t>
            </a:r>
          </a:p>
        </p:txBody>
      </p:sp>
      <p:pic>
        <p:nvPicPr>
          <p:cNvPr id="5" name="Picture 4" descr="Logo&#10;&#10;Description automatically generated">
            <a:extLst>
              <a:ext uri="{FF2B5EF4-FFF2-40B4-BE49-F238E27FC236}">
                <a16:creationId xmlns:a16="http://schemas.microsoft.com/office/drawing/2014/main" id="{2444CC63-1C87-46F1-B151-E43148B62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2377" y="854559"/>
            <a:ext cx="2037878" cy="2636764"/>
          </a:xfrm>
          <a:prstGeom prst="rect">
            <a:avLst/>
          </a:prstGeom>
        </p:spPr>
      </p:pic>
      <p:pic>
        <p:nvPicPr>
          <p:cNvPr id="7" name="Picture 6" descr="Logo&#10;&#10;Description automatically generated">
            <a:extLst>
              <a:ext uri="{FF2B5EF4-FFF2-40B4-BE49-F238E27FC236}">
                <a16:creationId xmlns:a16="http://schemas.microsoft.com/office/drawing/2014/main" id="{075ED5B2-F5D6-4BF4-8C6A-940502E00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3025" y="1272282"/>
            <a:ext cx="1205396" cy="1210777"/>
          </a:xfrm>
          <a:prstGeom prst="rect">
            <a:avLst/>
          </a:prstGeom>
        </p:spPr>
      </p:pic>
      <p:pic>
        <p:nvPicPr>
          <p:cNvPr id="9" name="Picture 8" descr="Icon&#10;&#10;Description automatically generated">
            <a:extLst>
              <a:ext uri="{FF2B5EF4-FFF2-40B4-BE49-F238E27FC236}">
                <a16:creationId xmlns:a16="http://schemas.microsoft.com/office/drawing/2014/main" id="{641027D7-A84E-4976-87C4-26D9577EB1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9226" y="1337484"/>
            <a:ext cx="1306283" cy="1262740"/>
          </a:xfrm>
          <a:prstGeom prst="rect">
            <a:avLst/>
          </a:prstGeom>
        </p:spPr>
      </p:pic>
      <p:grpSp>
        <p:nvGrpSpPr>
          <p:cNvPr id="24" name="Group 23">
            <a:extLst>
              <a:ext uri="{FF2B5EF4-FFF2-40B4-BE49-F238E27FC236}">
                <a16:creationId xmlns:a16="http://schemas.microsoft.com/office/drawing/2014/main" id="{02530C3D-EB9D-4A8F-B25B-CB96313BF9B8}"/>
              </a:ext>
            </a:extLst>
          </p:cNvPr>
          <p:cNvGrpSpPr/>
          <p:nvPr/>
        </p:nvGrpSpPr>
        <p:grpSpPr>
          <a:xfrm>
            <a:off x="10081297" y="4970996"/>
            <a:ext cx="1693932" cy="1705270"/>
            <a:chOff x="11555534" y="3755790"/>
            <a:chExt cx="1693932" cy="1705270"/>
          </a:xfrm>
        </p:grpSpPr>
        <p:pic>
          <p:nvPicPr>
            <p:cNvPr id="11" name="Picture 10" descr="Logo, icon&#10;&#10;Description automatically generated">
              <a:extLst>
                <a:ext uri="{FF2B5EF4-FFF2-40B4-BE49-F238E27FC236}">
                  <a16:creationId xmlns:a16="http://schemas.microsoft.com/office/drawing/2014/main" id="{BB7AE90A-D658-4A7E-8DC3-896E02A416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71466" y="3755790"/>
              <a:ext cx="1262741" cy="1262741"/>
            </a:xfrm>
            <a:prstGeom prst="rect">
              <a:avLst/>
            </a:prstGeom>
          </p:spPr>
        </p:pic>
        <p:sp>
          <p:nvSpPr>
            <p:cNvPr id="14" name="TextBox 13">
              <a:extLst>
                <a:ext uri="{FF2B5EF4-FFF2-40B4-BE49-F238E27FC236}">
                  <a16:creationId xmlns:a16="http://schemas.microsoft.com/office/drawing/2014/main" id="{DAE2A328-19EE-4D48-927E-DEDAF42A295F}"/>
                </a:ext>
              </a:extLst>
            </p:cNvPr>
            <p:cNvSpPr txBox="1"/>
            <p:nvPr/>
          </p:nvSpPr>
          <p:spPr>
            <a:xfrm>
              <a:off x="11555534" y="4876285"/>
              <a:ext cx="1693932" cy="584775"/>
            </a:xfrm>
            <a:prstGeom prst="rect">
              <a:avLst/>
            </a:prstGeom>
            <a:noFill/>
          </p:spPr>
          <p:txBody>
            <a:bodyPr wrap="square" rtlCol="0">
              <a:spAutoFit/>
            </a:bodyPr>
            <a:lstStyle/>
            <a:p>
              <a:pPr algn="ctr"/>
              <a:r>
                <a:rPr lang="en-US" sz="3200" dirty="0" err="1"/>
                <a:t>PyHC</a:t>
              </a:r>
              <a:endParaRPr lang="en-US" sz="4800" dirty="0"/>
            </a:p>
          </p:txBody>
        </p:sp>
      </p:grpSp>
      <p:pic>
        <p:nvPicPr>
          <p:cNvPr id="16" name="Picture 15">
            <a:extLst>
              <a:ext uri="{FF2B5EF4-FFF2-40B4-BE49-F238E27FC236}">
                <a16:creationId xmlns:a16="http://schemas.microsoft.com/office/drawing/2014/main" id="{4C3501D6-ABE6-48D2-86DD-5C1A02EDD237}"/>
              </a:ext>
            </a:extLst>
          </p:cNvPr>
          <p:cNvPicPr>
            <a:picLocks noChangeAspect="1"/>
          </p:cNvPicPr>
          <p:nvPr/>
        </p:nvPicPr>
        <p:blipFill>
          <a:blip r:embed="rId6"/>
          <a:stretch>
            <a:fillRect/>
          </a:stretch>
        </p:blipFill>
        <p:spPr>
          <a:xfrm>
            <a:off x="6658529" y="260128"/>
            <a:ext cx="4461393" cy="632822"/>
          </a:xfrm>
          <a:prstGeom prst="rect">
            <a:avLst/>
          </a:prstGeom>
        </p:spPr>
      </p:pic>
      <p:pic>
        <p:nvPicPr>
          <p:cNvPr id="1026" name="Picture 2" descr="Docker Logos - Docker">
            <a:extLst>
              <a:ext uri="{FF2B5EF4-FFF2-40B4-BE49-F238E27FC236}">
                <a16:creationId xmlns:a16="http://schemas.microsoft.com/office/drawing/2014/main" id="{E4DC5D84-639B-4842-B041-72FE125C8B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97229" y="3013403"/>
            <a:ext cx="1096261" cy="9379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6A18653-DC92-434D-BEC3-8A6FF134B480}"/>
              </a:ext>
            </a:extLst>
          </p:cNvPr>
          <p:cNvPicPr>
            <a:picLocks noChangeAspect="1"/>
          </p:cNvPicPr>
          <p:nvPr/>
        </p:nvPicPr>
        <p:blipFill>
          <a:blip r:embed="rId8"/>
          <a:stretch>
            <a:fillRect/>
          </a:stretch>
        </p:blipFill>
        <p:spPr>
          <a:xfrm>
            <a:off x="5598366" y="2771620"/>
            <a:ext cx="2504200" cy="762148"/>
          </a:xfrm>
          <a:prstGeom prst="rect">
            <a:avLst/>
          </a:prstGeom>
        </p:spPr>
      </p:pic>
      <p:pic>
        <p:nvPicPr>
          <p:cNvPr id="20" name="Picture 19">
            <a:extLst>
              <a:ext uri="{FF2B5EF4-FFF2-40B4-BE49-F238E27FC236}">
                <a16:creationId xmlns:a16="http://schemas.microsoft.com/office/drawing/2014/main" id="{52868B36-79CE-48F1-BD52-4653BCFADE1D}"/>
              </a:ext>
            </a:extLst>
          </p:cNvPr>
          <p:cNvPicPr>
            <a:picLocks noChangeAspect="1"/>
          </p:cNvPicPr>
          <p:nvPr/>
        </p:nvPicPr>
        <p:blipFill>
          <a:blip r:embed="rId9"/>
          <a:stretch>
            <a:fillRect/>
          </a:stretch>
        </p:blipFill>
        <p:spPr>
          <a:xfrm>
            <a:off x="5908476" y="3708906"/>
            <a:ext cx="3913016" cy="584775"/>
          </a:xfrm>
          <a:prstGeom prst="rect">
            <a:avLst/>
          </a:prstGeom>
        </p:spPr>
      </p:pic>
      <p:pic>
        <p:nvPicPr>
          <p:cNvPr id="22" name="Picture 21">
            <a:extLst>
              <a:ext uri="{FF2B5EF4-FFF2-40B4-BE49-F238E27FC236}">
                <a16:creationId xmlns:a16="http://schemas.microsoft.com/office/drawing/2014/main" id="{96AA550A-E8E1-4720-938B-935902E02A7F}"/>
              </a:ext>
            </a:extLst>
          </p:cNvPr>
          <p:cNvPicPr>
            <a:picLocks noChangeAspect="1"/>
          </p:cNvPicPr>
          <p:nvPr/>
        </p:nvPicPr>
        <p:blipFill>
          <a:blip r:embed="rId10"/>
          <a:stretch>
            <a:fillRect/>
          </a:stretch>
        </p:blipFill>
        <p:spPr>
          <a:xfrm>
            <a:off x="8889225" y="4293681"/>
            <a:ext cx="3223848" cy="519421"/>
          </a:xfrm>
          <a:prstGeom prst="rect">
            <a:avLst/>
          </a:prstGeom>
        </p:spPr>
      </p:pic>
      <p:pic>
        <p:nvPicPr>
          <p:cNvPr id="1030" name="Picture 6" descr="Trump unveils new Space Force logo (yes, it looks like something from 'Star  Trek') | Space">
            <a:extLst>
              <a:ext uri="{FF2B5EF4-FFF2-40B4-BE49-F238E27FC236}">
                <a16:creationId xmlns:a16="http://schemas.microsoft.com/office/drawing/2014/main" id="{F479CAC5-A5F5-4D01-8091-2B1184B517F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00159" y="4749836"/>
            <a:ext cx="1545731" cy="14839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AA NWS Space Weather Prediction Center | Facebook">
            <a:extLst>
              <a:ext uri="{FF2B5EF4-FFF2-40B4-BE49-F238E27FC236}">
                <a16:creationId xmlns:a16="http://schemas.microsoft.com/office/drawing/2014/main" id="{290C27B1-D950-4C33-AB18-D94A8B7E567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42515" y="4572255"/>
            <a:ext cx="1236601" cy="172437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60A885FC-F00C-41E4-B03E-1F4C25B2A64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932831" y="5164516"/>
            <a:ext cx="1236601" cy="1433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5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805A6F-D48A-4D16-AC13-21CD5492F87C}"/>
              </a:ext>
            </a:extLst>
          </p:cNvPr>
          <p:cNvPicPr>
            <a:picLocks noChangeAspect="1"/>
          </p:cNvPicPr>
          <p:nvPr/>
        </p:nvPicPr>
        <p:blipFill>
          <a:blip r:embed="rId2"/>
          <a:stretch>
            <a:fillRect/>
          </a:stretch>
        </p:blipFill>
        <p:spPr>
          <a:xfrm>
            <a:off x="5032188" y="1851975"/>
            <a:ext cx="7019802" cy="3537663"/>
          </a:xfrm>
          <a:prstGeom prst="rect">
            <a:avLst/>
          </a:prstGeom>
        </p:spPr>
      </p:pic>
      <p:sp>
        <p:nvSpPr>
          <p:cNvPr id="2" name="Title 1">
            <a:extLst>
              <a:ext uri="{FF2B5EF4-FFF2-40B4-BE49-F238E27FC236}">
                <a16:creationId xmlns:a16="http://schemas.microsoft.com/office/drawing/2014/main" id="{58F80512-44E7-4603-A62E-CAC938B5527D}"/>
              </a:ext>
            </a:extLst>
          </p:cNvPr>
          <p:cNvSpPr>
            <a:spLocks noGrp="1"/>
          </p:cNvSpPr>
          <p:nvPr>
            <p:ph type="title"/>
          </p:nvPr>
        </p:nvSpPr>
        <p:spPr>
          <a:xfrm>
            <a:off x="838200" y="365125"/>
            <a:ext cx="3631163" cy="1325563"/>
          </a:xfrm>
        </p:spPr>
        <p:txBody>
          <a:bodyPr>
            <a:normAutofit/>
          </a:bodyPr>
          <a:lstStyle/>
          <a:p>
            <a:r>
              <a:rPr lang="en-US" dirty="0"/>
              <a:t>What can we </a:t>
            </a:r>
            <a:br>
              <a:rPr lang="en-US" dirty="0"/>
            </a:br>
            <a:r>
              <a:rPr lang="en-US" dirty="0"/>
              <a:t>do already?</a:t>
            </a:r>
          </a:p>
        </p:txBody>
      </p:sp>
      <p:sp>
        <p:nvSpPr>
          <p:cNvPr id="3" name="Content Placeholder 2">
            <a:extLst>
              <a:ext uri="{FF2B5EF4-FFF2-40B4-BE49-F238E27FC236}">
                <a16:creationId xmlns:a16="http://schemas.microsoft.com/office/drawing/2014/main" id="{7676D2AF-4E38-41C9-A646-A7F2FD605B3F}"/>
              </a:ext>
            </a:extLst>
          </p:cNvPr>
          <p:cNvSpPr>
            <a:spLocks noGrp="1"/>
          </p:cNvSpPr>
          <p:nvPr>
            <p:ph idx="1"/>
          </p:nvPr>
        </p:nvSpPr>
        <p:spPr>
          <a:xfrm>
            <a:off x="838200" y="1999188"/>
            <a:ext cx="3976396" cy="3740453"/>
          </a:xfrm>
        </p:spPr>
        <p:txBody>
          <a:bodyPr>
            <a:normAutofit lnSpcReduction="10000"/>
          </a:bodyPr>
          <a:lstStyle/>
          <a:p>
            <a:r>
              <a:rPr lang="en-US" sz="2600" b="1" i="1" dirty="0"/>
              <a:t>Collaboration between software and science!</a:t>
            </a:r>
          </a:p>
          <a:p>
            <a:r>
              <a:rPr lang="en-US" sz="2600" dirty="0"/>
              <a:t>Install multiple packages in one online container. </a:t>
            </a:r>
          </a:p>
          <a:p>
            <a:r>
              <a:rPr lang="en-US" sz="2600" dirty="0"/>
              <a:t>Share and collaborate on programming notebooks.</a:t>
            </a:r>
          </a:p>
          <a:p>
            <a:r>
              <a:rPr lang="en-US" sz="2600" dirty="0"/>
              <a:t>Analyze small datasets on the cloud.</a:t>
            </a:r>
          </a:p>
          <a:p>
            <a:r>
              <a:rPr lang="en-US" sz="2600" dirty="0"/>
              <a:t>Extend to larger science.</a:t>
            </a:r>
          </a:p>
        </p:txBody>
      </p:sp>
      <p:pic>
        <p:nvPicPr>
          <p:cNvPr id="2050" name="Picture 2" descr="SpacePy 0.3.0 documentation — SpacePy v0.3.0 Manual">
            <a:extLst>
              <a:ext uri="{FF2B5EF4-FFF2-40B4-BE49-F238E27FC236}">
                <a16:creationId xmlns:a16="http://schemas.microsoft.com/office/drawing/2014/main" id="{D940D0DE-12A3-432D-952E-AC0F1162F1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190" y="5550925"/>
            <a:ext cx="2810091" cy="9062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ext, clipart&#10;&#10;Description automatically generated">
            <a:extLst>
              <a:ext uri="{FF2B5EF4-FFF2-40B4-BE49-F238E27FC236}">
                <a16:creationId xmlns:a16="http://schemas.microsoft.com/office/drawing/2014/main" id="{CD312E14-BE5F-43F2-8A27-A749E4FFBB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1416" y="5698138"/>
            <a:ext cx="2220916" cy="737344"/>
          </a:xfrm>
          <a:prstGeom prst="rect">
            <a:avLst/>
          </a:prstGeom>
        </p:spPr>
      </p:pic>
      <p:pic>
        <p:nvPicPr>
          <p:cNvPr id="2054" name="Picture 6" descr="GitHub - PlasmaPy/PlasmaPy: An open source Python package for plasma science">
            <a:extLst>
              <a:ext uri="{FF2B5EF4-FFF2-40B4-BE49-F238E27FC236}">
                <a16:creationId xmlns:a16="http://schemas.microsoft.com/office/drawing/2014/main" id="{CC1FC617-013D-4491-8278-76BF480A50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092" y="5809541"/>
            <a:ext cx="2810090" cy="6476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eepnote Embed Provider | Embedly">
            <a:extLst>
              <a:ext uri="{FF2B5EF4-FFF2-40B4-BE49-F238E27FC236}">
                <a16:creationId xmlns:a16="http://schemas.microsoft.com/office/drawing/2014/main" id="{03537F6D-A85B-4E78-AC7F-43E1906D553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216" b="9136"/>
          <a:stretch/>
        </p:blipFill>
        <p:spPr bwMode="auto">
          <a:xfrm>
            <a:off x="9937696" y="158476"/>
            <a:ext cx="1842405" cy="141215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ython Logo and symbol, meaning, history, PNG, brand">
            <a:extLst>
              <a:ext uri="{FF2B5EF4-FFF2-40B4-BE49-F238E27FC236}">
                <a16:creationId xmlns:a16="http://schemas.microsoft.com/office/drawing/2014/main" id="{723F5266-460C-4AEB-9C41-CD43C3810D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51236" y="368215"/>
            <a:ext cx="1934234" cy="108800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F6A09A9B-353B-41B5-9DB8-C3E3BB6D35D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32188" y="237028"/>
            <a:ext cx="1412157" cy="1412157"/>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OpenGGCM Wiki | Main / OpenGGCM Home">
            <a:extLst>
              <a:ext uri="{FF2B5EF4-FFF2-40B4-BE49-F238E27FC236}">
                <a16:creationId xmlns:a16="http://schemas.microsoft.com/office/drawing/2014/main" id="{2200ADE5-20BA-4728-9EBF-0FF0B31463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9798" y="295844"/>
            <a:ext cx="1285875" cy="12858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E46FB87-A801-4A2B-ADF2-2D459EB9B6AD}"/>
              </a:ext>
            </a:extLst>
          </p:cNvPr>
          <p:cNvPicPr>
            <a:picLocks noChangeAspect="1"/>
          </p:cNvPicPr>
          <p:nvPr/>
        </p:nvPicPr>
        <p:blipFill>
          <a:blip r:embed="rId10"/>
          <a:stretch>
            <a:fillRect/>
          </a:stretch>
        </p:blipFill>
        <p:spPr>
          <a:xfrm>
            <a:off x="10250139" y="5171304"/>
            <a:ext cx="1285875" cy="1285875"/>
          </a:xfrm>
          <a:prstGeom prst="rect">
            <a:avLst/>
          </a:prstGeom>
        </p:spPr>
      </p:pic>
    </p:spTree>
    <p:extLst>
      <p:ext uri="{BB962C8B-B14F-4D97-AF65-F5344CB8AC3E}">
        <p14:creationId xmlns:p14="http://schemas.microsoft.com/office/powerpoint/2010/main" val="717054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B3DE-61B9-47F7-AEB9-C76350724430}"/>
              </a:ext>
            </a:extLst>
          </p:cNvPr>
          <p:cNvSpPr>
            <a:spLocks noGrp="1"/>
          </p:cNvSpPr>
          <p:nvPr>
            <p:ph type="title"/>
          </p:nvPr>
        </p:nvSpPr>
        <p:spPr/>
        <p:txBody>
          <a:bodyPr/>
          <a:lstStyle/>
          <a:p>
            <a:r>
              <a:rPr lang="en-US" dirty="0"/>
              <a:t>Time for a White Paper</a:t>
            </a:r>
          </a:p>
        </p:txBody>
      </p:sp>
      <p:sp>
        <p:nvSpPr>
          <p:cNvPr id="3" name="Content Placeholder 2">
            <a:extLst>
              <a:ext uri="{FF2B5EF4-FFF2-40B4-BE49-F238E27FC236}">
                <a16:creationId xmlns:a16="http://schemas.microsoft.com/office/drawing/2014/main" id="{70CE3109-9DB7-48EE-AE84-089A1B71CEDE}"/>
              </a:ext>
            </a:extLst>
          </p:cNvPr>
          <p:cNvSpPr>
            <a:spLocks noGrp="1"/>
          </p:cNvSpPr>
          <p:nvPr>
            <p:ph idx="1"/>
          </p:nvPr>
        </p:nvSpPr>
        <p:spPr>
          <a:xfrm>
            <a:off x="838200" y="1690688"/>
            <a:ext cx="10675776" cy="4802188"/>
          </a:xfrm>
        </p:spPr>
        <p:txBody>
          <a:bodyPr>
            <a:normAutofit fontScale="92500" lnSpcReduction="10000"/>
          </a:bodyPr>
          <a:lstStyle/>
          <a:p>
            <a:pPr>
              <a:lnSpc>
                <a:spcPct val="120000"/>
              </a:lnSpc>
            </a:pPr>
            <a:r>
              <a:rPr lang="en-US" sz="2400" dirty="0"/>
              <a:t>Limited to small datasets (&lt; 5 GB), so problematic for most imagery and model data analysis and comparisons.</a:t>
            </a:r>
          </a:p>
          <a:p>
            <a:pPr lvl="1">
              <a:lnSpc>
                <a:spcPct val="120000"/>
              </a:lnSpc>
            </a:pPr>
            <a:r>
              <a:rPr lang="en-US" sz="2000" dirty="0"/>
              <a:t>Network speeds impede analysis of data not stored in the same container. Can this be faster?</a:t>
            </a:r>
          </a:p>
          <a:p>
            <a:pPr lvl="1">
              <a:lnSpc>
                <a:spcPct val="120000"/>
              </a:lnSpc>
            </a:pPr>
            <a:r>
              <a:rPr lang="en-US" sz="2000" dirty="0"/>
              <a:t>Downloading not possible for low-resource projects. Can the dataset be reduced beforehand?</a:t>
            </a:r>
          </a:p>
          <a:p>
            <a:pPr>
              <a:lnSpc>
                <a:spcPct val="120000"/>
              </a:lnSpc>
            </a:pPr>
            <a:r>
              <a:rPr lang="en-US" sz="2400" dirty="0"/>
              <a:t>New approach to science with software developers, software engineers, and scientists on equal footing. Delegation of tasks according to skill = smoother science process!</a:t>
            </a:r>
          </a:p>
          <a:p>
            <a:pPr>
              <a:lnSpc>
                <a:spcPct val="120000"/>
              </a:lnSpc>
            </a:pPr>
            <a:r>
              <a:rPr lang="en-US" sz="2400" dirty="0"/>
              <a:t>Questions to address in the white paper:</a:t>
            </a:r>
          </a:p>
          <a:p>
            <a:pPr lvl="1">
              <a:lnSpc>
                <a:spcPct val="120000"/>
              </a:lnSpc>
            </a:pPr>
            <a:r>
              <a:rPr lang="en-US" sz="2000" dirty="0"/>
              <a:t>What infrastructure and capabilities do we depend on to develop models and use models and model outputs? What would happen if those were no longer funded?</a:t>
            </a:r>
          </a:p>
          <a:p>
            <a:pPr lvl="1">
              <a:lnSpc>
                <a:spcPct val="120000"/>
              </a:lnSpc>
            </a:pPr>
            <a:r>
              <a:rPr lang="en-US" sz="2000" dirty="0"/>
              <a:t>What additional support and capabilities do we need to advocate for to be able to adhere to open science standards in our work? Free resources aren’t free. Our time is not free either.</a:t>
            </a:r>
          </a:p>
          <a:p>
            <a:pPr lvl="1">
              <a:lnSpc>
                <a:spcPct val="120000"/>
              </a:lnSpc>
            </a:pPr>
            <a:r>
              <a:rPr lang="en-US" sz="2000" dirty="0"/>
              <a:t>What organizations should provide those capabilities and support? How?</a:t>
            </a:r>
          </a:p>
        </p:txBody>
      </p:sp>
    </p:spTree>
    <p:extLst>
      <p:ext uri="{BB962C8B-B14F-4D97-AF65-F5344CB8AC3E}">
        <p14:creationId xmlns:p14="http://schemas.microsoft.com/office/powerpoint/2010/main" val="2525227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1407</TotalTime>
  <Words>400</Words>
  <Application>Microsoft Office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Demonstrating the Promise and Problems for Open Science in Heliophysics</vt:lpstr>
      <vt:lpstr>Now is the time…</vt:lpstr>
      <vt:lpstr>What can we  do already?</vt:lpstr>
      <vt:lpstr>Time for a White Paper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Demonstrating the Promise and Problems for Open Science in Heliophysics</dc:title>
  <dc:creator>Ringuette, Rebecca A. (GSFC-674.0)[ADNET SYSTEMS INC]</dc:creator>
  <cp:lastModifiedBy>Ringuette, Rebecca A. (GSFC-674.0)[ADNET SYSTEMS INC]</cp:lastModifiedBy>
  <cp:revision>25</cp:revision>
  <dcterms:created xsi:type="dcterms:W3CDTF">2022-06-16T19:07:27Z</dcterms:created>
  <dcterms:modified xsi:type="dcterms:W3CDTF">2022-06-21T17:43:19Z</dcterms:modified>
</cp:coreProperties>
</file>