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75" r:id="rId4"/>
    <p:sldId id="284" r:id="rId5"/>
    <p:sldId id="309" r:id="rId6"/>
    <p:sldId id="307" r:id="rId7"/>
    <p:sldId id="308" r:id="rId8"/>
    <p:sldId id="285" r:id="rId9"/>
    <p:sldId id="274" r:id="rId10"/>
    <p:sldId id="296" r:id="rId11"/>
    <p:sldId id="299" r:id="rId12"/>
    <p:sldId id="30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3DE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D7516-391D-441F-9554-DA55A28C1D19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833B9-6A39-4640-8EED-48CA1263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7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3" name="Shape 2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300"/>
              </a:spcBef>
              <a:defRPr i="1">
                <a:solidFill>
                  <a:srgbClr val="0D0D0D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en-US" i="0" dirty="0"/>
              <a:t>Old bullets = talking points. CCMC now official recipient of space weather models, including Rick’s (corona/heliosphere). Need a way to easily compare model data to observations (e.g. Rick’s model data to Parker Solar Probe data), and plug in data from one model to another for coupling.</a:t>
            </a:r>
            <a:endParaRPr i="0" dirty="0"/>
          </a:p>
        </p:txBody>
      </p:sp>
    </p:spTree>
    <p:extLst>
      <p:ext uri="{BB962C8B-B14F-4D97-AF65-F5344CB8AC3E}">
        <p14:creationId xmlns:p14="http://schemas.microsoft.com/office/powerpoint/2010/main" val="3470865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 about one day of trajectory data from the Grace1 satellite, retrieved from </a:t>
            </a:r>
            <a:r>
              <a:rPr lang="en-US" dirty="0" err="1"/>
              <a:t>SSCWeb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833B9-6A39-4640-8EED-48CA1263C3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4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63995-55E7-4BC3-863A-947B03185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3167F-0667-4AC2-997A-90BECF5B3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4F5DB-A93E-407D-9BE5-CC47390B9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11598-214C-4791-891D-47A167C75ED8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0099C-A1D8-4C06-B1D4-3E875E56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9EB28-1DC8-4E53-99F6-B85AF9B6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0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F4617-051F-43C8-93B5-6AEE3E153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B24B3-315C-432F-B6C5-39CBF278C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A5704-D33B-4AFD-97FF-6412C14C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0F8AB-FB87-4062-92C5-ACCAB5AAAF81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B6BD5-439E-4945-A383-6BC6B6FD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F641E-007B-41A0-9302-7CFE34FA5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1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0EC2-7866-42F2-8752-9264632CA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E6E24-ACD7-4779-B498-FD68BC688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EC78E-2B00-4954-B4E0-CF243B40E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81E3-98AF-424A-83FA-984651931A93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A6C8B-309E-48D6-9D5F-306ECDCDD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F264C-C749-40B4-A3D4-8A453400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97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95052-E0E5-47FD-B8BE-63BF6A4E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04902-A23F-40E0-8D87-72279DF52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A2525-8073-44F1-9C80-862370962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44CDD-0B8E-4DA4-8724-0F5744E4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D5D82-4A51-4FD8-866C-64B4B701C45C}" type="datetime1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5691C-8FAC-4483-B17F-E240164F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05799-3DA6-468F-8CD4-F8A0ECBCC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99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8D9D-A2F8-471F-A2C5-F87CAE4FE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FD612-2F99-444C-9F63-A6A611D0C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E16FE-9D47-46A6-9224-4997BA541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F988AE-EE62-486D-ACDE-1ED23E322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905CBC-4502-4F6B-9422-163DA4102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D37531-A9B5-4F98-8C02-A2DD3548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3246-58C6-46E8-8853-4E0B6B362DD6}" type="datetime1">
              <a:rPr lang="en-US" smtClean="0"/>
              <a:t>6/22/2022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2D7E5C-CDC7-49D0-9153-352B5DEE0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00094-1A9D-4446-88AA-BC1F91B13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5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AD43-EF98-459D-9D92-6632BB959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32DBF-2A54-4870-B9DC-77BE6B2A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F6DD-E215-4171-851B-E54A8C3C816A}" type="datetime1">
              <a:rPr lang="en-US" smtClean="0"/>
              <a:t>6/22/2022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A344C-8C9E-4A80-9DC8-6E89213E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1C0DFD-60F5-4450-B6F7-230015FF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5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71AD0A-B13F-4A13-A012-9D285E949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8EBF5-CEBD-4931-BB92-858F9BF6ACD5}" type="datetime1">
              <a:rPr lang="en-US" smtClean="0"/>
              <a:t>6/22/2022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0F993F-EE61-4881-A909-62088CA6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4BA85-6C30-48A5-B9B5-3F4AFDC4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2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2DE8-BB4C-4569-8326-314E286D4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F34-9230-4710-8318-EA19AB93B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A2BEA-505E-4685-970F-2405EDEBB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3E080-498B-409A-B76B-55FC0684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781-B8F6-4591-8536-01A18EAF04F0}" type="datetime1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30CBF-A64E-4584-8F9A-4889BD6F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47A94-6B3E-4220-BCBD-0E5A0617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7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CFB6-3C7E-492C-83E3-5CE1CB53D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0BA224-FBBA-47CC-88F3-82C596055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31C04-483E-4B07-A8AE-29E9421F7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28334-79FE-474C-B0CF-AFE93A880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5442-8848-455B-9B40-E6CF68659D33}" type="datetime1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0663C-E097-4DA8-97E2-956D932A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2EE8E-309E-4FCA-9613-4A04BE1F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3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7A945-632F-4B10-9A9E-B2999A84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27C76-B9A5-4008-A70E-68D2C474B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AF4CC-3A51-4E4E-917A-E27D107CD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89745-3E50-4A5F-BFDF-53BB9DA03E08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D68E2-5D8C-4D6B-A903-A642A7DDF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9A219-EEAF-41AF-998B-621AD2B92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25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64BC2-8EEC-45A5-8F69-806372BE7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8800F-3D44-4FFE-8F1E-78B11E374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47ED9-A456-416B-B186-541F4E4A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FF4F-47E5-47B9-BAAB-C51BBC3386D6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08413-AFBF-4929-B489-3AA22FF8E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EABE6-CA7C-4E89-88EA-0B1BA33E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4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accent4">
                <a:lumMod val="40000"/>
                <a:lumOff val="60000"/>
              </a:schemeClr>
            </a:gs>
            <a:gs pos="0">
              <a:schemeClr val="accent1">
                <a:lumMod val="5000"/>
                <a:lumOff val="95000"/>
              </a:schemeClr>
            </a:gs>
            <a:gs pos="19000">
              <a:schemeClr val="bg1">
                <a:lumMod val="85000"/>
              </a:schemeClr>
            </a:gs>
            <a:gs pos="71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40CE2A-D176-41DF-BCF7-F75A41AF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35F89-38DE-42CB-BAE6-2BF1BDFA0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8EAAC-B8FD-43CB-B025-1425E948C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81255-2BAA-4D4C-99C2-8EE78AB8E616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88790-C9DB-4E4D-BBE2-2EC385DD5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71F77-D6D9-4115-BA1F-8F6BCF71B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7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hyperlink" Target="https://github.com/nasa/Kamodo" TargetMode="External"/><Relationship Id="rId4" Type="http://schemas.openxmlformats.org/officeDocument/2006/relationships/hyperlink" Target="https://github.com/EnsembleGovServices/kamodo-cor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F30B2-DAA0-4C59-9E96-46F45AF8E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3363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i="1" dirty="0" err="1"/>
              <a:t>Kamodo</a:t>
            </a:r>
            <a:r>
              <a:rPr lang="en-US" dirty="0"/>
              <a:t>: A Model-Agnostic Tool for Model-Model and Model-Data Comparisons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6EE77-4AAB-4500-A86E-DB3E172A2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8213" y="4506603"/>
            <a:ext cx="7688827" cy="16262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Rebecca Ringuette</a:t>
            </a:r>
            <a:r>
              <a:rPr lang="en-US" baseline="30000" dirty="0"/>
              <a:t>1, 2</a:t>
            </a:r>
            <a:r>
              <a:rPr lang="en-US" dirty="0"/>
              <a:t>, Lutz Rastaetter</a:t>
            </a:r>
            <a:r>
              <a:rPr lang="en-US" baseline="30000" dirty="0"/>
              <a:t>2</a:t>
            </a:r>
            <a:r>
              <a:rPr lang="en-US" dirty="0"/>
              <a:t>, Darren De Zeeuw</a:t>
            </a:r>
            <a:r>
              <a:rPr lang="en-US" baseline="30000" dirty="0"/>
              <a:t>2,3</a:t>
            </a:r>
            <a:r>
              <a:rPr lang="en-US" dirty="0"/>
              <a:t>,</a:t>
            </a:r>
            <a:r>
              <a:rPr lang="en-US" baseline="30000" dirty="0"/>
              <a:t> </a:t>
            </a:r>
            <a:r>
              <a:rPr lang="en-US" dirty="0"/>
              <a:t>Asher Pembroke</a:t>
            </a:r>
            <a:r>
              <a:rPr lang="en-US" baseline="30000" dirty="0"/>
              <a:t>4</a:t>
            </a:r>
            <a:r>
              <a:rPr lang="en-US" dirty="0"/>
              <a:t>, Katherine Garcia-Sage</a:t>
            </a:r>
            <a:r>
              <a:rPr lang="en-US" baseline="30000" dirty="0"/>
              <a:t>2</a:t>
            </a:r>
            <a:r>
              <a:rPr lang="en-US" dirty="0"/>
              <a:t>, Oliver Gerland</a:t>
            </a:r>
            <a:r>
              <a:rPr lang="en-US" baseline="30000" dirty="0"/>
              <a:t>4</a:t>
            </a:r>
            <a:r>
              <a:rPr lang="en-US" dirty="0"/>
              <a:t>, Michael Contreras</a:t>
            </a:r>
            <a:r>
              <a:rPr lang="en-US" baseline="30000" dirty="0"/>
              <a:t>4</a:t>
            </a:r>
            <a:r>
              <a:rPr lang="en-US" dirty="0"/>
              <a:t>, Robert Robinson</a:t>
            </a:r>
            <a:r>
              <a:rPr lang="en-US" baseline="30000" dirty="0"/>
              <a:t>3, 2</a:t>
            </a:r>
            <a:r>
              <a:rPr lang="en-US" dirty="0"/>
              <a:t>.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sz="2000" baseline="30000" dirty="0"/>
              <a:t>1</a:t>
            </a:r>
            <a:r>
              <a:rPr lang="en-US" sz="2000" i="1" dirty="0"/>
              <a:t>ADNET Systems, Inc., </a:t>
            </a:r>
            <a:r>
              <a:rPr lang="en-US" sz="2000" baseline="30000" dirty="0"/>
              <a:t>2</a:t>
            </a:r>
            <a:r>
              <a:rPr lang="en-US" sz="2000" i="1" dirty="0"/>
              <a:t>NASA Goddard Space Flight Center, </a:t>
            </a:r>
            <a:br>
              <a:rPr lang="en-US" sz="2000" i="1" dirty="0"/>
            </a:br>
            <a:r>
              <a:rPr lang="en-US" sz="2000" i="1" baseline="30000" dirty="0"/>
              <a:t>3</a:t>
            </a:r>
            <a:r>
              <a:rPr lang="en-US" sz="2000" i="1" dirty="0"/>
              <a:t>Catholic University of America, </a:t>
            </a:r>
            <a:r>
              <a:rPr lang="en-US" sz="2000" i="1" baseline="30000" dirty="0"/>
              <a:t>4</a:t>
            </a:r>
            <a:r>
              <a:rPr lang="en-US" sz="2000" i="1" dirty="0"/>
              <a:t>Ensemble Consultancy.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2FEDC-3609-4A5B-BA13-57D31A2B9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79" y="187937"/>
            <a:ext cx="1136455" cy="1098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B087DB-FF20-44B0-AD36-269D366D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973" y="286848"/>
            <a:ext cx="2594648" cy="8614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68AAE5-83C8-4641-B154-3A1B2220A144}"/>
              </a:ext>
            </a:extLst>
          </p:cNvPr>
          <p:cNvSpPr txBox="1"/>
          <p:nvPr/>
        </p:nvSpPr>
        <p:spPr>
          <a:xfrm>
            <a:off x="2389239" y="6381135"/>
            <a:ext cx="7472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CEDAR 2022 Invited Talk – Snakes on a Spaceship</a:t>
            </a:r>
          </a:p>
        </p:txBody>
      </p:sp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76ADF3F5-5926-426E-BC64-92E74DBE5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5252891"/>
            <a:ext cx="1497576" cy="1497576"/>
          </a:xfrm>
          <a:prstGeom prst="rect">
            <a:avLst/>
          </a:prstGeom>
        </p:spPr>
      </p:pic>
      <p:pic>
        <p:nvPicPr>
          <p:cNvPr id="9" name="Picture 8" descr="Qr code&#10;&#10;Description automatically generated">
            <a:extLst>
              <a:ext uri="{FF2B5EF4-FFF2-40B4-BE49-F238E27FC236}">
                <a16:creationId xmlns:a16="http://schemas.microsoft.com/office/drawing/2014/main" id="{D63B3281-F4DC-40E8-A9F1-65918E0CB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168" y="5295153"/>
            <a:ext cx="1438582" cy="14385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84D0EE-C355-43FA-BE87-755FA3A6E9D9}"/>
              </a:ext>
            </a:extLst>
          </p:cNvPr>
          <p:cNvSpPr txBox="1"/>
          <p:nvPr/>
        </p:nvSpPr>
        <p:spPr>
          <a:xfrm>
            <a:off x="10565297" y="4925821"/>
            <a:ext cx="1612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CCMC-</a:t>
            </a:r>
            <a:r>
              <a:rPr lang="en-US" dirty="0" err="1"/>
              <a:t>Kamodo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D40F3F-FC5C-487C-930B-26BDB2E0FA85}"/>
              </a:ext>
            </a:extLst>
          </p:cNvPr>
          <p:cNvSpPr txBox="1"/>
          <p:nvPr/>
        </p:nvSpPr>
        <p:spPr>
          <a:xfrm>
            <a:off x="37793" y="4855031"/>
            <a:ext cx="1612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Kamodo</a:t>
            </a:r>
            <a:r>
              <a:rPr lang="en-US" dirty="0"/>
              <a:t>-Core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3DB993-59A0-4C94-ABB2-E21E0449E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5390" y="437455"/>
            <a:ext cx="2110923" cy="56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8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0"/>
    </mc:Choice>
    <mc:Fallback xmlns="">
      <p:transition spd="slow" advTm="2202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-114300" y="0"/>
            <a:ext cx="12303353" cy="68580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 algn="ctr">
              <a:lnSpc>
                <a:spcPct val="90000"/>
              </a:lnSpc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sldNum" sz="quarter" idx="4294967295"/>
          </p:nvPr>
        </p:nvSpPr>
        <p:spPr>
          <a:xfrm>
            <a:off x="11520408" y="6503108"/>
            <a:ext cx="160647" cy="20241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195" name="image2.jpg" descr="SunEar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888"/>
            <a:ext cx="12192000" cy="5996517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Shape 196"/>
          <p:cNvSpPr/>
          <p:nvPr/>
        </p:nvSpPr>
        <p:spPr>
          <a:xfrm>
            <a:off x="176516" y="4042484"/>
            <a:ext cx="6858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WSA</a:t>
            </a:r>
          </a:p>
        </p:txBody>
      </p:sp>
      <p:sp>
        <p:nvSpPr>
          <p:cNvPr id="197" name="Shape 197"/>
          <p:cNvSpPr/>
          <p:nvPr/>
        </p:nvSpPr>
        <p:spPr>
          <a:xfrm>
            <a:off x="472847" y="2442284"/>
            <a:ext cx="1524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PFSS.Macneice</a:t>
            </a:r>
          </a:p>
        </p:txBody>
      </p:sp>
      <p:sp>
        <p:nvSpPr>
          <p:cNvPr id="198" name="Shape 198"/>
          <p:cNvSpPr/>
          <p:nvPr/>
        </p:nvSpPr>
        <p:spPr>
          <a:xfrm>
            <a:off x="168047" y="2750259"/>
            <a:ext cx="1447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PFSS.Luhmann</a:t>
            </a:r>
          </a:p>
        </p:txBody>
      </p:sp>
      <p:sp>
        <p:nvSpPr>
          <p:cNvPr id="199" name="Shape 199"/>
          <p:cNvSpPr/>
          <p:nvPr/>
        </p:nvSpPr>
        <p:spPr>
          <a:xfrm>
            <a:off x="1917731" y="2141716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ANMHD</a:t>
            </a:r>
          </a:p>
        </p:txBody>
      </p:sp>
      <p:sp>
        <p:nvSpPr>
          <p:cNvPr id="200" name="Shape 200"/>
          <p:cNvSpPr/>
          <p:nvPr/>
        </p:nvSpPr>
        <p:spPr>
          <a:xfrm>
            <a:off x="549047" y="2141716"/>
            <a:ext cx="1676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PFSS.Petrie</a:t>
            </a:r>
          </a:p>
        </p:txBody>
      </p:sp>
      <p:sp>
        <p:nvSpPr>
          <p:cNvPr id="201" name="Shape 201"/>
          <p:cNvSpPr/>
          <p:nvPr/>
        </p:nvSpPr>
        <p:spPr>
          <a:xfrm>
            <a:off x="2393494" y="1852221"/>
            <a:ext cx="762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SRPM</a:t>
            </a:r>
          </a:p>
        </p:txBody>
      </p:sp>
      <p:sp>
        <p:nvSpPr>
          <p:cNvPr id="202" name="Shape 202"/>
          <p:cNvSpPr/>
          <p:nvPr/>
        </p:nvSpPr>
        <p:spPr>
          <a:xfrm>
            <a:off x="930047" y="4031372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NLFFF</a:t>
            </a:r>
          </a:p>
        </p:txBody>
      </p:sp>
      <p:sp>
        <p:nvSpPr>
          <p:cNvPr id="203" name="Shape 203"/>
          <p:cNvSpPr/>
          <p:nvPr/>
        </p:nvSpPr>
        <p:spPr>
          <a:xfrm>
            <a:off x="3714750" y="1926364"/>
            <a:ext cx="2057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WSA-ENLIL+EPREM</a:t>
            </a:r>
          </a:p>
        </p:txBody>
      </p:sp>
      <p:sp>
        <p:nvSpPr>
          <p:cNvPr id="204" name="Shape 204"/>
          <p:cNvSpPr/>
          <p:nvPr/>
        </p:nvSpPr>
        <p:spPr>
          <a:xfrm>
            <a:off x="4169836" y="4032723"/>
            <a:ext cx="1066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CORHEL</a:t>
            </a:r>
          </a:p>
        </p:txBody>
      </p:sp>
      <p:sp>
        <p:nvSpPr>
          <p:cNvPr id="205" name="Shape 205"/>
          <p:cNvSpPr/>
          <p:nvPr/>
        </p:nvSpPr>
        <p:spPr>
          <a:xfrm>
            <a:off x="4068236" y="4756623"/>
            <a:ext cx="1219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Heltomo IPS</a:t>
            </a:r>
          </a:p>
        </p:txBody>
      </p:sp>
      <p:sp>
        <p:nvSpPr>
          <p:cNvPr id="206" name="Shape 206"/>
          <p:cNvSpPr/>
          <p:nvPr/>
        </p:nvSpPr>
        <p:spPr>
          <a:xfrm>
            <a:off x="4169836" y="4410548"/>
            <a:ext cx="13335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Heltomo SMEI</a:t>
            </a:r>
          </a:p>
        </p:txBody>
      </p:sp>
      <p:sp>
        <p:nvSpPr>
          <p:cNvPr id="207" name="Shape 207"/>
          <p:cNvSpPr/>
          <p:nvPr/>
        </p:nvSpPr>
        <p:spPr>
          <a:xfrm>
            <a:off x="4394561" y="3758440"/>
            <a:ext cx="14859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EXO Solar Wind</a:t>
            </a:r>
          </a:p>
        </p:txBody>
      </p:sp>
      <p:sp>
        <p:nvSpPr>
          <p:cNvPr id="208" name="Shape 208"/>
          <p:cNvSpPr/>
          <p:nvPr/>
        </p:nvSpPr>
        <p:spPr>
          <a:xfrm>
            <a:off x="168047" y="1531059"/>
            <a:ext cx="2286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SWMF.SC+EEGGL+CME</a:t>
            </a:r>
          </a:p>
        </p:txBody>
      </p:sp>
      <p:sp>
        <p:nvSpPr>
          <p:cNvPr id="209" name="Shape 209"/>
          <p:cNvSpPr/>
          <p:nvPr/>
        </p:nvSpPr>
        <p:spPr>
          <a:xfrm>
            <a:off x="3979336" y="5112223"/>
            <a:ext cx="11049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BRYNTRN</a:t>
            </a:r>
          </a:p>
        </p:txBody>
      </p:sp>
      <p:sp>
        <p:nvSpPr>
          <p:cNvPr id="210" name="Shape 210"/>
          <p:cNvSpPr/>
          <p:nvPr/>
        </p:nvSpPr>
        <p:spPr>
          <a:xfrm>
            <a:off x="4397856" y="3108337"/>
            <a:ext cx="14097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</a:t>
            </a:r>
            <a:r>
              <a:rPr lang="en-US" dirty="0"/>
              <a:t>MM</a:t>
            </a:r>
            <a:r>
              <a:rPr dirty="0"/>
              <a:t>REM</a:t>
            </a:r>
          </a:p>
        </p:txBody>
      </p:sp>
      <p:sp>
        <p:nvSpPr>
          <p:cNvPr id="211" name="Shape 211"/>
          <p:cNvSpPr/>
          <p:nvPr/>
        </p:nvSpPr>
        <p:spPr>
          <a:xfrm>
            <a:off x="4400550" y="2886008"/>
            <a:ext cx="11811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PREDICCS</a:t>
            </a:r>
          </a:p>
        </p:txBody>
      </p:sp>
      <p:sp>
        <p:nvSpPr>
          <p:cNvPr id="212" name="Shape 212"/>
          <p:cNvSpPr/>
          <p:nvPr/>
        </p:nvSpPr>
        <p:spPr>
          <a:xfrm>
            <a:off x="4260850" y="2558189"/>
            <a:ext cx="12573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REleASE</a:t>
            </a:r>
          </a:p>
        </p:txBody>
      </p:sp>
      <p:sp>
        <p:nvSpPr>
          <p:cNvPr id="213" name="Shape 213"/>
          <p:cNvSpPr/>
          <p:nvPr/>
        </p:nvSpPr>
        <p:spPr>
          <a:xfrm>
            <a:off x="168047" y="3636084"/>
            <a:ext cx="762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ASAP</a:t>
            </a:r>
          </a:p>
        </p:txBody>
      </p:sp>
      <p:sp>
        <p:nvSpPr>
          <p:cNvPr id="214" name="Shape 214"/>
          <p:cNvSpPr/>
          <p:nvPr/>
        </p:nvSpPr>
        <p:spPr>
          <a:xfrm>
            <a:off x="1006247" y="3207459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UMASEP</a:t>
            </a:r>
          </a:p>
        </p:txBody>
      </p:sp>
      <p:sp>
        <p:nvSpPr>
          <p:cNvPr id="215" name="Shape 215"/>
          <p:cNvSpPr/>
          <p:nvPr/>
        </p:nvSpPr>
        <p:spPr>
          <a:xfrm>
            <a:off x="91847" y="4477459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MAGIC</a:t>
            </a:r>
          </a:p>
        </p:txBody>
      </p:sp>
      <p:sp>
        <p:nvSpPr>
          <p:cNvPr id="216" name="Shape 216"/>
          <p:cNvSpPr/>
          <p:nvPr/>
        </p:nvSpPr>
        <p:spPr>
          <a:xfrm>
            <a:off x="701447" y="3623384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ASSA</a:t>
            </a:r>
          </a:p>
        </p:txBody>
      </p:sp>
      <p:sp>
        <p:nvSpPr>
          <p:cNvPr id="217" name="Shape 217"/>
          <p:cNvSpPr/>
          <p:nvPr/>
        </p:nvSpPr>
        <p:spPr>
          <a:xfrm>
            <a:off x="168047" y="3207459"/>
            <a:ext cx="685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MAG4</a:t>
            </a:r>
          </a:p>
        </p:txBody>
      </p:sp>
      <p:sp>
        <p:nvSpPr>
          <p:cNvPr id="218" name="Shape 218"/>
          <p:cNvSpPr/>
          <p:nvPr/>
        </p:nvSpPr>
        <p:spPr>
          <a:xfrm>
            <a:off x="3801536" y="5782148"/>
            <a:ext cx="11049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SWMF.SH</a:t>
            </a:r>
          </a:p>
        </p:txBody>
      </p:sp>
      <p:sp>
        <p:nvSpPr>
          <p:cNvPr id="219" name="Shape 219"/>
          <p:cNvSpPr/>
          <p:nvPr/>
        </p:nvSpPr>
        <p:spPr>
          <a:xfrm>
            <a:off x="7453787" y="933195"/>
            <a:ext cx="1676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GUMICS</a:t>
            </a:r>
          </a:p>
        </p:txBody>
      </p:sp>
      <p:sp>
        <p:nvSpPr>
          <p:cNvPr id="220" name="Shape 220"/>
          <p:cNvSpPr/>
          <p:nvPr/>
        </p:nvSpPr>
        <p:spPr>
          <a:xfrm>
            <a:off x="6844187" y="2168270"/>
            <a:ext cx="1295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SWMF+RCM</a:t>
            </a:r>
          </a:p>
        </p:txBody>
      </p:sp>
      <p:sp>
        <p:nvSpPr>
          <p:cNvPr id="221" name="Shape 221"/>
          <p:cNvSpPr/>
          <p:nvPr/>
        </p:nvSpPr>
        <p:spPr>
          <a:xfrm>
            <a:off x="7682387" y="3323970"/>
            <a:ext cx="1447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LANLstar</a:t>
            </a:r>
          </a:p>
        </p:txBody>
      </p:sp>
      <p:sp>
        <p:nvSpPr>
          <p:cNvPr id="222" name="Shape 222"/>
          <p:cNvSpPr/>
          <p:nvPr/>
        </p:nvSpPr>
        <p:spPr>
          <a:xfrm>
            <a:off x="6844187" y="3006470"/>
            <a:ext cx="1981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LFM-MIX-TIEGCM</a:t>
            </a:r>
          </a:p>
        </p:txBody>
      </p:sp>
      <p:sp>
        <p:nvSpPr>
          <p:cNvPr id="223" name="Shape 223"/>
          <p:cNvSpPr/>
          <p:nvPr/>
        </p:nvSpPr>
        <p:spPr>
          <a:xfrm>
            <a:off x="6691787" y="1558670"/>
            <a:ext cx="1828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OpenGGCM+CTIM</a:t>
            </a:r>
          </a:p>
        </p:txBody>
      </p:sp>
      <p:sp>
        <p:nvSpPr>
          <p:cNvPr id="224" name="Shape 224"/>
          <p:cNvSpPr/>
          <p:nvPr/>
        </p:nvSpPr>
        <p:spPr>
          <a:xfrm>
            <a:off x="6615587" y="1237995"/>
            <a:ext cx="1371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LFM-MIX</a:t>
            </a:r>
          </a:p>
        </p:txBody>
      </p:sp>
      <p:sp>
        <p:nvSpPr>
          <p:cNvPr id="225" name="Shape 225"/>
          <p:cNvSpPr/>
          <p:nvPr/>
        </p:nvSpPr>
        <p:spPr>
          <a:xfrm>
            <a:off x="6463187" y="933195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LFM-TING</a:t>
            </a:r>
          </a:p>
        </p:txBody>
      </p:sp>
      <p:sp>
        <p:nvSpPr>
          <p:cNvPr id="226" name="Shape 226"/>
          <p:cNvSpPr/>
          <p:nvPr/>
        </p:nvSpPr>
        <p:spPr>
          <a:xfrm>
            <a:off x="7758587" y="3654170"/>
            <a:ext cx="1371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Tsyganenko</a:t>
            </a:r>
          </a:p>
        </p:txBody>
      </p:sp>
      <p:sp>
        <p:nvSpPr>
          <p:cNvPr id="227" name="Shape 227"/>
          <p:cNvSpPr/>
          <p:nvPr/>
        </p:nvSpPr>
        <p:spPr>
          <a:xfrm>
            <a:off x="6717187" y="1901570"/>
            <a:ext cx="1981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SWMF+RCM+deltaB</a:t>
            </a:r>
          </a:p>
        </p:txBody>
      </p:sp>
      <p:sp>
        <p:nvSpPr>
          <p:cNvPr id="228" name="Shape 228"/>
          <p:cNvSpPr/>
          <p:nvPr/>
        </p:nvSpPr>
        <p:spPr>
          <a:xfrm>
            <a:off x="6653687" y="2434970"/>
            <a:ext cx="2133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SWMF+RCM+RBE</a:t>
            </a:r>
          </a:p>
        </p:txBody>
      </p:sp>
      <p:sp>
        <p:nvSpPr>
          <p:cNvPr id="229" name="Shape 229"/>
          <p:cNvSpPr/>
          <p:nvPr/>
        </p:nvSpPr>
        <p:spPr>
          <a:xfrm>
            <a:off x="6767987" y="2701670"/>
            <a:ext cx="2133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SWMF+RCM+CRCM</a:t>
            </a:r>
          </a:p>
        </p:txBody>
      </p:sp>
      <p:sp>
        <p:nvSpPr>
          <p:cNvPr id="230" name="Shape 230"/>
          <p:cNvSpPr/>
          <p:nvPr/>
        </p:nvSpPr>
        <p:spPr>
          <a:xfrm>
            <a:off x="6920387" y="3336670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WINDMI</a:t>
            </a:r>
          </a:p>
        </p:txBody>
      </p:sp>
      <p:sp>
        <p:nvSpPr>
          <p:cNvPr id="231" name="Shape 231"/>
          <p:cNvSpPr/>
          <p:nvPr/>
        </p:nvSpPr>
        <p:spPr>
          <a:xfrm>
            <a:off x="6844187" y="3666870"/>
            <a:ext cx="1371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IGRF</a:t>
            </a:r>
          </a:p>
        </p:txBody>
      </p:sp>
      <p:sp>
        <p:nvSpPr>
          <p:cNvPr id="232" name="Shape 232"/>
          <p:cNvSpPr/>
          <p:nvPr/>
        </p:nvSpPr>
        <p:spPr>
          <a:xfrm>
            <a:off x="7682387" y="4276470"/>
            <a:ext cx="1447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Apex</a:t>
            </a:r>
          </a:p>
        </p:txBody>
      </p:sp>
      <p:sp>
        <p:nvSpPr>
          <p:cNvPr id="233" name="Shape 233"/>
          <p:cNvSpPr/>
          <p:nvPr/>
        </p:nvSpPr>
        <p:spPr>
          <a:xfrm>
            <a:off x="6767987" y="4276470"/>
            <a:ext cx="1219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AACGM</a:t>
            </a:r>
          </a:p>
        </p:txBody>
      </p:sp>
      <p:sp>
        <p:nvSpPr>
          <p:cNvPr id="234" name="Shape 234"/>
          <p:cNvSpPr/>
          <p:nvPr/>
        </p:nvSpPr>
        <p:spPr>
          <a:xfrm>
            <a:off x="6844187" y="3981294"/>
            <a:ext cx="1219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PS VP </a:t>
            </a:r>
          </a:p>
        </p:txBody>
      </p:sp>
      <p:sp>
        <p:nvSpPr>
          <p:cNvPr id="235" name="Shape 235"/>
          <p:cNvSpPr/>
          <p:nvPr/>
        </p:nvSpPr>
        <p:spPr>
          <a:xfrm>
            <a:off x="10675214" y="5583825"/>
            <a:ext cx="15240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74FC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Ovation Prime</a:t>
            </a:r>
          </a:p>
        </p:txBody>
      </p:sp>
      <p:sp>
        <p:nvSpPr>
          <p:cNvPr id="236" name="Shape 236"/>
          <p:cNvSpPr/>
          <p:nvPr/>
        </p:nvSpPr>
        <p:spPr>
          <a:xfrm>
            <a:off x="7834787" y="3971670"/>
            <a:ext cx="1600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Weigel-deltaB</a:t>
            </a:r>
          </a:p>
        </p:txBody>
      </p:sp>
      <p:sp>
        <p:nvSpPr>
          <p:cNvPr id="237" name="Shape 237"/>
          <p:cNvSpPr/>
          <p:nvPr/>
        </p:nvSpPr>
        <p:spPr>
          <a:xfrm>
            <a:off x="7910987" y="1253870"/>
            <a:ext cx="685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GIC</a:t>
            </a:r>
          </a:p>
        </p:txBody>
      </p:sp>
      <p:grpSp>
        <p:nvGrpSpPr>
          <p:cNvPr id="240" name="Group 240"/>
          <p:cNvGrpSpPr/>
          <p:nvPr/>
        </p:nvGrpSpPr>
        <p:grpSpPr>
          <a:xfrm>
            <a:off x="211128" y="121581"/>
            <a:ext cx="8996876" cy="925107"/>
            <a:chOff x="0" y="-10706"/>
            <a:chExt cx="8686800" cy="925106"/>
          </a:xfrm>
        </p:grpSpPr>
        <p:sp>
          <p:nvSpPr>
            <p:cNvPr id="238" name="Shape 238"/>
            <p:cNvSpPr/>
            <p:nvPr/>
          </p:nvSpPr>
          <p:spPr>
            <a:xfrm>
              <a:off x="0" y="0"/>
              <a:ext cx="8686800" cy="914400"/>
            </a:xfrm>
            <a:prstGeom prst="rect">
              <a:avLst/>
            </a:prstGeom>
            <a:noFill/>
            <a:ln w="12700" cap="flat">
              <a:noFill/>
              <a:prstDash val="solid"/>
              <a:round/>
            </a:ln>
            <a:effectLst>
              <a:outerShdw blurRad="25400" dist="25399" dir="2700000" rotWithShape="0">
                <a:srgbClr val="000000">
                  <a:alpha val="8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25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 sz="2500"/>
            </a:p>
          </p:txBody>
        </p:sp>
        <p:sp>
          <p:nvSpPr>
            <p:cNvPr id="239" name="Shape 239"/>
            <p:cNvSpPr/>
            <p:nvPr/>
          </p:nvSpPr>
          <p:spPr>
            <a:xfrm>
              <a:off x="0" y="-10706"/>
              <a:ext cx="8686800" cy="8125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25400" dist="25399" dir="2700000" rotWithShape="0">
                <a:srgbClr val="000000">
                  <a:alpha val="8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lnSpc>
                  <a:spcPct val="90000"/>
                </a:lnSpc>
                <a:defRPr sz="25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rPr sz="5200" b="0" dirty="0">
                  <a:latin typeface="Calibri Light" charset="0"/>
                  <a:ea typeface="Calibri Light" charset="0"/>
                  <a:cs typeface="Calibri Light" charset="0"/>
                </a:rPr>
                <a:t>Models at CCMC</a:t>
              </a:r>
            </a:p>
          </p:txBody>
        </p:sp>
      </p:grpSp>
      <p:sp>
        <p:nvSpPr>
          <p:cNvPr id="241" name="Shape 241"/>
          <p:cNvSpPr/>
          <p:nvPr/>
        </p:nvSpPr>
        <p:spPr>
          <a:xfrm>
            <a:off x="15647" y="6375850"/>
            <a:ext cx="1371600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Corona</a:t>
            </a:r>
          </a:p>
        </p:txBody>
      </p:sp>
      <p:sp>
        <p:nvSpPr>
          <p:cNvPr id="242" name="Shape 242"/>
          <p:cNvSpPr/>
          <p:nvPr/>
        </p:nvSpPr>
        <p:spPr>
          <a:xfrm>
            <a:off x="3079753" y="6407393"/>
            <a:ext cx="1447800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 b="1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Heliosphere</a:t>
            </a:r>
          </a:p>
        </p:txBody>
      </p:sp>
      <p:sp>
        <p:nvSpPr>
          <p:cNvPr id="243" name="Shape 243"/>
          <p:cNvSpPr/>
          <p:nvPr/>
        </p:nvSpPr>
        <p:spPr>
          <a:xfrm>
            <a:off x="5492044" y="6407393"/>
            <a:ext cx="1821180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Magnetosphere</a:t>
            </a:r>
          </a:p>
        </p:txBody>
      </p:sp>
      <p:sp>
        <p:nvSpPr>
          <p:cNvPr id="244" name="Shape 244"/>
          <p:cNvSpPr/>
          <p:nvPr/>
        </p:nvSpPr>
        <p:spPr>
          <a:xfrm>
            <a:off x="10667197" y="6274812"/>
            <a:ext cx="154432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 anchor="ctr">
            <a:spAutoFit/>
          </a:bodyPr>
          <a:lstStyle>
            <a:lvl1pPr algn="ctr">
              <a:defRPr sz="16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Ionosphere/</a:t>
            </a:r>
            <a:endParaRPr lang="en-US"/>
          </a:p>
          <a:p>
            <a:r>
              <a:rPr dirty="0"/>
              <a:t>Thermosphere</a:t>
            </a:r>
          </a:p>
        </p:txBody>
      </p:sp>
      <p:sp>
        <p:nvSpPr>
          <p:cNvPr id="245" name="Shape 245"/>
          <p:cNvSpPr/>
          <p:nvPr/>
        </p:nvSpPr>
        <p:spPr>
          <a:xfrm>
            <a:off x="9928453" y="1092617"/>
            <a:ext cx="1066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TIE-GCM</a:t>
            </a:r>
          </a:p>
        </p:txBody>
      </p:sp>
      <p:sp>
        <p:nvSpPr>
          <p:cNvPr id="246" name="Shape 246"/>
          <p:cNvSpPr/>
          <p:nvPr/>
        </p:nvSpPr>
        <p:spPr>
          <a:xfrm>
            <a:off x="11465153" y="1714917"/>
            <a:ext cx="7239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IDA4D</a:t>
            </a:r>
          </a:p>
        </p:txBody>
      </p:sp>
      <p:sp>
        <p:nvSpPr>
          <p:cNvPr id="247" name="Shape 247"/>
          <p:cNvSpPr/>
          <p:nvPr/>
        </p:nvSpPr>
        <p:spPr>
          <a:xfrm>
            <a:off x="10995253" y="2337217"/>
            <a:ext cx="1219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SWACI-TEC</a:t>
            </a:r>
          </a:p>
        </p:txBody>
      </p:sp>
      <p:sp>
        <p:nvSpPr>
          <p:cNvPr id="248" name="Shape 248"/>
          <p:cNvSpPr/>
          <p:nvPr/>
        </p:nvSpPr>
        <p:spPr>
          <a:xfrm>
            <a:off x="10995253" y="2984917"/>
            <a:ext cx="1295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400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b="1"/>
              <a:t>NRLMSISE</a:t>
            </a:r>
            <a:r>
              <a:rPr sz="1400"/>
              <a:t> </a:t>
            </a:r>
          </a:p>
        </p:txBody>
      </p:sp>
      <p:sp>
        <p:nvSpPr>
          <p:cNvPr id="249" name="Shape 249"/>
          <p:cNvSpPr/>
          <p:nvPr/>
        </p:nvSpPr>
        <p:spPr>
          <a:xfrm>
            <a:off x="10893653" y="2642017"/>
            <a:ext cx="13335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ABBYNormal</a:t>
            </a:r>
          </a:p>
        </p:txBody>
      </p:sp>
      <p:sp>
        <p:nvSpPr>
          <p:cNvPr id="250" name="Shape 250"/>
          <p:cNvSpPr/>
          <p:nvPr/>
        </p:nvSpPr>
        <p:spPr>
          <a:xfrm>
            <a:off x="10423753" y="5069304"/>
            <a:ext cx="1066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IMPACT</a:t>
            </a:r>
          </a:p>
        </p:txBody>
      </p:sp>
      <p:sp>
        <p:nvSpPr>
          <p:cNvPr id="251" name="Shape 251"/>
          <p:cNvSpPr/>
          <p:nvPr/>
        </p:nvSpPr>
        <p:spPr>
          <a:xfrm>
            <a:off x="11503253" y="3315117"/>
            <a:ext cx="7239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GITM</a:t>
            </a:r>
          </a:p>
        </p:txBody>
      </p:sp>
      <p:sp>
        <p:nvSpPr>
          <p:cNvPr id="252" name="Shape 252"/>
          <p:cNvSpPr/>
          <p:nvPr/>
        </p:nvSpPr>
        <p:spPr>
          <a:xfrm>
            <a:off x="10944453" y="2019717"/>
            <a:ext cx="14097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USU-GAIM</a:t>
            </a:r>
          </a:p>
        </p:txBody>
      </p:sp>
      <p:sp>
        <p:nvSpPr>
          <p:cNvPr id="253" name="Shape 253"/>
          <p:cNvSpPr/>
          <p:nvPr/>
        </p:nvSpPr>
        <p:spPr>
          <a:xfrm>
            <a:off x="10220553" y="1698410"/>
            <a:ext cx="10287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CTIPe</a:t>
            </a:r>
            <a:endParaRPr dirty="0"/>
          </a:p>
        </p:txBody>
      </p:sp>
      <p:sp>
        <p:nvSpPr>
          <p:cNvPr id="254" name="Shape 254"/>
          <p:cNvSpPr/>
          <p:nvPr/>
        </p:nvSpPr>
        <p:spPr>
          <a:xfrm>
            <a:off x="10931753" y="1079917"/>
            <a:ext cx="1066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SAMI-3</a:t>
            </a:r>
          </a:p>
        </p:txBody>
      </p:sp>
      <p:sp>
        <p:nvSpPr>
          <p:cNvPr id="255" name="Shape 255"/>
          <p:cNvSpPr/>
          <p:nvPr/>
        </p:nvSpPr>
        <p:spPr>
          <a:xfrm>
            <a:off x="11300053" y="3632617"/>
            <a:ext cx="9525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PBMOD</a:t>
            </a:r>
          </a:p>
        </p:txBody>
      </p:sp>
      <p:sp>
        <p:nvSpPr>
          <p:cNvPr id="256" name="Shape 256"/>
          <p:cNvSpPr/>
          <p:nvPr/>
        </p:nvSpPr>
        <p:spPr>
          <a:xfrm>
            <a:off x="10995253" y="3937417"/>
            <a:ext cx="1371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TRIPL-DA</a:t>
            </a:r>
          </a:p>
        </p:txBody>
      </p:sp>
      <p:sp>
        <p:nvSpPr>
          <p:cNvPr id="257" name="Shape 257"/>
          <p:cNvSpPr/>
          <p:nvPr/>
        </p:nvSpPr>
        <p:spPr>
          <a:xfrm>
            <a:off x="10995253" y="4242217"/>
            <a:ext cx="1371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Weimer IE</a:t>
            </a:r>
          </a:p>
        </p:txBody>
      </p:sp>
      <p:sp>
        <p:nvSpPr>
          <p:cNvPr id="258" name="Shape 258"/>
          <p:cNvSpPr/>
          <p:nvPr/>
        </p:nvSpPr>
        <p:spPr>
          <a:xfrm>
            <a:off x="10690453" y="4547017"/>
            <a:ext cx="1600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Weimer-deltaB</a:t>
            </a:r>
          </a:p>
        </p:txBody>
      </p:sp>
      <p:sp>
        <p:nvSpPr>
          <p:cNvPr id="259" name="Shape 259"/>
          <p:cNvSpPr/>
          <p:nvPr/>
        </p:nvSpPr>
        <p:spPr>
          <a:xfrm>
            <a:off x="10969853" y="4813717"/>
            <a:ext cx="16002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JB2008</a:t>
            </a:r>
          </a:p>
        </p:txBody>
      </p:sp>
      <p:sp>
        <p:nvSpPr>
          <p:cNvPr id="260" name="Shape 260"/>
          <p:cNvSpPr/>
          <p:nvPr/>
        </p:nvSpPr>
        <p:spPr>
          <a:xfrm>
            <a:off x="10559220" y="5331241"/>
            <a:ext cx="17060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COSGROVE-PF</a:t>
            </a:r>
          </a:p>
        </p:txBody>
      </p:sp>
      <p:sp>
        <p:nvSpPr>
          <p:cNvPr id="261" name="Shape 261"/>
          <p:cNvSpPr/>
          <p:nvPr/>
        </p:nvSpPr>
        <p:spPr>
          <a:xfrm>
            <a:off x="9010650" y="2443237"/>
            <a:ext cx="914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RCM</a:t>
            </a:r>
          </a:p>
        </p:txBody>
      </p:sp>
      <p:sp>
        <p:nvSpPr>
          <p:cNvPr id="262" name="Shape 262"/>
          <p:cNvSpPr/>
          <p:nvPr/>
        </p:nvSpPr>
        <p:spPr>
          <a:xfrm>
            <a:off x="9010650" y="2748037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Fok.CIMI</a:t>
            </a:r>
          </a:p>
        </p:txBody>
      </p:sp>
      <p:sp>
        <p:nvSpPr>
          <p:cNvPr id="263" name="Shape 263"/>
          <p:cNvSpPr/>
          <p:nvPr/>
        </p:nvSpPr>
        <p:spPr>
          <a:xfrm>
            <a:off x="9146122" y="3052837"/>
            <a:ext cx="115992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Fok.RBE</a:t>
            </a:r>
          </a:p>
        </p:txBody>
      </p:sp>
      <p:sp>
        <p:nvSpPr>
          <p:cNvPr id="264" name="Shape 264"/>
          <p:cNvSpPr/>
          <p:nvPr/>
        </p:nvSpPr>
        <p:spPr>
          <a:xfrm>
            <a:off x="9315450" y="3662437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AE-8/AP-8</a:t>
            </a:r>
          </a:p>
        </p:txBody>
      </p:sp>
      <p:sp>
        <p:nvSpPr>
          <p:cNvPr id="265" name="Shape 265"/>
          <p:cNvSpPr/>
          <p:nvPr/>
        </p:nvSpPr>
        <p:spPr>
          <a:xfrm>
            <a:off x="9467850" y="3967237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AE-9/AP-9</a:t>
            </a:r>
          </a:p>
        </p:txBody>
      </p:sp>
      <p:sp>
        <p:nvSpPr>
          <p:cNvPr id="266" name="Shape 266"/>
          <p:cNvSpPr/>
          <p:nvPr/>
        </p:nvSpPr>
        <p:spPr>
          <a:xfrm>
            <a:off x="9315450" y="3357637"/>
            <a:ext cx="1066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UPOS RB</a:t>
            </a:r>
          </a:p>
        </p:txBody>
      </p:sp>
      <p:sp>
        <p:nvSpPr>
          <p:cNvPr id="267" name="Shape 267"/>
          <p:cNvSpPr/>
          <p:nvPr/>
        </p:nvSpPr>
        <p:spPr>
          <a:xfrm>
            <a:off x="9467850" y="4272037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VERB</a:t>
            </a:r>
          </a:p>
        </p:txBody>
      </p:sp>
      <p:sp>
        <p:nvSpPr>
          <p:cNvPr id="268" name="Shape 268"/>
          <p:cNvSpPr/>
          <p:nvPr/>
        </p:nvSpPr>
        <p:spPr>
          <a:xfrm>
            <a:off x="8811874" y="6318680"/>
            <a:ext cx="22098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6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Inner 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defRPr sz="1600" b="1">
                <a:solidFill>
                  <a:srgbClr val="FAC09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Magnetosphere</a:t>
            </a:r>
          </a:p>
        </p:txBody>
      </p:sp>
      <p:sp>
        <p:nvSpPr>
          <p:cNvPr id="269" name="Shape 269"/>
          <p:cNvSpPr/>
          <p:nvPr/>
        </p:nvSpPr>
        <p:spPr>
          <a:xfrm>
            <a:off x="1082447" y="4465918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SNB3GEO</a:t>
            </a:r>
          </a:p>
        </p:txBody>
      </p:sp>
      <p:sp>
        <p:nvSpPr>
          <p:cNvPr id="270" name="Shape 270"/>
          <p:cNvSpPr/>
          <p:nvPr/>
        </p:nvSpPr>
        <p:spPr>
          <a:xfrm>
            <a:off x="3257550" y="1371798"/>
            <a:ext cx="1676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WSA-ENLIL</a:t>
            </a:r>
          </a:p>
        </p:txBody>
      </p:sp>
      <p:sp>
        <p:nvSpPr>
          <p:cNvPr id="271" name="Shape 271"/>
          <p:cNvSpPr/>
          <p:nvPr/>
        </p:nvSpPr>
        <p:spPr>
          <a:xfrm>
            <a:off x="3714750" y="1646865"/>
            <a:ext cx="1676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WSA-ENLIL+Cone</a:t>
            </a:r>
          </a:p>
        </p:txBody>
      </p:sp>
      <p:sp>
        <p:nvSpPr>
          <p:cNvPr id="272" name="Shape 272"/>
          <p:cNvSpPr/>
          <p:nvPr/>
        </p:nvSpPr>
        <p:spPr>
          <a:xfrm>
            <a:off x="10118953" y="1384717"/>
            <a:ext cx="1066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GMAT</a:t>
            </a:r>
          </a:p>
        </p:txBody>
      </p:sp>
      <p:sp>
        <p:nvSpPr>
          <p:cNvPr id="273" name="Shape 273"/>
          <p:cNvSpPr/>
          <p:nvPr/>
        </p:nvSpPr>
        <p:spPr>
          <a:xfrm>
            <a:off x="3865036" y="5455123"/>
            <a:ext cx="11049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DBM</a:t>
            </a:r>
          </a:p>
        </p:txBody>
      </p:sp>
      <p:sp>
        <p:nvSpPr>
          <p:cNvPr id="274" name="Shape 274"/>
          <p:cNvSpPr/>
          <p:nvPr/>
        </p:nvSpPr>
        <p:spPr>
          <a:xfrm>
            <a:off x="701447" y="5287183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NAIRAS</a:t>
            </a:r>
          </a:p>
        </p:txBody>
      </p:sp>
      <p:sp>
        <p:nvSpPr>
          <p:cNvPr id="275" name="Shape 275"/>
          <p:cNvSpPr/>
          <p:nvPr/>
        </p:nvSpPr>
        <p:spPr>
          <a:xfrm>
            <a:off x="1565047" y="4921860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NOVICE</a:t>
            </a:r>
          </a:p>
        </p:txBody>
      </p:sp>
      <p:sp>
        <p:nvSpPr>
          <p:cNvPr id="276" name="Shape 276"/>
          <p:cNvSpPr/>
          <p:nvPr/>
        </p:nvSpPr>
        <p:spPr>
          <a:xfrm>
            <a:off x="1539647" y="3601159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AMOS</a:t>
            </a:r>
          </a:p>
        </p:txBody>
      </p:sp>
      <p:sp>
        <p:nvSpPr>
          <p:cNvPr id="277" name="Shape 277"/>
          <p:cNvSpPr/>
          <p:nvPr/>
        </p:nvSpPr>
        <p:spPr>
          <a:xfrm>
            <a:off x="1615847" y="5287183"/>
            <a:ext cx="990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CARI-7</a:t>
            </a:r>
          </a:p>
        </p:txBody>
      </p:sp>
      <p:sp>
        <p:nvSpPr>
          <p:cNvPr id="278" name="Shape 278"/>
          <p:cNvSpPr/>
          <p:nvPr/>
        </p:nvSpPr>
        <p:spPr>
          <a:xfrm>
            <a:off x="985082" y="4917625"/>
            <a:ext cx="6096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b="1"/>
              <a:t>BON</a:t>
            </a:r>
            <a:r>
              <a:rPr sz="1400"/>
              <a:t> </a:t>
            </a:r>
          </a:p>
        </p:txBody>
      </p:sp>
      <p:sp>
        <p:nvSpPr>
          <p:cNvPr id="279" name="Shape 279"/>
          <p:cNvSpPr/>
          <p:nvPr/>
        </p:nvSpPr>
        <p:spPr>
          <a:xfrm>
            <a:off x="303508" y="4913399"/>
            <a:ext cx="7620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GCR</a:t>
            </a:r>
          </a:p>
        </p:txBody>
      </p:sp>
      <p:sp>
        <p:nvSpPr>
          <p:cNvPr id="280" name="Shape 280"/>
          <p:cNvSpPr/>
          <p:nvPr/>
        </p:nvSpPr>
        <p:spPr>
          <a:xfrm>
            <a:off x="1158647" y="1835760"/>
            <a:ext cx="1295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EEGGL</a:t>
            </a:r>
          </a:p>
        </p:txBody>
      </p:sp>
      <p:sp>
        <p:nvSpPr>
          <p:cNvPr id="281" name="Shape 281"/>
          <p:cNvSpPr/>
          <p:nvPr/>
        </p:nvSpPr>
        <p:spPr>
          <a:xfrm>
            <a:off x="11535003" y="5069304"/>
            <a:ext cx="6858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DTM</a:t>
            </a:r>
          </a:p>
        </p:txBody>
      </p:sp>
      <p:sp>
        <p:nvSpPr>
          <p:cNvPr id="282" name="Shape 282"/>
          <p:cNvSpPr/>
          <p:nvPr/>
        </p:nvSpPr>
        <p:spPr>
          <a:xfrm>
            <a:off x="168047" y="1835760"/>
            <a:ext cx="12954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AWSoM</a:t>
            </a:r>
          </a:p>
        </p:txBody>
      </p:sp>
      <p:sp>
        <p:nvSpPr>
          <p:cNvPr id="283" name="Shape 283"/>
          <p:cNvSpPr/>
          <p:nvPr/>
        </p:nvSpPr>
        <p:spPr>
          <a:xfrm>
            <a:off x="3803653" y="2227988"/>
            <a:ext cx="21336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WSA-ENLIL+SEPMOD</a:t>
            </a:r>
          </a:p>
        </p:txBody>
      </p:sp>
      <p:sp>
        <p:nvSpPr>
          <p:cNvPr id="284" name="Shape 284"/>
          <p:cNvSpPr/>
          <p:nvPr/>
        </p:nvSpPr>
        <p:spPr>
          <a:xfrm>
            <a:off x="3585636" y="6099646"/>
            <a:ext cx="11049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DIPS</a:t>
            </a:r>
          </a:p>
        </p:txBody>
      </p:sp>
      <p:sp>
        <p:nvSpPr>
          <p:cNvPr id="285" name="Shape 285"/>
          <p:cNvSpPr/>
          <p:nvPr/>
        </p:nvSpPr>
        <p:spPr>
          <a:xfrm>
            <a:off x="6552087" y="4597472"/>
            <a:ext cx="11430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AMPS</a:t>
            </a:r>
          </a:p>
        </p:txBody>
      </p:sp>
      <p:sp>
        <p:nvSpPr>
          <p:cNvPr id="286" name="Shape 286"/>
          <p:cNvSpPr/>
          <p:nvPr/>
        </p:nvSpPr>
        <p:spPr>
          <a:xfrm>
            <a:off x="11109553" y="1392330"/>
            <a:ext cx="1066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SAM</a:t>
            </a:r>
          </a:p>
        </p:txBody>
      </p:sp>
      <p:sp>
        <p:nvSpPr>
          <p:cNvPr id="287" name="Shape 287"/>
          <p:cNvSpPr/>
          <p:nvPr/>
        </p:nvSpPr>
        <p:spPr>
          <a:xfrm>
            <a:off x="10511805" y="4816892"/>
            <a:ext cx="7239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rgbClr val="66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IRI</a:t>
            </a:r>
          </a:p>
        </p:txBody>
      </p:sp>
      <p:sp>
        <p:nvSpPr>
          <p:cNvPr id="288" name="Shape 288"/>
          <p:cNvSpPr/>
          <p:nvPr/>
        </p:nvSpPr>
        <p:spPr>
          <a:xfrm>
            <a:off x="7147170" y="6410321"/>
            <a:ext cx="2209800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 b="1">
                <a:solidFill>
                  <a:schemeClr val="accent1">
                    <a:lumOff val="2372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Local Physics</a:t>
            </a:r>
          </a:p>
        </p:txBody>
      </p:sp>
      <p:sp>
        <p:nvSpPr>
          <p:cNvPr id="289" name="Shape 289"/>
          <p:cNvSpPr/>
          <p:nvPr/>
        </p:nvSpPr>
        <p:spPr>
          <a:xfrm>
            <a:off x="7504587" y="5921138"/>
            <a:ext cx="2209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chemeClr val="accent1">
                    <a:lumOff val="2372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PAMHD</a:t>
            </a:r>
          </a:p>
        </p:txBody>
      </p:sp>
      <p:sp>
        <p:nvSpPr>
          <p:cNvPr id="290" name="Shape 290"/>
          <p:cNvSpPr/>
          <p:nvPr/>
        </p:nvSpPr>
        <p:spPr>
          <a:xfrm>
            <a:off x="7707787" y="5667856"/>
            <a:ext cx="2209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chemeClr val="accent1">
                    <a:lumOff val="2372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VPIC</a:t>
            </a:r>
          </a:p>
        </p:txBody>
      </p:sp>
      <p:sp>
        <p:nvSpPr>
          <p:cNvPr id="291" name="Shape 291"/>
          <p:cNvSpPr/>
          <p:nvPr/>
        </p:nvSpPr>
        <p:spPr>
          <a:xfrm>
            <a:off x="7237887" y="6165482"/>
            <a:ext cx="22098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 b="1">
                <a:solidFill>
                  <a:schemeClr val="accent1">
                    <a:lumOff val="2372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PIC-Hesse</a:t>
            </a:r>
          </a:p>
        </p:txBody>
      </p:sp>
      <p:pic>
        <p:nvPicPr>
          <p:cNvPr id="101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320" y="17015"/>
            <a:ext cx="1744308" cy="146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Shape 218"/>
          <p:cNvSpPr/>
          <p:nvPr/>
        </p:nvSpPr>
        <p:spPr>
          <a:xfrm>
            <a:off x="4412138" y="3396415"/>
            <a:ext cx="110490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400">
                <a:solidFill>
                  <a:srgbClr val="66FF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/>
              <a:t>iPATH</a:t>
            </a:r>
            <a:endParaRPr lang="en-US" dirty="0"/>
          </a:p>
          <a:p>
            <a:endParaRPr dirty="0"/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F15343EF-C852-4042-B224-8BB2EC48549F}"/>
              </a:ext>
            </a:extLst>
          </p:cNvPr>
          <p:cNvSpPr/>
          <p:nvPr/>
        </p:nvSpPr>
        <p:spPr>
          <a:xfrm>
            <a:off x="7313224" y="63889"/>
            <a:ext cx="4706251" cy="861693"/>
          </a:xfrm>
          <a:prstGeom prst="roundRect">
            <a:avLst/>
          </a:prstGeom>
          <a:solidFill>
            <a:srgbClr val="FAA15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Models, Model chains, &amp;</a:t>
            </a:r>
          </a:p>
          <a:p>
            <a:pPr algn="ctr"/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Frameworks for model coupling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B97014-0610-4848-A76B-F3D7AF6092F0}"/>
              </a:ext>
            </a:extLst>
          </p:cNvPr>
          <p:cNvGrpSpPr/>
          <p:nvPr/>
        </p:nvGrpSpPr>
        <p:grpSpPr>
          <a:xfrm>
            <a:off x="2889250" y="3074489"/>
            <a:ext cx="6795347" cy="851130"/>
            <a:chOff x="2889250" y="3074489"/>
            <a:chExt cx="6795347" cy="8511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F85E69-120C-4382-BE14-17C79E5AA23B}"/>
                </a:ext>
              </a:extLst>
            </p:cNvPr>
            <p:cNvSpPr/>
            <p:nvPr/>
          </p:nvSpPr>
          <p:spPr>
            <a:xfrm>
              <a:off x="2889250" y="3074489"/>
              <a:ext cx="6795347" cy="851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BBFAC8-00F6-4B4F-8F36-D9B808B551A7}"/>
                </a:ext>
              </a:extLst>
            </p:cNvPr>
            <p:cNvSpPr txBox="1"/>
            <p:nvPr/>
          </p:nvSpPr>
          <p:spPr>
            <a:xfrm>
              <a:off x="3079753" y="3148632"/>
              <a:ext cx="64407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0" i="1" cap="none" spc="0" dirty="0">
                  <a:ln w="0">
                    <a:solidFill>
                      <a:schemeClr val="tx1"/>
                    </a:solidFill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Houston, we have a problem…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3422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33D0C-B833-48DE-82A6-226B3E9CB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461"/>
            <a:ext cx="10515600" cy="1325563"/>
          </a:xfrm>
        </p:spPr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Kamodo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D7086-BED8-4082-919A-14D78EF2E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884" y="1671024"/>
            <a:ext cx="4476850" cy="5089318"/>
          </a:xfrm>
        </p:spPr>
        <p:txBody>
          <a:bodyPr>
            <a:normAutofit/>
          </a:bodyPr>
          <a:lstStyle/>
          <a:p>
            <a:r>
              <a:rPr lang="en-US" dirty="0"/>
              <a:t>Capabilities are built upon functions and interpolators, easily enabling </a:t>
            </a:r>
          </a:p>
          <a:p>
            <a:pPr lvl="1"/>
            <a:r>
              <a:rPr lang="en-US" dirty="0"/>
              <a:t>Unit conversions</a:t>
            </a:r>
          </a:p>
          <a:p>
            <a:pPr lvl="1"/>
            <a:r>
              <a:rPr lang="en-US" dirty="0"/>
              <a:t>Function composition</a:t>
            </a:r>
          </a:p>
          <a:p>
            <a:pPr lvl="1"/>
            <a:r>
              <a:rPr lang="en-US" dirty="0"/>
              <a:t>Interpolation</a:t>
            </a:r>
          </a:p>
          <a:p>
            <a:pPr lvl="1"/>
            <a:r>
              <a:rPr lang="en-US" dirty="0"/>
              <a:t>Interactive plotting</a:t>
            </a:r>
          </a:p>
          <a:p>
            <a:pPr lvl="1"/>
            <a:r>
              <a:rPr lang="en-US" dirty="0"/>
              <a:t>Model-data comparisons</a:t>
            </a:r>
          </a:p>
          <a:p>
            <a:r>
              <a:rPr lang="en-US" dirty="0"/>
              <a:t>Currently available on </a:t>
            </a:r>
            <a:r>
              <a:rPr lang="en-US" dirty="0" err="1"/>
              <a:t>github</a:t>
            </a:r>
            <a:r>
              <a:rPr lang="en-US" dirty="0"/>
              <a:t> as open source</a:t>
            </a:r>
            <a:br>
              <a:rPr lang="en-US" dirty="0"/>
            </a:br>
            <a:r>
              <a:rPr lang="en-US" sz="1800" dirty="0">
                <a:hlinkClick r:id="rId4"/>
              </a:rPr>
              <a:t>https://github.com/EnsembleGovServices/kamodo-core</a:t>
            </a:r>
            <a:br>
              <a:rPr lang="en-US" dirty="0"/>
            </a:br>
            <a:r>
              <a:rPr lang="en-US" sz="1800" dirty="0">
                <a:hlinkClick r:id="rId5"/>
              </a:rPr>
              <a:t>https://github.com/nasa/Kamodo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F470B18-4EA4-4FA0-BB24-A77A9AA13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5451" y="6262687"/>
            <a:ext cx="2743200" cy="365125"/>
          </a:xfrm>
        </p:spPr>
        <p:txBody>
          <a:bodyPr/>
          <a:lstStyle/>
          <a:p>
            <a:pPr algn="l"/>
            <a:fld id="{BAABF79F-44F2-4984-8673-9111D7A66890}" type="slidenum">
              <a:rPr lang="en-US" sz="1400" smtClean="0"/>
              <a:pPr algn="l"/>
              <a:t>3</a:t>
            </a:fld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629292-4B28-4CC2-BC8A-00CF2FB4CD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4838" y="238432"/>
            <a:ext cx="6797295" cy="6381135"/>
          </a:xfrm>
          <a:prstGeom prst="rect">
            <a:avLst/>
          </a:prstGeom>
        </p:spPr>
      </p:pic>
      <p:pic>
        <p:nvPicPr>
          <p:cNvPr id="7" name="WhatisKamodo_Plot_Trim2">
            <a:hlinkClick r:id="" action="ppaction://media"/>
            <a:extLst>
              <a:ext uri="{FF2B5EF4-FFF2-40B4-BE49-F238E27FC236}">
                <a16:creationId xmlns:a16="http://schemas.microsoft.com/office/drawing/2014/main" id="{8F06A6F5-826F-4624-A3A1-DF3097E8B5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4935" t="27929" r="31063" b="10737"/>
          <a:stretch/>
        </p:blipFill>
        <p:spPr>
          <a:xfrm>
            <a:off x="5206286" y="1446360"/>
            <a:ext cx="6894399" cy="440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8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7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206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7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75E31-4BE6-4356-AC2F-84587B79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Readers:</a:t>
            </a:r>
            <a:br>
              <a:rPr lang="en-US" dirty="0"/>
            </a:br>
            <a:r>
              <a:rPr lang="en-US" sz="3200" i="1" dirty="0"/>
              <a:t>Functionalized Model Data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EE421-1F9B-47C7-AFC0-A35BCC6E7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5806"/>
            <a:ext cx="4264742" cy="4326193"/>
          </a:xfrm>
        </p:spPr>
        <p:txBody>
          <a:bodyPr>
            <a:normAutofit/>
          </a:bodyPr>
          <a:lstStyle/>
          <a:p>
            <a:r>
              <a:rPr lang="en-US" sz="2600" dirty="0"/>
              <a:t>Provide a fast, </a:t>
            </a:r>
            <a:r>
              <a:rPr lang="en-US" sz="2600" b="1" dirty="0"/>
              <a:t>model-agnostic</a:t>
            </a:r>
            <a:r>
              <a:rPr lang="en-US" sz="2600" i="1" dirty="0"/>
              <a:t> </a:t>
            </a:r>
            <a:r>
              <a:rPr lang="en-US" sz="2600" dirty="0"/>
              <a:t>method to easily functionalize model data.</a:t>
            </a:r>
          </a:p>
          <a:p>
            <a:r>
              <a:rPr lang="en-US" sz="2600" dirty="0"/>
              <a:t>Handle custom data formats, grids, and interpolators ‘</a:t>
            </a:r>
            <a:r>
              <a:rPr lang="en-US" sz="2600" b="1" dirty="0"/>
              <a:t>behind the scenes</a:t>
            </a:r>
            <a:r>
              <a:rPr lang="en-US" sz="2600" dirty="0"/>
              <a:t>’.</a:t>
            </a:r>
          </a:p>
          <a:p>
            <a:r>
              <a:rPr lang="en-US" sz="2600" dirty="0"/>
              <a:t>Returned </a:t>
            </a:r>
            <a:r>
              <a:rPr lang="en-US" sz="2600" dirty="0" err="1"/>
              <a:t>Kamodo</a:t>
            </a:r>
            <a:r>
              <a:rPr lang="en-US" sz="2600" dirty="0"/>
              <a:t> objects offer the </a:t>
            </a:r>
            <a:r>
              <a:rPr lang="en-US" sz="2600" b="1" dirty="0"/>
              <a:t>same capabilities </a:t>
            </a:r>
            <a:r>
              <a:rPr lang="en-US" sz="2600" dirty="0"/>
              <a:t>as before (e.g. plotting and function composition).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C335E-335D-4334-8604-E70442665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81" y="6239437"/>
            <a:ext cx="2743200" cy="365125"/>
          </a:xfrm>
        </p:spPr>
        <p:txBody>
          <a:bodyPr/>
          <a:lstStyle/>
          <a:p>
            <a:pPr algn="l"/>
            <a:fld id="{BAABF79F-44F2-4984-8673-9111D7A66890}" type="slidenum">
              <a:rPr lang="en-US" sz="1400" smtClean="0"/>
              <a:pPr algn="l"/>
              <a:t>4</a:t>
            </a:fld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DC790E-ACCA-4098-8634-EB9DD9036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740" y="601015"/>
            <a:ext cx="6764596" cy="5962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D14ECC-48C5-4681-AAD8-C4802CE5F150}"/>
              </a:ext>
            </a:extLst>
          </p:cNvPr>
          <p:cNvSpPr txBox="1"/>
          <p:nvPr/>
        </p:nvSpPr>
        <p:spPr>
          <a:xfrm>
            <a:off x="10137058" y="5483601"/>
            <a:ext cx="1907458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‘</a:t>
            </a:r>
            <a:r>
              <a:rPr lang="en-US" sz="1600" b="1" dirty="0" err="1">
                <a:solidFill>
                  <a:srgbClr val="FF0000"/>
                </a:solidFill>
              </a:rPr>
              <a:t>v_iup</a:t>
            </a:r>
            <a:r>
              <a:rPr lang="en-US" sz="1600" b="1" dirty="0">
                <a:solidFill>
                  <a:srgbClr val="FF0000"/>
                </a:solidFill>
              </a:rPr>
              <a:t>’ not in </a:t>
            </a:r>
            <a:r>
              <a:rPr lang="en-US" sz="1600" b="1" dirty="0" err="1">
                <a:solidFill>
                  <a:srgbClr val="FF0000"/>
                </a:solidFill>
              </a:rPr>
              <a:t>AMGeO</a:t>
            </a:r>
            <a:r>
              <a:rPr lang="en-US" sz="1600" b="1" dirty="0">
                <a:solidFill>
                  <a:srgbClr val="FF0000"/>
                </a:solidFill>
              </a:rPr>
              <a:t> output, but code didn’t break.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CE5C67-E2EF-4BF3-B6E4-03E871242F3B}"/>
              </a:ext>
            </a:extLst>
          </p:cNvPr>
          <p:cNvCxnSpPr>
            <a:cxnSpLocks/>
          </p:cNvCxnSpPr>
          <p:nvPr/>
        </p:nvCxnSpPr>
        <p:spPr>
          <a:xfrm flipH="1" flipV="1">
            <a:off x="9075175" y="5483601"/>
            <a:ext cx="1061883" cy="1601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207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75E31-4BE6-4356-AC2F-84587B79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Readers:</a:t>
            </a:r>
            <a:br>
              <a:rPr lang="en-US" dirty="0"/>
            </a:br>
            <a:r>
              <a:rPr lang="en-US" sz="3200" i="1" dirty="0"/>
              <a:t>Comparing Model Data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EE421-1F9B-47C7-AFC0-A35BCC6E7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5806"/>
            <a:ext cx="4264742" cy="4326193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Use </a:t>
            </a:r>
            <a:r>
              <a:rPr lang="en-US" sz="2600" dirty="0" err="1"/>
              <a:t>Kamodo’s</a:t>
            </a:r>
            <a:r>
              <a:rPr lang="en-US" sz="2600" dirty="0"/>
              <a:t> Model Readers to </a:t>
            </a:r>
            <a:r>
              <a:rPr lang="en-US" sz="2600" b="1" dirty="0"/>
              <a:t>retrieve functionalized data</a:t>
            </a:r>
            <a:r>
              <a:rPr lang="en-US" sz="2600" dirty="0"/>
              <a:t> from multiple models with the same variables</a:t>
            </a:r>
          </a:p>
          <a:p>
            <a:r>
              <a:rPr lang="en-US" sz="2600" b="1" dirty="0"/>
              <a:t>Interpolate</a:t>
            </a:r>
            <a:r>
              <a:rPr lang="en-US" sz="2600" dirty="0"/>
              <a:t> the data onto the same grid</a:t>
            </a:r>
          </a:p>
          <a:p>
            <a:r>
              <a:rPr lang="en-US" sz="2600" b="1" dirty="0"/>
              <a:t>Functionalize</a:t>
            </a:r>
            <a:r>
              <a:rPr lang="en-US" sz="2600" dirty="0"/>
              <a:t> the new variables of reduced dimensions</a:t>
            </a:r>
          </a:p>
          <a:p>
            <a:r>
              <a:rPr lang="en-US" sz="2600" dirty="0"/>
              <a:t>Use </a:t>
            </a:r>
            <a:r>
              <a:rPr lang="en-US" sz="2600" b="1" dirty="0"/>
              <a:t>function composition </a:t>
            </a:r>
            <a:r>
              <a:rPr lang="en-US" sz="2600" dirty="0"/>
              <a:t>to perform comparative analyses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C335E-335D-4334-8604-E70442665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3181" y="6239437"/>
            <a:ext cx="2743200" cy="365125"/>
          </a:xfrm>
        </p:spPr>
        <p:txBody>
          <a:bodyPr/>
          <a:lstStyle/>
          <a:p>
            <a:pPr algn="l"/>
            <a:fld id="{BAABF79F-44F2-4984-8673-9111D7A66890}" type="slidenum">
              <a:rPr lang="en-US" sz="1400" smtClean="0"/>
              <a:pPr algn="l"/>
              <a:t>5</a:t>
            </a:fld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DC790E-ACCA-4098-8634-EB9DD9036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740" y="601015"/>
            <a:ext cx="6764596" cy="5962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D14ECC-48C5-4681-AAD8-C4802CE5F150}"/>
              </a:ext>
            </a:extLst>
          </p:cNvPr>
          <p:cNvSpPr txBox="1"/>
          <p:nvPr/>
        </p:nvSpPr>
        <p:spPr>
          <a:xfrm>
            <a:off x="10137058" y="5483601"/>
            <a:ext cx="1907458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‘</a:t>
            </a:r>
            <a:r>
              <a:rPr lang="en-US" sz="1600" b="1" dirty="0" err="1">
                <a:solidFill>
                  <a:srgbClr val="FF0000"/>
                </a:solidFill>
              </a:rPr>
              <a:t>v_iup</a:t>
            </a:r>
            <a:r>
              <a:rPr lang="en-US" sz="1600" b="1" dirty="0">
                <a:solidFill>
                  <a:srgbClr val="FF0000"/>
                </a:solidFill>
              </a:rPr>
              <a:t>’ not in </a:t>
            </a:r>
            <a:r>
              <a:rPr lang="en-US" sz="1600" b="1" dirty="0" err="1">
                <a:solidFill>
                  <a:srgbClr val="FF0000"/>
                </a:solidFill>
              </a:rPr>
              <a:t>AMGeO</a:t>
            </a:r>
            <a:r>
              <a:rPr lang="en-US" sz="1600" b="1" dirty="0">
                <a:solidFill>
                  <a:srgbClr val="FF0000"/>
                </a:solidFill>
              </a:rPr>
              <a:t> output, but code didn’t break.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CE5C67-E2EF-4BF3-B6E4-03E871242F3B}"/>
              </a:ext>
            </a:extLst>
          </p:cNvPr>
          <p:cNvCxnSpPr>
            <a:cxnSpLocks/>
          </p:cNvCxnSpPr>
          <p:nvPr/>
        </p:nvCxnSpPr>
        <p:spPr>
          <a:xfrm flipH="1" flipV="1">
            <a:off x="9075175" y="5483601"/>
            <a:ext cx="1061883" cy="1601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11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2DC9-4E10-42B8-B5B7-87384983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Reader Demo: </a:t>
            </a:r>
            <a:br>
              <a:rPr lang="en-US" dirty="0"/>
            </a:br>
            <a:r>
              <a:rPr lang="en-US" sz="3200" dirty="0"/>
              <a:t>Comparing Model Data Across Multiple Models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FB47F-DD3D-4620-B4D8-C9D730A3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37B626E-D99A-4296-8220-855FE8161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95" y="1783287"/>
            <a:ext cx="11392887" cy="4938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F85176-B68B-4431-BAD0-07A04F29861A}"/>
              </a:ext>
            </a:extLst>
          </p:cNvPr>
          <p:cNvSpPr txBox="1"/>
          <p:nvPr/>
        </p:nvSpPr>
        <p:spPr>
          <a:xfrm>
            <a:off x="7246374" y="4067715"/>
            <a:ext cx="4028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the back-up slide for this function.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CA01ED-B1E2-4BFF-89C6-20C4FFCF4E25}"/>
              </a:ext>
            </a:extLst>
          </p:cNvPr>
          <p:cNvCxnSpPr>
            <a:stCxn id="8" idx="1"/>
          </p:cNvCxnSpPr>
          <p:nvPr/>
        </p:nvCxnSpPr>
        <p:spPr>
          <a:xfrm flipH="1">
            <a:off x="6735097" y="4252381"/>
            <a:ext cx="51127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00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2DC9-4E10-42B8-B5B7-87384983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Reader Demo: </a:t>
            </a:r>
            <a:br>
              <a:rPr lang="en-US" dirty="0"/>
            </a:br>
            <a:r>
              <a:rPr lang="en-US" sz="3200" dirty="0"/>
              <a:t>Comparing Model Data Across Multiple Models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FB47F-DD3D-4620-B4D8-C9D730A3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021A8F91-AD6E-41F0-A9E1-25455869C5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/>
          <a:stretch/>
        </p:blipFill>
        <p:spPr>
          <a:xfrm>
            <a:off x="5584722" y="2008645"/>
            <a:ext cx="6459794" cy="4010082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3B939DD-BB51-4CD6-AF96-A721E09E88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2"/>
          <a:stretch/>
        </p:blipFill>
        <p:spPr>
          <a:xfrm>
            <a:off x="481780" y="1645468"/>
            <a:ext cx="4788309" cy="3083611"/>
          </a:xfrm>
          <a:prstGeom prst="rect">
            <a:avLst/>
          </a:prstGeom>
        </p:spPr>
      </p:pic>
      <p:pic>
        <p:nvPicPr>
          <p:cNvPr id="10" name="Picture 9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478B6A1F-0F4D-44E4-B264-141E92ED7D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3"/>
          <a:stretch/>
        </p:blipFill>
        <p:spPr>
          <a:xfrm>
            <a:off x="481780" y="3774390"/>
            <a:ext cx="4788309" cy="294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3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71D4-1CDE-469B-B2A4-8D03695E3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699648"/>
          </a:xfrm>
        </p:spPr>
        <p:txBody>
          <a:bodyPr>
            <a:normAutofit/>
          </a:bodyPr>
          <a:lstStyle/>
          <a:p>
            <a:r>
              <a:rPr lang="en-US" dirty="0"/>
              <a:t>Satellite Flythrough:</a:t>
            </a:r>
            <a:br>
              <a:rPr lang="en-US" dirty="0"/>
            </a:br>
            <a:r>
              <a:rPr lang="en-US" sz="3200" i="1" dirty="0"/>
              <a:t>Interpolate Values for any</a:t>
            </a:r>
            <a:br>
              <a:rPr lang="en-US" sz="3200" i="1" dirty="0"/>
            </a:br>
            <a:r>
              <a:rPr lang="en-US" sz="3200" i="1" dirty="0"/>
              <a:t>Trajectory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21F33-D5CA-4948-A613-A97C47122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20413"/>
            <a:ext cx="4874342" cy="4537588"/>
          </a:xfrm>
        </p:spPr>
        <p:txBody>
          <a:bodyPr>
            <a:normAutofit/>
          </a:bodyPr>
          <a:lstStyle/>
          <a:p>
            <a:r>
              <a:rPr lang="en-US" sz="2400" b="1" dirty="0"/>
              <a:t>Model-agnostic</a:t>
            </a:r>
            <a:r>
              <a:rPr lang="en-US" sz="2400" dirty="0"/>
              <a:t> flythrough capability built upon a network of model readers.</a:t>
            </a:r>
          </a:p>
          <a:p>
            <a:r>
              <a:rPr lang="en-US" sz="2400" b="1" dirty="0"/>
              <a:t>Automatically handles coordinate conversions </a:t>
            </a:r>
            <a:r>
              <a:rPr lang="en-US" sz="2400" dirty="0"/>
              <a:t>between trajectory and model coordinates via </a:t>
            </a:r>
            <a:r>
              <a:rPr lang="en-US" sz="2400" dirty="0" err="1"/>
              <a:t>SpacePy-Astropy</a:t>
            </a:r>
            <a:r>
              <a:rPr lang="en-US" sz="2400" dirty="0"/>
              <a:t> coordinate library.</a:t>
            </a:r>
          </a:p>
          <a:p>
            <a:r>
              <a:rPr lang="en-US" sz="2400" b="1" dirty="0"/>
              <a:t>Simple command syntax </a:t>
            </a:r>
            <a:r>
              <a:rPr lang="en-US" sz="2400" dirty="0"/>
              <a:t>for easy model-data comparisons.</a:t>
            </a:r>
          </a:p>
          <a:p>
            <a:r>
              <a:rPr lang="en-US" sz="2400" dirty="0"/>
              <a:t>Also accessible from the command-line.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03B711-4007-4665-A4CD-C22E27408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7693" y="6295920"/>
            <a:ext cx="2743200" cy="365125"/>
          </a:xfrm>
        </p:spPr>
        <p:txBody>
          <a:bodyPr/>
          <a:lstStyle/>
          <a:p>
            <a:pPr algn="l"/>
            <a:fld id="{BAABF79F-44F2-4984-8673-9111D7A66890}" type="slidenum">
              <a:rPr lang="en-US" sz="1400" smtClean="0"/>
              <a:pPr algn="l"/>
              <a:t>8</a:t>
            </a:fld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114912-C157-41B2-93EC-B03BC172C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303" y="0"/>
            <a:ext cx="5927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80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D6478-4ADD-4832-AE81-25698F32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13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Satellite Flythrough</a:t>
            </a:r>
            <a:br>
              <a:rPr lang="en-US" dirty="0"/>
            </a:br>
            <a:r>
              <a:rPr lang="en-US" sz="3200" i="1" dirty="0"/>
              <a:t>Trajectory Options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18CFF-FB62-4932-BE10-8DF8D1E9F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297"/>
            <a:ext cx="4353232" cy="47489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Options currently available for trajectories:</a:t>
            </a:r>
          </a:p>
          <a:p>
            <a:r>
              <a:rPr lang="en-US" sz="2400" i="1" dirty="0" err="1"/>
              <a:t>RealFlight</a:t>
            </a:r>
            <a:r>
              <a:rPr lang="en-US" sz="2400" dirty="0"/>
              <a:t> to retrieve </a:t>
            </a:r>
            <a:r>
              <a:rPr lang="en-US" sz="2400" b="1" dirty="0"/>
              <a:t>real satellite trajectories </a:t>
            </a:r>
            <a:r>
              <a:rPr lang="en-US" sz="2400" dirty="0"/>
              <a:t>from the Satellite Situation Center Website (</a:t>
            </a:r>
            <a:r>
              <a:rPr lang="en-US" sz="2400" dirty="0" err="1"/>
              <a:t>SSCWeb</a:t>
            </a:r>
            <a:r>
              <a:rPr lang="en-US" sz="2400" dirty="0"/>
              <a:t>).</a:t>
            </a:r>
            <a:endParaRPr lang="en-US" sz="1400" dirty="0"/>
          </a:p>
          <a:p>
            <a:r>
              <a:rPr lang="en-US" sz="2400" i="1" dirty="0" err="1"/>
              <a:t>ModelFlythrough</a:t>
            </a:r>
            <a:r>
              <a:rPr lang="en-US" sz="2400" i="1" dirty="0"/>
              <a:t> </a:t>
            </a:r>
            <a:r>
              <a:rPr lang="en-US" sz="2400" dirty="0"/>
              <a:t>and </a:t>
            </a:r>
            <a:r>
              <a:rPr lang="en-US" sz="2400" i="1" dirty="0" err="1"/>
              <a:t>MyFlight</a:t>
            </a:r>
            <a:r>
              <a:rPr lang="en-US" sz="2400" b="1" dirty="0"/>
              <a:t>  provide your own </a:t>
            </a:r>
            <a:r>
              <a:rPr lang="en-US" sz="2400" dirty="0"/>
              <a:t>satellite trajectory by direct input or through a file.</a:t>
            </a:r>
          </a:p>
          <a:p>
            <a:r>
              <a:rPr lang="en-US" sz="2400" i="1" dirty="0" err="1"/>
              <a:t>Fakeflight</a:t>
            </a:r>
            <a:r>
              <a:rPr lang="en-US" sz="2400" b="1" dirty="0"/>
              <a:t> generate</a:t>
            </a:r>
            <a:r>
              <a:rPr lang="en-US" sz="2400" dirty="0"/>
              <a:t> an adjustable </a:t>
            </a:r>
            <a:r>
              <a:rPr lang="en-US" sz="2400" b="1" dirty="0"/>
              <a:t>sample trajectory</a:t>
            </a:r>
            <a:r>
              <a:rPr lang="en-US" sz="2400" dirty="0"/>
              <a:t>.</a:t>
            </a:r>
          </a:p>
          <a:p>
            <a:pPr marL="0" indent="0" algn="ctr">
              <a:buNone/>
            </a:pPr>
            <a:r>
              <a:rPr lang="en-US" i="1" dirty="0"/>
              <a:t>More options coming soon!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D9F48-A205-415E-85BB-B69A8014D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2119" y="6310312"/>
            <a:ext cx="2743200" cy="365125"/>
          </a:xfrm>
        </p:spPr>
        <p:txBody>
          <a:bodyPr/>
          <a:lstStyle/>
          <a:p>
            <a:pPr algn="l"/>
            <a:fld id="{BAABF79F-44F2-4984-8673-9111D7A66890}" type="slidenum">
              <a:rPr lang="en-US" sz="1400" smtClean="0"/>
              <a:pPr algn="l"/>
              <a:t>9</a:t>
            </a:fld>
            <a:endParaRPr lang="en-US" sz="1400" dirty="0"/>
          </a:p>
        </p:txBody>
      </p:sp>
      <p:pic>
        <p:nvPicPr>
          <p:cNvPr id="5" name="KamodoSummaryVideo_FlythroughB">
            <a:hlinkClick r:id="" action="ppaction://media"/>
            <a:extLst>
              <a:ext uri="{FF2B5EF4-FFF2-40B4-BE49-F238E27FC236}">
                <a16:creationId xmlns:a16="http://schemas.microsoft.com/office/drawing/2014/main" id="{DAB0408F-674C-45CA-A9FE-CB521EAEDB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845" t="12506" r="46905" b="15493"/>
          <a:stretch/>
        </p:blipFill>
        <p:spPr>
          <a:xfrm>
            <a:off x="5512210" y="1572696"/>
            <a:ext cx="6111841" cy="492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4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16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1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EE416392-1040-47ED-AA2F-1D117927A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827" y="1306557"/>
            <a:ext cx="4336930" cy="2695382"/>
          </a:xfrm>
          <a:prstGeom prst="rect">
            <a:avLst/>
          </a:prstGeom>
        </p:spPr>
      </p:pic>
      <p:pic>
        <p:nvPicPr>
          <p:cNvPr id="12" name="Picture 11" descr="A picture containing text, electronics, display, screenshot&#10;&#10;Description automatically generated">
            <a:extLst>
              <a:ext uri="{FF2B5EF4-FFF2-40B4-BE49-F238E27FC236}">
                <a16:creationId xmlns:a16="http://schemas.microsoft.com/office/drawing/2014/main" id="{4D49B8D7-8C3D-4950-A138-FCF666D0D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914" y="3936211"/>
            <a:ext cx="4412843" cy="269447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F775A-83C8-4ECE-9EC9-2655B32C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5EB15B-7D9B-4710-8CF5-D0D8256C2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79" y="147095"/>
            <a:ext cx="1136455" cy="1098573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C4A55BA-3790-45D1-8939-9A115F1E1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6" y="1548836"/>
            <a:ext cx="6971066" cy="2044530"/>
          </a:xfrm>
        </p:spPr>
        <p:txBody>
          <a:bodyPr>
            <a:noAutofit/>
          </a:bodyPr>
          <a:lstStyle/>
          <a:p>
            <a:r>
              <a:rPr lang="en-US" sz="2400" dirty="0"/>
              <a:t>New satellite constellation tool reconstructs in </a:t>
            </a:r>
            <a:br>
              <a:rPr lang="en-US" sz="2400" dirty="0"/>
            </a:br>
            <a:r>
              <a:rPr lang="en-US" sz="2400" b="1" dirty="0"/>
              <a:t>any pair of dimensions </a:t>
            </a:r>
            <a:r>
              <a:rPr lang="en-US" sz="2400" dirty="0"/>
              <a:t>what a given constellation configuration would see.</a:t>
            </a:r>
          </a:p>
          <a:p>
            <a:r>
              <a:rPr lang="en-US" sz="2400" dirty="0"/>
              <a:t>Currently available for any </a:t>
            </a:r>
            <a:r>
              <a:rPr lang="en-US" sz="2400" dirty="0" err="1"/>
              <a:t>Kamodofied</a:t>
            </a:r>
            <a:r>
              <a:rPr lang="en-US" sz="2400" dirty="0"/>
              <a:t> model with </a:t>
            </a:r>
            <a:r>
              <a:rPr lang="en-US" sz="2400" b="1" dirty="0"/>
              <a:t>model-agnostic syntax </a:t>
            </a:r>
            <a:r>
              <a:rPr lang="en-US" sz="2400" dirty="0"/>
              <a:t>(e.g. several ITM models).</a:t>
            </a:r>
          </a:p>
        </p:txBody>
      </p:sp>
      <p:pic>
        <p:nvPicPr>
          <p:cNvPr id="15" name="Content Placeholder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F591FB4-5C9E-40DF-AA36-FE2F342392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8"/>
          <a:stretch/>
        </p:blipFill>
        <p:spPr>
          <a:xfrm>
            <a:off x="698037" y="3660915"/>
            <a:ext cx="5361143" cy="2952408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42DECD1F-8043-457C-9B0E-ED7428B1180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784" y="0"/>
            <a:ext cx="2605155" cy="132556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81C1E63-ECA4-4BB9-A41A-D0A19D8055D3}"/>
              </a:ext>
            </a:extLst>
          </p:cNvPr>
          <p:cNvSpPr/>
          <p:nvPr/>
        </p:nvSpPr>
        <p:spPr>
          <a:xfrm>
            <a:off x="683398" y="3642394"/>
            <a:ext cx="1856919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 data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EFCFAD-4230-40E4-ACF0-0C8BDEB83009}"/>
              </a:ext>
            </a:extLst>
          </p:cNvPr>
          <p:cNvSpPr/>
          <p:nvPr/>
        </p:nvSpPr>
        <p:spPr>
          <a:xfrm>
            <a:off x="6123501" y="3413363"/>
            <a:ext cx="2455609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Satellite</a:t>
            </a: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onstellation</a:t>
            </a:r>
          </a:p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reconstructions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0900790-BA0B-4996-871E-1FA85501D299}"/>
              </a:ext>
            </a:extLst>
          </p:cNvPr>
          <p:cNvSpPr/>
          <p:nvPr/>
        </p:nvSpPr>
        <p:spPr>
          <a:xfrm>
            <a:off x="9094892" y="1268962"/>
            <a:ext cx="1071663" cy="35525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6E01E98-3882-4862-9E5A-DBF771E9A74C}"/>
              </a:ext>
            </a:extLst>
          </p:cNvPr>
          <p:cNvSpPr/>
          <p:nvPr/>
        </p:nvSpPr>
        <p:spPr>
          <a:xfrm>
            <a:off x="8959697" y="3935306"/>
            <a:ext cx="1472328" cy="35525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749FCAC-8AA1-4E7C-88B4-1E4BC4C0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008" y="335217"/>
            <a:ext cx="6564102" cy="861423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Kamodo</a:t>
            </a:r>
            <a:r>
              <a:rPr lang="en-US" dirty="0"/>
              <a:t>: Support of GDC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532331-D2A8-4FF8-8B61-41C88E29A437}"/>
              </a:ext>
            </a:extLst>
          </p:cNvPr>
          <p:cNvSpPr/>
          <p:nvPr/>
        </p:nvSpPr>
        <p:spPr>
          <a:xfrm>
            <a:off x="4352708" y="5690340"/>
            <a:ext cx="4149213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</a:rPr>
              <a:t>Multiple slicing and analysis methods available.</a:t>
            </a:r>
          </a:p>
        </p:txBody>
      </p:sp>
    </p:spTree>
    <p:extLst>
      <p:ext uri="{BB962C8B-B14F-4D97-AF65-F5344CB8AC3E}">
        <p14:creationId xmlns:p14="http://schemas.microsoft.com/office/powerpoint/2010/main" val="496638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23BBF-28E7-473E-BBC6-7F9C6E45B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16624"/>
            <a:ext cx="10515600" cy="933604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US" sz="4400" b="1" i="1" dirty="0"/>
              <a:t>Collaborate with us to make</a:t>
            </a:r>
            <a:br>
              <a:rPr lang="en-US" sz="4400" b="1" i="1" dirty="0"/>
            </a:br>
            <a:r>
              <a:rPr lang="en-US" sz="4400" b="1" i="1" dirty="0"/>
              <a:t>your model data interactive!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9C8DD-402C-416D-BFC0-CDAF8D2D0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038169"/>
            <a:ext cx="3832123" cy="313879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b="1" dirty="0"/>
              <a:t>Currently supported model outputs: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CTIPe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 err="1"/>
              <a:t>AMGeO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IRI 2016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SWMF (IE)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TIE-GCM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GITM</a:t>
            </a:r>
          </a:p>
          <a:p>
            <a:pPr lvl="1">
              <a:spcBef>
                <a:spcPts val="600"/>
              </a:spcBef>
            </a:pPr>
            <a:r>
              <a:rPr lang="en-US" dirty="0" err="1"/>
              <a:t>OpenGGCM</a:t>
            </a:r>
            <a:r>
              <a:rPr lang="en-US" dirty="0"/>
              <a:t> (GM)</a:t>
            </a:r>
          </a:p>
          <a:p>
            <a:pPr lvl="1"/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4882C97-8517-41E0-BFAF-BA7E43B3E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6903" y="3038169"/>
            <a:ext cx="5896897" cy="3683306"/>
          </a:xfrm>
        </p:spPr>
        <p:txBody>
          <a:bodyPr numCol="2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3000" b="1" dirty="0"/>
              <a:t>Model outputs coming soon: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SWMF (GM)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GUMICS</a:t>
            </a:r>
          </a:p>
          <a:p>
            <a:pPr lvl="1">
              <a:spcBef>
                <a:spcPts val="600"/>
              </a:spcBef>
            </a:pPr>
            <a:r>
              <a:rPr lang="en-US" sz="2600" dirty="0" err="1"/>
              <a:t>SuperDARN</a:t>
            </a:r>
            <a:endParaRPr lang="en-US" sz="2600" dirty="0"/>
          </a:p>
          <a:p>
            <a:pPr lvl="1">
              <a:spcBef>
                <a:spcPts val="600"/>
              </a:spcBef>
            </a:pPr>
            <a:r>
              <a:rPr lang="en-US" sz="2600" dirty="0"/>
              <a:t>RAM-SCB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GAMERA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VERB</a:t>
            </a:r>
          </a:p>
          <a:p>
            <a:pPr lvl="1">
              <a:spcBef>
                <a:spcPts val="600"/>
              </a:spcBef>
            </a:pPr>
            <a:endParaRPr lang="en-US" sz="2600" dirty="0"/>
          </a:p>
          <a:p>
            <a:pPr marL="457200" lvl="1" indent="0">
              <a:spcBef>
                <a:spcPts val="600"/>
              </a:spcBef>
              <a:buNone/>
            </a:pPr>
            <a:endParaRPr lang="en-US" sz="2600" dirty="0"/>
          </a:p>
          <a:p>
            <a:pPr lvl="1">
              <a:spcBef>
                <a:spcPts val="600"/>
              </a:spcBef>
            </a:pPr>
            <a:r>
              <a:rPr lang="en-US" sz="2600" dirty="0"/>
              <a:t>WACCM-X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ENLIL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SAMI3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Weimer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ADELPHI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WAM-IPE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08F3F-8D38-45C7-BB29-889F971F0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11</a:t>
            </a:fld>
            <a:endParaRPr lang="en-US"/>
          </a:p>
        </p:txBody>
      </p:sp>
      <p:pic>
        <p:nvPicPr>
          <p:cNvPr id="5" name="Google Shape;233;p11">
            <a:extLst>
              <a:ext uri="{FF2B5EF4-FFF2-40B4-BE49-F238E27FC236}">
                <a16:creationId xmlns:a16="http://schemas.microsoft.com/office/drawing/2014/main" id="{5775D23D-94D3-4C50-B799-C7CB36BD5ED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9379" y="92421"/>
            <a:ext cx="1136455" cy="1098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34;p11">
            <a:extLst>
              <a:ext uri="{FF2B5EF4-FFF2-40B4-BE49-F238E27FC236}">
                <a16:creationId xmlns:a16="http://schemas.microsoft.com/office/drawing/2014/main" id="{189B586F-BF17-4C68-A0EC-72CC4201F9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67973" y="227854"/>
            <a:ext cx="2594648" cy="861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764703-AF3C-48CA-A216-994B55520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3209" y="456587"/>
            <a:ext cx="2110923" cy="56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9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2DC9-4E10-42B8-B5B7-87384983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Reader Demo: </a:t>
            </a:r>
            <a:br>
              <a:rPr lang="en-US" dirty="0"/>
            </a:br>
            <a:r>
              <a:rPr lang="en-US" sz="3200" dirty="0"/>
              <a:t>Comparing Model Data Across Multiple Models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FB47F-DD3D-4620-B4D8-C9D730A3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31D668E-2BF2-4F16-98A7-F8678E363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0" y="2361531"/>
            <a:ext cx="10842179" cy="32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51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5954</TotalTime>
  <Words>753</Words>
  <Application>Microsoft Office PowerPoint</Application>
  <PresentationFormat>Widescreen</PresentationFormat>
  <Paragraphs>186</Paragraphs>
  <Slides>12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Kamodo: A Model-Agnostic Tool for Model-Model and Model-Data Comparisons</vt:lpstr>
      <vt:lpstr>PowerPoint Presentation</vt:lpstr>
      <vt:lpstr>What is Kamodo?</vt:lpstr>
      <vt:lpstr>Model Readers: Functionalized Model Data</vt:lpstr>
      <vt:lpstr>Model Readers: Comparing Model Data</vt:lpstr>
      <vt:lpstr>Model Reader Demo:  Comparing Model Data Across Multiple Models</vt:lpstr>
      <vt:lpstr>Model Reader Demo:  Comparing Model Data Across Multiple Models</vt:lpstr>
      <vt:lpstr>Satellite Flythrough: Interpolate Values for any Trajectory</vt:lpstr>
      <vt:lpstr>Satellite Flythrough Trajectory Options</vt:lpstr>
      <vt:lpstr>Kamodo: Support of GDC</vt:lpstr>
      <vt:lpstr>Collaborate with us to make your model data interactive!</vt:lpstr>
      <vt:lpstr>Model Reader Demo:  Comparing Model Data Across Multiple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Kamodo C++ and PlasmaPy</dc:title>
  <dc:creator>Rebecca Ringuette</dc:creator>
  <cp:lastModifiedBy>Ringuette, Rebecca A. (GSFC-674.0)[ADNET SYSTEMS INC]</cp:lastModifiedBy>
  <cp:revision>405</cp:revision>
  <dcterms:created xsi:type="dcterms:W3CDTF">2021-03-11T18:01:49Z</dcterms:created>
  <dcterms:modified xsi:type="dcterms:W3CDTF">2022-06-23T01:22:53Z</dcterms:modified>
</cp:coreProperties>
</file>