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75" r:id="rId4"/>
    <p:sldId id="276" r:id="rId5"/>
    <p:sldId id="274" r:id="rId6"/>
    <p:sldId id="277" r:id="rId7"/>
    <p:sldId id="278" r:id="rId8"/>
    <p:sldId id="283" r:id="rId9"/>
    <p:sldId id="279" r:id="rId10"/>
    <p:sldId id="280" r:id="rId11"/>
    <p:sldId id="282" r:id="rId12"/>
    <p:sldId id="2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3DE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D7516-391D-441F-9554-DA55A28C1D19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833B9-6A39-4640-8EED-48CA1263C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7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get into details of options, just give a taste of what’s coming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833B9-6A39-4640-8EED-48CA1263C3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3995-55E7-4BC3-863A-947B03185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3167F-0667-4AC2-997A-90BECF5B3A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4F5DB-A93E-407D-9BE5-CC47390B9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0099C-A1D8-4C06-B1D4-3E875E563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9EB28-1DC8-4E53-99F6-B85AF9B6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0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F4617-051F-43C8-93B5-6AEE3E15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B24B3-315C-432F-B6C5-39CBF278C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A5704-D33B-4AFD-97FF-6412C14C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B6BD5-439E-4945-A383-6BC6B6FDC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F641E-007B-41A0-9302-7CFE34FA5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1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0EC2-7866-42F2-8752-9264632C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E6E24-ACD7-4779-B498-FD68BC688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EC78E-2B00-4954-B4E0-CF243B40E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A6C8B-309E-48D6-9D5F-306ECDCDD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F264C-C749-40B4-A3D4-8A4534009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97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95052-E0E5-47FD-B8BE-63BF6A4E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04902-A23F-40E0-8D87-72279DF52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2525-8073-44F1-9C80-862370962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44CDD-0B8E-4DA4-8724-0F5744E4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95691C-8FAC-4483-B17F-E240164F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05799-3DA6-468F-8CD4-F8A0ECBCC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899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B8D9D-A2F8-471F-A2C5-F87CAE4FE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FD612-2F99-444C-9F63-A6A611D0C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E16FE-9D47-46A6-9224-4997BA541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988AE-EE62-486D-ACDE-1ED23E322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905CBC-4502-4F6B-9422-163DA4102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D37531-A9B5-4F98-8C02-A2DD35489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2D7E5C-CDC7-49D0-9153-352B5DEE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00094-1A9D-4446-88AA-BC1F91B13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54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AD43-EF98-459D-9D92-6632BB95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232DBF-2A54-4870-B9DC-77BE6B2A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A344C-8C9E-4A80-9DC8-6E89213E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C0DFD-60F5-4450-B6F7-230015FF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5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71AD0A-B13F-4A13-A012-9D285E949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F993F-EE61-4881-A909-62088CA6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4BA85-6C30-48A5-B9B5-3F4AFDC4F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2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2DE8-BB4C-4569-8326-314E286D4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3F34-9230-4710-8318-EA19AB93B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A2BEA-505E-4685-970F-2405EDEBB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3E080-498B-409A-B76B-55FC06847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130CBF-A64E-4584-8F9A-4889BD6F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47A94-6B3E-4220-BCBD-0E5A0617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7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CFB6-3C7E-492C-83E3-5CE1CB53D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BA224-FBBA-47CC-88F3-82C596055E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31C04-483E-4B07-A8AE-29E9421F7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28334-79FE-474C-B0CF-AFE93A880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0663C-E097-4DA8-97E2-956D932A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2EE8E-309E-4FCA-9613-4A04BE1F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3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7A945-632F-4B10-9A9E-B2999A84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27C76-B9A5-4008-A70E-68D2C474B0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AF4CC-3A51-4E4E-917A-E27D107CD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D68E2-5D8C-4D6B-A903-A642A7DD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9A219-EEAF-41AF-998B-621AD2B92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2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64BC2-8EEC-45A5-8F69-806372BE7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8800F-3D44-4FFE-8F1E-78B11E374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47ED9-A456-416B-B186-541F4E4A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08413-AFBF-4929-B489-3AA22FF8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EABE6-CA7C-4E89-88EA-0B1BA33E5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4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0">
              <a:schemeClr val="accent4">
                <a:lumMod val="40000"/>
                <a:lumOff val="60000"/>
              </a:schemeClr>
            </a:gs>
            <a:gs pos="0">
              <a:schemeClr val="accent1">
                <a:lumMod val="5000"/>
                <a:lumOff val="95000"/>
              </a:schemeClr>
            </a:gs>
            <a:gs pos="19000">
              <a:schemeClr val="bg1">
                <a:lumMod val="85000"/>
              </a:schemeClr>
            </a:gs>
            <a:gs pos="71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40CE2A-D176-41DF-BCF7-F75A41AF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35F89-38DE-42CB-BAE6-2BF1BDFA0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8EAAC-B8FD-43CB-B025-1425E948C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86B63-0900-40EA-A780-0ABDDF823E4B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88790-C9DB-4E4D-BBE2-2EC385DD5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71F77-D6D9-4115-BA1F-8F6BCF71B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BF79F-44F2-4984-8673-9111D7A66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7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F30B2-DAA0-4C59-9E96-46F45AF8E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0011"/>
            <a:ext cx="9144000" cy="2387600"/>
          </a:xfrm>
        </p:spPr>
        <p:txBody>
          <a:bodyPr/>
          <a:lstStyle/>
          <a:p>
            <a:r>
              <a:rPr lang="en-US" dirty="0"/>
              <a:t>New Software Capabilities using </a:t>
            </a:r>
            <a:r>
              <a:rPr lang="en-US" dirty="0" err="1"/>
              <a:t>Kamodo</a:t>
            </a:r>
            <a:r>
              <a:rPr lang="en-US" dirty="0"/>
              <a:t> at CCMC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6EE77-4AAB-4500-A86E-DB3E172A2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9686"/>
            <a:ext cx="9144000" cy="1655762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Rebecca Ringuette</a:t>
            </a:r>
            <a:r>
              <a:rPr lang="en-US" baseline="30000" dirty="0"/>
              <a:t>1, 2</a:t>
            </a:r>
            <a:r>
              <a:rPr lang="en-US" dirty="0"/>
              <a:t>, Asher Pembroke</a:t>
            </a:r>
            <a:r>
              <a:rPr lang="en-US" baseline="30000" dirty="0"/>
              <a:t>3</a:t>
            </a:r>
            <a:r>
              <a:rPr lang="en-US" dirty="0"/>
              <a:t>, Lutz Rastaetter</a:t>
            </a:r>
            <a:r>
              <a:rPr lang="en-US" baseline="30000" dirty="0"/>
              <a:t>2</a:t>
            </a:r>
            <a:r>
              <a:rPr lang="en-US" dirty="0"/>
              <a:t>, Darren DeZeeuw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sz="2000" baseline="30000" dirty="0"/>
              <a:t>1</a:t>
            </a:r>
            <a:r>
              <a:rPr lang="en-US" sz="2000" i="1" dirty="0"/>
              <a:t>ADNET Systems, Inc., </a:t>
            </a:r>
            <a:r>
              <a:rPr lang="en-US" sz="2000" baseline="30000" dirty="0"/>
              <a:t>2</a:t>
            </a:r>
            <a:r>
              <a:rPr lang="en-US" sz="2000" i="1" dirty="0"/>
              <a:t>Community Coordinated Modeling Center (CCMC) at Goddard Space Flight Center (GSFC), </a:t>
            </a:r>
            <a:r>
              <a:rPr lang="en-US" sz="2000" baseline="30000" dirty="0"/>
              <a:t>3</a:t>
            </a:r>
            <a:r>
              <a:rPr lang="en-US" sz="2000" i="1" dirty="0"/>
              <a:t>Predictive Science, Inc.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2FEDC-3609-4A5B-BA13-57D31A2B9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79" y="187937"/>
            <a:ext cx="1136455" cy="10985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B087DB-FF20-44B0-AD36-269D366DB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973" y="306513"/>
            <a:ext cx="2594648" cy="86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8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0"/>
    </mc:Choice>
    <mc:Fallback xmlns="">
      <p:transition spd="slow" advTm="2202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B0FC-5C1E-4EE3-8E50-84FE6685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EA61F-8D16-4804-BAA4-8276162C3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Provide capabilities for CCMC users to extract data from hosted models.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Design a user-friendly interface accessible in multiple languages.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Enable users to retrieve real satellite trajectories, provide their own, or use a sample adjustable trajectory to ‘fly through’ the model data.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Begin with Ionosphere/Thermosphere models, progress to Magnetosphere models and beyond.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Build a reconstruction tool on top of the satellite flythrough software (more features to come, e.g. a line-of-sight tool).</a:t>
            </a:r>
          </a:p>
        </p:txBody>
      </p:sp>
    </p:spTree>
    <p:extLst>
      <p:ext uri="{BB962C8B-B14F-4D97-AF65-F5344CB8AC3E}">
        <p14:creationId xmlns:p14="http://schemas.microsoft.com/office/powerpoint/2010/main" val="131337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05"/>
    </mc:Choice>
    <mc:Fallback xmlns="">
      <p:transition spd="slow" advTm="2210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33D0C-B833-48DE-82A6-226B3E9CB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Kamodo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D7086-BED8-4082-919A-14D78EF2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09335" cy="4667250"/>
          </a:xfrm>
        </p:spPr>
        <p:txBody>
          <a:bodyPr>
            <a:normAutofit/>
          </a:bodyPr>
          <a:lstStyle/>
          <a:p>
            <a:r>
              <a:rPr lang="en-US" dirty="0"/>
              <a:t>Official description from </a:t>
            </a:r>
            <a:r>
              <a:rPr lang="en-US" dirty="0" err="1"/>
              <a:t>Github</a:t>
            </a:r>
            <a:r>
              <a:rPr lang="en-US" dirty="0"/>
              <a:t> .</a:t>
            </a:r>
          </a:p>
          <a:p>
            <a:r>
              <a:rPr lang="en-US" dirty="0"/>
              <a:t>Please see </a:t>
            </a:r>
            <a:r>
              <a:rPr lang="en-US" dirty="0" err="1"/>
              <a:t>Github</a:t>
            </a:r>
            <a:r>
              <a:rPr lang="en-US" dirty="0"/>
              <a:t> page for more details and examples.</a:t>
            </a:r>
          </a:p>
          <a:p>
            <a:r>
              <a:rPr lang="en-US" dirty="0"/>
              <a:t>The software described in this presentation are based on the ‘</a:t>
            </a:r>
            <a:r>
              <a:rPr lang="en-US" dirty="0" err="1"/>
              <a:t>asherp</a:t>
            </a:r>
            <a:r>
              <a:rPr lang="en-US" dirty="0"/>
              <a:t>’ repository.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B5A5090-3D81-4661-A3F9-8DD3044A3522}"/>
              </a:ext>
            </a:extLst>
          </p:cNvPr>
          <p:cNvSpPr/>
          <p:nvPr/>
        </p:nvSpPr>
        <p:spPr>
          <a:xfrm>
            <a:off x="4041057" y="1786297"/>
            <a:ext cx="724221" cy="54123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0FD9FB-FD6A-4848-A209-648A1E7E6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9322" y="1052052"/>
            <a:ext cx="7282678" cy="580594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1E39E0-546E-4067-9C1A-4983BC2E6206}"/>
              </a:ext>
            </a:extLst>
          </p:cNvPr>
          <p:cNvCxnSpPr/>
          <p:nvPr/>
        </p:nvCxnSpPr>
        <p:spPr>
          <a:xfrm>
            <a:off x="7354529" y="1956619"/>
            <a:ext cx="3146323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FF38B4-F903-4E6E-985E-51835F97CB85}"/>
              </a:ext>
            </a:extLst>
          </p:cNvPr>
          <p:cNvCxnSpPr>
            <a:cxnSpLocks/>
          </p:cNvCxnSpPr>
          <p:nvPr/>
        </p:nvCxnSpPr>
        <p:spPr>
          <a:xfrm>
            <a:off x="5943600" y="2531806"/>
            <a:ext cx="2767781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E596859-8435-4252-9B61-39C9CBF274CE}"/>
              </a:ext>
            </a:extLst>
          </p:cNvPr>
          <p:cNvCxnSpPr>
            <a:cxnSpLocks/>
          </p:cNvCxnSpPr>
          <p:nvPr/>
        </p:nvCxnSpPr>
        <p:spPr>
          <a:xfrm>
            <a:off x="6695768" y="2812025"/>
            <a:ext cx="3067664" cy="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78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4A6AD3-01DF-4510-9433-234E764E60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4"/>
          <a:stretch/>
        </p:blipFill>
        <p:spPr>
          <a:xfrm>
            <a:off x="5624052" y="365125"/>
            <a:ext cx="6567948" cy="5380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7F2DE-E829-40F0-BB7F-6AD420D4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Flythrough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CD806-AABE-4165-A336-3E4B146D0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4618702" cy="4820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Fly trajectory through model data: Choices</a:t>
            </a:r>
          </a:p>
          <a:p>
            <a:pPr lvl="1"/>
            <a:r>
              <a:rPr lang="en-US" b="1" dirty="0"/>
              <a:t>Choose a model</a:t>
            </a:r>
            <a:r>
              <a:rPr lang="en-US" dirty="0"/>
              <a:t>* from the available list (more to come).</a:t>
            </a:r>
          </a:p>
          <a:p>
            <a:pPr lvl="1"/>
            <a:r>
              <a:rPr lang="en-US" b="1" dirty="0"/>
              <a:t>Choose variable(s) </a:t>
            </a:r>
            <a:r>
              <a:rPr lang="en-US" dirty="0"/>
              <a:t>from model’s list.</a:t>
            </a:r>
          </a:p>
          <a:p>
            <a:pPr lvl="1"/>
            <a:r>
              <a:rPr lang="en-US" b="1" dirty="0"/>
              <a:t>Choose function </a:t>
            </a:r>
            <a:r>
              <a:rPr lang="en-US" dirty="0"/>
              <a:t>call based on satellite trajectory choice.</a:t>
            </a:r>
          </a:p>
          <a:p>
            <a:pPr marL="166688" indent="-166688">
              <a:buNone/>
            </a:pPr>
            <a:r>
              <a:rPr lang="en-US" sz="2000" dirty="0"/>
              <a:t>*Requires a model-specific reader with time and space interpolation that subclasses </a:t>
            </a:r>
            <a:r>
              <a:rPr lang="en-US" sz="2000" dirty="0" err="1"/>
              <a:t>Kamodo</a:t>
            </a:r>
            <a:r>
              <a:rPr lang="en-US" sz="2000" dirty="0"/>
              <a:t>. Instructions for collaboration and more detailed documentation coming soon.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B4F7A56-8DBF-40AC-94DF-0AB7BADCFA0C}"/>
              </a:ext>
            </a:extLst>
          </p:cNvPr>
          <p:cNvCxnSpPr>
            <a:cxnSpLocks/>
          </p:cNvCxnSpPr>
          <p:nvPr/>
        </p:nvCxnSpPr>
        <p:spPr>
          <a:xfrm flipV="1">
            <a:off x="4975123" y="1825624"/>
            <a:ext cx="648929" cy="9110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3241EC5-B36F-4A29-AB18-FAEBAC19C636}"/>
              </a:ext>
            </a:extLst>
          </p:cNvPr>
          <p:cNvSpPr txBox="1"/>
          <p:nvPr/>
        </p:nvSpPr>
        <p:spPr>
          <a:xfrm>
            <a:off x="5923819" y="6109140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 names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72958879-2424-4ABA-B5A3-3C92A58E8747}"/>
              </a:ext>
            </a:extLst>
          </p:cNvPr>
          <p:cNvSpPr/>
          <p:nvPr/>
        </p:nvSpPr>
        <p:spPr>
          <a:xfrm rot="16200000">
            <a:off x="6561162" y="5527541"/>
            <a:ext cx="240950" cy="75831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4F9E19-A258-49EF-9DC0-154E0C720671}"/>
              </a:ext>
            </a:extLst>
          </p:cNvPr>
          <p:cNvSpPr txBox="1"/>
          <p:nvPr/>
        </p:nvSpPr>
        <p:spPr>
          <a:xfrm>
            <a:off x="9787903" y="6123543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 units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E0E58BA3-D3EC-4B44-8529-7E415CA60AF7}"/>
              </a:ext>
            </a:extLst>
          </p:cNvPr>
          <p:cNvSpPr/>
          <p:nvPr/>
        </p:nvSpPr>
        <p:spPr>
          <a:xfrm rot="16200000">
            <a:off x="10378436" y="5308871"/>
            <a:ext cx="263129" cy="121783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2708F827-E874-4956-821B-3B4A263C089F}"/>
              </a:ext>
            </a:extLst>
          </p:cNvPr>
          <p:cNvSpPr/>
          <p:nvPr/>
        </p:nvSpPr>
        <p:spPr>
          <a:xfrm>
            <a:off x="5260258" y="2281173"/>
            <a:ext cx="422782" cy="3464138"/>
          </a:xfrm>
          <a:prstGeom prst="leftBrace">
            <a:avLst>
              <a:gd name="adj1" fmla="val 8333"/>
              <a:gd name="adj2" fmla="val 4006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08BB96A-E5C4-4A50-8864-071B249CF3EE}"/>
              </a:ext>
            </a:extLst>
          </p:cNvPr>
          <p:cNvCxnSpPr>
            <a:stCxn id="24" idx="1"/>
          </p:cNvCxnSpPr>
          <p:nvPr/>
        </p:nvCxnSpPr>
        <p:spPr>
          <a:xfrm flipH="1">
            <a:off x="4847303" y="3669115"/>
            <a:ext cx="412955" cy="8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4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6478-4ADD-4832-AE81-25698F32E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Flythrough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18CFF-FB62-4932-BE10-8DF8D1E9F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6457336" cy="49165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Trajectory options</a:t>
            </a:r>
          </a:p>
          <a:p>
            <a:pPr lvl="1"/>
            <a:r>
              <a:rPr lang="en-US" dirty="0"/>
              <a:t>Retrieve </a:t>
            </a:r>
            <a:r>
              <a:rPr lang="en-US" b="1" dirty="0"/>
              <a:t>real satellite trajectories </a:t>
            </a:r>
            <a:r>
              <a:rPr lang="en-US" dirty="0"/>
              <a:t>from the Satellite Situation Center Web (</a:t>
            </a:r>
            <a:r>
              <a:rPr lang="en-US" dirty="0" err="1"/>
              <a:t>SSCWeb</a:t>
            </a:r>
            <a:r>
              <a:rPr lang="en-US" dirty="0"/>
              <a:t>). Function uses </a:t>
            </a:r>
            <a:r>
              <a:rPr lang="en-US" dirty="0" err="1"/>
              <a:t>SpacePy</a:t>
            </a:r>
            <a:r>
              <a:rPr lang="en-US" dirty="0"/>
              <a:t> to convert to geographical coordinates. (Call ‘</a:t>
            </a:r>
            <a:r>
              <a:rPr lang="en-US" dirty="0" err="1"/>
              <a:t>RealFlight</a:t>
            </a:r>
            <a:r>
              <a:rPr lang="en-US" dirty="0"/>
              <a:t>’ function.)</a:t>
            </a:r>
          </a:p>
          <a:p>
            <a:pPr lvl="1"/>
            <a:r>
              <a:rPr lang="en-US" b="1" dirty="0"/>
              <a:t>Provide your own </a:t>
            </a:r>
            <a:r>
              <a:rPr lang="en-US" dirty="0"/>
              <a:t>satellite trajectory (time, altitude, geographical latitude, and geographical longitude) by direct input. (Call ‘</a:t>
            </a:r>
            <a:r>
              <a:rPr lang="en-US" dirty="0" err="1"/>
              <a:t>ModelFlythrough</a:t>
            </a:r>
            <a:r>
              <a:rPr lang="en-US" dirty="0"/>
              <a:t>’ function directly.)</a:t>
            </a:r>
          </a:p>
          <a:p>
            <a:pPr lvl="1"/>
            <a:r>
              <a:rPr lang="en-US" b="1" dirty="0"/>
              <a:t>Generate</a:t>
            </a:r>
            <a:r>
              <a:rPr lang="en-US" dirty="0"/>
              <a:t> an adjustable </a:t>
            </a:r>
            <a:r>
              <a:rPr lang="en-US" b="1" dirty="0"/>
              <a:t>sample trajectory </a:t>
            </a:r>
            <a:r>
              <a:rPr lang="en-US" dirty="0"/>
              <a:t>using ‘</a:t>
            </a:r>
            <a:r>
              <a:rPr lang="en-US" dirty="0" err="1"/>
              <a:t>SampleTrajectory</a:t>
            </a:r>
            <a:r>
              <a:rPr lang="en-US" dirty="0"/>
              <a:t>’ function (pictured at right). (Call ‘</a:t>
            </a:r>
            <a:r>
              <a:rPr lang="en-US" dirty="0" err="1"/>
              <a:t>FakeFlight</a:t>
            </a:r>
            <a:r>
              <a:rPr lang="en-US" dirty="0"/>
              <a:t>’ function.)</a:t>
            </a:r>
          </a:p>
          <a:p>
            <a:pPr marL="0" indent="0">
              <a:buNone/>
            </a:pPr>
            <a:r>
              <a:rPr lang="en-US" sz="2400" dirty="0"/>
              <a:t>Note: Users can also easily retrieve other satellite data from the Coordinated Data Analysis Web (</a:t>
            </a:r>
            <a:r>
              <a:rPr lang="en-US" sz="2400" dirty="0" err="1"/>
              <a:t>CDAWeb</a:t>
            </a:r>
            <a:r>
              <a:rPr lang="en-US" sz="2400" dirty="0"/>
              <a:t>) using the ‘hapi.py’ reader for model-data comparisons.</a:t>
            </a:r>
            <a:endParaRPr lang="en-US" dirty="0"/>
          </a:p>
        </p:txBody>
      </p:sp>
      <p:pic>
        <p:nvPicPr>
          <p:cNvPr id="5" name="Picture 4" descr="Chart, surface chart&#10;&#10;Description automatically generated">
            <a:extLst>
              <a:ext uri="{FF2B5EF4-FFF2-40B4-BE49-F238E27FC236}">
                <a16:creationId xmlns:a16="http://schemas.microsoft.com/office/drawing/2014/main" id="{1F644D9F-C222-42D9-B1A3-EB040ABE7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013" y="0"/>
            <a:ext cx="4689987" cy="37519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6A592F-F3A8-4C96-A60B-7D6BEFF0B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04" y="3569110"/>
            <a:ext cx="4705433" cy="32938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EB411E-6529-4C9B-9A5C-6426187986CA}"/>
              </a:ext>
            </a:extLst>
          </p:cNvPr>
          <p:cNvSpPr txBox="1"/>
          <p:nvPr/>
        </p:nvSpPr>
        <p:spPr>
          <a:xfrm>
            <a:off x="7659329" y="88855"/>
            <a:ext cx="2535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Sample trajectory output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9FB98A-7180-4FA1-90F6-E9225D2275FD}"/>
              </a:ext>
            </a:extLst>
          </p:cNvPr>
          <p:cNvCxnSpPr>
            <a:cxnSpLocks/>
          </p:cNvCxnSpPr>
          <p:nvPr/>
        </p:nvCxnSpPr>
        <p:spPr>
          <a:xfrm flipV="1">
            <a:off x="7167716" y="3313472"/>
            <a:ext cx="491613" cy="10618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2F51C4A-AAD3-4A5F-A3AE-5E7E30551C49}"/>
              </a:ext>
            </a:extLst>
          </p:cNvPr>
          <p:cNvCxnSpPr>
            <a:cxnSpLocks/>
          </p:cNvCxnSpPr>
          <p:nvPr/>
        </p:nvCxnSpPr>
        <p:spPr>
          <a:xfrm>
            <a:off x="7295536" y="4892530"/>
            <a:ext cx="570271" cy="688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549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6305E-465C-4B37-ACEC-E780F9CAD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Flythrough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EFD7A-E1D0-41EA-AE19-4368A657E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619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Model Flythrough Logic</a:t>
            </a:r>
          </a:p>
          <a:p>
            <a:pPr lvl="1"/>
            <a:r>
              <a:rPr lang="en-US" b="1" dirty="0"/>
              <a:t>Splits trajectory into chunks </a:t>
            </a:r>
            <a:r>
              <a:rPr lang="en-US" dirty="0"/>
              <a:t>aligning with the time ranges found in (automatically) prepared model data files. Shifts given times between model files to nearest file.</a:t>
            </a:r>
          </a:p>
          <a:p>
            <a:pPr lvl="1"/>
            <a:r>
              <a:rPr lang="en-US" dirty="0"/>
              <a:t>Automatically detects if a chosen variable is dependent upon pressure level in the model data, then </a:t>
            </a:r>
            <a:r>
              <a:rPr lang="en-US" b="1" dirty="0"/>
              <a:t>converts all satellite altitudes to pressure levels if needed </a:t>
            </a:r>
            <a:r>
              <a:rPr lang="en-US" dirty="0"/>
              <a:t>by inverting the height data provided by the model (takes additional time). Users can choose the height accuracy of the conversion (in meters).</a:t>
            </a:r>
          </a:p>
          <a:p>
            <a:pPr lvl="1"/>
            <a:r>
              <a:rPr lang="en-US" b="1" dirty="0"/>
              <a:t>Flies</a:t>
            </a:r>
            <a:r>
              <a:rPr lang="en-US" dirty="0"/>
              <a:t> trajectory chunks </a:t>
            </a:r>
            <a:r>
              <a:rPr lang="en-US" b="1" dirty="0"/>
              <a:t>through model data </a:t>
            </a:r>
            <a:r>
              <a:rPr lang="en-US" dirty="0"/>
              <a:t>using interpolators in the </a:t>
            </a:r>
            <a:r>
              <a:rPr lang="en-US" dirty="0" err="1"/>
              <a:t>Kamodo</a:t>
            </a:r>
            <a:r>
              <a:rPr lang="en-US" dirty="0"/>
              <a:t> object generated.</a:t>
            </a:r>
          </a:p>
          <a:p>
            <a:pPr lvl="1"/>
            <a:r>
              <a:rPr lang="en-US" b="1" dirty="0"/>
              <a:t>Assembles</a:t>
            </a:r>
            <a:r>
              <a:rPr lang="en-US" dirty="0"/>
              <a:t> the results and trajectory chunks </a:t>
            </a:r>
            <a:r>
              <a:rPr lang="en-US" b="1" dirty="0"/>
              <a:t>and returns </a:t>
            </a:r>
            <a:r>
              <a:rPr lang="en-US" dirty="0"/>
              <a:t>data to user.</a:t>
            </a:r>
          </a:p>
          <a:p>
            <a:pPr marL="0" indent="0">
              <a:buNone/>
            </a:pPr>
            <a:r>
              <a:rPr lang="en-US" sz="2400" dirty="0"/>
              <a:t>Typical execution times are a few seconds or less for a few days of data, and on the order of a few minutes or less if conversions to pressure altitude are required.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09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7D91119E-83CA-451A-8F26-108A63BDC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744" y="0"/>
            <a:ext cx="4120574" cy="329646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8AB10BE-56A4-448E-9E7C-2EFB4C1E3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92989"/>
          </a:xfrm>
        </p:spPr>
        <p:txBody>
          <a:bodyPr/>
          <a:lstStyle/>
          <a:p>
            <a:r>
              <a:rPr lang="en-US" dirty="0"/>
              <a:t>Sample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71EA7D-8EE4-4CC7-B85C-7132C64A6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90219"/>
            <a:ext cx="5620466" cy="25588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Not shown:</a:t>
            </a:r>
          </a:p>
          <a:p>
            <a:r>
              <a:rPr lang="en-US" sz="2400" dirty="0"/>
              <a:t>All satellite flythrough functions can be called directly from C++ via pybind11. (C and Fortran interfaces coming soon.)</a:t>
            </a:r>
          </a:p>
          <a:p>
            <a:r>
              <a:rPr lang="en-US" sz="2400" dirty="0"/>
              <a:t>A simplified module is provided for single point flythrough requests, with results also written to csv format. </a:t>
            </a:r>
          </a:p>
        </p:txBody>
      </p:sp>
      <p:pic>
        <p:nvPicPr>
          <p:cNvPr id="3" name="Picture 2" descr="Chart, surface chart&#10;&#10;Description automatically generated">
            <a:extLst>
              <a:ext uri="{FF2B5EF4-FFF2-40B4-BE49-F238E27FC236}">
                <a16:creationId xmlns:a16="http://schemas.microsoft.com/office/drawing/2014/main" id="{2CDB2B54-45D0-4FE3-901D-BBCCBFA7B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76" y="12288"/>
            <a:ext cx="4089605" cy="327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1BAE93-5A65-4DD5-B243-F9EB9E7A5CD4}"/>
              </a:ext>
            </a:extLst>
          </p:cNvPr>
          <p:cNvSpPr txBox="1"/>
          <p:nvPr/>
        </p:nvSpPr>
        <p:spPr>
          <a:xfrm>
            <a:off x="3923071" y="143568"/>
            <a:ext cx="1124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FakeFlight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AEDA98-BC65-4ED3-B094-BAE62D93A177}"/>
              </a:ext>
            </a:extLst>
          </p:cNvPr>
          <p:cNvSpPr txBox="1"/>
          <p:nvPr/>
        </p:nvSpPr>
        <p:spPr>
          <a:xfrm>
            <a:off x="8146027" y="143568"/>
            <a:ext cx="1101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RealFlight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2A9D7D-4FB8-4F8D-AD13-DEEC4F8B13BF}"/>
              </a:ext>
            </a:extLst>
          </p:cNvPr>
          <p:cNvSpPr txBox="1"/>
          <p:nvPr/>
        </p:nvSpPr>
        <p:spPr>
          <a:xfrm>
            <a:off x="3707376" y="3264483"/>
            <a:ext cx="415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CTIPe</a:t>
            </a:r>
            <a:r>
              <a:rPr lang="en-US" dirty="0"/>
              <a:t> model flythrough using a sample trajectory, plotted in satellite coordinates.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E387B5-BA0D-45E5-BCAB-3FA60DB59B0D}"/>
              </a:ext>
            </a:extLst>
          </p:cNvPr>
          <p:cNvSpPr txBox="1"/>
          <p:nvPr/>
        </p:nvSpPr>
        <p:spPr>
          <a:xfrm>
            <a:off x="7964744" y="3257141"/>
            <a:ext cx="422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TIEGCM model flythrough using a satellite trajectory, plotted in cartesian coordinates.</a:t>
            </a:r>
          </a:p>
        </p:txBody>
      </p:sp>
      <p:pic>
        <p:nvPicPr>
          <p:cNvPr id="18" name="Picture 17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70940F0D-8809-4547-A13C-889C04722D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9"/>
          <a:stretch/>
        </p:blipFill>
        <p:spPr>
          <a:xfrm>
            <a:off x="6458666" y="3936819"/>
            <a:ext cx="5075360" cy="27776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E4F17FA-BD40-443E-8309-E5E1112E7593}"/>
              </a:ext>
            </a:extLst>
          </p:cNvPr>
          <p:cNvSpPr txBox="1"/>
          <p:nvPr/>
        </p:nvSpPr>
        <p:spPr>
          <a:xfrm>
            <a:off x="6671816" y="5140959"/>
            <a:ext cx="1910844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Sample csv output</a:t>
            </a:r>
          </a:p>
        </p:txBody>
      </p:sp>
    </p:spTree>
    <p:extLst>
      <p:ext uri="{BB962C8B-B14F-4D97-AF65-F5344CB8AC3E}">
        <p14:creationId xmlns:p14="http://schemas.microsoft.com/office/powerpoint/2010/main" val="314375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Plot4D">
            <a:hlinkClick r:id="" action="ppaction://media"/>
            <a:extLst>
              <a:ext uri="{FF2B5EF4-FFF2-40B4-BE49-F238E27FC236}">
                <a16:creationId xmlns:a16="http://schemas.microsoft.com/office/drawing/2014/main" id="{98B7294C-1D6B-4C3D-B0B4-A447BE09D4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3119" y="19663"/>
            <a:ext cx="11705761" cy="62863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572B96-4643-43B2-A447-3012411AD31D}"/>
              </a:ext>
            </a:extLst>
          </p:cNvPr>
          <p:cNvSpPr txBox="1"/>
          <p:nvPr/>
        </p:nvSpPr>
        <p:spPr>
          <a:xfrm>
            <a:off x="6420464" y="181379"/>
            <a:ext cx="5229188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New type of visualization coming!</a:t>
            </a:r>
          </a:p>
        </p:txBody>
      </p:sp>
    </p:spTree>
    <p:extLst>
      <p:ext uri="{BB962C8B-B14F-4D97-AF65-F5344CB8AC3E}">
        <p14:creationId xmlns:p14="http://schemas.microsoft.com/office/powerpoint/2010/main" val="338129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5473AE-A528-42CA-A9C8-8D0D425C6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BC2532-C1A2-418B-B1FE-283F2D962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Motivation and Desired Capabilities: 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Provide a software capability for satellite constellations to determine how many satellites are needed in a constellation to resolve certain features in the model data.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User provides a satellite trajectory, dimensional offsets between constellation members, model name, and desired options.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Offer reconstruction in any six possible pairs of dimensions (time and spatial) and later in 3D (spatial only). </a:t>
            </a:r>
          </a:p>
          <a:p>
            <a:pPr marL="344488" indent="-344488">
              <a:buFont typeface="Wingdings" panose="05000000000000000000" pitchFamily="2" charset="2"/>
              <a:buChar char="Ø"/>
            </a:pPr>
            <a:r>
              <a:rPr lang="en-US" dirty="0"/>
              <a:t>Offer several analysis options (currently four).</a:t>
            </a:r>
          </a:p>
        </p:txBody>
      </p:sp>
    </p:spTree>
    <p:extLst>
      <p:ext uri="{BB962C8B-B14F-4D97-AF65-F5344CB8AC3E}">
        <p14:creationId xmlns:p14="http://schemas.microsoft.com/office/powerpoint/2010/main" val="335281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F038-44FD-4D2F-BDA8-2352EDEA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9EFEE-85F0-4EC0-B754-62D6447C8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515599" cy="4870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Software Logic: 2D</a:t>
            </a:r>
          </a:p>
          <a:p>
            <a:r>
              <a:rPr lang="en-US" dirty="0"/>
              <a:t>Generates shifted copies of the satellite trajectory</a:t>
            </a:r>
          </a:p>
          <a:p>
            <a:r>
              <a:rPr lang="en-US" dirty="0"/>
              <a:t>Corrects for longitude wrapping</a:t>
            </a:r>
          </a:p>
          <a:p>
            <a:r>
              <a:rPr lang="en-US" dirty="0"/>
              <a:t>Flies all trajectories through the chosen model data </a:t>
            </a:r>
          </a:p>
          <a:p>
            <a:pPr lvl="1"/>
            <a:r>
              <a:rPr lang="en-US" dirty="0"/>
              <a:t>unchanged OR averaged in two secondary dimensions as requested</a:t>
            </a:r>
          </a:p>
          <a:p>
            <a:r>
              <a:rPr lang="en-US" dirty="0"/>
              <a:t>Grids results into the pair of dimensions requested with resolution chosen</a:t>
            </a:r>
          </a:p>
          <a:p>
            <a:r>
              <a:rPr lang="en-US" dirty="0"/>
              <a:t>Retrieves model data using analysis method chosen </a:t>
            </a:r>
          </a:p>
          <a:p>
            <a:pPr lvl="1"/>
            <a:r>
              <a:rPr lang="en-US" dirty="0"/>
              <a:t>slice at averaged two secondary dimensions OR averaged over range of two secondary dimensions as requested</a:t>
            </a:r>
          </a:p>
          <a:p>
            <a:r>
              <a:rPr lang="en-US" dirty="0"/>
              <a:t>Compares result to model data</a:t>
            </a:r>
          </a:p>
        </p:txBody>
      </p:sp>
    </p:spTree>
    <p:extLst>
      <p:ext uri="{BB962C8B-B14F-4D97-AF65-F5344CB8AC3E}">
        <p14:creationId xmlns:p14="http://schemas.microsoft.com/office/powerpoint/2010/main" val="2634047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6DCA3BE-9758-4025-9E86-E7E91FE6DCC5}"/>
              </a:ext>
            </a:extLst>
          </p:cNvPr>
          <p:cNvSpPr/>
          <p:nvPr/>
        </p:nvSpPr>
        <p:spPr>
          <a:xfrm>
            <a:off x="6459795" y="317812"/>
            <a:ext cx="5253968" cy="1032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6EA782A8-41D1-45E0-852E-89053520B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45" y="235975"/>
            <a:ext cx="5540293" cy="2404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7FA0CA-BC34-454D-9F93-280E2723D63A}"/>
              </a:ext>
            </a:extLst>
          </p:cNvPr>
          <p:cNvSpPr txBox="1"/>
          <p:nvPr/>
        </p:nvSpPr>
        <p:spPr>
          <a:xfrm>
            <a:off x="334297" y="2640652"/>
            <a:ext cx="5676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Reconstructed satellite flythrough of density through the GITM model for longitude offsets of 0°, 30°, 60°, and 90°, plotting in latitude and longitude coordinates. No other modification of the satellite trajectory was performed.</a:t>
            </a:r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B01EB59-0772-4A3B-8FB3-4B6BD2FF7B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6"/>
          <a:stretch/>
        </p:blipFill>
        <p:spPr>
          <a:xfrm>
            <a:off x="419245" y="3836701"/>
            <a:ext cx="5479848" cy="24046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BAFFE1-08B5-4C5B-922E-C91A3CAC7B5C}"/>
              </a:ext>
            </a:extLst>
          </p:cNvPr>
          <p:cNvSpPr txBox="1"/>
          <p:nvPr/>
        </p:nvSpPr>
        <p:spPr>
          <a:xfrm>
            <a:off x="334297" y="6223197"/>
            <a:ext cx="5564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Slice of GITM model data at average time and height of the satellite trajectories, plotted in the same coordinates.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09F848-9F85-4704-B76B-AF361D1E0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776" y="1693575"/>
            <a:ext cx="5574130" cy="268984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7E312FF-EA0B-4B64-AF31-37340A84CD5A}"/>
              </a:ext>
            </a:extLst>
          </p:cNvPr>
          <p:cNvGrpSpPr/>
          <p:nvPr/>
        </p:nvGrpSpPr>
        <p:grpSpPr>
          <a:xfrm>
            <a:off x="6607278" y="387316"/>
            <a:ext cx="5126149" cy="923330"/>
            <a:chOff x="6518787" y="452284"/>
            <a:chExt cx="5069674" cy="92333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24CE63-9E65-4FD5-A595-089ECEEDB105}"/>
                </a:ext>
              </a:extLst>
            </p:cNvPr>
            <p:cNvSpPr txBox="1"/>
            <p:nvPr/>
          </p:nvSpPr>
          <p:spPr>
            <a:xfrm>
              <a:off x="6518787" y="452284"/>
              <a:ext cx="238347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Model - Reconstruction</a:t>
              </a:r>
            </a:p>
            <a:p>
              <a:endParaRPr lang="en-US" dirty="0"/>
            </a:p>
            <a:p>
              <a:r>
                <a:rPr lang="en-US" dirty="0"/>
                <a:t>                Model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9B4132C-889F-41B6-97BE-E5B5FA48BB78}"/>
                </a:ext>
              </a:extLst>
            </p:cNvPr>
            <p:cNvCxnSpPr>
              <a:stCxn id="12" idx="1"/>
              <a:endCxn id="12" idx="3"/>
            </p:cNvCxnSpPr>
            <p:nvPr/>
          </p:nvCxnSpPr>
          <p:spPr>
            <a:xfrm>
              <a:off x="6518787" y="913949"/>
              <a:ext cx="238347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240818-7E07-487F-841E-46CC11669399}"/>
                </a:ext>
              </a:extLst>
            </p:cNvPr>
            <p:cNvSpPr txBox="1"/>
            <p:nvPr/>
          </p:nvSpPr>
          <p:spPr>
            <a:xfrm>
              <a:off x="8917858" y="729283"/>
              <a:ext cx="2670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 100 = Percent Difference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1F0AB79-E3F8-48B8-9E27-B3BDF9A88423}"/>
              </a:ext>
            </a:extLst>
          </p:cNvPr>
          <p:cNvSpPr txBox="1"/>
          <p:nvPr/>
        </p:nvSpPr>
        <p:spPr>
          <a:xfrm>
            <a:off x="6232464" y="4522839"/>
            <a:ext cx="5676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Percent difference of reconstructed and modeled density data, plotted in the same coordinates.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44FC8A-DDAE-42FF-91BC-12B81BAD5F2A}"/>
              </a:ext>
            </a:extLst>
          </p:cNvPr>
          <p:cNvSpPr txBox="1"/>
          <p:nvPr/>
        </p:nvSpPr>
        <p:spPr>
          <a:xfrm>
            <a:off x="6548355" y="5379187"/>
            <a:ext cx="512614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Plots shown are for one of four analysis options and one of six dimensional pairs to be offered by the 2D version.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6F50A4-9A5C-49B6-914D-076758558352}"/>
              </a:ext>
            </a:extLst>
          </p:cNvPr>
          <p:cNvCxnSpPr>
            <a:cxnSpLocks/>
          </p:cNvCxnSpPr>
          <p:nvPr/>
        </p:nvCxnSpPr>
        <p:spPr>
          <a:xfrm>
            <a:off x="5959538" y="2231923"/>
            <a:ext cx="324238" cy="1966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F90AF91-30CC-4C9C-B888-1E3B2383514B}"/>
              </a:ext>
            </a:extLst>
          </p:cNvPr>
          <p:cNvCxnSpPr>
            <a:cxnSpLocks/>
          </p:cNvCxnSpPr>
          <p:nvPr/>
        </p:nvCxnSpPr>
        <p:spPr>
          <a:xfrm flipV="1">
            <a:off x="5899093" y="3836701"/>
            <a:ext cx="384683" cy="5189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628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2A732-04BD-4F4C-A2E8-4B0ECACD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66686-84EE-4F39-8BD5-8E0B7E3F8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Demonstrated a sample of upcoming model data interaction capabilities to be implemented for user access at the Community Coordinated Modeling Center (CCMC)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satellite flythrough software </a:t>
            </a:r>
            <a:r>
              <a:rPr lang="en-US" dirty="0"/>
              <a:t>is a fast, model-agnostic method to ‘fly’ a satellite trajectory through the model data. Additional models are being added often.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reconstruction software </a:t>
            </a:r>
            <a:r>
              <a:rPr lang="en-US" dirty="0"/>
              <a:t>builds upon the satellite flythrough software to offer constellation missions a way to determine the best configuration for their science question.</a:t>
            </a:r>
          </a:p>
          <a:p>
            <a:r>
              <a:rPr lang="en-US" dirty="0"/>
              <a:t>By design, any additional layers will work with </a:t>
            </a:r>
            <a:r>
              <a:rPr lang="en-US" b="1" i="1" dirty="0"/>
              <a:t>all models </a:t>
            </a:r>
            <a:r>
              <a:rPr lang="en-US" dirty="0"/>
              <a:t>compatible with the satellite flythrough software, including a line-of-sight tool.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0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963</Words>
  <Application>Microsoft Office PowerPoint</Application>
  <PresentationFormat>Widescreen</PresentationFormat>
  <Paragraphs>76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New Software Capabilities using Kamodo at CCMC</vt:lpstr>
      <vt:lpstr>Motivation</vt:lpstr>
      <vt:lpstr>What is Kamodo?</vt:lpstr>
      <vt:lpstr>Satellite Flythrough</vt:lpstr>
      <vt:lpstr>Satellite Flythrough</vt:lpstr>
      <vt:lpstr>Satellite Flythrough</vt:lpstr>
      <vt:lpstr>Sample Results</vt:lpstr>
      <vt:lpstr>PowerPoint Presentation</vt:lpstr>
      <vt:lpstr>Reconstruction</vt:lpstr>
      <vt:lpstr>Reconstruction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Kamodo C++ and PlasmaPy</dc:title>
  <dc:creator>Rebecca Ringuette</dc:creator>
  <cp:lastModifiedBy>Ringuette, Rebecca A. (GSFC-674.0)[ADNET SYSTEMS INC]</cp:lastModifiedBy>
  <cp:revision>222</cp:revision>
  <dcterms:created xsi:type="dcterms:W3CDTF">2021-03-11T18:01:49Z</dcterms:created>
  <dcterms:modified xsi:type="dcterms:W3CDTF">2021-06-25T21:59:04Z</dcterms:modified>
</cp:coreProperties>
</file>