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4"/>
    <p:sldMasterId id="2147483692" r:id="rId5"/>
    <p:sldMasterId id="2147483701" r:id="rId6"/>
    <p:sldMasterId id="2147483709" r:id="rId7"/>
  </p:sldMasterIdLst>
  <p:notesMasterIdLst>
    <p:notesMasterId r:id="rId15"/>
  </p:notesMasterIdLst>
  <p:handoutMasterIdLst>
    <p:handoutMasterId r:id="rId16"/>
  </p:handoutMasterIdLst>
  <p:sldIdLst>
    <p:sldId id="6494" r:id="rId8"/>
    <p:sldId id="18610" r:id="rId9"/>
    <p:sldId id="18655" r:id="rId10"/>
    <p:sldId id="18656" r:id="rId11"/>
    <p:sldId id="18660" r:id="rId12"/>
    <p:sldId id="18659" r:id="rId13"/>
    <p:sldId id="18641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5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3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60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Levitt, Ian M. (LARC-D318)" initials="L(" lastIdx="31" clrIdx="18">
    <p:extLst>
      <p:ext uri="{19B8F6BF-5375-455C-9EA6-DF929625EA0E}">
        <p15:presenceInfo xmlns:p15="http://schemas.microsoft.com/office/powerpoint/2012/main" userId="S::ilevitt@ndc.nasa.gov::c62ebd05-bbed-45ad-814d-71595f515115" providerId="AD"/>
      </p:ext>
    </p:extLst>
  </p:cmAuthor>
  <p:cmAuthor id="19" name="Dulchinos, Victoria L. (ARC-AF)[SAN JOSE STATE UNIVERSITY RESEARCH FOUNDATION]" initials="DF" lastIdx="79" clrIdx="19">
    <p:extLst>
      <p:ext uri="{19B8F6BF-5375-455C-9EA6-DF929625EA0E}">
        <p15:presenceInfo xmlns:p15="http://schemas.microsoft.com/office/powerpoint/2012/main" userId="S::vdulchin@ndc.nasa.gov::2f7523ce-3414-41b0-ad7f-80ff9baff5e2" providerId="AD"/>
      </p:ext>
    </p:extLst>
  </p:cmAuthor>
  <p:cmAuthor id="20" name="Wood, Robert D. (ARC-AF)[SimLabs III Contract Management &amp; Technical Services]" initials="WS" lastIdx="26" clrIdx="20">
    <p:extLst>
      <p:ext uri="{19B8F6BF-5375-455C-9EA6-DF929625EA0E}">
        <p15:presenceInfo xmlns:p15="http://schemas.microsoft.com/office/powerpoint/2012/main" userId="S::rdwood1@ndc.nasa.gov::b13fcfff-1b58-4c65-8971-5df3534479e2" providerId="AD"/>
      </p:ext>
    </p:extLst>
  </p:cmAuthor>
  <p:cmAuthor id="21" name="Keeler, Jillian N. (ARC-TH)" initials="K(" lastIdx="7" clrIdx="21">
    <p:extLst>
      <p:ext uri="{19B8F6BF-5375-455C-9EA6-DF929625EA0E}">
        <p15:presenceInfo xmlns:p15="http://schemas.microsoft.com/office/powerpoint/2012/main" userId="S::jnkeeler@ndc.nasa.gov::2361289c-e1c1-409a-87b0-66c9f74aac23" providerId="AD"/>
      </p:ext>
    </p:extLst>
  </p:cmAuthor>
  <p:cmAuthor id="22" name="Mogford, Richard H. (ARC-TH)" initials="M(" lastIdx="17" clrIdx="22">
    <p:extLst>
      <p:ext uri="{19B8F6BF-5375-455C-9EA6-DF929625EA0E}">
        <p15:presenceInfo xmlns:p15="http://schemas.microsoft.com/office/powerpoint/2012/main" userId="S::rmogford@ndc.nasa.gov::16952f99-dd12-4a1b-9282-cf8ab742190a" providerId="AD"/>
      </p:ext>
    </p:extLst>
  </p:cmAuthor>
  <p:cmAuthor id="23" name="Verma, Savvy (ARC-AFH)" initials="VS(" lastIdx="68" clrIdx="23">
    <p:extLst>
      <p:ext uri="{19B8F6BF-5375-455C-9EA6-DF929625EA0E}">
        <p15:presenceInfo xmlns:p15="http://schemas.microsoft.com/office/powerpoint/2012/main" userId="S::sverma@ndc.nasa.gov::30ae4747-abec-4c78-b979-bda9ad6e7603" providerId="AD"/>
      </p:ext>
    </p:extLst>
  </p:cmAuthor>
  <p:cmAuthor id="24" name="Cheng, Annie (ARC-AT)[Millennium Engineering &amp; Integration Co.]" initials="CA(E&amp;IC" lastIdx="2" clrIdx="24">
    <p:extLst>
      <p:ext uri="{19B8F6BF-5375-455C-9EA6-DF929625EA0E}">
        <p15:presenceInfo xmlns:p15="http://schemas.microsoft.com/office/powerpoint/2012/main" userId="S-1-5-21-330711430-3775241029-4075259233-890261" providerId="AD"/>
      </p:ext>
    </p:extLst>
  </p:cmAuthor>
  <p:cmAuthor id="25" name="Martin, Lynne (ARC-TH)" initials="M(" lastIdx="3" clrIdx="25">
    <p:extLst>
      <p:ext uri="{19B8F6BF-5375-455C-9EA6-DF929625EA0E}">
        <p15:presenceInfo xmlns:p15="http://schemas.microsoft.com/office/powerpoint/2012/main" userId="S::lhmartin@ndc.nasa.gov::48d1486a-ba78-4564-8e94-365008999910" providerId="AD"/>
      </p:ext>
    </p:extLst>
  </p:cmAuthor>
  <p:cmAuthor id="26" name="Isaacson, Douglas R. (ARC-AFH)" initials="I(" lastIdx="14" clrIdx="26">
    <p:extLst>
      <p:ext uri="{19B8F6BF-5375-455C-9EA6-DF929625EA0E}">
        <p15:presenceInfo xmlns:p15="http://schemas.microsoft.com/office/powerpoint/2012/main" userId="S::drisaacs@ndc.nasa.gov::76a5c828-95f5-4692-8071-6079981feacd" providerId="AD"/>
      </p:ext>
    </p:extLst>
  </p:cmAuthor>
  <p:cmAuthor id="27" name="Ferguson, Brian D. (LARC-D209)[TEAMS3]" initials="F(" lastIdx="28" clrIdx="27">
    <p:extLst>
      <p:ext uri="{19B8F6BF-5375-455C-9EA6-DF929625EA0E}">
        <p15:presenceInfo xmlns:p15="http://schemas.microsoft.com/office/powerpoint/2012/main" userId="S::bdfergus@ndc.nasa.gov::7bbf29a2-038a-4a28-982e-842fa8d9cbab" providerId="AD"/>
      </p:ext>
    </p:extLst>
  </p:cmAuthor>
  <p:cmAuthor id="28" name="Monheim, Spencer C. (ARC-AFS)" initials="MSC(A" lastIdx="2" clrIdx="30">
    <p:extLst>
      <p:ext uri="{19B8F6BF-5375-455C-9EA6-DF929625EA0E}">
        <p15:presenceInfo xmlns:p15="http://schemas.microsoft.com/office/powerpoint/2012/main" userId="S::smonheim@ndc.nasa.gov::4912cd4e-8510-4302-a526-63bf3fff4b11" providerId="AD"/>
      </p:ext>
    </p:extLst>
  </p:cmAuthor>
  <p:cmAuthor id="29" name="Cheng, Annie W. (ARC-AT)" initials="C(" lastIdx="105" clrIdx="29">
    <p:extLst>
      <p:ext uri="{19B8F6BF-5375-455C-9EA6-DF929625EA0E}">
        <p15:presenceInfo xmlns:p15="http://schemas.microsoft.com/office/powerpoint/2012/main" userId="S::acheng5@ndc.nasa.gov::4f663116-e07b-4049-aad3-cc6e263b2133" providerId="AD"/>
      </p:ext>
    </p:extLst>
  </p:cmAuthor>
  <p:cmAuthor id="30" name="Capps, Al (ARC-AFO)" initials="C(" lastIdx="1" clrIdx="31">
    <p:extLst>
      <p:ext uri="{19B8F6BF-5375-455C-9EA6-DF929625EA0E}">
        <p15:presenceInfo xmlns:p15="http://schemas.microsoft.com/office/powerpoint/2012/main" userId="S::racapps@ndc.nasa.gov::024adf23-401f-4524-a47b-279a8afc5a71" providerId="AD"/>
      </p:ext>
    </p:extLst>
  </p:cmAuthor>
  <p:cmAuthor id="31" name="Craven, Nicholas J. (ARC-AT)" initials="C(" lastIdx="10" clrIdx="32">
    <p:extLst>
      <p:ext uri="{19B8F6BF-5375-455C-9EA6-DF929625EA0E}">
        <p15:presenceInfo xmlns:p15="http://schemas.microsoft.com/office/powerpoint/2012/main" userId="S::ncraven1@ndc.nasa.gov::dd6c4f13-e5be-415b-8f04-c73c7ab0531e" providerId="AD"/>
      </p:ext>
    </p:extLst>
  </p:cmAuthor>
  <p:cmAuthor id="32" name="Foster, John V. (LARC-D317)" initials="F(" lastIdx="2" clrIdx="33">
    <p:extLst>
      <p:ext uri="{19B8F6BF-5375-455C-9EA6-DF929625EA0E}">
        <p15:presenceInfo xmlns:p15="http://schemas.microsoft.com/office/powerpoint/2012/main" userId="S::jvfoster@ndc.nasa.gov::02c93c14-7313-45bc-9d74-2fce3dcc315a" providerId="AD"/>
      </p:ext>
    </p:extLst>
  </p:cmAuthor>
  <p:cmAuthor id="33" name="Seah, Chin H. (ARC-AF)[KBR Wyle Services, LLC]" initials="SL" lastIdx="3" clrIdx="34">
    <p:extLst>
      <p:ext uri="{19B8F6BF-5375-455C-9EA6-DF929625EA0E}">
        <p15:presenceInfo xmlns:p15="http://schemas.microsoft.com/office/powerpoint/2012/main" userId="S::cseah@ndc.nasa.gov::6de4d481-a0fc-48fa-88e4-8bf233c45f38" providerId="AD"/>
      </p:ext>
    </p:extLst>
  </p:cmAuthor>
  <p:cmAuthor id="34" name="Aweiss, Arwa S. (ARC-AFT)" initials="A(" lastIdx="1" clrIdx="35">
    <p:extLst>
      <p:ext uri="{19B8F6BF-5375-455C-9EA6-DF929625EA0E}">
        <p15:presenceInfo xmlns:p15="http://schemas.microsoft.com/office/powerpoint/2012/main" userId="S::aaweiss@ndc.nasa.gov::3442bcf7-6e73-4204-a562-f17248d9b84d" providerId="AD"/>
      </p:ext>
    </p:extLst>
  </p:cmAuthor>
  <p:cmAuthor id="35" name="Moolchandani, Kushal A. (ARC-AF)[UNIVERSITIES SPACE RESEARCH ASSN]" initials="MA" lastIdx="2" clrIdx="36">
    <p:extLst>
      <p:ext uri="{19B8F6BF-5375-455C-9EA6-DF929625EA0E}">
        <p15:presenceInfo xmlns:p15="http://schemas.microsoft.com/office/powerpoint/2012/main" userId="S::kmoolcha@ndc.nasa.gov::7db84efc-d6d6-4371-94c0-ec3a8ba0003a" providerId="AD"/>
      </p:ext>
    </p:extLst>
  </p:cmAuthor>
  <p:cmAuthor id="36" name="Eshow, Michelle M (ARC-AFS)[SimLabs III Contract Management &amp; Technical Services]" initials="ES" lastIdx="1" clrIdx="37">
    <p:extLst>
      <p:ext uri="{19B8F6BF-5375-455C-9EA6-DF929625EA0E}">
        <p15:presenceInfo xmlns:p15="http://schemas.microsoft.com/office/powerpoint/2012/main" userId="S::meshow@ndc.nasa.gov::faddd2a8-e08f-4554-a2ff-7fa8d9c2fa27" providerId="AD"/>
      </p:ext>
    </p:extLst>
  </p:cmAuthor>
  <p:cmAuthor id="37" name="Lee, Alan G. (ARC-AFO)" initials="L(" lastIdx="1" clrIdx="38">
    <p:extLst>
      <p:ext uri="{19B8F6BF-5375-455C-9EA6-DF929625EA0E}">
        <p15:presenceInfo xmlns:p15="http://schemas.microsoft.com/office/powerpoint/2012/main" userId="S::aglee@ndc.nasa.gov::a4e66f1e-2d16-4ada-b917-c8aee23aeaf4" providerId="AD"/>
      </p:ext>
    </p:extLst>
  </p:cmAuthor>
  <p:cmAuthor id="38" name="Sharma, Shivanjli (ARC-AFH)" initials="S(" lastIdx="1" clrIdx="39">
    <p:extLst>
      <p:ext uri="{19B8F6BF-5375-455C-9EA6-DF929625EA0E}">
        <p15:presenceInfo xmlns:p15="http://schemas.microsoft.com/office/powerpoint/2012/main" userId="S::ssharma1@ndc.nasa.gov::2b6541ba-32cc-4ecc-a986-e461abf36fe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D7ED"/>
    <a:srgbClr val="F2DCDB"/>
    <a:srgbClr val="20F5C0"/>
    <a:srgbClr val="FFFF00"/>
    <a:srgbClr val="7A9D81"/>
    <a:srgbClr val="898CB2"/>
    <a:srgbClr val="99E34B"/>
    <a:srgbClr val="A0AAA4"/>
    <a:srgbClr val="C1C1C1"/>
    <a:srgbClr val="D2D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F8EFBA-C2F9-0594-3842-8ED7253675B8}" v="19" dt="2022-10-21T18:30:48.101"/>
    <p1510:client id="{CEB7F3C8-F768-466E-A82F-4792CD50D315}" v="8" dt="2022-10-19T20:32:20.1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10/26/2022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https://nari.arc.nasa.gov/sites/default/files/attachments/SecuredAirspaceforUAMWorkshop_Nov.%201_Agenda_DRAFT.pdf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12A7A-19B9-B949-81FF-665879DF3D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25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8178080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7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B72AF80-AB67-47C9-A3F8-155B102BB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2317" y="4883579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254787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49BEAD7-0377-4447-9A76-4B5FF0F16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2317" y="4883579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337560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4503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59B24F2-4415-468E-8839-3871B574F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2317" y="4883579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284673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0FC4A9F-976F-4D29-960C-C71737D72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48507" y="4869656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139265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B9D09-AA8B-4E82-B64E-5E6A7EA0A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2317" y="4883579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93452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4FB763C-16DA-4D11-B9A7-7E2ADA64C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2317" y="4883579"/>
            <a:ext cx="5446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125860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362200" y="4851798"/>
            <a:ext cx="4275138" cy="29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6412" tIns="38206" rIns="76412" bIns="38206" anchor="b">
            <a:prstTxWarp prst="textNoShape">
              <a:avLst/>
            </a:prstTxWarp>
          </a:bodyPr>
          <a:lstStyle>
            <a:lvl1pPr algn="ctr">
              <a:defRPr>
                <a:solidFill>
                  <a:srgbClr val="FF0000"/>
                </a:solidFill>
                <a:latin typeface="Arial" pitchFamily="2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50">
              <a:ea typeface="ＭＳ Ｐゴシック" pitchFamily="29" charset="-128"/>
              <a:cs typeface="ＭＳ Ｐゴシック" pitchFamily="29" charset="-128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228600" y="666750"/>
            <a:ext cx="7772400" cy="1191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83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83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" y="4750594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lang="en-US" sz="675" b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93951" y="4748212"/>
            <a:ext cx="43561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defRPr sz="675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2509361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1051"/>
            <a:ext cx="8229600" cy="36230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82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33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21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771526"/>
            <a:ext cx="8229600" cy="36230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</a:lstStyle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7522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92956"/>
            <a:ext cx="4038600" cy="1753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92956"/>
            <a:ext cx="4038600" cy="1753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2661049"/>
            <a:ext cx="4038600" cy="1754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661049"/>
            <a:ext cx="4038600" cy="17549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2438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123000"/>
            <a:ext cx="8178080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720265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044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327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123000"/>
            <a:ext cx="7974503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5096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ED60-BF19-2E4E-831F-766567676015}"/>
              </a:ext>
            </a:extLst>
          </p:cNvPr>
          <p:cNvSpPr txBox="1"/>
          <p:nvPr userDrawn="1"/>
        </p:nvSpPr>
        <p:spPr>
          <a:xfrm>
            <a:off x="1454568" y="4904855"/>
            <a:ext cx="622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DRAFT. PRE-DECISIONAL. NASA INTERNAL ONLY.</a:t>
            </a:r>
          </a:p>
        </p:txBody>
      </p:sp>
    </p:spTree>
    <p:extLst>
      <p:ext uri="{BB962C8B-B14F-4D97-AF65-F5344CB8AC3E}">
        <p14:creationId xmlns:p14="http://schemas.microsoft.com/office/powerpoint/2010/main" val="236509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528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3867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tx">
  <p:cSld name="Blank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930723" y="4743921"/>
            <a:ext cx="213279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66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685800"/>
            <a:ext cx="5486400" cy="857250"/>
          </a:xfrm>
          <a:noFill/>
        </p:spPr>
        <p:txBody>
          <a:bodyPr>
            <a:noAutofit/>
          </a:bodyPr>
          <a:lstStyle>
            <a:lvl1pPr>
              <a:defRPr sz="2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1828800"/>
            <a:ext cx="5334000" cy="400050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4914900"/>
            <a:ext cx="2895600" cy="1833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E8EC9-3E9C-4364-AA17-D345CCD4653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F7EA24-B80F-A348-A734-B9CB27AF2F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68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44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83" y="53391"/>
            <a:ext cx="748747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7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14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37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139" y="53391"/>
            <a:ext cx="742121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15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87" y="53391"/>
            <a:ext cx="7460975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30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223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888927"/>
            <a:ext cx="7772400" cy="1102519"/>
          </a:xfrm>
        </p:spPr>
        <p:txBody>
          <a:bodyPr/>
          <a:lstStyle>
            <a:lvl1pPr>
              <a:defRPr sz="1875"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add Master title  </a:t>
            </a:r>
          </a:p>
        </p:txBody>
      </p:sp>
      <p:sp>
        <p:nvSpPr>
          <p:cNvPr id="7" name="Text Box 15"/>
          <p:cNvSpPr txBox="1">
            <a:spLocks noChangeArrowheads="1"/>
          </p:cNvSpPr>
          <p:nvPr userDrawn="1"/>
        </p:nvSpPr>
        <p:spPr bwMode="auto">
          <a:xfrm>
            <a:off x="152400" y="686160"/>
            <a:ext cx="365760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3429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750">
                <a:solidFill>
                  <a:srgbClr val="404040"/>
                </a:solidFill>
                <a:latin typeface="Arial" pitchFamily="34" charset="0"/>
              </a:rPr>
              <a:t>National Aeronautics and Space Administration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2171700"/>
            <a:ext cx="2514600" cy="514350"/>
          </a:xfrm>
        </p:spPr>
        <p:txBody>
          <a:bodyPr/>
          <a:lstStyle>
            <a:lvl1pPr>
              <a:defRPr sz="1200" b="1">
                <a:solidFill>
                  <a:srgbClr val="C00000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add Author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653" y="4114800"/>
            <a:ext cx="2438400" cy="457200"/>
          </a:xfrm>
        </p:spPr>
        <p:txBody>
          <a:bodyPr/>
          <a:lstStyle>
            <a:lvl1pPr>
              <a:defRPr sz="1200" baseline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defRPr>
            </a:lvl1pPr>
          </a:lstStyle>
          <a:p>
            <a:r>
              <a:rPr lang="en-US" sz="1050" b="1">
                <a:solidFill>
                  <a:schemeClr val="bg1"/>
                </a:solidFill>
              </a:rPr>
              <a:t>Click to add briefing</a:t>
            </a:r>
            <a:r>
              <a:rPr lang="en-US" sz="1050" b="1" baseline="0">
                <a:solidFill>
                  <a:schemeClr val="bg1"/>
                </a:solidFill>
              </a:rPr>
              <a:t> title and date</a:t>
            </a:r>
            <a:endParaRPr lang="en-US" sz="105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04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123000"/>
            <a:ext cx="8167428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7" y="592476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8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7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88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295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hf hdr="0" ftr="0" dt="0"/>
  <p:txStyles>
    <p:titleStyle>
      <a:lvl1pPr algn="ctr" defTabSz="342900" rtl="0" eaLnBrk="1" latinLnBrk="0" hangingPunct="1">
        <a:lnSpc>
          <a:spcPct val="8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0769" y="0"/>
            <a:ext cx="722313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82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" y="4755296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>
              <a:defRPr lang="en-US" sz="675" b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182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93951" y="4752915"/>
            <a:ext cx="43561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>
              <a:spcAft>
                <a:spcPct val="0"/>
              </a:spcAft>
              <a:defRPr sz="675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Not for public release. Do not distribute without further review and approval. 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43901" y="4761251"/>
            <a:ext cx="673100" cy="34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r">
              <a:defRPr lang="en-US" sz="675" b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fld id="{96CC59D2-0187-4D15-926B-467DC6AD269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28600" y="666750"/>
            <a:ext cx="7772400" cy="1191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32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3726" y="171450"/>
            <a:ext cx="7778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E5039A6-32BB-40E1-AF3E-632F30DCD76C}"/>
              </a:ext>
            </a:extLst>
          </p:cNvPr>
          <p:cNvSpPr txBox="1">
            <a:spLocks/>
          </p:cNvSpPr>
          <p:nvPr userDrawn="1"/>
        </p:nvSpPr>
        <p:spPr>
          <a:xfrm>
            <a:off x="2408675" y="4938117"/>
            <a:ext cx="4085240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131851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accent1">
              <a:lumMod val="75000"/>
            </a:schemeClr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accent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accent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accent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accent2"/>
          </a:solidFill>
          <a:latin typeface="Arial" charset="0"/>
          <a:ea typeface="ＭＳ Ｐゴシック" charset="-128"/>
          <a:cs typeface="ＭＳ Ｐゴシック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123000"/>
            <a:ext cx="8167428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7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9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C16BE6B-D6F3-4381-9ABB-FC360D18033B}"/>
              </a:ext>
            </a:extLst>
          </p:cNvPr>
          <p:cNvSpPr txBox="1">
            <a:spLocks/>
          </p:cNvSpPr>
          <p:nvPr userDrawn="1"/>
        </p:nvSpPr>
        <p:spPr>
          <a:xfrm>
            <a:off x="2408675" y="4938117"/>
            <a:ext cx="4085240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205969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7652" y="53391"/>
            <a:ext cx="7370210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7" y="592476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8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7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endParaRPr lang="en-US" sz="1350">
              <a:solidFill>
                <a:prstClr val="black"/>
              </a:solidFill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7772400" cy="1191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48000">
                  <a:schemeClr val="accent1">
                    <a:lumMod val="45000"/>
                    <a:lumOff val="55000"/>
                  </a:schemeClr>
                </a:gs>
                <a:gs pos="69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264" y="33416"/>
            <a:ext cx="7778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50652D2-182F-4E55-806B-2797FB0CFB41}"/>
              </a:ext>
            </a:extLst>
          </p:cNvPr>
          <p:cNvSpPr txBox="1">
            <a:spLocks/>
          </p:cNvSpPr>
          <p:nvPr userDrawn="1"/>
        </p:nvSpPr>
        <p:spPr>
          <a:xfrm>
            <a:off x="2408675" y="4938117"/>
            <a:ext cx="4085240" cy="205383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i="1" kern="1200">
                <a:solidFill>
                  <a:srgbClr val="FF0000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/>
              <a:t>Not for public release. Do not distribute without further review and approval. </a:t>
            </a:r>
          </a:p>
        </p:txBody>
      </p:sp>
    </p:spTree>
    <p:extLst>
      <p:ext uri="{BB962C8B-B14F-4D97-AF65-F5344CB8AC3E}">
        <p14:creationId xmlns:p14="http://schemas.microsoft.com/office/powerpoint/2010/main" val="358744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</p:sldLayoutIdLst>
  <p:hf hdr="0" ftr="0" dt="0"/>
  <p:txStyles>
    <p:titleStyle>
      <a:lvl1pPr algn="ctr" defTabSz="342900" rtl="0" eaLnBrk="1" latinLnBrk="0" hangingPunct="1">
        <a:lnSpc>
          <a:spcPct val="80000"/>
        </a:lnSpc>
        <a:spcBef>
          <a:spcPct val="0"/>
        </a:spcBef>
        <a:buNone/>
        <a:defRPr sz="18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1C1FBA-F06B-534A-BCE7-62C852D04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3" y="0"/>
            <a:ext cx="9151883" cy="3980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893BE6-D834-C843-8D4E-E39B6A339B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331" y="107854"/>
            <a:ext cx="501110" cy="414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F5D90B-81D6-2341-A3DD-2D49F8166BB8}"/>
              </a:ext>
            </a:extLst>
          </p:cNvPr>
          <p:cNvSpPr txBox="1"/>
          <p:nvPr/>
        </p:nvSpPr>
        <p:spPr>
          <a:xfrm>
            <a:off x="149773" y="3980793"/>
            <a:ext cx="8584324" cy="66941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2250" dirty="0"/>
              <a:t>ATM-X's Urban Air Mobility (UAM) Subproject</a:t>
            </a:r>
          </a:p>
          <a:p>
            <a:pPr algn="ctr"/>
            <a:r>
              <a:rPr lang="en-US" sz="1650" i="1" dirty="0">
                <a:latin typeface="Calibri"/>
                <a:cs typeface="Calibri"/>
              </a:rPr>
              <a:t>Secured Airspace for UAM Workshop </a:t>
            </a:r>
          </a:p>
        </p:txBody>
      </p:sp>
    </p:spTree>
    <p:extLst>
      <p:ext uri="{BB962C8B-B14F-4D97-AF65-F5344CB8AC3E}">
        <p14:creationId xmlns:p14="http://schemas.microsoft.com/office/powerpoint/2010/main" val="8312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0C756F-739C-463C-A76E-F5EDDEE7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1AC62-9556-426A-BADE-ED2294B8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FEC3-D812-48F1-A8D3-D9EAF2B52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8847A3-70D4-4A8D-9A2B-19A4BA482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17" y="686745"/>
            <a:ext cx="8642561" cy="443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45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011D60-61BB-4137-8DD8-90A0E4BD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UAM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23710-288B-42F2-8083-C1BB90CB3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7CAF7D-9E46-46B5-A864-FCAAAA5F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2346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C1A063-7944-4F1C-802B-C9F948A8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Urban Air Mobility (UAM)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18AA2-42A5-4C02-88D9-5534AACD5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98" y="574203"/>
            <a:ext cx="8708404" cy="724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UAM is a subset of the Advanced Air Mobility (AAM) concept under development by NASA, FAA, and industry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3190F-3C1F-4E46-8BD3-B273B28A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DFA097E-E2D2-4627-B648-1ADA80797115}"/>
              </a:ext>
            </a:extLst>
          </p:cNvPr>
          <p:cNvSpPr txBox="1">
            <a:spLocks/>
          </p:cNvSpPr>
          <p:nvPr/>
        </p:nvSpPr>
        <p:spPr>
          <a:xfrm>
            <a:off x="187777" y="1303384"/>
            <a:ext cx="3829051" cy="3717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UAM focuses on passenger or cargo-carrying air transportation services in and around urban areas</a:t>
            </a:r>
          </a:p>
          <a:p>
            <a:r>
              <a:rPr lang="en-US" sz="1600" dirty="0"/>
              <a:t>Allows moving people and cargo between places previously not served or underserved by aviation </a:t>
            </a:r>
          </a:p>
          <a:p>
            <a:r>
              <a:rPr lang="en-US" sz="1600" dirty="0"/>
              <a:t>NASA’s role: help emerging aviation markets develop a safe air transportation systems</a:t>
            </a:r>
          </a:p>
          <a:p>
            <a:pPr lvl="1"/>
            <a:r>
              <a:rPr lang="en-US" sz="1400" dirty="0"/>
              <a:t>Advanced technologies (e.g., electric aircraft, automated air traffic management) </a:t>
            </a:r>
          </a:p>
          <a:p>
            <a:pPr lvl="1"/>
            <a:r>
              <a:rPr lang="en-US" sz="1400" dirty="0"/>
              <a:t>Leverage existing and develop new operational procedures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1FF3FF-01C7-4A9E-A498-269AE22DB4B1}"/>
              </a:ext>
            </a:extLst>
          </p:cNvPr>
          <p:cNvSpPr txBox="1"/>
          <p:nvPr/>
        </p:nvSpPr>
        <p:spPr>
          <a:xfrm>
            <a:off x="4016828" y="4123800"/>
            <a:ext cx="4939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Credit: National Aeronautics and Space Administration (NASA) Advanced Air Mobility Mission Integration Office (AMIO)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2B6B04-5281-4B4A-8777-C7DE5AFD9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" t="2392" r="6050" b="8720"/>
          <a:stretch/>
        </p:blipFill>
        <p:spPr>
          <a:xfrm>
            <a:off x="4078025" y="1276884"/>
            <a:ext cx="4878198" cy="27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0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3E2812-8A77-4875-B421-53B76709C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571" y="1177021"/>
            <a:ext cx="4888407" cy="278945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9C1A063-7944-4F1C-802B-C9F948A80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Notional Architecture for UAM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18AA2-42A5-4C02-88D9-5534AACD5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98" y="574203"/>
            <a:ext cx="8708404" cy="724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FAA ConOps v1 notional architecture describes the primary actors, functions, and data flows that support UAM operations in the envisioned future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3190F-3C1F-4E46-8BD3-B273B28A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DFA097E-E2D2-4627-B648-1ADA80797115}"/>
              </a:ext>
            </a:extLst>
          </p:cNvPr>
          <p:cNvSpPr txBox="1">
            <a:spLocks/>
          </p:cNvSpPr>
          <p:nvPr/>
        </p:nvSpPr>
        <p:spPr>
          <a:xfrm>
            <a:off x="187777" y="1303384"/>
            <a:ext cx="3829051" cy="3717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UAM airspace system will include aspects of a federated architecture</a:t>
            </a:r>
          </a:p>
          <a:p>
            <a:r>
              <a:rPr lang="en-US" sz="1600" dirty="0"/>
              <a:t>Operators will rely on an array of technologies that are either self-provided or from a third-party</a:t>
            </a:r>
          </a:p>
          <a:p>
            <a:pPr lvl="1"/>
            <a:r>
              <a:rPr lang="en-US" sz="1400" dirty="0"/>
              <a:t>e.g., Provider of Services to UAM (PSU), Supplemental Data Service Provider (SDSP)</a:t>
            </a:r>
            <a:endParaRPr lang="en-US" sz="1300" dirty="0"/>
          </a:p>
          <a:p>
            <a:r>
              <a:rPr lang="en-US" sz="1600" dirty="0"/>
              <a:t>Governance is divided between a central authority (e.g., FAA/ANSP) and constituent units (e.g., operators)</a:t>
            </a:r>
          </a:p>
          <a:p>
            <a:pPr lvl="1"/>
            <a:r>
              <a:rPr lang="en-US" sz="1400" dirty="0"/>
              <a:t>Actors will operate collaboratively while adhered to a set of Community-Based Rules (CBRs)</a:t>
            </a:r>
            <a:endParaRPr lang="en-US" sz="13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48AA0-60D6-46FA-9256-A95C659E36EF}"/>
              </a:ext>
            </a:extLst>
          </p:cNvPr>
          <p:cNvSpPr txBox="1"/>
          <p:nvPr/>
        </p:nvSpPr>
        <p:spPr>
          <a:xfrm>
            <a:off x="4093667" y="3939491"/>
            <a:ext cx="4939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Credit: The Federal Aviation Administration (FAA), Office of NextGen.  Urban Air Mobility (UAM) Concept of Operations (ConOps) Version 1.0. June 2020. </a:t>
            </a:r>
          </a:p>
        </p:txBody>
      </p:sp>
    </p:spTree>
    <p:extLst>
      <p:ext uri="{BB962C8B-B14F-4D97-AF65-F5344CB8AC3E}">
        <p14:creationId xmlns:p14="http://schemas.microsoft.com/office/powerpoint/2010/main" val="290110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67C9C5-32BA-4DC3-A96C-78208563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ATM-X UAM Subproject – Recently Completed Demonstration Activity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6295A5-F962-4F83-AAC2-AA91E0434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351" y="1008141"/>
            <a:ext cx="4294450" cy="39092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ea typeface="Cambria"/>
                <a:cs typeface="Calibri"/>
              </a:rPr>
              <a:t>Overview</a:t>
            </a:r>
          </a:p>
          <a:p>
            <a:pPr marL="256540" indent="-256540"/>
            <a:r>
              <a:rPr lang="en-US" sz="1400" dirty="0">
                <a:ea typeface="Cambria"/>
                <a:cs typeface="Calibri"/>
              </a:rPr>
              <a:t>Conducted by NASA with seven industry airspace partners</a:t>
            </a:r>
            <a:endParaRPr lang="en-US" sz="1400" dirty="0">
              <a:ea typeface="+mn-lt"/>
              <a:cs typeface="+mn-lt"/>
            </a:endParaRP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Two primary objectives </a:t>
            </a:r>
          </a:p>
          <a:p>
            <a:pPr marL="556260" lvl="1" indent="-256540"/>
            <a:r>
              <a:rPr lang="en-US" sz="1200" dirty="0">
                <a:ea typeface="+mn-lt"/>
                <a:cs typeface="+mn-lt"/>
              </a:rPr>
              <a:t>Research and develop airspace technologies, including PSUs, to enable strategic conflict management</a:t>
            </a:r>
          </a:p>
          <a:p>
            <a:pPr marL="556260" lvl="1" indent="-256540"/>
            <a:r>
              <a:rPr lang="en-US" sz="1200" dirty="0">
                <a:ea typeface="+mn-lt"/>
                <a:cs typeface="+mn-lt"/>
              </a:rPr>
              <a:t>Prepare airspace partners for NC-1 flight test</a:t>
            </a: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Associated UMLs are UML-2 and UML-3</a:t>
            </a:r>
          </a:p>
          <a:p>
            <a:pPr marL="256540" indent="-256540"/>
            <a:r>
              <a:rPr lang="en-US" sz="1400" dirty="0">
                <a:cs typeface="Calibri"/>
              </a:rPr>
              <a:t>First time testing and evaluating UTM concepts and technologies for UAM while also identifying, developing and testing new services needed for UAM</a:t>
            </a:r>
            <a:endParaRPr lang="en-US" sz="1400" dirty="0">
              <a:ea typeface="+mn-lt"/>
              <a:cs typeface="+mn-lt"/>
            </a:endParaRPr>
          </a:p>
          <a:p>
            <a:pPr marL="556895" lvl="1" indent="-213995"/>
            <a:r>
              <a:rPr lang="en-US" sz="1200" dirty="0">
                <a:ea typeface="Cambria"/>
                <a:cs typeface="Calibri"/>
              </a:rPr>
              <a:t>FAA UAM ConOps v1 architecture served as an initial starting point to integrate and test third-party services</a:t>
            </a:r>
          </a:p>
          <a:p>
            <a:pPr marL="556895" lvl="1" indent="-213995"/>
            <a:r>
              <a:rPr lang="en-US" sz="1200" dirty="0">
                <a:ea typeface="Cambria"/>
                <a:cs typeface="Calibri"/>
              </a:rPr>
              <a:t>Third-party services include DSS and PSU, and other new services such as Demand-Capacity Balancing (DCB) to facilitate strategic conflict management </a:t>
            </a:r>
            <a:endParaRPr lang="en-US" sz="1400" dirty="0">
              <a:ea typeface="Cambria"/>
              <a:cs typeface="Calibri"/>
            </a:endParaRPr>
          </a:p>
          <a:p>
            <a:pPr marL="256229" indent="-256540"/>
            <a:r>
              <a:rPr lang="en-US" sz="1400" dirty="0">
                <a:ea typeface="+mn-lt"/>
                <a:cs typeface="+mn-lt"/>
              </a:rPr>
              <a:t>No human participants</a:t>
            </a:r>
            <a:endParaRPr lang="en-US" sz="1400" dirty="0">
              <a:ea typeface="Cambria"/>
              <a:cs typeface="Calibri"/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851851-8E84-4E44-88C3-B24EF5098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2351" y="1008141"/>
            <a:ext cx="4294450" cy="3909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ea typeface="+mn-lt"/>
                <a:cs typeface="+mn-lt"/>
              </a:rPr>
              <a:t>Accomplishments</a:t>
            </a: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Potential new airspace constructs and technologies for UML-3 operations</a:t>
            </a:r>
            <a:endParaRPr lang="en-US" sz="1400" dirty="0">
              <a:cs typeface="Calibri"/>
            </a:endParaRP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NASA and seven airspace partners demonstrated initial technologies for strategic conflict management in a collaborative environment</a:t>
            </a:r>
            <a:endParaRPr lang="en-US" sz="1400" dirty="0">
              <a:cs typeface="Calibri"/>
            </a:endParaRP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Developed initial APIs to support these implementations, made available to public</a:t>
            </a: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Developed candidate CBRs with industry</a:t>
            </a:r>
            <a:endParaRPr lang="en-US" sz="1400" dirty="0"/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Collaborative test and evaluate approach</a:t>
            </a:r>
            <a:endParaRPr lang="en-US" sz="1400" dirty="0"/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Data collection to inform future research</a:t>
            </a:r>
            <a:endParaRPr lang="en-US" sz="1400" dirty="0"/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Identified gaps in concepts and technologies (e.g., DSS) from UTM and captured lessons learned </a:t>
            </a:r>
          </a:p>
          <a:p>
            <a:pPr marL="256540" indent="-256540"/>
            <a:r>
              <a:rPr lang="en-US" sz="1400" dirty="0">
                <a:ea typeface="+mn-lt"/>
                <a:cs typeface="+mn-lt"/>
              </a:rPr>
              <a:t>Input to industry working groups (ASTM)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816AA-C908-4AEF-9980-2DE28118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B2139CF-B4E0-4C40-8079-E3C9D0F54B99}"/>
              </a:ext>
            </a:extLst>
          </p:cNvPr>
          <p:cNvSpPr txBox="1">
            <a:spLocks/>
          </p:cNvSpPr>
          <p:nvPr/>
        </p:nvSpPr>
        <p:spPr>
          <a:xfrm>
            <a:off x="217798" y="574203"/>
            <a:ext cx="8708404" cy="593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/>
              <a:t>National Campaign (NC)-1 Strategic Conflict Mgmt (X4) Simulation: July 2021 to June 2022</a:t>
            </a:r>
          </a:p>
        </p:txBody>
      </p:sp>
    </p:spTree>
    <p:extLst>
      <p:ext uri="{BB962C8B-B14F-4D97-AF65-F5344CB8AC3E}">
        <p14:creationId xmlns:p14="http://schemas.microsoft.com/office/powerpoint/2010/main" val="71433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6295A5-F962-4F83-AAC2-AA91E0434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17" y="548875"/>
            <a:ext cx="8642561" cy="380797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sz="2400" dirty="0">
                <a:ea typeface="Cambria"/>
                <a:cs typeface="Calibri"/>
              </a:rPr>
              <a:t>ATM Interoperability Simulation (AIS): Summer 2022</a:t>
            </a:r>
          </a:p>
          <a:p>
            <a:pPr marL="556895" lvl="1" indent="-213995"/>
            <a:r>
              <a:rPr lang="en-US" sz="2100" dirty="0">
                <a:ea typeface="Cambria"/>
                <a:cs typeface="Calibri"/>
              </a:rPr>
              <a:t>Human-in-the-loop simulation to examine potential new requirements for ATC</a:t>
            </a:r>
          </a:p>
          <a:p>
            <a:pPr marL="556895" lvl="1" indent="-213995"/>
            <a:r>
              <a:rPr lang="en-US" sz="2100" dirty="0">
                <a:ea typeface="Cambria"/>
                <a:cs typeface="Calibri"/>
              </a:rPr>
              <a:t>Partnership with Joby</a:t>
            </a:r>
          </a:p>
          <a:p>
            <a:endParaRPr lang="en-US" sz="2400" dirty="0">
              <a:ea typeface="Cambria"/>
              <a:cs typeface="Calibri"/>
            </a:endParaRPr>
          </a:p>
          <a:p>
            <a:r>
              <a:rPr lang="en-US" sz="2400" dirty="0">
                <a:ea typeface="Cambria"/>
                <a:cs typeface="Calibri"/>
              </a:rPr>
              <a:t>Tactical Conflict Management (X5) Simulation: FY23-FY24</a:t>
            </a:r>
          </a:p>
          <a:p>
            <a:pPr marL="556895" lvl="1" indent="-213995"/>
            <a:r>
              <a:rPr lang="en-US" sz="2100" dirty="0">
                <a:ea typeface="+mn-lt"/>
                <a:cs typeface="+mn-lt"/>
              </a:rPr>
              <a:t>Strategic Conflict Management (SCM) automation capabilities</a:t>
            </a:r>
          </a:p>
          <a:p>
            <a:pPr marL="556895" lvl="1" indent="-213995"/>
            <a:r>
              <a:rPr lang="en-US" sz="2100" dirty="0">
                <a:ea typeface="+mn-lt"/>
                <a:cs typeface="+mn-lt"/>
              </a:rPr>
              <a:t>Tactical Conflict Management (TCM) automation capabilities</a:t>
            </a:r>
          </a:p>
          <a:p>
            <a:pPr marL="556895" lvl="1" indent="-213995"/>
            <a:r>
              <a:rPr lang="en-US" sz="2100" dirty="0">
                <a:ea typeface="+mn-lt"/>
                <a:cs typeface="+mn-lt"/>
              </a:rPr>
              <a:t>Interoperability tested through internal simulation and analysis</a:t>
            </a:r>
          </a:p>
          <a:p>
            <a:endParaRPr lang="en-US" sz="2300" dirty="0">
              <a:ea typeface="+mn-lt"/>
              <a:cs typeface="+mn-lt"/>
            </a:endParaRPr>
          </a:p>
          <a:p>
            <a:r>
              <a:rPr lang="en-US" sz="2300" dirty="0">
                <a:ea typeface="+mn-lt"/>
                <a:cs typeface="+mn-lt"/>
              </a:rPr>
              <a:t>UML-3 Operational Integration Assessment (OIA): FY24-FY25</a:t>
            </a:r>
          </a:p>
          <a:p>
            <a:pPr marL="556895" lvl="1" indent="-213995"/>
            <a:r>
              <a:rPr lang="en-US" sz="2100" dirty="0">
                <a:ea typeface="+mn-lt"/>
                <a:cs typeface="+mn-lt"/>
              </a:rPr>
              <a:t>Integrate cooperative conflict management automation from X5 into a high-TRL operational environment (FAA’s WJHTC)</a:t>
            </a:r>
          </a:p>
          <a:p>
            <a:pPr marL="556895" lvl="1" indent="-213995"/>
            <a:r>
              <a:rPr lang="en-US" sz="2100" dirty="0">
                <a:ea typeface="+mn-lt"/>
                <a:cs typeface="+mn-lt"/>
              </a:rPr>
              <a:t>System actors represented: Fleet Manager, UAM and non-UAM PIC, Vertiport Manager, ATC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816AA-C908-4AEF-9980-2DE28118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67C9C5-32BA-4DC3-A96C-78208563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ATM-X UAM Subproject – Upcoming Demonstration Activities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700982-6BE5-486A-ACEC-32D3EE335C09}"/>
              </a:ext>
            </a:extLst>
          </p:cNvPr>
          <p:cNvSpPr/>
          <p:nvPr/>
        </p:nvSpPr>
        <p:spPr>
          <a:xfrm>
            <a:off x="484094" y="4180114"/>
            <a:ext cx="8137391" cy="63461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 develop and test the federated architecture, </a:t>
            </a:r>
          </a:p>
          <a:p>
            <a:pPr algn="ctr"/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an increasing need to think about 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492527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chTalkUAMairspace" id="{6C9F1B17-FF30-3042-82DF-6433CE077B60}" vid="{9C00B5B5-C402-A34C-BFE3-8FD9ED8DDEFA}"/>
    </a:ext>
  </a:extLst>
</a:theme>
</file>

<file path=ppt/theme/theme2.xml><?xml version="1.0" encoding="utf-8"?>
<a:theme xmlns:a="http://schemas.openxmlformats.org/drawingml/2006/main" name="ATD-2 THEME October_202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irspace_FY08_12Month_FI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4572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25000"/>
          </a:spcAft>
          <a:buClrTx/>
          <a:buSzTx/>
          <a:buFontTx/>
          <a:buNone/>
          <a:tabLst/>
          <a:defRPr kumimoji="0" sz="9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ln>
          <a:headEnd type="none" w="med" len="med"/>
          <a:tailEnd type="none" w="med" len="med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>
    <a:extraClrScheme>
      <a:clrScheme name="Airspace_FY08_12Month_FI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rspace_FY08_12Month_FI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rspace_FY08_12Month_FI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rspace_FY08_12Month_FI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rspace_FY08_12Month_FI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irspace_FY08_12Month_FI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irspace_FY08_12Month_FI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chTalkUAMairspace" id="{6C9F1B17-FF30-3042-82DF-6433CE077B60}" vid="{7E93A9D4-54DB-9243-A371-035A058F648C}"/>
    </a:ext>
  </a:extLst>
</a:theme>
</file>

<file path=ppt/theme/theme3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chTalkUAMairspace" id="{6C9F1B17-FF30-3042-82DF-6433CE077B60}" vid="{9C00B5B5-C402-A34C-BFE3-8FD9ED8DDEFA}"/>
    </a:ext>
  </a:extLst>
</a:theme>
</file>

<file path=ppt/theme/theme4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A Quarterly slides - X3 UAM SP" id="{4E51108C-417D-C940-946D-08521FB4A88E}" vid="{E1364E15-7399-344B-922D-AC0DF2B2397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cfe339bd-cc34-4e88-9b89-0bda7fe5b17e">
      <Terms xmlns="http://schemas.microsoft.com/office/infopath/2007/PartnerControls"/>
    </lcf76f155ced4ddcb4097134ff3c332f>
    <SharedWithUsers xmlns="1f3fe389-abd4-441b-a577-13a7a4069407">
      <UserInfo>
        <DisplayName/>
        <AccountId xsi:nil="true"/>
        <AccountType/>
      </UserInfo>
    </SharedWithUsers>
    <MediaLengthInSeconds xmlns="cfe339bd-cc34-4e88-9b89-0bda7fe5b17e" xsi:nil="true"/>
    <DisplayName xmlns="cfe339bd-cc34-4e88-9b89-0bda7fe5b1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C375DD0444CD44971CFC1BEC652B24" ma:contentTypeVersion="15" ma:contentTypeDescription="Create a new document." ma:contentTypeScope="" ma:versionID="3fa896126878a8458095690242a8615d">
  <xsd:schema xmlns:xsd="http://www.w3.org/2001/XMLSchema" xmlns:xs="http://www.w3.org/2001/XMLSchema" xmlns:p="http://schemas.microsoft.com/office/2006/metadata/properties" xmlns:ns2="1f3fe389-abd4-441b-a577-13a7a4069407" xmlns:ns3="cfe339bd-cc34-4e88-9b89-0bda7fe5b17e" xmlns:ns4="d900e117-17a0-4b24-9e47-511ef1d02c43" targetNamespace="http://schemas.microsoft.com/office/2006/metadata/properties" ma:root="true" ma:fieldsID="62fed52b7a27dba0f1dde49c8b240118" ns2:_="" ns3:_="" ns4:_="">
    <xsd:import namespace="1f3fe389-abd4-441b-a577-13a7a4069407"/>
    <xsd:import namespace="cfe339bd-cc34-4e88-9b89-0bda7fe5b17e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DisplayNam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fe389-abd4-441b-a577-13a7a406940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e339bd-cc34-4e88-9b89-0bda7fe5b1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isplayName" ma:index="20" nillable="true" ma:displayName="Display Name" ma:description="human readable" ma:format="Dropdown" ma:internalName="DisplayName">
      <xsd:simpleType>
        <xsd:restriction base="dms:Text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cfae97b-5fac-4258-aa7b-495a99bac2d3}" ma:internalName="TaxCatchAll" ma:showField="CatchAllData" ma:web="1f3fe389-abd4-441b-a577-13a7a40694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1375FC-C5BC-4DF4-BCC8-7CBCBE17CA28}">
  <ds:schemaRefs>
    <ds:schemaRef ds:uri="1f3fe389-abd4-441b-a577-13a7a4069407"/>
    <ds:schemaRef ds:uri="cfe339bd-cc34-4e88-9b89-0bda7fe5b17e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CB3C79-7AE4-4F4D-8596-C2FDCE30B0AE}">
  <ds:schemaRefs>
    <ds:schemaRef ds:uri="1f3fe389-abd4-441b-a577-13a7a4069407"/>
    <ds:schemaRef ds:uri="cfe339bd-cc34-4e88-9b89-0bda7fe5b17e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5F7999-CEE0-499C-BAD6-022B52AF20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2_nasa_asp_presentation</Template>
  <TotalTime>174</TotalTime>
  <Words>637</Words>
  <Application>Microsoft Office PowerPoint</Application>
  <PresentationFormat>On-screen Show (16:9)</PresentationFormat>
  <Paragraphs>64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Helvetica Neue</vt:lpstr>
      <vt:lpstr>21_Office Theme</vt:lpstr>
      <vt:lpstr>ATD-2 THEME October_2020</vt:lpstr>
      <vt:lpstr>22_Office Theme</vt:lpstr>
      <vt:lpstr>19_Office Theme</vt:lpstr>
      <vt:lpstr>PowerPoint Presentation</vt:lpstr>
      <vt:lpstr>Topics</vt:lpstr>
      <vt:lpstr>What is UAM</vt:lpstr>
      <vt:lpstr>Urban Air Mobility (UAM)</vt:lpstr>
      <vt:lpstr>Notional Architecture for UAM</vt:lpstr>
      <vt:lpstr>ATM-X UAM Subproject – Recently Completed Demonstration Activity</vt:lpstr>
      <vt:lpstr>ATM-X UAM Subproject – Upcoming Demonstration Activities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X5 Concepts</dc:title>
  <dc:subject/>
  <dc:creator>Dulchinos, Victoria L. (ARC-AF)[SAN JOSE STATE UNIVERSITY RESEARCH FOUNDATION]</dc:creator>
  <cp:keywords/>
  <dc:description/>
  <cp:lastModifiedBy>Annie</cp:lastModifiedBy>
  <cp:revision>11</cp:revision>
  <cp:lastPrinted>2020-02-20T19:34:49Z</cp:lastPrinted>
  <dcterms:created xsi:type="dcterms:W3CDTF">2021-03-03T01:54:33Z</dcterms:created>
  <dcterms:modified xsi:type="dcterms:W3CDTF">2022-10-26T17:56:42Z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0x01010035C375DD0444CD44971CFC1BEC652B24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