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62" r:id="rId2"/>
    <p:sldId id="281" r:id="rId3"/>
    <p:sldId id="282" r:id="rId4"/>
    <p:sldId id="283" r:id="rId5"/>
    <p:sldId id="284" r:id="rId6"/>
    <p:sldId id="280"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2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1043" userDrawn="1">
          <p15:clr>
            <a:srgbClr val="A4A3A4"/>
          </p15:clr>
        </p15:guide>
        <p15:guide id="3" orient="horz" pos="10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B3F"/>
    <a:srgbClr val="24303B"/>
    <a:srgbClr val="6BC2BB"/>
    <a:srgbClr val="FFFFFF"/>
    <a:srgbClr val="D7D1CC"/>
    <a:srgbClr val="D6EEEC"/>
    <a:srgbClr val="EEE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98"/>
    <p:restoredTop sz="94694"/>
  </p:normalViewPr>
  <p:slideViewPr>
    <p:cSldViewPr snapToGrid="0">
      <p:cViewPr varScale="1">
        <p:scale>
          <a:sx n="117" d="100"/>
          <a:sy n="117" d="100"/>
        </p:scale>
        <p:origin x="1328" y="168"/>
      </p:cViewPr>
      <p:guideLst>
        <p:guide orient="horz" pos="3861"/>
        <p:guide pos="1043"/>
        <p:guide orient="horz" pos="108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CEADB-9383-41F3-AE20-0578A49EDC45}" type="datetimeFigureOut">
              <a:rPr lang="en-GB" smtClean="0"/>
              <a:t>27/10/2022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328C3E-0F33-4796-8FCF-9FA1139B2191}" type="slidenum">
              <a:rPr lang="en-GB" smtClean="0"/>
              <a:t>‹#›</a:t>
            </a:fld>
            <a:endParaRPr lang="en-GB"/>
          </a:p>
        </p:txBody>
      </p:sp>
    </p:spTree>
    <p:extLst>
      <p:ext uri="{BB962C8B-B14F-4D97-AF65-F5344CB8AC3E}">
        <p14:creationId xmlns:p14="http://schemas.microsoft.com/office/powerpoint/2010/main" val="3795371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E25AC-EFDC-429F-A596-63AB2339D9F9}" type="datetimeFigureOut">
              <a:rPr lang="en-GB" smtClean="0"/>
              <a:t>27/10/2022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9854A-FED2-4495-B567-1859074471A7}" type="slidenum">
              <a:rPr lang="en-GB" smtClean="0"/>
              <a:t>‹#›</a:t>
            </a:fld>
            <a:endParaRPr lang="en-GB"/>
          </a:p>
        </p:txBody>
      </p:sp>
    </p:spTree>
    <p:extLst>
      <p:ext uri="{BB962C8B-B14F-4D97-AF65-F5344CB8AC3E}">
        <p14:creationId xmlns:p14="http://schemas.microsoft.com/office/powerpoint/2010/main" val="15790413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49854A-FED2-4495-B567-1859074471A7}" type="slidenum">
              <a:rPr lang="en-GB" smtClean="0"/>
              <a:t>1</a:t>
            </a:fld>
            <a:endParaRPr lang="en-GB"/>
          </a:p>
        </p:txBody>
      </p:sp>
    </p:spTree>
    <p:extLst>
      <p:ext uri="{BB962C8B-B14F-4D97-AF65-F5344CB8AC3E}">
        <p14:creationId xmlns:p14="http://schemas.microsoft.com/office/powerpoint/2010/main" val="402556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8475" y="-13856"/>
            <a:ext cx="12234475" cy="6871855"/>
          </a:xfrm>
          <a:solidFill>
            <a:schemeClr val="bg2">
              <a:lumMod val="95000"/>
            </a:schemeClr>
          </a:solidFill>
          <a:ln>
            <a:noFill/>
          </a:ln>
        </p:spPr>
        <p:txBody>
          <a:bodyPr anchor="ctr"/>
          <a:lstStyle>
            <a:lvl1pPr marL="0" indent="0" algn="ctr">
              <a:buNone/>
              <a:defRPr baseline="0">
                <a:solidFill>
                  <a:schemeClr val="tx1"/>
                </a:solidFill>
              </a:defRPr>
            </a:lvl1pPr>
          </a:lstStyle>
          <a:p>
            <a:r>
              <a:rPr lang="en-GB"/>
              <a:t>Click to add an image</a:t>
            </a:r>
          </a:p>
        </p:txBody>
      </p:sp>
    </p:spTree>
    <p:extLst>
      <p:ext uri="{BB962C8B-B14F-4D97-AF65-F5344CB8AC3E}">
        <p14:creationId xmlns:p14="http://schemas.microsoft.com/office/powerpoint/2010/main" val="11143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8" name="Picture Placeholder 7"/>
          <p:cNvSpPr>
            <a:spLocks noGrp="1"/>
          </p:cNvSpPr>
          <p:nvPr>
            <p:ph type="pic" sz="quarter" idx="14" hasCustomPrompt="1"/>
          </p:nvPr>
        </p:nvSpPr>
        <p:spPr>
          <a:xfrm>
            <a:off x="7558109" y="1421025"/>
            <a:ext cx="3581644" cy="3579238"/>
          </a:xfrm>
          <a:solidFill>
            <a:schemeClr val="bg2">
              <a:lumMod val="95000"/>
            </a:schemeClr>
          </a:solidFill>
        </p:spPr>
        <p:txBody>
          <a:bodyPr anchor="ctr"/>
          <a:lstStyle>
            <a:lvl1pPr marL="0" indent="0" algn="ctr">
              <a:buNone/>
              <a:defRPr/>
            </a:lvl1pPr>
          </a:lstStyle>
          <a:p>
            <a:r>
              <a:rPr lang="en-GB"/>
              <a:t>Click to add an image</a:t>
            </a:r>
          </a:p>
        </p:txBody>
      </p:sp>
      <p:sp>
        <p:nvSpPr>
          <p:cNvPr id="2" name="Title 1"/>
          <p:cNvSpPr>
            <a:spLocks noGrp="1"/>
          </p:cNvSpPr>
          <p:nvPr>
            <p:ph type="title" hasCustomPrompt="1"/>
          </p:nvPr>
        </p:nvSpPr>
        <p:spPr>
          <a:xfrm>
            <a:off x="461948" y="113379"/>
            <a:ext cx="7772400" cy="702062"/>
          </a:xfrm>
        </p:spPr>
        <p:txBody>
          <a:bodyPr/>
          <a:lstStyle>
            <a:lvl1pPr>
              <a:defRPr baseline="0"/>
            </a:lvl1pPr>
          </a:lstStyle>
          <a:p>
            <a:r>
              <a:rPr lang="en-US"/>
              <a:t>Click to Edit Title</a:t>
            </a:r>
            <a:endParaRPr lang="en-GB"/>
          </a:p>
        </p:txBody>
      </p:sp>
      <p:sp>
        <p:nvSpPr>
          <p:cNvPr id="12" name="Text Placeholder 8"/>
          <p:cNvSpPr>
            <a:spLocks noGrp="1"/>
          </p:cNvSpPr>
          <p:nvPr>
            <p:ph type="body" sz="quarter" idx="13" hasCustomPrompt="1"/>
          </p:nvPr>
        </p:nvSpPr>
        <p:spPr>
          <a:xfrm>
            <a:off x="461353" y="1421025"/>
            <a:ext cx="5371283" cy="301934"/>
          </a:xfrm>
        </p:spPr>
        <p:txBody>
          <a:bodyPr>
            <a:normAutofit/>
          </a:bodyPr>
          <a:lstStyle>
            <a:lvl1pPr marL="0" indent="0">
              <a:buNone/>
              <a:defRPr sz="1800">
                <a:solidFill>
                  <a:srgbClr val="0070C0"/>
                </a:solidFill>
              </a:defRPr>
            </a:lvl1pPr>
          </a:lstStyle>
          <a:p>
            <a:pPr lvl="0"/>
            <a:r>
              <a:rPr lang="en-US"/>
              <a:t>Click to edit subhead</a:t>
            </a:r>
          </a:p>
        </p:txBody>
      </p:sp>
      <p:sp>
        <p:nvSpPr>
          <p:cNvPr id="13" name="Content Placeholder 21"/>
          <p:cNvSpPr>
            <a:spLocks noGrp="1"/>
          </p:cNvSpPr>
          <p:nvPr>
            <p:ph sz="quarter" idx="15" hasCustomPrompt="1"/>
          </p:nvPr>
        </p:nvSpPr>
        <p:spPr>
          <a:xfrm>
            <a:off x="460400" y="1833407"/>
            <a:ext cx="5361299" cy="4447472"/>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baseline="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180970" indent="-180970">
              <a:lnSpc>
                <a:spcPct val="100000"/>
              </a:lnSpc>
              <a:spcBef>
                <a:spcPts val="0"/>
              </a:spcBef>
              <a:spcAft>
                <a:spcPts val="600"/>
              </a:spcAft>
              <a:buFont typeface="Symbol" panose="05050102010706020507" pitchFamily="18" charset="2"/>
              <a:buChar char="-"/>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a:t>Primary bullet level</a:t>
            </a:r>
          </a:p>
          <a:p>
            <a:pPr lvl="1"/>
            <a:r>
              <a:rPr lang="en-US"/>
              <a:t>Secondary bullet level</a:t>
            </a:r>
          </a:p>
          <a:p>
            <a:pPr lvl="2"/>
            <a:r>
              <a:rPr lang="en-US"/>
              <a:t>Primary bullet level</a:t>
            </a:r>
          </a:p>
          <a:p>
            <a:pPr lvl="3"/>
            <a:r>
              <a:rPr lang="en-US"/>
              <a:t>Secondary bullet level</a:t>
            </a:r>
          </a:p>
          <a:p>
            <a:pPr lvl="4"/>
            <a:r>
              <a:rPr lang="en-US"/>
              <a:t>Primary bullet level</a:t>
            </a:r>
          </a:p>
          <a:p>
            <a:pPr lvl="5"/>
            <a:r>
              <a:rPr lang="en-US"/>
              <a:t>Secondary bullet level</a:t>
            </a:r>
          </a:p>
          <a:p>
            <a:pPr lvl="6"/>
            <a:r>
              <a:rPr lang="en-US"/>
              <a:t>Primary bullet level</a:t>
            </a:r>
          </a:p>
          <a:p>
            <a:pPr lvl="7"/>
            <a:r>
              <a:rPr lang="en-US"/>
              <a:t>Secondary bullet level</a:t>
            </a:r>
          </a:p>
        </p:txBody>
      </p:sp>
    </p:spTree>
    <p:extLst>
      <p:ext uri="{BB962C8B-B14F-4D97-AF65-F5344CB8AC3E}">
        <p14:creationId xmlns:p14="http://schemas.microsoft.com/office/powerpoint/2010/main" val="263913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imag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8" name="Picture Placeholder 7"/>
          <p:cNvSpPr>
            <a:spLocks noGrp="1"/>
          </p:cNvSpPr>
          <p:nvPr>
            <p:ph type="pic" sz="quarter" idx="14" hasCustomPrompt="1"/>
          </p:nvPr>
        </p:nvSpPr>
        <p:spPr>
          <a:xfrm>
            <a:off x="461353" y="1938112"/>
            <a:ext cx="1828800" cy="1828800"/>
          </a:xfrm>
          <a:solidFill>
            <a:schemeClr val="bg2">
              <a:lumMod val="95000"/>
            </a:schemeClr>
          </a:solidFill>
        </p:spPr>
        <p:txBody>
          <a:bodyPr anchor="ctr"/>
          <a:lstStyle>
            <a:lvl1pPr marL="0" indent="0" algn="ctr">
              <a:buNone/>
              <a:defRPr/>
            </a:lvl1pPr>
          </a:lstStyle>
          <a:p>
            <a:r>
              <a:rPr lang="en-GB"/>
              <a:t>Click to add an image</a:t>
            </a:r>
          </a:p>
        </p:txBody>
      </p:sp>
      <p:sp>
        <p:nvSpPr>
          <p:cNvPr id="2" name="Title 1"/>
          <p:cNvSpPr>
            <a:spLocks noGrp="1"/>
          </p:cNvSpPr>
          <p:nvPr>
            <p:ph type="title" hasCustomPrompt="1"/>
          </p:nvPr>
        </p:nvSpPr>
        <p:spPr>
          <a:xfrm>
            <a:off x="461947" y="113379"/>
            <a:ext cx="7772400" cy="702062"/>
          </a:xfrm>
        </p:spPr>
        <p:txBody>
          <a:bodyPr/>
          <a:lstStyle>
            <a:lvl1pPr>
              <a:defRPr baseline="0"/>
            </a:lvl1pPr>
          </a:lstStyle>
          <a:p>
            <a:r>
              <a:rPr lang="en-US"/>
              <a:t>Click to Edit Title</a:t>
            </a:r>
            <a:endParaRPr lang="en-GB"/>
          </a:p>
        </p:txBody>
      </p:sp>
      <p:sp>
        <p:nvSpPr>
          <p:cNvPr id="12" name="Text Placeholder 8"/>
          <p:cNvSpPr>
            <a:spLocks noGrp="1"/>
          </p:cNvSpPr>
          <p:nvPr>
            <p:ph type="body" sz="quarter" idx="13" hasCustomPrompt="1"/>
          </p:nvPr>
        </p:nvSpPr>
        <p:spPr>
          <a:xfrm>
            <a:off x="2492939" y="1421025"/>
            <a:ext cx="5361298" cy="301934"/>
          </a:xfrm>
        </p:spPr>
        <p:txBody>
          <a:bodyPr>
            <a:normAutofit/>
          </a:bodyPr>
          <a:lstStyle>
            <a:lvl1pPr marL="0" indent="0">
              <a:buNone/>
              <a:defRPr sz="1800">
                <a:solidFill>
                  <a:srgbClr val="0070C0"/>
                </a:solidFill>
              </a:defRPr>
            </a:lvl1pPr>
          </a:lstStyle>
          <a:p>
            <a:pPr lvl="0"/>
            <a:r>
              <a:rPr lang="en-US" dirty="0"/>
              <a:t>Name</a:t>
            </a:r>
          </a:p>
        </p:txBody>
      </p:sp>
      <p:sp>
        <p:nvSpPr>
          <p:cNvPr id="13" name="Content Placeholder 21"/>
          <p:cNvSpPr>
            <a:spLocks noGrp="1"/>
          </p:cNvSpPr>
          <p:nvPr>
            <p:ph sz="quarter" idx="15" hasCustomPrompt="1"/>
          </p:nvPr>
        </p:nvSpPr>
        <p:spPr>
          <a:xfrm>
            <a:off x="2492939" y="1938111"/>
            <a:ext cx="6872046" cy="4193747"/>
          </a:xfrm>
        </p:spPr>
        <p:txBody>
          <a:bodyPr>
            <a:normAutofit/>
          </a:bodyPr>
          <a:lstStyle>
            <a:lvl1pPr marL="0" indent="0">
              <a:lnSpc>
                <a:spcPct val="100000"/>
              </a:lnSpc>
              <a:spcBef>
                <a:spcPts val="0"/>
              </a:spcBef>
              <a:spcAft>
                <a:spcPts val="600"/>
              </a:spcAft>
              <a:buFont typeface="Symbol" panose="05050102010706020507" pitchFamily="18" charset="2"/>
              <a:buNone/>
              <a:defRPr sz="1600"/>
            </a:lvl1pPr>
            <a:lvl2pPr marL="361942" indent="-180970">
              <a:lnSpc>
                <a:spcPct val="100000"/>
              </a:lnSpc>
              <a:spcBef>
                <a:spcPts val="0"/>
              </a:spcBef>
              <a:spcAft>
                <a:spcPts val="600"/>
              </a:spcAft>
              <a:buClr>
                <a:schemeClr val="tx2"/>
              </a:buClr>
              <a:defRPr sz="1400" baseline="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180970" indent="-180970">
              <a:lnSpc>
                <a:spcPct val="100000"/>
              </a:lnSpc>
              <a:spcBef>
                <a:spcPts val="0"/>
              </a:spcBef>
              <a:spcAft>
                <a:spcPts val="600"/>
              </a:spcAft>
              <a:buFont typeface="Symbol" panose="05050102010706020507" pitchFamily="18" charset="2"/>
              <a:buChar char="-"/>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Bio text</a:t>
            </a:r>
          </a:p>
        </p:txBody>
      </p:sp>
    </p:spTree>
    <p:extLst>
      <p:ext uri="{BB962C8B-B14F-4D97-AF65-F5344CB8AC3E}">
        <p14:creationId xmlns:p14="http://schemas.microsoft.com/office/powerpoint/2010/main" val="2356246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and tex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6" name="Picture Placeholder 7"/>
          <p:cNvSpPr>
            <a:spLocks noGrp="1"/>
          </p:cNvSpPr>
          <p:nvPr>
            <p:ph type="pic" sz="quarter" idx="14" hasCustomPrompt="1"/>
          </p:nvPr>
        </p:nvSpPr>
        <p:spPr>
          <a:xfrm>
            <a:off x="477284" y="1421025"/>
            <a:ext cx="2647188" cy="2647188"/>
          </a:xfrm>
          <a:solidFill>
            <a:schemeClr val="bg2">
              <a:lumMod val="95000"/>
            </a:schemeClr>
          </a:solidFill>
        </p:spPr>
        <p:txBody>
          <a:bodyPr anchor="ctr"/>
          <a:lstStyle>
            <a:lvl1pPr marL="0" indent="0" algn="ctr">
              <a:buNone/>
              <a:defRPr/>
            </a:lvl1pPr>
          </a:lstStyle>
          <a:p>
            <a:r>
              <a:rPr lang="en-GB"/>
              <a:t>Click to add an image</a:t>
            </a:r>
          </a:p>
        </p:txBody>
      </p:sp>
      <p:sp>
        <p:nvSpPr>
          <p:cNvPr id="9" name="Text Placeholder 7"/>
          <p:cNvSpPr>
            <a:spLocks noGrp="1"/>
          </p:cNvSpPr>
          <p:nvPr>
            <p:ph type="body" sz="quarter" idx="13" hasCustomPrompt="1"/>
          </p:nvPr>
        </p:nvSpPr>
        <p:spPr>
          <a:xfrm>
            <a:off x="484720" y="4456470"/>
            <a:ext cx="2743200" cy="1801923"/>
          </a:xfrm>
        </p:spPr>
        <p:txBody>
          <a:bodyPr>
            <a:normAutofit/>
          </a:bodyPr>
          <a:lstStyle>
            <a:lvl1pPr marL="0" indent="0">
              <a:spcAft>
                <a:spcPts val="600"/>
              </a:spcAft>
              <a:buNone/>
              <a:defRPr sz="1200" baseline="0"/>
            </a:lvl1pPr>
          </a:lstStyle>
          <a:p>
            <a:pPr lvl="0"/>
            <a:r>
              <a:rPr lang="en-US"/>
              <a:t>Click to edit text</a:t>
            </a:r>
            <a:endParaRPr lang="en-GB"/>
          </a:p>
        </p:txBody>
      </p:sp>
      <p:sp>
        <p:nvSpPr>
          <p:cNvPr id="10" name="Text Placeholder 8"/>
          <p:cNvSpPr>
            <a:spLocks noGrp="1"/>
          </p:cNvSpPr>
          <p:nvPr>
            <p:ph type="body" sz="quarter" idx="17" hasCustomPrompt="1"/>
          </p:nvPr>
        </p:nvSpPr>
        <p:spPr>
          <a:xfrm>
            <a:off x="484721" y="4168676"/>
            <a:ext cx="2743199" cy="253136"/>
          </a:xfrm>
        </p:spPr>
        <p:txBody>
          <a:bodyPr>
            <a:normAutofit/>
          </a:bodyPr>
          <a:lstStyle>
            <a:lvl1pPr marL="0" indent="0">
              <a:buNone/>
              <a:defRPr sz="1400">
                <a:solidFill>
                  <a:srgbClr val="0070C0"/>
                </a:solidFill>
              </a:defRPr>
            </a:lvl1pPr>
          </a:lstStyle>
          <a:p>
            <a:pPr lvl="0"/>
            <a:r>
              <a:rPr lang="en-US" dirty="0"/>
              <a:t>Click to edit subhead</a:t>
            </a:r>
          </a:p>
        </p:txBody>
      </p:sp>
      <p:sp>
        <p:nvSpPr>
          <p:cNvPr id="33" name="Picture Placeholder 7">
            <a:extLst>
              <a:ext uri="{FF2B5EF4-FFF2-40B4-BE49-F238E27FC236}">
                <a16:creationId xmlns:a16="http://schemas.microsoft.com/office/drawing/2014/main" id="{8C25B50B-17F4-1244-955E-3B902CB2C752}"/>
              </a:ext>
            </a:extLst>
          </p:cNvPr>
          <p:cNvSpPr>
            <a:spLocks noGrp="1"/>
          </p:cNvSpPr>
          <p:nvPr>
            <p:ph type="pic" sz="quarter" idx="18" hasCustomPrompt="1"/>
          </p:nvPr>
        </p:nvSpPr>
        <p:spPr>
          <a:xfrm>
            <a:off x="3601258" y="1453088"/>
            <a:ext cx="2647188" cy="2647188"/>
          </a:xfrm>
          <a:solidFill>
            <a:schemeClr val="bg2">
              <a:lumMod val="95000"/>
            </a:schemeClr>
          </a:solidFill>
        </p:spPr>
        <p:txBody>
          <a:bodyPr anchor="ctr"/>
          <a:lstStyle>
            <a:lvl1pPr marL="0" indent="0" algn="ctr">
              <a:buNone/>
              <a:defRPr/>
            </a:lvl1pPr>
          </a:lstStyle>
          <a:p>
            <a:r>
              <a:rPr lang="en-GB"/>
              <a:t>Click to add an image</a:t>
            </a:r>
          </a:p>
        </p:txBody>
      </p:sp>
      <p:sp>
        <p:nvSpPr>
          <p:cNvPr id="34" name="Text Placeholder 7">
            <a:extLst>
              <a:ext uri="{FF2B5EF4-FFF2-40B4-BE49-F238E27FC236}">
                <a16:creationId xmlns:a16="http://schemas.microsoft.com/office/drawing/2014/main" id="{92A719F7-BA47-904A-8595-0A266ED2A926}"/>
              </a:ext>
            </a:extLst>
          </p:cNvPr>
          <p:cNvSpPr>
            <a:spLocks noGrp="1"/>
          </p:cNvSpPr>
          <p:nvPr>
            <p:ph type="body" sz="quarter" idx="19" hasCustomPrompt="1"/>
          </p:nvPr>
        </p:nvSpPr>
        <p:spPr>
          <a:xfrm>
            <a:off x="3553252" y="4456470"/>
            <a:ext cx="2743200" cy="1801923"/>
          </a:xfrm>
        </p:spPr>
        <p:txBody>
          <a:bodyPr>
            <a:normAutofit/>
          </a:bodyPr>
          <a:lstStyle>
            <a:lvl1pPr marL="0" indent="0">
              <a:spcAft>
                <a:spcPts val="600"/>
              </a:spcAft>
              <a:buNone/>
              <a:defRPr sz="1200" baseline="0"/>
            </a:lvl1pPr>
          </a:lstStyle>
          <a:p>
            <a:pPr lvl="0"/>
            <a:r>
              <a:rPr lang="en-US"/>
              <a:t>Click to edit text</a:t>
            </a:r>
            <a:endParaRPr lang="en-GB"/>
          </a:p>
        </p:txBody>
      </p:sp>
      <p:sp>
        <p:nvSpPr>
          <p:cNvPr id="35" name="Text Placeholder 8">
            <a:extLst>
              <a:ext uri="{FF2B5EF4-FFF2-40B4-BE49-F238E27FC236}">
                <a16:creationId xmlns:a16="http://schemas.microsoft.com/office/drawing/2014/main" id="{5DB5E387-63FC-3240-AF9B-ECDF1B80061A}"/>
              </a:ext>
            </a:extLst>
          </p:cNvPr>
          <p:cNvSpPr>
            <a:spLocks noGrp="1"/>
          </p:cNvSpPr>
          <p:nvPr>
            <p:ph type="body" sz="quarter" idx="20" hasCustomPrompt="1"/>
          </p:nvPr>
        </p:nvSpPr>
        <p:spPr>
          <a:xfrm>
            <a:off x="3566021" y="4168676"/>
            <a:ext cx="2730432" cy="287794"/>
          </a:xfrm>
        </p:spPr>
        <p:txBody>
          <a:bodyPr>
            <a:normAutofit/>
          </a:bodyPr>
          <a:lstStyle>
            <a:lvl1pPr marL="0" indent="0">
              <a:buNone/>
              <a:defRPr sz="1400">
                <a:solidFill>
                  <a:srgbClr val="0070C0"/>
                </a:solidFill>
              </a:defRPr>
            </a:lvl1pPr>
          </a:lstStyle>
          <a:p>
            <a:pPr lvl="0"/>
            <a:r>
              <a:rPr lang="en-US" dirty="0"/>
              <a:t>Click to edit subhead</a:t>
            </a:r>
          </a:p>
        </p:txBody>
      </p:sp>
      <p:sp>
        <p:nvSpPr>
          <p:cNvPr id="36" name="Picture Placeholder 7">
            <a:extLst>
              <a:ext uri="{FF2B5EF4-FFF2-40B4-BE49-F238E27FC236}">
                <a16:creationId xmlns:a16="http://schemas.microsoft.com/office/drawing/2014/main" id="{D4C42037-7079-D04D-A171-E2C111F95829}"/>
              </a:ext>
            </a:extLst>
          </p:cNvPr>
          <p:cNvSpPr>
            <a:spLocks noGrp="1"/>
          </p:cNvSpPr>
          <p:nvPr>
            <p:ph type="pic" sz="quarter" idx="21" hasCustomPrompt="1"/>
          </p:nvPr>
        </p:nvSpPr>
        <p:spPr>
          <a:xfrm>
            <a:off x="6614449" y="1421025"/>
            <a:ext cx="2647188" cy="2647188"/>
          </a:xfrm>
          <a:solidFill>
            <a:schemeClr val="bg2">
              <a:lumMod val="95000"/>
            </a:schemeClr>
          </a:solidFill>
        </p:spPr>
        <p:txBody>
          <a:bodyPr anchor="ctr"/>
          <a:lstStyle>
            <a:lvl1pPr marL="0" indent="0" algn="ctr">
              <a:buNone/>
              <a:defRPr/>
            </a:lvl1pPr>
          </a:lstStyle>
          <a:p>
            <a:r>
              <a:rPr lang="en-GB"/>
              <a:t>Click to add an image</a:t>
            </a:r>
          </a:p>
        </p:txBody>
      </p:sp>
      <p:sp>
        <p:nvSpPr>
          <p:cNvPr id="37" name="Text Placeholder 7">
            <a:extLst>
              <a:ext uri="{FF2B5EF4-FFF2-40B4-BE49-F238E27FC236}">
                <a16:creationId xmlns:a16="http://schemas.microsoft.com/office/drawing/2014/main" id="{0677F771-BA37-EA40-A9DB-51B841074C2F}"/>
              </a:ext>
            </a:extLst>
          </p:cNvPr>
          <p:cNvSpPr>
            <a:spLocks noGrp="1"/>
          </p:cNvSpPr>
          <p:nvPr>
            <p:ph type="body" sz="quarter" idx="22" hasCustomPrompt="1"/>
          </p:nvPr>
        </p:nvSpPr>
        <p:spPr>
          <a:xfrm>
            <a:off x="6621785" y="4456470"/>
            <a:ext cx="2743200" cy="1801923"/>
          </a:xfrm>
        </p:spPr>
        <p:txBody>
          <a:bodyPr>
            <a:normAutofit/>
          </a:bodyPr>
          <a:lstStyle>
            <a:lvl1pPr marL="0" indent="0">
              <a:spcAft>
                <a:spcPts val="600"/>
              </a:spcAft>
              <a:buNone/>
              <a:defRPr sz="1200" baseline="0"/>
            </a:lvl1pPr>
          </a:lstStyle>
          <a:p>
            <a:pPr lvl="0"/>
            <a:r>
              <a:rPr lang="en-US"/>
              <a:t>Click to edit text</a:t>
            </a:r>
            <a:endParaRPr lang="en-GB"/>
          </a:p>
        </p:txBody>
      </p:sp>
      <p:sp>
        <p:nvSpPr>
          <p:cNvPr id="38" name="Text Placeholder 8">
            <a:extLst>
              <a:ext uri="{FF2B5EF4-FFF2-40B4-BE49-F238E27FC236}">
                <a16:creationId xmlns:a16="http://schemas.microsoft.com/office/drawing/2014/main" id="{D86C031B-D83E-CF40-AD68-433D2D4BA375}"/>
              </a:ext>
            </a:extLst>
          </p:cNvPr>
          <p:cNvSpPr>
            <a:spLocks noGrp="1"/>
          </p:cNvSpPr>
          <p:nvPr>
            <p:ph type="body" sz="quarter" idx="23" hasCustomPrompt="1"/>
          </p:nvPr>
        </p:nvSpPr>
        <p:spPr>
          <a:xfrm>
            <a:off x="6614450" y="4168676"/>
            <a:ext cx="2750536" cy="248402"/>
          </a:xfrm>
        </p:spPr>
        <p:txBody>
          <a:bodyPr>
            <a:normAutofit/>
          </a:bodyPr>
          <a:lstStyle>
            <a:lvl1pPr marL="0" indent="0">
              <a:buNone/>
              <a:defRPr sz="1400">
                <a:solidFill>
                  <a:srgbClr val="0070C0"/>
                </a:solidFill>
              </a:defRPr>
            </a:lvl1pPr>
          </a:lstStyle>
          <a:p>
            <a:pPr lvl="0"/>
            <a:r>
              <a:rPr lang="en-US" dirty="0"/>
              <a:t>Click to edit subhead</a:t>
            </a:r>
          </a:p>
        </p:txBody>
      </p:sp>
      <p:sp>
        <p:nvSpPr>
          <p:cNvPr id="23" name="Title 1">
            <a:extLst>
              <a:ext uri="{FF2B5EF4-FFF2-40B4-BE49-F238E27FC236}">
                <a16:creationId xmlns:a16="http://schemas.microsoft.com/office/drawing/2014/main" id="{CA3502FF-A01D-CF4A-9D1D-2A5D6139C6E5}"/>
              </a:ext>
            </a:extLst>
          </p:cNvPr>
          <p:cNvSpPr>
            <a:spLocks noGrp="1"/>
          </p:cNvSpPr>
          <p:nvPr>
            <p:ph type="title" hasCustomPrompt="1"/>
          </p:nvPr>
        </p:nvSpPr>
        <p:spPr>
          <a:xfrm>
            <a:off x="461948" y="113379"/>
            <a:ext cx="7772400" cy="702062"/>
          </a:xfrm>
          <a:prstGeom prst="rect">
            <a:avLst/>
          </a:prstGeom>
        </p:spPr>
        <p:txBody>
          <a:bodyPr/>
          <a:lstStyle>
            <a:lvl1pPr>
              <a:defRPr/>
            </a:lvl1pPr>
          </a:lstStyle>
          <a:p>
            <a:r>
              <a:rPr lang="en-US"/>
              <a:t>Click to Edit Title </a:t>
            </a:r>
            <a:endParaRPr lang="en-GB"/>
          </a:p>
        </p:txBody>
      </p:sp>
    </p:spTree>
    <p:extLst>
      <p:ext uri="{BB962C8B-B14F-4D97-AF65-F5344CB8AC3E}">
        <p14:creationId xmlns:p14="http://schemas.microsoft.com/office/powerpoint/2010/main" val="3152013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text and quot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2" name="Title 1"/>
          <p:cNvSpPr>
            <a:spLocks noGrp="1"/>
          </p:cNvSpPr>
          <p:nvPr>
            <p:ph type="title" hasCustomPrompt="1"/>
          </p:nvPr>
        </p:nvSpPr>
        <p:spPr>
          <a:xfrm>
            <a:off x="461948" y="113379"/>
            <a:ext cx="7772400" cy="702062"/>
          </a:xfrm>
        </p:spPr>
        <p:txBody>
          <a:bodyPr/>
          <a:lstStyle>
            <a:lvl1pPr>
              <a:defRPr/>
            </a:lvl1pPr>
          </a:lstStyle>
          <a:p>
            <a:r>
              <a:rPr lang="en-US"/>
              <a:t>Click to Edit Title</a:t>
            </a:r>
            <a:endParaRPr lang="en-GB"/>
          </a:p>
        </p:txBody>
      </p:sp>
      <p:sp>
        <p:nvSpPr>
          <p:cNvPr id="7" name="Text Placeholder 8"/>
          <p:cNvSpPr>
            <a:spLocks noGrp="1"/>
          </p:cNvSpPr>
          <p:nvPr>
            <p:ph type="body" sz="quarter" idx="14" hasCustomPrompt="1"/>
          </p:nvPr>
        </p:nvSpPr>
        <p:spPr>
          <a:xfrm>
            <a:off x="461353" y="1421025"/>
            <a:ext cx="4744419" cy="301934"/>
          </a:xfrm>
        </p:spPr>
        <p:txBody>
          <a:bodyPr>
            <a:normAutofit/>
          </a:bodyPr>
          <a:lstStyle>
            <a:lvl1pPr marL="0" indent="0">
              <a:buNone/>
              <a:defRPr sz="1800">
                <a:solidFill>
                  <a:srgbClr val="0070C0"/>
                </a:solidFill>
              </a:defRPr>
            </a:lvl1pPr>
          </a:lstStyle>
          <a:p>
            <a:pPr lvl="0"/>
            <a:r>
              <a:rPr lang="en-US" dirty="0"/>
              <a:t>Click to edit subhead</a:t>
            </a:r>
          </a:p>
        </p:txBody>
      </p:sp>
      <p:sp>
        <p:nvSpPr>
          <p:cNvPr id="8" name="Content Placeholder 21"/>
          <p:cNvSpPr>
            <a:spLocks noGrp="1"/>
          </p:cNvSpPr>
          <p:nvPr>
            <p:ph sz="quarter" idx="15" hasCustomPrompt="1"/>
          </p:nvPr>
        </p:nvSpPr>
        <p:spPr>
          <a:xfrm>
            <a:off x="476876" y="1824485"/>
            <a:ext cx="4735600" cy="3008708"/>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180970" indent="-180970">
              <a:lnSpc>
                <a:spcPct val="100000"/>
              </a:lnSpc>
              <a:spcBef>
                <a:spcPts val="0"/>
              </a:spcBef>
              <a:spcAft>
                <a:spcPts val="600"/>
              </a:spcAft>
              <a:buFont typeface="Symbol" panose="05050102010706020507" pitchFamily="18" charset="2"/>
              <a:buChar char="-"/>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buFont typeface="Symbol" panose="05050102010706020507" pitchFamily="18" charset="2"/>
              <a:buChar char="-"/>
              <a:defRPr sz="1400"/>
            </a:lvl8pPr>
          </a:lstStyle>
          <a:p>
            <a:pPr lvl="0"/>
            <a:r>
              <a:rPr lang="en-US"/>
              <a:t>Primary bullet level</a:t>
            </a:r>
          </a:p>
          <a:p>
            <a:pPr lvl="1"/>
            <a:r>
              <a:rPr lang="en-US"/>
              <a:t>Secondary bullet level</a:t>
            </a:r>
          </a:p>
          <a:p>
            <a:pPr lvl="2"/>
            <a:r>
              <a:rPr lang="en-US"/>
              <a:t>Primary bullet level</a:t>
            </a:r>
          </a:p>
          <a:p>
            <a:pPr lvl="3"/>
            <a:r>
              <a:rPr lang="en-US"/>
              <a:t>Secondary bullet level</a:t>
            </a:r>
          </a:p>
          <a:p>
            <a:pPr lvl="4"/>
            <a:r>
              <a:rPr lang="en-US"/>
              <a:t>Primary bullet level</a:t>
            </a:r>
          </a:p>
          <a:p>
            <a:pPr lvl="5"/>
            <a:r>
              <a:rPr lang="en-US"/>
              <a:t>Secondary bullet level</a:t>
            </a:r>
          </a:p>
          <a:p>
            <a:pPr lvl="6"/>
            <a:r>
              <a:rPr lang="en-US"/>
              <a:t>Primary bullet level</a:t>
            </a:r>
          </a:p>
          <a:p>
            <a:pPr lvl="7"/>
            <a:r>
              <a:rPr lang="en-US"/>
              <a:t>Secondary bullet level</a:t>
            </a:r>
          </a:p>
        </p:txBody>
      </p:sp>
      <p:sp>
        <p:nvSpPr>
          <p:cNvPr id="9" name="Content Placeholder 21"/>
          <p:cNvSpPr>
            <a:spLocks noGrp="1"/>
          </p:cNvSpPr>
          <p:nvPr>
            <p:ph sz="quarter" idx="16" hasCustomPrompt="1"/>
          </p:nvPr>
        </p:nvSpPr>
        <p:spPr>
          <a:xfrm>
            <a:off x="476876" y="5027012"/>
            <a:ext cx="4735600" cy="894127"/>
          </a:xfrm>
        </p:spPr>
        <p:txBody>
          <a:bodyPr>
            <a:normAutofit/>
          </a:bodyPr>
          <a:lstStyle>
            <a:lvl1pPr marL="0" indent="0">
              <a:lnSpc>
                <a:spcPct val="100000"/>
              </a:lnSpc>
              <a:spcBef>
                <a:spcPts val="0"/>
              </a:spcBef>
              <a:buFont typeface="Symbol" panose="05050102010706020507" pitchFamily="18" charset="2"/>
              <a:buNone/>
              <a:defRPr sz="1800" i="1" baseline="0">
                <a:solidFill>
                  <a:schemeClr val="accent5"/>
                </a:solidFill>
              </a:defRPr>
            </a:lvl1pPr>
            <a:lvl2pPr marL="361942" indent="-180970">
              <a:lnSpc>
                <a:spcPct val="100000"/>
              </a:lnSpc>
              <a:spcBef>
                <a:spcPts val="0"/>
              </a:spcBef>
              <a:buClr>
                <a:schemeClr val="tx2"/>
              </a:buClr>
              <a:defRPr sz="1600"/>
            </a:lvl2pPr>
            <a:lvl3pPr marL="180970" indent="-180970">
              <a:lnSpc>
                <a:spcPct val="100000"/>
              </a:lnSpc>
              <a:spcBef>
                <a:spcPts val="0"/>
              </a:spcBef>
              <a:defRPr sz="1600" baseline="0"/>
            </a:lvl3pPr>
            <a:lvl4pPr marL="361942" indent="-180970">
              <a:lnSpc>
                <a:spcPct val="100000"/>
              </a:lnSpc>
              <a:spcBef>
                <a:spcPts val="0"/>
              </a:spcBef>
              <a:buFont typeface="Symbol" panose="05050102010706020507" pitchFamily="18" charset="2"/>
              <a:buChar char="-"/>
              <a:defRPr sz="1600" baseline="0"/>
            </a:lvl4pPr>
            <a:lvl5pPr marL="180970" indent="-180970">
              <a:lnSpc>
                <a:spcPct val="100000"/>
              </a:lnSpc>
              <a:spcBef>
                <a:spcPts val="0"/>
              </a:spcBef>
              <a:buFont typeface="Symbol" panose="05050102010706020507" pitchFamily="18" charset="2"/>
              <a:buChar char="-"/>
              <a:defRPr sz="1600"/>
            </a:lvl5pPr>
            <a:lvl6pPr marL="361942" indent="-180970">
              <a:lnSpc>
                <a:spcPct val="100000"/>
              </a:lnSpc>
              <a:spcBef>
                <a:spcPts val="0"/>
              </a:spcBef>
              <a:buFont typeface="Symbol" panose="05050102010706020507" pitchFamily="18" charset="2"/>
              <a:buChar char="-"/>
              <a:defRPr sz="1600"/>
            </a:lvl6pPr>
            <a:lvl7pPr marL="179384" indent="-179384">
              <a:lnSpc>
                <a:spcPct val="100000"/>
              </a:lnSpc>
              <a:spcBef>
                <a:spcPts val="0"/>
              </a:spcBef>
              <a:buFont typeface="Symbol" panose="05050102010706020507" pitchFamily="18" charset="2"/>
              <a:buChar char="-"/>
              <a:defRPr sz="1600"/>
            </a:lvl7pPr>
            <a:lvl8pPr marL="360354" indent="-180970">
              <a:lnSpc>
                <a:spcPct val="100000"/>
              </a:lnSpc>
              <a:spcBef>
                <a:spcPts val="0"/>
              </a:spcBef>
              <a:buFont typeface="Symbol" panose="05050102010706020507" pitchFamily="18" charset="2"/>
              <a:buChar char="-"/>
              <a:defRPr sz="1600"/>
            </a:lvl8pPr>
          </a:lstStyle>
          <a:p>
            <a:pPr lvl="0"/>
            <a:r>
              <a:rPr lang="en-US" dirty="0"/>
              <a:t>Click to edit quote</a:t>
            </a:r>
          </a:p>
        </p:txBody>
      </p:sp>
      <p:sp>
        <p:nvSpPr>
          <p:cNvPr id="10" name="Picture Placeholder 7">
            <a:extLst>
              <a:ext uri="{FF2B5EF4-FFF2-40B4-BE49-F238E27FC236}">
                <a16:creationId xmlns:a16="http://schemas.microsoft.com/office/drawing/2014/main" id="{561E438E-0750-1241-9F52-900D9831266F}"/>
              </a:ext>
            </a:extLst>
          </p:cNvPr>
          <p:cNvSpPr>
            <a:spLocks noGrp="1"/>
          </p:cNvSpPr>
          <p:nvPr>
            <p:ph type="pic" sz="quarter" idx="17" hasCustomPrompt="1"/>
          </p:nvPr>
        </p:nvSpPr>
        <p:spPr>
          <a:xfrm>
            <a:off x="5613562" y="1421025"/>
            <a:ext cx="3743800" cy="3741284"/>
          </a:xfrm>
          <a:solidFill>
            <a:schemeClr val="bg2">
              <a:lumMod val="95000"/>
            </a:schemeClr>
          </a:solidFill>
        </p:spPr>
        <p:txBody>
          <a:bodyPr anchor="ctr"/>
          <a:lstStyle>
            <a:lvl1pPr marL="0" indent="0" algn="ctr">
              <a:buNone/>
              <a:defRPr/>
            </a:lvl1pPr>
          </a:lstStyle>
          <a:p>
            <a:r>
              <a:rPr lang="en-GB"/>
              <a:t>Click to add an image</a:t>
            </a:r>
          </a:p>
        </p:txBody>
      </p:sp>
    </p:spTree>
    <p:extLst>
      <p:ext uri="{BB962C8B-B14F-4D97-AF65-F5344CB8AC3E}">
        <p14:creationId xmlns:p14="http://schemas.microsoft.com/office/powerpoint/2010/main" val="4101621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imag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6" name="Picture Placeholder 5"/>
          <p:cNvSpPr>
            <a:spLocks noGrp="1"/>
          </p:cNvSpPr>
          <p:nvPr>
            <p:ph type="pic" sz="quarter" idx="13" hasCustomPrompt="1"/>
          </p:nvPr>
        </p:nvSpPr>
        <p:spPr>
          <a:xfrm>
            <a:off x="461947" y="1421025"/>
            <a:ext cx="8903038" cy="4774124"/>
          </a:xfrm>
          <a:solidFill>
            <a:schemeClr val="bg2">
              <a:lumMod val="95000"/>
            </a:schemeClr>
          </a:solidFill>
        </p:spPr>
        <p:txBody>
          <a:bodyPr anchor="ctr"/>
          <a:lstStyle>
            <a:lvl1pPr marL="0" indent="0" algn="ctr">
              <a:buNone/>
              <a:defRPr baseline="0"/>
            </a:lvl1pPr>
          </a:lstStyle>
          <a:p>
            <a:r>
              <a:rPr lang="en-GB"/>
              <a:t>Click to add an image</a:t>
            </a:r>
          </a:p>
        </p:txBody>
      </p:sp>
      <p:sp>
        <p:nvSpPr>
          <p:cNvPr id="2" name="Title 1"/>
          <p:cNvSpPr>
            <a:spLocks noGrp="1"/>
          </p:cNvSpPr>
          <p:nvPr>
            <p:ph type="title" hasCustomPrompt="1"/>
          </p:nvPr>
        </p:nvSpPr>
        <p:spPr>
          <a:xfrm>
            <a:off x="461947" y="113379"/>
            <a:ext cx="7772400" cy="702062"/>
          </a:xfrm>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2912099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7" name="Content Placeholder 21"/>
          <p:cNvSpPr>
            <a:spLocks noGrp="1"/>
          </p:cNvSpPr>
          <p:nvPr>
            <p:ph sz="quarter" idx="15" hasCustomPrompt="1"/>
          </p:nvPr>
        </p:nvSpPr>
        <p:spPr>
          <a:xfrm>
            <a:off x="461948" y="1421026"/>
            <a:ext cx="8903038" cy="4774124"/>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a:t>Primary bullet level</a:t>
            </a:r>
          </a:p>
          <a:p>
            <a:pPr lvl="1"/>
            <a:r>
              <a:rPr lang="en-US"/>
              <a:t>Secondary bullet level</a:t>
            </a:r>
          </a:p>
          <a:p>
            <a:pPr lvl="2"/>
            <a:r>
              <a:rPr lang="en-US"/>
              <a:t>Primary bullet level</a:t>
            </a:r>
          </a:p>
          <a:p>
            <a:pPr lvl="3"/>
            <a:r>
              <a:rPr lang="en-US"/>
              <a:t>Secondary bullet level</a:t>
            </a:r>
          </a:p>
          <a:p>
            <a:pPr lvl="2"/>
            <a:r>
              <a:rPr lang="en-US"/>
              <a:t>Primary bullet level</a:t>
            </a:r>
          </a:p>
          <a:p>
            <a:pPr lvl="5"/>
            <a:r>
              <a:rPr lang="en-US"/>
              <a:t>Secondary bullet level</a:t>
            </a:r>
          </a:p>
          <a:p>
            <a:pPr lvl="6"/>
            <a:r>
              <a:rPr lang="en-US"/>
              <a:t>Primary bullet level</a:t>
            </a:r>
          </a:p>
          <a:p>
            <a:pPr lvl="7"/>
            <a:r>
              <a:rPr lang="en-US"/>
              <a:t>Secondary bullet level</a:t>
            </a:r>
          </a:p>
        </p:txBody>
      </p:sp>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2" name="Title 1"/>
          <p:cNvSpPr>
            <a:spLocks noGrp="1"/>
          </p:cNvSpPr>
          <p:nvPr>
            <p:ph type="title" hasCustomPrompt="1"/>
          </p:nvPr>
        </p:nvSpPr>
        <p:spPr>
          <a:xfrm>
            <a:off x="461947" y="113379"/>
            <a:ext cx="7772400" cy="702062"/>
          </a:xfrm>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2328789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slide-graphic">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47950EB4-7930-8F42-B807-BAA8824349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856" y="224691"/>
            <a:ext cx="1307594" cy="1683131"/>
          </a:xfrm>
          <a:prstGeom prst="rect">
            <a:avLst/>
          </a:prstGeom>
        </p:spPr>
      </p:pic>
    </p:spTree>
    <p:extLst>
      <p:ext uri="{BB962C8B-B14F-4D97-AF65-F5344CB8AC3E}">
        <p14:creationId xmlns:p14="http://schemas.microsoft.com/office/powerpoint/2010/main" val="724911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89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48" y="113379"/>
            <a:ext cx="7772400" cy="702062"/>
          </a:xfrm>
          <a:prstGeom prst="rect">
            <a:avLst/>
          </a:prstGeom>
        </p:spPr>
        <p:txBody>
          <a:bodyPr/>
          <a:lstStyle>
            <a:lvl1pPr>
              <a:defRPr/>
            </a:lvl1pPr>
          </a:lstStyle>
          <a:p>
            <a:r>
              <a:rPr lang="en-US"/>
              <a:t>Click to Edit Title </a:t>
            </a:r>
            <a:endParaRPr lang="en-GB"/>
          </a:p>
        </p:txBody>
      </p:sp>
      <p:sp>
        <p:nvSpPr>
          <p:cNvPr id="4" name="Footer Placeholder 3"/>
          <p:cNvSpPr>
            <a:spLocks noGrp="1"/>
          </p:cNvSpPr>
          <p:nvPr>
            <p:ph type="ftr" sz="quarter" idx="11"/>
          </p:nvPr>
        </p:nvSpPr>
        <p:spPr/>
        <p:txBody>
          <a:bodyPr/>
          <a:lstStyle/>
          <a:p>
            <a:r>
              <a:rPr lang="en-GB" dirty="0"/>
              <a:t>ASTM International Conference on Additive Manufacturing</a:t>
            </a:r>
          </a:p>
        </p:txBody>
      </p:sp>
    </p:spTree>
    <p:extLst>
      <p:ext uri="{BB962C8B-B14F-4D97-AF65-F5344CB8AC3E}">
        <p14:creationId xmlns:p14="http://schemas.microsoft.com/office/powerpoint/2010/main" val="348786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7" name="Content Placeholder 1">
            <a:extLst>
              <a:ext uri="{FF2B5EF4-FFF2-40B4-BE49-F238E27FC236}">
                <a16:creationId xmlns:a16="http://schemas.microsoft.com/office/drawing/2014/main" id="{41A648EA-50E2-D44C-82EF-2CAC714A4E40}"/>
              </a:ext>
            </a:extLst>
          </p:cNvPr>
          <p:cNvSpPr txBox="1">
            <a:spLocks/>
          </p:cNvSpPr>
          <p:nvPr userDrawn="1"/>
        </p:nvSpPr>
        <p:spPr>
          <a:xfrm>
            <a:off x="461947" y="1876337"/>
            <a:ext cx="3471167" cy="3471167"/>
          </a:xfrm>
          <a:prstGeom prst="rect">
            <a:avLst/>
          </a:prstGeom>
          <a:solidFill>
            <a:schemeClr val="accent2">
              <a:alpha val="60000"/>
            </a:schemeClr>
          </a:solidFill>
        </p:spPr>
        <p:txBody>
          <a:bodyPr vert="horz" lIns="182880" tIns="182880" rIns="182880" bIns="0" rtlCol="0">
            <a:normAutofit/>
          </a:bodyPr>
          <a:lstStyle>
            <a:lvl1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1pPr>
            <a:lvl2pPr marL="361942" indent="-180970" algn="l" defTabSz="914377" rtl="0" eaLnBrk="1" latinLnBrk="0" hangingPunct="1">
              <a:lnSpc>
                <a:spcPct val="100000"/>
              </a:lnSpc>
              <a:spcBef>
                <a:spcPts val="0"/>
              </a:spcBef>
              <a:spcAft>
                <a:spcPts val="600"/>
              </a:spcAft>
              <a:buClr>
                <a:schemeClr val="tx2"/>
              </a:buClr>
              <a:buFont typeface="Symbol" panose="05050102010706020507" pitchFamily="18" charset="2"/>
              <a:buChar char=""/>
              <a:defRPr sz="1400" kern="1200">
                <a:solidFill>
                  <a:schemeClr val="tx1"/>
                </a:solidFill>
                <a:latin typeface="+mn-lt"/>
                <a:ea typeface="+mn-ea"/>
                <a:cs typeface="+mn-cs"/>
              </a:defRPr>
            </a:lvl2pPr>
            <a:lvl3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baseline="0">
                <a:solidFill>
                  <a:schemeClr val="tx1"/>
                </a:solidFill>
                <a:latin typeface="+mn-lt"/>
                <a:ea typeface="+mn-ea"/>
                <a:cs typeface="+mn-cs"/>
              </a:defRPr>
            </a:lvl3pPr>
            <a:lvl4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baseline="0">
                <a:solidFill>
                  <a:schemeClr val="tx1"/>
                </a:solidFill>
                <a:latin typeface="+mn-lt"/>
                <a:ea typeface="+mn-ea"/>
                <a:cs typeface="+mn-cs"/>
              </a:defRPr>
            </a:lvl4pPr>
            <a:lvl5pPr marL="0" indent="0" algn="l" defTabSz="914377" rtl="0" eaLnBrk="1" latinLnBrk="0" hangingPunct="1">
              <a:lnSpc>
                <a:spcPct val="100000"/>
              </a:lnSpc>
              <a:spcBef>
                <a:spcPts val="0"/>
              </a:spcBef>
              <a:buFont typeface="Symbol" panose="05050102010706020507" pitchFamily="18" charset="2"/>
              <a:buNone/>
              <a:defRPr sz="1600" kern="1200">
                <a:solidFill>
                  <a:schemeClr val="tx1"/>
                </a:solidFill>
                <a:latin typeface="+mn-lt"/>
                <a:ea typeface="+mn-ea"/>
                <a:cs typeface="+mn-cs"/>
              </a:defRPr>
            </a:lvl5pPr>
            <a:lvl6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6pPr>
            <a:lvl7pPr marL="179384" indent="-179384"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7pPr>
            <a:lvl8pPr marL="360354"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b="1" dirty="0">
                <a:solidFill>
                  <a:srgbClr val="24303B"/>
                </a:solidFill>
              </a:rPr>
              <a:t>Headline</a:t>
            </a:r>
          </a:p>
          <a:p>
            <a:r>
              <a:rPr lang="en-US" sz="1400" dirty="0">
                <a:solidFill>
                  <a:srgbClr val="24303B"/>
                </a:solidFill>
              </a:rPr>
              <a:t>Bullet</a:t>
            </a:r>
          </a:p>
        </p:txBody>
      </p:sp>
      <p:sp>
        <p:nvSpPr>
          <p:cNvPr id="9" name="Content Placeholder 1">
            <a:extLst>
              <a:ext uri="{FF2B5EF4-FFF2-40B4-BE49-F238E27FC236}">
                <a16:creationId xmlns:a16="http://schemas.microsoft.com/office/drawing/2014/main" id="{DE32F7E7-A6A5-5D4A-994B-8CF5F20C62AF}"/>
              </a:ext>
            </a:extLst>
          </p:cNvPr>
          <p:cNvSpPr txBox="1">
            <a:spLocks/>
          </p:cNvSpPr>
          <p:nvPr userDrawn="1"/>
        </p:nvSpPr>
        <p:spPr>
          <a:xfrm>
            <a:off x="4298064" y="1876337"/>
            <a:ext cx="3471167" cy="3471167"/>
          </a:xfrm>
          <a:prstGeom prst="rect">
            <a:avLst/>
          </a:prstGeom>
          <a:solidFill>
            <a:schemeClr val="accent1"/>
          </a:solidFill>
        </p:spPr>
        <p:txBody>
          <a:bodyPr vert="horz" lIns="182880" tIns="182880" rIns="182880" bIns="0" rtlCol="0">
            <a:normAutofit/>
          </a:bodyPr>
          <a:lstStyle>
            <a:lvl1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1pPr>
            <a:lvl2pPr marL="361942" indent="-180970" algn="l" defTabSz="914377" rtl="0" eaLnBrk="1" latinLnBrk="0" hangingPunct="1">
              <a:lnSpc>
                <a:spcPct val="100000"/>
              </a:lnSpc>
              <a:spcBef>
                <a:spcPts val="0"/>
              </a:spcBef>
              <a:spcAft>
                <a:spcPts val="600"/>
              </a:spcAft>
              <a:buClr>
                <a:schemeClr val="tx2"/>
              </a:buClr>
              <a:buFont typeface="Symbol" panose="05050102010706020507" pitchFamily="18" charset="2"/>
              <a:buChar char=""/>
              <a:defRPr sz="1400" kern="1200">
                <a:solidFill>
                  <a:schemeClr val="tx1"/>
                </a:solidFill>
                <a:latin typeface="+mn-lt"/>
                <a:ea typeface="+mn-ea"/>
                <a:cs typeface="+mn-cs"/>
              </a:defRPr>
            </a:lvl2pPr>
            <a:lvl3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baseline="0">
                <a:solidFill>
                  <a:schemeClr val="tx1"/>
                </a:solidFill>
                <a:latin typeface="+mn-lt"/>
                <a:ea typeface="+mn-ea"/>
                <a:cs typeface="+mn-cs"/>
              </a:defRPr>
            </a:lvl3pPr>
            <a:lvl4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baseline="0">
                <a:solidFill>
                  <a:schemeClr val="tx1"/>
                </a:solidFill>
                <a:latin typeface="+mn-lt"/>
                <a:ea typeface="+mn-ea"/>
                <a:cs typeface="+mn-cs"/>
              </a:defRPr>
            </a:lvl4pPr>
            <a:lvl5pPr marL="0" indent="0" algn="l" defTabSz="914377" rtl="0" eaLnBrk="1" latinLnBrk="0" hangingPunct="1">
              <a:lnSpc>
                <a:spcPct val="100000"/>
              </a:lnSpc>
              <a:spcBef>
                <a:spcPts val="0"/>
              </a:spcBef>
              <a:buFont typeface="Symbol" panose="05050102010706020507" pitchFamily="18" charset="2"/>
              <a:buNone/>
              <a:defRPr sz="1600" kern="1200">
                <a:solidFill>
                  <a:schemeClr val="tx1"/>
                </a:solidFill>
                <a:latin typeface="+mn-lt"/>
                <a:ea typeface="+mn-ea"/>
                <a:cs typeface="+mn-cs"/>
              </a:defRPr>
            </a:lvl5pPr>
            <a:lvl6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6pPr>
            <a:lvl7pPr marL="179384" indent="-179384"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7pPr>
            <a:lvl8pPr marL="360354"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b="1" dirty="0">
                <a:solidFill>
                  <a:schemeClr val="bg2"/>
                </a:solidFill>
              </a:rPr>
              <a:t>Headline</a:t>
            </a:r>
          </a:p>
          <a:p>
            <a:r>
              <a:rPr lang="en-US" sz="1400" dirty="0">
                <a:solidFill>
                  <a:schemeClr val="bg2"/>
                </a:solidFill>
              </a:rPr>
              <a:t>Bullet</a:t>
            </a:r>
          </a:p>
        </p:txBody>
      </p:sp>
      <p:sp>
        <p:nvSpPr>
          <p:cNvPr id="10" name="Content Placeholder 1">
            <a:extLst>
              <a:ext uri="{FF2B5EF4-FFF2-40B4-BE49-F238E27FC236}">
                <a16:creationId xmlns:a16="http://schemas.microsoft.com/office/drawing/2014/main" id="{F8DB355C-CB44-DD4D-9CE0-465D3CD4D6D7}"/>
              </a:ext>
            </a:extLst>
          </p:cNvPr>
          <p:cNvSpPr txBox="1">
            <a:spLocks/>
          </p:cNvSpPr>
          <p:nvPr userDrawn="1"/>
        </p:nvSpPr>
        <p:spPr>
          <a:xfrm>
            <a:off x="8134181" y="1876337"/>
            <a:ext cx="3471167" cy="3471167"/>
          </a:xfrm>
          <a:prstGeom prst="rect">
            <a:avLst/>
          </a:prstGeom>
          <a:solidFill>
            <a:schemeClr val="accent2">
              <a:alpha val="60000"/>
            </a:schemeClr>
          </a:solidFill>
        </p:spPr>
        <p:txBody>
          <a:bodyPr vert="horz" lIns="182880" tIns="182880" rIns="182880" bIns="0" rtlCol="0">
            <a:normAutofit/>
          </a:bodyPr>
          <a:lstStyle>
            <a:lvl1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1pPr>
            <a:lvl2pPr marL="361942" indent="-180970" algn="l" defTabSz="914377" rtl="0" eaLnBrk="1" latinLnBrk="0" hangingPunct="1">
              <a:lnSpc>
                <a:spcPct val="100000"/>
              </a:lnSpc>
              <a:spcBef>
                <a:spcPts val="0"/>
              </a:spcBef>
              <a:spcAft>
                <a:spcPts val="600"/>
              </a:spcAft>
              <a:buClr>
                <a:schemeClr val="tx2"/>
              </a:buClr>
              <a:buFont typeface="Symbol" panose="05050102010706020507" pitchFamily="18" charset="2"/>
              <a:buChar char=""/>
              <a:defRPr sz="1400" kern="1200">
                <a:solidFill>
                  <a:schemeClr val="tx1"/>
                </a:solidFill>
                <a:latin typeface="+mn-lt"/>
                <a:ea typeface="+mn-ea"/>
                <a:cs typeface="+mn-cs"/>
              </a:defRPr>
            </a:lvl2pPr>
            <a:lvl3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baseline="0">
                <a:solidFill>
                  <a:schemeClr val="tx1"/>
                </a:solidFill>
                <a:latin typeface="+mn-lt"/>
                <a:ea typeface="+mn-ea"/>
                <a:cs typeface="+mn-cs"/>
              </a:defRPr>
            </a:lvl3pPr>
            <a:lvl4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baseline="0">
                <a:solidFill>
                  <a:schemeClr val="tx1"/>
                </a:solidFill>
                <a:latin typeface="+mn-lt"/>
                <a:ea typeface="+mn-ea"/>
                <a:cs typeface="+mn-cs"/>
              </a:defRPr>
            </a:lvl4pPr>
            <a:lvl5pPr marL="0" indent="0" algn="l" defTabSz="914377" rtl="0" eaLnBrk="1" latinLnBrk="0" hangingPunct="1">
              <a:lnSpc>
                <a:spcPct val="100000"/>
              </a:lnSpc>
              <a:spcBef>
                <a:spcPts val="0"/>
              </a:spcBef>
              <a:buFont typeface="Symbol" panose="05050102010706020507" pitchFamily="18" charset="2"/>
              <a:buNone/>
              <a:defRPr sz="1600" kern="1200">
                <a:solidFill>
                  <a:schemeClr val="tx1"/>
                </a:solidFill>
                <a:latin typeface="+mn-lt"/>
                <a:ea typeface="+mn-ea"/>
                <a:cs typeface="+mn-cs"/>
              </a:defRPr>
            </a:lvl5pPr>
            <a:lvl6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6pPr>
            <a:lvl7pPr marL="179384" indent="-179384"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7pPr>
            <a:lvl8pPr marL="360354"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b="1" dirty="0">
                <a:solidFill>
                  <a:srgbClr val="24303B"/>
                </a:solidFill>
              </a:rPr>
              <a:t>Headline</a:t>
            </a:r>
          </a:p>
          <a:p>
            <a:r>
              <a:rPr lang="en-US" sz="1400" dirty="0">
                <a:solidFill>
                  <a:srgbClr val="24303B"/>
                </a:solidFill>
              </a:rPr>
              <a:t>Bullet</a:t>
            </a:r>
          </a:p>
        </p:txBody>
      </p:sp>
      <p:sp>
        <p:nvSpPr>
          <p:cNvPr id="11" name="Title 1">
            <a:extLst>
              <a:ext uri="{FF2B5EF4-FFF2-40B4-BE49-F238E27FC236}">
                <a16:creationId xmlns:a16="http://schemas.microsoft.com/office/drawing/2014/main" id="{25CEE532-AE0E-D546-9A97-A46C22A76915}"/>
              </a:ext>
            </a:extLst>
          </p:cNvPr>
          <p:cNvSpPr>
            <a:spLocks noGrp="1"/>
          </p:cNvSpPr>
          <p:nvPr>
            <p:ph type="title" hasCustomPrompt="1"/>
          </p:nvPr>
        </p:nvSpPr>
        <p:spPr>
          <a:xfrm>
            <a:off x="461948" y="113379"/>
            <a:ext cx="7772400" cy="702062"/>
          </a:xfrm>
          <a:prstGeom prst="rect">
            <a:avLst/>
          </a:prstGeom>
        </p:spPr>
        <p:txBody>
          <a:bodyPr/>
          <a:lstStyle>
            <a:lvl1pPr>
              <a:defRPr/>
            </a:lvl1pPr>
          </a:lstStyle>
          <a:p>
            <a:r>
              <a:rPr lang="en-US"/>
              <a:t>Click to Edit Title </a:t>
            </a:r>
            <a:endParaRPr lang="en-GB"/>
          </a:p>
        </p:txBody>
      </p:sp>
    </p:spTree>
    <p:extLst>
      <p:ext uri="{BB962C8B-B14F-4D97-AF65-F5344CB8AC3E}">
        <p14:creationId xmlns:p14="http://schemas.microsoft.com/office/powerpoint/2010/main" val="419569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 pt tex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8" name="Content Placeholder 21"/>
          <p:cNvSpPr>
            <a:spLocks noGrp="1"/>
          </p:cNvSpPr>
          <p:nvPr>
            <p:ph sz="quarter" idx="15" hasCustomPrompt="1"/>
          </p:nvPr>
        </p:nvSpPr>
        <p:spPr>
          <a:xfrm>
            <a:off x="460400" y="1421025"/>
            <a:ext cx="4343400" cy="4797976"/>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9" name="Content Placeholder 21"/>
          <p:cNvSpPr>
            <a:spLocks noGrp="1"/>
          </p:cNvSpPr>
          <p:nvPr>
            <p:ph sz="quarter" idx="16" hasCustomPrompt="1"/>
          </p:nvPr>
        </p:nvSpPr>
        <p:spPr>
          <a:xfrm>
            <a:off x="5021585" y="1421025"/>
            <a:ext cx="4343400" cy="4800600"/>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12" name="Title 1">
            <a:extLst>
              <a:ext uri="{FF2B5EF4-FFF2-40B4-BE49-F238E27FC236}">
                <a16:creationId xmlns:a16="http://schemas.microsoft.com/office/drawing/2014/main" id="{7E653803-0DB0-B749-B2A8-C591E4D35ECF}"/>
              </a:ext>
            </a:extLst>
          </p:cNvPr>
          <p:cNvSpPr>
            <a:spLocks noGrp="1"/>
          </p:cNvSpPr>
          <p:nvPr>
            <p:ph type="title" hasCustomPrompt="1"/>
          </p:nvPr>
        </p:nvSpPr>
        <p:spPr>
          <a:xfrm>
            <a:off x="460400" y="113379"/>
            <a:ext cx="7772400" cy="702062"/>
          </a:xfrm>
          <a:prstGeom prst="rect">
            <a:avLst/>
          </a:prstGeom>
        </p:spPr>
        <p:txBody>
          <a:bodyPr/>
          <a:lstStyle>
            <a:lvl1pPr>
              <a:defRPr/>
            </a:lvl1pPr>
          </a:lstStyle>
          <a:p>
            <a:r>
              <a:rPr lang="en-US"/>
              <a:t>Click to Edit Title </a:t>
            </a:r>
            <a:endParaRPr lang="en-GB"/>
          </a:p>
        </p:txBody>
      </p:sp>
    </p:spTree>
    <p:extLst>
      <p:ext uri="{BB962C8B-B14F-4D97-AF65-F5344CB8AC3E}">
        <p14:creationId xmlns:p14="http://schemas.microsoft.com/office/powerpoint/2010/main" val="1829994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11" name="Text Placeholder 8"/>
          <p:cNvSpPr>
            <a:spLocks noGrp="1"/>
          </p:cNvSpPr>
          <p:nvPr>
            <p:ph type="body" sz="quarter" idx="13" hasCustomPrompt="1"/>
          </p:nvPr>
        </p:nvSpPr>
        <p:spPr>
          <a:xfrm>
            <a:off x="461354" y="1421025"/>
            <a:ext cx="2742246" cy="301934"/>
          </a:xfrm>
        </p:spPr>
        <p:txBody>
          <a:bodyPr>
            <a:normAutofit/>
          </a:bodyPr>
          <a:lstStyle>
            <a:lvl1pPr marL="0" indent="0">
              <a:buNone/>
              <a:defRPr sz="1800">
                <a:solidFill>
                  <a:srgbClr val="0070C0"/>
                </a:solidFill>
              </a:defRPr>
            </a:lvl1pPr>
          </a:lstStyle>
          <a:p>
            <a:pPr lvl="0"/>
            <a:r>
              <a:rPr lang="en-US" dirty="0"/>
              <a:t>Click to edit subhead</a:t>
            </a:r>
          </a:p>
        </p:txBody>
      </p:sp>
      <p:sp>
        <p:nvSpPr>
          <p:cNvPr id="10" name="Text Placeholder 8">
            <a:extLst>
              <a:ext uri="{FF2B5EF4-FFF2-40B4-BE49-F238E27FC236}">
                <a16:creationId xmlns:a16="http://schemas.microsoft.com/office/drawing/2014/main" id="{65C12610-D2CC-4B44-9C0B-EBC6C3BEFD7C}"/>
              </a:ext>
            </a:extLst>
          </p:cNvPr>
          <p:cNvSpPr>
            <a:spLocks noGrp="1"/>
          </p:cNvSpPr>
          <p:nvPr>
            <p:ph type="body" sz="quarter" idx="18" hasCustomPrompt="1"/>
          </p:nvPr>
        </p:nvSpPr>
        <p:spPr>
          <a:xfrm>
            <a:off x="3529140" y="1421025"/>
            <a:ext cx="2750813" cy="301934"/>
          </a:xfrm>
        </p:spPr>
        <p:txBody>
          <a:bodyPr>
            <a:normAutofit/>
          </a:bodyPr>
          <a:lstStyle>
            <a:lvl1pPr marL="0" indent="0">
              <a:buNone/>
              <a:defRPr sz="1800">
                <a:solidFill>
                  <a:srgbClr val="0070C0"/>
                </a:solidFill>
              </a:defRPr>
            </a:lvl1pPr>
          </a:lstStyle>
          <a:p>
            <a:pPr lvl="0"/>
            <a:r>
              <a:rPr lang="en-US" dirty="0"/>
              <a:t>Click to edit subhead</a:t>
            </a:r>
          </a:p>
        </p:txBody>
      </p:sp>
      <p:sp>
        <p:nvSpPr>
          <p:cNvPr id="12" name="Content Placeholder 21">
            <a:extLst>
              <a:ext uri="{FF2B5EF4-FFF2-40B4-BE49-F238E27FC236}">
                <a16:creationId xmlns:a16="http://schemas.microsoft.com/office/drawing/2014/main" id="{5008DE03-A756-2641-A903-CC1644863924}"/>
              </a:ext>
            </a:extLst>
          </p:cNvPr>
          <p:cNvSpPr>
            <a:spLocks noGrp="1"/>
          </p:cNvSpPr>
          <p:nvPr>
            <p:ph sz="quarter" idx="19" hasCustomPrompt="1"/>
          </p:nvPr>
        </p:nvSpPr>
        <p:spPr>
          <a:xfrm>
            <a:off x="3536753" y="1824487"/>
            <a:ext cx="2743200" cy="4411421"/>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p:txBody>
      </p:sp>
      <p:sp>
        <p:nvSpPr>
          <p:cNvPr id="6" name="TextBox 5">
            <a:extLst>
              <a:ext uri="{FF2B5EF4-FFF2-40B4-BE49-F238E27FC236}">
                <a16:creationId xmlns:a16="http://schemas.microsoft.com/office/drawing/2014/main" id="{959E12E8-F0CA-EB41-8A6C-3F53826662FC}"/>
              </a:ext>
            </a:extLst>
          </p:cNvPr>
          <p:cNvSpPr txBox="1"/>
          <p:nvPr userDrawn="1"/>
        </p:nvSpPr>
        <p:spPr>
          <a:xfrm>
            <a:off x="11515241" y="581186"/>
            <a:ext cx="184731" cy="369332"/>
          </a:xfrm>
          <a:prstGeom prst="rect">
            <a:avLst/>
          </a:prstGeom>
          <a:noFill/>
        </p:spPr>
        <p:txBody>
          <a:bodyPr wrap="none" rtlCol="0">
            <a:spAutoFit/>
          </a:bodyPr>
          <a:lstStyle/>
          <a:p>
            <a:endParaRPr lang="en-US" dirty="0"/>
          </a:p>
        </p:txBody>
      </p:sp>
      <p:sp>
        <p:nvSpPr>
          <p:cNvPr id="18" name="Text Placeholder 8">
            <a:extLst>
              <a:ext uri="{FF2B5EF4-FFF2-40B4-BE49-F238E27FC236}">
                <a16:creationId xmlns:a16="http://schemas.microsoft.com/office/drawing/2014/main" id="{5D7AB423-8DAE-3345-939F-E7E28F9DDCB0}"/>
              </a:ext>
            </a:extLst>
          </p:cNvPr>
          <p:cNvSpPr>
            <a:spLocks noGrp="1"/>
          </p:cNvSpPr>
          <p:nvPr>
            <p:ph type="body" sz="quarter" idx="20" hasCustomPrompt="1"/>
          </p:nvPr>
        </p:nvSpPr>
        <p:spPr>
          <a:xfrm>
            <a:off x="6605493" y="1421025"/>
            <a:ext cx="2702333" cy="301934"/>
          </a:xfrm>
        </p:spPr>
        <p:txBody>
          <a:bodyPr>
            <a:normAutofit/>
          </a:bodyPr>
          <a:lstStyle>
            <a:lvl1pPr marL="0" indent="0">
              <a:buNone/>
              <a:defRPr sz="1800">
                <a:solidFill>
                  <a:srgbClr val="0070C0"/>
                </a:solidFill>
              </a:defRPr>
            </a:lvl1pPr>
          </a:lstStyle>
          <a:p>
            <a:pPr lvl="0"/>
            <a:r>
              <a:rPr lang="en-US" dirty="0"/>
              <a:t>Click to edit subhead</a:t>
            </a:r>
          </a:p>
        </p:txBody>
      </p:sp>
      <p:sp>
        <p:nvSpPr>
          <p:cNvPr id="19" name="Content Placeholder 21">
            <a:extLst>
              <a:ext uri="{FF2B5EF4-FFF2-40B4-BE49-F238E27FC236}">
                <a16:creationId xmlns:a16="http://schemas.microsoft.com/office/drawing/2014/main" id="{BC1A6073-EE59-6441-81D7-576AF3E36BF8}"/>
              </a:ext>
            </a:extLst>
          </p:cNvPr>
          <p:cNvSpPr>
            <a:spLocks noGrp="1"/>
          </p:cNvSpPr>
          <p:nvPr>
            <p:ph sz="quarter" idx="21" hasCustomPrompt="1"/>
          </p:nvPr>
        </p:nvSpPr>
        <p:spPr>
          <a:xfrm>
            <a:off x="6613106" y="1824487"/>
            <a:ext cx="2743200" cy="4411421"/>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22" name="Content Placeholder 21">
            <a:extLst>
              <a:ext uri="{FF2B5EF4-FFF2-40B4-BE49-F238E27FC236}">
                <a16:creationId xmlns:a16="http://schemas.microsoft.com/office/drawing/2014/main" id="{295FEA57-8052-7145-97E7-A0DCEA415979}"/>
              </a:ext>
            </a:extLst>
          </p:cNvPr>
          <p:cNvSpPr>
            <a:spLocks noGrp="1"/>
          </p:cNvSpPr>
          <p:nvPr>
            <p:ph sz="quarter" idx="22" hasCustomPrompt="1"/>
          </p:nvPr>
        </p:nvSpPr>
        <p:spPr>
          <a:xfrm>
            <a:off x="460400" y="1824487"/>
            <a:ext cx="2743200" cy="4411421"/>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p:txBody>
      </p:sp>
      <p:sp>
        <p:nvSpPr>
          <p:cNvPr id="25" name="Title 1">
            <a:extLst>
              <a:ext uri="{FF2B5EF4-FFF2-40B4-BE49-F238E27FC236}">
                <a16:creationId xmlns:a16="http://schemas.microsoft.com/office/drawing/2014/main" id="{1A421856-5AAF-8F4F-9E1A-5CFB38839E39}"/>
              </a:ext>
            </a:extLst>
          </p:cNvPr>
          <p:cNvSpPr>
            <a:spLocks noGrp="1"/>
          </p:cNvSpPr>
          <p:nvPr>
            <p:ph type="title" hasCustomPrompt="1"/>
          </p:nvPr>
        </p:nvSpPr>
        <p:spPr>
          <a:xfrm>
            <a:off x="461947" y="113379"/>
            <a:ext cx="7772400" cy="702062"/>
          </a:xfrm>
          <a:prstGeom prst="rect">
            <a:avLst/>
          </a:prstGeom>
        </p:spPr>
        <p:txBody>
          <a:bodyPr/>
          <a:lstStyle>
            <a:lvl1pPr>
              <a:defRPr/>
            </a:lvl1pPr>
          </a:lstStyle>
          <a:p>
            <a:r>
              <a:rPr lang="en-US"/>
              <a:t>Click to Edit Title </a:t>
            </a:r>
            <a:endParaRPr lang="en-GB"/>
          </a:p>
        </p:txBody>
      </p:sp>
    </p:spTree>
    <p:extLst>
      <p:ext uri="{BB962C8B-B14F-4D97-AF65-F5344CB8AC3E}">
        <p14:creationId xmlns:p14="http://schemas.microsoft.com/office/powerpoint/2010/main" val="297138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column tex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6" name="TextBox 5">
            <a:extLst>
              <a:ext uri="{FF2B5EF4-FFF2-40B4-BE49-F238E27FC236}">
                <a16:creationId xmlns:a16="http://schemas.microsoft.com/office/drawing/2014/main" id="{959E12E8-F0CA-EB41-8A6C-3F53826662FC}"/>
              </a:ext>
            </a:extLst>
          </p:cNvPr>
          <p:cNvSpPr txBox="1"/>
          <p:nvPr userDrawn="1"/>
        </p:nvSpPr>
        <p:spPr>
          <a:xfrm>
            <a:off x="11515241" y="581186"/>
            <a:ext cx="184731" cy="369332"/>
          </a:xfrm>
          <a:prstGeom prst="rect">
            <a:avLst/>
          </a:prstGeom>
          <a:noFill/>
        </p:spPr>
        <p:txBody>
          <a:bodyPr wrap="none" rtlCol="0">
            <a:spAutoFit/>
          </a:bodyPr>
          <a:lstStyle/>
          <a:p>
            <a:endParaRPr lang="en-US" dirty="0"/>
          </a:p>
        </p:txBody>
      </p:sp>
      <p:sp>
        <p:nvSpPr>
          <p:cNvPr id="20" name="Title 1">
            <a:extLst>
              <a:ext uri="{FF2B5EF4-FFF2-40B4-BE49-F238E27FC236}">
                <a16:creationId xmlns:a16="http://schemas.microsoft.com/office/drawing/2014/main" id="{4294EA7F-9B85-E042-A154-FE033AEE82EE}"/>
              </a:ext>
            </a:extLst>
          </p:cNvPr>
          <p:cNvSpPr>
            <a:spLocks noGrp="1"/>
          </p:cNvSpPr>
          <p:nvPr>
            <p:ph type="title" hasCustomPrompt="1"/>
          </p:nvPr>
        </p:nvSpPr>
        <p:spPr>
          <a:xfrm>
            <a:off x="461947" y="113379"/>
            <a:ext cx="7772400" cy="702062"/>
          </a:xfrm>
          <a:prstGeom prst="rect">
            <a:avLst/>
          </a:prstGeom>
        </p:spPr>
        <p:txBody>
          <a:bodyPr/>
          <a:lstStyle>
            <a:lvl1pPr>
              <a:defRPr/>
            </a:lvl1pPr>
          </a:lstStyle>
          <a:p>
            <a:r>
              <a:rPr lang="en-US"/>
              <a:t>Click to Edit Title </a:t>
            </a:r>
            <a:endParaRPr lang="en-GB"/>
          </a:p>
        </p:txBody>
      </p:sp>
      <p:sp>
        <p:nvSpPr>
          <p:cNvPr id="13" name="Text Placeholder 8">
            <a:extLst>
              <a:ext uri="{FF2B5EF4-FFF2-40B4-BE49-F238E27FC236}">
                <a16:creationId xmlns:a16="http://schemas.microsoft.com/office/drawing/2014/main" id="{7F0C22F7-8670-B242-9FDB-656A2232E8EC}"/>
              </a:ext>
            </a:extLst>
          </p:cNvPr>
          <p:cNvSpPr>
            <a:spLocks noGrp="1"/>
          </p:cNvSpPr>
          <p:nvPr>
            <p:ph type="body" sz="quarter" idx="13" hasCustomPrompt="1"/>
          </p:nvPr>
        </p:nvSpPr>
        <p:spPr>
          <a:xfrm>
            <a:off x="461354" y="1421025"/>
            <a:ext cx="2742246" cy="301934"/>
          </a:xfrm>
        </p:spPr>
        <p:txBody>
          <a:bodyPr>
            <a:normAutofit/>
          </a:bodyPr>
          <a:lstStyle>
            <a:lvl1pPr marL="0" indent="0">
              <a:buNone/>
              <a:defRPr sz="1800">
                <a:solidFill>
                  <a:srgbClr val="0070C0"/>
                </a:solidFill>
              </a:defRPr>
            </a:lvl1pPr>
          </a:lstStyle>
          <a:p>
            <a:pPr lvl="0"/>
            <a:r>
              <a:rPr lang="en-US" dirty="0"/>
              <a:t>Click to edit subhead</a:t>
            </a:r>
          </a:p>
        </p:txBody>
      </p:sp>
      <p:sp>
        <p:nvSpPr>
          <p:cNvPr id="14" name="Text Placeholder 8">
            <a:extLst>
              <a:ext uri="{FF2B5EF4-FFF2-40B4-BE49-F238E27FC236}">
                <a16:creationId xmlns:a16="http://schemas.microsoft.com/office/drawing/2014/main" id="{AEC75F3A-B3B9-9648-BEF8-6B0649C4EE5A}"/>
              </a:ext>
            </a:extLst>
          </p:cNvPr>
          <p:cNvSpPr>
            <a:spLocks noGrp="1"/>
          </p:cNvSpPr>
          <p:nvPr>
            <p:ph type="body" sz="quarter" idx="18" hasCustomPrompt="1"/>
          </p:nvPr>
        </p:nvSpPr>
        <p:spPr>
          <a:xfrm>
            <a:off x="3529140" y="1421025"/>
            <a:ext cx="2750813" cy="301934"/>
          </a:xfrm>
        </p:spPr>
        <p:txBody>
          <a:bodyPr>
            <a:normAutofit/>
          </a:bodyPr>
          <a:lstStyle>
            <a:lvl1pPr marL="0" indent="0">
              <a:buNone/>
              <a:defRPr sz="1800">
                <a:solidFill>
                  <a:srgbClr val="0070C0"/>
                </a:solidFill>
              </a:defRPr>
            </a:lvl1pPr>
          </a:lstStyle>
          <a:p>
            <a:pPr lvl="0"/>
            <a:r>
              <a:rPr lang="en-US" dirty="0"/>
              <a:t>Click to edit subhead</a:t>
            </a:r>
          </a:p>
        </p:txBody>
      </p:sp>
      <p:sp>
        <p:nvSpPr>
          <p:cNvPr id="15" name="Content Placeholder 21">
            <a:extLst>
              <a:ext uri="{FF2B5EF4-FFF2-40B4-BE49-F238E27FC236}">
                <a16:creationId xmlns:a16="http://schemas.microsoft.com/office/drawing/2014/main" id="{8166A7AC-D0AB-AC4E-B6BB-32DFAE4A460B}"/>
              </a:ext>
            </a:extLst>
          </p:cNvPr>
          <p:cNvSpPr>
            <a:spLocks noGrp="1"/>
          </p:cNvSpPr>
          <p:nvPr>
            <p:ph sz="quarter" idx="19" hasCustomPrompt="1"/>
          </p:nvPr>
        </p:nvSpPr>
        <p:spPr>
          <a:xfrm>
            <a:off x="3536753" y="1824487"/>
            <a:ext cx="2743200" cy="4411421"/>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p:txBody>
      </p:sp>
      <p:sp>
        <p:nvSpPr>
          <p:cNvPr id="16" name="Text Placeholder 8">
            <a:extLst>
              <a:ext uri="{FF2B5EF4-FFF2-40B4-BE49-F238E27FC236}">
                <a16:creationId xmlns:a16="http://schemas.microsoft.com/office/drawing/2014/main" id="{DF003BEE-4178-7A44-B52D-B97EEB28116B}"/>
              </a:ext>
            </a:extLst>
          </p:cNvPr>
          <p:cNvSpPr>
            <a:spLocks noGrp="1"/>
          </p:cNvSpPr>
          <p:nvPr>
            <p:ph type="body" sz="quarter" idx="20" hasCustomPrompt="1"/>
          </p:nvPr>
        </p:nvSpPr>
        <p:spPr>
          <a:xfrm>
            <a:off x="6605493" y="1421025"/>
            <a:ext cx="2702333" cy="301934"/>
          </a:xfrm>
        </p:spPr>
        <p:txBody>
          <a:bodyPr>
            <a:normAutofit/>
          </a:bodyPr>
          <a:lstStyle>
            <a:lvl1pPr marL="0" indent="0">
              <a:buNone/>
              <a:defRPr sz="1800">
                <a:solidFill>
                  <a:srgbClr val="0070C0"/>
                </a:solidFill>
              </a:defRPr>
            </a:lvl1pPr>
          </a:lstStyle>
          <a:p>
            <a:pPr lvl="0"/>
            <a:r>
              <a:rPr lang="en-US" dirty="0"/>
              <a:t>Click to edit subhead</a:t>
            </a:r>
          </a:p>
        </p:txBody>
      </p:sp>
      <p:sp>
        <p:nvSpPr>
          <p:cNvPr id="17" name="Content Placeholder 21">
            <a:extLst>
              <a:ext uri="{FF2B5EF4-FFF2-40B4-BE49-F238E27FC236}">
                <a16:creationId xmlns:a16="http://schemas.microsoft.com/office/drawing/2014/main" id="{66281B6A-83B7-A24F-90F6-B5F9988513F4}"/>
              </a:ext>
            </a:extLst>
          </p:cNvPr>
          <p:cNvSpPr>
            <a:spLocks noGrp="1"/>
          </p:cNvSpPr>
          <p:nvPr>
            <p:ph sz="quarter" idx="21" hasCustomPrompt="1"/>
          </p:nvPr>
        </p:nvSpPr>
        <p:spPr>
          <a:xfrm>
            <a:off x="6613106" y="1824487"/>
            <a:ext cx="2743200" cy="4411421"/>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18" name="Content Placeholder 21">
            <a:extLst>
              <a:ext uri="{FF2B5EF4-FFF2-40B4-BE49-F238E27FC236}">
                <a16:creationId xmlns:a16="http://schemas.microsoft.com/office/drawing/2014/main" id="{DEEABE74-4F37-7448-8DED-2E587BF02597}"/>
              </a:ext>
            </a:extLst>
          </p:cNvPr>
          <p:cNvSpPr>
            <a:spLocks noGrp="1"/>
          </p:cNvSpPr>
          <p:nvPr>
            <p:ph sz="quarter" idx="22" hasCustomPrompt="1"/>
          </p:nvPr>
        </p:nvSpPr>
        <p:spPr>
          <a:xfrm>
            <a:off x="460400" y="1824487"/>
            <a:ext cx="2743200" cy="4411421"/>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p:txBody>
      </p:sp>
    </p:spTree>
    <p:extLst>
      <p:ext uri="{BB962C8B-B14F-4D97-AF65-F5344CB8AC3E}">
        <p14:creationId xmlns:p14="http://schemas.microsoft.com/office/powerpoint/2010/main" val="583951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11" name="Text Placeholder 8"/>
          <p:cNvSpPr>
            <a:spLocks noGrp="1"/>
          </p:cNvSpPr>
          <p:nvPr>
            <p:ph type="body" sz="quarter" idx="13" hasCustomPrompt="1"/>
          </p:nvPr>
        </p:nvSpPr>
        <p:spPr>
          <a:xfrm>
            <a:off x="461353" y="1440269"/>
            <a:ext cx="4342447" cy="301935"/>
          </a:xfrm>
        </p:spPr>
        <p:txBody>
          <a:bodyPr>
            <a:normAutofit/>
          </a:bodyPr>
          <a:lstStyle>
            <a:lvl1pPr marL="0" indent="0">
              <a:buNone/>
              <a:defRPr sz="1800">
                <a:solidFill>
                  <a:srgbClr val="0070C0"/>
                </a:solidFill>
              </a:defRPr>
            </a:lvl1pPr>
          </a:lstStyle>
          <a:p>
            <a:pPr lvl="0"/>
            <a:r>
              <a:rPr lang="en-US"/>
              <a:t>Click to edit subhead</a:t>
            </a:r>
          </a:p>
        </p:txBody>
      </p:sp>
      <p:sp>
        <p:nvSpPr>
          <p:cNvPr id="24" name="Title 23"/>
          <p:cNvSpPr>
            <a:spLocks noGrp="1"/>
          </p:cNvSpPr>
          <p:nvPr>
            <p:ph type="title" hasCustomPrompt="1"/>
          </p:nvPr>
        </p:nvSpPr>
        <p:spPr>
          <a:xfrm>
            <a:off x="461947" y="113379"/>
            <a:ext cx="7772400" cy="702062"/>
          </a:xfrm>
        </p:spPr>
        <p:txBody>
          <a:bodyPr/>
          <a:lstStyle>
            <a:lvl1pPr>
              <a:defRPr/>
            </a:lvl1pPr>
          </a:lstStyle>
          <a:p>
            <a:r>
              <a:rPr lang="en-US"/>
              <a:t>Click to Edit Title </a:t>
            </a:r>
            <a:endParaRPr lang="en-GB"/>
          </a:p>
        </p:txBody>
      </p:sp>
      <p:sp>
        <p:nvSpPr>
          <p:cNvPr id="9" name="Text Placeholder 8"/>
          <p:cNvSpPr>
            <a:spLocks noGrp="1"/>
          </p:cNvSpPr>
          <p:nvPr>
            <p:ph type="body" sz="quarter" idx="17" hasCustomPrompt="1"/>
          </p:nvPr>
        </p:nvSpPr>
        <p:spPr>
          <a:xfrm>
            <a:off x="5022537" y="1436301"/>
            <a:ext cx="4342448" cy="301935"/>
          </a:xfrm>
        </p:spPr>
        <p:txBody>
          <a:bodyPr>
            <a:normAutofit/>
          </a:bodyPr>
          <a:lstStyle>
            <a:lvl1pPr marL="0" indent="0">
              <a:buNone/>
              <a:defRPr sz="1800">
                <a:solidFill>
                  <a:srgbClr val="0070C0"/>
                </a:solidFill>
              </a:defRPr>
            </a:lvl1pPr>
          </a:lstStyle>
          <a:p>
            <a:pPr lvl="0"/>
            <a:r>
              <a:rPr lang="en-US" dirty="0"/>
              <a:t>Click to edit subhead</a:t>
            </a:r>
          </a:p>
        </p:txBody>
      </p:sp>
      <p:sp>
        <p:nvSpPr>
          <p:cNvPr id="14" name="Content Placeholder 21">
            <a:extLst>
              <a:ext uri="{FF2B5EF4-FFF2-40B4-BE49-F238E27FC236}">
                <a16:creationId xmlns:a16="http://schemas.microsoft.com/office/drawing/2014/main" id="{F073A74D-C3D2-4A40-A9B3-42290791B408}"/>
              </a:ext>
            </a:extLst>
          </p:cNvPr>
          <p:cNvSpPr>
            <a:spLocks noGrp="1"/>
          </p:cNvSpPr>
          <p:nvPr>
            <p:ph sz="quarter" idx="18" hasCustomPrompt="1"/>
          </p:nvPr>
        </p:nvSpPr>
        <p:spPr>
          <a:xfrm>
            <a:off x="460400" y="1864006"/>
            <a:ext cx="4343400" cy="4354995"/>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15" name="Content Placeholder 21">
            <a:extLst>
              <a:ext uri="{FF2B5EF4-FFF2-40B4-BE49-F238E27FC236}">
                <a16:creationId xmlns:a16="http://schemas.microsoft.com/office/drawing/2014/main" id="{8D39A5F1-1FA6-AE4D-A5E8-27D21F018286}"/>
              </a:ext>
            </a:extLst>
          </p:cNvPr>
          <p:cNvSpPr>
            <a:spLocks noGrp="1"/>
          </p:cNvSpPr>
          <p:nvPr>
            <p:ph sz="quarter" idx="19" hasCustomPrompt="1"/>
          </p:nvPr>
        </p:nvSpPr>
        <p:spPr>
          <a:xfrm>
            <a:off x="5021585" y="1864006"/>
            <a:ext cx="4343400" cy="4357377"/>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Tree>
    <p:extLst>
      <p:ext uri="{BB962C8B-B14F-4D97-AF65-F5344CB8AC3E}">
        <p14:creationId xmlns:p14="http://schemas.microsoft.com/office/powerpoint/2010/main" val="180457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head and text">
    <p:spTree>
      <p:nvGrpSpPr>
        <p:cNvPr id="1" name=""/>
        <p:cNvGrpSpPr/>
        <p:nvPr/>
      </p:nvGrpSpPr>
      <p:grpSpPr>
        <a:xfrm>
          <a:off x="0" y="0"/>
          <a:ext cx="0" cy="0"/>
          <a:chOff x="0" y="0"/>
          <a:chExt cx="0" cy="0"/>
        </a:xfrm>
      </p:grpSpPr>
      <p:sp>
        <p:nvSpPr>
          <p:cNvPr id="10" name="Content Placeholder 21"/>
          <p:cNvSpPr>
            <a:spLocks noGrp="1"/>
          </p:cNvSpPr>
          <p:nvPr>
            <p:ph sz="quarter" idx="15" hasCustomPrompt="1"/>
          </p:nvPr>
        </p:nvSpPr>
        <p:spPr>
          <a:xfrm>
            <a:off x="455083" y="1843729"/>
            <a:ext cx="8909902" cy="4339714"/>
          </a:xfrm>
        </p:spPr>
        <p:txBody>
          <a:bodyPr>
            <a:normAutofit/>
          </a:bodyPr>
          <a:lstStyle>
            <a:lvl1pPr marL="180970" indent="-180970">
              <a:lnSpc>
                <a:spcPct val="100000"/>
              </a:lnSpc>
              <a:spcBef>
                <a:spcPts val="0"/>
              </a:spcBef>
              <a:spcAft>
                <a:spcPts val="600"/>
              </a:spcAft>
              <a:buFont typeface="Symbol" panose="05050102010706020507" pitchFamily="18" charset="2"/>
              <a:buChar char="-"/>
              <a:defRPr sz="1600"/>
            </a:lvl1pPr>
            <a:lvl2pPr marL="361942" indent="-180970">
              <a:lnSpc>
                <a:spcPct val="100000"/>
              </a:lnSpc>
              <a:spcBef>
                <a:spcPts val="0"/>
              </a:spcBef>
              <a:spcAft>
                <a:spcPts val="600"/>
              </a:spcAft>
              <a:buClr>
                <a:schemeClr val="tx2"/>
              </a:buClr>
              <a:defRPr sz="1400"/>
            </a:lvl2pPr>
            <a:lvl3pPr marL="180970" indent="-180970">
              <a:lnSpc>
                <a:spcPct val="100000"/>
              </a:lnSpc>
              <a:spcBef>
                <a:spcPts val="0"/>
              </a:spcBef>
              <a:spcAft>
                <a:spcPts val="600"/>
              </a:spcAft>
              <a:defRPr sz="1600" baseline="0"/>
            </a:lvl3pPr>
            <a:lvl4pPr marL="361942" indent="-180970">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42" indent="-180970">
              <a:lnSpc>
                <a:spcPct val="100000"/>
              </a:lnSpc>
              <a:spcBef>
                <a:spcPts val="0"/>
              </a:spcBef>
              <a:spcAft>
                <a:spcPts val="600"/>
              </a:spcAft>
              <a:buFont typeface="Symbol" panose="05050102010706020507" pitchFamily="18" charset="2"/>
              <a:buChar char="-"/>
              <a:defRPr sz="1400"/>
            </a:lvl6pPr>
            <a:lvl7pPr marL="179384" indent="-179384">
              <a:lnSpc>
                <a:spcPct val="100000"/>
              </a:lnSpc>
              <a:spcBef>
                <a:spcPts val="0"/>
              </a:spcBef>
              <a:spcAft>
                <a:spcPts val="600"/>
              </a:spcAft>
              <a:buFont typeface="Symbol" panose="05050102010706020507" pitchFamily="18" charset="2"/>
              <a:buChar char="-"/>
              <a:defRPr sz="1600"/>
            </a:lvl7pPr>
            <a:lvl8pPr marL="360354" indent="-180970">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4" name="Footer Placeholder 3"/>
          <p:cNvSpPr>
            <a:spLocks noGrp="1"/>
          </p:cNvSpPr>
          <p:nvPr>
            <p:ph type="ftr" sz="quarter" idx="11"/>
          </p:nvPr>
        </p:nvSpPr>
        <p:spPr/>
        <p:txBody>
          <a:bodyPr/>
          <a:lstStyle/>
          <a:p>
            <a:r>
              <a:rPr lang="en-GB" dirty="0"/>
              <a:t>ASTM International Conference on Additive Manufacturing</a:t>
            </a:r>
          </a:p>
        </p:txBody>
      </p:sp>
      <p:sp>
        <p:nvSpPr>
          <p:cNvPr id="2" name="Title 1"/>
          <p:cNvSpPr>
            <a:spLocks noGrp="1"/>
          </p:cNvSpPr>
          <p:nvPr>
            <p:ph type="title" hasCustomPrompt="1"/>
          </p:nvPr>
        </p:nvSpPr>
        <p:spPr>
          <a:xfrm>
            <a:off x="461948" y="113379"/>
            <a:ext cx="7772400" cy="702062"/>
          </a:xfrm>
        </p:spPr>
        <p:txBody>
          <a:bodyPr/>
          <a:lstStyle>
            <a:lvl1pPr>
              <a:defRPr/>
            </a:lvl1pPr>
          </a:lstStyle>
          <a:p>
            <a:r>
              <a:rPr lang="en-US"/>
              <a:t>Click to Edit Title</a:t>
            </a:r>
            <a:endParaRPr lang="en-GB"/>
          </a:p>
        </p:txBody>
      </p:sp>
      <p:sp>
        <p:nvSpPr>
          <p:cNvPr id="9" name="Text Placeholder 8"/>
          <p:cNvSpPr>
            <a:spLocks noGrp="1"/>
          </p:cNvSpPr>
          <p:nvPr>
            <p:ph type="body" sz="quarter" idx="14" hasCustomPrompt="1"/>
          </p:nvPr>
        </p:nvSpPr>
        <p:spPr>
          <a:xfrm>
            <a:off x="461353" y="1434420"/>
            <a:ext cx="5371283" cy="301934"/>
          </a:xfrm>
        </p:spPr>
        <p:txBody>
          <a:bodyPr>
            <a:normAutofit/>
          </a:bodyPr>
          <a:lstStyle>
            <a:lvl1pPr marL="0" indent="0">
              <a:buNone/>
              <a:defRPr sz="1800">
                <a:solidFill>
                  <a:srgbClr val="0070C0"/>
                </a:solidFill>
              </a:defRPr>
            </a:lvl1pPr>
          </a:lstStyle>
          <a:p>
            <a:pPr lvl="0"/>
            <a:r>
              <a:rPr lang="en-US" dirty="0"/>
              <a:t>Click to edit subhead</a:t>
            </a:r>
          </a:p>
        </p:txBody>
      </p:sp>
    </p:spTree>
    <p:extLst>
      <p:ext uri="{BB962C8B-B14F-4D97-AF65-F5344CB8AC3E}">
        <p14:creationId xmlns:p14="http://schemas.microsoft.com/office/powerpoint/2010/main" val="1376635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391" y="113379"/>
            <a:ext cx="7942629" cy="702062"/>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65391" y="1421025"/>
            <a:ext cx="9189597" cy="4774124"/>
          </a:xfrm>
          <a:prstGeom prst="rect">
            <a:avLst/>
          </a:prstGeom>
        </p:spPr>
        <p:txBody>
          <a:bodyPr vert="horz" lIns="0" tIns="0" rIns="0" bIns="0" rtlCol="0">
            <a:normAutofit/>
          </a:bodyPr>
          <a:lstStyle/>
          <a:p>
            <a:pPr lvl="1"/>
            <a:r>
              <a:rPr lang="en-US" dirty="0"/>
              <a:t>First level</a:t>
            </a:r>
          </a:p>
          <a:p>
            <a:pPr lvl="2"/>
            <a:r>
              <a:rPr lang="en-US" dirty="0"/>
              <a:t>Second level</a:t>
            </a:r>
          </a:p>
        </p:txBody>
      </p:sp>
      <p:sp>
        <p:nvSpPr>
          <p:cNvPr id="5" name="Footer Placeholder 4"/>
          <p:cNvSpPr>
            <a:spLocks noGrp="1"/>
          </p:cNvSpPr>
          <p:nvPr>
            <p:ph type="ftr" sz="quarter" idx="3"/>
          </p:nvPr>
        </p:nvSpPr>
        <p:spPr>
          <a:xfrm>
            <a:off x="1566610" y="6539371"/>
            <a:ext cx="4200000" cy="122611"/>
          </a:xfrm>
          <a:prstGeom prst="rect">
            <a:avLst/>
          </a:prstGeom>
        </p:spPr>
        <p:txBody>
          <a:bodyPr vert="horz" lIns="0" tIns="0" rIns="0" bIns="0" rtlCol="0" anchor="ctr"/>
          <a:lstStyle>
            <a:lvl1pPr algn="ctr">
              <a:defRPr sz="700">
                <a:solidFill>
                  <a:schemeClr val="bg1"/>
                </a:solidFill>
              </a:defRPr>
            </a:lvl1pPr>
          </a:lstStyle>
          <a:p>
            <a:r>
              <a:rPr lang="en-GB" dirty="0"/>
              <a:t>ASTM International Conference on Additive Manufacturing</a:t>
            </a:r>
          </a:p>
        </p:txBody>
      </p:sp>
      <p:sp>
        <p:nvSpPr>
          <p:cNvPr id="15" name="TextBox 14"/>
          <p:cNvSpPr txBox="1"/>
          <p:nvPr/>
        </p:nvSpPr>
        <p:spPr>
          <a:xfrm>
            <a:off x="455086" y="6538869"/>
            <a:ext cx="1810594"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3FAF27-8B82-4449-B01B-BEC948125F21}" type="slidenum">
              <a:rPr lang="en-GB" sz="8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GB" sz="800" dirty="0">
                <a:solidFill>
                  <a:schemeClr val="bg1"/>
                </a:solidFill>
              </a:rPr>
              <a:t>  </a:t>
            </a:r>
            <a:r>
              <a:rPr lang="en-GB" sz="700" b="0" dirty="0">
                <a:solidFill>
                  <a:schemeClr val="bg1"/>
                </a:solidFill>
                <a:latin typeface="+mn-lt"/>
              </a:rPr>
              <a:t>  © ASTM International </a:t>
            </a:r>
          </a:p>
        </p:txBody>
      </p:sp>
    </p:spTree>
    <p:extLst>
      <p:ext uri="{BB962C8B-B14F-4D97-AF65-F5344CB8AC3E}">
        <p14:creationId xmlns:p14="http://schemas.microsoft.com/office/powerpoint/2010/main" val="1826278042"/>
      </p:ext>
    </p:extLst>
  </p:cSld>
  <p:clrMap bg1="lt1" tx1="dk1" bg2="lt2" tx2="dk2" accent1="accent1" accent2="accent2" accent3="accent3" accent4="accent4" accent5="accent5" accent6="accent6" hlink="hlink" folHlink="folHlink"/>
  <p:sldLayoutIdLst>
    <p:sldLayoutId id="2147483673" r:id="rId1"/>
    <p:sldLayoutId id="2147483682" r:id="rId2"/>
    <p:sldLayoutId id="2147483687" r:id="rId3"/>
    <p:sldLayoutId id="2147483691" r:id="rId4"/>
    <p:sldLayoutId id="2147483678" r:id="rId5"/>
    <p:sldLayoutId id="2147483674" r:id="rId6"/>
    <p:sldLayoutId id="2147483692" r:id="rId7"/>
    <p:sldLayoutId id="2147483681" r:id="rId8"/>
    <p:sldLayoutId id="2147483675" r:id="rId9"/>
    <p:sldLayoutId id="2147483677" r:id="rId10"/>
    <p:sldLayoutId id="2147483694" r:id="rId11"/>
    <p:sldLayoutId id="2147483683" r:id="rId12"/>
    <p:sldLayoutId id="2147483684" r:id="rId13"/>
    <p:sldLayoutId id="2147483680" r:id="rId14"/>
    <p:sldLayoutId id="2147483686" r:id="rId15"/>
    <p:sldLayoutId id="2147483693" r:id="rId16"/>
  </p:sldLayoutIdLst>
  <p:hf hdr="0"/>
  <p:txStyles>
    <p:titleStyle>
      <a:lvl1pPr algn="l" defTabSz="914377" rtl="0" eaLnBrk="1" latinLnBrk="0" hangingPunct="1">
        <a:lnSpc>
          <a:spcPts val="3000"/>
        </a:lnSpc>
        <a:spcBef>
          <a:spcPct val="0"/>
        </a:spcBef>
        <a:buNone/>
        <a:defRPr sz="2800" kern="1200">
          <a:solidFill>
            <a:schemeClr val="bg1"/>
          </a:solidFill>
          <a:latin typeface="+mj-lt"/>
          <a:ea typeface="+mj-ea"/>
          <a:cs typeface="+mj-cs"/>
        </a:defRPr>
      </a:lvl1pPr>
    </p:titleStyle>
    <p:bodyStyle>
      <a:lvl1pPr marL="0" indent="0" algn="l" defTabSz="914377"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182558" indent="-182558"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2pPr>
      <a:lvl3pPr marL="444489" indent="-169858"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4" userDrawn="1">
          <p15:clr>
            <a:srgbClr val="F26B43"/>
          </p15:clr>
        </p15:guide>
        <p15:guide id="2" pos="287" userDrawn="1">
          <p15:clr>
            <a:srgbClr val="F26B43"/>
          </p15:clr>
        </p15:guide>
        <p15:guide id="3" pos="7393" userDrawn="1">
          <p15:clr>
            <a:srgbClr val="F26B43"/>
          </p15:clr>
        </p15:guide>
        <p15:guide id="4" orient="horz" pos="4116" userDrawn="1">
          <p15:clr>
            <a:srgbClr val="F26B43"/>
          </p15:clr>
        </p15:guide>
        <p15:guide id="5" orient="horz" pos="941" userDrawn="1">
          <p15:clr>
            <a:srgbClr val="F26B43"/>
          </p15:clr>
        </p15:guide>
        <p15:guide id="6"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f"/><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3.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3.png"/><Relationship Id="rId2" Type="http://schemas.openxmlformats.org/officeDocument/2006/relationships/image" Target="../media/image16.tiff"/><Relationship Id="rId1" Type="http://schemas.openxmlformats.org/officeDocument/2006/relationships/slideLayout" Target="../slideLayouts/slideLayout9.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3.tiff"/></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4053" y="3573684"/>
            <a:ext cx="9264984" cy="1631216"/>
          </a:xfrm>
          <a:prstGeom prst="rect">
            <a:avLst/>
          </a:prstGeom>
          <a:noFill/>
        </p:spPr>
        <p:txBody>
          <a:bodyPr wrap="square" lIns="0" tIns="0" rIns="0" bIns="0" rtlCol="0">
            <a:spAutoFit/>
          </a:bodyPr>
          <a:lstStyle/>
          <a:p>
            <a:r>
              <a:rPr lang="en-US" sz="3200" dirty="0">
                <a:solidFill>
                  <a:schemeClr val="accent1"/>
                </a:solidFill>
              </a:rPr>
              <a:t>Role of NDE and In Situ Process Monitoring in Managing Risk of AM Space Hardware</a:t>
            </a:r>
            <a:endParaRPr lang="en-US" sz="1400" dirty="0"/>
          </a:p>
          <a:p>
            <a:pPr lvl="0"/>
            <a:endParaRPr lang="en-US" sz="1400" dirty="0"/>
          </a:p>
          <a:p>
            <a:pPr lvl="0"/>
            <a:r>
              <a:rPr lang="en-US" sz="1400" dirty="0"/>
              <a:t>Erin L. Lanigan, NASA Marshall Space Flight Center</a:t>
            </a:r>
            <a:br>
              <a:rPr lang="en-US" sz="1400" dirty="0"/>
            </a:br>
            <a:r>
              <a:rPr lang="en-US" sz="1400" dirty="0"/>
              <a:t>November 3</a:t>
            </a:r>
            <a:r>
              <a:rPr lang="en-US" sz="1400" baseline="30000" dirty="0"/>
              <a:t>rd</a:t>
            </a:r>
            <a:r>
              <a:rPr lang="en-US" sz="1400" dirty="0"/>
              <a:t>, 2022</a:t>
            </a:r>
          </a:p>
        </p:txBody>
      </p:sp>
    </p:spTree>
    <p:extLst>
      <p:ext uri="{BB962C8B-B14F-4D97-AF65-F5344CB8AC3E}">
        <p14:creationId xmlns:p14="http://schemas.microsoft.com/office/powerpoint/2010/main" val="111492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NASA AM Certification Approach</a:t>
            </a:r>
          </a:p>
        </p:txBody>
      </p:sp>
      <p:sp>
        <p:nvSpPr>
          <p:cNvPr id="2" name="Text Box 4">
            <a:extLst>
              <a:ext uri="{FF2B5EF4-FFF2-40B4-BE49-F238E27FC236}">
                <a16:creationId xmlns:a16="http://schemas.microsoft.com/office/drawing/2014/main" id="{D0504102-7D15-A17B-AB7F-F9D29A8EA668}"/>
              </a:ext>
            </a:extLst>
          </p:cNvPr>
          <p:cNvSpPr txBox="1">
            <a:spLocks noChangeArrowheads="1"/>
          </p:cNvSpPr>
          <p:nvPr/>
        </p:nvSpPr>
        <p:spPr bwMode="auto">
          <a:xfrm>
            <a:off x="2707567" y="104277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4" name="Text Box 4">
            <a:extLst>
              <a:ext uri="{FF2B5EF4-FFF2-40B4-BE49-F238E27FC236}">
                <a16:creationId xmlns:a16="http://schemas.microsoft.com/office/drawing/2014/main" id="{9FC1ACC8-DA2D-0830-46D7-699B423A4FB6}"/>
              </a:ext>
            </a:extLst>
          </p:cNvPr>
          <p:cNvSpPr txBox="1">
            <a:spLocks noChangeArrowheads="1"/>
          </p:cNvSpPr>
          <p:nvPr/>
        </p:nvSpPr>
        <p:spPr bwMode="auto">
          <a:xfrm>
            <a:off x="2357223" y="11608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6" name="Text Box 5">
            <a:extLst>
              <a:ext uri="{FF2B5EF4-FFF2-40B4-BE49-F238E27FC236}">
                <a16:creationId xmlns:a16="http://schemas.microsoft.com/office/drawing/2014/main" id="{38891FCA-30C4-B40D-A859-66333A59B5CB}"/>
              </a:ext>
            </a:extLst>
          </p:cNvPr>
          <p:cNvSpPr txBox="1">
            <a:spLocks noChangeArrowheads="1"/>
          </p:cNvSpPr>
          <p:nvPr/>
        </p:nvSpPr>
        <p:spPr bwMode="auto">
          <a:xfrm>
            <a:off x="1129875" y="1275891"/>
            <a:ext cx="9787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b="0" dirty="0">
                <a:solidFill>
                  <a:srgbClr val="002060"/>
                </a:solidFill>
                <a:latin typeface="Arial" panose="020B0604020202020204" pitchFamily="34" charset="0"/>
                <a:cs typeface="Arial" panose="020B0604020202020204" pitchFamily="34" charset="0"/>
              </a:rPr>
              <a:t>The current logic of additive manufactured part certification is outlined in NASA-STD-6016C, NASA-STD-6030, and NASA-STD-6033.</a:t>
            </a:r>
          </a:p>
        </p:txBody>
      </p:sp>
      <p:sp>
        <p:nvSpPr>
          <p:cNvPr id="9" name="TextBox 8">
            <a:extLst>
              <a:ext uri="{FF2B5EF4-FFF2-40B4-BE49-F238E27FC236}">
                <a16:creationId xmlns:a16="http://schemas.microsoft.com/office/drawing/2014/main" id="{5D2E07AE-F9FE-231B-E1B3-96CA630006A7}"/>
              </a:ext>
            </a:extLst>
          </p:cNvPr>
          <p:cNvSpPr txBox="1"/>
          <p:nvPr/>
        </p:nvSpPr>
        <p:spPr>
          <a:xfrm>
            <a:off x="7620257" y="2236155"/>
            <a:ext cx="2400088" cy="400110"/>
          </a:xfrm>
          <a:prstGeom prst="rect">
            <a:avLst/>
          </a:prstGeom>
          <a:noFill/>
        </p:spPr>
        <p:txBody>
          <a:bodyPr wrap="square" rtlCol="0">
            <a:spAutoFit/>
          </a:bodyPr>
          <a:lstStyle/>
          <a:p>
            <a:pPr algn="ctr"/>
            <a:r>
              <a:rPr lang="en-US" sz="2000" b="1" i="1" dirty="0">
                <a:solidFill>
                  <a:schemeClr val="accent1">
                    <a:lumMod val="75000"/>
                  </a:schemeClr>
                </a:solidFill>
              </a:rPr>
              <a:t>MSFC-SPEC-3717</a:t>
            </a:r>
          </a:p>
        </p:txBody>
      </p:sp>
      <p:sp>
        <p:nvSpPr>
          <p:cNvPr id="12" name="TextBox 11">
            <a:extLst>
              <a:ext uri="{FF2B5EF4-FFF2-40B4-BE49-F238E27FC236}">
                <a16:creationId xmlns:a16="http://schemas.microsoft.com/office/drawing/2014/main" id="{7BB804E9-F097-D644-1FCE-408D9D4C3465}"/>
              </a:ext>
            </a:extLst>
          </p:cNvPr>
          <p:cNvSpPr txBox="1"/>
          <p:nvPr/>
        </p:nvSpPr>
        <p:spPr>
          <a:xfrm>
            <a:off x="4639999" y="2236155"/>
            <a:ext cx="2400088" cy="400110"/>
          </a:xfrm>
          <a:prstGeom prst="rect">
            <a:avLst/>
          </a:prstGeom>
          <a:noFill/>
        </p:spPr>
        <p:txBody>
          <a:bodyPr wrap="square" rtlCol="0">
            <a:spAutoFit/>
          </a:bodyPr>
          <a:lstStyle/>
          <a:p>
            <a:pPr algn="ctr"/>
            <a:r>
              <a:rPr lang="en-US" sz="2000" b="1" i="1" dirty="0">
                <a:solidFill>
                  <a:schemeClr val="accent1">
                    <a:lumMod val="75000"/>
                  </a:schemeClr>
                </a:solidFill>
              </a:rPr>
              <a:t>MSFC-STD-3716</a:t>
            </a:r>
          </a:p>
        </p:txBody>
      </p:sp>
      <p:sp>
        <p:nvSpPr>
          <p:cNvPr id="14" name="TextBox 13">
            <a:extLst>
              <a:ext uri="{FF2B5EF4-FFF2-40B4-BE49-F238E27FC236}">
                <a16:creationId xmlns:a16="http://schemas.microsoft.com/office/drawing/2014/main" id="{95FD298B-2D33-3EA6-4A74-E64BFEF02351}"/>
              </a:ext>
            </a:extLst>
          </p:cNvPr>
          <p:cNvSpPr txBox="1"/>
          <p:nvPr/>
        </p:nvSpPr>
        <p:spPr>
          <a:xfrm>
            <a:off x="1464988" y="4589687"/>
            <a:ext cx="2564357" cy="400110"/>
          </a:xfrm>
          <a:prstGeom prst="rect">
            <a:avLst/>
          </a:prstGeom>
          <a:noFill/>
        </p:spPr>
        <p:txBody>
          <a:bodyPr wrap="square" rtlCol="0">
            <a:spAutoFit/>
          </a:bodyPr>
          <a:lstStyle/>
          <a:p>
            <a:r>
              <a:rPr lang="en-US" sz="2000" b="1" i="1" dirty="0">
                <a:solidFill>
                  <a:schemeClr val="accent1">
                    <a:lumMod val="75000"/>
                  </a:schemeClr>
                </a:solidFill>
              </a:rPr>
              <a:t>NASA-STD-6016C</a:t>
            </a:r>
          </a:p>
        </p:txBody>
      </p:sp>
      <p:sp>
        <p:nvSpPr>
          <p:cNvPr id="17" name="TextBox 16">
            <a:extLst>
              <a:ext uri="{FF2B5EF4-FFF2-40B4-BE49-F238E27FC236}">
                <a16:creationId xmlns:a16="http://schemas.microsoft.com/office/drawing/2014/main" id="{5FC3C459-77DC-4718-8FDC-FBFC2F7AA96D}"/>
              </a:ext>
            </a:extLst>
          </p:cNvPr>
          <p:cNvSpPr txBox="1"/>
          <p:nvPr/>
        </p:nvSpPr>
        <p:spPr>
          <a:xfrm>
            <a:off x="1298925" y="4964524"/>
            <a:ext cx="2798770" cy="343984"/>
          </a:xfrm>
          <a:prstGeom prst="rect">
            <a:avLst/>
          </a:prstGeom>
          <a:noFill/>
        </p:spPr>
        <p:txBody>
          <a:bodyPr wrap="square" rtlCol="0">
            <a:spAutoFit/>
          </a:bodyPr>
          <a:lstStyle/>
          <a:p>
            <a:r>
              <a:rPr lang="en-US" sz="1600" dirty="0">
                <a:solidFill>
                  <a:schemeClr val="accent5">
                    <a:lumMod val="50000"/>
                  </a:schemeClr>
                </a:solidFill>
              </a:rPr>
              <a:t>General M&amp;P requirements</a:t>
            </a:r>
          </a:p>
        </p:txBody>
      </p:sp>
      <p:sp>
        <p:nvSpPr>
          <p:cNvPr id="18" name="TextBox 17">
            <a:extLst>
              <a:ext uri="{FF2B5EF4-FFF2-40B4-BE49-F238E27FC236}">
                <a16:creationId xmlns:a16="http://schemas.microsoft.com/office/drawing/2014/main" id="{5F13082A-8621-79E1-4D2A-6F01CA93F736}"/>
              </a:ext>
            </a:extLst>
          </p:cNvPr>
          <p:cNvSpPr txBox="1"/>
          <p:nvPr/>
        </p:nvSpPr>
        <p:spPr>
          <a:xfrm>
            <a:off x="4683350" y="3863932"/>
            <a:ext cx="2300047" cy="400110"/>
          </a:xfrm>
          <a:prstGeom prst="rect">
            <a:avLst/>
          </a:prstGeom>
          <a:noFill/>
        </p:spPr>
        <p:txBody>
          <a:bodyPr wrap="square" rtlCol="0">
            <a:spAutoFit/>
          </a:bodyPr>
          <a:lstStyle/>
          <a:p>
            <a:r>
              <a:rPr lang="en-US" sz="2000" b="1" i="1" dirty="0">
                <a:solidFill>
                  <a:schemeClr val="accent1">
                    <a:lumMod val="75000"/>
                  </a:schemeClr>
                </a:solidFill>
              </a:rPr>
              <a:t>NASA-STD-6030</a:t>
            </a:r>
          </a:p>
        </p:txBody>
      </p:sp>
      <p:sp>
        <p:nvSpPr>
          <p:cNvPr id="19" name="TextBox 18">
            <a:extLst>
              <a:ext uri="{FF2B5EF4-FFF2-40B4-BE49-F238E27FC236}">
                <a16:creationId xmlns:a16="http://schemas.microsoft.com/office/drawing/2014/main" id="{7ED70BAA-4133-FC05-1125-315668842B10}"/>
              </a:ext>
            </a:extLst>
          </p:cNvPr>
          <p:cNvSpPr txBox="1"/>
          <p:nvPr/>
        </p:nvSpPr>
        <p:spPr>
          <a:xfrm>
            <a:off x="7688630" y="3866878"/>
            <a:ext cx="2331715" cy="400110"/>
          </a:xfrm>
          <a:prstGeom prst="rect">
            <a:avLst/>
          </a:prstGeom>
          <a:noFill/>
        </p:spPr>
        <p:txBody>
          <a:bodyPr wrap="square" rtlCol="0">
            <a:spAutoFit/>
          </a:bodyPr>
          <a:lstStyle/>
          <a:p>
            <a:r>
              <a:rPr lang="en-US" sz="2000" b="1" i="1" dirty="0">
                <a:solidFill>
                  <a:schemeClr val="accent1">
                    <a:lumMod val="75000"/>
                  </a:schemeClr>
                </a:solidFill>
              </a:rPr>
              <a:t>NASA-STD-6033</a:t>
            </a:r>
          </a:p>
        </p:txBody>
      </p:sp>
      <p:sp>
        <p:nvSpPr>
          <p:cNvPr id="20" name="TextBox 19">
            <a:extLst>
              <a:ext uri="{FF2B5EF4-FFF2-40B4-BE49-F238E27FC236}">
                <a16:creationId xmlns:a16="http://schemas.microsoft.com/office/drawing/2014/main" id="{766E340C-DAC3-220C-F430-CEA08BD89909}"/>
              </a:ext>
            </a:extLst>
          </p:cNvPr>
          <p:cNvSpPr txBox="1"/>
          <p:nvPr/>
        </p:nvSpPr>
        <p:spPr>
          <a:xfrm>
            <a:off x="4439103" y="2584037"/>
            <a:ext cx="2678120" cy="1077218"/>
          </a:xfrm>
          <a:prstGeom prst="rect">
            <a:avLst/>
          </a:prstGeom>
          <a:noFill/>
        </p:spPr>
        <p:txBody>
          <a:bodyPr wrap="square" rtlCol="0">
            <a:spAutoFit/>
          </a:bodyPr>
          <a:lstStyle/>
          <a:p>
            <a:pPr algn="ctr"/>
            <a:r>
              <a:rPr lang="en-US" sz="1600" dirty="0">
                <a:solidFill>
                  <a:schemeClr val="accent5">
                    <a:lumMod val="50000"/>
                  </a:schemeClr>
                </a:solidFill>
              </a:rPr>
              <a:t>Standard for Additively Manufactured Spaceflight Hardware by Laser Powder Bed Fusion in Metals</a:t>
            </a:r>
          </a:p>
        </p:txBody>
      </p:sp>
      <p:sp>
        <p:nvSpPr>
          <p:cNvPr id="21" name="TextBox 20">
            <a:extLst>
              <a:ext uri="{FF2B5EF4-FFF2-40B4-BE49-F238E27FC236}">
                <a16:creationId xmlns:a16="http://schemas.microsoft.com/office/drawing/2014/main" id="{30B3F63F-A6EA-563A-F6B8-AFA33C16C960}"/>
              </a:ext>
            </a:extLst>
          </p:cNvPr>
          <p:cNvSpPr txBox="1"/>
          <p:nvPr/>
        </p:nvSpPr>
        <p:spPr>
          <a:xfrm>
            <a:off x="7512360" y="2584216"/>
            <a:ext cx="2771814" cy="1077218"/>
          </a:xfrm>
          <a:prstGeom prst="rect">
            <a:avLst/>
          </a:prstGeom>
          <a:noFill/>
        </p:spPr>
        <p:txBody>
          <a:bodyPr wrap="square" rtlCol="0">
            <a:spAutoFit/>
          </a:bodyPr>
          <a:lstStyle/>
          <a:p>
            <a:pPr algn="ctr"/>
            <a:r>
              <a:rPr lang="en-US" sz="1600" dirty="0">
                <a:solidFill>
                  <a:schemeClr val="accent5">
                    <a:lumMod val="50000"/>
                  </a:schemeClr>
                </a:solidFill>
              </a:rPr>
              <a:t>Specification for Control and Qualification of Laser Powder Bed Fusion Metallurgical Processes </a:t>
            </a:r>
          </a:p>
        </p:txBody>
      </p:sp>
      <p:cxnSp>
        <p:nvCxnSpPr>
          <p:cNvPr id="22" name="Straight Arrow Connector 21">
            <a:extLst>
              <a:ext uri="{FF2B5EF4-FFF2-40B4-BE49-F238E27FC236}">
                <a16:creationId xmlns:a16="http://schemas.microsoft.com/office/drawing/2014/main" id="{1F24121C-3DD3-87EC-3942-8580DCA69031}"/>
              </a:ext>
            </a:extLst>
          </p:cNvPr>
          <p:cNvCxnSpPr>
            <a:cxnSpLocks/>
          </p:cNvCxnSpPr>
          <p:nvPr/>
        </p:nvCxnSpPr>
        <p:spPr>
          <a:xfrm>
            <a:off x="7300744" y="3516839"/>
            <a:ext cx="0" cy="367131"/>
          </a:xfrm>
          <a:prstGeom prst="straightConnector1">
            <a:avLst/>
          </a:prstGeom>
          <a:ln w="635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3DD281D-42A3-95CC-9D2C-6338E8936D18}"/>
              </a:ext>
            </a:extLst>
          </p:cNvPr>
          <p:cNvSpPr txBox="1"/>
          <p:nvPr/>
        </p:nvSpPr>
        <p:spPr>
          <a:xfrm>
            <a:off x="4310151" y="4212588"/>
            <a:ext cx="3005887" cy="369332"/>
          </a:xfrm>
          <a:prstGeom prst="rect">
            <a:avLst/>
          </a:prstGeom>
          <a:noFill/>
        </p:spPr>
        <p:txBody>
          <a:bodyPr wrap="none" rtlCol="0">
            <a:spAutoFit/>
          </a:bodyPr>
          <a:lstStyle/>
          <a:p>
            <a:r>
              <a:rPr lang="en-US" b="1" dirty="0">
                <a:solidFill>
                  <a:schemeClr val="accent5">
                    <a:lumMod val="50000"/>
                  </a:schemeClr>
                </a:solidFill>
              </a:rPr>
              <a:t>NASA Technical Standard</a:t>
            </a:r>
          </a:p>
        </p:txBody>
      </p:sp>
      <p:sp>
        <p:nvSpPr>
          <p:cNvPr id="24" name="TextBox 23">
            <a:extLst>
              <a:ext uri="{FF2B5EF4-FFF2-40B4-BE49-F238E27FC236}">
                <a16:creationId xmlns:a16="http://schemas.microsoft.com/office/drawing/2014/main" id="{2777BEB0-69ED-80D8-0C71-5976F73261BA}"/>
              </a:ext>
            </a:extLst>
          </p:cNvPr>
          <p:cNvSpPr txBox="1"/>
          <p:nvPr/>
        </p:nvSpPr>
        <p:spPr>
          <a:xfrm>
            <a:off x="7342753" y="4203354"/>
            <a:ext cx="3005887" cy="369332"/>
          </a:xfrm>
          <a:prstGeom prst="rect">
            <a:avLst/>
          </a:prstGeom>
          <a:noFill/>
        </p:spPr>
        <p:txBody>
          <a:bodyPr wrap="none" rtlCol="0">
            <a:spAutoFit/>
          </a:bodyPr>
          <a:lstStyle/>
          <a:p>
            <a:r>
              <a:rPr lang="en-US" b="1" dirty="0">
                <a:solidFill>
                  <a:schemeClr val="accent5">
                    <a:lumMod val="50000"/>
                  </a:schemeClr>
                </a:solidFill>
              </a:rPr>
              <a:t>NASA Technical Standard</a:t>
            </a:r>
          </a:p>
        </p:txBody>
      </p:sp>
      <p:sp>
        <p:nvSpPr>
          <p:cNvPr id="25" name="TextBox 24">
            <a:extLst>
              <a:ext uri="{FF2B5EF4-FFF2-40B4-BE49-F238E27FC236}">
                <a16:creationId xmlns:a16="http://schemas.microsoft.com/office/drawing/2014/main" id="{E23F2D22-A753-E5C0-9BA1-60B82B7B7F20}"/>
              </a:ext>
            </a:extLst>
          </p:cNvPr>
          <p:cNvSpPr txBox="1"/>
          <p:nvPr/>
        </p:nvSpPr>
        <p:spPr>
          <a:xfrm>
            <a:off x="4461328" y="4521463"/>
            <a:ext cx="2564356" cy="830997"/>
          </a:xfrm>
          <a:prstGeom prst="rect">
            <a:avLst/>
          </a:prstGeom>
          <a:noFill/>
        </p:spPr>
        <p:txBody>
          <a:bodyPr wrap="square" rtlCol="0">
            <a:spAutoFit/>
          </a:bodyPr>
          <a:lstStyle/>
          <a:p>
            <a:pPr algn="ctr"/>
            <a:r>
              <a:rPr lang="en-US" sz="1600" dirty="0">
                <a:solidFill>
                  <a:schemeClr val="accent5">
                    <a:lumMod val="50000"/>
                  </a:schemeClr>
                </a:solidFill>
              </a:rPr>
              <a:t>Additive Manufacturing Requirements for Spaceflight Systems</a:t>
            </a:r>
          </a:p>
        </p:txBody>
      </p:sp>
      <p:sp>
        <p:nvSpPr>
          <p:cNvPr id="26" name="TextBox 25">
            <a:extLst>
              <a:ext uri="{FF2B5EF4-FFF2-40B4-BE49-F238E27FC236}">
                <a16:creationId xmlns:a16="http://schemas.microsoft.com/office/drawing/2014/main" id="{CE795616-6854-1E85-3305-FFF2DBEAA57E}"/>
              </a:ext>
            </a:extLst>
          </p:cNvPr>
          <p:cNvSpPr txBox="1"/>
          <p:nvPr/>
        </p:nvSpPr>
        <p:spPr>
          <a:xfrm>
            <a:off x="7398883" y="4531933"/>
            <a:ext cx="2771814" cy="830997"/>
          </a:xfrm>
          <a:prstGeom prst="rect">
            <a:avLst/>
          </a:prstGeom>
          <a:noFill/>
        </p:spPr>
        <p:txBody>
          <a:bodyPr wrap="square" rtlCol="0">
            <a:spAutoFit/>
          </a:bodyPr>
          <a:lstStyle/>
          <a:p>
            <a:pPr algn="ctr"/>
            <a:r>
              <a:rPr lang="en-US" sz="1600" dirty="0">
                <a:solidFill>
                  <a:schemeClr val="accent5">
                    <a:lumMod val="50000"/>
                  </a:schemeClr>
                </a:solidFill>
              </a:rPr>
              <a:t>Additive Manufacturing Requirements for Equipment and Facility Control</a:t>
            </a:r>
          </a:p>
        </p:txBody>
      </p:sp>
      <p:sp>
        <p:nvSpPr>
          <p:cNvPr id="27" name="TextBox 26">
            <a:extLst>
              <a:ext uri="{FF2B5EF4-FFF2-40B4-BE49-F238E27FC236}">
                <a16:creationId xmlns:a16="http://schemas.microsoft.com/office/drawing/2014/main" id="{871DCD47-CDAE-1E6D-1D88-34904047CCBD}"/>
              </a:ext>
            </a:extLst>
          </p:cNvPr>
          <p:cNvSpPr txBox="1"/>
          <p:nvPr/>
        </p:nvSpPr>
        <p:spPr>
          <a:xfrm>
            <a:off x="3758118" y="5422244"/>
            <a:ext cx="6840334" cy="369332"/>
          </a:xfrm>
          <a:prstGeom prst="rect">
            <a:avLst/>
          </a:prstGeom>
          <a:noFill/>
        </p:spPr>
        <p:txBody>
          <a:bodyPr wrap="none" rtlCol="0">
            <a:spAutoFit/>
          </a:bodyPr>
          <a:lstStyle/>
          <a:p>
            <a:r>
              <a:rPr lang="en-US" b="1" dirty="0">
                <a:solidFill>
                  <a:schemeClr val="accent5">
                    <a:lumMod val="50000"/>
                  </a:schemeClr>
                </a:solidFill>
              </a:rPr>
              <a:t>Handbook coming soon</a:t>
            </a:r>
            <a:r>
              <a:rPr lang="en-US" dirty="0">
                <a:solidFill>
                  <a:schemeClr val="accent5">
                    <a:lumMod val="50000"/>
                  </a:schemeClr>
                </a:solidFill>
              </a:rPr>
              <a:t> with more specifics on implementation.</a:t>
            </a:r>
            <a:endParaRPr lang="en-US" b="1" dirty="0">
              <a:solidFill>
                <a:schemeClr val="accent5">
                  <a:lumMod val="50000"/>
                </a:schemeClr>
              </a:solidFill>
            </a:endParaRPr>
          </a:p>
        </p:txBody>
      </p:sp>
      <p:pic>
        <p:nvPicPr>
          <p:cNvPr id="28" name="Picture 27">
            <a:extLst>
              <a:ext uri="{FF2B5EF4-FFF2-40B4-BE49-F238E27FC236}">
                <a16:creationId xmlns:a16="http://schemas.microsoft.com/office/drawing/2014/main" id="{ACD13A14-5728-7768-9D26-BE516768775A}"/>
              </a:ext>
            </a:extLst>
          </p:cNvPr>
          <p:cNvPicPr>
            <a:picLocks noChangeAspect="1"/>
          </p:cNvPicPr>
          <p:nvPr/>
        </p:nvPicPr>
        <p:blipFill rotWithShape="1">
          <a:blip r:embed="rId2"/>
          <a:srcRect l="1899" b="15511"/>
          <a:stretch/>
        </p:blipFill>
        <p:spPr>
          <a:xfrm>
            <a:off x="1270147" y="2327885"/>
            <a:ext cx="2874839" cy="2071816"/>
          </a:xfrm>
          <a:prstGeom prst="rect">
            <a:avLst/>
          </a:prstGeom>
          <a:ln>
            <a:noFill/>
          </a:ln>
          <a:effectLst>
            <a:outerShdw blurRad="292100" dist="139700" dir="2700000" algn="tl" rotWithShape="0">
              <a:srgbClr val="333333">
                <a:alpha val="65000"/>
              </a:srgbClr>
            </a:outerShdw>
          </a:effectLst>
        </p:spPr>
      </p:pic>
      <p:sp>
        <p:nvSpPr>
          <p:cNvPr id="29" name="Footer Placeholder 4">
            <a:extLst>
              <a:ext uri="{FF2B5EF4-FFF2-40B4-BE49-F238E27FC236}">
                <a16:creationId xmlns:a16="http://schemas.microsoft.com/office/drawing/2014/main" id="{011322EC-5AB4-1F53-9BC3-7AD76842B6F2}"/>
              </a:ext>
            </a:extLst>
          </p:cNvPr>
          <p:cNvSpPr txBox="1">
            <a:spLocks/>
          </p:cNvSpPr>
          <p:nvPr/>
        </p:nvSpPr>
        <p:spPr>
          <a:xfrm>
            <a:off x="3385705" y="5791576"/>
            <a:ext cx="4114800" cy="365125"/>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Statement A: Approved for public release; distribution is unlimited.</a:t>
            </a:r>
            <a:endParaRPr lang="en-US" dirty="0"/>
          </a:p>
        </p:txBody>
      </p:sp>
      <p:pic>
        <p:nvPicPr>
          <p:cNvPr id="31" name="Picture 30">
            <a:extLst>
              <a:ext uri="{FF2B5EF4-FFF2-40B4-BE49-F238E27FC236}">
                <a16:creationId xmlns:a16="http://schemas.microsoft.com/office/drawing/2014/main" id="{AE938930-4AF1-0DD7-7223-F42C4D7B21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92294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AM Part Classifications</a:t>
            </a:r>
          </a:p>
        </p:txBody>
      </p:sp>
      <p:sp>
        <p:nvSpPr>
          <p:cNvPr id="2" name="Text Box 4">
            <a:extLst>
              <a:ext uri="{FF2B5EF4-FFF2-40B4-BE49-F238E27FC236}">
                <a16:creationId xmlns:a16="http://schemas.microsoft.com/office/drawing/2014/main" id="{D0504102-7D15-A17B-AB7F-F9D29A8EA668}"/>
              </a:ext>
            </a:extLst>
          </p:cNvPr>
          <p:cNvSpPr txBox="1">
            <a:spLocks noChangeArrowheads="1"/>
          </p:cNvSpPr>
          <p:nvPr/>
        </p:nvSpPr>
        <p:spPr bwMode="auto">
          <a:xfrm>
            <a:off x="2707567" y="104277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29" name="Footer Placeholder 4">
            <a:extLst>
              <a:ext uri="{FF2B5EF4-FFF2-40B4-BE49-F238E27FC236}">
                <a16:creationId xmlns:a16="http://schemas.microsoft.com/office/drawing/2014/main" id="{011322EC-5AB4-1F53-9BC3-7AD76842B6F2}"/>
              </a:ext>
            </a:extLst>
          </p:cNvPr>
          <p:cNvSpPr txBox="1">
            <a:spLocks/>
          </p:cNvSpPr>
          <p:nvPr/>
        </p:nvSpPr>
        <p:spPr>
          <a:xfrm>
            <a:off x="3385705" y="5791576"/>
            <a:ext cx="4114800" cy="365125"/>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Statement A: Approved for public release; distribution is unlimited.</a:t>
            </a:r>
            <a:endParaRPr lang="en-US" dirty="0"/>
          </a:p>
        </p:txBody>
      </p:sp>
      <p:sp>
        <p:nvSpPr>
          <p:cNvPr id="7" name="Text Box 4">
            <a:extLst>
              <a:ext uri="{FF2B5EF4-FFF2-40B4-BE49-F238E27FC236}">
                <a16:creationId xmlns:a16="http://schemas.microsoft.com/office/drawing/2014/main" id="{310314BA-B792-F9C7-250F-5C5536DBF174}"/>
              </a:ext>
            </a:extLst>
          </p:cNvPr>
          <p:cNvSpPr txBox="1">
            <a:spLocks noChangeArrowheads="1"/>
          </p:cNvSpPr>
          <p:nvPr/>
        </p:nvSpPr>
        <p:spPr bwMode="auto">
          <a:xfrm>
            <a:off x="2745150" y="119811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8" name="Text Box 5">
            <a:extLst>
              <a:ext uri="{FF2B5EF4-FFF2-40B4-BE49-F238E27FC236}">
                <a16:creationId xmlns:a16="http://schemas.microsoft.com/office/drawing/2014/main" id="{DC2EB4E3-C369-F9C7-9879-7513DC55CB11}"/>
              </a:ext>
            </a:extLst>
          </p:cNvPr>
          <p:cNvSpPr txBox="1">
            <a:spLocks noChangeArrowheads="1"/>
          </p:cNvSpPr>
          <p:nvPr/>
        </p:nvSpPr>
        <p:spPr bwMode="auto">
          <a:xfrm>
            <a:off x="1763771" y="1246068"/>
            <a:ext cx="887930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b="0" dirty="0">
                <a:solidFill>
                  <a:srgbClr val="002060"/>
                </a:solidFill>
                <a:latin typeface="Arial" panose="020B0604020202020204" pitchFamily="34" charset="0"/>
                <a:cs typeface="Arial" panose="020B0604020202020204" pitchFamily="34" charset="0"/>
              </a:rPr>
              <a:t>Classifications for AM parts consider the risk of AM manufacturability and inspectability.</a:t>
            </a:r>
          </a:p>
        </p:txBody>
      </p:sp>
      <p:pic>
        <p:nvPicPr>
          <p:cNvPr id="15" name="Picture 14">
            <a:extLst>
              <a:ext uri="{FF2B5EF4-FFF2-40B4-BE49-F238E27FC236}">
                <a16:creationId xmlns:a16="http://schemas.microsoft.com/office/drawing/2014/main" id="{CA817A60-2A4C-815C-2869-6F64626D7A87}"/>
              </a:ext>
            </a:extLst>
          </p:cNvPr>
          <p:cNvPicPr>
            <a:picLocks noChangeAspect="1"/>
          </p:cNvPicPr>
          <p:nvPr/>
        </p:nvPicPr>
        <p:blipFill>
          <a:blip r:embed="rId2"/>
          <a:stretch>
            <a:fillRect/>
          </a:stretch>
        </p:blipFill>
        <p:spPr>
          <a:xfrm>
            <a:off x="2479349" y="2222908"/>
            <a:ext cx="6574521" cy="3530252"/>
          </a:xfrm>
          <a:prstGeom prst="rect">
            <a:avLst/>
          </a:prstGeom>
        </p:spPr>
      </p:pic>
      <p:sp>
        <p:nvSpPr>
          <p:cNvPr id="16" name="TextBox 15">
            <a:extLst>
              <a:ext uri="{FF2B5EF4-FFF2-40B4-BE49-F238E27FC236}">
                <a16:creationId xmlns:a16="http://schemas.microsoft.com/office/drawing/2014/main" id="{BE97E22F-4AB1-92BF-6BF9-B028CBFA988F}"/>
              </a:ext>
            </a:extLst>
          </p:cNvPr>
          <p:cNvSpPr txBox="1"/>
          <p:nvPr/>
        </p:nvSpPr>
        <p:spPr>
          <a:xfrm>
            <a:off x="2147115" y="2399832"/>
            <a:ext cx="2182832" cy="307777"/>
          </a:xfrm>
          <a:prstGeom prst="rect">
            <a:avLst/>
          </a:prstGeom>
          <a:noFill/>
        </p:spPr>
        <p:txBody>
          <a:bodyPr wrap="square" rtlCol="0">
            <a:spAutoFit/>
          </a:bodyPr>
          <a:lstStyle/>
          <a:p>
            <a:r>
              <a:rPr lang="en-US" sz="1400" i="1" dirty="0">
                <a:solidFill>
                  <a:schemeClr val="accent2">
                    <a:lumMod val="50000"/>
                  </a:schemeClr>
                </a:solidFill>
                <a:latin typeface="+mj-lt"/>
              </a:rPr>
              <a:t>Catastrophic Failure?</a:t>
            </a:r>
          </a:p>
        </p:txBody>
      </p:sp>
      <p:sp>
        <p:nvSpPr>
          <p:cNvPr id="30" name="TextBox 29">
            <a:extLst>
              <a:ext uri="{FF2B5EF4-FFF2-40B4-BE49-F238E27FC236}">
                <a16:creationId xmlns:a16="http://schemas.microsoft.com/office/drawing/2014/main" id="{143F3A2C-EE46-BDD3-575C-55952DEB36BD}"/>
              </a:ext>
            </a:extLst>
          </p:cNvPr>
          <p:cNvSpPr txBox="1"/>
          <p:nvPr/>
        </p:nvSpPr>
        <p:spPr>
          <a:xfrm>
            <a:off x="1720167" y="4084259"/>
            <a:ext cx="1518364" cy="307777"/>
          </a:xfrm>
          <a:prstGeom prst="rect">
            <a:avLst/>
          </a:prstGeom>
          <a:noFill/>
        </p:spPr>
        <p:txBody>
          <a:bodyPr wrap="none" rtlCol="0">
            <a:spAutoFit/>
          </a:bodyPr>
          <a:lstStyle/>
          <a:p>
            <a:r>
              <a:rPr lang="en-US" sz="1400" i="1" dirty="0">
                <a:solidFill>
                  <a:schemeClr val="accent2">
                    <a:lumMod val="50000"/>
                  </a:schemeClr>
                </a:solidFill>
                <a:latin typeface="+mj-lt"/>
              </a:rPr>
              <a:t>Heavily Loaded?</a:t>
            </a:r>
          </a:p>
        </p:txBody>
      </p:sp>
      <p:sp>
        <p:nvSpPr>
          <p:cNvPr id="31" name="TextBox 30">
            <a:extLst>
              <a:ext uri="{FF2B5EF4-FFF2-40B4-BE49-F238E27FC236}">
                <a16:creationId xmlns:a16="http://schemas.microsoft.com/office/drawing/2014/main" id="{15760CD5-A184-13C2-52FA-71FC72CC9859}"/>
              </a:ext>
            </a:extLst>
          </p:cNvPr>
          <p:cNvSpPr txBox="1"/>
          <p:nvPr/>
        </p:nvSpPr>
        <p:spPr>
          <a:xfrm>
            <a:off x="135097" y="4599779"/>
            <a:ext cx="2529380" cy="738664"/>
          </a:xfrm>
          <a:prstGeom prst="rect">
            <a:avLst/>
          </a:prstGeom>
          <a:noFill/>
        </p:spPr>
        <p:txBody>
          <a:bodyPr wrap="square" rtlCol="0">
            <a:spAutoFit/>
          </a:bodyPr>
          <a:lstStyle/>
          <a:p>
            <a:pPr algn="r"/>
            <a:r>
              <a:rPr lang="en-US" sz="1400" i="1" dirty="0">
                <a:solidFill>
                  <a:schemeClr val="accent2">
                    <a:lumMod val="50000"/>
                  </a:schemeClr>
                </a:solidFill>
                <a:latin typeface="+mj-lt"/>
              </a:rPr>
              <a:t>Does the build have challenging aspects or areas that cannot be inspected?</a:t>
            </a:r>
          </a:p>
        </p:txBody>
      </p:sp>
      <p:pic>
        <p:nvPicPr>
          <p:cNvPr id="33" name="Picture 32">
            <a:extLst>
              <a:ext uri="{FF2B5EF4-FFF2-40B4-BE49-F238E27FC236}">
                <a16:creationId xmlns:a16="http://schemas.microsoft.com/office/drawing/2014/main" id="{A1E7FC79-377B-17FD-251C-D9ACA1BDCC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44849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Class A Part NDE Requirements</a:t>
            </a:r>
          </a:p>
        </p:txBody>
      </p:sp>
      <p:sp>
        <p:nvSpPr>
          <p:cNvPr id="4" name="Text Box 4">
            <a:extLst>
              <a:ext uri="{FF2B5EF4-FFF2-40B4-BE49-F238E27FC236}">
                <a16:creationId xmlns:a16="http://schemas.microsoft.com/office/drawing/2014/main" id="{5F3EBDC6-D376-FED0-849E-F9736846DE78}"/>
              </a:ext>
            </a:extLst>
          </p:cNvPr>
          <p:cNvSpPr txBox="1">
            <a:spLocks noChangeArrowheads="1"/>
          </p:cNvSpPr>
          <p:nvPr/>
        </p:nvSpPr>
        <p:spPr bwMode="auto">
          <a:xfrm>
            <a:off x="2554306" y="119811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5" name="Text Box 5">
            <a:extLst>
              <a:ext uri="{FF2B5EF4-FFF2-40B4-BE49-F238E27FC236}">
                <a16:creationId xmlns:a16="http://schemas.microsoft.com/office/drawing/2014/main" id="{088D65F3-3927-89F1-ACC5-29AED9C5EB51}"/>
              </a:ext>
            </a:extLst>
          </p:cNvPr>
          <p:cNvSpPr txBox="1">
            <a:spLocks noChangeArrowheads="1"/>
          </p:cNvSpPr>
          <p:nvPr/>
        </p:nvSpPr>
        <p:spPr bwMode="auto">
          <a:xfrm>
            <a:off x="1309384" y="1267835"/>
            <a:ext cx="95732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The NASA standard requires </a:t>
            </a:r>
            <a:r>
              <a:rPr lang="en-US" altLang="en-US" sz="2800" b="0" i="1" dirty="0">
                <a:solidFill>
                  <a:srgbClr val="002060"/>
                </a:solidFill>
                <a:latin typeface="Arial" panose="020B0604020202020204" pitchFamily="34" charset="0"/>
                <a:cs typeface="Arial" panose="020B0604020202020204" pitchFamily="34" charset="0"/>
              </a:rPr>
              <a:t>quantitative</a:t>
            </a:r>
            <a:r>
              <a:rPr lang="en-US" altLang="en-US" sz="2800" b="0" dirty="0">
                <a:solidFill>
                  <a:srgbClr val="002060"/>
                </a:solidFill>
                <a:latin typeface="Arial" panose="020B0604020202020204" pitchFamily="34" charset="0"/>
                <a:cs typeface="Arial" panose="020B0604020202020204" pitchFamily="34" charset="0"/>
              </a:rPr>
              <a:t> NDE with full coverage of the surface and volume for Class A Parts.</a:t>
            </a:r>
          </a:p>
        </p:txBody>
      </p:sp>
      <p:sp>
        <p:nvSpPr>
          <p:cNvPr id="9" name="TextBox 8">
            <a:extLst>
              <a:ext uri="{FF2B5EF4-FFF2-40B4-BE49-F238E27FC236}">
                <a16:creationId xmlns:a16="http://schemas.microsoft.com/office/drawing/2014/main" id="{13A9A2D9-ED48-0E55-A7BA-BCEDE5A714A4}"/>
              </a:ext>
            </a:extLst>
          </p:cNvPr>
          <p:cNvSpPr txBox="1"/>
          <p:nvPr/>
        </p:nvSpPr>
        <p:spPr>
          <a:xfrm>
            <a:off x="1651591" y="2416280"/>
            <a:ext cx="1842396"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10" name="TextBox 9">
            <a:extLst>
              <a:ext uri="{FF2B5EF4-FFF2-40B4-BE49-F238E27FC236}">
                <a16:creationId xmlns:a16="http://schemas.microsoft.com/office/drawing/2014/main" id="{C4E59387-E46C-E9C2-C420-A746584D0189}"/>
              </a:ext>
            </a:extLst>
          </p:cNvPr>
          <p:cNvSpPr txBox="1"/>
          <p:nvPr/>
        </p:nvSpPr>
        <p:spPr>
          <a:xfrm>
            <a:off x="2025344" y="2819105"/>
            <a:ext cx="8014288" cy="1200329"/>
          </a:xfrm>
          <a:prstGeom prst="rect">
            <a:avLst/>
          </a:prstGeom>
          <a:noFill/>
        </p:spPr>
        <p:txBody>
          <a:bodyPr wrap="square" rtlCol="0">
            <a:spAutoFit/>
          </a:bodyPr>
          <a:lstStyle/>
          <a:p>
            <a:pPr algn="ctr"/>
            <a:r>
              <a:rPr lang="en-US" dirty="0">
                <a:solidFill>
                  <a:schemeClr val="accent5">
                    <a:lumMod val="50000"/>
                  </a:schemeClr>
                </a:solidFill>
              </a:rPr>
              <a:t>“All Class A parts </a:t>
            </a:r>
            <a:r>
              <a:rPr lang="en-US" b="1" dirty="0">
                <a:solidFill>
                  <a:schemeClr val="accent5">
                    <a:lumMod val="50000"/>
                  </a:schemeClr>
                </a:solidFill>
              </a:rPr>
              <a:t>shall</a:t>
            </a:r>
            <a:r>
              <a:rPr lang="en-US" dirty="0">
                <a:solidFill>
                  <a:schemeClr val="accent5">
                    <a:lumMod val="50000"/>
                  </a:schemeClr>
                </a:solidFill>
              </a:rPr>
              <a:t> receive </a:t>
            </a:r>
            <a:r>
              <a:rPr lang="en-US" b="1" i="1" dirty="0">
                <a:solidFill>
                  <a:schemeClr val="accent2">
                    <a:lumMod val="50000"/>
                  </a:schemeClr>
                </a:solidFill>
              </a:rPr>
              <a:t>quantitative NDE </a:t>
            </a:r>
            <a:r>
              <a:rPr lang="en-US" dirty="0">
                <a:solidFill>
                  <a:schemeClr val="accent5">
                    <a:lumMod val="50000"/>
                  </a:schemeClr>
                </a:solidFill>
              </a:rPr>
              <a:t>with full coverage</a:t>
            </a:r>
            <a:r>
              <a:rPr lang="en-US" b="1" i="1" dirty="0">
                <a:solidFill>
                  <a:schemeClr val="accent5">
                    <a:lumMod val="50000"/>
                  </a:schemeClr>
                </a:solidFill>
              </a:rPr>
              <a:t> </a:t>
            </a:r>
            <a:r>
              <a:rPr lang="en-US" dirty="0">
                <a:solidFill>
                  <a:schemeClr val="accent5">
                    <a:lumMod val="50000"/>
                  </a:schemeClr>
                </a:solidFill>
              </a:rPr>
              <a:t>of the</a:t>
            </a:r>
            <a:r>
              <a:rPr lang="en-US" b="1" i="1" dirty="0">
                <a:solidFill>
                  <a:schemeClr val="accent5">
                    <a:lumMod val="50000"/>
                  </a:schemeClr>
                </a:solidFill>
              </a:rPr>
              <a:t> </a:t>
            </a:r>
            <a:r>
              <a:rPr lang="en-US" dirty="0">
                <a:solidFill>
                  <a:schemeClr val="accent5">
                    <a:lumMod val="50000"/>
                  </a:schemeClr>
                </a:solidFill>
              </a:rPr>
              <a:t>surface and volume of the part, including verifiable detection of critical initial flaw size in critical damage tolerant parts, with any coverage limitations due to NDE techniques(s) and/or part geometry documented in the PPP” </a:t>
            </a:r>
          </a:p>
        </p:txBody>
      </p:sp>
      <p:sp>
        <p:nvSpPr>
          <p:cNvPr id="11" name="TextBox 10">
            <a:extLst>
              <a:ext uri="{FF2B5EF4-FFF2-40B4-BE49-F238E27FC236}">
                <a16:creationId xmlns:a16="http://schemas.microsoft.com/office/drawing/2014/main" id="{874AD16D-9D26-D769-B58F-B6BD5536F936}"/>
              </a:ext>
            </a:extLst>
          </p:cNvPr>
          <p:cNvSpPr txBox="1"/>
          <p:nvPr/>
        </p:nvSpPr>
        <p:spPr>
          <a:xfrm>
            <a:off x="1651591" y="3994886"/>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12" name="TextBox 11">
            <a:extLst>
              <a:ext uri="{FF2B5EF4-FFF2-40B4-BE49-F238E27FC236}">
                <a16:creationId xmlns:a16="http://schemas.microsoft.com/office/drawing/2014/main" id="{DE30E90B-1469-9FEA-8109-B8B054ACAAE7}"/>
              </a:ext>
            </a:extLst>
          </p:cNvPr>
          <p:cNvSpPr txBox="1"/>
          <p:nvPr/>
        </p:nvSpPr>
        <p:spPr>
          <a:xfrm>
            <a:off x="2384715" y="4325716"/>
            <a:ext cx="7827305" cy="126444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solidFill>
                  <a:schemeClr val="accent5">
                    <a:lumMod val="50000"/>
                  </a:schemeClr>
                </a:solidFill>
              </a:rPr>
              <a:t>“NDE provides a necessary degree of quality assurance for AM parts in addition to the process controls of this NASA Technical Standard.” </a:t>
            </a:r>
          </a:p>
          <a:p>
            <a:pPr marL="285750" indent="-285750">
              <a:spcAft>
                <a:spcPts val="500"/>
              </a:spcAft>
              <a:buFont typeface="Arial" panose="020B0604020202020204" pitchFamily="34" charset="0"/>
              <a:buChar char="•"/>
            </a:pPr>
            <a:r>
              <a:rPr lang="en-US" dirty="0">
                <a:solidFill>
                  <a:schemeClr val="accent5">
                    <a:lumMod val="50000"/>
                  </a:schemeClr>
                </a:solidFill>
              </a:rPr>
              <a:t>“No methodology currently exists to preclude all AM process failure modes through the available manufacturing process controls.”</a:t>
            </a:r>
          </a:p>
        </p:txBody>
      </p:sp>
      <p:sp>
        <p:nvSpPr>
          <p:cNvPr id="14" name="TextBox 13">
            <a:extLst>
              <a:ext uri="{FF2B5EF4-FFF2-40B4-BE49-F238E27FC236}">
                <a16:creationId xmlns:a16="http://schemas.microsoft.com/office/drawing/2014/main" id="{E77111CC-DDAE-67E9-7361-C25B8DC31144}"/>
              </a:ext>
            </a:extLst>
          </p:cNvPr>
          <p:cNvSpPr txBox="1"/>
          <p:nvPr/>
        </p:nvSpPr>
        <p:spPr>
          <a:xfrm>
            <a:off x="5257786" y="5639044"/>
            <a:ext cx="1921509" cy="307777"/>
          </a:xfrm>
          <a:prstGeom prst="rect">
            <a:avLst/>
          </a:prstGeom>
          <a:noFill/>
        </p:spPr>
        <p:txBody>
          <a:bodyPr wrap="square" rtlCol="0">
            <a:spAutoFit/>
          </a:bodyPr>
          <a:lstStyle/>
          <a:p>
            <a:r>
              <a:rPr lang="en-US" sz="1400" b="1" i="1" dirty="0">
                <a:solidFill>
                  <a:schemeClr val="accent2">
                    <a:lumMod val="50000"/>
                  </a:schemeClr>
                </a:solidFill>
              </a:rPr>
              <a:t>(emphasis added)</a:t>
            </a:r>
          </a:p>
        </p:txBody>
      </p:sp>
      <p:sp>
        <p:nvSpPr>
          <p:cNvPr id="17" name="Footer Placeholder 4">
            <a:extLst>
              <a:ext uri="{FF2B5EF4-FFF2-40B4-BE49-F238E27FC236}">
                <a16:creationId xmlns:a16="http://schemas.microsoft.com/office/drawing/2014/main" id="{F964B4B7-BF3F-69C7-01AF-06EB6E14467C}"/>
              </a:ext>
            </a:extLst>
          </p:cNvPr>
          <p:cNvSpPr txBox="1">
            <a:spLocks/>
          </p:cNvSpPr>
          <p:nvPr/>
        </p:nvSpPr>
        <p:spPr>
          <a:xfrm>
            <a:off x="3582788" y="5828850"/>
            <a:ext cx="4114800" cy="365125"/>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Statement A: Approved for public release; distribution is unlimited.</a:t>
            </a:r>
            <a:endParaRPr lang="en-US" dirty="0"/>
          </a:p>
        </p:txBody>
      </p:sp>
      <p:pic>
        <p:nvPicPr>
          <p:cNvPr id="18" name="Picture 17">
            <a:extLst>
              <a:ext uri="{FF2B5EF4-FFF2-40B4-BE49-F238E27FC236}">
                <a16:creationId xmlns:a16="http://schemas.microsoft.com/office/drawing/2014/main" id="{1E5D6059-E260-FA91-07AF-8ABB4A1B437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6576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Class A Part NDE Requirements (cont.)</a:t>
            </a:r>
          </a:p>
        </p:txBody>
      </p:sp>
      <p:sp>
        <p:nvSpPr>
          <p:cNvPr id="17" name="Footer Placeholder 4">
            <a:extLst>
              <a:ext uri="{FF2B5EF4-FFF2-40B4-BE49-F238E27FC236}">
                <a16:creationId xmlns:a16="http://schemas.microsoft.com/office/drawing/2014/main" id="{F964B4B7-BF3F-69C7-01AF-06EB6E14467C}"/>
              </a:ext>
            </a:extLst>
          </p:cNvPr>
          <p:cNvSpPr txBox="1">
            <a:spLocks/>
          </p:cNvSpPr>
          <p:nvPr/>
        </p:nvSpPr>
        <p:spPr>
          <a:xfrm>
            <a:off x="3582788" y="5828850"/>
            <a:ext cx="4114800" cy="365125"/>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Statement A: Approved for public release; distribution is unlimited.</a:t>
            </a:r>
            <a:endParaRPr lang="en-US" dirty="0"/>
          </a:p>
        </p:txBody>
      </p:sp>
      <p:sp>
        <p:nvSpPr>
          <p:cNvPr id="6" name="Text Box 4">
            <a:extLst>
              <a:ext uri="{FF2B5EF4-FFF2-40B4-BE49-F238E27FC236}">
                <a16:creationId xmlns:a16="http://schemas.microsoft.com/office/drawing/2014/main" id="{398E1265-4749-69CF-DBBF-D83E90340864}"/>
              </a:ext>
            </a:extLst>
          </p:cNvPr>
          <p:cNvSpPr txBox="1">
            <a:spLocks noChangeArrowheads="1"/>
          </p:cNvSpPr>
          <p:nvPr/>
        </p:nvSpPr>
        <p:spPr bwMode="auto">
          <a:xfrm>
            <a:off x="2680728" y="113187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7" name="Text Box 5">
            <a:extLst>
              <a:ext uri="{FF2B5EF4-FFF2-40B4-BE49-F238E27FC236}">
                <a16:creationId xmlns:a16="http://schemas.microsoft.com/office/drawing/2014/main" id="{DD424909-56C7-5DCE-2424-ED98F64317B9}"/>
              </a:ext>
            </a:extLst>
          </p:cNvPr>
          <p:cNvSpPr txBox="1">
            <a:spLocks noChangeArrowheads="1"/>
          </p:cNvSpPr>
          <p:nvPr/>
        </p:nvSpPr>
        <p:spPr bwMode="auto">
          <a:xfrm>
            <a:off x="1453380" y="124692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For Class A parts, the NDE approach must comply with the Special NDE requirements in NASA-STD-5009.</a:t>
            </a:r>
          </a:p>
        </p:txBody>
      </p:sp>
      <p:sp>
        <p:nvSpPr>
          <p:cNvPr id="15" name="TextBox 14">
            <a:extLst>
              <a:ext uri="{FF2B5EF4-FFF2-40B4-BE49-F238E27FC236}">
                <a16:creationId xmlns:a16="http://schemas.microsoft.com/office/drawing/2014/main" id="{301E1DCF-03FB-1C09-83C5-FE66EB3641B8}"/>
              </a:ext>
            </a:extLst>
          </p:cNvPr>
          <p:cNvSpPr txBox="1"/>
          <p:nvPr/>
        </p:nvSpPr>
        <p:spPr>
          <a:xfrm>
            <a:off x="1566610" y="2316247"/>
            <a:ext cx="1632847"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16" name="TextBox 15">
            <a:extLst>
              <a:ext uri="{FF2B5EF4-FFF2-40B4-BE49-F238E27FC236}">
                <a16:creationId xmlns:a16="http://schemas.microsoft.com/office/drawing/2014/main" id="{E6B6915E-FDBB-F46E-756E-98DBB0BFF641}"/>
              </a:ext>
            </a:extLst>
          </p:cNvPr>
          <p:cNvSpPr txBox="1"/>
          <p:nvPr/>
        </p:nvSpPr>
        <p:spPr>
          <a:xfrm>
            <a:off x="1940364" y="2713169"/>
            <a:ext cx="8014288" cy="923330"/>
          </a:xfrm>
          <a:prstGeom prst="rect">
            <a:avLst/>
          </a:prstGeom>
          <a:noFill/>
        </p:spPr>
        <p:txBody>
          <a:bodyPr wrap="square" rtlCol="0">
            <a:spAutoFit/>
          </a:bodyPr>
          <a:lstStyle/>
          <a:p>
            <a:pPr algn="ctr"/>
            <a:r>
              <a:rPr lang="en-US" dirty="0">
                <a:solidFill>
                  <a:schemeClr val="accent5">
                    <a:lumMod val="50000"/>
                  </a:schemeClr>
                </a:solidFill>
              </a:rPr>
              <a:t>“The NDE approach for Class A parts </a:t>
            </a:r>
            <a:r>
              <a:rPr lang="en-US" b="1" dirty="0">
                <a:solidFill>
                  <a:schemeClr val="accent5">
                    <a:lumMod val="50000"/>
                  </a:schemeClr>
                </a:solidFill>
              </a:rPr>
              <a:t>shall</a:t>
            </a:r>
            <a:r>
              <a:rPr lang="en-US" dirty="0">
                <a:solidFill>
                  <a:schemeClr val="accent5">
                    <a:lumMod val="50000"/>
                  </a:schemeClr>
                </a:solidFill>
              </a:rPr>
              <a:t> meet the Special NDE requirements of NASA-STD-5009, Nondestructive Evaluation Requirements for Fracture Critical Metallic Components, and be documented in the PPP.”</a:t>
            </a:r>
          </a:p>
        </p:txBody>
      </p:sp>
      <p:sp>
        <p:nvSpPr>
          <p:cNvPr id="18" name="TextBox 17">
            <a:extLst>
              <a:ext uri="{FF2B5EF4-FFF2-40B4-BE49-F238E27FC236}">
                <a16:creationId xmlns:a16="http://schemas.microsoft.com/office/drawing/2014/main" id="{742FD158-428F-2D3E-04EC-88384F10DF76}"/>
              </a:ext>
            </a:extLst>
          </p:cNvPr>
          <p:cNvSpPr txBox="1"/>
          <p:nvPr/>
        </p:nvSpPr>
        <p:spPr>
          <a:xfrm>
            <a:off x="1566610" y="3540579"/>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19" name="TextBox 18">
            <a:extLst>
              <a:ext uri="{FF2B5EF4-FFF2-40B4-BE49-F238E27FC236}">
                <a16:creationId xmlns:a16="http://schemas.microsoft.com/office/drawing/2014/main" id="{B4C76258-F469-E951-A4A6-50D18F44D387}"/>
              </a:ext>
            </a:extLst>
          </p:cNvPr>
          <p:cNvSpPr txBox="1"/>
          <p:nvPr/>
        </p:nvSpPr>
        <p:spPr>
          <a:xfrm>
            <a:off x="2299734" y="3940689"/>
            <a:ext cx="7827305" cy="181844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solidFill>
                  <a:schemeClr val="accent5">
                    <a:lumMod val="50000"/>
                  </a:schemeClr>
                </a:solidFill>
              </a:rPr>
              <a:t>“The defects of interest in AM are of a different nature than those listed in Tables 1 and 2 of NASA-STD-5009, and AM microstructures can impact the effectiveness of NDE methods. Therefore, all inspection of fracture critical AM hardware should be treated as Special NDE.”</a:t>
            </a:r>
          </a:p>
          <a:p>
            <a:pPr marL="285750" indent="-285750">
              <a:spcAft>
                <a:spcPts val="500"/>
              </a:spcAft>
              <a:buFont typeface="Arial" panose="020B0604020202020204" pitchFamily="34" charset="0"/>
              <a:buChar char="•"/>
            </a:pPr>
            <a:r>
              <a:rPr lang="en-US" dirty="0">
                <a:solidFill>
                  <a:schemeClr val="accent5">
                    <a:lumMod val="50000"/>
                  </a:schemeClr>
                </a:solidFill>
              </a:rPr>
              <a:t>“Alternative flaw screening methods for Class A parts (e.g., proof testing) may be feasible with full justification provided in the PPP.”</a:t>
            </a:r>
          </a:p>
        </p:txBody>
      </p:sp>
      <p:pic>
        <p:nvPicPr>
          <p:cNvPr id="21" name="Picture 20">
            <a:extLst>
              <a:ext uri="{FF2B5EF4-FFF2-40B4-BE49-F238E27FC236}">
                <a16:creationId xmlns:a16="http://schemas.microsoft.com/office/drawing/2014/main" id="{27290B55-F7FE-1F95-48BA-3522329D1F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2330080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Class B Part NDE Requirements</a:t>
            </a:r>
          </a:p>
        </p:txBody>
      </p:sp>
      <p:sp>
        <p:nvSpPr>
          <p:cNvPr id="17" name="Footer Placeholder 4">
            <a:extLst>
              <a:ext uri="{FF2B5EF4-FFF2-40B4-BE49-F238E27FC236}">
                <a16:creationId xmlns:a16="http://schemas.microsoft.com/office/drawing/2014/main" id="{F964B4B7-BF3F-69C7-01AF-06EB6E14467C}"/>
              </a:ext>
            </a:extLst>
          </p:cNvPr>
          <p:cNvSpPr txBox="1">
            <a:spLocks/>
          </p:cNvSpPr>
          <p:nvPr/>
        </p:nvSpPr>
        <p:spPr>
          <a:xfrm>
            <a:off x="3582788" y="5828850"/>
            <a:ext cx="4114800" cy="365125"/>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Statement A: Approved for public release; distribution is unlimited.</a:t>
            </a:r>
          </a:p>
        </p:txBody>
      </p:sp>
      <p:sp>
        <p:nvSpPr>
          <p:cNvPr id="6" name="Text Box 4">
            <a:extLst>
              <a:ext uri="{FF2B5EF4-FFF2-40B4-BE49-F238E27FC236}">
                <a16:creationId xmlns:a16="http://schemas.microsoft.com/office/drawing/2014/main" id="{398E1265-4749-69CF-DBBF-D83E90340864}"/>
              </a:ext>
            </a:extLst>
          </p:cNvPr>
          <p:cNvSpPr txBox="1">
            <a:spLocks noChangeArrowheads="1"/>
          </p:cNvSpPr>
          <p:nvPr/>
        </p:nvSpPr>
        <p:spPr bwMode="auto">
          <a:xfrm>
            <a:off x="2680728" y="113187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2" name="Text Box 4">
            <a:extLst>
              <a:ext uri="{FF2B5EF4-FFF2-40B4-BE49-F238E27FC236}">
                <a16:creationId xmlns:a16="http://schemas.microsoft.com/office/drawing/2014/main" id="{D149D004-8DE5-F62D-AB73-FA5AEFFA200B}"/>
              </a:ext>
            </a:extLst>
          </p:cNvPr>
          <p:cNvSpPr txBox="1">
            <a:spLocks noChangeArrowheads="1"/>
          </p:cNvSpPr>
          <p:nvPr/>
        </p:nvSpPr>
        <p:spPr bwMode="auto">
          <a:xfrm>
            <a:off x="2454204" y="1102626"/>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4" name="Text Box 5">
            <a:extLst>
              <a:ext uri="{FF2B5EF4-FFF2-40B4-BE49-F238E27FC236}">
                <a16:creationId xmlns:a16="http://schemas.microsoft.com/office/drawing/2014/main" id="{58B3E35E-73A9-E8D8-F8C2-7D822D1D2C3B}"/>
              </a:ext>
            </a:extLst>
          </p:cNvPr>
          <p:cNvSpPr txBox="1">
            <a:spLocks noChangeArrowheads="1"/>
          </p:cNvSpPr>
          <p:nvPr/>
        </p:nvSpPr>
        <p:spPr bwMode="auto">
          <a:xfrm>
            <a:off x="1226856" y="1217680"/>
            <a:ext cx="98567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The NASA standard requires NDE </a:t>
            </a:r>
            <a:r>
              <a:rPr lang="en-US" altLang="en-US" sz="2800" b="0" i="1" dirty="0">
                <a:solidFill>
                  <a:srgbClr val="002060"/>
                </a:solidFill>
                <a:latin typeface="Arial" panose="020B0604020202020204" pitchFamily="34" charset="0"/>
                <a:cs typeface="Arial" panose="020B0604020202020204" pitchFamily="34" charset="0"/>
              </a:rPr>
              <a:t>for process control </a:t>
            </a:r>
            <a:r>
              <a:rPr lang="en-US" altLang="en-US" sz="2800" b="0" dirty="0">
                <a:solidFill>
                  <a:srgbClr val="002060"/>
                </a:solidFill>
                <a:latin typeface="Arial" panose="020B0604020202020204" pitchFamily="34" charset="0"/>
                <a:cs typeface="Arial" panose="020B0604020202020204" pitchFamily="34" charset="0"/>
              </a:rPr>
              <a:t>with full coverage of the surface and volume for Class B Parts.</a:t>
            </a:r>
          </a:p>
        </p:txBody>
      </p:sp>
      <p:sp>
        <p:nvSpPr>
          <p:cNvPr id="5" name="TextBox 4">
            <a:extLst>
              <a:ext uri="{FF2B5EF4-FFF2-40B4-BE49-F238E27FC236}">
                <a16:creationId xmlns:a16="http://schemas.microsoft.com/office/drawing/2014/main" id="{78DB471E-5418-0B63-9A05-736D76675724}"/>
              </a:ext>
            </a:extLst>
          </p:cNvPr>
          <p:cNvSpPr txBox="1"/>
          <p:nvPr/>
        </p:nvSpPr>
        <p:spPr>
          <a:xfrm>
            <a:off x="1566610" y="2293466"/>
            <a:ext cx="15798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8" name="TextBox 7">
            <a:extLst>
              <a:ext uri="{FF2B5EF4-FFF2-40B4-BE49-F238E27FC236}">
                <a16:creationId xmlns:a16="http://schemas.microsoft.com/office/drawing/2014/main" id="{9EECE81E-76AE-1C01-0F1F-258EF29B3C32}"/>
              </a:ext>
            </a:extLst>
          </p:cNvPr>
          <p:cNvSpPr txBox="1"/>
          <p:nvPr/>
        </p:nvSpPr>
        <p:spPr>
          <a:xfrm>
            <a:off x="1940363" y="2696291"/>
            <a:ext cx="8014288" cy="1200329"/>
          </a:xfrm>
          <a:prstGeom prst="rect">
            <a:avLst/>
          </a:prstGeom>
          <a:noFill/>
        </p:spPr>
        <p:txBody>
          <a:bodyPr wrap="square" rtlCol="0">
            <a:spAutoFit/>
          </a:bodyPr>
          <a:lstStyle/>
          <a:p>
            <a:pPr algn="ctr"/>
            <a:r>
              <a:rPr lang="en-US" dirty="0">
                <a:solidFill>
                  <a:schemeClr val="accent5">
                    <a:lumMod val="50000"/>
                  </a:schemeClr>
                </a:solidFill>
              </a:rPr>
              <a:t>“All Class B parts </a:t>
            </a:r>
            <a:r>
              <a:rPr lang="en-US" b="1" dirty="0">
                <a:solidFill>
                  <a:schemeClr val="accent5">
                    <a:lumMod val="50000"/>
                  </a:schemeClr>
                </a:solidFill>
              </a:rPr>
              <a:t>shall</a:t>
            </a:r>
            <a:r>
              <a:rPr lang="en-US" dirty="0">
                <a:solidFill>
                  <a:schemeClr val="accent5">
                    <a:lumMod val="50000"/>
                  </a:schemeClr>
                </a:solidFill>
              </a:rPr>
              <a:t> receive</a:t>
            </a:r>
            <a:r>
              <a:rPr lang="en-US" b="1" i="1" dirty="0">
                <a:solidFill>
                  <a:schemeClr val="accent5">
                    <a:lumMod val="50000"/>
                  </a:schemeClr>
                </a:solidFill>
              </a:rPr>
              <a:t> </a:t>
            </a:r>
            <a:r>
              <a:rPr lang="en-US" b="1" i="1" dirty="0">
                <a:solidFill>
                  <a:schemeClr val="accent2">
                    <a:lumMod val="50000"/>
                  </a:schemeClr>
                </a:solidFill>
              </a:rPr>
              <a:t>NDE for process control </a:t>
            </a:r>
            <a:r>
              <a:rPr lang="en-US" dirty="0">
                <a:solidFill>
                  <a:schemeClr val="accent5">
                    <a:lumMod val="50000"/>
                  </a:schemeClr>
                </a:solidFill>
              </a:rPr>
              <a:t>with full coverage of the</a:t>
            </a:r>
            <a:r>
              <a:rPr lang="en-US" b="1" i="1" dirty="0">
                <a:solidFill>
                  <a:schemeClr val="accent5">
                    <a:lumMod val="50000"/>
                  </a:schemeClr>
                </a:solidFill>
              </a:rPr>
              <a:t> </a:t>
            </a:r>
            <a:r>
              <a:rPr lang="en-US" dirty="0">
                <a:solidFill>
                  <a:schemeClr val="accent5">
                    <a:lumMod val="50000"/>
                  </a:schemeClr>
                </a:solidFill>
              </a:rPr>
              <a:t>surface and volume of the part, </a:t>
            </a:r>
            <a:r>
              <a:rPr lang="en-US" strike="sngStrike" dirty="0">
                <a:solidFill>
                  <a:schemeClr val="accent2">
                    <a:lumMod val="50000"/>
                  </a:schemeClr>
                </a:solidFill>
              </a:rPr>
              <a:t>including verifiable detection of critical initial flaw size in critical damage tolerant parts</a:t>
            </a:r>
            <a:r>
              <a:rPr lang="en-US" dirty="0">
                <a:solidFill>
                  <a:schemeClr val="accent5">
                    <a:lumMod val="50000"/>
                  </a:schemeClr>
                </a:solidFill>
              </a:rPr>
              <a:t>, with any coverage limitations due to NDE techniques(s) and/or part geometry documented in the PPP” </a:t>
            </a:r>
          </a:p>
        </p:txBody>
      </p:sp>
      <p:sp>
        <p:nvSpPr>
          <p:cNvPr id="9" name="TextBox 8">
            <a:extLst>
              <a:ext uri="{FF2B5EF4-FFF2-40B4-BE49-F238E27FC236}">
                <a16:creationId xmlns:a16="http://schemas.microsoft.com/office/drawing/2014/main" id="{6CB8D8F2-6BE8-EE32-6424-10BDF5AF27F1}"/>
              </a:ext>
            </a:extLst>
          </p:cNvPr>
          <p:cNvSpPr txBox="1"/>
          <p:nvPr/>
        </p:nvSpPr>
        <p:spPr>
          <a:xfrm>
            <a:off x="1566610" y="3823141"/>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10" name="TextBox 9">
            <a:extLst>
              <a:ext uri="{FF2B5EF4-FFF2-40B4-BE49-F238E27FC236}">
                <a16:creationId xmlns:a16="http://schemas.microsoft.com/office/drawing/2014/main" id="{7B36745A-E8F1-E076-CBC8-AEBC1B59E880}"/>
              </a:ext>
            </a:extLst>
          </p:cNvPr>
          <p:cNvSpPr txBox="1"/>
          <p:nvPr/>
        </p:nvSpPr>
        <p:spPr>
          <a:xfrm>
            <a:off x="2299733" y="4219005"/>
            <a:ext cx="8233629" cy="126444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solidFill>
                  <a:schemeClr val="accent5">
                    <a:lumMod val="50000"/>
                  </a:schemeClr>
                </a:solidFill>
              </a:rPr>
              <a:t>“NDE  for process control requires the use of physical reference standards for calibration and acceptance criteria based on the capability of the NDE technique but does not require quantitative validation of flaw detection. </a:t>
            </a:r>
          </a:p>
          <a:p>
            <a:pPr marL="285750" indent="-285750">
              <a:spcAft>
                <a:spcPts val="500"/>
              </a:spcAft>
              <a:buFont typeface="Arial" panose="020B0604020202020204" pitchFamily="34" charset="0"/>
              <a:buChar char="•"/>
            </a:pPr>
            <a:r>
              <a:rPr lang="en-US" dirty="0">
                <a:solidFill>
                  <a:schemeClr val="accent5">
                    <a:lumMod val="50000"/>
                  </a:schemeClr>
                </a:solidFill>
              </a:rPr>
              <a:t>“Targeted approaches for NDE can be proposed and approved per the PPP.”</a:t>
            </a:r>
          </a:p>
        </p:txBody>
      </p:sp>
      <p:sp>
        <p:nvSpPr>
          <p:cNvPr id="11" name="TextBox 10">
            <a:extLst>
              <a:ext uri="{FF2B5EF4-FFF2-40B4-BE49-F238E27FC236}">
                <a16:creationId xmlns:a16="http://schemas.microsoft.com/office/drawing/2014/main" id="{55D38D2B-6873-0CF0-572F-50C4E63382A5}"/>
              </a:ext>
            </a:extLst>
          </p:cNvPr>
          <p:cNvSpPr txBox="1"/>
          <p:nvPr/>
        </p:nvSpPr>
        <p:spPr>
          <a:xfrm>
            <a:off x="5172805" y="5516231"/>
            <a:ext cx="2021611" cy="307777"/>
          </a:xfrm>
          <a:prstGeom prst="rect">
            <a:avLst/>
          </a:prstGeom>
          <a:noFill/>
        </p:spPr>
        <p:txBody>
          <a:bodyPr wrap="square" rtlCol="0">
            <a:spAutoFit/>
          </a:bodyPr>
          <a:lstStyle/>
          <a:p>
            <a:r>
              <a:rPr lang="en-US" sz="1400" b="1" i="1" dirty="0">
                <a:solidFill>
                  <a:schemeClr val="accent2">
                    <a:lumMod val="50000"/>
                  </a:schemeClr>
                </a:solidFill>
              </a:rPr>
              <a:t>(emphasis added)</a:t>
            </a:r>
          </a:p>
        </p:txBody>
      </p:sp>
      <p:pic>
        <p:nvPicPr>
          <p:cNvPr id="12" name="Picture 11">
            <a:extLst>
              <a:ext uri="{FF2B5EF4-FFF2-40B4-BE49-F238E27FC236}">
                <a16:creationId xmlns:a16="http://schemas.microsoft.com/office/drawing/2014/main" id="{E708F96E-422E-226B-6999-B827A9F548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701267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Class B Part NDE Requirements (cont.)</a:t>
            </a:r>
          </a:p>
        </p:txBody>
      </p:sp>
      <p:sp>
        <p:nvSpPr>
          <p:cNvPr id="17" name="Footer Placeholder 4">
            <a:extLst>
              <a:ext uri="{FF2B5EF4-FFF2-40B4-BE49-F238E27FC236}">
                <a16:creationId xmlns:a16="http://schemas.microsoft.com/office/drawing/2014/main" id="{F964B4B7-BF3F-69C7-01AF-06EB6E14467C}"/>
              </a:ext>
            </a:extLst>
          </p:cNvPr>
          <p:cNvSpPr txBox="1">
            <a:spLocks/>
          </p:cNvSpPr>
          <p:nvPr/>
        </p:nvSpPr>
        <p:spPr>
          <a:xfrm>
            <a:off x="3582788" y="5828850"/>
            <a:ext cx="4114800" cy="365125"/>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Statement A: Approved for public release; distribution is unlimited.</a:t>
            </a:r>
          </a:p>
        </p:txBody>
      </p:sp>
      <p:sp>
        <p:nvSpPr>
          <p:cNvPr id="7" name="Text Box 4">
            <a:extLst>
              <a:ext uri="{FF2B5EF4-FFF2-40B4-BE49-F238E27FC236}">
                <a16:creationId xmlns:a16="http://schemas.microsoft.com/office/drawing/2014/main" id="{200ECD64-2ADB-3923-0CA9-380712B38CA7}"/>
              </a:ext>
            </a:extLst>
          </p:cNvPr>
          <p:cNvSpPr txBox="1">
            <a:spLocks noChangeArrowheads="1"/>
          </p:cNvSpPr>
          <p:nvPr/>
        </p:nvSpPr>
        <p:spPr bwMode="auto">
          <a:xfrm>
            <a:off x="2793958" y="129536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12" name="Text Box 5">
            <a:extLst>
              <a:ext uri="{FF2B5EF4-FFF2-40B4-BE49-F238E27FC236}">
                <a16:creationId xmlns:a16="http://schemas.microsoft.com/office/drawing/2014/main" id="{1E18856D-58C4-A510-F518-7A1123D9AC65}"/>
              </a:ext>
            </a:extLst>
          </p:cNvPr>
          <p:cNvSpPr txBox="1">
            <a:spLocks noChangeArrowheads="1"/>
          </p:cNvSpPr>
          <p:nvPr/>
        </p:nvSpPr>
        <p:spPr bwMode="auto">
          <a:xfrm>
            <a:off x="1566610" y="1369462"/>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For Class B parts, the NDE approach must meet the requirements in NASA-STD-5009.</a:t>
            </a:r>
          </a:p>
        </p:txBody>
      </p:sp>
      <p:sp>
        <p:nvSpPr>
          <p:cNvPr id="14" name="TextBox 13">
            <a:extLst>
              <a:ext uri="{FF2B5EF4-FFF2-40B4-BE49-F238E27FC236}">
                <a16:creationId xmlns:a16="http://schemas.microsoft.com/office/drawing/2014/main" id="{AA11E485-31F7-E014-C76D-56C5EC4935F9}"/>
              </a:ext>
            </a:extLst>
          </p:cNvPr>
          <p:cNvSpPr txBox="1"/>
          <p:nvPr/>
        </p:nvSpPr>
        <p:spPr>
          <a:xfrm>
            <a:off x="1566610" y="2492713"/>
            <a:ext cx="1602744"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15" name="TextBox 14">
            <a:extLst>
              <a:ext uri="{FF2B5EF4-FFF2-40B4-BE49-F238E27FC236}">
                <a16:creationId xmlns:a16="http://schemas.microsoft.com/office/drawing/2014/main" id="{7FC407BB-F542-8119-6B5D-C05AB54589F9}"/>
              </a:ext>
            </a:extLst>
          </p:cNvPr>
          <p:cNvSpPr txBox="1"/>
          <p:nvPr/>
        </p:nvSpPr>
        <p:spPr>
          <a:xfrm>
            <a:off x="1940363" y="2892823"/>
            <a:ext cx="8014288" cy="646331"/>
          </a:xfrm>
          <a:prstGeom prst="rect">
            <a:avLst/>
          </a:prstGeom>
          <a:noFill/>
        </p:spPr>
        <p:txBody>
          <a:bodyPr wrap="square" rtlCol="0">
            <a:spAutoFit/>
          </a:bodyPr>
          <a:lstStyle/>
          <a:p>
            <a:pPr algn="ctr"/>
            <a:r>
              <a:rPr lang="en-US" dirty="0">
                <a:solidFill>
                  <a:schemeClr val="accent5">
                    <a:lumMod val="50000"/>
                  </a:schemeClr>
                </a:solidFill>
              </a:rPr>
              <a:t>“The NDE approach for Class B parts </a:t>
            </a:r>
            <a:r>
              <a:rPr lang="en-US" b="1" dirty="0">
                <a:solidFill>
                  <a:schemeClr val="accent5">
                    <a:lumMod val="50000"/>
                  </a:schemeClr>
                </a:solidFill>
              </a:rPr>
              <a:t>shall</a:t>
            </a:r>
            <a:r>
              <a:rPr lang="en-US" dirty="0">
                <a:solidFill>
                  <a:schemeClr val="accent5">
                    <a:lumMod val="50000"/>
                  </a:schemeClr>
                </a:solidFill>
              </a:rPr>
              <a:t> meet the </a:t>
            </a:r>
            <a:r>
              <a:rPr lang="en-US" strike="sngStrike" dirty="0">
                <a:solidFill>
                  <a:schemeClr val="accent2">
                    <a:lumMod val="50000"/>
                  </a:schemeClr>
                </a:solidFill>
              </a:rPr>
              <a:t>Special NDE</a:t>
            </a:r>
            <a:r>
              <a:rPr lang="en-US" dirty="0">
                <a:solidFill>
                  <a:schemeClr val="accent2">
                    <a:lumMod val="50000"/>
                  </a:schemeClr>
                </a:solidFill>
              </a:rPr>
              <a:t> </a:t>
            </a:r>
            <a:r>
              <a:rPr lang="en-US" dirty="0">
                <a:solidFill>
                  <a:schemeClr val="accent5">
                    <a:lumMod val="50000"/>
                  </a:schemeClr>
                </a:solidFill>
              </a:rPr>
              <a:t>requirements of NASA-STD-5009 and be documented in the PPP.”</a:t>
            </a:r>
          </a:p>
        </p:txBody>
      </p:sp>
      <p:sp>
        <p:nvSpPr>
          <p:cNvPr id="16" name="TextBox 15">
            <a:extLst>
              <a:ext uri="{FF2B5EF4-FFF2-40B4-BE49-F238E27FC236}">
                <a16:creationId xmlns:a16="http://schemas.microsoft.com/office/drawing/2014/main" id="{9BC599D9-D050-AE4A-8F68-59F24B1F0C78}"/>
              </a:ext>
            </a:extLst>
          </p:cNvPr>
          <p:cNvSpPr txBox="1"/>
          <p:nvPr/>
        </p:nvSpPr>
        <p:spPr>
          <a:xfrm>
            <a:off x="1566610" y="3437593"/>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18" name="TextBox 17">
            <a:extLst>
              <a:ext uri="{FF2B5EF4-FFF2-40B4-BE49-F238E27FC236}">
                <a16:creationId xmlns:a16="http://schemas.microsoft.com/office/drawing/2014/main" id="{266C967C-CDD7-1444-8716-DFBDF3843595}"/>
              </a:ext>
            </a:extLst>
          </p:cNvPr>
          <p:cNvSpPr txBox="1"/>
          <p:nvPr/>
        </p:nvSpPr>
        <p:spPr>
          <a:xfrm>
            <a:off x="2299734" y="3835366"/>
            <a:ext cx="7827305" cy="181844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solidFill>
                  <a:schemeClr val="accent5">
                    <a:lumMod val="50000"/>
                  </a:schemeClr>
                </a:solidFill>
              </a:rPr>
              <a:t>“The requirements in NASA-STD-5009 establish important controls, including the definition, validation, documentation, and approval of all NDE procedures, standards, methods, and acceptance criteria […]”</a:t>
            </a:r>
          </a:p>
          <a:p>
            <a:pPr marL="285750" indent="-285750">
              <a:spcAft>
                <a:spcPts val="500"/>
              </a:spcAft>
              <a:buFont typeface="Arial" panose="020B0604020202020204" pitchFamily="34" charset="0"/>
              <a:buChar char="•"/>
            </a:pPr>
            <a:r>
              <a:rPr lang="en-US" dirty="0">
                <a:solidFill>
                  <a:schemeClr val="accent5">
                    <a:lumMod val="50000"/>
                  </a:schemeClr>
                </a:solidFill>
              </a:rPr>
              <a:t>“Alternative post-build quality assurance methods for Class B parts (e.g., proof testing), as well as a reduction in NDE scope for Class B parts, may be feasible with full justification provided in the PPP."</a:t>
            </a:r>
          </a:p>
        </p:txBody>
      </p:sp>
      <p:pic>
        <p:nvPicPr>
          <p:cNvPr id="19" name="Picture 18">
            <a:extLst>
              <a:ext uri="{FF2B5EF4-FFF2-40B4-BE49-F238E27FC236}">
                <a16:creationId xmlns:a16="http://schemas.microsoft.com/office/drawing/2014/main" id="{35F889AE-02CD-2061-BA6B-234148EC0B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056943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Qualified In Situ Process Monitoring</a:t>
            </a:r>
          </a:p>
        </p:txBody>
      </p:sp>
      <p:sp>
        <p:nvSpPr>
          <p:cNvPr id="2" name="Text Box 4">
            <a:extLst>
              <a:ext uri="{FF2B5EF4-FFF2-40B4-BE49-F238E27FC236}">
                <a16:creationId xmlns:a16="http://schemas.microsoft.com/office/drawing/2014/main" id="{8938D3DA-6E7E-CA24-7A32-8C194E1E5814}"/>
              </a:ext>
            </a:extLst>
          </p:cNvPr>
          <p:cNvSpPr txBox="1">
            <a:spLocks noChangeArrowheads="1"/>
          </p:cNvSpPr>
          <p:nvPr/>
        </p:nvSpPr>
        <p:spPr bwMode="auto">
          <a:xfrm>
            <a:off x="2899356" y="11608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4" name="Text Box 5">
            <a:extLst>
              <a:ext uri="{FF2B5EF4-FFF2-40B4-BE49-F238E27FC236}">
                <a16:creationId xmlns:a16="http://schemas.microsoft.com/office/drawing/2014/main" id="{0E79C989-5A09-DC0B-DD05-0D30C83D7C8E}"/>
              </a:ext>
            </a:extLst>
          </p:cNvPr>
          <p:cNvSpPr txBox="1">
            <a:spLocks noChangeArrowheads="1"/>
          </p:cNvSpPr>
          <p:nvPr/>
        </p:nvSpPr>
        <p:spPr bwMode="auto">
          <a:xfrm>
            <a:off x="1730763" y="1275891"/>
            <a:ext cx="8952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Passive in situ process monitoring may be used as a quantitative indicator of part quality, if qualified.</a:t>
            </a:r>
          </a:p>
        </p:txBody>
      </p:sp>
      <p:sp>
        <p:nvSpPr>
          <p:cNvPr id="5" name="TextBox 4">
            <a:extLst>
              <a:ext uri="{FF2B5EF4-FFF2-40B4-BE49-F238E27FC236}">
                <a16:creationId xmlns:a16="http://schemas.microsoft.com/office/drawing/2014/main" id="{6B1C710E-8A0F-DB8A-8356-41DFC47EFC81}"/>
              </a:ext>
            </a:extLst>
          </p:cNvPr>
          <p:cNvSpPr txBox="1"/>
          <p:nvPr/>
        </p:nvSpPr>
        <p:spPr>
          <a:xfrm>
            <a:off x="1730763" y="2345052"/>
            <a:ext cx="1691310"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6" name="TextBox 5">
            <a:extLst>
              <a:ext uri="{FF2B5EF4-FFF2-40B4-BE49-F238E27FC236}">
                <a16:creationId xmlns:a16="http://schemas.microsoft.com/office/drawing/2014/main" id="{C967EBC6-6295-74C4-6207-59C6BBDFE771}"/>
              </a:ext>
            </a:extLst>
          </p:cNvPr>
          <p:cNvSpPr txBox="1"/>
          <p:nvPr/>
        </p:nvSpPr>
        <p:spPr>
          <a:xfrm>
            <a:off x="2104516" y="2745913"/>
            <a:ext cx="8217120" cy="923330"/>
          </a:xfrm>
          <a:prstGeom prst="rect">
            <a:avLst/>
          </a:prstGeom>
          <a:noFill/>
        </p:spPr>
        <p:txBody>
          <a:bodyPr wrap="square" rtlCol="0">
            <a:spAutoFit/>
          </a:bodyPr>
          <a:lstStyle/>
          <a:p>
            <a:pPr lvl="0" algn="ctr"/>
            <a:r>
              <a:rPr lang="en-US" dirty="0">
                <a:solidFill>
                  <a:schemeClr val="accent5">
                    <a:lumMod val="50000"/>
                  </a:schemeClr>
                </a:solidFill>
              </a:rPr>
              <a:t>“Prior to use as a quantitative indicator of part quality for part acceptance, passive in-situ process monitoring technologies </a:t>
            </a:r>
            <a:r>
              <a:rPr lang="en-US" b="1" dirty="0">
                <a:solidFill>
                  <a:schemeClr val="accent5">
                    <a:lumMod val="50000"/>
                  </a:schemeClr>
                </a:solidFill>
              </a:rPr>
              <a:t>shall</a:t>
            </a:r>
            <a:r>
              <a:rPr lang="en-US" dirty="0">
                <a:solidFill>
                  <a:schemeClr val="accent5">
                    <a:lumMod val="50000"/>
                  </a:schemeClr>
                </a:solidFill>
              </a:rPr>
              <a:t> be </a:t>
            </a:r>
            <a:r>
              <a:rPr lang="en-US" b="1" i="1" dirty="0">
                <a:solidFill>
                  <a:schemeClr val="accent2">
                    <a:lumMod val="50000"/>
                  </a:schemeClr>
                </a:solidFill>
              </a:rPr>
              <a:t>qualified</a:t>
            </a:r>
            <a:r>
              <a:rPr lang="en-US" dirty="0"/>
              <a:t> </a:t>
            </a:r>
            <a:r>
              <a:rPr lang="en-US" dirty="0">
                <a:solidFill>
                  <a:schemeClr val="accent5">
                    <a:lumMod val="50000"/>
                  </a:schemeClr>
                </a:solidFill>
              </a:rPr>
              <a:t>by the CEO to the satisfaction of NASA in a manner</a:t>
            </a:r>
            <a:r>
              <a:rPr lang="en-US" dirty="0"/>
              <a:t> </a:t>
            </a:r>
            <a:r>
              <a:rPr lang="en-US" dirty="0">
                <a:solidFill>
                  <a:schemeClr val="accent2">
                    <a:lumMod val="50000"/>
                  </a:schemeClr>
                </a:solidFill>
              </a:rPr>
              <a:t>analogous to other NDE techniques</a:t>
            </a:r>
            <a:r>
              <a:rPr lang="en-US" dirty="0"/>
              <a:t>.”</a:t>
            </a:r>
          </a:p>
        </p:txBody>
      </p:sp>
      <p:sp>
        <p:nvSpPr>
          <p:cNvPr id="8" name="TextBox 7">
            <a:extLst>
              <a:ext uri="{FF2B5EF4-FFF2-40B4-BE49-F238E27FC236}">
                <a16:creationId xmlns:a16="http://schemas.microsoft.com/office/drawing/2014/main" id="{DD35FFE8-CF83-929D-2D00-225F1F3B732F}"/>
              </a:ext>
            </a:extLst>
          </p:cNvPr>
          <p:cNvSpPr txBox="1"/>
          <p:nvPr/>
        </p:nvSpPr>
        <p:spPr>
          <a:xfrm>
            <a:off x="1730763" y="3649453"/>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9" name="TextBox 8">
            <a:extLst>
              <a:ext uri="{FF2B5EF4-FFF2-40B4-BE49-F238E27FC236}">
                <a16:creationId xmlns:a16="http://schemas.microsoft.com/office/drawing/2014/main" id="{40D3DB19-D8BB-77BB-6105-D3E0BA5AA00C}"/>
              </a:ext>
            </a:extLst>
          </p:cNvPr>
          <p:cNvSpPr txBox="1"/>
          <p:nvPr/>
        </p:nvSpPr>
        <p:spPr>
          <a:xfrm>
            <a:off x="2104515" y="4006858"/>
            <a:ext cx="8217121" cy="120032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solidFill>
                  <a:schemeClr val="accent5">
                    <a:lumMod val="50000"/>
                  </a:schemeClr>
                </a:solidFill>
              </a:rPr>
              <a:t>“All processes that are used to establish quantifiable quality assurance metrics are qualified against established criteria to </a:t>
            </a:r>
            <a:r>
              <a:rPr lang="en-US" dirty="0">
                <a:solidFill>
                  <a:schemeClr val="accent2">
                    <a:lumMod val="50000"/>
                  </a:schemeClr>
                </a:solidFill>
              </a:rPr>
              <a:t>verify detection reliability</a:t>
            </a:r>
            <a:r>
              <a:rPr lang="en-US" dirty="0"/>
              <a:t>, </a:t>
            </a:r>
            <a:r>
              <a:rPr lang="en-US" dirty="0">
                <a:solidFill>
                  <a:schemeClr val="accent5">
                    <a:lumMod val="50000"/>
                  </a:schemeClr>
                </a:solidFill>
              </a:rPr>
              <a:t>calibration, and implementation. If in-situ monitoring techniques are employed for such purposes, the need for such qualification is unchanged.”</a:t>
            </a:r>
          </a:p>
        </p:txBody>
      </p:sp>
      <p:sp>
        <p:nvSpPr>
          <p:cNvPr id="10" name="TextBox 9">
            <a:extLst>
              <a:ext uri="{FF2B5EF4-FFF2-40B4-BE49-F238E27FC236}">
                <a16:creationId xmlns:a16="http://schemas.microsoft.com/office/drawing/2014/main" id="{3F941CB3-BF4B-8E18-FE83-704A8B72B819}"/>
              </a:ext>
            </a:extLst>
          </p:cNvPr>
          <p:cNvSpPr txBox="1"/>
          <p:nvPr/>
        </p:nvSpPr>
        <p:spPr>
          <a:xfrm>
            <a:off x="5321298" y="5545959"/>
            <a:ext cx="1689101" cy="307777"/>
          </a:xfrm>
          <a:prstGeom prst="rect">
            <a:avLst/>
          </a:prstGeom>
          <a:noFill/>
        </p:spPr>
        <p:txBody>
          <a:bodyPr wrap="square" rtlCol="0">
            <a:spAutoFit/>
          </a:bodyPr>
          <a:lstStyle/>
          <a:p>
            <a:r>
              <a:rPr lang="en-US" sz="1400" b="1" i="1" dirty="0">
                <a:solidFill>
                  <a:schemeClr val="accent2">
                    <a:lumMod val="50000"/>
                  </a:schemeClr>
                </a:solidFill>
              </a:rPr>
              <a:t>(emphasis added)</a:t>
            </a:r>
          </a:p>
        </p:txBody>
      </p:sp>
      <p:pic>
        <p:nvPicPr>
          <p:cNvPr id="11" name="Picture 10">
            <a:extLst>
              <a:ext uri="{FF2B5EF4-FFF2-40B4-BE49-F238E27FC236}">
                <a16:creationId xmlns:a16="http://schemas.microsoft.com/office/drawing/2014/main" id="{B0289F24-77FD-9D77-1DCD-ED152221D1D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2780095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Qualified In-Situ Process Monitoring (cont.)</a:t>
            </a:r>
          </a:p>
        </p:txBody>
      </p:sp>
      <p:sp>
        <p:nvSpPr>
          <p:cNvPr id="7" name="Text Box 5">
            <a:extLst>
              <a:ext uri="{FF2B5EF4-FFF2-40B4-BE49-F238E27FC236}">
                <a16:creationId xmlns:a16="http://schemas.microsoft.com/office/drawing/2014/main" id="{61911099-FD42-239F-A12C-8BF20017FB9A}"/>
              </a:ext>
            </a:extLst>
          </p:cNvPr>
          <p:cNvSpPr txBox="1">
            <a:spLocks noChangeArrowheads="1"/>
          </p:cNvSpPr>
          <p:nvPr/>
        </p:nvSpPr>
        <p:spPr bwMode="auto">
          <a:xfrm>
            <a:off x="1342097" y="1327448"/>
            <a:ext cx="9507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Passive in situ process monitoring may NOT replace NDE.</a:t>
            </a:r>
          </a:p>
        </p:txBody>
      </p:sp>
      <p:sp>
        <p:nvSpPr>
          <p:cNvPr id="11" name="TextBox 10">
            <a:extLst>
              <a:ext uri="{FF2B5EF4-FFF2-40B4-BE49-F238E27FC236}">
                <a16:creationId xmlns:a16="http://schemas.microsoft.com/office/drawing/2014/main" id="{C39DD28A-B12D-F281-4723-BB20B3674B1D}"/>
              </a:ext>
            </a:extLst>
          </p:cNvPr>
          <p:cNvSpPr txBox="1"/>
          <p:nvPr/>
        </p:nvSpPr>
        <p:spPr>
          <a:xfrm>
            <a:off x="1129507" y="1994866"/>
            <a:ext cx="2451208" cy="400110"/>
          </a:xfrm>
          <a:prstGeom prst="rect">
            <a:avLst/>
          </a:prstGeom>
          <a:noFill/>
        </p:spPr>
        <p:txBody>
          <a:bodyPr wrap="square" rtlCol="0">
            <a:spAutoFit/>
          </a:bodyPr>
          <a:lstStyle/>
          <a:p>
            <a:r>
              <a:rPr lang="en-US" sz="2000" b="1" i="1" dirty="0">
                <a:solidFill>
                  <a:schemeClr val="accent1">
                    <a:lumMod val="75000"/>
                  </a:schemeClr>
                </a:solidFill>
              </a:rPr>
              <a:t>Rationale (cont.):</a:t>
            </a:r>
          </a:p>
        </p:txBody>
      </p:sp>
      <p:sp>
        <p:nvSpPr>
          <p:cNvPr id="12" name="TextBox 11">
            <a:extLst>
              <a:ext uri="{FF2B5EF4-FFF2-40B4-BE49-F238E27FC236}">
                <a16:creationId xmlns:a16="http://schemas.microsoft.com/office/drawing/2014/main" id="{57EBF6B7-78F4-451A-177F-DBF6FCD219E2}"/>
              </a:ext>
            </a:extLst>
          </p:cNvPr>
          <p:cNvSpPr txBox="1"/>
          <p:nvPr/>
        </p:nvSpPr>
        <p:spPr>
          <a:xfrm>
            <a:off x="1141343" y="2384160"/>
            <a:ext cx="9940275" cy="2990562"/>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solidFill>
                  <a:schemeClr val="accent5">
                    <a:lumMod val="50000"/>
                  </a:schemeClr>
                </a:solidFill>
              </a:rPr>
              <a:t>“Certification of a passive in-situ monitoring technology relies upon a thorough</a:t>
            </a:r>
            <a:r>
              <a:rPr lang="en-US" b="1" i="1" dirty="0">
                <a:solidFill>
                  <a:schemeClr val="accent5">
                    <a:lumMod val="50000"/>
                  </a:schemeClr>
                </a:solidFill>
              </a:rPr>
              <a:t> </a:t>
            </a:r>
            <a:r>
              <a:rPr lang="en-US" dirty="0">
                <a:solidFill>
                  <a:schemeClr val="accent2">
                    <a:lumMod val="50000"/>
                  </a:schemeClr>
                </a:solidFill>
              </a:rPr>
              <a:t>understanding of the physical basis</a:t>
            </a:r>
            <a:r>
              <a:rPr lang="en-US" dirty="0">
                <a:solidFill>
                  <a:srgbClr val="C00000"/>
                </a:solidFill>
              </a:rPr>
              <a:t> </a:t>
            </a:r>
            <a:r>
              <a:rPr lang="en-US" dirty="0">
                <a:solidFill>
                  <a:schemeClr val="accent5">
                    <a:lumMod val="50000"/>
                  </a:schemeClr>
                </a:solidFill>
              </a:rPr>
              <a:t>for the measured phenomena, a </a:t>
            </a:r>
            <a:r>
              <a:rPr lang="en-US" dirty="0">
                <a:solidFill>
                  <a:schemeClr val="accent2">
                    <a:lumMod val="50000"/>
                  </a:schemeClr>
                </a:solidFill>
              </a:rPr>
              <a:t>proven causal </a:t>
            </a:r>
            <a:r>
              <a:rPr lang="en-US" dirty="0">
                <a:solidFill>
                  <a:schemeClr val="accent5">
                    <a:lumMod val="50000"/>
                  </a:schemeClr>
                </a:solidFill>
              </a:rPr>
              <a:t>correlation of the measured phenomena to a well-defined defective process state, and a proven level of reliability for detection of the defective process state.”</a:t>
            </a:r>
          </a:p>
          <a:p>
            <a:pPr marL="285750" indent="-285750">
              <a:spcAft>
                <a:spcPts val="500"/>
              </a:spcAft>
              <a:buFont typeface="Arial" panose="020B0604020202020204" pitchFamily="34" charset="0"/>
              <a:buChar char="•"/>
            </a:pPr>
            <a:r>
              <a:rPr lang="en-US" dirty="0">
                <a:solidFill>
                  <a:schemeClr val="accent5">
                    <a:lumMod val="50000"/>
                  </a:schemeClr>
                </a:solidFill>
              </a:rPr>
              <a:t>“If qualified in the manner stated above, an in-situ process monitoring technique can be used to </a:t>
            </a:r>
            <a:r>
              <a:rPr lang="en-US" dirty="0">
                <a:solidFill>
                  <a:schemeClr val="accent2">
                    <a:lumMod val="50000"/>
                  </a:schemeClr>
                </a:solidFill>
              </a:rPr>
              <a:t>complement</a:t>
            </a:r>
            <a:r>
              <a:rPr lang="en-US" dirty="0"/>
              <a:t> </a:t>
            </a:r>
            <a:r>
              <a:rPr lang="en-US" dirty="0">
                <a:solidFill>
                  <a:schemeClr val="accent5">
                    <a:lumMod val="50000"/>
                  </a:schemeClr>
                </a:solidFill>
              </a:rPr>
              <a:t>NDE in the Integrated Structural Integrity Rationale of the PPP. At this time, even a qualified in-situ process monitoring method </a:t>
            </a:r>
            <a:r>
              <a:rPr lang="en-US" dirty="0">
                <a:solidFill>
                  <a:schemeClr val="accent2">
                    <a:lumMod val="50000"/>
                  </a:schemeClr>
                </a:solidFill>
              </a:rPr>
              <a:t>cannot</a:t>
            </a:r>
            <a:r>
              <a:rPr lang="en-US" dirty="0"/>
              <a:t> </a:t>
            </a:r>
            <a:r>
              <a:rPr lang="en-US" dirty="0">
                <a:solidFill>
                  <a:schemeClr val="accent5">
                    <a:lumMod val="50000"/>
                  </a:schemeClr>
                </a:solidFill>
              </a:rPr>
              <a:t>be considered a complete replacement for NDE.”</a:t>
            </a:r>
          </a:p>
          <a:p>
            <a:pPr marL="285750" indent="-285750">
              <a:spcAft>
                <a:spcPts val="500"/>
              </a:spcAft>
              <a:buFont typeface="Arial" panose="020B0604020202020204" pitchFamily="34" charset="0"/>
              <a:buChar char="•"/>
            </a:pPr>
            <a:r>
              <a:rPr lang="en-US" dirty="0">
                <a:solidFill>
                  <a:schemeClr val="accent5">
                    <a:lumMod val="50000"/>
                  </a:schemeClr>
                </a:solidFill>
              </a:rPr>
              <a:t>“Even if qualification is not desired, the use of in-situ process monitoring is encouraged as a source of </a:t>
            </a:r>
            <a:r>
              <a:rPr lang="en-US" dirty="0">
                <a:solidFill>
                  <a:schemeClr val="accent2">
                    <a:lumMod val="50000"/>
                  </a:schemeClr>
                </a:solidFill>
              </a:rPr>
              <a:t>process control data</a:t>
            </a:r>
            <a:r>
              <a:rPr lang="en-US" dirty="0">
                <a:solidFill>
                  <a:schemeClr val="accent5">
                    <a:lumMod val="50000"/>
                  </a:schemeClr>
                </a:solidFill>
              </a:rPr>
              <a:t>. This data can also be used to help </a:t>
            </a:r>
            <a:r>
              <a:rPr lang="en-US" dirty="0">
                <a:solidFill>
                  <a:schemeClr val="accent2">
                    <a:lumMod val="50000"/>
                  </a:schemeClr>
                </a:solidFill>
              </a:rPr>
              <a:t>guide targeted inspection</a:t>
            </a:r>
            <a:r>
              <a:rPr lang="en-US" dirty="0">
                <a:solidFill>
                  <a:schemeClr val="accent5">
                    <a:lumMod val="50000"/>
                  </a:schemeClr>
                </a:solidFill>
              </a:rPr>
              <a:t>.”</a:t>
            </a:r>
          </a:p>
        </p:txBody>
      </p:sp>
      <p:sp>
        <p:nvSpPr>
          <p:cNvPr id="14" name="TextBox 13">
            <a:extLst>
              <a:ext uri="{FF2B5EF4-FFF2-40B4-BE49-F238E27FC236}">
                <a16:creationId xmlns:a16="http://schemas.microsoft.com/office/drawing/2014/main" id="{567A84B9-CB61-8114-1B86-7F07B7B61D42}"/>
              </a:ext>
            </a:extLst>
          </p:cNvPr>
          <p:cNvSpPr txBox="1"/>
          <p:nvPr/>
        </p:nvSpPr>
        <p:spPr>
          <a:xfrm>
            <a:off x="5198709" y="5576116"/>
            <a:ext cx="1825545" cy="307777"/>
          </a:xfrm>
          <a:prstGeom prst="rect">
            <a:avLst/>
          </a:prstGeom>
          <a:noFill/>
        </p:spPr>
        <p:txBody>
          <a:bodyPr wrap="square" rtlCol="0">
            <a:spAutoFit/>
          </a:bodyPr>
          <a:lstStyle/>
          <a:p>
            <a:r>
              <a:rPr lang="en-US" sz="1400" b="1" i="1" dirty="0">
                <a:solidFill>
                  <a:schemeClr val="accent2">
                    <a:lumMod val="50000"/>
                  </a:schemeClr>
                </a:solidFill>
              </a:rPr>
              <a:t>(emphasis added)</a:t>
            </a:r>
          </a:p>
        </p:txBody>
      </p:sp>
      <p:pic>
        <p:nvPicPr>
          <p:cNvPr id="15" name="Picture 14">
            <a:extLst>
              <a:ext uri="{FF2B5EF4-FFF2-40B4-BE49-F238E27FC236}">
                <a16:creationId xmlns:a16="http://schemas.microsoft.com/office/drawing/2014/main" id="{84A20A54-F883-4BBA-88F5-1614C398E8B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376542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Qualification Flow Chart</a:t>
            </a:r>
          </a:p>
        </p:txBody>
      </p:sp>
      <p:sp>
        <p:nvSpPr>
          <p:cNvPr id="2" name="Text Box 4">
            <a:extLst>
              <a:ext uri="{FF2B5EF4-FFF2-40B4-BE49-F238E27FC236}">
                <a16:creationId xmlns:a16="http://schemas.microsoft.com/office/drawing/2014/main" id="{BEE48FFC-F435-9A80-AB28-8AD5565401AC}"/>
              </a:ext>
            </a:extLst>
          </p:cNvPr>
          <p:cNvSpPr txBox="1">
            <a:spLocks noChangeArrowheads="1"/>
          </p:cNvSpPr>
          <p:nvPr/>
        </p:nvSpPr>
        <p:spPr bwMode="auto">
          <a:xfrm>
            <a:off x="2031268" y="1313176"/>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4" name="Text Box 5">
            <a:extLst>
              <a:ext uri="{FF2B5EF4-FFF2-40B4-BE49-F238E27FC236}">
                <a16:creationId xmlns:a16="http://schemas.microsoft.com/office/drawing/2014/main" id="{517EF75E-C180-004D-AD5D-2ACBD054B195}"/>
              </a:ext>
            </a:extLst>
          </p:cNvPr>
          <p:cNvSpPr txBox="1">
            <a:spLocks noChangeArrowheads="1"/>
          </p:cNvSpPr>
          <p:nvPr/>
        </p:nvSpPr>
        <p:spPr bwMode="auto">
          <a:xfrm>
            <a:off x="1275300" y="1232384"/>
            <a:ext cx="9268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b="0" dirty="0">
                <a:solidFill>
                  <a:srgbClr val="002060"/>
                </a:solidFill>
                <a:latin typeface="Arial" panose="020B0604020202020204" pitchFamily="34" charset="0"/>
                <a:cs typeface="Arial" panose="020B0604020202020204" pitchFamily="34" charset="0"/>
              </a:rPr>
              <a:t>In situ monitoring can be used in several aspects of certification:</a:t>
            </a:r>
          </a:p>
        </p:txBody>
      </p:sp>
      <p:sp>
        <p:nvSpPr>
          <p:cNvPr id="5" name="TextBox 4">
            <a:extLst>
              <a:ext uri="{FF2B5EF4-FFF2-40B4-BE49-F238E27FC236}">
                <a16:creationId xmlns:a16="http://schemas.microsoft.com/office/drawing/2014/main" id="{757762FB-E328-E47D-9C16-132352AFC8C8}"/>
              </a:ext>
            </a:extLst>
          </p:cNvPr>
          <p:cNvSpPr txBox="1"/>
          <p:nvPr/>
        </p:nvSpPr>
        <p:spPr>
          <a:xfrm>
            <a:off x="6095999" y="1968993"/>
            <a:ext cx="5098473" cy="3785652"/>
          </a:xfrm>
          <a:prstGeom prst="rect">
            <a:avLst/>
          </a:prstGeom>
          <a:noFill/>
        </p:spPr>
        <p:txBody>
          <a:bodyPr wrap="square" rtlCol="0">
            <a:spAutoFit/>
          </a:bodyPr>
          <a:lstStyle/>
          <a:p>
            <a:r>
              <a:rPr lang="en-US" sz="1600" b="1" dirty="0">
                <a:solidFill>
                  <a:schemeClr val="accent1">
                    <a:lumMod val="75000"/>
                  </a:schemeClr>
                </a:solidFill>
              </a:rPr>
              <a:t>Qualification of Material Process (QMP)</a:t>
            </a:r>
          </a:p>
          <a:p>
            <a:pPr marL="231775" indent="-231775">
              <a:buFont typeface="Arial" panose="020B0604020202020204" pitchFamily="34" charset="0"/>
              <a:buChar char="•"/>
            </a:pPr>
            <a:r>
              <a:rPr lang="en-US" sz="1600" dirty="0">
                <a:solidFill>
                  <a:schemeClr val="accent5">
                    <a:lumMod val="50000"/>
                  </a:schemeClr>
                </a:solidFill>
              </a:rPr>
              <a:t>Use with process development</a:t>
            </a:r>
          </a:p>
          <a:p>
            <a:endParaRPr lang="en-US" sz="1600" dirty="0">
              <a:solidFill>
                <a:schemeClr val="accent5">
                  <a:lumMod val="50000"/>
                </a:schemeClr>
              </a:solidFill>
            </a:endParaRPr>
          </a:p>
          <a:p>
            <a:r>
              <a:rPr lang="en-US" sz="1600" b="1" dirty="0">
                <a:solidFill>
                  <a:schemeClr val="accent1">
                    <a:lumMod val="75000"/>
                  </a:schemeClr>
                </a:solidFill>
              </a:rPr>
              <a:t>Part Classification</a:t>
            </a:r>
          </a:p>
          <a:p>
            <a:pPr marL="231775" indent="-231775">
              <a:buFont typeface="Arial" panose="020B0604020202020204" pitchFamily="34" charset="0"/>
              <a:buChar char="•"/>
            </a:pPr>
            <a:r>
              <a:rPr lang="en-US" sz="1600" dirty="0">
                <a:solidFill>
                  <a:schemeClr val="accent5">
                    <a:lumMod val="50000"/>
                  </a:schemeClr>
                </a:solidFill>
              </a:rPr>
              <a:t>Improve inspectability for better AM risk posture </a:t>
            </a:r>
          </a:p>
          <a:p>
            <a:pPr marL="231775" indent="-231775">
              <a:buFont typeface="Arial" panose="020B0604020202020204" pitchFamily="34" charset="0"/>
              <a:buChar char="•"/>
            </a:pPr>
            <a:r>
              <a:rPr lang="en-US" sz="1600" dirty="0">
                <a:solidFill>
                  <a:schemeClr val="accent5">
                    <a:lumMod val="50000"/>
                  </a:schemeClr>
                </a:solidFill>
              </a:rPr>
              <a:t>Inspection process must be qualified by cognizant engineering organization (CEO)</a:t>
            </a:r>
          </a:p>
          <a:p>
            <a:endParaRPr lang="en-US" sz="1600" dirty="0">
              <a:solidFill>
                <a:schemeClr val="accent5">
                  <a:lumMod val="50000"/>
                </a:schemeClr>
              </a:solidFill>
            </a:endParaRPr>
          </a:p>
          <a:p>
            <a:r>
              <a:rPr lang="en-US" sz="1600" b="1" dirty="0">
                <a:solidFill>
                  <a:schemeClr val="accent1">
                    <a:lumMod val="75000"/>
                  </a:schemeClr>
                </a:solidFill>
              </a:rPr>
              <a:t>Part Production Plan</a:t>
            </a:r>
          </a:p>
          <a:p>
            <a:pPr marL="231775" indent="-231775">
              <a:buFont typeface="Arial" panose="020B0604020202020204" pitchFamily="34" charset="0"/>
              <a:buChar char="•"/>
            </a:pPr>
            <a:r>
              <a:rPr lang="en-US" sz="1600" dirty="0">
                <a:solidFill>
                  <a:schemeClr val="accent5">
                    <a:lumMod val="50000"/>
                  </a:schemeClr>
                </a:solidFill>
              </a:rPr>
              <a:t>Integrated Structural Integrity Rationale (ISIR):</a:t>
            </a:r>
          </a:p>
          <a:p>
            <a:pPr marL="685800" lvl="1" indent="-228600">
              <a:buFont typeface="Arial" panose="020B0604020202020204" pitchFamily="34" charset="0"/>
              <a:buChar char="•"/>
            </a:pPr>
            <a:r>
              <a:rPr lang="en-US" sz="1600" dirty="0">
                <a:solidFill>
                  <a:schemeClr val="accent5">
                    <a:lumMod val="50000"/>
                  </a:schemeClr>
                </a:solidFill>
              </a:rPr>
              <a:t>Can be specified as a defect screening action</a:t>
            </a:r>
          </a:p>
          <a:p>
            <a:pPr marL="685800" lvl="1" indent="-228600">
              <a:buFont typeface="Arial" panose="020B0604020202020204" pitchFamily="34" charset="0"/>
              <a:buChar char="•"/>
            </a:pPr>
            <a:r>
              <a:rPr lang="en-US" sz="1600" dirty="0">
                <a:solidFill>
                  <a:schemeClr val="accent5">
                    <a:lumMod val="50000"/>
                  </a:schemeClr>
                </a:solidFill>
              </a:rPr>
              <a:t>Must be qualified by CEO</a:t>
            </a:r>
          </a:p>
          <a:p>
            <a:pPr lvl="1"/>
            <a:endParaRPr lang="en-US" sz="1600" dirty="0">
              <a:solidFill>
                <a:schemeClr val="accent5">
                  <a:lumMod val="50000"/>
                </a:schemeClr>
              </a:solidFill>
            </a:endParaRPr>
          </a:p>
          <a:p>
            <a:r>
              <a:rPr lang="en-US" sz="1600" b="1" dirty="0">
                <a:solidFill>
                  <a:schemeClr val="accent1">
                    <a:lumMod val="75000"/>
                  </a:schemeClr>
                </a:solidFill>
              </a:rPr>
              <a:t>Production Controls</a:t>
            </a:r>
          </a:p>
          <a:p>
            <a:pPr marL="231775" indent="-231775">
              <a:buFont typeface="Arial" panose="020B0604020202020204" pitchFamily="34" charset="0"/>
              <a:buChar char="•"/>
            </a:pPr>
            <a:r>
              <a:rPr lang="en-US" sz="1600" dirty="0">
                <a:solidFill>
                  <a:schemeClr val="accent5">
                    <a:lumMod val="50000"/>
                  </a:schemeClr>
                </a:solidFill>
              </a:rPr>
              <a:t>Could develop certain metrics to track over time</a:t>
            </a:r>
          </a:p>
        </p:txBody>
      </p:sp>
      <p:sp>
        <p:nvSpPr>
          <p:cNvPr id="6" name="Rectangle 5">
            <a:extLst>
              <a:ext uri="{FF2B5EF4-FFF2-40B4-BE49-F238E27FC236}">
                <a16:creationId xmlns:a16="http://schemas.microsoft.com/office/drawing/2014/main" id="{272F526A-7158-8771-BFA1-94CF06F330CA}"/>
              </a:ext>
            </a:extLst>
          </p:cNvPr>
          <p:cNvSpPr/>
          <p:nvPr/>
        </p:nvSpPr>
        <p:spPr>
          <a:xfrm>
            <a:off x="2819514" y="4671254"/>
            <a:ext cx="2954506" cy="134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 schematic&#10;&#10;Description automatically generated">
            <a:extLst>
              <a:ext uri="{FF2B5EF4-FFF2-40B4-BE49-F238E27FC236}">
                <a16:creationId xmlns:a16="http://schemas.microsoft.com/office/drawing/2014/main" id="{D00225F9-3296-16AA-94C9-5C53E944A2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94" b="96558" l="1304" r="99080">
                        <a14:foregroundMark x1="1380" y1="4221" x2="1380" y2="4221"/>
                        <a14:foregroundMark x1="21933" y1="33896" x2="21933" y2="33896"/>
                        <a14:foregroundMark x1="13880" y1="22727" x2="40337" y2="39026"/>
                        <a14:foregroundMark x1="40337" y1="39026" x2="41104" y2="40130"/>
                        <a14:foregroundMark x1="5445" y1="5130" x2="38037" y2="28442"/>
                        <a14:foregroundMark x1="38037" y1="28442" x2="64494" y2="71429"/>
                        <a14:foregroundMark x1="64494" y1="71429" x2="64494" y2="71429"/>
                        <a14:foregroundMark x1="17945" y1="3831" x2="90491" y2="6494"/>
                        <a14:foregroundMark x1="90491" y1="6494" x2="91104" y2="5909"/>
                        <a14:foregroundMark x1="20552" y1="1753" x2="58436" y2="3831"/>
                        <a14:foregroundMark x1="58436" y1="3831" x2="88957" y2="1753"/>
                        <a14:foregroundMark x1="88957" y1="1753" x2="96626" y2="2338"/>
                        <a14:foregroundMark x1="87270" y1="95260" x2="84816" y2="95455"/>
                        <a14:foregroundMark x1="88650" y1="95260" x2="93098" y2="95455"/>
                        <a14:foregroundMark x1="88190" y1="95844" x2="96856" y2="94675"/>
                        <a14:foregroundMark x1="83052" y1="95974" x2="98620" y2="95455"/>
                        <a14:foregroundMark x1="82132" y1="96558" x2="96089" y2="96558"/>
                        <a14:foregroundMark x1="96089" y1="96558" x2="98466" y2="96364"/>
                        <a14:foregroundMark x1="97776" y1="96558" x2="99080" y2="95649"/>
                        <a14:foregroundMark x1="81672" y1="96364" x2="80368" y2="95649"/>
                      </a14:backgroundRemoval>
                    </a14:imgEffect>
                  </a14:imgLayer>
                </a14:imgProps>
              </a:ext>
            </a:extLst>
          </a:blip>
          <a:stretch>
            <a:fillRect/>
          </a:stretch>
        </p:blipFill>
        <p:spPr>
          <a:xfrm>
            <a:off x="2238905" y="1815715"/>
            <a:ext cx="3670740" cy="4335078"/>
          </a:xfrm>
          <a:prstGeom prst="rect">
            <a:avLst/>
          </a:prstGeom>
        </p:spPr>
      </p:pic>
      <p:sp>
        <p:nvSpPr>
          <p:cNvPr id="9" name="Rounded Rectangle 8">
            <a:extLst>
              <a:ext uri="{FF2B5EF4-FFF2-40B4-BE49-F238E27FC236}">
                <a16:creationId xmlns:a16="http://schemas.microsoft.com/office/drawing/2014/main" id="{DAB92022-C1FC-F145-EB25-ABB19ADF967B}"/>
              </a:ext>
            </a:extLst>
          </p:cNvPr>
          <p:cNvSpPr/>
          <p:nvPr/>
        </p:nvSpPr>
        <p:spPr>
          <a:xfrm>
            <a:off x="3056506" y="4641223"/>
            <a:ext cx="826994" cy="138312"/>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D96EA562-D647-507E-25F8-870097BD50AD}"/>
              </a:ext>
            </a:extLst>
          </p:cNvPr>
          <p:cNvSpPr/>
          <p:nvPr/>
        </p:nvSpPr>
        <p:spPr>
          <a:xfrm>
            <a:off x="2792227" y="5273569"/>
            <a:ext cx="952959" cy="143741"/>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B399969D-5C7B-C4CD-AE9E-0AB4CA12A640}"/>
              </a:ext>
            </a:extLst>
          </p:cNvPr>
          <p:cNvSpPr/>
          <p:nvPr/>
        </p:nvSpPr>
        <p:spPr>
          <a:xfrm>
            <a:off x="3064188" y="4900443"/>
            <a:ext cx="1203513" cy="140350"/>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74B1BD30-BFCF-AE67-0233-A6E552E66406}"/>
              </a:ext>
            </a:extLst>
          </p:cNvPr>
          <p:cNvSpPr/>
          <p:nvPr/>
        </p:nvSpPr>
        <p:spPr>
          <a:xfrm>
            <a:off x="2788778" y="3114437"/>
            <a:ext cx="1455871" cy="143660"/>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ADA28619-609B-9085-E98F-BD27F95760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2317322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Adaptive (Closed-Loop) Systems</a:t>
            </a:r>
          </a:p>
        </p:txBody>
      </p:sp>
      <p:sp>
        <p:nvSpPr>
          <p:cNvPr id="7" name="Text Box 4">
            <a:extLst>
              <a:ext uri="{FF2B5EF4-FFF2-40B4-BE49-F238E27FC236}">
                <a16:creationId xmlns:a16="http://schemas.microsoft.com/office/drawing/2014/main" id="{0C79385F-8559-3AEC-3245-C55575047088}"/>
              </a:ext>
            </a:extLst>
          </p:cNvPr>
          <p:cNvSpPr txBox="1">
            <a:spLocks noChangeArrowheads="1"/>
          </p:cNvSpPr>
          <p:nvPr/>
        </p:nvSpPr>
        <p:spPr bwMode="auto">
          <a:xfrm>
            <a:off x="2689731" y="143069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11" name="Text Box 5">
            <a:extLst>
              <a:ext uri="{FF2B5EF4-FFF2-40B4-BE49-F238E27FC236}">
                <a16:creationId xmlns:a16="http://schemas.microsoft.com/office/drawing/2014/main" id="{0E6E65D1-CDC9-8EF3-D4CB-B571EA98B8EF}"/>
              </a:ext>
            </a:extLst>
          </p:cNvPr>
          <p:cNvSpPr txBox="1">
            <a:spLocks noChangeArrowheads="1"/>
          </p:cNvSpPr>
          <p:nvPr/>
        </p:nvSpPr>
        <p:spPr bwMode="auto">
          <a:xfrm>
            <a:off x="2476400" y="1252988"/>
            <a:ext cx="7583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The current certification approach does not accommodate the use of adaptive systems.</a:t>
            </a:r>
          </a:p>
        </p:txBody>
      </p:sp>
      <p:sp>
        <p:nvSpPr>
          <p:cNvPr id="12" name="TextBox 11">
            <a:extLst>
              <a:ext uri="{FF2B5EF4-FFF2-40B4-BE49-F238E27FC236}">
                <a16:creationId xmlns:a16="http://schemas.microsoft.com/office/drawing/2014/main" id="{6D2FC838-955D-843A-91E1-45DF9DA43A5F}"/>
              </a:ext>
            </a:extLst>
          </p:cNvPr>
          <p:cNvSpPr txBox="1"/>
          <p:nvPr/>
        </p:nvSpPr>
        <p:spPr>
          <a:xfrm>
            <a:off x="1364157" y="4622906"/>
            <a:ext cx="4785561" cy="400110"/>
          </a:xfrm>
          <a:prstGeom prst="rect">
            <a:avLst/>
          </a:prstGeom>
          <a:noFill/>
        </p:spPr>
        <p:txBody>
          <a:bodyPr wrap="square" rtlCol="0">
            <a:spAutoFit/>
          </a:bodyPr>
          <a:lstStyle/>
          <a:p>
            <a:r>
              <a:rPr lang="en-US" sz="2000" b="1" i="1" dirty="0">
                <a:solidFill>
                  <a:schemeClr val="accent1">
                    <a:lumMod val="75000"/>
                  </a:schemeClr>
                </a:solidFill>
              </a:rPr>
              <a:t>Two issues for verification:</a:t>
            </a:r>
          </a:p>
        </p:txBody>
      </p:sp>
      <p:sp>
        <p:nvSpPr>
          <p:cNvPr id="14" name="TextBox 13">
            <a:extLst>
              <a:ext uri="{FF2B5EF4-FFF2-40B4-BE49-F238E27FC236}">
                <a16:creationId xmlns:a16="http://schemas.microsoft.com/office/drawing/2014/main" id="{4D9DA6A8-8D77-6BD2-F295-61572FA06067}"/>
              </a:ext>
            </a:extLst>
          </p:cNvPr>
          <p:cNvSpPr txBox="1"/>
          <p:nvPr/>
        </p:nvSpPr>
        <p:spPr>
          <a:xfrm>
            <a:off x="1641600" y="3634112"/>
            <a:ext cx="8450683" cy="933589"/>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solidFill>
                  <a:schemeClr val="accent5">
                    <a:lumMod val="50000"/>
                  </a:schemeClr>
                </a:solidFill>
              </a:rPr>
              <a:t>Monitor the process using sensors (e.g. </a:t>
            </a:r>
            <a:r>
              <a:rPr lang="en-US" sz="1600" dirty="0" err="1">
                <a:solidFill>
                  <a:schemeClr val="accent5">
                    <a:lumMod val="50000"/>
                  </a:schemeClr>
                </a:solidFill>
              </a:rPr>
              <a:t>meltpool</a:t>
            </a:r>
            <a:r>
              <a:rPr lang="en-US" sz="1600" dirty="0">
                <a:solidFill>
                  <a:schemeClr val="accent5">
                    <a:lumMod val="50000"/>
                  </a:schemeClr>
                </a:solidFill>
              </a:rPr>
              <a:t> thermal signature) and change a machine/process parameter (e.g. laser power) to optimize the response</a:t>
            </a:r>
          </a:p>
          <a:p>
            <a:pPr marL="285750" indent="-285750">
              <a:spcAft>
                <a:spcPts val="800"/>
              </a:spcAft>
              <a:buFont typeface="Arial" panose="020B0604020202020204" pitchFamily="34" charset="0"/>
              <a:buChar char="•"/>
            </a:pPr>
            <a:r>
              <a:rPr lang="en-US" sz="1600" dirty="0">
                <a:solidFill>
                  <a:schemeClr val="accent5">
                    <a:lumMod val="50000"/>
                  </a:schemeClr>
                </a:solidFill>
              </a:rPr>
              <a:t>Currently available in many directed energy deposition (DED) systems</a:t>
            </a:r>
          </a:p>
        </p:txBody>
      </p:sp>
      <p:sp>
        <p:nvSpPr>
          <p:cNvPr id="17" name="TextBox 16">
            <a:extLst>
              <a:ext uri="{FF2B5EF4-FFF2-40B4-BE49-F238E27FC236}">
                <a16:creationId xmlns:a16="http://schemas.microsoft.com/office/drawing/2014/main" id="{82C40812-4F3F-6642-4993-06A52340AB08}"/>
              </a:ext>
            </a:extLst>
          </p:cNvPr>
          <p:cNvSpPr txBox="1"/>
          <p:nvPr/>
        </p:nvSpPr>
        <p:spPr>
          <a:xfrm>
            <a:off x="1641601" y="5016907"/>
            <a:ext cx="7528197" cy="687368"/>
          </a:xfrm>
          <a:prstGeom prst="rect">
            <a:avLst/>
          </a:prstGeom>
          <a:noFill/>
        </p:spPr>
        <p:txBody>
          <a:bodyPr wrap="square" rtlCol="0">
            <a:spAutoFit/>
          </a:bodyPr>
          <a:lstStyle/>
          <a:p>
            <a:pPr marL="342900" indent="-342900">
              <a:spcAft>
                <a:spcPts val="800"/>
              </a:spcAft>
              <a:buFont typeface="+mj-lt"/>
              <a:buAutoNum type="arabicPeriod"/>
            </a:pPr>
            <a:r>
              <a:rPr lang="en-US" sz="1600" dirty="0">
                <a:solidFill>
                  <a:schemeClr val="accent5">
                    <a:lumMod val="50000"/>
                  </a:schemeClr>
                </a:solidFill>
              </a:rPr>
              <a:t>Verify the sensor performance, algorithm and machine response</a:t>
            </a:r>
          </a:p>
          <a:p>
            <a:pPr marL="342900" indent="-342900">
              <a:buFont typeface="+mj-lt"/>
              <a:buAutoNum type="arabicPeriod"/>
            </a:pPr>
            <a:r>
              <a:rPr lang="en-US" sz="1600" dirty="0">
                <a:solidFill>
                  <a:schemeClr val="accent5">
                    <a:lumMod val="50000"/>
                  </a:schemeClr>
                </a:solidFill>
              </a:rPr>
              <a:t>Verify the physics – does controlling this parameter result in a good part?</a:t>
            </a:r>
          </a:p>
        </p:txBody>
      </p:sp>
      <p:sp>
        <p:nvSpPr>
          <p:cNvPr id="18" name="TextBox 17">
            <a:extLst>
              <a:ext uri="{FF2B5EF4-FFF2-40B4-BE49-F238E27FC236}">
                <a16:creationId xmlns:a16="http://schemas.microsoft.com/office/drawing/2014/main" id="{C08CBF45-7BBB-E60A-B01F-18D2AEB8A3F3}"/>
              </a:ext>
            </a:extLst>
          </p:cNvPr>
          <p:cNvSpPr txBox="1"/>
          <p:nvPr/>
        </p:nvSpPr>
        <p:spPr>
          <a:xfrm>
            <a:off x="1402859" y="3273934"/>
            <a:ext cx="5291201" cy="400110"/>
          </a:xfrm>
          <a:prstGeom prst="rect">
            <a:avLst/>
          </a:prstGeom>
          <a:noFill/>
        </p:spPr>
        <p:txBody>
          <a:bodyPr wrap="square" rtlCol="0">
            <a:spAutoFit/>
          </a:bodyPr>
          <a:lstStyle/>
          <a:p>
            <a:r>
              <a:rPr lang="en-US" sz="2000" b="1" i="1" dirty="0">
                <a:solidFill>
                  <a:schemeClr val="accent1">
                    <a:lumMod val="75000"/>
                  </a:schemeClr>
                </a:solidFill>
              </a:rPr>
              <a:t>Adaptive (Closed-Loop) Systems</a:t>
            </a:r>
          </a:p>
        </p:txBody>
      </p:sp>
      <p:sp>
        <p:nvSpPr>
          <p:cNvPr id="19" name="TextBox 18">
            <a:extLst>
              <a:ext uri="{FF2B5EF4-FFF2-40B4-BE49-F238E27FC236}">
                <a16:creationId xmlns:a16="http://schemas.microsoft.com/office/drawing/2014/main" id="{5D67B98D-97D2-0A84-8689-EECD9ACCD06C}"/>
              </a:ext>
            </a:extLst>
          </p:cNvPr>
          <p:cNvSpPr txBox="1"/>
          <p:nvPr/>
        </p:nvSpPr>
        <p:spPr>
          <a:xfrm>
            <a:off x="7974628" y="4944337"/>
            <a:ext cx="2053057" cy="369332"/>
          </a:xfrm>
          <a:prstGeom prst="rect">
            <a:avLst/>
          </a:prstGeom>
          <a:noFill/>
        </p:spPr>
        <p:txBody>
          <a:bodyPr wrap="square" rtlCol="0">
            <a:spAutoFit/>
          </a:bodyPr>
          <a:lstStyle/>
          <a:p>
            <a:r>
              <a:rPr lang="en-US" b="1" i="1" dirty="0">
                <a:solidFill>
                  <a:schemeClr val="accent2">
                    <a:lumMod val="50000"/>
                  </a:schemeClr>
                </a:solidFill>
              </a:rPr>
              <a:t>(control system)</a:t>
            </a:r>
          </a:p>
        </p:txBody>
      </p:sp>
      <p:sp>
        <p:nvSpPr>
          <p:cNvPr id="20" name="TextBox 19">
            <a:extLst>
              <a:ext uri="{FF2B5EF4-FFF2-40B4-BE49-F238E27FC236}">
                <a16:creationId xmlns:a16="http://schemas.microsoft.com/office/drawing/2014/main" id="{A3E0DEEE-82B3-3BA3-DBE4-483DF4D27C85}"/>
              </a:ext>
            </a:extLst>
          </p:cNvPr>
          <p:cNvSpPr txBox="1"/>
          <p:nvPr/>
        </p:nvSpPr>
        <p:spPr>
          <a:xfrm>
            <a:off x="8704505" y="5325507"/>
            <a:ext cx="1355563" cy="369332"/>
          </a:xfrm>
          <a:prstGeom prst="rect">
            <a:avLst/>
          </a:prstGeom>
          <a:noFill/>
        </p:spPr>
        <p:txBody>
          <a:bodyPr wrap="square" rtlCol="0">
            <a:spAutoFit/>
          </a:bodyPr>
          <a:lstStyle/>
          <a:p>
            <a:r>
              <a:rPr lang="en-US" b="1" i="1" dirty="0">
                <a:solidFill>
                  <a:schemeClr val="accent2">
                    <a:lumMod val="50000"/>
                  </a:schemeClr>
                </a:solidFill>
              </a:rPr>
              <a:t>(materials)</a:t>
            </a:r>
          </a:p>
        </p:txBody>
      </p:sp>
      <p:sp>
        <p:nvSpPr>
          <p:cNvPr id="21" name="TextBox 20">
            <a:extLst>
              <a:ext uri="{FF2B5EF4-FFF2-40B4-BE49-F238E27FC236}">
                <a16:creationId xmlns:a16="http://schemas.microsoft.com/office/drawing/2014/main" id="{0B291B39-B28C-7D3C-1CC4-2768B5893349}"/>
              </a:ext>
            </a:extLst>
          </p:cNvPr>
          <p:cNvSpPr txBox="1"/>
          <p:nvPr/>
        </p:nvSpPr>
        <p:spPr>
          <a:xfrm>
            <a:off x="1414214" y="2260894"/>
            <a:ext cx="9018259" cy="830997"/>
          </a:xfrm>
          <a:prstGeom prst="rect">
            <a:avLst/>
          </a:prstGeom>
          <a:noFill/>
        </p:spPr>
        <p:txBody>
          <a:bodyPr wrap="square" rtlCol="0">
            <a:spAutoFit/>
          </a:bodyPr>
          <a:lstStyle/>
          <a:p>
            <a:pPr algn="ctr">
              <a:spcAft>
                <a:spcPts val="500"/>
              </a:spcAft>
            </a:pPr>
            <a:r>
              <a:rPr lang="en-US" sz="1600" dirty="0">
                <a:solidFill>
                  <a:schemeClr val="accent5">
                    <a:lumMod val="50000"/>
                  </a:schemeClr>
                </a:solidFill>
              </a:rPr>
              <a:t>“Closed-loop process control based on </a:t>
            </a:r>
            <a:r>
              <a:rPr lang="en-US" sz="1600" dirty="0">
                <a:solidFill>
                  <a:schemeClr val="accent2">
                    <a:lumMod val="50000"/>
                  </a:schemeClr>
                </a:solidFill>
              </a:rPr>
              <a:t>adaptive</a:t>
            </a:r>
            <a:r>
              <a:rPr lang="en-US" sz="1600" dirty="0"/>
              <a:t> </a:t>
            </a:r>
            <a:r>
              <a:rPr lang="en-US" sz="1600" dirty="0">
                <a:solidFill>
                  <a:schemeClr val="accent5">
                    <a:lumMod val="50000"/>
                  </a:schemeClr>
                </a:solidFill>
              </a:rPr>
              <a:t>in-situ monitoring technologies that alter the defined AM process in response to monitored phenomena are </a:t>
            </a:r>
            <a:r>
              <a:rPr lang="en-US" sz="1600" dirty="0">
                <a:solidFill>
                  <a:schemeClr val="accent2">
                    <a:lumMod val="50000"/>
                  </a:schemeClr>
                </a:solidFill>
              </a:rPr>
              <a:t>not currently applicable </a:t>
            </a:r>
            <a:r>
              <a:rPr lang="en-US" sz="1600" dirty="0">
                <a:solidFill>
                  <a:schemeClr val="accent5">
                    <a:lumMod val="50000"/>
                  </a:schemeClr>
                </a:solidFill>
              </a:rPr>
              <a:t>technology per this NASA Technical Standard and cannot be used without prior approved tailoring.”</a:t>
            </a:r>
          </a:p>
        </p:txBody>
      </p:sp>
      <p:pic>
        <p:nvPicPr>
          <p:cNvPr id="22" name="Picture 21">
            <a:extLst>
              <a:ext uri="{FF2B5EF4-FFF2-40B4-BE49-F238E27FC236}">
                <a16:creationId xmlns:a16="http://schemas.microsoft.com/office/drawing/2014/main" id="{C5762E4E-C919-0C1C-5D17-7DF15B46FAD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2298618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98C64A-2AB7-8644-A3DA-5E10EFC785D0}"/>
              </a:ext>
            </a:extLst>
          </p:cNvPr>
          <p:cNvSpPr>
            <a:spLocks noGrp="1"/>
          </p:cNvSpPr>
          <p:nvPr>
            <p:ph type="ftr" sz="quarter" idx="11"/>
          </p:nvPr>
        </p:nvSpPr>
        <p:spPr/>
        <p:txBody>
          <a:bodyPr/>
          <a:lstStyle/>
          <a:p>
            <a:r>
              <a:rPr lang="en-GB"/>
              <a:t>ASTM International Conference on Additive Manufacturing</a:t>
            </a:r>
            <a:endParaRPr lang="en-GB" dirty="0"/>
          </a:p>
        </p:txBody>
      </p:sp>
      <p:pic>
        <p:nvPicPr>
          <p:cNvPr id="10" name="Picture Placeholder 9" descr="A person wearing glasses&#10;&#10;Description automatically generated with low confidence">
            <a:extLst>
              <a:ext uri="{FF2B5EF4-FFF2-40B4-BE49-F238E27FC236}">
                <a16:creationId xmlns:a16="http://schemas.microsoft.com/office/drawing/2014/main" id="{AABA467F-11AC-EB39-E1FA-34547DD1C42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3314" b="13314"/>
          <a:stretch>
            <a:fillRect/>
          </a:stretch>
        </p:blipFill>
        <p:spPr>
          <a:xfrm>
            <a:off x="1163232" y="2085752"/>
            <a:ext cx="1828800" cy="1828800"/>
          </a:xfrm>
          <a:ln w="12700">
            <a:solidFill>
              <a:srgbClr val="002060"/>
            </a:solidFill>
          </a:ln>
        </p:spPr>
      </p:pic>
      <p:sp>
        <p:nvSpPr>
          <p:cNvPr id="4" name="Title 3">
            <a:extLst>
              <a:ext uri="{FF2B5EF4-FFF2-40B4-BE49-F238E27FC236}">
                <a16:creationId xmlns:a16="http://schemas.microsoft.com/office/drawing/2014/main" id="{B3C2624F-6F44-F84A-A1E5-693F551FAA41}"/>
              </a:ext>
            </a:extLst>
          </p:cNvPr>
          <p:cNvSpPr>
            <a:spLocks noGrp="1"/>
          </p:cNvSpPr>
          <p:nvPr>
            <p:ph type="title"/>
          </p:nvPr>
        </p:nvSpPr>
        <p:spPr/>
        <p:txBody>
          <a:bodyPr/>
          <a:lstStyle/>
          <a:p>
            <a:r>
              <a:rPr lang="en-US" dirty="0"/>
              <a:t>Speaker Biography</a:t>
            </a:r>
          </a:p>
        </p:txBody>
      </p:sp>
      <p:sp>
        <p:nvSpPr>
          <p:cNvPr id="5" name="Text Placeholder 4">
            <a:extLst>
              <a:ext uri="{FF2B5EF4-FFF2-40B4-BE49-F238E27FC236}">
                <a16:creationId xmlns:a16="http://schemas.microsoft.com/office/drawing/2014/main" id="{E03635B3-A227-8745-9E5F-A9774265F7C2}"/>
              </a:ext>
            </a:extLst>
          </p:cNvPr>
          <p:cNvSpPr>
            <a:spLocks noGrp="1"/>
          </p:cNvSpPr>
          <p:nvPr>
            <p:ph type="body" sz="quarter" idx="13"/>
          </p:nvPr>
        </p:nvSpPr>
        <p:spPr>
          <a:xfrm>
            <a:off x="3085961" y="1441613"/>
            <a:ext cx="5361298" cy="301934"/>
          </a:xfrm>
        </p:spPr>
        <p:txBody>
          <a:bodyPr/>
          <a:lstStyle/>
          <a:p>
            <a:r>
              <a:rPr lang="en-US" dirty="0">
                <a:solidFill>
                  <a:schemeClr val="accent1"/>
                </a:solidFill>
              </a:rPr>
              <a:t>Erin Lanigan</a:t>
            </a:r>
          </a:p>
        </p:txBody>
      </p:sp>
      <p:sp>
        <p:nvSpPr>
          <p:cNvPr id="7" name="Content Placeholder 5">
            <a:extLst>
              <a:ext uri="{FF2B5EF4-FFF2-40B4-BE49-F238E27FC236}">
                <a16:creationId xmlns:a16="http://schemas.microsoft.com/office/drawing/2014/main" id="{8F9CCD89-E6C9-F009-DC23-0CAA783441EF}"/>
              </a:ext>
            </a:extLst>
          </p:cNvPr>
          <p:cNvSpPr txBox="1">
            <a:spLocks/>
          </p:cNvSpPr>
          <p:nvPr/>
        </p:nvSpPr>
        <p:spPr>
          <a:xfrm>
            <a:off x="3274952" y="1958700"/>
            <a:ext cx="4706276" cy="2082904"/>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600"/>
              </a:spcAft>
              <a:buFont typeface="Symbol" panose="05050102010706020507" pitchFamily="18" charset="2"/>
              <a:buNone/>
              <a:defRPr sz="1600" kern="1200">
                <a:solidFill>
                  <a:schemeClr val="tx1"/>
                </a:solidFill>
                <a:latin typeface="+mn-lt"/>
                <a:ea typeface="+mn-ea"/>
                <a:cs typeface="+mn-cs"/>
              </a:defRPr>
            </a:lvl1pPr>
            <a:lvl2pPr marL="361942" indent="-180970" algn="l" defTabSz="914377" rtl="0" eaLnBrk="1" latinLnBrk="0" hangingPunct="1">
              <a:lnSpc>
                <a:spcPct val="100000"/>
              </a:lnSpc>
              <a:spcBef>
                <a:spcPts val="0"/>
              </a:spcBef>
              <a:spcAft>
                <a:spcPts val="600"/>
              </a:spcAft>
              <a:buClr>
                <a:schemeClr val="tx2"/>
              </a:buClr>
              <a:buFont typeface="Symbol" panose="05050102010706020507" pitchFamily="18" charset="2"/>
              <a:buChar char=""/>
              <a:defRPr sz="1400" kern="1200" baseline="0">
                <a:solidFill>
                  <a:schemeClr val="tx1"/>
                </a:solidFill>
                <a:latin typeface="+mn-lt"/>
                <a:ea typeface="+mn-ea"/>
                <a:cs typeface="+mn-cs"/>
              </a:defRPr>
            </a:lvl2pPr>
            <a:lvl3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baseline="0">
                <a:solidFill>
                  <a:schemeClr val="tx1"/>
                </a:solidFill>
                <a:latin typeface="+mn-lt"/>
                <a:ea typeface="+mn-ea"/>
                <a:cs typeface="+mn-cs"/>
              </a:defRPr>
            </a:lvl3pPr>
            <a:lvl4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baseline="0">
                <a:solidFill>
                  <a:schemeClr val="tx1"/>
                </a:solidFill>
                <a:latin typeface="+mn-lt"/>
                <a:ea typeface="+mn-ea"/>
                <a:cs typeface="+mn-cs"/>
              </a:defRPr>
            </a:lvl4pPr>
            <a:lvl5pPr marL="180970" indent="-180970"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5pPr>
            <a:lvl6pPr marL="361942"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6pPr>
            <a:lvl7pPr marL="179384" indent="-179384" algn="l" defTabSz="914377"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7pPr>
            <a:lvl8pPr marL="360354" indent="-180970" algn="l" defTabSz="914377"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2">
                    <a:lumMod val="25000"/>
                  </a:schemeClr>
                </a:solidFill>
              </a:rPr>
              <a:t>Native of Lenexa, Kansas (Kansas City metro)</a:t>
            </a:r>
          </a:p>
          <a:p>
            <a:pPr marL="285750" indent="-285750">
              <a:buFont typeface="Arial" panose="020B0604020202020204" pitchFamily="34" charset="0"/>
              <a:buChar char="•"/>
            </a:pPr>
            <a:r>
              <a:rPr lang="en-US" dirty="0">
                <a:solidFill>
                  <a:schemeClr val="bg2">
                    <a:lumMod val="25000"/>
                  </a:schemeClr>
                </a:solidFill>
              </a:rPr>
              <a:t>Bachelor’s Degree in Mechanical Engineering from the University of Kansas</a:t>
            </a:r>
          </a:p>
          <a:p>
            <a:pPr marL="285750" indent="-285750">
              <a:buFont typeface="Arial" panose="020B0604020202020204" pitchFamily="34" charset="0"/>
              <a:buChar char="•"/>
            </a:pPr>
            <a:r>
              <a:rPr lang="en-US" b="1" dirty="0">
                <a:solidFill>
                  <a:schemeClr val="accent2">
                    <a:lumMod val="50000"/>
                  </a:schemeClr>
                </a:solidFill>
              </a:rPr>
              <a:t>Non-Destructive Evaluation Team</a:t>
            </a:r>
            <a:r>
              <a:rPr lang="en-US" dirty="0">
                <a:solidFill>
                  <a:schemeClr val="accent2">
                    <a:lumMod val="50000"/>
                  </a:schemeClr>
                </a:solidFill>
              </a:rPr>
              <a:t> at </a:t>
            </a:r>
            <a:r>
              <a:rPr lang="en-US" b="1" dirty="0">
                <a:solidFill>
                  <a:schemeClr val="accent2">
                    <a:lumMod val="50000"/>
                  </a:schemeClr>
                </a:solidFill>
              </a:rPr>
              <a:t>NASA Marshall Space Flight Cente</a:t>
            </a:r>
            <a:r>
              <a:rPr lang="en-US" dirty="0">
                <a:solidFill>
                  <a:schemeClr val="accent2">
                    <a:lumMod val="50000"/>
                  </a:schemeClr>
                </a:solidFill>
              </a:rPr>
              <a:t>r since Oct. 2017</a:t>
            </a:r>
          </a:p>
          <a:p>
            <a:pPr marL="285750" indent="-285750">
              <a:buFont typeface="Arial" panose="020B0604020202020204" pitchFamily="34" charset="0"/>
              <a:buChar char="•"/>
            </a:pPr>
            <a:r>
              <a:rPr lang="en-US" dirty="0">
                <a:solidFill>
                  <a:schemeClr val="bg2">
                    <a:lumMod val="25000"/>
                  </a:schemeClr>
                </a:solidFill>
              </a:rPr>
              <a:t>Completing Master’s in Mechanical Engineering at the University of Alabama in Huntsville</a:t>
            </a:r>
          </a:p>
        </p:txBody>
      </p:sp>
      <p:sp>
        <p:nvSpPr>
          <p:cNvPr id="8" name="Rectangle 7">
            <a:extLst>
              <a:ext uri="{FF2B5EF4-FFF2-40B4-BE49-F238E27FC236}">
                <a16:creationId xmlns:a16="http://schemas.microsoft.com/office/drawing/2014/main" id="{3150EB4D-E339-FE63-B4CA-A54CE1194816}"/>
              </a:ext>
            </a:extLst>
          </p:cNvPr>
          <p:cNvSpPr/>
          <p:nvPr/>
        </p:nvSpPr>
        <p:spPr>
          <a:xfrm>
            <a:off x="3781228" y="4041604"/>
            <a:ext cx="4200000" cy="1569660"/>
          </a:xfrm>
          <a:prstGeom prst="rect">
            <a:avLst/>
          </a:prstGeom>
        </p:spPr>
        <p:txBody>
          <a:bodyPr wrap="square">
            <a:spAutoFit/>
          </a:bodyPr>
          <a:lstStyle/>
          <a:p>
            <a:r>
              <a:rPr lang="en-US" sz="1600" b="1" dirty="0">
                <a:solidFill>
                  <a:schemeClr val="accent2">
                    <a:lumMod val="25000"/>
                  </a:schemeClr>
                </a:solidFill>
              </a:rPr>
              <a:t>Focus Areas:</a:t>
            </a:r>
          </a:p>
          <a:p>
            <a:pPr marL="190492" indent="-285750">
              <a:buFont typeface="Arial" panose="020B0604020202020204" pitchFamily="34" charset="0"/>
              <a:buChar char="•"/>
            </a:pPr>
            <a:r>
              <a:rPr lang="en-US" sz="1600" dirty="0">
                <a:solidFill>
                  <a:schemeClr val="bg2">
                    <a:lumMod val="25000"/>
                  </a:schemeClr>
                </a:solidFill>
              </a:rPr>
              <a:t>Infrared flash thermography</a:t>
            </a:r>
          </a:p>
          <a:p>
            <a:pPr marL="190492" indent="-285750">
              <a:buFont typeface="Arial" panose="020B0604020202020204" pitchFamily="34" charset="0"/>
              <a:buChar char="•"/>
            </a:pPr>
            <a:r>
              <a:rPr lang="en-US" sz="1600" dirty="0">
                <a:solidFill>
                  <a:schemeClr val="bg2">
                    <a:lumMod val="25000"/>
                  </a:schemeClr>
                </a:solidFill>
              </a:rPr>
              <a:t>NDE of additive manufacturing</a:t>
            </a:r>
          </a:p>
          <a:p>
            <a:pPr marL="190492" indent="-285750">
              <a:buFont typeface="Arial" panose="020B0604020202020204" pitchFamily="34" charset="0"/>
              <a:buChar char="•"/>
            </a:pPr>
            <a:r>
              <a:rPr lang="en-US" sz="1600" dirty="0">
                <a:solidFill>
                  <a:schemeClr val="bg2">
                    <a:lumMod val="25000"/>
                  </a:schemeClr>
                </a:solidFill>
              </a:rPr>
              <a:t>In situ process monitoring</a:t>
            </a:r>
          </a:p>
          <a:p>
            <a:pPr marL="190492" indent="-285750">
              <a:buFont typeface="Arial" panose="020B0604020202020204" pitchFamily="34" charset="0"/>
              <a:buChar char="•"/>
            </a:pPr>
            <a:r>
              <a:rPr lang="en-US" sz="1600" dirty="0">
                <a:solidFill>
                  <a:schemeClr val="bg2">
                    <a:lumMod val="25000"/>
                  </a:schemeClr>
                </a:solidFill>
              </a:rPr>
              <a:t>AM certification</a:t>
            </a:r>
          </a:p>
          <a:p>
            <a:pPr marL="190492" indent="-285750">
              <a:buFont typeface="Arial" panose="020B0604020202020204" pitchFamily="34" charset="0"/>
              <a:buChar char="•"/>
            </a:pPr>
            <a:r>
              <a:rPr lang="en-US" sz="1600" dirty="0">
                <a:solidFill>
                  <a:schemeClr val="bg2">
                    <a:lumMod val="25000"/>
                  </a:schemeClr>
                </a:solidFill>
              </a:rPr>
              <a:t>In-space manufacturing</a:t>
            </a:r>
          </a:p>
        </p:txBody>
      </p:sp>
      <p:pic>
        <p:nvPicPr>
          <p:cNvPr id="13" name="Picture 12">
            <a:extLst>
              <a:ext uri="{FF2B5EF4-FFF2-40B4-BE49-F238E27FC236}">
                <a16:creationId xmlns:a16="http://schemas.microsoft.com/office/drawing/2014/main" id="{0508ADD4-05E5-4ABA-D53E-0CB3BF2E698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343770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Control System Verification</a:t>
            </a:r>
          </a:p>
        </p:txBody>
      </p:sp>
      <p:sp>
        <p:nvSpPr>
          <p:cNvPr id="2" name="Text Box 4">
            <a:extLst>
              <a:ext uri="{FF2B5EF4-FFF2-40B4-BE49-F238E27FC236}">
                <a16:creationId xmlns:a16="http://schemas.microsoft.com/office/drawing/2014/main" id="{77327582-E851-D52F-F564-10F72F56BCEC}"/>
              </a:ext>
            </a:extLst>
          </p:cNvPr>
          <p:cNvSpPr txBox="1">
            <a:spLocks noChangeArrowheads="1"/>
          </p:cNvSpPr>
          <p:nvPr/>
        </p:nvSpPr>
        <p:spPr bwMode="auto">
          <a:xfrm>
            <a:off x="2537331" y="159984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4" name="Text Box 5">
            <a:extLst>
              <a:ext uri="{FF2B5EF4-FFF2-40B4-BE49-F238E27FC236}">
                <a16:creationId xmlns:a16="http://schemas.microsoft.com/office/drawing/2014/main" id="{6A001F01-FCE5-66D1-F61D-5309378B025D}"/>
              </a:ext>
            </a:extLst>
          </p:cNvPr>
          <p:cNvSpPr txBox="1">
            <a:spLocks noChangeArrowheads="1"/>
          </p:cNvSpPr>
          <p:nvPr/>
        </p:nvSpPr>
        <p:spPr bwMode="auto">
          <a:xfrm>
            <a:off x="1326957" y="1391629"/>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b="0" dirty="0">
                <a:solidFill>
                  <a:srgbClr val="002060"/>
                </a:solidFill>
                <a:latin typeface="Arial" panose="020B0604020202020204" pitchFamily="34" charset="0"/>
                <a:cs typeface="Arial" panose="020B0604020202020204" pitchFamily="34" charset="0"/>
              </a:rPr>
              <a:t>For certifying closed-loop control systems, NASA can leverage the expertise of the spacecraft control systems community.</a:t>
            </a:r>
          </a:p>
        </p:txBody>
      </p:sp>
      <p:sp>
        <p:nvSpPr>
          <p:cNvPr id="5" name="TextBox 4">
            <a:extLst>
              <a:ext uri="{FF2B5EF4-FFF2-40B4-BE49-F238E27FC236}">
                <a16:creationId xmlns:a16="http://schemas.microsoft.com/office/drawing/2014/main" id="{D94490B8-1C3C-8252-3C44-1705B62CA8B0}"/>
              </a:ext>
            </a:extLst>
          </p:cNvPr>
          <p:cNvSpPr txBox="1"/>
          <p:nvPr/>
        </p:nvSpPr>
        <p:spPr>
          <a:xfrm>
            <a:off x="2411120" y="4005944"/>
            <a:ext cx="4785561" cy="400110"/>
          </a:xfrm>
          <a:prstGeom prst="rect">
            <a:avLst/>
          </a:prstGeom>
          <a:noFill/>
        </p:spPr>
        <p:txBody>
          <a:bodyPr wrap="square" rtlCol="0">
            <a:spAutoFit/>
          </a:bodyPr>
          <a:lstStyle/>
          <a:p>
            <a:r>
              <a:rPr lang="en-US" sz="2000" b="1" i="1" dirty="0">
                <a:solidFill>
                  <a:schemeClr val="accent1">
                    <a:lumMod val="75000"/>
                  </a:schemeClr>
                </a:solidFill>
              </a:rPr>
              <a:t>Black box issue:</a:t>
            </a:r>
          </a:p>
        </p:txBody>
      </p:sp>
      <p:sp>
        <p:nvSpPr>
          <p:cNvPr id="6" name="TextBox 5">
            <a:extLst>
              <a:ext uri="{FF2B5EF4-FFF2-40B4-BE49-F238E27FC236}">
                <a16:creationId xmlns:a16="http://schemas.microsoft.com/office/drawing/2014/main" id="{434D712F-9E4C-80C7-6B2D-F33A98B1979A}"/>
              </a:ext>
            </a:extLst>
          </p:cNvPr>
          <p:cNvSpPr txBox="1"/>
          <p:nvPr/>
        </p:nvSpPr>
        <p:spPr>
          <a:xfrm>
            <a:off x="2834575" y="2720974"/>
            <a:ext cx="6548234" cy="1162178"/>
          </a:xfrm>
          <a:prstGeom prst="rect">
            <a:avLst/>
          </a:prstGeom>
          <a:noFill/>
        </p:spPr>
        <p:txBody>
          <a:bodyPr wrap="square" rtlCol="0">
            <a:spAutoFit/>
          </a:bodyPr>
          <a:lstStyle/>
          <a:p>
            <a:pPr marL="342900" indent="-342900">
              <a:lnSpc>
                <a:spcPct val="150000"/>
              </a:lnSpc>
              <a:buFont typeface="+mj-lt"/>
              <a:buAutoNum type="arabicPeriod"/>
            </a:pPr>
            <a:r>
              <a:rPr lang="en-US" sz="1600" dirty="0">
                <a:solidFill>
                  <a:schemeClr val="accent5">
                    <a:lumMod val="50000"/>
                  </a:schemeClr>
                </a:solidFill>
              </a:rPr>
              <a:t>Verify the accuracy of the sensor data</a:t>
            </a:r>
          </a:p>
          <a:p>
            <a:pPr marL="342900" indent="-342900">
              <a:lnSpc>
                <a:spcPct val="150000"/>
              </a:lnSpc>
              <a:buFont typeface="+mj-lt"/>
              <a:buAutoNum type="arabicPeriod"/>
            </a:pPr>
            <a:r>
              <a:rPr lang="en-US" sz="1600" dirty="0">
                <a:solidFill>
                  <a:schemeClr val="accent5">
                    <a:lumMod val="50000"/>
                  </a:schemeClr>
                </a:solidFill>
              </a:rPr>
              <a:t>Verify the software/algorithm processing and response</a:t>
            </a:r>
          </a:p>
          <a:p>
            <a:pPr marL="342900" indent="-342900">
              <a:lnSpc>
                <a:spcPct val="150000"/>
              </a:lnSpc>
              <a:buFont typeface="+mj-lt"/>
              <a:buAutoNum type="arabicPeriod"/>
            </a:pPr>
            <a:r>
              <a:rPr lang="en-US" sz="1600" dirty="0">
                <a:solidFill>
                  <a:schemeClr val="accent5">
                    <a:lumMod val="50000"/>
                  </a:schemeClr>
                </a:solidFill>
              </a:rPr>
              <a:t>Verify that the changed parameter responds correctly     </a:t>
            </a:r>
          </a:p>
        </p:txBody>
      </p:sp>
      <p:sp>
        <p:nvSpPr>
          <p:cNvPr id="8" name="TextBox 7">
            <a:extLst>
              <a:ext uri="{FF2B5EF4-FFF2-40B4-BE49-F238E27FC236}">
                <a16:creationId xmlns:a16="http://schemas.microsoft.com/office/drawing/2014/main" id="{A7234BC3-BAED-3984-F2E2-CD3BC1534316}"/>
              </a:ext>
            </a:extLst>
          </p:cNvPr>
          <p:cNvSpPr txBox="1"/>
          <p:nvPr/>
        </p:nvSpPr>
        <p:spPr>
          <a:xfrm>
            <a:off x="2831814" y="4400283"/>
            <a:ext cx="6624756" cy="1282402"/>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solidFill>
                  <a:schemeClr val="accent5">
                    <a:lumMod val="50000"/>
                  </a:schemeClr>
                </a:solidFill>
              </a:rPr>
              <a:t>For commercial systems, machine parameters may not be known, algorithms may not be accessible</a:t>
            </a:r>
          </a:p>
          <a:p>
            <a:pPr marL="285750" indent="-285750">
              <a:spcAft>
                <a:spcPts val="800"/>
              </a:spcAft>
              <a:buFont typeface="Arial" panose="020B0604020202020204" pitchFamily="34" charset="0"/>
              <a:buChar char="•"/>
            </a:pPr>
            <a:r>
              <a:rPr lang="en-US" sz="1600" dirty="0">
                <a:solidFill>
                  <a:schemeClr val="accent5">
                    <a:lumMod val="50000"/>
                  </a:schemeClr>
                </a:solidFill>
              </a:rPr>
              <a:t>Ideal approach: collaborate with machine manufacturers</a:t>
            </a:r>
          </a:p>
          <a:p>
            <a:pPr marL="285750" indent="-285750">
              <a:spcAft>
                <a:spcPts val="800"/>
              </a:spcAft>
              <a:buFont typeface="Arial" panose="020B0604020202020204" pitchFamily="34" charset="0"/>
              <a:buChar char="•"/>
            </a:pPr>
            <a:r>
              <a:rPr lang="en-US" sz="1600" dirty="0">
                <a:solidFill>
                  <a:schemeClr val="accent5">
                    <a:lumMod val="50000"/>
                  </a:schemeClr>
                </a:solidFill>
              </a:rPr>
              <a:t>Can also develop transfer function by studying inputs/outputs</a:t>
            </a:r>
          </a:p>
        </p:txBody>
      </p:sp>
      <p:sp>
        <p:nvSpPr>
          <p:cNvPr id="9" name="TextBox 8">
            <a:extLst>
              <a:ext uri="{FF2B5EF4-FFF2-40B4-BE49-F238E27FC236}">
                <a16:creationId xmlns:a16="http://schemas.microsoft.com/office/drawing/2014/main" id="{D90ED133-BAC7-7252-1C4D-A8A6C1350468}"/>
              </a:ext>
            </a:extLst>
          </p:cNvPr>
          <p:cNvSpPr txBox="1"/>
          <p:nvPr/>
        </p:nvSpPr>
        <p:spPr>
          <a:xfrm>
            <a:off x="2411120" y="2398704"/>
            <a:ext cx="4557717" cy="400110"/>
          </a:xfrm>
          <a:prstGeom prst="rect">
            <a:avLst/>
          </a:prstGeom>
          <a:noFill/>
        </p:spPr>
        <p:txBody>
          <a:bodyPr wrap="square" rtlCol="0">
            <a:spAutoFit/>
          </a:bodyPr>
          <a:lstStyle/>
          <a:p>
            <a:r>
              <a:rPr lang="en-US" sz="2000" b="1" i="1" dirty="0">
                <a:solidFill>
                  <a:schemeClr val="accent1">
                    <a:lumMod val="75000"/>
                  </a:schemeClr>
                </a:solidFill>
              </a:rPr>
              <a:t>Verification of a control system:</a:t>
            </a:r>
          </a:p>
        </p:txBody>
      </p:sp>
      <p:pic>
        <p:nvPicPr>
          <p:cNvPr id="10" name="Picture 9">
            <a:extLst>
              <a:ext uri="{FF2B5EF4-FFF2-40B4-BE49-F238E27FC236}">
                <a16:creationId xmlns:a16="http://schemas.microsoft.com/office/drawing/2014/main" id="{65137DA6-DF7F-BE1B-5BC3-B19305D84AC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47864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Material Control Verification</a:t>
            </a:r>
          </a:p>
        </p:txBody>
      </p:sp>
      <p:sp>
        <p:nvSpPr>
          <p:cNvPr id="10" name="Text Box 4">
            <a:extLst>
              <a:ext uri="{FF2B5EF4-FFF2-40B4-BE49-F238E27FC236}">
                <a16:creationId xmlns:a16="http://schemas.microsoft.com/office/drawing/2014/main" id="{63F82AED-E759-9B9A-90B1-1870AFC52752}"/>
              </a:ext>
            </a:extLst>
          </p:cNvPr>
          <p:cNvSpPr txBox="1">
            <a:spLocks noChangeArrowheads="1"/>
          </p:cNvSpPr>
          <p:nvPr/>
        </p:nvSpPr>
        <p:spPr bwMode="auto">
          <a:xfrm>
            <a:off x="2391129" y="112827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11" name="Text Box 5">
            <a:extLst>
              <a:ext uri="{FF2B5EF4-FFF2-40B4-BE49-F238E27FC236}">
                <a16:creationId xmlns:a16="http://schemas.microsoft.com/office/drawing/2014/main" id="{22860DE9-53BC-D683-E714-CD652773611F}"/>
              </a:ext>
            </a:extLst>
          </p:cNvPr>
          <p:cNvSpPr txBox="1">
            <a:spLocks noChangeArrowheads="1"/>
          </p:cNvSpPr>
          <p:nvPr/>
        </p:nvSpPr>
        <p:spPr bwMode="auto">
          <a:xfrm>
            <a:off x="1163781" y="1243332"/>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b="0" dirty="0">
                <a:solidFill>
                  <a:srgbClr val="002060"/>
                </a:solidFill>
                <a:latin typeface="Arial" panose="020B0604020202020204" pitchFamily="34" charset="0"/>
                <a:cs typeface="Arial" panose="020B0604020202020204" pitchFamily="34" charset="0"/>
              </a:rPr>
              <a:t>Verifying that the adaptive system results in good material is a challenge that will require further study.</a:t>
            </a:r>
          </a:p>
        </p:txBody>
      </p:sp>
      <p:sp>
        <p:nvSpPr>
          <p:cNvPr id="15" name="TextBox 14">
            <a:extLst>
              <a:ext uri="{FF2B5EF4-FFF2-40B4-BE49-F238E27FC236}">
                <a16:creationId xmlns:a16="http://schemas.microsoft.com/office/drawing/2014/main" id="{3ACD1B14-7621-199A-AD46-945E4BF3B5F4}"/>
              </a:ext>
            </a:extLst>
          </p:cNvPr>
          <p:cNvSpPr txBox="1"/>
          <p:nvPr/>
        </p:nvSpPr>
        <p:spPr>
          <a:xfrm>
            <a:off x="1330721" y="4589320"/>
            <a:ext cx="6077758" cy="400110"/>
          </a:xfrm>
          <a:prstGeom prst="rect">
            <a:avLst/>
          </a:prstGeom>
          <a:noFill/>
        </p:spPr>
        <p:txBody>
          <a:bodyPr wrap="square" rtlCol="0">
            <a:spAutoFit/>
          </a:bodyPr>
          <a:lstStyle/>
          <a:p>
            <a:r>
              <a:rPr lang="en-US" sz="2000" b="1" i="1" dirty="0">
                <a:solidFill>
                  <a:schemeClr val="accent1">
                    <a:lumMod val="75000"/>
                  </a:schemeClr>
                </a:solidFill>
              </a:rPr>
              <a:t>What parameter will you change?</a:t>
            </a:r>
          </a:p>
        </p:txBody>
      </p:sp>
      <p:sp>
        <p:nvSpPr>
          <p:cNvPr id="16" name="TextBox 15">
            <a:extLst>
              <a:ext uri="{FF2B5EF4-FFF2-40B4-BE49-F238E27FC236}">
                <a16:creationId xmlns:a16="http://schemas.microsoft.com/office/drawing/2014/main" id="{6007EBFC-9271-E43D-A7FE-B41C6BA8CD42}"/>
              </a:ext>
            </a:extLst>
          </p:cNvPr>
          <p:cNvSpPr txBox="1"/>
          <p:nvPr/>
        </p:nvSpPr>
        <p:spPr>
          <a:xfrm>
            <a:off x="1566610" y="2459502"/>
            <a:ext cx="7954600" cy="792846"/>
          </a:xfrm>
          <a:prstGeom prst="rect">
            <a:avLst/>
          </a:prstGeom>
          <a:noFill/>
        </p:spPr>
        <p:txBody>
          <a:bodyPr wrap="square" rtlCol="0">
            <a:spAutoFit/>
          </a:bodyPr>
          <a:lstStyle/>
          <a:p>
            <a:pPr>
              <a:lnSpc>
                <a:spcPct val="150000"/>
              </a:lnSpc>
            </a:pPr>
            <a:r>
              <a:rPr lang="en-US" sz="1600" dirty="0">
                <a:solidFill>
                  <a:schemeClr val="accent5">
                    <a:lumMod val="50000"/>
                  </a:schemeClr>
                </a:solidFill>
              </a:rPr>
              <a:t>Assume you’re monitoring the </a:t>
            </a:r>
            <a:r>
              <a:rPr lang="en-US" sz="1600" dirty="0" err="1">
                <a:solidFill>
                  <a:schemeClr val="accent5">
                    <a:lumMod val="50000"/>
                  </a:schemeClr>
                </a:solidFill>
              </a:rPr>
              <a:t>meltpool</a:t>
            </a:r>
            <a:r>
              <a:rPr lang="en-US" sz="1600" dirty="0">
                <a:solidFill>
                  <a:schemeClr val="accent5">
                    <a:lumMod val="50000"/>
                  </a:schemeClr>
                </a:solidFill>
              </a:rPr>
              <a:t> thermal emissions</a:t>
            </a:r>
          </a:p>
          <a:p>
            <a:pPr>
              <a:lnSpc>
                <a:spcPct val="150000"/>
              </a:lnSpc>
            </a:pPr>
            <a:r>
              <a:rPr lang="en-US" sz="1600" dirty="0">
                <a:solidFill>
                  <a:schemeClr val="accent5">
                    <a:lumMod val="50000"/>
                  </a:schemeClr>
                </a:solidFill>
              </a:rPr>
              <a:t>Are you looking to keep it constant, or vary it based on part geometry?</a:t>
            </a:r>
          </a:p>
        </p:txBody>
      </p:sp>
      <p:sp>
        <p:nvSpPr>
          <p:cNvPr id="17" name="TextBox 16">
            <a:extLst>
              <a:ext uri="{FF2B5EF4-FFF2-40B4-BE49-F238E27FC236}">
                <a16:creationId xmlns:a16="http://schemas.microsoft.com/office/drawing/2014/main" id="{DAE8FC03-A7B1-96C9-4389-AF5A6D8F6386}"/>
              </a:ext>
            </a:extLst>
          </p:cNvPr>
          <p:cNvSpPr txBox="1"/>
          <p:nvPr/>
        </p:nvSpPr>
        <p:spPr>
          <a:xfrm>
            <a:off x="1986751" y="5075604"/>
            <a:ext cx="8218497" cy="915956"/>
          </a:xfrm>
          <a:prstGeom prst="rect">
            <a:avLst/>
          </a:prstGeom>
          <a:noFill/>
        </p:spPr>
        <p:txBody>
          <a:bodyPr wrap="square" rtlCol="0">
            <a:spAutoFit/>
          </a:bodyPr>
          <a:lstStyle/>
          <a:p>
            <a:pPr>
              <a:lnSpc>
                <a:spcPct val="200000"/>
              </a:lnSpc>
            </a:pPr>
            <a:r>
              <a:rPr lang="en-US" sz="1600" b="1" dirty="0">
                <a:solidFill>
                  <a:schemeClr val="accent2">
                    <a:lumMod val="50000"/>
                  </a:schemeClr>
                </a:solidFill>
              </a:rPr>
              <a:t>More complex if monitoring multiple signals and/or changing multiple parameters</a:t>
            </a:r>
          </a:p>
          <a:p>
            <a:pPr algn="ctr">
              <a:lnSpc>
                <a:spcPct val="150000"/>
              </a:lnSpc>
            </a:pPr>
            <a:r>
              <a:rPr lang="en-US" sz="1600" b="1" dirty="0">
                <a:solidFill>
                  <a:schemeClr val="accent2">
                    <a:lumMod val="50000"/>
                  </a:schemeClr>
                </a:solidFill>
              </a:rPr>
              <a:t>Qualify process for each different system, alloy, part?</a:t>
            </a:r>
          </a:p>
        </p:txBody>
      </p:sp>
      <p:sp>
        <p:nvSpPr>
          <p:cNvPr id="18" name="TextBox 17">
            <a:extLst>
              <a:ext uri="{FF2B5EF4-FFF2-40B4-BE49-F238E27FC236}">
                <a16:creationId xmlns:a16="http://schemas.microsoft.com/office/drawing/2014/main" id="{F43ED4C3-4943-D252-8780-84D65F7D349D}"/>
              </a:ext>
            </a:extLst>
          </p:cNvPr>
          <p:cNvSpPr txBox="1"/>
          <p:nvPr/>
        </p:nvSpPr>
        <p:spPr>
          <a:xfrm>
            <a:off x="1330721" y="2148873"/>
            <a:ext cx="6671525" cy="400110"/>
          </a:xfrm>
          <a:prstGeom prst="rect">
            <a:avLst/>
          </a:prstGeom>
          <a:noFill/>
        </p:spPr>
        <p:txBody>
          <a:bodyPr wrap="square" rtlCol="0">
            <a:spAutoFit/>
          </a:bodyPr>
          <a:lstStyle/>
          <a:p>
            <a:r>
              <a:rPr lang="en-US" sz="2000" b="1" i="1" dirty="0">
                <a:solidFill>
                  <a:schemeClr val="accent1">
                    <a:lumMod val="75000"/>
                  </a:schemeClr>
                </a:solidFill>
              </a:rPr>
              <a:t>What is being monitored, and to what end?</a:t>
            </a:r>
          </a:p>
        </p:txBody>
      </p:sp>
      <p:sp>
        <p:nvSpPr>
          <p:cNvPr id="19" name="TextBox 18">
            <a:extLst>
              <a:ext uri="{FF2B5EF4-FFF2-40B4-BE49-F238E27FC236}">
                <a16:creationId xmlns:a16="http://schemas.microsoft.com/office/drawing/2014/main" id="{64E141F4-A0ED-7D59-403C-FFFC031E7C9D}"/>
              </a:ext>
            </a:extLst>
          </p:cNvPr>
          <p:cNvSpPr txBox="1"/>
          <p:nvPr/>
        </p:nvSpPr>
        <p:spPr>
          <a:xfrm>
            <a:off x="1330721" y="3399671"/>
            <a:ext cx="9004770" cy="400110"/>
          </a:xfrm>
          <a:prstGeom prst="rect">
            <a:avLst/>
          </a:prstGeom>
          <a:noFill/>
        </p:spPr>
        <p:txBody>
          <a:bodyPr wrap="square" rtlCol="0">
            <a:spAutoFit/>
          </a:bodyPr>
          <a:lstStyle/>
          <a:p>
            <a:r>
              <a:rPr lang="en-US" sz="2000" b="1" i="1" dirty="0">
                <a:solidFill>
                  <a:schemeClr val="accent1">
                    <a:lumMod val="75000"/>
                  </a:schemeClr>
                </a:solidFill>
              </a:rPr>
              <a:t>What does it really tell you about the process and the material?</a:t>
            </a:r>
          </a:p>
        </p:txBody>
      </p:sp>
      <p:sp>
        <p:nvSpPr>
          <p:cNvPr id="20" name="Rectangle 19">
            <a:extLst>
              <a:ext uri="{FF2B5EF4-FFF2-40B4-BE49-F238E27FC236}">
                <a16:creationId xmlns:a16="http://schemas.microsoft.com/office/drawing/2014/main" id="{CF760252-2C79-23F2-6BEF-BB7A0BC10AFF}"/>
              </a:ext>
            </a:extLst>
          </p:cNvPr>
          <p:cNvSpPr/>
          <p:nvPr/>
        </p:nvSpPr>
        <p:spPr>
          <a:xfrm>
            <a:off x="1566610" y="3710300"/>
            <a:ext cx="7161649" cy="792846"/>
          </a:xfrm>
          <a:prstGeom prst="rect">
            <a:avLst/>
          </a:prstGeom>
        </p:spPr>
        <p:txBody>
          <a:bodyPr wrap="square">
            <a:spAutoFit/>
          </a:bodyPr>
          <a:lstStyle/>
          <a:p>
            <a:pPr>
              <a:lnSpc>
                <a:spcPct val="150000"/>
              </a:lnSpc>
            </a:pPr>
            <a:r>
              <a:rPr lang="en-US" sz="1600" dirty="0">
                <a:solidFill>
                  <a:schemeClr val="accent5">
                    <a:lumMod val="50000"/>
                  </a:schemeClr>
                </a:solidFill>
              </a:rPr>
              <a:t>Is this a good indicator of material quality?</a:t>
            </a:r>
          </a:p>
          <a:p>
            <a:pPr>
              <a:lnSpc>
                <a:spcPct val="150000"/>
              </a:lnSpc>
            </a:pPr>
            <a:r>
              <a:rPr lang="en-US" sz="1600" dirty="0">
                <a:solidFill>
                  <a:schemeClr val="accent5">
                    <a:lumMod val="50000"/>
                  </a:schemeClr>
                </a:solidFill>
              </a:rPr>
              <a:t>Is the resulting microstructure/morphology consistent and repeatable?</a:t>
            </a:r>
          </a:p>
        </p:txBody>
      </p:sp>
      <p:pic>
        <p:nvPicPr>
          <p:cNvPr id="22" name="Picture 21">
            <a:extLst>
              <a:ext uri="{FF2B5EF4-FFF2-40B4-BE49-F238E27FC236}">
                <a16:creationId xmlns:a16="http://schemas.microsoft.com/office/drawing/2014/main" id="{57562D2B-3ACC-3D50-C132-E23F465AE8C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9490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Conclusions</a:t>
            </a:r>
          </a:p>
        </p:txBody>
      </p:sp>
      <p:sp>
        <p:nvSpPr>
          <p:cNvPr id="10" name="Text Box 4">
            <a:extLst>
              <a:ext uri="{FF2B5EF4-FFF2-40B4-BE49-F238E27FC236}">
                <a16:creationId xmlns:a16="http://schemas.microsoft.com/office/drawing/2014/main" id="{63F82AED-E759-9B9A-90B1-1870AFC52752}"/>
              </a:ext>
            </a:extLst>
          </p:cNvPr>
          <p:cNvSpPr txBox="1">
            <a:spLocks noChangeArrowheads="1"/>
          </p:cNvSpPr>
          <p:nvPr/>
        </p:nvSpPr>
        <p:spPr bwMode="auto">
          <a:xfrm>
            <a:off x="2391129" y="112827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4" name="Text Box 8">
            <a:extLst>
              <a:ext uri="{FF2B5EF4-FFF2-40B4-BE49-F238E27FC236}">
                <a16:creationId xmlns:a16="http://schemas.microsoft.com/office/drawing/2014/main" id="{7AB195FD-948C-0E7C-05B4-1F3C86AD088F}"/>
              </a:ext>
            </a:extLst>
          </p:cNvPr>
          <p:cNvSpPr txBox="1">
            <a:spLocks noChangeArrowheads="1"/>
          </p:cNvSpPr>
          <p:nvPr/>
        </p:nvSpPr>
        <p:spPr bwMode="auto">
          <a:xfrm>
            <a:off x="1336790" y="1356658"/>
            <a:ext cx="92367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tabLst>
                <a:tab pos="1765300" algn="l"/>
              </a:tabLst>
            </a:pPr>
            <a:r>
              <a:rPr lang="en-US" altLang="en-US" sz="2800" b="0" dirty="0">
                <a:solidFill>
                  <a:srgbClr val="002060"/>
                </a:solidFill>
                <a:latin typeface="Arial" panose="020B0604020202020204" pitchFamily="34" charset="0"/>
                <a:cs typeface="Arial" panose="020B0604020202020204" pitchFamily="34" charset="0"/>
              </a:rPr>
              <a:t>In summary, NDE and in situ monitoring both have a role in certification of AM space hardware.</a:t>
            </a:r>
          </a:p>
        </p:txBody>
      </p:sp>
      <p:pic>
        <p:nvPicPr>
          <p:cNvPr id="7" name="Picture 6">
            <a:extLst>
              <a:ext uri="{FF2B5EF4-FFF2-40B4-BE49-F238E27FC236}">
                <a16:creationId xmlns:a16="http://schemas.microsoft.com/office/drawing/2014/main" id="{9856C77E-71A8-457B-68E3-E800867F69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481453" y="4088929"/>
            <a:ext cx="3297383" cy="1761659"/>
          </a:xfrm>
          <a:prstGeom prst="rect">
            <a:avLst/>
          </a:prstGeom>
          <a:ln w="12700">
            <a:solidFill>
              <a:schemeClr val="tx1"/>
            </a:solidFill>
          </a:ln>
        </p:spPr>
      </p:pic>
      <p:sp>
        <p:nvSpPr>
          <p:cNvPr id="8" name="TextBox 7">
            <a:extLst>
              <a:ext uri="{FF2B5EF4-FFF2-40B4-BE49-F238E27FC236}">
                <a16:creationId xmlns:a16="http://schemas.microsoft.com/office/drawing/2014/main" id="{09FC8F04-F28E-7D9C-2798-DC005C514A6A}"/>
              </a:ext>
            </a:extLst>
          </p:cNvPr>
          <p:cNvSpPr txBox="1"/>
          <p:nvPr/>
        </p:nvSpPr>
        <p:spPr>
          <a:xfrm>
            <a:off x="1226526" y="2576570"/>
            <a:ext cx="9738948" cy="1792798"/>
          </a:xfrm>
          <a:prstGeom prst="rect">
            <a:avLst/>
          </a:prstGeom>
          <a:noFill/>
        </p:spPr>
        <p:txBody>
          <a:bodyPr wrap="square" rtlCol="0">
            <a:spAutoFit/>
          </a:bodyPr>
          <a:lstStyle/>
          <a:p>
            <a:r>
              <a:rPr lang="en-US" sz="2000" dirty="0">
                <a:solidFill>
                  <a:schemeClr val="accent5">
                    <a:lumMod val="50000"/>
                  </a:schemeClr>
                </a:solidFill>
              </a:rPr>
              <a:t>To use for </a:t>
            </a:r>
            <a:r>
              <a:rPr lang="en-US" sz="2000" b="1" i="1" dirty="0">
                <a:solidFill>
                  <a:schemeClr val="accent2">
                    <a:lumMod val="50000"/>
                  </a:schemeClr>
                </a:solidFill>
              </a:rPr>
              <a:t>quantitative part quality </a:t>
            </a:r>
            <a:r>
              <a:rPr lang="en-US" sz="2000" dirty="0">
                <a:solidFill>
                  <a:schemeClr val="accent5">
                    <a:lumMod val="50000"/>
                  </a:schemeClr>
                </a:solidFill>
              </a:rPr>
              <a:t>function, monitoring system must be qualified.</a:t>
            </a:r>
          </a:p>
          <a:p>
            <a:r>
              <a:rPr lang="en-US" sz="2000" dirty="0">
                <a:solidFill>
                  <a:schemeClr val="accent5">
                    <a:lumMod val="50000"/>
                  </a:schemeClr>
                </a:solidFill>
              </a:rPr>
              <a:t>     → Main challenge: developing correlation of indication to verified defect</a:t>
            </a:r>
          </a:p>
          <a:p>
            <a:endParaRPr lang="en-US" sz="1050" dirty="0">
              <a:solidFill>
                <a:schemeClr val="accent5">
                  <a:lumMod val="50000"/>
                </a:schemeClr>
              </a:solidFill>
            </a:endParaRPr>
          </a:p>
          <a:p>
            <a:r>
              <a:rPr lang="en-US" sz="2000" dirty="0">
                <a:solidFill>
                  <a:schemeClr val="accent5">
                    <a:lumMod val="50000"/>
                  </a:schemeClr>
                </a:solidFill>
              </a:rPr>
              <a:t>Qualifying</a:t>
            </a:r>
            <a:r>
              <a:rPr lang="en-US" sz="2000" dirty="0"/>
              <a:t> </a:t>
            </a:r>
            <a:r>
              <a:rPr lang="en-US" sz="2000" b="1" i="1" dirty="0">
                <a:solidFill>
                  <a:schemeClr val="accent2">
                    <a:lumMod val="50000"/>
                  </a:schemeClr>
                </a:solidFill>
              </a:rPr>
              <a:t>closed-loop, adaptive </a:t>
            </a:r>
            <a:r>
              <a:rPr lang="en-US" sz="2000" dirty="0">
                <a:solidFill>
                  <a:schemeClr val="accent5">
                    <a:lumMod val="50000"/>
                  </a:schemeClr>
                </a:solidFill>
              </a:rPr>
              <a:t>systems will require a new approach to the QMP.</a:t>
            </a:r>
          </a:p>
          <a:p>
            <a:endParaRPr lang="en-US" sz="2000" dirty="0"/>
          </a:p>
          <a:p>
            <a:r>
              <a:rPr lang="en-US" sz="2000" b="1" i="1" dirty="0">
                <a:solidFill>
                  <a:schemeClr val="accent2">
                    <a:lumMod val="50000"/>
                  </a:schemeClr>
                </a:solidFill>
              </a:rPr>
              <a:t>NDE</a:t>
            </a:r>
            <a:r>
              <a:rPr lang="en-US" sz="2000" dirty="0"/>
              <a:t> </a:t>
            </a:r>
            <a:r>
              <a:rPr lang="en-US" sz="2000" dirty="0">
                <a:solidFill>
                  <a:schemeClr val="accent5">
                    <a:lumMod val="50000"/>
                  </a:schemeClr>
                </a:solidFill>
              </a:rPr>
              <a:t>is still vital for verification of post-build quality.</a:t>
            </a:r>
          </a:p>
        </p:txBody>
      </p:sp>
      <p:sp>
        <p:nvSpPr>
          <p:cNvPr id="9" name="TextBox 8">
            <a:extLst>
              <a:ext uri="{FF2B5EF4-FFF2-40B4-BE49-F238E27FC236}">
                <a16:creationId xmlns:a16="http://schemas.microsoft.com/office/drawing/2014/main" id="{1A7B0B75-5EAB-E41C-BDAE-D5ECD6E42017}"/>
              </a:ext>
            </a:extLst>
          </p:cNvPr>
          <p:cNvSpPr txBox="1"/>
          <p:nvPr/>
        </p:nvSpPr>
        <p:spPr>
          <a:xfrm>
            <a:off x="2312134" y="4990450"/>
            <a:ext cx="3454476" cy="800219"/>
          </a:xfrm>
          <a:prstGeom prst="rect">
            <a:avLst/>
          </a:prstGeom>
          <a:noFill/>
        </p:spPr>
        <p:txBody>
          <a:bodyPr wrap="square" rtlCol="0">
            <a:spAutoFit/>
          </a:bodyPr>
          <a:lstStyle/>
          <a:p>
            <a:pPr algn="ctr"/>
            <a:r>
              <a:rPr lang="en-US" b="1" dirty="0">
                <a:solidFill>
                  <a:schemeClr val="accent1">
                    <a:lumMod val="75000"/>
                  </a:schemeClr>
                </a:solidFill>
              </a:rPr>
              <a:t>Thank you for your time!</a:t>
            </a:r>
          </a:p>
          <a:p>
            <a:pPr algn="ctr"/>
            <a:endParaRPr lang="en-US" sz="1000" b="1" dirty="0">
              <a:solidFill>
                <a:schemeClr val="accent1">
                  <a:lumMod val="75000"/>
                </a:schemeClr>
              </a:solidFill>
            </a:endParaRPr>
          </a:p>
          <a:p>
            <a:pPr algn="ctr"/>
            <a:r>
              <a:rPr lang="en-US" b="1" dirty="0">
                <a:solidFill>
                  <a:schemeClr val="accent1">
                    <a:lumMod val="75000"/>
                  </a:schemeClr>
                </a:solidFill>
              </a:rPr>
              <a:t>Questions?</a:t>
            </a:r>
          </a:p>
        </p:txBody>
      </p:sp>
      <p:pic>
        <p:nvPicPr>
          <p:cNvPr id="14" name="Picture 13">
            <a:extLst>
              <a:ext uri="{FF2B5EF4-FFF2-40B4-BE49-F238E27FC236}">
                <a16:creationId xmlns:a16="http://schemas.microsoft.com/office/drawing/2014/main" id="{9AA70CE6-AB3E-6CB6-9056-EE30D83B445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3800554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4B7AB-9C94-AD41-8AE6-E699F2DAF5E1}"/>
              </a:ext>
            </a:extLst>
          </p:cNvPr>
          <p:cNvSpPr txBox="1"/>
          <p:nvPr/>
        </p:nvSpPr>
        <p:spPr>
          <a:xfrm>
            <a:off x="1824053" y="3573684"/>
            <a:ext cx="9264984" cy="1138773"/>
          </a:xfrm>
          <a:prstGeom prst="rect">
            <a:avLst/>
          </a:prstGeom>
          <a:noFill/>
        </p:spPr>
        <p:txBody>
          <a:bodyPr wrap="square" lIns="0" tIns="0" rIns="0" bIns="0" rtlCol="0">
            <a:spAutoFit/>
          </a:bodyPr>
          <a:lstStyle/>
          <a:p>
            <a:r>
              <a:rPr lang="en-US" sz="3200" dirty="0">
                <a:solidFill>
                  <a:schemeClr val="accent1"/>
                </a:solidFill>
              </a:rPr>
              <a:t>Thank you.</a:t>
            </a:r>
          </a:p>
          <a:p>
            <a:pPr lvl="0"/>
            <a:endParaRPr lang="en-US" sz="1400" dirty="0"/>
          </a:p>
          <a:p>
            <a:pPr lvl="0"/>
            <a:r>
              <a:rPr lang="en-US" sz="1400" dirty="0"/>
              <a:t>Erin L. Lanigan, NASA Marshall Space Flight Center</a:t>
            </a:r>
            <a:br>
              <a:rPr lang="en-US" sz="1400" dirty="0"/>
            </a:br>
            <a:r>
              <a:rPr lang="en-US" sz="1400" dirty="0"/>
              <a:t>November 3</a:t>
            </a:r>
            <a:r>
              <a:rPr lang="en-US" sz="1400" baseline="30000" dirty="0"/>
              <a:t>rd</a:t>
            </a:r>
            <a:r>
              <a:rPr lang="en-US" sz="1400" dirty="0"/>
              <a:t>, 2022</a:t>
            </a:r>
          </a:p>
        </p:txBody>
      </p:sp>
    </p:spTree>
    <p:extLst>
      <p:ext uri="{BB962C8B-B14F-4D97-AF65-F5344CB8AC3E}">
        <p14:creationId xmlns:p14="http://schemas.microsoft.com/office/powerpoint/2010/main" val="95174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0BB9ED-ECB3-E94D-96E2-144599F86D9C}"/>
              </a:ext>
            </a:extLst>
          </p:cNvPr>
          <p:cNvSpPr>
            <a:spLocks noGrp="1"/>
          </p:cNvSpPr>
          <p:nvPr>
            <p:ph type="ftr" sz="quarter" idx="11"/>
          </p:nvPr>
        </p:nvSpPr>
        <p:spPr/>
        <p:txBody>
          <a:bodyPr/>
          <a:lstStyle/>
          <a:p>
            <a:r>
              <a:rPr lang="en-GB"/>
              <a:t>ASTM International Conference on Additive Manufacturing</a:t>
            </a:r>
            <a:endParaRPr lang="en-GB" dirty="0"/>
          </a:p>
        </p:txBody>
      </p:sp>
      <p:sp>
        <p:nvSpPr>
          <p:cNvPr id="4" name="Title 3">
            <a:extLst>
              <a:ext uri="{FF2B5EF4-FFF2-40B4-BE49-F238E27FC236}">
                <a16:creationId xmlns:a16="http://schemas.microsoft.com/office/drawing/2014/main" id="{86900E4B-B9DE-9740-AC2C-35E845966B7D}"/>
              </a:ext>
            </a:extLst>
          </p:cNvPr>
          <p:cNvSpPr>
            <a:spLocks noGrp="1"/>
          </p:cNvSpPr>
          <p:nvPr>
            <p:ph type="title"/>
          </p:nvPr>
        </p:nvSpPr>
        <p:spPr/>
        <p:txBody>
          <a:bodyPr/>
          <a:lstStyle/>
          <a:p>
            <a:r>
              <a:rPr lang="en-US" dirty="0"/>
              <a:t>Outline</a:t>
            </a:r>
          </a:p>
        </p:txBody>
      </p:sp>
      <p:sp>
        <p:nvSpPr>
          <p:cNvPr id="8" name="Rectangle 4">
            <a:extLst>
              <a:ext uri="{FF2B5EF4-FFF2-40B4-BE49-F238E27FC236}">
                <a16:creationId xmlns:a16="http://schemas.microsoft.com/office/drawing/2014/main" id="{AA89D3D5-76BC-03EF-475A-3589C94B5CE5}"/>
              </a:ext>
            </a:extLst>
          </p:cNvPr>
          <p:cNvSpPr>
            <a:spLocks noChangeArrowheads="1"/>
          </p:cNvSpPr>
          <p:nvPr/>
        </p:nvSpPr>
        <p:spPr bwMode="auto">
          <a:xfrm>
            <a:off x="6458589" y="3632411"/>
            <a:ext cx="2469033"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accent5">
                    <a:lumMod val="50000"/>
                  </a:schemeClr>
                </a:solidFill>
              </a:rPr>
              <a:t>Qualification of NDE and in-situ monitoring</a:t>
            </a:r>
          </a:p>
        </p:txBody>
      </p:sp>
      <p:sp>
        <p:nvSpPr>
          <p:cNvPr id="9" name="Rectangle 6">
            <a:extLst>
              <a:ext uri="{FF2B5EF4-FFF2-40B4-BE49-F238E27FC236}">
                <a16:creationId xmlns:a16="http://schemas.microsoft.com/office/drawing/2014/main" id="{ACEB1FCE-9BF7-5E6C-9486-A4403FEE4585}"/>
              </a:ext>
            </a:extLst>
          </p:cNvPr>
          <p:cNvSpPr>
            <a:spLocks noChangeArrowheads="1"/>
          </p:cNvSpPr>
          <p:nvPr/>
        </p:nvSpPr>
        <p:spPr bwMode="auto">
          <a:xfrm>
            <a:off x="9929431" y="5063225"/>
            <a:ext cx="148031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accent5">
                    <a:lumMod val="50000"/>
                  </a:schemeClr>
                </a:solidFill>
              </a:rPr>
              <a:t>Certification framework</a:t>
            </a:r>
          </a:p>
        </p:txBody>
      </p:sp>
      <p:pic>
        <p:nvPicPr>
          <p:cNvPr id="10" name="Picture 9">
            <a:extLst>
              <a:ext uri="{FF2B5EF4-FFF2-40B4-BE49-F238E27FC236}">
                <a16:creationId xmlns:a16="http://schemas.microsoft.com/office/drawing/2014/main" id="{907266F4-1D67-FE99-AC36-6E72446801E8}"/>
              </a:ext>
            </a:extLst>
          </p:cNvPr>
          <p:cNvPicPr>
            <a:picLocks noChangeAspect="1"/>
          </p:cNvPicPr>
          <p:nvPr/>
        </p:nvPicPr>
        <p:blipFill rotWithShape="1">
          <a:blip r:embed="rId2"/>
          <a:srcRect t="10403" r="2516" b="11475"/>
          <a:stretch/>
        </p:blipFill>
        <p:spPr>
          <a:xfrm>
            <a:off x="3995095" y="3595582"/>
            <a:ext cx="2242166" cy="1197899"/>
          </a:xfrm>
          <a:prstGeom prst="rect">
            <a:avLst/>
          </a:prstGeom>
          <a:ln w="12700">
            <a:solidFill>
              <a:srgbClr val="002060"/>
            </a:solidFill>
          </a:ln>
        </p:spPr>
      </p:pic>
      <p:pic>
        <p:nvPicPr>
          <p:cNvPr id="11" name="Picture 10">
            <a:extLst>
              <a:ext uri="{FF2B5EF4-FFF2-40B4-BE49-F238E27FC236}">
                <a16:creationId xmlns:a16="http://schemas.microsoft.com/office/drawing/2014/main" id="{96158801-92C5-F04D-339B-E239C3AE366F}"/>
              </a:ext>
            </a:extLst>
          </p:cNvPr>
          <p:cNvPicPr>
            <a:picLocks noChangeAspect="1"/>
          </p:cNvPicPr>
          <p:nvPr/>
        </p:nvPicPr>
        <p:blipFill>
          <a:blip r:embed="rId3"/>
          <a:stretch>
            <a:fillRect/>
          </a:stretch>
        </p:blipFill>
        <p:spPr>
          <a:xfrm>
            <a:off x="7448126" y="4830272"/>
            <a:ext cx="2230892" cy="1197899"/>
          </a:xfrm>
          <a:prstGeom prst="rect">
            <a:avLst/>
          </a:prstGeom>
        </p:spPr>
      </p:pic>
      <p:pic>
        <p:nvPicPr>
          <p:cNvPr id="12" name="Picture 11">
            <a:extLst>
              <a:ext uri="{FF2B5EF4-FFF2-40B4-BE49-F238E27FC236}">
                <a16:creationId xmlns:a16="http://schemas.microsoft.com/office/drawing/2014/main" id="{DF17369F-89FC-0D68-AA77-B48FBA9432BE}"/>
              </a:ext>
            </a:extLst>
          </p:cNvPr>
          <p:cNvPicPr>
            <a:picLocks noChangeAspect="1"/>
          </p:cNvPicPr>
          <p:nvPr/>
        </p:nvPicPr>
        <p:blipFill>
          <a:blip r:embed="rId4"/>
          <a:stretch>
            <a:fillRect/>
          </a:stretch>
        </p:blipFill>
        <p:spPr>
          <a:xfrm>
            <a:off x="905863" y="2373309"/>
            <a:ext cx="1978720" cy="1313995"/>
          </a:xfrm>
          <a:prstGeom prst="rect">
            <a:avLst/>
          </a:prstGeom>
          <a:ln w="12700">
            <a:solidFill>
              <a:srgbClr val="051B3F"/>
            </a:solidFill>
          </a:ln>
        </p:spPr>
      </p:pic>
      <p:sp>
        <p:nvSpPr>
          <p:cNvPr id="13" name="Rectangle 2">
            <a:extLst>
              <a:ext uri="{FF2B5EF4-FFF2-40B4-BE49-F238E27FC236}">
                <a16:creationId xmlns:a16="http://schemas.microsoft.com/office/drawing/2014/main" id="{9D84E766-FFC3-FCDA-3782-A1CC91BC4B60}"/>
              </a:ext>
            </a:extLst>
          </p:cNvPr>
          <p:cNvSpPr>
            <a:spLocks noChangeArrowheads="1"/>
          </p:cNvSpPr>
          <p:nvPr/>
        </p:nvSpPr>
        <p:spPr bwMode="auto">
          <a:xfrm>
            <a:off x="3202625" y="2472795"/>
            <a:ext cx="2242166"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accent5">
                    <a:lumMod val="50000"/>
                  </a:schemeClr>
                </a:solidFill>
              </a:rPr>
              <a:t>NASA’s involvement and approach</a:t>
            </a:r>
          </a:p>
        </p:txBody>
      </p:sp>
      <p:sp>
        <p:nvSpPr>
          <p:cNvPr id="14" name="Text Box 8">
            <a:extLst>
              <a:ext uri="{FF2B5EF4-FFF2-40B4-BE49-F238E27FC236}">
                <a16:creationId xmlns:a16="http://schemas.microsoft.com/office/drawing/2014/main" id="{8095C5BA-2797-A798-DA72-21CAF48AD3C3}"/>
              </a:ext>
            </a:extLst>
          </p:cNvPr>
          <p:cNvSpPr txBox="1">
            <a:spLocks noChangeArrowheads="1"/>
          </p:cNvSpPr>
          <p:nvPr/>
        </p:nvSpPr>
        <p:spPr bwMode="auto">
          <a:xfrm>
            <a:off x="435596" y="1183005"/>
            <a:ext cx="114230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b="0" dirty="0">
                <a:solidFill>
                  <a:srgbClr val="002060"/>
                </a:solidFill>
                <a:latin typeface="Arial" panose="020B0604020202020204" pitchFamily="34" charset="0"/>
                <a:cs typeface="Arial" panose="020B0604020202020204" pitchFamily="34" charset="0"/>
              </a:rPr>
              <a:t>We will discuss NASA’s interest in qualifying NDE and in situ monitoring methods for certification of AM space hardware.</a:t>
            </a:r>
          </a:p>
        </p:txBody>
      </p:sp>
      <p:pic>
        <p:nvPicPr>
          <p:cNvPr id="6" name="Picture 5">
            <a:extLst>
              <a:ext uri="{FF2B5EF4-FFF2-40B4-BE49-F238E27FC236}">
                <a16:creationId xmlns:a16="http://schemas.microsoft.com/office/drawing/2014/main" id="{B38052DC-ABCD-AC55-B46A-C0E33E70FCB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3717042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D6BFA5-BBB1-CE4F-82CA-B2673174FA95}"/>
              </a:ext>
            </a:extLst>
          </p:cNvPr>
          <p:cNvSpPr>
            <a:spLocks noGrp="1"/>
          </p:cNvSpPr>
          <p:nvPr>
            <p:ph type="ftr" sz="quarter" idx="11"/>
          </p:nvPr>
        </p:nvSpPr>
        <p:spPr/>
        <p:txBody>
          <a:bodyPr/>
          <a:lstStyle/>
          <a:p>
            <a:r>
              <a:rPr lang="en-GB"/>
              <a:t>ASTM International Conference on Additive Manufacturing</a:t>
            </a:r>
            <a:endParaRPr lang="en-GB" dirty="0"/>
          </a:p>
        </p:txBody>
      </p:sp>
      <p:sp>
        <p:nvSpPr>
          <p:cNvPr id="3" name="Title 2">
            <a:extLst>
              <a:ext uri="{FF2B5EF4-FFF2-40B4-BE49-F238E27FC236}">
                <a16:creationId xmlns:a16="http://schemas.microsoft.com/office/drawing/2014/main" id="{56F260DD-823A-F942-8AFB-883B4F4EEAE5}"/>
              </a:ext>
            </a:extLst>
          </p:cNvPr>
          <p:cNvSpPr>
            <a:spLocks noGrp="1"/>
          </p:cNvSpPr>
          <p:nvPr>
            <p:ph type="title"/>
          </p:nvPr>
        </p:nvSpPr>
        <p:spPr/>
        <p:txBody>
          <a:bodyPr/>
          <a:lstStyle/>
          <a:p>
            <a:r>
              <a:rPr lang="en-US" dirty="0"/>
              <a:t>Use Case – Inspectability Challenges</a:t>
            </a:r>
          </a:p>
        </p:txBody>
      </p:sp>
      <p:sp>
        <p:nvSpPr>
          <p:cNvPr id="10" name="Text Box 4">
            <a:extLst>
              <a:ext uri="{FF2B5EF4-FFF2-40B4-BE49-F238E27FC236}">
                <a16:creationId xmlns:a16="http://schemas.microsoft.com/office/drawing/2014/main" id="{A2871C7A-15CC-0DF4-A35B-592969548778}"/>
              </a:ext>
            </a:extLst>
          </p:cNvPr>
          <p:cNvSpPr txBox="1">
            <a:spLocks noChangeArrowheads="1"/>
          </p:cNvSpPr>
          <p:nvPr/>
        </p:nvSpPr>
        <p:spPr bwMode="auto">
          <a:xfrm>
            <a:off x="2419061" y="112827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11" name="Text Box 5">
            <a:extLst>
              <a:ext uri="{FF2B5EF4-FFF2-40B4-BE49-F238E27FC236}">
                <a16:creationId xmlns:a16="http://schemas.microsoft.com/office/drawing/2014/main" id="{0E1A72F7-1D81-0981-9169-21E20B502F41}"/>
              </a:ext>
            </a:extLst>
          </p:cNvPr>
          <p:cNvSpPr txBox="1">
            <a:spLocks noChangeArrowheads="1"/>
          </p:cNvSpPr>
          <p:nvPr/>
        </p:nvSpPr>
        <p:spPr bwMode="auto">
          <a:xfrm>
            <a:off x="1148576" y="1166362"/>
            <a:ext cx="994688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b="0" dirty="0">
                <a:solidFill>
                  <a:srgbClr val="002060"/>
                </a:solidFill>
                <a:latin typeface="Arial" panose="020B0604020202020204" pitchFamily="34" charset="0"/>
                <a:cs typeface="Arial" panose="020B0604020202020204" pitchFamily="34" charset="0"/>
              </a:rPr>
              <a:t>NASA is interested in qualifying in situ monitoring for complex, critical parts that are difficult to inspect using traditional NDE.</a:t>
            </a:r>
          </a:p>
        </p:txBody>
      </p:sp>
      <p:sp>
        <p:nvSpPr>
          <p:cNvPr id="12" name="TextBox 11">
            <a:extLst>
              <a:ext uri="{FF2B5EF4-FFF2-40B4-BE49-F238E27FC236}">
                <a16:creationId xmlns:a16="http://schemas.microsoft.com/office/drawing/2014/main" id="{E9E4C29A-00E2-E8A8-DF7C-321103217585}"/>
              </a:ext>
            </a:extLst>
          </p:cNvPr>
          <p:cNvSpPr txBox="1"/>
          <p:nvPr/>
        </p:nvSpPr>
        <p:spPr>
          <a:xfrm>
            <a:off x="7733236" y="4799087"/>
            <a:ext cx="3138838" cy="738664"/>
          </a:xfrm>
          <a:prstGeom prst="rect">
            <a:avLst/>
          </a:prstGeom>
          <a:noFill/>
        </p:spPr>
        <p:txBody>
          <a:bodyPr wrap="square" rtlCol="0">
            <a:spAutoFit/>
          </a:bodyPr>
          <a:lstStyle/>
          <a:p>
            <a:pPr lvl="0" defTabSz="914400" eaLnBrk="0" hangingPunct="0">
              <a:defRPr/>
            </a:pPr>
            <a:r>
              <a:rPr lang="en-US" sz="1400" b="1" dirty="0">
                <a:solidFill>
                  <a:schemeClr val="accent5">
                    <a:lumMod val="50000"/>
                  </a:schemeClr>
                </a:solidFill>
                <a:latin typeface="Arial" panose="020B0604020202020204" pitchFamily="34" charset="0"/>
                <a:cs typeface="Arial" panose="020B0604020202020204" pitchFamily="34" charset="0"/>
              </a:rPr>
              <a:t>RS-25 Pogo Accumulator Z-Baffle</a:t>
            </a:r>
          </a:p>
          <a:p>
            <a:pPr lvl="0" defTabSz="914400" eaLnBrk="0" hangingPunct="0">
              <a:defRPr/>
            </a:pPr>
            <a:r>
              <a:rPr lang="en-US" sz="1400" dirty="0">
                <a:solidFill>
                  <a:schemeClr val="accent5">
                    <a:lumMod val="50000"/>
                  </a:schemeClr>
                </a:solidFill>
                <a:latin typeface="Arial" panose="020B0604020202020204" pitchFamily="34" charset="0"/>
                <a:cs typeface="Arial" panose="020B0604020202020204" pitchFamily="34" charset="0"/>
              </a:rPr>
              <a:t>Over 100 Welds Eliminated</a:t>
            </a:r>
          </a:p>
          <a:p>
            <a:pPr lvl="0" defTabSz="914400" eaLnBrk="0" hangingPunct="0">
              <a:defRPr/>
            </a:pPr>
            <a:r>
              <a:rPr lang="en-US" sz="1400" dirty="0">
                <a:solidFill>
                  <a:schemeClr val="accent5">
                    <a:lumMod val="50000"/>
                  </a:schemeClr>
                </a:solidFill>
                <a:latin typeface="Arial" panose="020B0604020202020204" pitchFamily="34" charset="0"/>
                <a:cs typeface="Arial" panose="020B0604020202020204" pitchFamily="34" charset="0"/>
              </a:rPr>
              <a:t>Nearly 35% Cost Reduction</a:t>
            </a:r>
          </a:p>
        </p:txBody>
      </p:sp>
      <p:pic>
        <p:nvPicPr>
          <p:cNvPr id="13" name="Picture 12">
            <a:extLst>
              <a:ext uri="{FF2B5EF4-FFF2-40B4-BE49-F238E27FC236}">
                <a16:creationId xmlns:a16="http://schemas.microsoft.com/office/drawing/2014/main" id="{C8425B78-DE86-56B6-1F1B-9A6F190A7278}"/>
              </a:ext>
            </a:extLst>
          </p:cNvPr>
          <p:cNvPicPr>
            <a:picLocks noChangeAspect="1"/>
          </p:cNvPicPr>
          <p:nvPr/>
        </p:nvPicPr>
        <p:blipFill rotWithShape="1">
          <a:blip r:embed="rId2"/>
          <a:srcRect l="6832" t="15436" r="40681" b="17438"/>
          <a:stretch/>
        </p:blipFill>
        <p:spPr>
          <a:xfrm>
            <a:off x="8340588" y="2609550"/>
            <a:ext cx="1578240" cy="1332444"/>
          </a:xfrm>
          <a:prstGeom prst="rect">
            <a:avLst/>
          </a:prstGeom>
          <a:ln w="12700">
            <a:solidFill>
              <a:schemeClr val="tx1"/>
            </a:solidFill>
          </a:ln>
        </p:spPr>
      </p:pic>
      <p:pic>
        <p:nvPicPr>
          <p:cNvPr id="14" name="Picture 13">
            <a:extLst>
              <a:ext uri="{FF2B5EF4-FFF2-40B4-BE49-F238E27FC236}">
                <a16:creationId xmlns:a16="http://schemas.microsoft.com/office/drawing/2014/main" id="{CA4AF3D8-7B85-D3C5-E1FD-955122F81A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36006" y="3545472"/>
            <a:ext cx="1074762" cy="1148571"/>
          </a:xfrm>
          <a:prstGeom prst="rect">
            <a:avLst/>
          </a:prstGeom>
          <a:ln w="12700">
            <a:solidFill>
              <a:schemeClr val="tx1"/>
            </a:solidFill>
          </a:ln>
        </p:spPr>
      </p:pic>
      <p:pic>
        <p:nvPicPr>
          <p:cNvPr id="15" name="Picture 14">
            <a:extLst>
              <a:ext uri="{FF2B5EF4-FFF2-40B4-BE49-F238E27FC236}">
                <a16:creationId xmlns:a16="http://schemas.microsoft.com/office/drawing/2014/main" id="{3F1D9915-5719-F6F8-55C8-45FCB537CC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57993" y="3946520"/>
            <a:ext cx="1311340" cy="1344226"/>
          </a:xfrm>
          <a:prstGeom prst="rect">
            <a:avLst/>
          </a:prstGeom>
          <a:ln w="12700">
            <a:solidFill>
              <a:schemeClr val="tx1"/>
            </a:solidFill>
          </a:ln>
        </p:spPr>
      </p:pic>
      <p:pic>
        <p:nvPicPr>
          <p:cNvPr id="16" name="Picture 15">
            <a:extLst>
              <a:ext uri="{FF2B5EF4-FFF2-40B4-BE49-F238E27FC236}">
                <a16:creationId xmlns:a16="http://schemas.microsoft.com/office/drawing/2014/main" id="{935B979E-F013-6024-FB5F-0CB1738C6C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69497" y="3941994"/>
            <a:ext cx="1411582" cy="1349265"/>
          </a:xfrm>
          <a:prstGeom prst="rect">
            <a:avLst/>
          </a:prstGeom>
          <a:ln w="12700">
            <a:solidFill>
              <a:schemeClr val="tx1"/>
            </a:solidFill>
          </a:ln>
        </p:spPr>
      </p:pic>
      <p:pic>
        <p:nvPicPr>
          <p:cNvPr id="17" name="Picture 2" descr="D:\jbt\_SpecialProjects\MC-2\Pics\Combustion Devices\28Element\photo.JPG">
            <a:extLst>
              <a:ext uri="{FF2B5EF4-FFF2-40B4-BE49-F238E27FC236}">
                <a16:creationId xmlns:a16="http://schemas.microsoft.com/office/drawing/2014/main" id="{4E333A2C-CCA7-DAA8-4A17-F2168A85E85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315269" y="3648485"/>
            <a:ext cx="1398049" cy="1206449"/>
          </a:xfrm>
          <a:prstGeom prst="rect">
            <a:avLst/>
          </a:prstGeom>
          <a:ln w="12700">
            <a:solidFill>
              <a:schemeClr val="tx1"/>
            </a:solidFill>
          </a:ln>
          <a:extLst>
            <a:ext uri="{909E8E84-426E-40dd-AFC4-6F175D3DCCD1}">
              <a14:hiddenFill xmlns:a14="http://schemas.microsoft.com/office/drawing/2010/main" xmlns="">
                <a:solidFill>
                  <a:srgbClr val="FFFFFF"/>
                </a:solidFill>
              </a14:hiddenFill>
            </a:ext>
          </a:extLst>
        </p:spPr>
      </p:pic>
      <p:pic>
        <p:nvPicPr>
          <p:cNvPr id="18" name="Picture 3">
            <a:extLst>
              <a:ext uri="{FF2B5EF4-FFF2-40B4-BE49-F238E27FC236}">
                <a16:creationId xmlns:a16="http://schemas.microsoft.com/office/drawing/2014/main" id="{E6162851-9849-CA7F-D7F3-70F77615E26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89345" y="3647672"/>
            <a:ext cx="1411582" cy="1215883"/>
          </a:xfrm>
          <a:prstGeom prst="rect">
            <a:avLst/>
          </a:prstGeom>
          <a:noFill/>
          <a:ln w="127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1B720C06-C1A2-6785-088B-5FACBF17417F}"/>
              </a:ext>
            </a:extLst>
          </p:cNvPr>
          <p:cNvSpPr txBox="1"/>
          <p:nvPr/>
        </p:nvSpPr>
        <p:spPr>
          <a:xfrm>
            <a:off x="846352" y="2559969"/>
            <a:ext cx="3899577" cy="954107"/>
          </a:xfrm>
          <a:prstGeom prst="rect">
            <a:avLst/>
          </a:prstGeom>
          <a:noFill/>
        </p:spPr>
        <p:txBody>
          <a:bodyPr wrap="square" rtlCol="0">
            <a:spAutoFit/>
          </a:body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5">
                    <a:lumMod val="50000"/>
                  </a:schemeClr>
                </a:solidFill>
                <a:effectLst/>
                <a:uLnTx/>
                <a:uFillTx/>
                <a:cs typeface="Arial" panose="020B0604020202020204" pitchFamily="34" charset="0"/>
              </a:rPr>
              <a:t>28-Element Inconel</a:t>
            </a:r>
            <a:r>
              <a:rPr kumimoji="0" lang="en-US" sz="1400" b="1" i="0" u="none" strike="noStrike" kern="1200" cap="none" spc="0" normalizeH="0" baseline="30000" noProof="0" dirty="0">
                <a:ln>
                  <a:noFill/>
                </a:ln>
                <a:solidFill>
                  <a:schemeClr val="accent5">
                    <a:lumMod val="50000"/>
                  </a:schemeClr>
                </a:solidFill>
                <a:effectLst/>
                <a:uLnTx/>
                <a:uFillTx/>
                <a:cs typeface="Arial" panose="020B0604020202020204" pitchFamily="34" charset="0"/>
              </a:rPr>
              <a:t>®</a:t>
            </a:r>
            <a:r>
              <a:rPr kumimoji="0" lang="en-US" sz="1400" b="1" i="0" u="none" strike="noStrike" kern="1200" cap="none" spc="0" normalizeH="0" baseline="0" noProof="0" dirty="0">
                <a:ln>
                  <a:noFill/>
                </a:ln>
                <a:solidFill>
                  <a:schemeClr val="accent5">
                    <a:lumMod val="50000"/>
                  </a:schemeClr>
                </a:solidFill>
                <a:effectLst/>
                <a:uLnTx/>
                <a:uFillTx/>
                <a:cs typeface="Arial" panose="020B0604020202020204" pitchFamily="34" charset="0"/>
              </a:rPr>
              <a:t> 625 Fuel Injector</a:t>
            </a:r>
            <a:endParaRPr kumimoji="0" lang="en-US" sz="1400" b="0" i="0" u="none" strike="noStrike" kern="1200" cap="none" spc="0" normalizeH="0" baseline="0" noProof="0" dirty="0">
              <a:ln>
                <a:noFill/>
              </a:ln>
              <a:solidFill>
                <a:schemeClr val="accent5">
                  <a:lumMod val="50000"/>
                </a:schemeClr>
              </a:solidFill>
              <a:effectLst/>
              <a:uLnTx/>
              <a:uFillTx/>
              <a:cs typeface="Arial" panose="020B0604020202020204" pitchFamily="34" charset="0"/>
            </a:endParaRPr>
          </a:p>
          <a:p>
            <a:pPr marR="0" lvl="0" defTabSz="914400" rtl="0" eaLnBrk="0" fontAlgn="auto" latinLnBrk="0" hangingPunct="0">
              <a:lnSpc>
                <a:spcPct val="100000"/>
              </a:lnSpc>
              <a:spcBef>
                <a:spcPts val="0"/>
              </a:spcBef>
              <a:spcAft>
                <a:spcPts val="0"/>
              </a:spcAft>
              <a:buClrTx/>
              <a:buSzTx/>
              <a:tabLst/>
              <a:defRPr/>
            </a:pPr>
            <a:r>
              <a:rPr lang="en-US" sz="1400" dirty="0">
                <a:solidFill>
                  <a:schemeClr val="accent5">
                    <a:lumMod val="50000"/>
                  </a:schemeClr>
                </a:solidFill>
                <a:cs typeface="Arial" panose="020B0604020202020204" pitchFamily="34" charset="0"/>
              </a:rPr>
              <a:t>Reduced 163 parts to 2</a:t>
            </a:r>
          </a:p>
          <a:p>
            <a:pPr eaLnBrk="0" hangingPunct="0">
              <a:defRPr/>
            </a:pPr>
            <a:r>
              <a:rPr lang="en-US" sz="1400" dirty="0">
                <a:solidFill>
                  <a:schemeClr val="accent5">
                    <a:lumMod val="50000"/>
                  </a:schemeClr>
                </a:solidFill>
                <a:cs typeface="Arial" panose="020B0604020202020204" pitchFamily="34" charset="0"/>
              </a:rPr>
              <a:t>Schedule reduced from 1 year to 4 months</a:t>
            </a:r>
          </a:p>
          <a:p>
            <a:pPr eaLnBrk="0" hangingPunct="0">
              <a:defRPr/>
            </a:pPr>
            <a:r>
              <a:rPr lang="en-US" sz="1400" dirty="0">
                <a:solidFill>
                  <a:schemeClr val="accent5">
                    <a:lumMod val="50000"/>
                  </a:schemeClr>
                </a:solidFill>
                <a:cs typeface="Arial" panose="020B0604020202020204" pitchFamily="34" charset="0"/>
              </a:rPr>
              <a:t>70% cost reduction</a:t>
            </a:r>
            <a:endParaRPr kumimoji="0" lang="en-US" sz="1400" b="0" i="0" u="none" strike="noStrike" kern="1200" cap="none" spc="0" normalizeH="0" baseline="0" noProof="0" dirty="0">
              <a:ln>
                <a:noFill/>
              </a:ln>
              <a:solidFill>
                <a:schemeClr val="accent5">
                  <a:lumMod val="50000"/>
                </a:schemeClr>
              </a:solidFill>
              <a:effectLst/>
              <a:uLnTx/>
              <a:uFillTx/>
              <a:cs typeface="Arial" panose="020B0604020202020204" pitchFamily="34" charset="0"/>
            </a:endParaRPr>
          </a:p>
        </p:txBody>
      </p:sp>
      <p:pic>
        <p:nvPicPr>
          <p:cNvPr id="20" name="Picture 19">
            <a:extLst>
              <a:ext uri="{FF2B5EF4-FFF2-40B4-BE49-F238E27FC236}">
                <a16:creationId xmlns:a16="http://schemas.microsoft.com/office/drawing/2014/main" id="{E5434FCF-103C-F5F6-8C76-2B4F42B31E14}"/>
              </a:ext>
            </a:extLst>
          </p:cNvPr>
          <p:cNvPicPr>
            <a:picLocks noChangeAspect="1"/>
          </p:cNvPicPr>
          <p:nvPr/>
        </p:nvPicPr>
        <p:blipFill>
          <a:blip r:embed="rId8"/>
          <a:stretch>
            <a:fillRect/>
          </a:stretch>
        </p:blipFill>
        <p:spPr>
          <a:xfrm>
            <a:off x="5530802" y="2547906"/>
            <a:ext cx="1074762" cy="1221320"/>
          </a:xfrm>
          <a:prstGeom prst="rect">
            <a:avLst/>
          </a:prstGeom>
          <a:ln w="12700">
            <a:solidFill>
              <a:schemeClr val="tx1"/>
            </a:solidFill>
          </a:ln>
        </p:spPr>
      </p:pic>
      <p:pic>
        <p:nvPicPr>
          <p:cNvPr id="21" name="Picture 20">
            <a:extLst>
              <a:ext uri="{FF2B5EF4-FFF2-40B4-BE49-F238E27FC236}">
                <a16:creationId xmlns:a16="http://schemas.microsoft.com/office/drawing/2014/main" id="{D68D7E64-EADB-C91D-0F05-FC1EAF558C38}"/>
              </a:ext>
            </a:extLst>
          </p:cNvPr>
          <p:cNvPicPr>
            <a:picLocks noChangeAspect="1"/>
          </p:cNvPicPr>
          <p:nvPr/>
        </p:nvPicPr>
        <p:blipFill>
          <a:blip r:embed="rId9"/>
          <a:stretch>
            <a:fillRect/>
          </a:stretch>
        </p:blipFill>
        <p:spPr>
          <a:xfrm>
            <a:off x="4568541" y="2552663"/>
            <a:ext cx="791712" cy="1211805"/>
          </a:xfrm>
          <a:prstGeom prst="rect">
            <a:avLst/>
          </a:prstGeom>
          <a:ln w="12700">
            <a:solidFill>
              <a:schemeClr val="tx1"/>
            </a:solidFill>
          </a:ln>
        </p:spPr>
      </p:pic>
      <p:pic>
        <p:nvPicPr>
          <p:cNvPr id="22" name="Picture 21">
            <a:extLst>
              <a:ext uri="{FF2B5EF4-FFF2-40B4-BE49-F238E27FC236}">
                <a16:creationId xmlns:a16="http://schemas.microsoft.com/office/drawing/2014/main" id="{4938B7F3-2CE0-F0BB-85C0-1A242256D68F}"/>
              </a:ext>
            </a:extLst>
          </p:cNvPr>
          <p:cNvPicPr>
            <a:picLocks noChangeAspect="1"/>
          </p:cNvPicPr>
          <p:nvPr/>
        </p:nvPicPr>
        <p:blipFill rotWithShape="1">
          <a:blip r:embed="rId10"/>
          <a:srcRect l="9994" t="11500" b="1"/>
          <a:stretch/>
        </p:blipFill>
        <p:spPr>
          <a:xfrm>
            <a:off x="6772433" y="2547906"/>
            <a:ext cx="674889" cy="1221321"/>
          </a:xfrm>
          <a:prstGeom prst="rect">
            <a:avLst/>
          </a:prstGeom>
          <a:ln w="12700">
            <a:solidFill>
              <a:schemeClr val="tx1"/>
            </a:solidFill>
          </a:ln>
        </p:spPr>
      </p:pic>
      <p:sp>
        <p:nvSpPr>
          <p:cNvPr id="23" name="TextBox 22">
            <a:extLst>
              <a:ext uri="{FF2B5EF4-FFF2-40B4-BE49-F238E27FC236}">
                <a16:creationId xmlns:a16="http://schemas.microsoft.com/office/drawing/2014/main" id="{5093308A-36F5-6A0F-FE22-E7EF8C6008FD}"/>
              </a:ext>
            </a:extLst>
          </p:cNvPr>
          <p:cNvSpPr txBox="1"/>
          <p:nvPr/>
        </p:nvSpPr>
        <p:spPr>
          <a:xfrm>
            <a:off x="3735622" y="5408565"/>
            <a:ext cx="4657839" cy="523220"/>
          </a:xfrm>
          <a:prstGeom prst="rect">
            <a:avLst/>
          </a:prstGeom>
          <a:noFill/>
        </p:spPr>
        <p:txBody>
          <a:bodyPr wrap="square" rtlCol="0">
            <a:spAutoFit/>
          </a:bodyPr>
          <a:lstStyle/>
          <a:p>
            <a:pPr algn="ctr"/>
            <a:r>
              <a:rPr lang="en-US" sz="1400" b="1" dirty="0">
                <a:solidFill>
                  <a:schemeClr val="accent5">
                    <a:lumMod val="50000"/>
                  </a:schemeClr>
                </a:solidFill>
              </a:rPr>
              <a:t>Injector Assembly</a:t>
            </a:r>
          </a:p>
          <a:p>
            <a:r>
              <a:rPr lang="en-US" sz="1400" dirty="0">
                <a:solidFill>
                  <a:schemeClr val="accent5">
                    <a:lumMod val="50000"/>
                  </a:schemeClr>
                </a:solidFill>
              </a:rPr>
              <a:t>MSFC Project with Army Air and Missile Defense (AMD)</a:t>
            </a:r>
          </a:p>
        </p:txBody>
      </p:sp>
      <p:sp>
        <p:nvSpPr>
          <p:cNvPr id="24" name="TextBox 23">
            <a:extLst>
              <a:ext uri="{FF2B5EF4-FFF2-40B4-BE49-F238E27FC236}">
                <a16:creationId xmlns:a16="http://schemas.microsoft.com/office/drawing/2014/main" id="{337FDC61-DEEF-FD0F-4685-70EBCDF2102F}"/>
              </a:ext>
            </a:extLst>
          </p:cNvPr>
          <p:cNvSpPr txBox="1"/>
          <p:nvPr/>
        </p:nvSpPr>
        <p:spPr>
          <a:xfrm>
            <a:off x="3735622" y="2148110"/>
            <a:ext cx="4665121" cy="307777"/>
          </a:xfrm>
          <a:prstGeom prst="rect">
            <a:avLst/>
          </a:prstGeom>
          <a:noFill/>
        </p:spPr>
        <p:txBody>
          <a:bodyPr wrap="square" rtlCol="0">
            <a:spAutoFit/>
          </a:bodyPr>
          <a:lstStyle/>
          <a:p>
            <a:r>
              <a:rPr lang="en-US" sz="1400" b="1" dirty="0">
                <a:solidFill>
                  <a:schemeClr val="accent5">
                    <a:lumMod val="50000"/>
                  </a:schemeClr>
                </a:solidFill>
              </a:rPr>
              <a:t>Cryogenic Heat Exchanger-Injector-Condenser Demo</a:t>
            </a:r>
          </a:p>
        </p:txBody>
      </p:sp>
      <p:sp>
        <p:nvSpPr>
          <p:cNvPr id="27" name="Right Arrow 26">
            <a:extLst>
              <a:ext uri="{FF2B5EF4-FFF2-40B4-BE49-F238E27FC236}">
                <a16:creationId xmlns:a16="http://schemas.microsoft.com/office/drawing/2014/main" id="{2AD7E0D1-EA91-5669-E92C-1AE7174B4A5D}"/>
              </a:ext>
            </a:extLst>
          </p:cNvPr>
          <p:cNvSpPr/>
          <p:nvPr/>
        </p:nvSpPr>
        <p:spPr>
          <a:xfrm rot="20274871" flipV="1">
            <a:off x="8667540" y="3525905"/>
            <a:ext cx="424942" cy="303536"/>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0CA7B2C1-565E-4FB1-1600-4BD6F8D231C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60767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CA8AD9-E8AE-0346-BEDD-2582D48C7292}"/>
              </a:ext>
            </a:extLst>
          </p:cNvPr>
          <p:cNvSpPr>
            <a:spLocks noGrp="1"/>
          </p:cNvSpPr>
          <p:nvPr>
            <p:ph type="ftr" sz="quarter" idx="11"/>
          </p:nvPr>
        </p:nvSpPr>
        <p:spPr/>
        <p:txBody>
          <a:bodyPr/>
          <a:lstStyle/>
          <a:p>
            <a:r>
              <a:rPr lang="en-GB"/>
              <a:t>ASTM International Conference on Additive Manufacturing</a:t>
            </a:r>
            <a:endParaRPr lang="en-GB" dirty="0"/>
          </a:p>
        </p:txBody>
      </p:sp>
      <p:sp>
        <p:nvSpPr>
          <p:cNvPr id="4" name="Title 3">
            <a:extLst>
              <a:ext uri="{FF2B5EF4-FFF2-40B4-BE49-F238E27FC236}">
                <a16:creationId xmlns:a16="http://schemas.microsoft.com/office/drawing/2014/main" id="{3CDDF9D6-8753-2444-967E-8C6F777DB012}"/>
              </a:ext>
            </a:extLst>
          </p:cNvPr>
          <p:cNvSpPr>
            <a:spLocks noGrp="1"/>
          </p:cNvSpPr>
          <p:nvPr>
            <p:ph type="title"/>
          </p:nvPr>
        </p:nvSpPr>
        <p:spPr/>
        <p:txBody>
          <a:bodyPr/>
          <a:lstStyle/>
          <a:p>
            <a:r>
              <a:rPr lang="en-US" dirty="0"/>
              <a:t>Investigating In Situ Monitoring Technologies</a:t>
            </a:r>
          </a:p>
        </p:txBody>
      </p:sp>
      <p:sp>
        <p:nvSpPr>
          <p:cNvPr id="7" name="Text Box 4">
            <a:extLst>
              <a:ext uri="{FF2B5EF4-FFF2-40B4-BE49-F238E27FC236}">
                <a16:creationId xmlns:a16="http://schemas.microsoft.com/office/drawing/2014/main" id="{C7808C74-4559-F7B2-A3C3-B5D832F553CD}"/>
              </a:ext>
            </a:extLst>
          </p:cNvPr>
          <p:cNvSpPr txBox="1">
            <a:spLocks noChangeArrowheads="1"/>
          </p:cNvSpPr>
          <p:nvPr/>
        </p:nvSpPr>
        <p:spPr bwMode="auto">
          <a:xfrm>
            <a:off x="2759004" y="112827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8" name="Text Box 5">
            <a:extLst>
              <a:ext uri="{FF2B5EF4-FFF2-40B4-BE49-F238E27FC236}">
                <a16:creationId xmlns:a16="http://schemas.microsoft.com/office/drawing/2014/main" id="{A2D86E07-7EAC-4272-3363-0B2503F16625}"/>
              </a:ext>
            </a:extLst>
          </p:cNvPr>
          <p:cNvSpPr txBox="1">
            <a:spLocks noChangeArrowheads="1"/>
          </p:cNvSpPr>
          <p:nvPr/>
        </p:nvSpPr>
        <p:spPr bwMode="auto">
          <a:xfrm>
            <a:off x="1531656" y="1231600"/>
            <a:ext cx="89562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MSFC has investigated in situ process monitoring through various mechanisms.</a:t>
            </a:r>
          </a:p>
        </p:txBody>
      </p:sp>
      <p:pic>
        <p:nvPicPr>
          <p:cNvPr id="11" name="Picture 10">
            <a:extLst>
              <a:ext uri="{FF2B5EF4-FFF2-40B4-BE49-F238E27FC236}">
                <a16:creationId xmlns:a16="http://schemas.microsoft.com/office/drawing/2014/main" id="{198CDA9F-2695-5944-7B09-A683C1B05852}"/>
              </a:ext>
            </a:extLst>
          </p:cNvPr>
          <p:cNvPicPr>
            <a:picLocks noChangeAspect="1"/>
          </p:cNvPicPr>
          <p:nvPr/>
        </p:nvPicPr>
        <p:blipFill rotWithShape="1">
          <a:blip r:embed="rId2"/>
          <a:srcRect r="40684" b="4671"/>
          <a:stretch/>
        </p:blipFill>
        <p:spPr>
          <a:xfrm>
            <a:off x="1603174" y="3006040"/>
            <a:ext cx="2238148" cy="596861"/>
          </a:xfrm>
          <a:prstGeom prst="rect">
            <a:avLst/>
          </a:prstGeom>
        </p:spPr>
      </p:pic>
      <p:sp>
        <p:nvSpPr>
          <p:cNvPr id="12" name="TextBox 11">
            <a:extLst>
              <a:ext uri="{FF2B5EF4-FFF2-40B4-BE49-F238E27FC236}">
                <a16:creationId xmlns:a16="http://schemas.microsoft.com/office/drawing/2014/main" id="{B0EE54DE-F672-94B8-5835-42A6E10D9D03}"/>
              </a:ext>
            </a:extLst>
          </p:cNvPr>
          <p:cNvSpPr txBox="1"/>
          <p:nvPr/>
        </p:nvSpPr>
        <p:spPr>
          <a:xfrm>
            <a:off x="1189501" y="2554766"/>
            <a:ext cx="5816041" cy="369332"/>
          </a:xfrm>
          <a:prstGeom prst="rect">
            <a:avLst/>
          </a:prstGeom>
          <a:noFill/>
        </p:spPr>
        <p:txBody>
          <a:bodyPr wrap="square" rtlCol="0">
            <a:spAutoFit/>
          </a:bodyPr>
          <a:lstStyle/>
          <a:p>
            <a:r>
              <a:rPr lang="en-US" b="1" dirty="0">
                <a:solidFill>
                  <a:schemeClr val="accent1">
                    <a:lumMod val="75000"/>
                  </a:schemeClr>
                </a:solidFill>
                <a:latin typeface="Arial" panose="020B0604020202020204" pitchFamily="34" charset="0"/>
                <a:cs typeface="Arial" panose="020B0604020202020204" pitchFamily="34" charset="0"/>
              </a:rPr>
              <a:t>Small Business Innovation Research</a:t>
            </a:r>
          </a:p>
        </p:txBody>
      </p:sp>
      <p:sp>
        <p:nvSpPr>
          <p:cNvPr id="13" name="TextBox 12">
            <a:extLst>
              <a:ext uri="{FF2B5EF4-FFF2-40B4-BE49-F238E27FC236}">
                <a16:creationId xmlns:a16="http://schemas.microsoft.com/office/drawing/2014/main" id="{5981EB47-798E-C296-6D5F-66D115EB5812}"/>
              </a:ext>
            </a:extLst>
          </p:cNvPr>
          <p:cNvSpPr txBox="1"/>
          <p:nvPr/>
        </p:nvSpPr>
        <p:spPr>
          <a:xfrm>
            <a:off x="1189501" y="3736783"/>
            <a:ext cx="4361448" cy="369332"/>
          </a:xfrm>
          <a:prstGeom prst="rect">
            <a:avLst/>
          </a:prstGeom>
          <a:noFill/>
        </p:spPr>
        <p:txBody>
          <a:bodyPr wrap="square" rtlCol="0">
            <a:spAutoFit/>
          </a:bodyPr>
          <a:lstStyle/>
          <a:p>
            <a:r>
              <a:rPr lang="en-US" b="1" dirty="0">
                <a:solidFill>
                  <a:schemeClr val="accent1">
                    <a:lumMod val="75000"/>
                  </a:schemeClr>
                </a:solidFill>
                <a:latin typeface="Arial" panose="020B0604020202020204" pitchFamily="34" charset="0"/>
                <a:cs typeface="Arial" panose="020B0604020202020204" pitchFamily="34" charset="0"/>
              </a:rPr>
              <a:t>Monitoring Systems</a:t>
            </a:r>
          </a:p>
        </p:txBody>
      </p:sp>
      <p:pic>
        <p:nvPicPr>
          <p:cNvPr id="14" name="Picture 13">
            <a:extLst>
              <a:ext uri="{FF2B5EF4-FFF2-40B4-BE49-F238E27FC236}">
                <a16:creationId xmlns:a16="http://schemas.microsoft.com/office/drawing/2014/main" id="{796A9E30-5B95-8109-0D89-ED622F37D8D8}"/>
              </a:ext>
            </a:extLst>
          </p:cNvPr>
          <p:cNvPicPr>
            <a:picLocks noChangeAspect="1"/>
          </p:cNvPicPr>
          <p:nvPr/>
        </p:nvPicPr>
        <p:blipFill rotWithShape="1">
          <a:blip r:embed="rId3"/>
          <a:srcRect t="13522" b="13529"/>
          <a:stretch/>
        </p:blipFill>
        <p:spPr>
          <a:xfrm>
            <a:off x="6323386" y="2489740"/>
            <a:ext cx="2731168" cy="1076952"/>
          </a:xfrm>
          <a:prstGeom prst="rect">
            <a:avLst/>
          </a:prstGeom>
        </p:spPr>
      </p:pic>
      <p:sp>
        <p:nvSpPr>
          <p:cNvPr id="15" name="TextBox 14">
            <a:extLst>
              <a:ext uri="{FF2B5EF4-FFF2-40B4-BE49-F238E27FC236}">
                <a16:creationId xmlns:a16="http://schemas.microsoft.com/office/drawing/2014/main" id="{E02D9537-5F84-F5B8-3162-E6416AC6490D}"/>
              </a:ext>
            </a:extLst>
          </p:cNvPr>
          <p:cNvSpPr txBox="1"/>
          <p:nvPr/>
        </p:nvSpPr>
        <p:spPr>
          <a:xfrm>
            <a:off x="6096000" y="2231604"/>
            <a:ext cx="3917727" cy="369332"/>
          </a:xfrm>
          <a:prstGeom prst="rect">
            <a:avLst/>
          </a:prstGeom>
          <a:noFill/>
        </p:spPr>
        <p:txBody>
          <a:bodyPr wrap="square" rtlCol="0">
            <a:spAutoFit/>
          </a:bodyPr>
          <a:lstStyle/>
          <a:p>
            <a:r>
              <a:rPr lang="en-US" b="1" dirty="0">
                <a:solidFill>
                  <a:schemeClr val="accent1">
                    <a:lumMod val="75000"/>
                  </a:schemeClr>
                </a:solidFill>
                <a:latin typeface="Arial" panose="020B0604020202020204" pitchFamily="34" charset="0"/>
                <a:cs typeface="Arial" panose="020B0604020202020204" pitchFamily="34" charset="0"/>
              </a:rPr>
              <a:t>ASTM WK73289 </a:t>
            </a:r>
            <a:r>
              <a:rPr lang="en-US" dirty="0">
                <a:solidFill>
                  <a:schemeClr val="accent1">
                    <a:lumMod val="75000"/>
                  </a:schemeClr>
                </a:solidFill>
                <a:latin typeface="Arial" panose="020B0604020202020204" pitchFamily="34" charset="0"/>
                <a:cs typeface="Arial" panose="020B0604020202020204" pitchFamily="34" charset="0"/>
              </a:rPr>
              <a:t>→</a:t>
            </a:r>
            <a:r>
              <a:rPr lang="en-US" b="1" dirty="0">
                <a:solidFill>
                  <a:schemeClr val="accent1">
                    <a:lumMod val="75000"/>
                  </a:schemeClr>
                </a:solidFill>
                <a:latin typeface="Arial" panose="020B0604020202020204" pitchFamily="34" charset="0"/>
                <a:cs typeface="Arial" panose="020B0604020202020204" pitchFamily="34" charset="0"/>
              </a:rPr>
              <a:t> E3353-22</a:t>
            </a:r>
          </a:p>
        </p:txBody>
      </p:sp>
      <p:sp>
        <p:nvSpPr>
          <p:cNvPr id="16" name="TextBox 15">
            <a:extLst>
              <a:ext uri="{FF2B5EF4-FFF2-40B4-BE49-F238E27FC236}">
                <a16:creationId xmlns:a16="http://schemas.microsoft.com/office/drawing/2014/main" id="{B713DAEC-1C7F-B953-6F30-B6AF45497DAC}"/>
              </a:ext>
            </a:extLst>
          </p:cNvPr>
          <p:cNvSpPr txBox="1"/>
          <p:nvPr/>
        </p:nvSpPr>
        <p:spPr>
          <a:xfrm>
            <a:off x="6173141" y="3507653"/>
            <a:ext cx="4633403" cy="523220"/>
          </a:xfrm>
          <a:prstGeom prst="rect">
            <a:avLst/>
          </a:prstGeom>
          <a:noFill/>
        </p:spPr>
        <p:txBody>
          <a:bodyPr wrap="square" rtlCol="0">
            <a:spAutoFit/>
          </a:bodyPr>
          <a:lstStyle/>
          <a:p>
            <a:r>
              <a:rPr lang="en-US" sz="1400" dirty="0">
                <a:solidFill>
                  <a:schemeClr val="accent1">
                    <a:lumMod val="75000"/>
                  </a:schemeClr>
                </a:solidFill>
                <a:latin typeface="Arial" panose="020B0604020202020204" pitchFamily="34" charset="0"/>
                <a:cs typeface="Arial" panose="020B0604020202020204" pitchFamily="34" charset="0"/>
              </a:rPr>
              <a:t>“Standard Guide for In-Process Monitoring Using Optical and Thermal Methods for Laser Powder Bed Fusion”</a:t>
            </a:r>
          </a:p>
        </p:txBody>
      </p:sp>
      <p:sp>
        <p:nvSpPr>
          <p:cNvPr id="17" name="TextBox 16">
            <a:extLst>
              <a:ext uri="{FF2B5EF4-FFF2-40B4-BE49-F238E27FC236}">
                <a16:creationId xmlns:a16="http://schemas.microsoft.com/office/drawing/2014/main" id="{EC8C1777-A4AD-79FE-7458-DD72CD994E06}"/>
              </a:ext>
            </a:extLst>
          </p:cNvPr>
          <p:cNvSpPr txBox="1"/>
          <p:nvPr/>
        </p:nvSpPr>
        <p:spPr>
          <a:xfrm>
            <a:off x="6136758" y="4148708"/>
            <a:ext cx="3917727" cy="369332"/>
          </a:xfrm>
          <a:prstGeom prst="rect">
            <a:avLst/>
          </a:prstGeom>
          <a:noFill/>
        </p:spPr>
        <p:txBody>
          <a:bodyPr wrap="square" rtlCol="0">
            <a:spAutoFit/>
          </a:bodyPr>
          <a:lstStyle/>
          <a:p>
            <a:r>
              <a:rPr lang="en-US" b="1" dirty="0">
                <a:solidFill>
                  <a:schemeClr val="accent1">
                    <a:lumMod val="75000"/>
                  </a:schemeClr>
                </a:solidFill>
                <a:latin typeface="Arial" panose="020B0604020202020204" pitchFamily="34" charset="0"/>
                <a:cs typeface="Arial" panose="020B0604020202020204" pitchFamily="34" charset="0"/>
              </a:rPr>
              <a:t>ASTM AM Center of Excellence</a:t>
            </a:r>
          </a:p>
        </p:txBody>
      </p:sp>
      <p:sp>
        <p:nvSpPr>
          <p:cNvPr id="18" name="TextBox 17">
            <a:extLst>
              <a:ext uri="{FF2B5EF4-FFF2-40B4-BE49-F238E27FC236}">
                <a16:creationId xmlns:a16="http://schemas.microsoft.com/office/drawing/2014/main" id="{22066C5A-9A7D-239B-633A-8EAF22F8581B}"/>
              </a:ext>
            </a:extLst>
          </p:cNvPr>
          <p:cNvSpPr txBox="1"/>
          <p:nvPr/>
        </p:nvSpPr>
        <p:spPr>
          <a:xfrm>
            <a:off x="6323386" y="5425382"/>
            <a:ext cx="3355401" cy="523220"/>
          </a:xfrm>
          <a:prstGeom prst="rect">
            <a:avLst/>
          </a:prstGeom>
          <a:noFill/>
        </p:spPr>
        <p:txBody>
          <a:bodyPr wrap="square" rtlCol="0">
            <a:spAutoFit/>
          </a:bodyPr>
          <a:lstStyle/>
          <a:p>
            <a:r>
              <a:rPr lang="en-US" sz="1400" dirty="0">
                <a:solidFill>
                  <a:schemeClr val="accent1">
                    <a:lumMod val="75000"/>
                  </a:schemeClr>
                </a:solidFill>
                <a:latin typeface="Arial" panose="020B0604020202020204" pitchFamily="34" charset="0"/>
                <a:cs typeface="Arial" panose="020B0604020202020204" pitchFamily="34" charset="0"/>
              </a:rPr>
              <a:t>Completed a landscape survey and workshop with road mapping session</a:t>
            </a:r>
          </a:p>
        </p:txBody>
      </p:sp>
      <p:pic>
        <p:nvPicPr>
          <p:cNvPr id="19" name="Picture 2">
            <a:extLst>
              <a:ext uri="{FF2B5EF4-FFF2-40B4-BE49-F238E27FC236}">
                <a16:creationId xmlns:a16="http://schemas.microsoft.com/office/drawing/2014/main" id="{1AFD862E-2575-635C-7C93-063A9BA474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589"/>
          <a:stretch/>
        </p:blipFill>
        <p:spPr bwMode="auto">
          <a:xfrm>
            <a:off x="3913094" y="4201716"/>
            <a:ext cx="1683415" cy="598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7E704A52-76AE-CCE3-0E24-6BF00436FD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955" t="34815" r="55835" b="43597"/>
          <a:stretch/>
        </p:blipFill>
        <p:spPr bwMode="auto">
          <a:xfrm>
            <a:off x="1603174" y="4212238"/>
            <a:ext cx="1444136" cy="5772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DC580D8-C86F-E2D5-1FB8-B2BD50CB585D}"/>
              </a:ext>
            </a:extLst>
          </p:cNvPr>
          <p:cNvSpPr txBox="1"/>
          <p:nvPr/>
        </p:nvSpPr>
        <p:spPr>
          <a:xfrm>
            <a:off x="1206677" y="4845448"/>
            <a:ext cx="2400699" cy="523220"/>
          </a:xfrm>
          <a:prstGeom prst="rect">
            <a:avLst/>
          </a:prstGeom>
          <a:noFill/>
        </p:spPr>
        <p:txBody>
          <a:bodyPr wrap="square" rtlCol="0">
            <a:spAutoFit/>
          </a:bodyPr>
          <a:lstStyle/>
          <a:p>
            <a:pPr algn="ctr"/>
            <a:r>
              <a:rPr lang="en-US" sz="1400" b="1" dirty="0">
                <a:solidFill>
                  <a:schemeClr val="accent1">
                    <a:lumMod val="75000"/>
                  </a:schemeClr>
                </a:solidFill>
                <a:latin typeface="Arial" panose="020B0604020202020204" pitchFamily="34" charset="0"/>
                <a:cs typeface="Arial" panose="020B0604020202020204" pitchFamily="34" charset="0"/>
              </a:rPr>
              <a:t>EOS </a:t>
            </a:r>
            <a:r>
              <a:rPr lang="en-US" sz="1400" dirty="0">
                <a:solidFill>
                  <a:schemeClr val="accent1">
                    <a:lumMod val="75000"/>
                  </a:schemeClr>
                </a:solidFill>
                <a:latin typeface="Arial" panose="020B0604020202020204" pitchFamily="34" charset="0"/>
                <a:cs typeface="Arial" panose="020B0604020202020204" pitchFamily="34" charset="0"/>
              </a:rPr>
              <a:t>| Optical Tomography </a:t>
            </a:r>
          </a:p>
          <a:p>
            <a:pPr algn="ctr"/>
            <a:r>
              <a:rPr lang="en-US" sz="1400" dirty="0">
                <a:solidFill>
                  <a:schemeClr val="accent1">
                    <a:lumMod val="75000"/>
                  </a:schemeClr>
                </a:solidFill>
                <a:latin typeface="Arial" panose="020B0604020202020204" pitchFamily="34" charset="0"/>
                <a:cs typeface="Arial" panose="020B0604020202020204" pitchFamily="34" charset="0"/>
              </a:rPr>
              <a:t>&amp; </a:t>
            </a:r>
            <a:r>
              <a:rPr lang="en-US" sz="1400" dirty="0" err="1">
                <a:solidFill>
                  <a:schemeClr val="accent1">
                    <a:lumMod val="75000"/>
                  </a:schemeClr>
                </a:solidFill>
                <a:latin typeface="Arial" panose="020B0604020202020204" pitchFamily="34" charset="0"/>
                <a:cs typeface="Arial" panose="020B0604020202020204" pitchFamily="34" charset="0"/>
              </a:rPr>
              <a:t>Meltpool</a:t>
            </a:r>
            <a:r>
              <a:rPr lang="en-US" sz="1400" dirty="0">
                <a:solidFill>
                  <a:schemeClr val="accent1">
                    <a:lumMod val="75000"/>
                  </a:schemeClr>
                </a:solidFill>
                <a:latin typeface="Arial" panose="020B0604020202020204" pitchFamily="34" charset="0"/>
                <a:cs typeface="Arial" panose="020B0604020202020204" pitchFamily="34" charset="0"/>
              </a:rPr>
              <a:t> Monitoring</a:t>
            </a:r>
          </a:p>
        </p:txBody>
      </p:sp>
      <p:sp>
        <p:nvSpPr>
          <p:cNvPr id="22" name="TextBox 21">
            <a:extLst>
              <a:ext uri="{FF2B5EF4-FFF2-40B4-BE49-F238E27FC236}">
                <a16:creationId xmlns:a16="http://schemas.microsoft.com/office/drawing/2014/main" id="{6536F828-A04F-1F5B-4129-11DABB1E31EB}"/>
              </a:ext>
            </a:extLst>
          </p:cNvPr>
          <p:cNvSpPr txBox="1"/>
          <p:nvPr/>
        </p:nvSpPr>
        <p:spPr>
          <a:xfrm>
            <a:off x="3486501" y="4861552"/>
            <a:ext cx="2794982" cy="523220"/>
          </a:xfrm>
          <a:prstGeom prst="rect">
            <a:avLst/>
          </a:prstGeom>
          <a:noFill/>
        </p:spPr>
        <p:txBody>
          <a:bodyPr wrap="square" rtlCol="0">
            <a:spAutoFit/>
          </a:bodyPr>
          <a:lstStyle/>
          <a:p>
            <a:pPr algn="ctr"/>
            <a:r>
              <a:rPr lang="en-US" sz="1400" b="1" dirty="0">
                <a:solidFill>
                  <a:schemeClr val="accent1">
                    <a:lumMod val="75000"/>
                  </a:schemeClr>
                </a:solidFill>
                <a:latin typeface="Arial" panose="020B0604020202020204" pitchFamily="34" charset="0"/>
                <a:cs typeface="Arial" panose="020B0604020202020204" pitchFamily="34" charset="0"/>
              </a:rPr>
              <a:t>ARCTOS </a:t>
            </a:r>
            <a:r>
              <a:rPr lang="en-US" sz="1400" dirty="0">
                <a:solidFill>
                  <a:schemeClr val="accent1">
                    <a:lumMod val="75000"/>
                  </a:schemeClr>
                </a:solidFill>
                <a:latin typeface="Arial" panose="020B0604020202020204" pitchFamily="34" charset="0"/>
                <a:cs typeface="Arial" panose="020B0604020202020204" pitchFamily="34" charset="0"/>
              </a:rPr>
              <a:t>|</a:t>
            </a:r>
            <a:r>
              <a:rPr lang="en-US" sz="1400" b="1" dirty="0">
                <a:solidFill>
                  <a:schemeClr val="accent1">
                    <a:lumMod val="75000"/>
                  </a:schemeClr>
                </a:solidFill>
                <a:latin typeface="Arial" panose="020B0604020202020204" pitchFamily="34" charset="0"/>
                <a:cs typeface="Arial" panose="020B0604020202020204" pitchFamily="34" charset="0"/>
              </a:rPr>
              <a:t> </a:t>
            </a:r>
            <a:r>
              <a:rPr lang="en-US" sz="1400" dirty="0">
                <a:solidFill>
                  <a:schemeClr val="accent1">
                    <a:lumMod val="75000"/>
                  </a:schemeClr>
                </a:solidFill>
                <a:latin typeface="Arial" panose="020B0604020202020204" pitchFamily="34" charset="0"/>
                <a:cs typeface="Arial" panose="020B0604020202020204" pitchFamily="34" charset="0"/>
              </a:rPr>
              <a:t>Thermal Tomography &amp; High-Speed Spatter Imaging</a:t>
            </a:r>
          </a:p>
        </p:txBody>
      </p:sp>
      <p:pic>
        <p:nvPicPr>
          <p:cNvPr id="23" name="Picture 22">
            <a:extLst>
              <a:ext uri="{FF2B5EF4-FFF2-40B4-BE49-F238E27FC236}">
                <a16:creationId xmlns:a16="http://schemas.microsoft.com/office/drawing/2014/main" id="{E346E279-9F8D-24BD-91FF-30BE3A5CD1C3}"/>
              </a:ext>
            </a:extLst>
          </p:cNvPr>
          <p:cNvPicPr>
            <a:picLocks noChangeAspect="1"/>
          </p:cNvPicPr>
          <p:nvPr/>
        </p:nvPicPr>
        <p:blipFill rotWithShape="1">
          <a:blip r:embed="rId6"/>
          <a:srcRect b="53918"/>
          <a:stretch/>
        </p:blipFill>
        <p:spPr>
          <a:xfrm>
            <a:off x="6370758" y="4539063"/>
            <a:ext cx="2731168" cy="886319"/>
          </a:xfrm>
          <a:prstGeom prst="rect">
            <a:avLst/>
          </a:prstGeom>
        </p:spPr>
      </p:pic>
      <p:pic>
        <p:nvPicPr>
          <p:cNvPr id="27" name="Picture 26">
            <a:extLst>
              <a:ext uri="{FF2B5EF4-FFF2-40B4-BE49-F238E27FC236}">
                <a16:creationId xmlns:a16="http://schemas.microsoft.com/office/drawing/2014/main" id="{03FD8064-F1D3-AD15-E4B6-D9BDED1952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374287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Variety of In Situ Technologies</a:t>
            </a:r>
          </a:p>
        </p:txBody>
      </p:sp>
      <p:sp>
        <p:nvSpPr>
          <p:cNvPr id="2" name="Rectangle 1">
            <a:extLst>
              <a:ext uri="{FF2B5EF4-FFF2-40B4-BE49-F238E27FC236}">
                <a16:creationId xmlns:a16="http://schemas.microsoft.com/office/drawing/2014/main" id="{F3C7043B-C3B8-0B3C-515F-424D65D570D3}"/>
              </a:ext>
            </a:extLst>
          </p:cNvPr>
          <p:cNvSpPr/>
          <p:nvPr/>
        </p:nvSpPr>
        <p:spPr>
          <a:xfrm>
            <a:off x="6753673" y="4193224"/>
            <a:ext cx="3747092" cy="149172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11C17B-437E-AF71-70C8-59B89FDC6FD9}"/>
              </a:ext>
            </a:extLst>
          </p:cNvPr>
          <p:cNvSpPr/>
          <p:nvPr/>
        </p:nvSpPr>
        <p:spPr>
          <a:xfrm>
            <a:off x="1538641" y="5150218"/>
            <a:ext cx="8962124" cy="550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8E09A1-25BC-C352-619E-943842589C2F}"/>
              </a:ext>
            </a:extLst>
          </p:cNvPr>
          <p:cNvSpPr/>
          <p:nvPr/>
        </p:nvSpPr>
        <p:spPr>
          <a:xfrm>
            <a:off x="3001042" y="4195005"/>
            <a:ext cx="3747092" cy="1491721"/>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F82AF2-9F0F-4E32-F9BD-D7FE906FA453}"/>
              </a:ext>
            </a:extLst>
          </p:cNvPr>
          <p:cNvSpPr/>
          <p:nvPr/>
        </p:nvSpPr>
        <p:spPr>
          <a:xfrm>
            <a:off x="1538641" y="4599466"/>
            <a:ext cx="8962124" cy="550752"/>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5">
            <a:extLst>
              <a:ext uri="{FF2B5EF4-FFF2-40B4-BE49-F238E27FC236}">
                <a16:creationId xmlns:a16="http://schemas.microsoft.com/office/drawing/2014/main" id="{898222D3-51E3-F2CE-DE4A-1F4C950554C1}"/>
              </a:ext>
            </a:extLst>
          </p:cNvPr>
          <p:cNvSpPr txBox="1">
            <a:spLocks noChangeArrowheads="1"/>
          </p:cNvSpPr>
          <p:nvPr/>
        </p:nvSpPr>
        <p:spPr bwMode="auto">
          <a:xfrm>
            <a:off x="1226856" y="1128278"/>
            <a:ext cx="95620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There are many different in situ process monitoring technologies which observe different physical phenomena.</a:t>
            </a:r>
          </a:p>
        </p:txBody>
      </p:sp>
      <p:sp>
        <p:nvSpPr>
          <p:cNvPr id="19" name="TextBox 18">
            <a:extLst>
              <a:ext uri="{FF2B5EF4-FFF2-40B4-BE49-F238E27FC236}">
                <a16:creationId xmlns:a16="http://schemas.microsoft.com/office/drawing/2014/main" id="{FD28173F-8149-5C50-1171-CD93BCCA5B05}"/>
              </a:ext>
            </a:extLst>
          </p:cNvPr>
          <p:cNvSpPr txBox="1"/>
          <p:nvPr/>
        </p:nvSpPr>
        <p:spPr>
          <a:xfrm>
            <a:off x="6781827" y="2142390"/>
            <a:ext cx="4731300" cy="369332"/>
          </a:xfrm>
          <a:prstGeom prst="rect">
            <a:avLst/>
          </a:prstGeom>
          <a:noFill/>
        </p:spPr>
        <p:txBody>
          <a:bodyPr wrap="square" rtlCol="0">
            <a:spAutoFit/>
          </a:bodyPr>
          <a:lstStyle/>
          <a:p>
            <a:r>
              <a:rPr lang="en-US" b="1" dirty="0">
                <a:solidFill>
                  <a:schemeClr val="accent1">
                    <a:lumMod val="75000"/>
                  </a:schemeClr>
                </a:solidFill>
              </a:rPr>
              <a:t>Ultrasonic Frequency Spectrum</a:t>
            </a:r>
          </a:p>
        </p:txBody>
      </p:sp>
      <p:sp>
        <p:nvSpPr>
          <p:cNvPr id="20" name="TextBox 19">
            <a:extLst>
              <a:ext uri="{FF2B5EF4-FFF2-40B4-BE49-F238E27FC236}">
                <a16:creationId xmlns:a16="http://schemas.microsoft.com/office/drawing/2014/main" id="{901BEF13-15C4-4D23-A6AF-3780AD58DE3A}"/>
              </a:ext>
            </a:extLst>
          </p:cNvPr>
          <p:cNvSpPr txBox="1"/>
          <p:nvPr/>
        </p:nvSpPr>
        <p:spPr>
          <a:xfrm>
            <a:off x="1733223" y="2169478"/>
            <a:ext cx="5000696" cy="369332"/>
          </a:xfrm>
          <a:prstGeom prst="rect">
            <a:avLst/>
          </a:prstGeom>
          <a:noFill/>
        </p:spPr>
        <p:txBody>
          <a:bodyPr wrap="square" rtlCol="0">
            <a:spAutoFit/>
          </a:bodyPr>
          <a:lstStyle/>
          <a:p>
            <a:r>
              <a:rPr lang="en-US" b="1" dirty="0">
                <a:solidFill>
                  <a:schemeClr val="accent1">
                    <a:lumMod val="75000"/>
                  </a:schemeClr>
                </a:solidFill>
              </a:rPr>
              <a:t>Electromagnetic Frequency Spectrum</a:t>
            </a:r>
          </a:p>
        </p:txBody>
      </p:sp>
      <p:sp>
        <p:nvSpPr>
          <p:cNvPr id="21" name="TextBox 20">
            <a:extLst>
              <a:ext uri="{FF2B5EF4-FFF2-40B4-BE49-F238E27FC236}">
                <a16:creationId xmlns:a16="http://schemas.microsoft.com/office/drawing/2014/main" id="{C08BA12D-093B-53BD-E501-84FBFBA4139D}"/>
              </a:ext>
            </a:extLst>
          </p:cNvPr>
          <p:cNvSpPr txBox="1"/>
          <p:nvPr/>
        </p:nvSpPr>
        <p:spPr>
          <a:xfrm>
            <a:off x="1527561" y="4873483"/>
            <a:ext cx="1496804" cy="246221"/>
          </a:xfrm>
          <a:prstGeom prst="rect">
            <a:avLst/>
          </a:prstGeom>
          <a:noFill/>
        </p:spPr>
        <p:txBody>
          <a:bodyPr wrap="square" rtlCol="0">
            <a:spAutoFit/>
          </a:bodyPr>
          <a:lstStyle/>
          <a:p>
            <a:pPr algn="ctr"/>
            <a:r>
              <a:rPr lang="en-US" sz="1000" dirty="0">
                <a:solidFill>
                  <a:schemeClr val="accent1">
                    <a:lumMod val="75000"/>
                  </a:schemeClr>
                </a:solidFill>
              </a:rPr>
              <a:t>(No external excitation)</a:t>
            </a:r>
          </a:p>
        </p:txBody>
      </p:sp>
      <p:sp>
        <p:nvSpPr>
          <p:cNvPr id="22" name="TextBox 21">
            <a:extLst>
              <a:ext uri="{FF2B5EF4-FFF2-40B4-BE49-F238E27FC236}">
                <a16:creationId xmlns:a16="http://schemas.microsoft.com/office/drawing/2014/main" id="{A1567106-86DF-3874-432B-65A8085245A8}"/>
              </a:ext>
            </a:extLst>
          </p:cNvPr>
          <p:cNvSpPr txBox="1"/>
          <p:nvPr/>
        </p:nvSpPr>
        <p:spPr>
          <a:xfrm>
            <a:off x="3235096" y="4217776"/>
            <a:ext cx="3498823" cy="369332"/>
          </a:xfrm>
          <a:prstGeom prst="rect">
            <a:avLst/>
          </a:prstGeom>
          <a:noFill/>
        </p:spPr>
        <p:txBody>
          <a:bodyPr wrap="square" rtlCol="0">
            <a:spAutoFit/>
          </a:bodyPr>
          <a:lstStyle/>
          <a:p>
            <a:r>
              <a:rPr lang="en-US" b="1" dirty="0">
                <a:solidFill>
                  <a:schemeClr val="accent1">
                    <a:lumMod val="75000"/>
                  </a:schemeClr>
                </a:solidFill>
              </a:rPr>
              <a:t>Monitor During Build Process</a:t>
            </a:r>
          </a:p>
        </p:txBody>
      </p:sp>
      <p:pic>
        <p:nvPicPr>
          <p:cNvPr id="23" name="Picture 22">
            <a:extLst>
              <a:ext uri="{FF2B5EF4-FFF2-40B4-BE49-F238E27FC236}">
                <a16:creationId xmlns:a16="http://schemas.microsoft.com/office/drawing/2014/main" id="{0646699D-DC1E-A664-CF33-BBD07F30E104}"/>
              </a:ext>
            </a:extLst>
          </p:cNvPr>
          <p:cNvPicPr>
            <a:picLocks noChangeAspect="1"/>
          </p:cNvPicPr>
          <p:nvPr/>
        </p:nvPicPr>
        <p:blipFill>
          <a:blip r:embed="rId2"/>
          <a:stretch>
            <a:fillRect/>
          </a:stretch>
        </p:blipFill>
        <p:spPr>
          <a:xfrm>
            <a:off x="6781827" y="2570096"/>
            <a:ext cx="4014809" cy="954107"/>
          </a:xfrm>
          <a:prstGeom prst="rect">
            <a:avLst/>
          </a:prstGeom>
        </p:spPr>
      </p:pic>
      <p:pic>
        <p:nvPicPr>
          <p:cNvPr id="24" name="Picture 23">
            <a:extLst>
              <a:ext uri="{FF2B5EF4-FFF2-40B4-BE49-F238E27FC236}">
                <a16:creationId xmlns:a16="http://schemas.microsoft.com/office/drawing/2014/main" id="{AE74D139-4FA1-AE7C-FD4A-3159EF34FF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6030" y="2776019"/>
            <a:ext cx="6174366" cy="177300"/>
          </a:xfrm>
          <a:prstGeom prst="rect">
            <a:avLst/>
          </a:prstGeom>
        </p:spPr>
      </p:pic>
      <p:pic>
        <p:nvPicPr>
          <p:cNvPr id="25" name="Picture 24">
            <a:extLst>
              <a:ext uri="{FF2B5EF4-FFF2-40B4-BE49-F238E27FC236}">
                <a16:creationId xmlns:a16="http://schemas.microsoft.com/office/drawing/2014/main" id="{33D4250C-2862-7EAE-CC9B-D7BCAB7115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1444" y="2978852"/>
            <a:ext cx="6038952" cy="663835"/>
          </a:xfrm>
          <a:prstGeom prst="rect">
            <a:avLst/>
          </a:prstGeom>
        </p:spPr>
      </p:pic>
      <p:sp>
        <p:nvSpPr>
          <p:cNvPr id="26" name="Right Arrow 25">
            <a:extLst>
              <a:ext uri="{FF2B5EF4-FFF2-40B4-BE49-F238E27FC236}">
                <a16:creationId xmlns:a16="http://schemas.microsoft.com/office/drawing/2014/main" id="{07137FF2-48F2-5BFF-8188-79A091700C3C}"/>
              </a:ext>
            </a:extLst>
          </p:cNvPr>
          <p:cNvSpPr/>
          <p:nvPr/>
        </p:nvSpPr>
        <p:spPr>
          <a:xfrm rot="16200000">
            <a:off x="3461762" y="3649324"/>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a:extLst>
              <a:ext uri="{FF2B5EF4-FFF2-40B4-BE49-F238E27FC236}">
                <a16:creationId xmlns:a16="http://schemas.microsoft.com/office/drawing/2014/main" id="{AAC8BB96-9FA0-82D9-5825-5BAAA2C43FA1}"/>
              </a:ext>
            </a:extLst>
          </p:cNvPr>
          <p:cNvSpPr/>
          <p:nvPr/>
        </p:nvSpPr>
        <p:spPr>
          <a:xfrm rot="16200000">
            <a:off x="3873211" y="3638007"/>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a:extLst>
              <a:ext uri="{FF2B5EF4-FFF2-40B4-BE49-F238E27FC236}">
                <a16:creationId xmlns:a16="http://schemas.microsoft.com/office/drawing/2014/main" id="{3E442EF4-0DE1-4213-BBE2-0333C107FFDB}"/>
              </a:ext>
            </a:extLst>
          </p:cNvPr>
          <p:cNvSpPr/>
          <p:nvPr/>
        </p:nvSpPr>
        <p:spPr>
          <a:xfrm rot="16200000">
            <a:off x="5450958" y="3649138"/>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a:extLst>
              <a:ext uri="{FF2B5EF4-FFF2-40B4-BE49-F238E27FC236}">
                <a16:creationId xmlns:a16="http://schemas.microsoft.com/office/drawing/2014/main" id="{864B0011-A24D-6BCC-793F-5D3EAFAA51ED}"/>
              </a:ext>
            </a:extLst>
          </p:cNvPr>
          <p:cNvSpPr/>
          <p:nvPr/>
        </p:nvSpPr>
        <p:spPr>
          <a:xfrm rot="16200000">
            <a:off x="9513648" y="3644502"/>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CA00C0F-779F-9457-4890-957BCD2C600F}"/>
              </a:ext>
            </a:extLst>
          </p:cNvPr>
          <p:cNvSpPr txBox="1"/>
          <p:nvPr/>
        </p:nvSpPr>
        <p:spPr>
          <a:xfrm>
            <a:off x="6753673" y="4218656"/>
            <a:ext cx="4035193" cy="369332"/>
          </a:xfrm>
          <a:prstGeom prst="rect">
            <a:avLst/>
          </a:prstGeom>
          <a:noFill/>
        </p:spPr>
        <p:txBody>
          <a:bodyPr wrap="square" rtlCol="0">
            <a:spAutoFit/>
          </a:bodyPr>
          <a:lstStyle/>
          <a:p>
            <a:r>
              <a:rPr lang="en-US" b="1" dirty="0">
                <a:solidFill>
                  <a:schemeClr val="accent1">
                    <a:lumMod val="75000"/>
                  </a:schemeClr>
                </a:solidFill>
              </a:rPr>
              <a:t>Inspection Between Build Layers</a:t>
            </a:r>
          </a:p>
        </p:txBody>
      </p:sp>
      <p:sp>
        <p:nvSpPr>
          <p:cNvPr id="31" name="TextBox 30">
            <a:extLst>
              <a:ext uri="{FF2B5EF4-FFF2-40B4-BE49-F238E27FC236}">
                <a16:creationId xmlns:a16="http://schemas.microsoft.com/office/drawing/2014/main" id="{EFD12ACA-A7D2-4E21-2CF4-86D28EEC8E11}"/>
              </a:ext>
            </a:extLst>
          </p:cNvPr>
          <p:cNvSpPr txBox="1"/>
          <p:nvPr/>
        </p:nvSpPr>
        <p:spPr>
          <a:xfrm>
            <a:off x="1708992" y="4611625"/>
            <a:ext cx="1133942" cy="369332"/>
          </a:xfrm>
          <a:prstGeom prst="rect">
            <a:avLst/>
          </a:prstGeom>
          <a:noFill/>
        </p:spPr>
        <p:txBody>
          <a:bodyPr wrap="square" rtlCol="0">
            <a:spAutoFit/>
          </a:bodyPr>
          <a:lstStyle/>
          <a:p>
            <a:pPr algn="ctr"/>
            <a:r>
              <a:rPr lang="en-US" b="1" dirty="0">
                <a:solidFill>
                  <a:schemeClr val="accent1">
                    <a:lumMod val="75000"/>
                  </a:schemeClr>
                </a:solidFill>
              </a:rPr>
              <a:t>Passive</a:t>
            </a:r>
          </a:p>
        </p:txBody>
      </p:sp>
      <p:sp>
        <p:nvSpPr>
          <p:cNvPr id="32" name="TextBox 31">
            <a:extLst>
              <a:ext uri="{FF2B5EF4-FFF2-40B4-BE49-F238E27FC236}">
                <a16:creationId xmlns:a16="http://schemas.microsoft.com/office/drawing/2014/main" id="{2C8A1314-A1BE-5DB9-A331-FCCD6E7DA671}"/>
              </a:ext>
            </a:extLst>
          </p:cNvPr>
          <p:cNvSpPr txBox="1"/>
          <p:nvPr/>
        </p:nvSpPr>
        <p:spPr>
          <a:xfrm>
            <a:off x="1601507" y="5408598"/>
            <a:ext cx="1329130" cy="246221"/>
          </a:xfrm>
          <a:prstGeom prst="rect">
            <a:avLst/>
          </a:prstGeom>
          <a:noFill/>
        </p:spPr>
        <p:txBody>
          <a:bodyPr wrap="square" rtlCol="0">
            <a:spAutoFit/>
          </a:bodyPr>
          <a:lstStyle/>
          <a:p>
            <a:pPr algn="ctr"/>
            <a:r>
              <a:rPr lang="en-US" sz="1000" dirty="0">
                <a:solidFill>
                  <a:schemeClr val="accent1">
                    <a:lumMod val="75000"/>
                  </a:schemeClr>
                </a:solidFill>
              </a:rPr>
              <a:t>(Added excitation)</a:t>
            </a:r>
          </a:p>
        </p:txBody>
      </p:sp>
      <p:sp>
        <p:nvSpPr>
          <p:cNvPr id="33" name="TextBox 32">
            <a:extLst>
              <a:ext uri="{FF2B5EF4-FFF2-40B4-BE49-F238E27FC236}">
                <a16:creationId xmlns:a16="http://schemas.microsoft.com/office/drawing/2014/main" id="{941717BC-360E-EDF2-F018-8ABE9131EB90}"/>
              </a:ext>
            </a:extLst>
          </p:cNvPr>
          <p:cNvSpPr txBox="1"/>
          <p:nvPr/>
        </p:nvSpPr>
        <p:spPr>
          <a:xfrm>
            <a:off x="1740238" y="5148133"/>
            <a:ext cx="1071450" cy="369332"/>
          </a:xfrm>
          <a:prstGeom prst="rect">
            <a:avLst/>
          </a:prstGeom>
          <a:noFill/>
        </p:spPr>
        <p:txBody>
          <a:bodyPr wrap="square" rtlCol="0">
            <a:spAutoFit/>
          </a:bodyPr>
          <a:lstStyle/>
          <a:p>
            <a:pPr algn="ctr"/>
            <a:r>
              <a:rPr lang="en-US" b="1" dirty="0">
                <a:solidFill>
                  <a:schemeClr val="accent1">
                    <a:lumMod val="75000"/>
                  </a:schemeClr>
                </a:solidFill>
              </a:rPr>
              <a:t>Active</a:t>
            </a:r>
          </a:p>
        </p:txBody>
      </p:sp>
      <p:sp>
        <p:nvSpPr>
          <p:cNvPr id="34" name="TextBox 33">
            <a:extLst>
              <a:ext uri="{FF2B5EF4-FFF2-40B4-BE49-F238E27FC236}">
                <a16:creationId xmlns:a16="http://schemas.microsoft.com/office/drawing/2014/main" id="{B9DDB990-13C2-2970-602D-A21446DE8686}"/>
              </a:ext>
            </a:extLst>
          </p:cNvPr>
          <p:cNvSpPr txBox="1"/>
          <p:nvPr/>
        </p:nvSpPr>
        <p:spPr>
          <a:xfrm>
            <a:off x="4087421" y="4642650"/>
            <a:ext cx="1615440" cy="461665"/>
          </a:xfrm>
          <a:prstGeom prst="rect">
            <a:avLst/>
          </a:prstGeom>
          <a:noFill/>
        </p:spPr>
        <p:txBody>
          <a:bodyPr wrap="square" rtlCol="0">
            <a:spAutoFit/>
          </a:bodyPr>
          <a:lstStyle/>
          <a:p>
            <a:pPr algn="ctr"/>
            <a:r>
              <a:rPr lang="en-US" sz="1200" dirty="0">
                <a:solidFill>
                  <a:schemeClr val="accent5">
                    <a:lumMod val="50000"/>
                  </a:schemeClr>
                </a:solidFill>
              </a:rPr>
              <a:t>Infrared/near-IR </a:t>
            </a:r>
          </a:p>
          <a:p>
            <a:pPr algn="ctr"/>
            <a:r>
              <a:rPr lang="en-US" sz="1200" dirty="0">
                <a:solidFill>
                  <a:schemeClr val="accent5">
                    <a:lumMod val="50000"/>
                  </a:schemeClr>
                </a:solidFill>
              </a:rPr>
              <a:t>melt pool monitoring</a:t>
            </a:r>
          </a:p>
        </p:txBody>
      </p:sp>
      <p:sp>
        <p:nvSpPr>
          <p:cNvPr id="35" name="TextBox 34">
            <a:extLst>
              <a:ext uri="{FF2B5EF4-FFF2-40B4-BE49-F238E27FC236}">
                <a16:creationId xmlns:a16="http://schemas.microsoft.com/office/drawing/2014/main" id="{7DFAB9F2-C5A8-8AD9-741C-807C0EF4532E}"/>
              </a:ext>
            </a:extLst>
          </p:cNvPr>
          <p:cNvSpPr txBox="1"/>
          <p:nvPr/>
        </p:nvSpPr>
        <p:spPr>
          <a:xfrm>
            <a:off x="4049728" y="5267509"/>
            <a:ext cx="1615440" cy="276999"/>
          </a:xfrm>
          <a:prstGeom prst="rect">
            <a:avLst/>
          </a:prstGeom>
          <a:noFill/>
        </p:spPr>
        <p:txBody>
          <a:bodyPr wrap="square" rtlCol="0">
            <a:spAutoFit/>
          </a:bodyPr>
          <a:lstStyle/>
          <a:p>
            <a:pPr algn="ctr"/>
            <a:r>
              <a:rPr lang="en-US" sz="1200" dirty="0">
                <a:solidFill>
                  <a:schemeClr val="accent5"/>
                </a:solidFill>
              </a:rPr>
              <a:t>-</a:t>
            </a:r>
          </a:p>
        </p:txBody>
      </p:sp>
      <p:sp>
        <p:nvSpPr>
          <p:cNvPr id="36" name="TextBox 35">
            <a:extLst>
              <a:ext uri="{FF2B5EF4-FFF2-40B4-BE49-F238E27FC236}">
                <a16:creationId xmlns:a16="http://schemas.microsoft.com/office/drawing/2014/main" id="{09FC1110-A367-6EC3-90B4-CEB0855F6FEF}"/>
              </a:ext>
            </a:extLst>
          </p:cNvPr>
          <p:cNvSpPr txBox="1"/>
          <p:nvPr/>
        </p:nvSpPr>
        <p:spPr>
          <a:xfrm>
            <a:off x="7816729" y="4658039"/>
            <a:ext cx="1615440" cy="461665"/>
          </a:xfrm>
          <a:prstGeom prst="rect">
            <a:avLst/>
          </a:prstGeom>
          <a:noFill/>
        </p:spPr>
        <p:txBody>
          <a:bodyPr wrap="square" rtlCol="0">
            <a:spAutoFit/>
          </a:bodyPr>
          <a:lstStyle/>
          <a:p>
            <a:pPr algn="ctr"/>
            <a:r>
              <a:rPr lang="en-US" sz="1200" dirty="0">
                <a:solidFill>
                  <a:schemeClr val="accent5">
                    <a:lumMod val="50000"/>
                  </a:schemeClr>
                </a:solidFill>
              </a:rPr>
              <a:t>Visual</a:t>
            </a:r>
          </a:p>
          <a:p>
            <a:pPr algn="ctr"/>
            <a:r>
              <a:rPr lang="en-US" sz="1200" dirty="0">
                <a:solidFill>
                  <a:schemeClr val="accent5">
                    <a:lumMod val="50000"/>
                  </a:schemeClr>
                </a:solidFill>
              </a:rPr>
              <a:t>Laser profilometry</a:t>
            </a:r>
          </a:p>
        </p:txBody>
      </p:sp>
      <p:sp>
        <p:nvSpPr>
          <p:cNvPr id="37" name="TextBox 36">
            <a:extLst>
              <a:ext uri="{FF2B5EF4-FFF2-40B4-BE49-F238E27FC236}">
                <a16:creationId xmlns:a16="http://schemas.microsoft.com/office/drawing/2014/main" id="{42096044-4188-D630-ADF7-488DE228C6D3}"/>
              </a:ext>
            </a:extLst>
          </p:cNvPr>
          <p:cNvSpPr txBox="1"/>
          <p:nvPr/>
        </p:nvSpPr>
        <p:spPr>
          <a:xfrm>
            <a:off x="7816729" y="5175177"/>
            <a:ext cx="1615440" cy="461665"/>
          </a:xfrm>
          <a:prstGeom prst="rect">
            <a:avLst/>
          </a:prstGeom>
          <a:noFill/>
        </p:spPr>
        <p:txBody>
          <a:bodyPr wrap="square" rtlCol="0">
            <a:spAutoFit/>
          </a:bodyPr>
          <a:lstStyle/>
          <a:p>
            <a:pPr algn="ctr"/>
            <a:r>
              <a:rPr lang="en-US" sz="1200" dirty="0">
                <a:solidFill>
                  <a:schemeClr val="accent5">
                    <a:lumMod val="50000"/>
                  </a:schemeClr>
                </a:solidFill>
              </a:rPr>
              <a:t>Laser ultrasonic</a:t>
            </a:r>
          </a:p>
          <a:p>
            <a:pPr algn="ctr"/>
            <a:r>
              <a:rPr lang="en-US" sz="1200" dirty="0">
                <a:solidFill>
                  <a:schemeClr val="accent5">
                    <a:lumMod val="50000"/>
                  </a:schemeClr>
                </a:solidFill>
              </a:rPr>
              <a:t>X-ray</a:t>
            </a:r>
          </a:p>
        </p:txBody>
      </p:sp>
      <p:sp>
        <p:nvSpPr>
          <p:cNvPr id="38" name="Right Arrow 37">
            <a:extLst>
              <a:ext uri="{FF2B5EF4-FFF2-40B4-BE49-F238E27FC236}">
                <a16:creationId xmlns:a16="http://schemas.microsoft.com/office/drawing/2014/main" id="{27A87B6D-5318-B25D-09F0-E79B23B08A77}"/>
              </a:ext>
            </a:extLst>
          </p:cNvPr>
          <p:cNvSpPr/>
          <p:nvPr/>
        </p:nvSpPr>
        <p:spPr>
          <a:xfrm rot="16200000">
            <a:off x="8205430" y="3644502"/>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F21B3F5C-7D49-A388-318E-4AC96912C0A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368018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Monitoring Different AM Systems</a:t>
            </a:r>
          </a:p>
        </p:txBody>
      </p:sp>
      <p:sp>
        <p:nvSpPr>
          <p:cNvPr id="5" name="Rectangle 4">
            <a:extLst>
              <a:ext uri="{FF2B5EF4-FFF2-40B4-BE49-F238E27FC236}">
                <a16:creationId xmlns:a16="http://schemas.microsoft.com/office/drawing/2014/main" id="{EC543A0D-06F2-02AA-6687-E1AFE5355D98}"/>
              </a:ext>
            </a:extLst>
          </p:cNvPr>
          <p:cNvSpPr/>
          <p:nvPr/>
        </p:nvSpPr>
        <p:spPr>
          <a:xfrm>
            <a:off x="1566611" y="2781745"/>
            <a:ext cx="8879305" cy="1603384"/>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41D093-2B80-FB20-CB4A-F433830145A7}"/>
              </a:ext>
            </a:extLst>
          </p:cNvPr>
          <p:cNvSpPr/>
          <p:nvPr/>
        </p:nvSpPr>
        <p:spPr>
          <a:xfrm>
            <a:off x="1566610" y="4385129"/>
            <a:ext cx="8879305" cy="1197734"/>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4">
            <a:extLst>
              <a:ext uri="{FF2B5EF4-FFF2-40B4-BE49-F238E27FC236}">
                <a16:creationId xmlns:a16="http://schemas.microsoft.com/office/drawing/2014/main" id="{6040903F-FC29-112E-C78A-F4ED4CF171D5}"/>
              </a:ext>
            </a:extLst>
          </p:cNvPr>
          <p:cNvSpPr txBox="1">
            <a:spLocks noChangeArrowheads="1"/>
          </p:cNvSpPr>
          <p:nvPr/>
        </p:nvSpPr>
        <p:spPr bwMode="auto">
          <a:xfrm>
            <a:off x="2966823" y="112827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11" name="Text Box 5">
            <a:extLst>
              <a:ext uri="{FF2B5EF4-FFF2-40B4-BE49-F238E27FC236}">
                <a16:creationId xmlns:a16="http://schemas.microsoft.com/office/drawing/2014/main" id="{99FB9FFF-3DAC-F82F-59E4-34BF78D22A0F}"/>
              </a:ext>
            </a:extLst>
          </p:cNvPr>
          <p:cNvSpPr txBox="1">
            <a:spLocks noChangeArrowheads="1"/>
          </p:cNvSpPr>
          <p:nvPr/>
        </p:nvSpPr>
        <p:spPr bwMode="auto">
          <a:xfrm>
            <a:off x="1739475" y="1231600"/>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b="0" dirty="0">
                <a:solidFill>
                  <a:srgbClr val="002060"/>
                </a:solidFill>
                <a:latin typeface="Arial" panose="020B0604020202020204" pitchFamily="34" charset="0"/>
                <a:cs typeface="Arial" panose="020B0604020202020204" pitchFamily="34" charset="0"/>
              </a:rPr>
              <a:t>There are also different additive manufacturing technologies that can be monitored.</a:t>
            </a:r>
          </a:p>
        </p:txBody>
      </p:sp>
      <p:sp>
        <p:nvSpPr>
          <p:cNvPr id="17" name="TextBox 16">
            <a:extLst>
              <a:ext uri="{FF2B5EF4-FFF2-40B4-BE49-F238E27FC236}">
                <a16:creationId xmlns:a16="http://schemas.microsoft.com/office/drawing/2014/main" id="{C5839B90-33A3-E30F-44D3-89C36FDF42A1}"/>
              </a:ext>
            </a:extLst>
          </p:cNvPr>
          <p:cNvSpPr txBox="1"/>
          <p:nvPr/>
        </p:nvSpPr>
        <p:spPr>
          <a:xfrm>
            <a:off x="3507796" y="2429595"/>
            <a:ext cx="2741224" cy="369332"/>
          </a:xfrm>
          <a:prstGeom prst="rect">
            <a:avLst/>
          </a:prstGeom>
          <a:noFill/>
        </p:spPr>
        <p:txBody>
          <a:bodyPr wrap="square" rtlCol="0">
            <a:spAutoFit/>
          </a:bodyPr>
          <a:lstStyle/>
          <a:p>
            <a:r>
              <a:rPr lang="en-US" b="1" u="sng" dirty="0">
                <a:solidFill>
                  <a:schemeClr val="accent1">
                    <a:lumMod val="75000"/>
                  </a:schemeClr>
                </a:solidFill>
              </a:rPr>
              <a:t>Powder Bed Systems</a:t>
            </a:r>
          </a:p>
        </p:txBody>
      </p:sp>
      <p:sp>
        <p:nvSpPr>
          <p:cNvPr id="18" name="TextBox 17">
            <a:extLst>
              <a:ext uri="{FF2B5EF4-FFF2-40B4-BE49-F238E27FC236}">
                <a16:creationId xmlns:a16="http://schemas.microsoft.com/office/drawing/2014/main" id="{F268321A-C18E-1991-AAE1-8E2BF2BC76B6}"/>
              </a:ext>
            </a:extLst>
          </p:cNvPr>
          <p:cNvSpPr txBox="1"/>
          <p:nvPr/>
        </p:nvSpPr>
        <p:spPr>
          <a:xfrm>
            <a:off x="1621340" y="2821627"/>
            <a:ext cx="1315031" cy="369332"/>
          </a:xfrm>
          <a:prstGeom prst="rect">
            <a:avLst/>
          </a:prstGeom>
          <a:noFill/>
        </p:spPr>
        <p:txBody>
          <a:bodyPr wrap="square" rtlCol="0">
            <a:spAutoFit/>
          </a:bodyPr>
          <a:lstStyle/>
          <a:p>
            <a:r>
              <a:rPr lang="en-US" b="1" dirty="0">
                <a:solidFill>
                  <a:schemeClr val="accent1">
                    <a:lumMod val="75000"/>
                  </a:schemeClr>
                </a:solidFill>
              </a:rPr>
              <a:t>Process:</a:t>
            </a:r>
          </a:p>
        </p:txBody>
      </p:sp>
      <p:sp>
        <p:nvSpPr>
          <p:cNvPr id="39" name="TextBox 38">
            <a:extLst>
              <a:ext uri="{FF2B5EF4-FFF2-40B4-BE49-F238E27FC236}">
                <a16:creationId xmlns:a16="http://schemas.microsoft.com/office/drawing/2014/main" id="{86140122-DFDA-4E05-FEEE-6868C8D1A960}"/>
              </a:ext>
            </a:extLst>
          </p:cNvPr>
          <p:cNvSpPr txBox="1"/>
          <p:nvPr/>
        </p:nvSpPr>
        <p:spPr>
          <a:xfrm>
            <a:off x="1602552" y="4493487"/>
            <a:ext cx="1779453" cy="369332"/>
          </a:xfrm>
          <a:prstGeom prst="rect">
            <a:avLst/>
          </a:prstGeom>
          <a:noFill/>
        </p:spPr>
        <p:txBody>
          <a:bodyPr wrap="square" rtlCol="0">
            <a:spAutoFit/>
          </a:bodyPr>
          <a:lstStyle/>
          <a:p>
            <a:r>
              <a:rPr lang="en-US" b="1" dirty="0">
                <a:solidFill>
                  <a:schemeClr val="accent1">
                    <a:lumMod val="75000"/>
                  </a:schemeClr>
                </a:solidFill>
              </a:rPr>
              <a:t>Feedstock:</a:t>
            </a:r>
          </a:p>
        </p:txBody>
      </p:sp>
      <p:sp>
        <p:nvSpPr>
          <p:cNvPr id="40" name="TextBox 39">
            <a:extLst>
              <a:ext uri="{FF2B5EF4-FFF2-40B4-BE49-F238E27FC236}">
                <a16:creationId xmlns:a16="http://schemas.microsoft.com/office/drawing/2014/main" id="{CED01A74-FE9B-48EF-E26D-CB44B9BA0609}"/>
              </a:ext>
            </a:extLst>
          </p:cNvPr>
          <p:cNvSpPr txBox="1"/>
          <p:nvPr/>
        </p:nvSpPr>
        <p:spPr>
          <a:xfrm>
            <a:off x="7074287" y="2421275"/>
            <a:ext cx="2961267" cy="369332"/>
          </a:xfrm>
          <a:prstGeom prst="rect">
            <a:avLst/>
          </a:prstGeom>
          <a:noFill/>
        </p:spPr>
        <p:txBody>
          <a:bodyPr wrap="square" rtlCol="0">
            <a:spAutoFit/>
          </a:bodyPr>
          <a:lstStyle/>
          <a:p>
            <a:r>
              <a:rPr lang="en-US" b="1" u="sng" dirty="0">
                <a:solidFill>
                  <a:schemeClr val="accent1">
                    <a:lumMod val="75000"/>
                  </a:schemeClr>
                </a:solidFill>
              </a:rPr>
              <a:t>Freeform Fabrication</a:t>
            </a:r>
          </a:p>
        </p:txBody>
      </p:sp>
      <p:sp>
        <p:nvSpPr>
          <p:cNvPr id="41" name="TextBox 40">
            <a:extLst>
              <a:ext uri="{FF2B5EF4-FFF2-40B4-BE49-F238E27FC236}">
                <a16:creationId xmlns:a16="http://schemas.microsoft.com/office/drawing/2014/main" id="{304F39BA-B408-5AD9-0B6A-008238ABAF50}"/>
              </a:ext>
            </a:extLst>
          </p:cNvPr>
          <p:cNvSpPr txBox="1"/>
          <p:nvPr/>
        </p:nvSpPr>
        <p:spPr>
          <a:xfrm>
            <a:off x="3422692" y="2977232"/>
            <a:ext cx="2938899" cy="738664"/>
          </a:xfrm>
          <a:prstGeom prst="rect">
            <a:avLst/>
          </a:prstGeom>
          <a:noFill/>
        </p:spPr>
        <p:txBody>
          <a:bodyPr wrap="square" rtlCol="0">
            <a:spAutoFit/>
          </a:bodyPr>
          <a:lstStyle/>
          <a:p>
            <a:r>
              <a:rPr lang="en-US" sz="1400" dirty="0">
                <a:solidFill>
                  <a:schemeClr val="accent5">
                    <a:lumMod val="50000"/>
                  </a:schemeClr>
                </a:solidFill>
              </a:rPr>
              <a:t>Laser Powder Bed Fusion (L-PBF)</a:t>
            </a:r>
          </a:p>
          <a:p>
            <a:pPr algn="ctr"/>
            <a:r>
              <a:rPr lang="en-US" sz="1400" dirty="0">
                <a:solidFill>
                  <a:schemeClr val="accent5">
                    <a:lumMod val="50000"/>
                  </a:schemeClr>
                </a:solidFill>
              </a:rPr>
              <a:t>Electron Beam Melting (EBM)</a:t>
            </a:r>
          </a:p>
          <a:p>
            <a:pPr algn="ctr"/>
            <a:r>
              <a:rPr lang="en-US" sz="1400" dirty="0">
                <a:solidFill>
                  <a:schemeClr val="accent5">
                    <a:lumMod val="50000"/>
                  </a:schemeClr>
                </a:solidFill>
              </a:rPr>
              <a:t>Selective Laser Sintering (SLS)</a:t>
            </a:r>
          </a:p>
        </p:txBody>
      </p:sp>
      <p:sp>
        <p:nvSpPr>
          <p:cNvPr id="42" name="TextBox 41">
            <a:extLst>
              <a:ext uri="{FF2B5EF4-FFF2-40B4-BE49-F238E27FC236}">
                <a16:creationId xmlns:a16="http://schemas.microsoft.com/office/drawing/2014/main" id="{8CCCF6A3-E6AD-D736-79F9-8928F142BF57}"/>
              </a:ext>
            </a:extLst>
          </p:cNvPr>
          <p:cNvSpPr txBox="1"/>
          <p:nvPr/>
        </p:nvSpPr>
        <p:spPr>
          <a:xfrm>
            <a:off x="3422693" y="4491320"/>
            <a:ext cx="2587752" cy="846386"/>
          </a:xfrm>
          <a:prstGeom prst="rect">
            <a:avLst/>
          </a:prstGeom>
          <a:noFill/>
        </p:spPr>
        <p:txBody>
          <a:bodyPr wrap="square" rtlCol="0">
            <a:spAutoFit/>
          </a:bodyPr>
          <a:lstStyle/>
          <a:p>
            <a:pPr algn="ctr"/>
            <a:r>
              <a:rPr lang="en-US" sz="1400" dirty="0">
                <a:solidFill>
                  <a:schemeClr val="accent5">
                    <a:lumMod val="50000"/>
                  </a:schemeClr>
                </a:solidFill>
              </a:rPr>
              <a:t>Metals: Nickel alloys, copper alloys, titanium alloys, etc.</a:t>
            </a:r>
          </a:p>
          <a:p>
            <a:pPr algn="ctr"/>
            <a:endParaRPr lang="en-US" sz="700" dirty="0">
              <a:solidFill>
                <a:schemeClr val="accent5">
                  <a:lumMod val="50000"/>
                </a:schemeClr>
              </a:solidFill>
            </a:endParaRPr>
          </a:p>
          <a:p>
            <a:pPr algn="ctr"/>
            <a:r>
              <a:rPr lang="en-US" sz="1400" dirty="0">
                <a:solidFill>
                  <a:schemeClr val="accent5">
                    <a:lumMod val="50000"/>
                  </a:schemeClr>
                </a:solidFill>
              </a:rPr>
              <a:t>Polymers: nylon, polyamide</a:t>
            </a:r>
          </a:p>
        </p:txBody>
      </p:sp>
      <p:sp>
        <p:nvSpPr>
          <p:cNvPr id="43" name="TextBox 42">
            <a:extLst>
              <a:ext uri="{FF2B5EF4-FFF2-40B4-BE49-F238E27FC236}">
                <a16:creationId xmlns:a16="http://schemas.microsoft.com/office/drawing/2014/main" id="{D080815C-EF7F-9B81-6DFA-DC9C615E34AF}"/>
              </a:ext>
            </a:extLst>
          </p:cNvPr>
          <p:cNvSpPr txBox="1"/>
          <p:nvPr/>
        </p:nvSpPr>
        <p:spPr>
          <a:xfrm>
            <a:off x="6369100" y="2944800"/>
            <a:ext cx="3922340" cy="1277273"/>
          </a:xfrm>
          <a:prstGeom prst="rect">
            <a:avLst/>
          </a:prstGeom>
          <a:noFill/>
        </p:spPr>
        <p:txBody>
          <a:bodyPr wrap="square" rtlCol="0">
            <a:spAutoFit/>
          </a:bodyPr>
          <a:lstStyle/>
          <a:p>
            <a:pPr algn="ctr"/>
            <a:r>
              <a:rPr lang="en-US" sz="1400" dirty="0">
                <a:solidFill>
                  <a:schemeClr val="accent5">
                    <a:lumMod val="50000"/>
                  </a:schemeClr>
                </a:solidFill>
              </a:rPr>
              <a:t>Laser Directed Energy Deposition (DED)</a:t>
            </a:r>
          </a:p>
          <a:p>
            <a:pPr algn="ctr"/>
            <a:r>
              <a:rPr lang="en-US" sz="1400" dirty="0">
                <a:solidFill>
                  <a:schemeClr val="accent5">
                    <a:lumMod val="50000"/>
                  </a:schemeClr>
                </a:solidFill>
              </a:rPr>
              <a:t>Electron Beam Free Form Fabrication (EBF</a:t>
            </a:r>
            <a:r>
              <a:rPr lang="en-US" sz="1400" baseline="30000" dirty="0">
                <a:solidFill>
                  <a:schemeClr val="accent5">
                    <a:lumMod val="50000"/>
                  </a:schemeClr>
                </a:solidFill>
              </a:rPr>
              <a:t>3</a:t>
            </a:r>
            <a:r>
              <a:rPr lang="en-US" sz="1400" dirty="0">
                <a:solidFill>
                  <a:schemeClr val="accent5">
                    <a:lumMod val="50000"/>
                  </a:schemeClr>
                </a:solidFill>
              </a:rPr>
              <a:t>)</a:t>
            </a:r>
          </a:p>
          <a:p>
            <a:pPr algn="ctr"/>
            <a:r>
              <a:rPr lang="en-US" sz="1400" dirty="0">
                <a:solidFill>
                  <a:schemeClr val="accent5">
                    <a:lumMod val="50000"/>
                  </a:schemeClr>
                </a:solidFill>
              </a:rPr>
              <a:t>Rapid Plasma Deposition</a:t>
            </a:r>
          </a:p>
          <a:p>
            <a:pPr algn="ctr"/>
            <a:r>
              <a:rPr lang="en-US" sz="1400" dirty="0">
                <a:solidFill>
                  <a:schemeClr val="accent5">
                    <a:lumMod val="50000"/>
                  </a:schemeClr>
                </a:solidFill>
              </a:rPr>
              <a:t>Additive Friction Stir Weld</a:t>
            </a:r>
          </a:p>
          <a:p>
            <a:pPr algn="ctr"/>
            <a:endParaRPr lang="en-US" sz="700" dirty="0">
              <a:solidFill>
                <a:schemeClr val="accent5">
                  <a:lumMod val="50000"/>
                </a:schemeClr>
              </a:solidFill>
            </a:endParaRPr>
          </a:p>
          <a:p>
            <a:pPr algn="ctr"/>
            <a:r>
              <a:rPr lang="en-US" sz="1400" dirty="0">
                <a:solidFill>
                  <a:schemeClr val="accent5">
                    <a:lumMod val="50000"/>
                  </a:schemeClr>
                </a:solidFill>
              </a:rPr>
              <a:t>Fused Filament Fabrication (FFF)</a:t>
            </a:r>
          </a:p>
        </p:txBody>
      </p:sp>
      <p:sp>
        <p:nvSpPr>
          <p:cNvPr id="44" name="TextBox 43">
            <a:extLst>
              <a:ext uri="{FF2B5EF4-FFF2-40B4-BE49-F238E27FC236}">
                <a16:creationId xmlns:a16="http://schemas.microsoft.com/office/drawing/2014/main" id="{40BC477A-A609-123F-CA44-938E91C55889}"/>
              </a:ext>
            </a:extLst>
          </p:cNvPr>
          <p:cNvSpPr txBox="1"/>
          <p:nvPr/>
        </p:nvSpPr>
        <p:spPr>
          <a:xfrm>
            <a:off x="6712527" y="4504580"/>
            <a:ext cx="3117282" cy="846386"/>
          </a:xfrm>
          <a:prstGeom prst="rect">
            <a:avLst/>
          </a:prstGeom>
          <a:noFill/>
        </p:spPr>
        <p:txBody>
          <a:bodyPr wrap="square" rtlCol="0">
            <a:spAutoFit/>
          </a:bodyPr>
          <a:lstStyle/>
          <a:p>
            <a:pPr algn="ctr"/>
            <a:r>
              <a:rPr lang="en-US" sz="1400" dirty="0">
                <a:solidFill>
                  <a:schemeClr val="accent5">
                    <a:lumMod val="50000"/>
                  </a:schemeClr>
                </a:solidFill>
              </a:rPr>
              <a:t>Metal powder/wire/chips</a:t>
            </a:r>
          </a:p>
          <a:p>
            <a:pPr algn="ctr"/>
            <a:endParaRPr lang="en-US" sz="700" dirty="0">
              <a:solidFill>
                <a:schemeClr val="accent5">
                  <a:lumMod val="50000"/>
                </a:schemeClr>
              </a:solidFill>
            </a:endParaRPr>
          </a:p>
          <a:p>
            <a:pPr algn="ctr"/>
            <a:r>
              <a:rPr lang="en-US" sz="1400" dirty="0">
                <a:solidFill>
                  <a:schemeClr val="accent5">
                    <a:lumMod val="50000"/>
                  </a:schemeClr>
                </a:solidFill>
              </a:rPr>
              <a:t>Filament: polymer, carbon fiber, biological, etc.</a:t>
            </a:r>
          </a:p>
        </p:txBody>
      </p:sp>
      <p:sp>
        <p:nvSpPr>
          <p:cNvPr id="45" name="Right Arrow 44">
            <a:extLst>
              <a:ext uri="{FF2B5EF4-FFF2-40B4-BE49-F238E27FC236}">
                <a16:creationId xmlns:a16="http://schemas.microsoft.com/office/drawing/2014/main" id="{7D9D7331-194F-4DA1-DED3-025468DAF4BF}"/>
              </a:ext>
            </a:extLst>
          </p:cNvPr>
          <p:cNvSpPr/>
          <p:nvPr/>
        </p:nvSpPr>
        <p:spPr>
          <a:xfrm rot="9433378">
            <a:off x="9984565" y="2904685"/>
            <a:ext cx="362772" cy="183318"/>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ight Arrow 45">
            <a:extLst>
              <a:ext uri="{FF2B5EF4-FFF2-40B4-BE49-F238E27FC236}">
                <a16:creationId xmlns:a16="http://schemas.microsoft.com/office/drawing/2014/main" id="{9D6CF7AF-0573-33F1-395A-B8F388E79FB4}"/>
              </a:ext>
            </a:extLst>
          </p:cNvPr>
          <p:cNvSpPr/>
          <p:nvPr/>
        </p:nvSpPr>
        <p:spPr>
          <a:xfrm rot="1380000">
            <a:off x="3034770" y="2914632"/>
            <a:ext cx="362772" cy="183318"/>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a:extLst>
              <a:ext uri="{FF2B5EF4-FFF2-40B4-BE49-F238E27FC236}">
                <a16:creationId xmlns:a16="http://schemas.microsoft.com/office/drawing/2014/main" id="{CC7D7AFB-D49B-5D62-3CD7-9D9EBFE449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240618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Two Different Functions of In Situ Monitoring</a:t>
            </a:r>
          </a:p>
        </p:txBody>
      </p:sp>
      <p:sp>
        <p:nvSpPr>
          <p:cNvPr id="2" name="Text Box 4">
            <a:extLst>
              <a:ext uri="{FF2B5EF4-FFF2-40B4-BE49-F238E27FC236}">
                <a16:creationId xmlns:a16="http://schemas.microsoft.com/office/drawing/2014/main" id="{D0504102-7D15-A17B-AB7F-F9D29A8EA668}"/>
              </a:ext>
            </a:extLst>
          </p:cNvPr>
          <p:cNvSpPr txBox="1">
            <a:spLocks noChangeArrowheads="1"/>
          </p:cNvSpPr>
          <p:nvPr/>
        </p:nvSpPr>
        <p:spPr bwMode="auto">
          <a:xfrm>
            <a:off x="2707567" y="104277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4" name="Text Box 5">
            <a:extLst>
              <a:ext uri="{FF2B5EF4-FFF2-40B4-BE49-F238E27FC236}">
                <a16:creationId xmlns:a16="http://schemas.microsoft.com/office/drawing/2014/main" id="{95D63BCE-2C68-9430-E1AA-39C0ED08F13F}"/>
              </a:ext>
            </a:extLst>
          </p:cNvPr>
          <p:cNvSpPr txBox="1">
            <a:spLocks noChangeArrowheads="1"/>
          </p:cNvSpPr>
          <p:nvPr/>
        </p:nvSpPr>
        <p:spPr bwMode="auto">
          <a:xfrm>
            <a:off x="1656347" y="1294790"/>
            <a:ext cx="88793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b="0" dirty="0">
                <a:solidFill>
                  <a:srgbClr val="002060"/>
                </a:solidFill>
                <a:latin typeface="Arial" panose="020B0604020202020204" pitchFamily="34" charset="0"/>
                <a:cs typeface="Arial" panose="020B0604020202020204" pitchFamily="34" charset="0"/>
              </a:rPr>
              <a:t>There are two main functions of in situ process monitoring:</a:t>
            </a:r>
          </a:p>
        </p:txBody>
      </p:sp>
      <p:sp>
        <p:nvSpPr>
          <p:cNvPr id="6" name="TextBox 5">
            <a:extLst>
              <a:ext uri="{FF2B5EF4-FFF2-40B4-BE49-F238E27FC236}">
                <a16:creationId xmlns:a16="http://schemas.microsoft.com/office/drawing/2014/main" id="{30ACD08E-EB98-0107-A75E-3B182DB76377}"/>
              </a:ext>
            </a:extLst>
          </p:cNvPr>
          <p:cNvSpPr txBox="1"/>
          <p:nvPr/>
        </p:nvSpPr>
        <p:spPr>
          <a:xfrm>
            <a:off x="2106615" y="2081916"/>
            <a:ext cx="3119989" cy="369332"/>
          </a:xfrm>
          <a:prstGeom prst="rect">
            <a:avLst/>
          </a:prstGeom>
          <a:noFill/>
        </p:spPr>
        <p:txBody>
          <a:bodyPr wrap="square" rtlCol="0">
            <a:spAutoFit/>
          </a:bodyPr>
          <a:lstStyle/>
          <a:p>
            <a:r>
              <a:rPr lang="en-US" b="1" u="sng" dirty="0">
                <a:solidFill>
                  <a:schemeClr val="accent1">
                    <a:lumMod val="75000"/>
                  </a:schemeClr>
                </a:solidFill>
              </a:rPr>
              <a:t>Process Control Function</a:t>
            </a:r>
          </a:p>
        </p:txBody>
      </p:sp>
      <p:sp>
        <p:nvSpPr>
          <p:cNvPr id="7" name="TextBox 6">
            <a:extLst>
              <a:ext uri="{FF2B5EF4-FFF2-40B4-BE49-F238E27FC236}">
                <a16:creationId xmlns:a16="http://schemas.microsoft.com/office/drawing/2014/main" id="{E577B2CB-58BB-1B34-6CA3-256AAC9E7104}"/>
              </a:ext>
            </a:extLst>
          </p:cNvPr>
          <p:cNvSpPr txBox="1"/>
          <p:nvPr/>
        </p:nvSpPr>
        <p:spPr>
          <a:xfrm>
            <a:off x="6457792" y="2518361"/>
            <a:ext cx="3968556" cy="304698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50000"/>
                  </a:schemeClr>
                </a:solidFill>
              </a:rPr>
              <a:t>Quantitative analysis of part quality</a:t>
            </a:r>
          </a:p>
          <a:p>
            <a:pPr marL="285750" indent="-285750">
              <a:buFont typeface="Arial" panose="020B0604020202020204" pitchFamily="34" charset="0"/>
              <a:buChar char="•"/>
            </a:pPr>
            <a:r>
              <a:rPr lang="en-US" sz="1600" dirty="0">
                <a:solidFill>
                  <a:schemeClr val="accent5">
                    <a:lumMod val="50000"/>
                  </a:schemeClr>
                </a:solidFill>
              </a:rPr>
              <a:t>Requires a </a:t>
            </a:r>
            <a:r>
              <a:rPr lang="en-US" sz="1600" dirty="0">
                <a:solidFill>
                  <a:schemeClr val="accent2">
                    <a:lumMod val="50000"/>
                  </a:schemeClr>
                </a:solidFill>
              </a:rPr>
              <a:t>known correlation </a:t>
            </a:r>
            <a:r>
              <a:rPr lang="en-US" sz="1600" dirty="0">
                <a:solidFill>
                  <a:schemeClr val="accent5">
                    <a:lumMod val="50000"/>
                  </a:schemeClr>
                </a:solidFill>
              </a:rPr>
              <a:t>between indications, physics of the process, and actual defects in the finished part</a:t>
            </a:r>
          </a:p>
          <a:p>
            <a:pPr marL="285750" indent="-285750">
              <a:buFont typeface="Arial" panose="020B0604020202020204" pitchFamily="34" charset="0"/>
              <a:buChar char="•"/>
            </a:pPr>
            <a:r>
              <a:rPr lang="en-US" sz="1600" dirty="0">
                <a:solidFill>
                  <a:schemeClr val="accent5">
                    <a:lumMod val="50000"/>
                  </a:schemeClr>
                </a:solidFill>
              </a:rPr>
              <a:t>Need to know </a:t>
            </a:r>
            <a:r>
              <a:rPr lang="en-US" sz="1600" dirty="0">
                <a:solidFill>
                  <a:schemeClr val="accent2">
                    <a:lumMod val="50000"/>
                  </a:schemeClr>
                </a:solidFill>
              </a:rPr>
              <a:t>probability of detection</a:t>
            </a:r>
          </a:p>
          <a:p>
            <a:pPr marL="742950" lvl="1" indent="-285750">
              <a:buFont typeface="Arial" panose="020B0604020202020204" pitchFamily="34" charset="0"/>
              <a:buChar char="•"/>
            </a:pPr>
            <a:r>
              <a:rPr lang="en-US" sz="1600" dirty="0">
                <a:solidFill>
                  <a:schemeClr val="accent5">
                    <a:lumMod val="50000"/>
                  </a:schemeClr>
                </a:solidFill>
              </a:rPr>
              <a:t>Extra step – verify actual size, location of created defects</a:t>
            </a:r>
          </a:p>
          <a:p>
            <a:pPr lvl="1"/>
            <a:endParaRPr lang="en-US" sz="1600" dirty="0"/>
          </a:p>
          <a:p>
            <a:pPr marL="285750" indent="-285750">
              <a:buFont typeface="Arial" panose="020B0604020202020204" pitchFamily="34" charset="0"/>
              <a:buChar char="•"/>
            </a:pPr>
            <a:r>
              <a:rPr lang="en-US" sz="1600" dirty="0">
                <a:solidFill>
                  <a:schemeClr val="accent5">
                    <a:lumMod val="50000"/>
                  </a:schemeClr>
                </a:solidFill>
              </a:rPr>
              <a:t>Need to </a:t>
            </a:r>
            <a:r>
              <a:rPr lang="en-US" sz="1600" b="1" dirty="0">
                <a:solidFill>
                  <a:schemeClr val="accent2">
                    <a:lumMod val="50000"/>
                  </a:schemeClr>
                </a:solidFill>
              </a:rPr>
              <a:t>treat it like NDE </a:t>
            </a:r>
            <a:r>
              <a:rPr lang="en-US" sz="1600" dirty="0"/>
              <a:t>– believe and investigate every indication</a:t>
            </a:r>
          </a:p>
          <a:p>
            <a:pPr marL="742950" lvl="1" indent="-285750">
              <a:buFont typeface="Arial" panose="020B0604020202020204" pitchFamily="34" charset="0"/>
              <a:buChar char="•"/>
            </a:pPr>
            <a:r>
              <a:rPr lang="en-US" sz="1600" dirty="0"/>
              <a:t>Can’t dismiss anything as a false positive unless proven</a:t>
            </a:r>
          </a:p>
        </p:txBody>
      </p:sp>
      <p:sp>
        <p:nvSpPr>
          <p:cNvPr id="9" name="TextBox 8">
            <a:extLst>
              <a:ext uri="{FF2B5EF4-FFF2-40B4-BE49-F238E27FC236}">
                <a16:creationId xmlns:a16="http://schemas.microsoft.com/office/drawing/2014/main" id="{355D01DB-18E8-EC68-114F-B4C387186C65}"/>
              </a:ext>
            </a:extLst>
          </p:cNvPr>
          <p:cNvSpPr txBox="1"/>
          <p:nvPr/>
        </p:nvSpPr>
        <p:spPr>
          <a:xfrm>
            <a:off x="5724928" y="3457440"/>
            <a:ext cx="614675" cy="461665"/>
          </a:xfrm>
          <a:prstGeom prst="rect">
            <a:avLst/>
          </a:prstGeom>
          <a:noFill/>
        </p:spPr>
        <p:txBody>
          <a:bodyPr wrap="square" rtlCol="0">
            <a:spAutoFit/>
          </a:bodyPr>
          <a:lstStyle/>
          <a:p>
            <a:r>
              <a:rPr lang="en-US" sz="2400" b="1" dirty="0">
                <a:solidFill>
                  <a:schemeClr val="accent1">
                    <a:lumMod val="75000"/>
                  </a:schemeClr>
                </a:solidFill>
              </a:rPr>
              <a:t>vs.</a:t>
            </a:r>
          </a:p>
        </p:txBody>
      </p:sp>
      <p:sp>
        <p:nvSpPr>
          <p:cNvPr id="12" name="TextBox 11">
            <a:extLst>
              <a:ext uri="{FF2B5EF4-FFF2-40B4-BE49-F238E27FC236}">
                <a16:creationId xmlns:a16="http://schemas.microsoft.com/office/drawing/2014/main" id="{D328BF29-1932-BE40-AD5E-379E5E09325E}"/>
              </a:ext>
            </a:extLst>
          </p:cNvPr>
          <p:cNvSpPr txBox="1"/>
          <p:nvPr/>
        </p:nvSpPr>
        <p:spPr>
          <a:xfrm>
            <a:off x="6991381" y="2081916"/>
            <a:ext cx="2686050" cy="369332"/>
          </a:xfrm>
          <a:prstGeom prst="rect">
            <a:avLst/>
          </a:prstGeom>
          <a:noFill/>
        </p:spPr>
        <p:txBody>
          <a:bodyPr wrap="square" rtlCol="0">
            <a:spAutoFit/>
          </a:bodyPr>
          <a:lstStyle/>
          <a:p>
            <a:r>
              <a:rPr lang="en-US" b="1" u="sng" dirty="0">
                <a:solidFill>
                  <a:schemeClr val="accent1">
                    <a:lumMod val="75000"/>
                  </a:schemeClr>
                </a:solidFill>
              </a:rPr>
              <a:t>Part Quality Function</a:t>
            </a:r>
          </a:p>
        </p:txBody>
      </p:sp>
      <p:sp>
        <p:nvSpPr>
          <p:cNvPr id="14" name="TextBox 13">
            <a:extLst>
              <a:ext uri="{FF2B5EF4-FFF2-40B4-BE49-F238E27FC236}">
                <a16:creationId xmlns:a16="http://schemas.microsoft.com/office/drawing/2014/main" id="{B40120EC-F790-9EBA-1143-535904B0AB25}"/>
              </a:ext>
            </a:extLst>
          </p:cNvPr>
          <p:cNvSpPr txBox="1"/>
          <p:nvPr/>
        </p:nvSpPr>
        <p:spPr>
          <a:xfrm>
            <a:off x="1822847" y="2518722"/>
            <a:ext cx="3783893"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50000"/>
                  </a:schemeClr>
                </a:solidFill>
              </a:rPr>
              <a:t>Real-time warning of build problems</a:t>
            </a:r>
          </a:p>
          <a:p>
            <a:pPr marL="285750" indent="-285750">
              <a:buFont typeface="Arial" panose="020B0604020202020204" pitchFamily="34" charset="0"/>
              <a:buChar char="•"/>
            </a:pPr>
            <a:r>
              <a:rPr lang="en-US" sz="1600" dirty="0">
                <a:solidFill>
                  <a:schemeClr val="accent5">
                    <a:lumMod val="50000"/>
                  </a:schemeClr>
                </a:solidFill>
              </a:rPr>
              <a:t>Use to check for </a:t>
            </a:r>
            <a:r>
              <a:rPr lang="en-US" sz="1600" dirty="0">
                <a:solidFill>
                  <a:schemeClr val="accent2">
                    <a:lumMod val="50000"/>
                  </a:schemeClr>
                </a:solidFill>
              </a:rPr>
              <a:t>process drift</a:t>
            </a:r>
          </a:p>
          <a:p>
            <a:pPr marL="285750" indent="-285750">
              <a:buFont typeface="Arial" panose="020B0604020202020204" pitchFamily="34" charset="0"/>
              <a:buChar char="•"/>
            </a:pPr>
            <a:r>
              <a:rPr lang="en-US" sz="1600" dirty="0">
                <a:solidFill>
                  <a:schemeClr val="accent5">
                    <a:lumMod val="50000"/>
                  </a:schemeClr>
                </a:solidFill>
              </a:rPr>
              <a:t>Monitor</a:t>
            </a:r>
            <a:r>
              <a:rPr lang="en-US" sz="1600" dirty="0"/>
              <a:t> </a:t>
            </a:r>
            <a:r>
              <a:rPr lang="en-US" sz="1600" dirty="0">
                <a:solidFill>
                  <a:schemeClr val="accent2">
                    <a:lumMod val="50000"/>
                  </a:schemeClr>
                </a:solidFill>
              </a:rPr>
              <a:t>effects of parameter changes</a:t>
            </a:r>
            <a:r>
              <a:rPr lang="en-US" sz="1600" dirty="0">
                <a:solidFill>
                  <a:schemeClr val="accent5">
                    <a:lumMod val="50000"/>
                  </a:schemeClr>
                </a:solidFill>
              </a:rPr>
              <a:t>, spatter, etc. </a:t>
            </a:r>
          </a:p>
          <a:p>
            <a:endParaRPr lang="en-US" sz="1600" dirty="0">
              <a:solidFill>
                <a:schemeClr val="accent5">
                  <a:lumMod val="50000"/>
                </a:schemeClr>
              </a:solidFill>
            </a:endParaRPr>
          </a:p>
          <a:p>
            <a:pPr marL="285750" indent="-285750">
              <a:buFont typeface="Arial" panose="020B0604020202020204" pitchFamily="34" charset="0"/>
              <a:buChar char="•"/>
            </a:pPr>
            <a:r>
              <a:rPr lang="en-US" sz="1600" b="1" dirty="0">
                <a:solidFill>
                  <a:schemeClr val="accent2">
                    <a:lumMod val="50000"/>
                  </a:schemeClr>
                </a:solidFill>
              </a:rPr>
              <a:t>Not</a:t>
            </a:r>
            <a:r>
              <a:rPr lang="en-US" sz="1600" dirty="0"/>
              <a:t> </a:t>
            </a:r>
            <a:r>
              <a:rPr lang="en-US" sz="1600" dirty="0">
                <a:solidFill>
                  <a:schemeClr val="accent5">
                    <a:lumMod val="50000"/>
                  </a:schemeClr>
                </a:solidFill>
              </a:rPr>
              <a:t>counting on it for quantitative part quality metrics or defect detection</a:t>
            </a:r>
          </a:p>
          <a:p>
            <a:pPr marL="742950" lvl="1" indent="-285750">
              <a:buFont typeface="Arial" panose="020B0604020202020204" pitchFamily="34" charset="0"/>
              <a:buChar char="•"/>
            </a:pPr>
            <a:r>
              <a:rPr lang="en-US" sz="1600" dirty="0">
                <a:solidFill>
                  <a:schemeClr val="accent5">
                    <a:lumMod val="50000"/>
                  </a:schemeClr>
                </a:solidFill>
              </a:rPr>
              <a:t>May help tell you where to look for a problem, but would require verification with NDE</a:t>
            </a:r>
          </a:p>
        </p:txBody>
      </p:sp>
      <p:pic>
        <p:nvPicPr>
          <p:cNvPr id="15" name="Picture 14">
            <a:extLst>
              <a:ext uri="{FF2B5EF4-FFF2-40B4-BE49-F238E27FC236}">
                <a16:creationId xmlns:a16="http://schemas.microsoft.com/office/drawing/2014/main" id="{A4F6301A-C9B2-7EAC-9A37-950EE9C334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261908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2616A1-E0EB-4045-88BA-A8343FAD5102}"/>
              </a:ext>
            </a:extLst>
          </p:cNvPr>
          <p:cNvSpPr>
            <a:spLocks noGrp="1"/>
          </p:cNvSpPr>
          <p:nvPr>
            <p:ph type="ftr" sz="quarter" idx="11"/>
          </p:nvPr>
        </p:nvSpPr>
        <p:spPr/>
        <p:txBody>
          <a:bodyPr/>
          <a:lstStyle/>
          <a:p>
            <a:r>
              <a:rPr lang="en-GB" dirty="0"/>
              <a:t>ASTM International Conference on Additive Manufacturing</a:t>
            </a:r>
          </a:p>
        </p:txBody>
      </p:sp>
      <p:sp>
        <p:nvSpPr>
          <p:cNvPr id="13" name="Title 12">
            <a:extLst>
              <a:ext uri="{FF2B5EF4-FFF2-40B4-BE49-F238E27FC236}">
                <a16:creationId xmlns:a16="http://schemas.microsoft.com/office/drawing/2014/main" id="{43F80C06-95AC-4B48-8F87-80AE35FAD0DD}"/>
              </a:ext>
            </a:extLst>
          </p:cNvPr>
          <p:cNvSpPr>
            <a:spLocks noGrp="1"/>
          </p:cNvSpPr>
          <p:nvPr>
            <p:ph type="title"/>
          </p:nvPr>
        </p:nvSpPr>
        <p:spPr>
          <a:xfrm>
            <a:off x="461947" y="113379"/>
            <a:ext cx="7821441" cy="702062"/>
          </a:xfrm>
        </p:spPr>
        <p:txBody>
          <a:bodyPr/>
          <a:lstStyle/>
          <a:p>
            <a:r>
              <a:rPr lang="en-US" dirty="0"/>
              <a:t>Challenging the Qualification Paradigm</a:t>
            </a:r>
          </a:p>
        </p:txBody>
      </p:sp>
      <p:sp>
        <p:nvSpPr>
          <p:cNvPr id="2" name="Text Box 4">
            <a:extLst>
              <a:ext uri="{FF2B5EF4-FFF2-40B4-BE49-F238E27FC236}">
                <a16:creationId xmlns:a16="http://schemas.microsoft.com/office/drawing/2014/main" id="{D0504102-7D15-A17B-AB7F-F9D29A8EA668}"/>
              </a:ext>
            </a:extLst>
          </p:cNvPr>
          <p:cNvSpPr txBox="1">
            <a:spLocks noChangeArrowheads="1"/>
          </p:cNvSpPr>
          <p:nvPr/>
        </p:nvSpPr>
        <p:spPr bwMode="auto">
          <a:xfrm>
            <a:off x="2707567" y="104277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5" name="Text Box 5">
            <a:extLst>
              <a:ext uri="{FF2B5EF4-FFF2-40B4-BE49-F238E27FC236}">
                <a16:creationId xmlns:a16="http://schemas.microsoft.com/office/drawing/2014/main" id="{3A3FD7E2-50C1-CFC7-762E-435B534C9114}"/>
              </a:ext>
            </a:extLst>
          </p:cNvPr>
          <p:cNvSpPr txBox="1">
            <a:spLocks noChangeArrowheads="1"/>
          </p:cNvSpPr>
          <p:nvPr/>
        </p:nvSpPr>
        <p:spPr bwMode="auto">
          <a:xfrm>
            <a:off x="1326534" y="1268982"/>
            <a:ext cx="93954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200" b="0" dirty="0">
                <a:solidFill>
                  <a:srgbClr val="002060"/>
                </a:solidFill>
                <a:latin typeface="Arial" panose="020B0604020202020204" pitchFamily="34" charset="0"/>
                <a:cs typeface="Arial" panose="020B0604020202020204" pitchFamily="34" charset="0"/>
              </a:rPr>
              <a:t>When considering the use of in situ process monitoring for part qualification, there are a few aspects that challenge the current paradigm.</a:t>
            </a:r>
          </a:p>
        </p:txBody>
      </p:sp>
      <p:sp>
        <p:nvSpPr>
          <p:cNvPr id="8" name="TextBox 7">
            <a:extLst>
              <a:ext uri="{FF2B5EF4-FFF2-40B4-BE49-F238E27FC236}">
                <a16:creationId xmlns:a16="http://schemas.microsoft.com/office/drawing/2014/main" id="{EA6FEE8A-6EE8-2F2F-8157-749CBCD70137}"/>
              </a:ext>
            </a:extLst>
          </p:cNvPr>
          <p:cNvSpPr txBox="1"/>
          <p:nvPr/>
        </p:nvSpPr>
        <p:spPr>
          <a:xfrm>
            <a:off x="1326534" y="4466997"/>
            <a:ext cx="4785561" cy="400110"/>
          </a:xfrm>
          <a:prstGeom prst="rect">
            <a:avLst/>
          </a:prstGeom>
          <a:noFill/>
        </p:spPr>
        <p:txBody>
          <a:bodyPr wrap="square" rtlCol="0">
            <a:spAutoFit/>
          </a:bodyPr>
          <a:lstStyle/>
          <a:p>
            <a:r>
              <a:rPr lang="en-US" sz="2000" b="1" i="1" dirty="0">
                <a:solidFill>
                  <a:schemeClr val="accent1">
                    <a:lumMod val="75000"/>
                  </a:schemeClr>
                </a:solidFill>
              </a:rPr>
              <a:t>Closed-loop process control</a:t>
            </a:r>
          </a:p>
        </p:txBody>
      </p:sp>
      <p:sp>
        <p:nvSpPr>
          <p:cNvPr id="10" name="TextBox 9">
            <a:extLst>
              <a:ext uri="{FF2B5EF4-FFF2-40B4-BE49-F238E27FC236}">
                <a16:creationId xmlns:a16="http://schemas.microsoft.com/office/drawing/2014/main" id="{C98D179B-B749-7E9D-292B-B33C17A66717}"/>
              </a:ext>
            </a:extLst>
          </p:cNvPr>
          <p:cNvSpPr txBox="1"/>
          <p:nvPr/>
        </p:nvSpPr>
        <p:spPr>
          <a:xfrm>
            <a:off x="1566610" y="2570357"/>
            <a:ext cx="8768881" cy="19007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accent5">
                    <a:lumMod val="50000"/>
                  </a:schemeClr>
                </a:solidFill>
              </a:rPr>
              <a:t>Often, defect observations are indirect</a:t>
            </a:r>
          </a:p>
          <a:p>
            <a:pPr marL="742950" lvl="1" indent="-285750">
              <a:lnSpc>
                <a:spcPct val="150000"/>
              </a:lnSpc>
              <a:buFont typeface="Arial" panose="020B0604020202020204" pitchFamily="34" charset="0"/>
              <a:buChar char="•"/>
            </a:pPr>
            <a:r>
              <a:rPr lang="en-US" sz="1600" dirty="0">
                <a:solidFill>
                  <a:schemeClr val="accent5">
                    <a:lumMod val="50000"/>
                  </a:schemeClr>
                </a:solidFill>
              </a:rPr>
              <a:t>Directly observing process variation, inferring final defect</a:t>
            </a:r>
          </a:p>
          <a:p>
            <a:pPr marL="742950" lvl="1" indent="-285750">
              <a:lnSpc>
                <a:spcPct val="150000"/>
              </a:lnSpc>
              <a:buFont typeface="Arial" panose="020B0604020202020204" pitchFamily="34" charset="0"/>
              <a:buChar char="•"/>
            </a:pPr>
            <a:r>
              <a:rPr lang="en-US" sz="1600" dirty="0">
                <a:solidFill>
                  <a:schemeClr val="accent5">
                    <a:lumMod val="50000"/>
                  </a:schemeClr>
                </a:solidFill>
              </a:rPr>
              <a:t>Must understand physical basis for measured phenomena</a:t>
            </a:r>
          </a:p>
          <a:p>
            <a:pPr marL="742950" lvl="1" indent="-285750">
              <a:lnSpc>
                <a:spcPct val="150000"/>
              </a:lnSpc>
              <a:buFont typeface="Arial" panose="020B0604020202020204" pitchFamily="34" charset="0"/>
              <a:buChar char="•"/>
            </a:pPr>
            <a:r>
              <a:rPr lang="en-US" sz="1600" dirty="0">
                <a:solidFill>
                  <a:schemeClr val="accent5">
                    <a:lumMod val="50000"/>
                  </a:schemeClr>
                </a:solidFill>
              </a:rPr>
              <a:t>Need to prove a causal correlation from measured indications to defect state</a:t>
            </a:r>
          </a:p>
          <a:p>
            <a:pPr marL="285750" indent="-285750">
              <a:lnSpc>
                <a:spcPct val="150000"/>
              </a:lnSpc>
              <a:buFont typeface="Arial" panose="020B0604020202020204" pitchFamily="34" charset="0"/>
              <a:buChar char="•"/>
            </a:pPr>
            <a:r>
              <a:rPr lang="en-US" sz="1600" dirty="0">
                <a:solidFill>
                  <a:schemeClr val="accent5">
                    <a:lumMod val="50000"/>
                  </a:schemeClr>
                </a:solidFill>
              </a:rPr>
              <a:t>Probability of detection (POD) study must include secondary verification of created defects</a:t>
            </a:r>
          </a:p>
        </p:txBody>
      </p:sp>
      <p:sp>
        <p:nvSpPr>
          <p:cNvPr id="11" name="TextBox 10">
            <a:extLst>
              <a:ext uri="{FF2B5EF4-FFF2-40B4-BE49-F238E27FC236}">
                <a16:creationId xmlns:a16="http://schemas.microsoft.com/office/drawing/2014/main" id="{03EAD2CD-140F-AA41-7E75-79FC7C299D71}"/>
              </a:ext>
            </a:extLst>
          </p:cNvPr>
          <p:cNvSpPr txBox="1"/>
          <p:nvPr/>
        </p:nvSpPr>
        <p:spPr>
          <a:xfrm>
            <a:off x="1566611" y="4796172"/>
            <a:ext cx="6416952" cy="79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accent5">
                    <a:lumMod val="50000"/>
                  </a:schemeClr>
                </a:solidFill>
              </a:rPr>
              <a:t>Current NASA qualification logic based on a locked process</a:t>
            </a:r>
          </a:p>
          <a:p>
            <a:pPr marL="285750" indent="-285750">
              <a:lnSpc>
                <a:spcPct val="150000"/>
              </a:lnSpc>
              <a:buFont typeface="Arial" panose="020B0604020202020204" pitchFamily="34" charset="0"/>
              <a:buChar char="•"/>
            </a:pPr>
            <a:r>
              <a:rPr lang="en-US" sz="1600" dirty="0">
                <a:solidFill>
                  <a:schemeClr val="accent5">
                    <a:lumMod val="50000"/>
                  </a:schemeClr>
                </a:solidFill>
              </a:rPr>
              <a:t>For real-time parameter changes, a new approach is needed</a:t>
            </a:r>
          </a:p>
        </p:txBody>
      </p:sp>
      <p:sp>
        <p:nvSpPr>
          <p:cNvPr id="15" name="TextBox 14">
            <a:extLst>
              <a:ext uri="{FF2B5EF4-FFF2-40B4-BE49-F238E27FC236}">
                <a16:creationId xmlns:a16="http://schemas.microsoft.com/office/drawing/2014/main" id="{3F8DA206-6D90-167A-C5EA-E6277348A515}"/>
              </a:ext>
            </a:extLst>
          </p:cNvPr>
          <p:cNvSpPr txBox="1"/>
          <p:nvPr/>
        </p:nvSpPr>
        <p:spPr>
          <a:xfrm>
            <a:off x="1326534" y="2234205"/>
            <a:ext cx="4440076" cy="400110"/>
          </a:xfrm>
          <a:prstGeom prst="rect">
            <a:avLst/>
          </a:prstGeom>
          <a:noFill/>
        </p:spPr>
        <p:txBody>
          <a:bodyPr wrap="square" rtlCol="0">
            <a:spAutoFit/>
          </a:bodyPr>
          <a:lstStyle/>
          <a:p>
            <a:r>
              <a:rPr lang="en-US" sz="2000" b="1" i="1" dirty="0">
                <a:solidFill>
                  <a:schemeClr val="accent1">
                    <a:lumMod val="75000"/>
                  </a:schemeClr>
                </a:solidFill>
              </a:rPr>
              <a:t>In-process vs. post-process NDE</a:t>
            </a:r>
          </a:p>
        </p:txBody>
      </p:sp>
      <p:sp>
        <p:nvSpPr>
          <p:cNvPr id="16" name="TextBox 15">
            <a:extLst>
              <a:ext uri="{FF2B5EF4-FFF2-40B4-BE49-F238E27FC236}">
                <a16:creationId xmlns:a16="http://schemas.microsoft.com/office/drawing/2014/main" id="{76576BAF-3EEB-FEB0-39BD-4F3CA895B07B}"/>
              </a:ext>
            </a:extLst>
          </p:cNvPr>
          <p:cNvSpPr txBox="1"/>
          <p:nvPr/>
        </p:nvSpPr>
        <p:spPr>
          <a:xfrm>
            <a:off x="7744998" y="4900207"/>
            <a:ext cx="1779452" cy="584775"/>
          </a:xfrm>
          <a:prstGeom prst="rect">
            <a:avLst/>
          </a:prstGeom>
          <a:noFill/>
        </p:spPr>
        <p:txBody>
          <a:bodyPr wrap="square" rtlCol="0">
            <a:spAutoFit/>
          </a:bodyPr>
          <a:lstStyle/>
          <a:p>
            <a:r>
              <a:rPr lang="en-US" sz="1600" b="1" i="1" dirty="0">
                <a:solidFill>
                  <a:schemeClr val="accent2">
                    <a:lumMod val="50000"/>
                  </a:schemeClr>
                </a:solidFill>
              </a:rPr>
              <a:t>no longer nondestructive</a:t>
            </a:r>
          </a:p>
        </p:txBody>
      </p:sp>
      <p:pic>
        <p:nvPicPr>
          <p:cNvPr id="17" name="Picture 16">
            <a:extLst>
              <a:ext uri="{FF2B5EF4-FFF2-40B4-BE49-F238E27FC236}">
                <a16:creationId xmlns:a16="http://schemas.microsoft.com/office/drawing/2014/main" id="{27DAFE89-AA7C-C15D-466B-827D0F3525A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687" y="5288857"/>
            <a:ext cx="2246924" cy="1123462"/>
          </a:xfrm>
          <a:prstGeom prst="rect">
            <a:avLst/>
          </a:prstGeom>
        </p:spPr>
      </p:pic>
    </p:spTree>
    <p:extLst>
      <p:ext uri="{BB962C8B-B14F-4D97-AF65-F5344CB8AC3E}">
        <p14:creationId xmlns:p14="http://schemas.microsoft.com/office/powerpoint/2010/main" val="1924972506"/>
      </p:ext>
    </p:extLst>
  </p:cSld>
  <p:clrMapOvr>
    <a:masterClrMapping/>
  </p:clrMapOvr>
</p:sld>
</file>

<file path=ppt/theme/theme1.xml><?xml version="1.0" encoding="utf-8"?>
<a:theme xmlns:a="http://schemas.openxmlformats.org/drawingml/2006/main" name="Office Theme">
  <a:themeElements>
    <a:clrScheme name="ICAM 2022">
      <a:dk1>
        <a:srgbClr val="6A6A6A"/>
      </a:dk1>
      <a:lt1>
        <a:srgbClr val="FFFFFF"/>
      </a:lt1>
      <a:dk2>
        <a:srgbClr val="6A6A6A"/>
      </a:dk2>
      <a:lt2>
        <a:srgbClr val="FFFFFF"/>
      </a:lt2>
      <a:accent1>
        <a:srgbClr val="006AB6"/>
      </a:accent1>
      <a:accent2>
        <a:srgbClr val="FED7B3"/>
      </a:accent2>
      <a:accent3>
        <a:srgbClr val="F68A1F"/>
      </a:accent3>
      <a:accent4>
        <a:srgbClr val="74B94D"/>
      </a:accent4>
      <a:accent5>
        <a:srgbClr val="69696D"/>
      </a:accent5>
      <a:accent6>
        <a:srgbClr val="CCC5C1"/>
      </a:accent6>
      <a:hlink>
        <a:srgbClr val="0095D6"/>
      </a:hlink>
      <a:folHlink>
        <a:srgbClr val="91D1F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m_presentation_template" id="{28E0DCD7-EB0B-A24F-B6EE-04B54CD9A8AB}" vid="{8E8CCC50-D413-244C-BD7A-9A3AF2FDE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10887</TotalTime>
  <Words>2346</Words>
  <Application>Microsoft Macintosh PowerPoint</Application>
  <PresentationFormat>Widescreen</PresentationFormat>
  <Paragraphs>265</Paragraphs>
  <Slides>23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Symbol</vt:lpstr>
      <vt:lpstr>Office Theme</vt:lpstr>
      <vt:lpstr>PowerPoint Presentation</vt:lpstr>
      <vt:lpstr>Speaker Biography</vt:lpstr>
      <vt:lpstr>Outline</vt:lpstr>
      <vt:lpstr>Use Case – Inspectability Challenges</vt:lpstr>
      <vt:lpstr>Investigating In Situ Monitoring Technologies</vt:lpstr>
      <vt:lpstr>Variety of In Situ Technologies</vt:lpstr>
      <vt:lpstr>Monitoring Different AM Systems</vt:lpstr>
      <vt:lpstr>Two Different Functions of In Situ Monitoring</vt:lpstr>
      <vt:lpstr>Challenging the Qualification Paradigm</vt:lpstr>
      <vt:lpstr>NASA AM Certification Approach</vt:lpstr>
      <vt:lpstr>AM Part Classifications</vt:lpstr>
      <vt:lpstr>Class A Part NDE Requirements</vt:lpstr>
      <vt:lpstr>Class A Part NDE Requirements (cont.)</vt:lpstr>
      <vt:lpstr>Class B Part NDE Requirements</vt:lpstr>
      <vt:lpstr>Class B Part NDE Requirements (cont.)</vt:lpstr>
      <vt:lpstr>Qualified In Situ Process Monitoring</vt:lpstr>
      <vt:lpstr>Qualified In-Situ Process Monitoring (cont.)</vt:lpstr>
      <vt:lpstr>Qualification Flow Chart</vt:lpstr>
      <vt:lpstr>Adaptive (Closed-Loop) Systems</vt:lpstr>
      <vt:lpstr>Control System Verification</vt:lpstr>
      <vt:lpstr>Material Control Verification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Lindberg, Rick</dc:creator>
  <cp:lastModifiedBy>Lanigan, Erin L. (MSFC-EM21)</cp:lastModifiedBy>
  <cp:revision>63</cp:revision>
  <cp:lastPrinted>2019-05-03T12:07:12Z</cp:lastPrinted>
  <dcterms:created xsi:type="dcterms:W3CDTF">2019-05-02T11:50:13Z</dcterms:created>
  <dcterms:modified xsi:type="dcterms:W3CDTF">2022-10-27T15:34:53Z</dcterms:modified>
</cp:coreProperties>
</file>