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7023100" cy="9309100"/>
  <p:embeddedFontLst>
    <p:embeddedFont>
      <p:font typeface="Helvetica Neue" panose="020B0604020202020204"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Lato Light" panose="020F0502020204030203" pitchFamily="34" charset="0"/>
      <p:regular r:id="rId33"/>
      <p:bold r:id="rId34"/>
      <p:italic r:id="rId35"/>
      <p:boldItalic r:id="rId36"/>
    </p:embeddedFont>
    <p:embeddedFont>
      <p:font typeface="Source Sans Pro" panose="020B0503030403020204" pitchFamily="34" charset="0"/>
      <p:regular r:id="rId37"/>
      <p:bold r:id="rId38"/>
      <p:italic r:id="rId39"/>
      <p:boldItalic r:id="rId40"/>
    </p:embeddedFont>
    <p:embeddedFont>
      <p:font typeface="Verdana" panose="020B060403050404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0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Word2ve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raphql.earthdata.nasa.gov/api"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
        <p:nvSpPr>
          <p:cNvPr id="41" name="Google Shape;41;p1: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119eaf9751f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g119eaf9751f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ESDSWG - Earth Science Data System Working Groups</a:t>
            </a:r>
            <a:endParaRPr/>
          </a:p>
          <a:p>
            <a:pPr marL="0" lvl="0" indent="0" algn="l" rtl="0">
              <a:spcBef>
                <a:spcPts val="0"/>
              </a:spcBef>
              <a:spcAft>
                <a:spcPts val="0"/>
              </a:spcAft>
              <a:buNone/>
            </a:pPr>
            <a:r>
              <a:rPr lang="en-US"/>
              <a:t>ESIP - Earth Science Information Partners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1152210f57b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1152210f57b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152210f57b_0_2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152210f57b_0_2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ESDS - Program Executive for Earth Science Data Systems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fe32e1655d_0_68: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fe32e1655d_0_68: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GCMD - global change master directory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fe32e1655d_0_6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fe32e1655d_0_6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enable ML in the cloud by giving access to data in a cloud-friendly manner. Described by metadata</a:t>
            </a:r>
            <a:endParaRPr/>
          </a:p>
          <a:p>
            <a:pPr marL="0" lvl="0" indent="0" algn="l" rtl="0">
              <a:spcBef>
                <a:spcPts val="0"/>
              </a:spcBef>
              <a:spcAft>
                <a:spcPts val="0"/>
              </a:spcAft>
              <a:buNone/>
            </a:pPr>
            <a:r>
              <a:rPr lang="en-US"/>
              <a:t>ML has similar problems to analytics.</a:t>
            </a:r>
            <a:endParaRPr/>
          </a:p>
          <a:p>
            <a:pPr marL="0" lvl="0" indent="0" algn="l" rtl="0">
              <a:spcBef>
                <a:spcPts val="0"/>
              </a:spcBef>
              <a:spcAft>
                <a:spcPts val="0"/>
              </a:spcAft>
              <a:buNone/>
            </a:pPr>
            <a:r>
              <a:rPr lang="en-US"/>
              <a:t>Tension between policy (metrics and EULA) and user experience is complicated by our use of security controls to implement policy.</a:t>
            </a:r>
            <a:endParaRPr/>
          </a:p>
          <a:p>
            <a:pPr marL="0" lvl="0" indent="0" algn="l" rtl="0">
              <a:spcBef>
                <a:spcPts val="0"/>
              </a:spcBef>
              <a:spcAft>
                <a:spcPts val="0"/>
              </a:spcAft>
              <a:buNone/>
            </a:pPr>
            <a:endParaRPr/>
          </a:p>
          <a:p>
            <a:pPr marL="0" lvl="0" indent="0" algn="l" rtl="0">
              <a:spcBef>
                <a:spcPts val="0"/>
              </a:spcBef>
              <a:spcAft>
                <a:spcPts val="0"/>
              </a:spcAft>
              <a:buNone/>
            </a:pPr>
            <a:r>
              <a:rPr lang="en-US"/>
              <a:t>URL - universal resource locator</a:t>
            </a:r>
            <a:endParaRPr/>
          </a:p>
          <a:p>
            <a:pPr marL="0" lvl="0" indent="0" algn="l" rtl="0">
              <a:spcBef>
                <a:spcPts val="0"/>
              </a:spcBef>
              <a:spcAft>
                <a:spcPts val="0"/>
              </a:spcAft>
              <a:buNone/>
            </a:pPr>
            <a:r>
              <a:rPr lang="en-US"/>
              <a:t>EULA - End User License Agreement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45f9333499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45f9333499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45f9333499_0_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45f9333499_0_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Automation to improve metadata quality</a:t>
            </a:r>
            <a:endParaRPr/>
          </a:p>
          <a:p>
            <a:pPr marL="0" lvl="0" indent="0" algn="l" rtl="0">
              <a:spcBef>
                <a:spcPts val="0"/>
              </a:spcBef>
              <a:spcAft>
                <a:spcPts val="0"/>
              </a:spcAft>
              <a:buNone/>
            </a:pPr>
            <a:r>
              <a:rPr lang="en-US"/>
              <a:t>Automating the association of GCMD Science Keywords with collection metadata using collection descriptions.</a:t>
            </a:r>
            <a:endParaRPr/>
          </a:p>
          <a:p>
            <a:pPr marL="0" lvl="0" indent="0" algn="l" rtl="0">
              <a:spcBef>
                <a:spcPts val="0"/>
              </a:spcBef>
              <a:spcAft>
                <a:spcPts val="0"/>
              </a:spcAft>
              <a:buNone/>
            </a:pPr>
            <a:r>
              <a:rPr lang="en-US"/>
              <a:t>Leveraging a corpus of earth science journal articles</a:t>
            </a:r>
            <a:endParaRPr/>
          </a:p>
          <a:p>
            <a:pPr marL="0" lvl="0" indent="0" algn="l" rtl="0">
              <a:spcBef>
                <a:spcPts val="0"/>
              </a:spcBef>
              <a:spcAft>
                <a:spcPts val="0"/>
              </a:spcAft>
              <a:buNone/>
            </a:pPr>
            <a:r>
              <a:rPr lang="en-US" u="sng">
                <a:solidFill>
                  <a:schemeClr val="hlink"/>
                </a:solidFill>
                <a:hlinkClick r:id="rId3"/>
              </a:rPr>
              <a:t>https://en.wikipedia.org/wiki/Word2vec</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45f9333499_0_1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45f9333499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fe32e1655d_0_42: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fe32e1655d_0_42: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Knowledge graphs: deriving new knowledge from from existing knowledge (collection, service and tool metadata)</a:t>
            </a:r>
            <a:endParaRPr/>
          </a:p>
          <a:p>
            <a:pPr marL="0" lvl="0" indent="0" algn="l" rtl="0">
              <a:spcBef>
                <a:spcPts val="0"/>
              </a:spcBef>
              <a:spcAft>
                <a:spcPts val="0"/>
              </a:spcAft>
              <a:buNone/>
            </a:pPr>
            <a:r>
              <a:rPr lang="en-US"/>
              <a:t>Standards-based APIs to allow our expert user base to extract new knowledge. </a:t>
            </a:r>
            <a:endParaRPr/>
          </a:p>
          <a:p>
            <a:pPr marL="0" lvl="0" indent="0" algn="l" rtl="0">
              <a:spcBef>
                <a:spcPts val="0"/>
              </a:spcBef>
              <a:spcAft>
                <a:spcPts val="0"/>
              </a:spcAft>
              <a:buNone/>
            </a:pPr>
            <a:r>
              <a:rPr lang="en-US"/>
              <a:t>If you build it, they will come.</a:t>
            </a:r>
            <a:endParaRPr/>
          </a:p>
          <a:p>
            <a:pPr marL="0" lvl="0" indent="0" algn="l" rtl="0">
              <a:spcBef>
                <a:spcPts val="0"/>
              </a:spcBef>
              <a:spcAft>
                <a:spcPts val="0"/>
              </a:spcAft>
              <a:buNone/>
            </a:pPr>
            <a:endParaRPr/>
          </a:p>
          <a:p>
            <a:pPr marL="0" lvl="0" indent="0" algn="l" rtl="0">
              <a:spcBef>
                <a:spcPts val="0"/>
              </a:spcBef>
              <a:spcAft>
                <a:spcPts val="0"/>
              </a:spcAft>
              <a:buNone/>
            </a:pPr>
            <a:r>
              <a:rPr lang="en-US"/>
              <a:t>SPARQL - </a:t>
            </a:r>
            <a:endParaRPr/>
          </a:p>
          <a:p>
            <a:pPr marL="0" lvl="0" indent="0" algn="l" rtl="0">
              <a:spcBef>
                <a:spcPts val="0"/>
              </a:spcBef>
              <a:spcAft>
                <a:spcPts val="0"/>
              </a:spcAft>
              <a:buNone/>
            </a:pPr>
            <a:r>
              <a:rPr lang="en-US"/>
              <a:t>API - application programming interface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45f9333499_0_1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45f9333499_0_1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When new knowledge is derived we surface it to the user community using GraphQL. Schema-based querying for relationship discovery. </a:t>
            </a:r>
            <a:endParaRPr/>
          </a:p>
          <a:p>
            <a:pPr marL="0" lvl="0" indent="0" algn="l" rtl="0">
              <a:spcBef>
                <a:spcPts val="0"/>
              </a:spcBef>
              <a:spcAft>
                <a:spcPts val="0"/>
              </a:spcAft>
              <a:buNone/>
            </a:pPr>
            <a:endParaRPr/>
          </a:p>
          <a:p>
            <a:pPr marL="0" lvl="0" indent="0" algn="l" rtl="0">
              <a:spcBef>
                <a:spcPts val="0"/>
              </a:spcBef>
              <a:spcAft>
                <a:spcPts val="0"/>
              </a:spcAft>
              <a:buNone/>
            </a:pPr>
            <a:r>
              <a:rPr lang="en-US"/>
              <a:t>API - application programming interface</a:t>
            </a:r>
            <a:endParaRPr/>
          </a:p>
          <a:p>
            <a:pPr marL="0" lvl="0" indent="0" algn="l" rtl="0">
              <a:spcBef>
                <a:spcPts val="0"/>
              </a:spcBef>
              <a:spcAft>
                <a:spcPts val="0"/>
              </a:spcAft>
              <a:buNone/>
            </a:pPr>
            <a:r>
              <a:rPr lang="en-US"/>
              <a:t>URL - POST </a:t>
            </a:r>
            <a:r>
              <a:rPr lang="en-US" u="sng">
                <a:solidFill>
                  <a:schemeClr val="hlink"/>
                </a:solidFill>
                <a:hlinkClick r:id="rId3"/>
              </a:rPr>
              <a:t>https://graphql.earthdata.nasa.gov/api</a:t>
            </a:r>
            <a:r>
              <a:rPr lang="en-US"/>
              <a:t> data: {"query":"query CollectionWithRelatedURLs {\n  collection(conceptId: \"C1214470488-ASF\") {\n    relatedCollections (limit: 5) {\n      items {\n        title\n      }\n    }\n  }\n}"}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45f9333499_0_3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45f9333499_0_3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fe32e1655d_0_47: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fe32e1655d_0_47: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Existing knowledge: documentation, urls associated with collections</a:t>
            </a:r>
            <a:endParaRPr/>
          </a:p>
          <a:p>
            <a:pPr marL="0" lvl="0" indent="0" algn="l" rtl="0">
              <a:spcBef>
                <a:spcPts val="0"/>
              </a:spcBef>
              <a:spcAft>
                <a:spcPts val="0"/>
              </a:spcAft>
              <a:buNone/>
            </a:pPr>
            <a:r>
              <a:rPr lang="en-US"/>
              <a:t>New knowledge: shared links and documentation as revealed by graphs indicate related collections.</a:t>
            </a:r>
            <a:endParaRPr/>
          </a:p>
          <a:p>
            <a:pPr marL="457200" lvl="0" indent="-317500" algn="l" rtl="0">
              <a:spcBef>
                <a:spcPts val="0"/>
              </a:spcBef>
              <a:spcAft>
                <a:spcPts val="0"/>
              </a:spcAft>
              <a:buSzPts val="1400"/>
              <a:buChar char="-"/>
            </a:pPr>
            <a:r>
              <a:rPr lang="en-US"/>
              <a:t>https://search.earthdata.nasa.gov/search/granules/collection-details?p=C1214470488-ASF&amp;pg[0][v]=f&amp;pg[0][gsk]=-start_date&amp;ff=Available%20from%20AWS%20Cloud&amp;tl=1661284160.224!3!!</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45f9333499_0_2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45f9333499_0_2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Taking information related to what data existing applications/research papers used can lead a user to the correct datasets for their specific problems.</a:t>
            </a:r>
            <a:endParaRPr/>
          </a:p>
          <a:p>
            <a:pPr marL="0" lvl="0" indent="0" algn="l" rtl="0">
              <a:spcBef>
                <a:spcPts val="0"/>
              </a:spcBef>
              <a:spcAft>
                <a:spcPts val="0"/>
              </a:spcAft>
              <a:buNone/>
            </a:pPr>
            <a:endParaRPr/>
          </a:p>
          <a:p>
            <a:pPr marL="0" lvl="0" indent="0" algn="l" rtl="0">
              <a:spcBef>
                <a:spcPts val="0"/>
              </a:spcBef>
              <a:spcAft>
                <a:spcPts val="0"/>
              </a:spcAft>
              <a:buNone/>
            </a:pPr>
            <a:r>
              <a:rPr lang="en-US"/>
              <a:t>ESIP - Earth Science Information Partners</a:t>
            </a:r>
            <a:endParaRPr/>
          </a:p>
          <a:p>
            <a:pPr marL="0" lvl="0" indent="0" algn="l" rtl="0">
              <a:spcBef>
                <a:spcPts val="0"/>
              </a:spcBef>
              <a:spcAft>
                <a:spcPts val="0"/>
              </a:spcAft>
              <a:buNone/>
            </a:pPr>
            <a:r>
              <a:rPr lang="en-US"/>
              <a:t>UBD - https://r1z8b20vl9.execute-api.us-west-1.amazonaws.com/</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45f9333499_0_3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45f9333499_0_3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45f9333499_0_4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45f9333499_0_4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fe32e1655d_0_18: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fe32e1655d_0_18: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45f9333499_0_4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45f9333499_0_4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fe32e1655d_0_29: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fe32e1655d_0_29: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fe32e1655d_0_12: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fe32e1655d_0_12: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fe32e1655d_0_23: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fe32e1655d_0_23: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152210f57b_0_10: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152210f57b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34495E"/>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subTitle" idx="1"/>
          </p:nvPr>
        </p:nvSpPr>
        <p:spPr>
          <a:xfrm>
            <a:off x="685800" y="4009490"/>
            <a:ext cx="7086600" cy="1752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480"/>
              </a:spcBef>
              <a:spcAft>
                <a:spcPts val="0"/>
              </a:spcAft>
              <a:buClr>
                <a:srgbClr val="BFBFBF"/>
              </a:buClr>
              <a:buSzPts val="2400"/>
              <a:buFont typeface="Arial"/>
              <a:buNone/>
              <a:defRPr sz="2400" b="0" i="0" u="none" strike="noStrike" cap="none">
                <a:solidFill>
                  <a:srgbClr val="BFBFBF"/>
                </a:solidFill>
                <a:latin typeface="Helvetica Neue"/>
                <a:ea typeface="Helvetica Neue"/>
                <a:cs typeface="Helvetica Neue"/>
                <a:sym typeface="Helvetica Neue"/>
              </a:defRPr>
            </a:lvl1pPr>
            <a:lvl2pPr marR="0" lvl="1" algn="ctr" rtl="0">
              <a:lnSpc>
                <a:spcPct val="100000"/>
              </a:lnSpc>
              <a:spcBef>
                <a:spcPts val="560"/>
              </a:spcBef>
              <a:spcAft>
                <a:spcPts val="0"/>
              </a:spcAft>
              <a:buClr>
                <a:srgbClr val="898989"/>
              </a:buClr>
              <a:buSzPts val="2800"/>
              <a:buFont typeface="Arial"/>
              <a:buNone/>
              <a:defRPr sz="2800" b="0" i="0" u="none" strike="noStrike" cap="none">
                <a:solidFill>
                  <a:srgbClr val="898989"/>
                </a:solidFill>
                <a:latin typeface="Helvetica Neue"/>
                <a:ea typeface="Helvetica Neue"/>
                <a:cs typeface="Helvetica Neue"/>
                <a:sym typeface="Helvetica Neue"/>
              </a:defRPr>
            </a:lvl2pPr>
            <a:lvl3pPr marR="0" lvl="2" algn="ctr" rtl="0">
              <a:lnSpc>
                <a:spcPct val="100000"/>
              </a:lnSpc>
              <a:spcBef>
                <a:spcPts val="480"/>
              </a:spcBef>
              <a:spcAft>
                <a:spcPts val="0"/>
              </a:spcAft>
              <a:buClr>
                <a:srgbClr val="898989"/>
              </a:buClr>
              <a:buSzPts val="2400"/>
              <a:buFont typeface="Arial"/>
              <a:buNone/>
              <a:defRPr sz="2400" b="0" i="0" u="none" strike="noStrike" cap="none">
                <a:solidFill>
                  <a:srgbClr val="898989"/>
                </a:solidFill>
                <a:latin typeface="Helvetica Neue"/>
                <a:ea typeface="Helvetica Neue"/>
                <a:cs typeface="Helvetica Neue"/>
                <a:sym typeface="Helvetica Neue"/>
              </a:defRPr>
            </a:lvl3pPr>
            <a:lvl4pPr marR="0" lvl="3"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4pPr>
            <a:lvl5pPr marR="0" lvl="4"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5pPr>
            <a:lvl6pPr marR="0" lvl="5"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6pPr>
            <a:lvl7pPr marR="0" lvl="6"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7pPr>
            <a:lvl8pPr marR="0" lvl="7"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8pPr>
            <a:lvl9pPr marR="0" lvl="8"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9pPr>
          </a:lstStyle>
          <a:p>
            <a:endParaRPr/>
          </a:p>
        </p:txBody>
      </p:sp>
      <p:pic>
        <p:nvPicPr>
          <p:cNvPr id="12" name="Google Shape;12;p2" descr="eosdis-logo-white.png"/>
          <p:cNvPicPr preferRelativeResize="0"/>
          <p:nvPr/>
        </p:nvPicPr>
        <p:blipFill rotWithShape="1">
          <a:blip r:embed="rId2">
            <a:alphaModFix/>
          </a:blip>
          <a:srcRect/>
          <a:stretch/>
        </p:blipFill>
        <p:spPr>
          <a:xfrm>
            <a:off x="685799" y="480830"/>
            <a:ext cx="4546863" cy="1282215"/>
          </a:xfrm>
          <a:prstGeom prst="rect">
            <a:avLst/>
          </a:prstGeom>
          <a:noFill/>
          <a:ln>
            <a:noFill/>
          </a:ln>
        </p:spPr>
      </p:pic>
      <p:sp>
        <p:nvSpPr>
          <p:cNvPr id="13" name="Google Shape;13;p2"/>
          <p:cNvSpPr txBox="1"/>
          <p:nvPr/>
        </p:nvSpPr>
        <p:spPr>
          <a:xfrm>
            <a:off x="8359537" y="6381547"/>
            <a:ext cx="529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FFFFFF"/>
                </a:solidFill>
                <a:latin typeface="Verdana"/>
                <a:ea typeface="Verdana"/>
                <a:cs typeface="Verdana"/>
                <a:sym typeface="Verdana"/>
              </a:rPr>
              <a:t>‹#›</a:t>
            </a:fld>
            <a:endParaRPr sz="12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pic>
        <p:nvPicPr>
          <p:cNvPr id="15" name="Google Shape;15;p3"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16" name="Google Shape;16;p3"/>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17" name="Google Shape;17;p3"/>
          <p:cNvSpPr txBox="1">
            <a:spLocks noGrp="1"/>
          </p:cNvSpPr>
          <p:nvPr>
            <p:ph type="body" idx="1"/>
          </p:nvPr>
        </p:nvSpPr>
        <p:spPr>
          <a:xfrm>
            <a:off x="457200" y="1284270"/>
            <a:ext cx="8229600" cy="4742516"/>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18" name="Google Shape;18;p3"/>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
        <p:cNvGrpSpPr/>
        <p:nvPr/>
      </p:nvGrpSpPr>
      <p:grpSpPr>
        <a:xfrm>
          <a:off x="0" y="0"/>
          <a:ext cx="0" cy="0"/>
          <a:chOff x="0" y="0"/>
          <a:chExt cx="0" cy="0"/>
        </a:xfrm>
      </p:grpSpPr>
      <p:pic>
        <p:nvPicPr>
          <p:cNvPr id="20" name="Google Shape;20;p4"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1" name="Google Shape;21;p4"/>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22" name="Google Shape;22;p4"/>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34495E"/>
        </a:solidFill>
        <a:effectLst/>
      </p:bgPr>
    </p:bg>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4000"/>
              <a:buFont typeface="Avenir"/>
              <a:buNone/>
              <a:defRPr sz="40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 name="Google Shape;25;p5"/>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BFBFBF"/>
              </a:buClr>
              <a:buSzPts val="2000"/>
              <a:buFont typeface="Arial"/>
              <a:buNone/>
              <a:defRPr sz="2000" b="0" i="0" u="none" strike="noStrike" cap="none">
                <a:solidFill>
                  <a:srgbClr val="BFBFBF"/>
                </a:solidFill>
                <a:latin typeface="Helvetica Neue"/>
                <a:ea typeface="Helvetica Neue"/>
                <a:cs typeface="Helvetica Neue"/>
                <a:sym typeface="Helvetica Neue"/>
              </a:defRPr>
            </a:lvl1pPr>
            <a:lvl2pPr marL="914400" marR="0" lvl="1" indent="-228600" algn="l" rtl="0">
              <a:lnSpc>
                <a:spcPct val="100000"/>
              </a:lnSpc>
              <a:spcBef>
                <a:spcPts val="360"/>
              </a:spcBef>
              <a:spcAft>
                <a:spcPts val="0"/>
              </a:spcAft>
              <a:buClr>
                <a:srgbClr val="898989"/>
              </a:buClr>
              <a:buSzPts val="1800"/>
              <a:buFont typeface="Arial"/>
              <a:buNone/>
              <a:defRPr sz="1800" b="0" i="0" u="none" strike="noStrike" cap="none">
                <a:solidFill>
                  <a:srgbClr val="898989"/>
                </a:solidFill>
                <a:latin typeface="Helvetica Neue"/>
                <a:ea typeface="Helvetica Neue"/>
                <a:cs typeface="Helvetica Neue"/>
                <a:sym typeface="Helvetica Neue"/>
              </a:defRPr>
            </a:lvl2pPr>
            <a:lvl3pPr marL="1371600" marR="0" lvl="2" indent="-228600" algn="l" rtl="0">
              <a:lnSpc>
                <a:spcPct val="100000"/>
              </a:lnSpc>
              <a:spcBef>
                <a:spcPts val="320"/>
              </a:spcBef>
              <a:spcAft>
                <a:spcPts val="0"/>
              </a:spcAft>
              <a:buClr>
                <a:srgbClr val="898989"/>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1828800" marR="0" lvl="3"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2286000" marR="0" lvl="4"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2743200" marR="0" lvl="5"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6pPr>
            <a:lvl7pPr marL="3200400" marR="0" lvl="6"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7pPr>
            <a:lvl8pPr marL="3657600" marR="0" lvl="7"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8pPr>
            <a:lvl9pPr marL="4114800" marR="0" lvl="8"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9pPr>
          </a:lstStyle>
          <a:p>
            <a:endParaRPr/>
          </a:p>
        </p:txBody>
      </p:sp>
      <p:sp>
        <p:nvSpPr>
          <p:cNvPr id="26" name="Google Shape;26;p5"/>
          <p:cNvSpPr txBox="1"/>
          <p:nvPr/>
        </p:nvSpPr>
        <p:spPr>
          <a:xfrm>
            <a:off x="8359537" y="6381547"/>
            <a:ext cx="529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FFFFFF"/>
                </a:solidFill>
                <a:latin typeface="Verdana"/>
                <a:ea typeface="Verdana"/>
                <a:cs typeface="Verdana"/>
                <a:sym typeface="Verdana"/>
              </a:rPr>
              <a:t>‹#›</a:t>
            </a:fld>
            <a:endParaRPr sz="12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6"/>
          <p:cNvSpPr txBox="1">
            <a:spLocks noGrp="1"/>
          </p:cNvSpPr>
          <p:nvPr>
            <p:ph type="ftr" idx="11"/>
          </p:nvPr>
        </p:nvSpPr>
        <p:spPr>
          <a:xfrm>
            <a:off x="2727122" y="6356350"/>
            <a:ext cx="3687720" cy="365125"/>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29" name="Google Shape;29;p6"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30" name="Google Shape;30;p6"/>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490250" y="651000"/>
            <a:ext cx="62271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33" name="Google Shape;33;p7"/>
          <p:cNvSpPr txBox="1">
            <a:spLocks noGrp="1"/>
          </p:cNvSpPr>
          <p:nvPr>
            <p:ph type="sldNum" idx="12"/>
          </p:nvPr>
        </p:nvSpPr>
        <p:spPr>
          <a:xfrm>
            <a:off x="8145291" y="6260831"/>
            <a:ext cx="548700" cy="524700"/>
          </a:xfrm>
          <a:prstGeom prst="rect">
            <a:avLst/>
          </a:prstGeom>
          <a:noFill/>
          <a:ln>
            <a:noFill/>
          </a:ln>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l" rtl="0">
              <a:spcBef>
                <a:spcPts val="0"/>
              </a:spcBef>
              <a:spcAft>
                <a:spcPts val="0"/>
              </a:spcAft>
              <a:buNone/>
            </a:pPr>
            <a:fld id="{00000000-1234-1234-1234-123412341234}" type="slidenum">
              <a:rPr lang="en-US"/>
              <a:t>‹#›</a:t>
            </a:fld>
            <a:endParaRPr/>
          </a:p>
        </p:txBody>
      </p:sp>
      <p:pic>
        <p:nvPicPr>
          <p:cNvPr id="34" name="Google Shape;34;p7"/>
          <p:cNvPicPr preferRelativeResize="0"/>
          <p:nvPr/>
        </p:nvPicPr>
        <p:blipFill>
          <a:blip r:embed="rId2">
            <a:alphaModFix/>
          </a:blip>
          <a:stretch>
            <a:fillRect/>
          </a:stretch>
        </p:blipFill>
        <p:spPr>
          <a:xfrm>
            <a:off x="457200" y="6370833"/>
            <a:ext cx="807720" cy="228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ullet Slide">
  <p:cSld name="Bullet Slide">
    <p:bg>
      <p:bgPr>
        <a:solidFill>
          <a:srgbClr val="FFFFFF"/>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352425" y="6334919"/>
            <a:ext cx="6823800" cy="152400"/>
          </a:xfrm>
          <a:prstGeom prst="rect">
            <a:avLst/>
          </a:prstGeom>
          <a:noFill/>
          <a:ln>
            <a:noFill/>
          </a:ln>
        </p:spPr>
        <p:txBody>
          <a:bodyPr spcFirstLastPara="1" wrap="square" lIns="34275" tIns="34275" rIns="34275" bIns="34275" anchor="t" anchorCtr="0">
            <a:noAutofit/>
          </a:bodyPr>
          <a:lstStyle>
            <a:lvl1pPr marL="457200" marR="0" lvl="0" indent="-228600" algn="l" rtl="0">
              <a:spcBef>
                <a:spcPts val="0"/>
              </a:spcBef>
              <a:spcAft>
                <a:spcPts val="0"/>
              </a:spcAft>
              <a:buClr>
                <a:srgbClr val="6DB948"/>
              </a:buClr>
              <a:buSzPts val="500"/>
              <a:buFont typeface="Lato"/>
              <a:buNone/>
              <a:defRPr sz="600" b="1" i="0" u="none" strike="noStrike" cap="none">
                <a:solidFill>
                  <a:srgbClr val="6DB948"/>
                </a:solidFill>
                <a:latin typeface="Lato"/>
                <a:ea typeface="Lato"/>
                <a:cs typeface="Lato"/>
                <a:sym typeface="Lato"/>
              </a:defRPr>
            </a:lvl1pPr>
            <a:lvl2pPr marL="914400" marR="0" lvl="1"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2pPr>
            <a:lvl3pPr marL="1371600" marR="0" lvl="2"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3pPr>
            <a:lvl4pPr marL="1828800" marR="0" lvl="3"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4pPr>
            <a:lvl5pPr marL="2286000" marR="0" lvl="4"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5pPr>
            <a:lvl6pPr marL="2743200" marR="0" lvl="5"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6pPr>
            <a:lvl7pPr marL="3200400" marR="0" lvl="6"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7pPr>
            <a:lvl8pPr marL="3657600" marR="0" lvl="7"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8pPr>
            <a:lvl9pPr marL="4114800" marR="0" lvl="8"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9pPr>
          </a:lstStyle>
          <a:p>
            <a:endParaRPr/>
          </a:p>
        </p:txBody>
      </p:sp>
      <p:sp>
        <p:nvSpPr>
          <p:cNvPr id="37" name="Google Shape;37;p8"/>
          <p:cNvSpPr txBox="1">
            <a:spLocks noGrp="1"/>
          </p:cNvSpPr>
          <p:nvPr>
            <p:ph type="body" idx="2"/>
          </p:nvPr>
        </p:nvSpPr>
        <p:spPr>
          <a:xfrm>
            <a:off x="352830" y="1257300"/>
            <a:ext cx="8438100" cy="4419600"/>
          </a:xfrm>
          <a:prstGeom prst="rect">
            <a:avLst/>
          </a:prstGeom>
          <a:noFill/>
          <a:ln>
            <a:noFill/>
          </a:ln>
        </p:spPr>
        <p:txBody>
          <a:bodyPr spcFirstLastPara="1" wrap="square" lIns="34275" tIns="34275" rIns="34275" bIns="34275" anchor="t" anchorCtr="0">
            <a:noAutofit/>
          </a:bodyPr>
          <a:lstStyle>
            <a:lvl1pPr marL="457200" marR="0" lvl="0"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1pPr>
            <a:lvl2pPr marL="914400" marR="0" lvl="1"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2pPr>
            <a:lvl3pPr marL="1371600" marR="0" lvl="2"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3pPr>
            <a:lvl4pPr marL="1828800" marR="0" lvl="3"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4pPr>
            <a:lvl5pPr marL="2286000" marR="0" lvl="4"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
        <p:nvSpPr>
          <p:cNvPr id="38" name="Google Shape;38;p8"/>
          <p:cNvSpPr txBox="1">
            <a:spLocks noGrp="1"/>
          </p:cNvSpPr>
          <p:nvPr>
            <p:ph type="body" idx="3"/>
          </p:nvPr>
        </p:nvSpPr>
        <p:spPr>
          <a:xfrm>
            <a:off x="352425" y="342900"/>
            <a:ext cx="8438100" cy="573900"/>
          </a:xfrm>
          <a:prstGeom prst="rect">
            <a:avLst/>
          </a:prstGeom>
          <a:noFill/>
          <a:ln>
            <a:noFill/>
          </a:ln>
        </p:spPr>
        <p:txBody>
          <a:bodyPr spcFirstLastPara="1" wrap="square" lIns="34275" tIns="34275" rIns="34275" bIns="34275" anchor="t" anchorCtr="0">
            <a:noAutofit/>
          </a:bodyPr>
          <a:lstStyle>
            <a:lvl1pPr marL="457200" marR="0" lvl="0"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1pPr>
            <a:lvl2pPr marL="914400" marR="0" lvl="1"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2pPr>
            <a:lvl3pPr marL="1371600" marR="0" lvl="2"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3pPr>
            <a:lvl4pPr marL="1828800" marR="0" lvl="3"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4pPr>
            <a:lvl5pPr marL="2286000" marR="0" lvl="4"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290406"/>
            <a:ext cx="8229600" cy="4835757"/>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8" name="Google Shape;8;p1"/>
          <p:cNvSpPr/>
          <p:nvPr/>
        </p:nvSpPr>
        <p:spPr>
          <a:xfrm>
            <a:off x="0" y="0"/>
            <a:ext cx="9147801" cy="134938"/>
          </a:xfrm>
          <a:prstGeom prst="rect">
            <a:avLst/>
          </a:prstGeom>
          <a:solidFill>
            <a:srgbClr val="34495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ouglas.j.newman@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Word2ve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ieeexplore.ieee.org/document/9249743"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w3.org/TR/rdf-sparql-quer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neo4j.com/developer/cypher/" TargetMode="External"/><Relationship Id="rId4" Type="http://schemas.openxmlformats.org/officeDocument/2006/relationships/hyperlink" Target="https://tinkerpop.apache.org/gremlin.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9"/>
          <p:cNvSpPr txBox="1">
            <a:spLocks noGrp="1"/>
          </p:cNvSpPr>
          <p:nvPr>
            <p:ph type="ctrTitle"/>
          </p:nvPr>
        </p:nvSpPr>
        <p:spPr>
          <a:xfrm>
            <a:off x="685800" y="1989150"/>
            <a:ext cx="7772400" cy="1992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US" sz="3000" b="0" dirty="0">
                <a:latin typeface="Helvetica Neue"/>
                <a:ea typeface="Helvetica Neue"/>
                <a:cs typeface="Helvetica Neue"/>
                <a:sym typeface="Helvetica Neue"/>
              </a:rPr>
              <a:t>IN16A-05: NASA EOSDIS progress report on integrating knowledge graphs and machine learning</a:t>
            </a:r>
            <a:endParaRPr sz="3000" b="0" i="0" u="none" strike="noStrike" cap="none" dirty="0">
              <a:solidFill>
                <a:schemeClr val="lt1"/>
              </a:solidFill>
              <a:latin typeface="Helvetica Neue"/>
              <a:ea typeface="Helvetica Neue"/>
              <a:cs typeface="Helvetica Neue"/>
              <a:sym typeface="Helvetica Neue"/>
            </a:endParaRPr>
          </a:p>
        </p:txBody>
      </p:sp>
      <p:sp>
        <p:nvSpPr>
          <p:cNvPr id="44" name="Google Shape;44;p9"/>
          <p:cNvSpPr txBox="1">
            <a:spLocks noGrp="1"/>
          </p:cNvSpPr>
          <p:nvPr>
            <p:ph type="subTitle" idx="1"/>
          </p:nvPr>
        </p:nvSpPr>
        <p:spPr>
          <a:xfrm>
            <a:off x="685800" y="3871400"/>
            <a:ext cx="4906200" cy="170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Clr>
                <a:srgbClr val="BFBFBF"/>
              </a:buClr>
              <a:buSzPts val="2400"/>
              <a:buFont typeface="Arial"/>
              <a:buNone/>
            </a:pPr>
            <a:r>
              <a:rPr lang="en-US" sz="1400"/>
              <a:t>AGU 2022</a:t>
            </a:r>
            <a:endParaRPr sz="1400"/>
          </a:p>
          <a:p>
            <a:pPr marL="0" marR="0" lvl="0" indent="0" algn="l" rtl="0">
              <a:lnSpc>
                <a:spcPct val="100000"/>
              </a:lnSpc>
              <a:spcBef>
                <a:spcPts val="480"/>
              </a:spcBef>
              <a:spcAft>
                <a:spcPts val="0"/>
              </a:spcAft>
              <a:buClr>
                <a:srgbClr val="BFBFBF"/>
              </a:buClr>
              <a:buSzPts val="2400"/>
              <a:buFont typeface="Arial"/>
              <a:buNone/>
            </a:pPr>
            <a:r>
              <a:rPr lang="en-US" sz="1400"/>
              <a:t>Monday, 12 December 2022; 16:45 - 18:15 CST</a:t>
            </a:r>
            <a:endParaRPr sz="1400"/>
          </a:p>
          <a:p>
            <a:pPr marL="0" marR="0" lvl="0" indent="0" algn="l" rtl="0">
              <a:lnSpc>
                <a:spcPct val="100000"/>
              </a:lnSpc>
              <a:spcBef>
                <a:spcPts val="480"/>
              </a:spcBef>
              <a:spcAft>
                <a:spcPts val="0"/>
              </a:spcAft>
              <a:buClr>
                <a:srgbClr val="BFBFBF"/>
              </a:buClr>
              <a:buSzPts val="2400"/>
              <a:buFont typeface="Arial"/>
              <a:buNone/>
            </a:pPr>
            <a:endParaRPr sz="1400"/>
          </a:p>
          <a:p>
            <a:pPr marL="0" lvl="0" indent="0" algn="l" rtl="0">
              <a:spcBef>
                <a:spcPts val="480"/>
              </a:spcBef>
              <a:spcAft>
                <a:spcPts val="0"/>
              </a:spcAft>
              <a:buClr>
                <a:srgbClr val="BFBFBF"/>
              </a:buClr>
              <a:buSzPts val="2400"/>
              <a:buFont typeface="Arial"/>
              <a:buNone/>
            </a:pPr>
            <a:r>
              <a:rPr lang="en-US" sz="1400"/>
              <a:t>Doug Newman</a:t>
            </a:r>
            <a:endParaRPr sz="1400"/>
          </a:p>
          <a:p>
            <a:pPr marL="0" lvl="0" indent="0" algn="l" rtl="0">
              <a:spcBef>
                <a:spcPts val="480"/>
              </a:spcBef>
              <a:spcAft>
                <a:spcPts val="0"/>
              </a:spcAft>
              <a:buClr>
                <a:srgbClr val="BFBFBF"/>
              </a:buClr>
              <a:buSzPts val="2400"/>
              <a:buFont typeface="Arial"/>
              <a:buNone/>
            </a:pPr>
            <a:r>
              <a:rPr lang="en-US" sz="1400"/>
              <a:t>NASA ESDIS Project, Goddard Space Flight Center</a:t>
            </a:r>
            <a:endParaRPr sz="1400"/>
          </a:p>
          <a:p>
            <a:pPr marL="0" lvl="0" indent="0" algn="l" rtl="0">
              <a:spcBef>
                <a:spcPts val="480"/>
              </a:spcBef>
              <a:spcAft>
                <a:spcPts val="0"/>
              </a:spcAft>
              <a:buClr>
                <a:srgbClr val="BFBFBF"/>
              </a:buClr>
              <a:buSzPts val="2400"/>
              <a:buFont typeface="Arial"/>
              <a:buNone/>
            </a:pPr>
            <a:r>
              <a:rPr lang="en-US" sz="1400" i="1" u="sng">
                <a:solidFill>
                  <a:schemeClr val="hlink"/>
                </a:solidFill>
                <a:hlinkClick r:id="rId3"/>
              </a:rPr>
              <a:t>douglas.j.newman@nasa.gov</a:t>
            </a:r>
            <a:endParaRPr sz="1400"/>
          </a:p>
          <a:p>
            <a:pPr marL="0" marR="0" lvl="0" indent="0" algn="l" rtl="0">
              <a:lnSpc>
                <a:spcPct val="100000"/>
              </a:lnSpc>
              <a:spcBef>
                <a:spcPts val="480"/>
              </a:spcBef>
              <a:spcAft>
                <a:spcPts val="0"/>
              </a:spcAft>
              <a:buClr>
                <a:srgbClr val="BFBFBF"/>
              </a:buClr>
              <a:buSzPts val="2400"/>
              <a:buFont typeface="Arial"/>
              <a:buNone/>
            </a:pPr>
            <a:endParaRPr sz="140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Summary</a:t>
            </a:r>
            <a:endParaRPr sz="5000"/>
          </a:p>
        </p:txBody>
      </p:sp>
      <p:sp>
        <p:nvSpPr>
          <p:cNvPr id="50" name="Google Shape;50;p10"/>
          <p:cNvSpPr txBox="1"/>
          <p:nvPr/>
        </p:nvSpPr>
        <p:spPr>
          <a:xfrm>
            <a:off x="457200" y="1951350"/>
            <a:ext cx="8229600" cy="31401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Enabling machine learning (ML)</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Using machine learning</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Enabling knowledge graphs (KG)</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Using knowledge graphs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Fostering communities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ESDSWG</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ESIP</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Discussion</a:t>
            </a:r>
            <a:endParaRPr sz="2400">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Enabling machine learning</a:t>
            </a:r>
            <a:endParaRPr/>
          </a:p>
        </p:txBody>
      </p:sp>
      <p:sp>
        <p:nvSpPr>
          <p:cNvPr id="56" name="Google Shape;56;p11"/>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Machine learning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2"/>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NASA ESDS disposition to ML</a:t>
            </a:r>
            <a:endParaRPr sz="5000"/>
          </a:p>
        </p:txBody>
      </p:sp>
      <p:sp>
        <p:nvSpPr>
          <p:cNvPr id="62" name="Google Shape;62;p12"/>
          <p:cNvSpPr txBox="1"/>
          <p:nvPr/>
        </p:nvSpPr>
        <p:spPr>
          <a:xfrm>
            <a:off x="457200" y="1951350"/>
            <a:ext cx="82296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i="1">
                <a:latin typeface="Avenir"/>
                <a:ea typeface="Avenir"/>
                <a:cs typeface="Avenir"/>
                <a:sym typeface="Avenir"/>
              </a:rPr>
              <a:t>‘Training data sets are an essential tool for Machine Learning and Artificial Intelligence (AI/ML) methods…</a:t>
            </a:r>
            <a:endParaRPr sz="2400" i="1">
              <a:latin typeface="Avenir"/>
              <a:ea typeface="Avenir"/>
              <a:cs typeface="Avenir"/>
              <a:sym typeface="Avenir"/>
            </a:endParaRPr>
          </a:p>
          <a:p>
            <a:pPr marL="0" lvl="0" indent="0" algn="l" rtl="0">
              <a:spcBef>
                <a:spcPts val="0"/>
              </a:spcBef>
              <a:spcAft>
                <a:spcPts val="0"/>
              </a:spcAft>
              <a:buNone/>
            </a:pPr>
            <a:endParaRPr sz="2400" i="1">
              <a:latin typeface="Avenir"/>
              <a:ea typeface="Avenir"/>
              <a:cs typeface="Avenir"/>
              <a:sym typeface="Avenir"/>
            </a:endParaRPr>
          </a:p>
          <a:p>
            <a:pPr marL="0" lvl="0" indent="0" algn="l" rtl="0">
              <a:spcBef>
                <a:spcPts val="0"/>
              </a:spcBef>
              <a:spcAft>
                <a:spcPts val="0"/>
              </a:spcAft>
              <a:buNone/>
            </a:pPr>
            <a:r>
              <a:rPr lang="en-US" sz="2400" i="1">
                <a:latin typeface="Avenir"/>
                <a:ea typeface="Avenir"/>
                <a:cs typeface="Avenir"/>
                <a:sym typeface="Avenir"/>
              </a:rPr>
              <a:t>it is critical that they are archived and cataloged…</a:t>
            </a:r>
            <a:endParaRPr sz="2400" i="1">
              <a:latin typeface="Avenir"/>
              <a:ea typeface="Avenir"/>
              <a:cs typeface="Avenir"/>
              <a:sym typeface="Avenir"/>
            </a:endParaRPr>
          </a:p>
          <a:p>
            <a:pPr marL="0" lvl="0" indent="0" algn="l" rtl="0">
              <a:spcBef>
                <a:spcPts val="0"/>
              </a:spcBef>
              <a:spcAft>
                <a:spcPts val="0"/>
              </a:spcAft>
              <a:buNone/>
            </a:pPr>
            <a:endParaRPr sz="2400" i="1">
              <a:latin typeface="Avenir"/>
              <a:ea typeface="Avenir"/>
              <a:cs typeface="Avenir"/>
              <a:sym typeface="Avenir"/>
            </a:endParaRPr>
          </a:p>
          <a:p>
            <a:pPr marL="0" lvl="0" indent="0" algn="l" rtl="0">
              <a:spcBef>
                <a:spcPts val="0"/>
              </a:spcBef>
              <a:spcAft>
                <a:spcPts val="0"/>
              </a:spcAft>
              <a:buNone/>
            </a:pPr>
            <a:r>
              <a:rPr lang="en-US" sz="2400" i="1">
                <a:latin typeface="Avenir"/>
                <a:ea typeface="Avenir"/>
                <a:cs typeface="Avenir"/>
                <a:sym typeface="Avenir"/>
              </a:rPr>
              <a:t>[and] should be indexed in NASA’s Common Metadata Repository (CMR) and made discoverable alongside data in CMR’</a:t>
            </a:r>
            <a:endParaRPr sz="2400" i="1">
              <a:latin typeface="Avenir"/>
              <a:ea typeface="Avenir"/>
              <a:cs typeface="Avenir"/>
              <a:sym typeface="Avenir"/>
            </a:endParaRPr>
          </a:p>
          <a:p>
            <a:pPr marL="0" lvl="0" indent="0" algn="l" rtl="0">
              <a:spcBef>
                <a:spcPts val="0"/>
              </a:spcBef>
              <a:spcAft>
                <a:spcPts val="0"/>
              </a:spcAft>
              <a:buNone/>
            </a:pPr>
            <a:endParaRPr sz="2400" i="1">
              <a:latin typeface="Avenir"/>
              <a:ea typeface="Avenir"/>
              <a:cs typeface="Avenir"/>
              <a:sym typeface="Avenir"/>
            </a:endParaRPr>
          </a:p>
          <a:p>
            <a:pPr marL="0" lvl="0" indent="0" algn="l" rtl="0">
              <a:spcBef>
                <a:spcPts val="0"/>
              </a:spcBef>
              <a:spcAft>
                <a:spcPts val="0"/>
              </a:spcAft>
              <a:buNone/>
            </a:pPr>
            <a:r>
              <a:rPr lang="en-US" sz="2400" b="1">
                <a:latin typeface="Avenir"/>
                <a:ea typeface="Avenir"/>
                <a:cs typeface="Avenir"/>
                <a:sym typeface="Avenir"/>
              </a:rPr>
              <a:t>NASA ESDS March 4, 2022</a:t>
            </a:r>
            <a:r>
              <a:rPr lang="en-US" sz="2400">
                <a:latin typeface="Avenir"/>
                <a:ea typeface="Avenir"/>
                <a:cs typeface="Avenir"/>
                <a:sym typeface="Avenir"/>
              </a:rPr>
              <a:t> </a:t>
            </a:r>
            <a:endParaRPr sz="2400">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New GCMD keywords</a:t>
            </a:r>
            <a:endParaRPr sz="5000"/>
          </a:p>
        </p:txBody>
      </p:sp>
      <p:sp>
        <p:nvSpPr>
          <p:cNvPr id="68" name="Google Shape;68;p13"/>
          <p:cNvSpPr txBox="1"/>
          <p:nvPr/>
        </p:nvSpPr>
        <p:spPr>
          <a:xfrm>
            <a:off x="457200" y="1255725"/>
            <a:ext cx="8229600" cy="4617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Machine Learning specific keywords are being added to the GCMD ontology to facilitate ML dataset discovery.</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457200" lvl="0" indent="-342900" algn="l" rtl="0">
              <a:spcBef>
                <a:spcPts val="0"/>
              </a:spcBef>
              <a:spcAft>
                <a:spcPts val="0"/>
              </a:spcAft>
              <a:buSzPts val="1800"/>
              <a:buFont typeface="Avenir"/>
              <a:buChar char="●"/>
            </a:pPr>
            <a:r>
              <a:rPr lang="en-US" sz="1800">
                <a:latin typeface="Avenir"/>
                <a:ea typeface="Avenir"/>
                <a:cs typeface="Avenir"/>
                <a:sym typeface="Avenir"/>
              </a:rPr>
              <a:t>Earth Science Services</a:t>
            </a:r>
            <a:endParaRPr sz="1800">
              <a:latin typeface="Avenir"/>
              <a:ea typeface="Avenir"/>
              <a:cs typeface="Avenir"/>
              <a:sym typeface="Avenir"/>
            </a:endParaRPr>
          </a:p>
          <a:p>
            <a:pPr marL="914400" lvl="1" indent="-342900" algn="l" rtl="0">
              <a:spcBef>
                <a:spcPts val="0"/>
              </a:spcBef>
              <a:spcAft>
                <a:spcPts val="0"/>
              </a:spcAft>
              <a:buSzPts val="1800"/>
              <a:buFont typeface="Avenir"/>
              <a:buChar char="○"/>
            </a:pPr>
            <a:r>
              <a:rPr lang="en-US" sz="1800">
                <a:latin typeface="Avenir"/>
                <a:ea typeface="Avenir"/>
                <a:cs typeface="Avenir"/>
                <a:sym typeface="Avenir"/>
              </a:rPr>
              <a:t>Models</a:t>
            </a:r>
            <a:endParaRPr sz="1800">
              <a:latin typeface="Avenir"/>
              <a:ea typeface="Avenir"/>
              <a:cs typeface="Avenir"/>
              <a:sym typeface="Avenir"/>
            </a:endParaRPr>
          </a:p>
          <a:p>
            <a:pPr marL="1371600" lvl="2" indent="-342900" algn="l" rtl="0">
              <a:spcBef>
                <a:spcPts val="0"/>
              </a:spcBef>
              <a:spcAft>
                <a:spcPts val="0"/>
              </a:spcAft>
              <a:buSzPts val="1800"/>
              <a:buFont typeface="Avenir"/>
              <a:buChar char="■"/>
            </a:pPr>
            <a:r>
              <a:rPr lang="en-US" sz="1800">
                <a:latin typeface="Avenir"/>
                <a:ea typeface="Avenir"/>
                <a:cs typeface="Avenir"/>
                <a:sym typeface="Avenir"/>
              </a:rPr>
              <a:t>Machine Learning models</a:t>
            </a:r>
            <a:endParaRPr sz="1800">
              <a:latin typeface="Avenir"/>
              <a:ea typeface="Avenir"/>
              <a:cs typeface="Avenir"/>
              <a:sym typeface="Avenir"/>
            </a:endParaRPr>
          </a:p>
          <a:p>
            <a:pPr marL="1828800" lvl="3" indent="-342900" algn="l" rtl="0">
              <a:spcBef>
                <a:spcPts val="0"/>
              </a:spcBef>
              <a:spcAft>
                <a:spcPts val="0"/>
              </a:spcAft>
              <a:buSzPts val="1800"/>
              <a:buFont typeface="Avenir"/>
              <a:buChar char="●"/>
            </a:pPr>
            <a:r>
              <a:rPr lang="en-US" sz="1800">
                <a:latin typeface="Avenir"/>
                <a:ea typeface="Avenir"/>
                <a:cs typeface="Avenir"/>
                <a:sym typeface="Avenir"/>
              </a:rPr>
              <a:t>Supervised</a:t>
            </a:r>
            <a:endParaRPr sz="1800">
              <a:latin typeface="Avenir"/>
              <a:ea typeface="Avenir"/>
              <a:cs typeface="Avenir"/>
              <a:sym typeface="Avenir"/>
            </a:endParaRPr>
          </a:p>
          <a:p>
            <a:pPr marL="1828800" lvl="3" indent="-342900" algn="l" rtl="0">
              <a:spcBef>
                <a:spcPts val="0"/>
              </a:spcBef>
              <a:spcAft>
                <a:spcPts val="0"/>
              </a:spcAft>
              <a:buSzPts val="1800"/>
              <a:buFont typeface="Avenir"/>
              <a:buChar char="●"/>
            </a:pPr>
            <a:r>
              <a:rPr lang="en-US" sz="1800">
                <a:latin typeface="Avenir"/>
                <a:ea typeface="Avenir"/>
                <a:cs typeface="Avenir"/>
                <a:sym typeface="Avenir"/>
              </a:rPr>
              <a:t>Unsupervised</a:t>
            </a:r>
            <a:endParaRPr sz="1800">
              <a:latin typeface="Avenir"/>
              <a:ea typeface="Avenir"/>
              <a:cs typeface="Avenir"/>
              <a:sym typeface="Avenir"/>
            </a:endParaRPr>
          </a:p>
          <a:p>
            <a:pPr marL="1828800" lvl="3" indent="-342900" algn="l" rtl="0">
              <a:spcBef>
                <a:spcPts val="0"/>
              </a:spcBef>
              <a:spcAft>
                <a:spcPts val="0"/>
              </a:spcAft>
              <a:buSzPts val="1800"/>
              <a:buFont typeface="Avenir"/>
              <a:buChar char="●"/>
            </a:pPr>
            <a:r>
              <a:rPr lang="en-US" sz="1800">
                <a:latin typeface="Avenir"/>
                <a:ea typeface="Avenir"/>
                <a:cs typeface="Avenir"/>
                <a:sym typeface="Avenir"/>
              </a:rPr>
              <a:t>…</a:t>
            </a:r>
            <a:endParaRPr sz="1800">
              <a:latin typeface="Avenir"/>
              <a:ea typeface="Avenir"/>
              <a:cs typeface="Avenir"/>
              <a:sym typeface="Avenir"/>
            </a:endParaRPr>
          </a:p>
          <a:p>
            <a:pPr marL="914400" lvl="1" indent="-342900" algn="l" rtl="0">
              <a:spcBef>
                <a:spcPts val="0"/>
              </a:spcBef>
              <a:spcAft>
                <a:spcPts val="0"/>
              </a:spcAft>
              <a:buSzPts val="1800"/>
              <a:buFont typeface="Avenir"/>
              <a:buChar char="○"/>
            </a:pPr>
            <a:r>
              <a:rPr lang="en-US" sz="1800">
                <a:latin typeface="Avenir"/>
                <a:ea typeface="Avenir"/>
                <a:cs typeface="Avenir"/>
                <a:sym typeface="Avenir"/>
              </a:rPr>
              <a:t>Machine learning training data</a:t>
            </a:r>
            <a:endParaRPr sz="1800">
              <a:latin typeface="Avenir"/>
              <a:ea typeface="Avenir"/>
              <a:cs typeface="Avenir"/>
              <a:sym typeface="Avenir"/>
            </a:endParaRPr>
          </a:p>
          <a:p>
            <a:pPr marL="1371600" lvl="2" indent="-342900" algn="l" rtl="0">
              <a:spcBef>
                <a:spcPts val="0"/>
              </a:spcBef>
              <a:spcAft>
                <a:spcPts val="0"/>
              </a:spcAft>
              <a:buSzPts val="1800"/>
              <a:buFont typeface="Avenir"/>
              <a:buChar char="■"/>
            </a:pPr>
            <a:r>
              <a:rPr lang="en-US" sz="1800">
                <a:latin typeface="Avenir"/>
                <a:ea typeface="Avenir"/>
                <a:cs typeface="Avenir"/>
                <a:sym typeface="Avenir"/>
              </a:rPr>
              <a:t>Labels</a:t>
            </a:r>
            <a:endParaRPr sz="1800">
              <a:latin typeface="Avenir"/>
              <a:ea typeface="Avenir"/>
              <a:cs typeface="Avenir"/>
              <a:sym typeface="Avenir"/>
            </a:endParaRPr>
          </a:p>
          <a:p>
            <a:pPr marL="1828800" lvl="3" indent="-342900" algn="l" rtl="0">
              <a:spcBef>
                <a:spcPts val="0"/>
              </a:spcBef>
              <a:spcAft>
                <a:spcPts val="0"/>
              </a:spcAft>
              <a:buSzPts val="1800"/>
              <a:buFont typeface="Avenir"/>
              <a:buChar char="●"/>
            </a:pPr>
            <a:r>
              <a:rPr lang="en-US" sz="1800">
                <a:latin typeface="Avenir"/>
                <a:ea typeface="Avenir"/>
                <a:cs typeface="Avenir"/>
                <a:sym typeface="Avenir"/>
              </a:rPr>
              <a:t>Raster label</a:t>
            </a:r>
            <a:endParaRPr sz="1800">
              <a:latin typeface="Avenir"/>
              <a:ea typeface="Avenir"/>
              <a:cs typeface="Avenir"/>
              <a:sym typeface="Avenir"/>
            </a:endParaRPr>
          </a:p>
          <a:p>
            <a:pPr marL="1828800" lvl="3" indent="-342900" algn="l" rtl="0">
              <a:spcBef>
                <a:spcPts val="0"/>
              </a:spcBef>
              <a:spcAft>
                <a:spcPts val="0"/>
              </a:spcAft>
              <a:buSzPts val="1800"/>
              <a:buFont typeface="Avenir"/>
              <a:buChar char="●"/>
            </a:pPr>
            <a:r>
              <a:rPr lang="en-US" sz="1800">
                <a:latin typeface="Avenir"/>
                <a:ea typeface="Avenir"/>
                <a:cs typeface="Avenir"/>
                <a:sym typeface="Avenir"/>
              </a:rPr>
              <a:t>Vector label</a:t>
            </a:r>
            <a:endParaRPr sz="1800">
              <a:latin typeface="Avenir"/>
              <a:ea typeface="Avenir"/>
              <a:cs typeface="Avenir"/>
              <a:sym typeface="Avenir"/>
            </a:endParaRPr>
          </a:p>
          <a:p>
            <a:pPr marL="1371600" lvl="2" indent="-342900" algn="l" rtl="0">
              <a:spcBef>
                <a:spcPts val="0"/>
              </a:spcBef>
              <a:spcAft>
                <a:spcPts val="0"/>
              </a:spcAft>
              <a:buSzPts val="1800"/>
              <a:buFont typeface="Avenir"/>
              <a:buChar char="■"/>
            </a:pPr>
            <a:r>
              <a:rPr lang="en-US" sz="1800">
                <a:latin typeface="Avenir"/>
                <a:ea typeface="Avenir"/>
                <a:cs typeface="Avenir"/>
                <a:sym typeface="Avenir"/>
              </a:rPr>
              <a:t>Source</a:t>
            </a:r>
            <a:endParaRPr sz="1800">
              <a:latin typeface="Avenir"/>
              <a:ea typeface="Avenir"/>
              <a:cs typeface="Avenir"/>
              <a:sym typeface="Avenir"/>
            </a:endParaRPr>
          </a:p>
          <a:p>
            <a:pPr marL="1371600" lvl="2" indent="-342900" algn="l" rtl="0">
              <a:spcBef>
                <a:spcPts val="0"/>
              </a:spcBef>
              <a:spcAft>
                <a:spcPts val="0"/>
              </a:spcAft>
              <a:buSzPts val="1800"/>
              <a:buFont typeface="Avenir"/>
              <a:buChar char="■"/>
            </a:pPr>
            <a:r>
              <a:rPr lang="en-US" sz="1800">
                <a:latin typeface="Avenir"/>
                <a:ea typeface="Avenir"/>
                <a:cs typeface="Avenir"/>
                <a:sym typeface="Avenir"/>
              </a:rPr>
              <a:t>…</a:t>
            </a:r>
            <a:endParaRPr sz="1800">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000"/>
              <a:t>Improving cloud-native data access</a:t>
            </a:r>
            <a:endParaRPr sz="4800"/>
          </a:p>
        </p:txBody>
      </p:sp>
      <p:sp>
        <p:nvSpPr>
          <p:cNvPr id="74" name="Google Shape;74;p14"/>
          <p:cNvSpPr txBox="1"/>
          <p:nvPr/>
        </p:nvSpPr>
        <p:spPr>
          <a:xfrm>
            <a:off x="457200" y="1674300"/>
            <a:ext cx="8229600" cy="35094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Metadata to describe access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Region</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Bucket</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S3 URL</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Investigating balance between access patterns and metrics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Relax registration/authentication for public, non-EULA’d data</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Based on data access experiences from our community</a:t>
            </a:r>
            <a:endParaRPr sz="2400">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Leveraging machine learning</a:t>
            </a:r>
            <a:endParaRPr/>
          </a:p>
        </p:txBody>
      </p:sp>
      <p:sp>
        <p:nvSpPr>
          <p:cNvPr id="80" name="Google Shape;80;p15"/>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Machine learning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GCMD Keyword Recommender</a:t>
            </a:r>
            <a:endParaRPr sz="5000"/>
          </a:p>
        </p:txBody>
      </p:sp>
      <p:sp>
        <p:nvSpPr>
          <p:cNvPr id="86" name="Google Shape;86;p16"/>
          <p:cNvSpPr txBox="1"/>
          <p:nvPr/>
        </p:nvSpPr>
        <p:spPr>
          <a:xfrm>
            <a:off x="457200" y="1206925"/>
            <a:ext cx="8229600" cy="498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Using ML and Natural Language Parsing techniques to map collections to a set of GCMD keywords based on the collection description.</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Utilizes a data corpus of </a:t>
            </a:r>
            <a:r>
              <a:rPr lang="en-US" sz="2400" b="1">
                <a:latin typeface="Avenir"/>
                <a:ea typeface="Avenir"/>
                <a:cs typeface="Avenir"/>
                <a:sym typeface="Avenir"/>
              </a:rPr>
              <a:t>~23,000 earth science journal articles</a:t>
            </a:r>
            <a:r>
              <a:rPr lang="en-US" sz="2400">
                <a:latin typeface="Avenir"/>
                <a:ea typeface="Avenir"/>
                <a:cs typeface="Avenir"/>
                <a:sym typeface="Avenir"/>
              </a:rPr>
              <a:t> and the domain-specific word embedding capabilities of the </a:t>
            </a:r>
            <a:r>
              <a:rPr lang="en-US" sz="2400" b="1" u="sng">
                <a:solidFill>
                  <a:schemeClr val="hlink"/>
                </a:solidFill>
                <a:latin typeface="Avenir"/>
                <a:ea typeface="Avenir"/>
                <a:cs typeface="Avenir"/>
                <a:sym typeface="Avenir"/>
                <a:hlinkClick r:id="rId3"/>
              </a:rPr>
              <a:t>Word2Vec</a:t>
            </a:r>
            <a:r>
              <a:rPr lang="en-US" sz="2400">
                <a:latin typeface="Avenir"/>
                <a:ea typeface="Avenir"/>
                <a:cs typeface="Avenir"/>
                <a:sym typeface="Avenir"/>
              </a:rPr>
              <a:t> model, using the </a:t>
            </a:r>
            <a:r>
              <a:rPr lang="en-US" sz="2400" b="1" u="sng">
                <a:solidFill>
                  <a:schemeClr val="hlink"/>
                </a:solidFill>
                <a:latin typeface="Avenir"/>
                <a:ea typeface="Avenir"/>
                <a:cs typeface="Avenir"/>
                <a:sym typeface="Avenir"/>
                <a:hlinkClick r:id="rId4"/>
              </a:rPr>
              <a:t>ES2Vec</a:t>
            </a:r>
            <a:r>
              <a:rPr lang="en-US" sz="2400">
                <a:latin typeface="Avenir"/>
                <a:ea typeface="Avenir"/>
                <a:cs typeface="Avenir"/>
                <a:sym typeface="Avenir"/>
              </a:rPr>
              <a:t> classifier.</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b="1">
                <a:latin typeface="Avenir"/>
                <a:ea typeface="Avenir"/>
                <a:cs typeface="Avenir"/>
                <a:sym typeface="Avenir"/>
              </a:rPr>
              <a:t>79.4% accuracy</a:t>
            </a:r>
            <a:r>
              <a:rPr lang="en-US" sz="2400">
                <a:latin typeface="Avenir"/>
                <a:ea typeface="Avenir"/>
                <a:cs typeface="Avenir"/>
                <a:sym typeface="Avenir"/>
              </a:rPr>
              <a:t> of keywords recommended from collection metadata</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In operations with the Metadata Management Tool.</a:t>
            </a:r>
            <a:endParaRPr sz="2400">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Enabling knowledge graphs</a:t>
            </a:r>
            <a:endParaRPr/>
          </a:p>
        </p:txBody>
      </p:sp>
      <p:sp>
        <p:nvSpPr>
          <p:cNvPr id="92" name="Google Shape;92;p17"/>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Knowledge graph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CMR GraphDB</a:t>
            </a:r>
            <a:endParaRPr sz="5000"/>
          </a:p>
        </p:txBody>
      </p:sp>
      <p:sp>
        <p:nvSpPr>
          <p:cNvPr id="98" name="Google Shape;98;p18"/>
          <p:cNvSpPr txBox="1"/>
          <p:nvPr/>
        </p:nvSpPr>
        <p:spPr>
          <a:xfrm>
            <a:off x="457200" y="1951350"/>
            <a:ext cx="82296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The Common Metadata Repository (CMR) will expose a low-level graph traversal API for their collection-centric graph database using the following standards-based APIs,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u="sng">
                <a:solidFill>
                  <a:schemeClr val="hlink"/>
                </a:solidFill>
                <a:latin typeface="Avenir"/>
                <a:ea typeface="Avenir"/>
                <a:cs typeface="Avenir"/>
                <a:sym typeface="Avenir"/>
                <a:hlinkClick r:id="rId3"/>
              </a:rPr>
              <a:t>SPARQL</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u="sng">
                <a:solidFill>
                  <a:schemeClr val="hlink"/>
                </a:solidFill>
                <a:latin typeface="Avenir"/>
                <a:ea typeface="Avenir"/>
                <a:cs typeface="Avenir"/>
                <a:sym typeface="Avenir"/>
                <a:hlinkClick r:id="rId4"/>
              </a:rPr>
              <a:t>Gremlin</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u="sng">
                <a:solidFill>
                  <a:schemeClr val="hlink"/>
                </a:solidFill>
                <a:latin typeface="Avenir"/>
                <a:ea typeface="Avenir"/>
                <a:cs typeface="Avenir"/>
                <a:sym typeface="Avenir"/>
                <a:hlinkClick r:id="rId5"/>
              </a:rPr>
              <a:t>Cypher</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With the intention to fuel the development of novel derived knowledge extraction techniques in the community.</a:t>
            </a:r>
            <a:endParaRPr sz="2400">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CMR GraphQL</a:t>
            </a:r>
            <a:endParaRPr sz="5000"/>
          </a:p>
        </p:txBody>
      </p:sp>
      <p:sp>
        <p:nvSpPr>
          <p:cNvPr id="104" name="Google Shape;104;p19"/>
          <p:cNvSpPr txBox="1"/>
          <p:nvPr/>
        </p:nvSpPr>
        <p:spPr>
          <a:xfrm>
            <a:off x="457200" y="1687375"/>
            <a:ext cx="3284700" cy="420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CMR exposes a GraphQL API at</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1500">
                <a:latin typeface="Courier New"/>
                <a:ea typeface="Courier New"/>
                <a:cs typeface="Courier New"/>
                <a:sym typeface="Courier New"/>
              </a:rPr>
              <a:t>graphql.earthdata.nasa.gov</a:t>
            </a:r>
            <a:endParaRPr sz="1500">
              <a:latin typeface="Courier New"/>
              <a:ea typeface="Courier New"/>
              <a:cs typeface="Courier New"/>
              <a:sym typeface="Courier New"/>
            </a:endParaRPr>
          </a:p>
          <a:p>
            <a:pPr marL="0" lvl="0" indent="0" algn="l" rtl="0">
              <a:spcBef>
                <a:spcPts val="0"/>
              </a:spcBef>
              <a:spcAft>
                <a:spcPts val="0"/>
              </a:spcAft>
              <a:buNone/>
            </a:pPr>
            <a:endParaRPr sz="1500">
              <a:latin typeface="Courier New"/>
              <a:ea typeface="Courier New"/>
              <a:cs typeface="Courier New"/>
              <a:sym typeface="Courier New"/>
            </a:endParaRPr>
          </a:p>
          <a:p>
            <a:pPr marL="0" lvl="0" indent="0" algn="l" rtl="0">
              <a:spcBef>
                <a:spcPts val="0"/>
              </a:spcBef>
              <a:spcAft>
                <a:spcPts val="0"/>
              </a:spcAft>
              <a:buNone/>
            </a:pPr>
            <a:endParaRPr sz="1500">
              <a:latin typeface="Courier New"/>
              <a:ea typeface="Courier New"/>
              <a:cs typeface="Courier New"/>
              <a:sym typeface="Courier New"/>
            </a:endParaRPr>
          </a:p>
          <a:p>
            <a:pPr marL="0" lvl="0" indent="0" algn="l" rtl="0">
              <a:spcBef>
                <a:spcPts val="0"/>
              </a:spcBef>
              <a:spcAft>
                <a:spcPts val="0"/>
              </a:spcAft>
              <a:buNone/>
            </a:pPr>
            <a:r>
              <a:rPr lang="en-US" sz="2400">
                <a:latin typeface="Avenir"/>
                <a:ea typeface="Avenir"/>
                <a:cs typeface="Avenir"/>
                <a:sym typeface="Avenir"/>
              </a:rPr>
              <a:t>This API exposes a schema-based query mechanism for relationships between collections, services, variables etc. </a:t>
            </a:r>
            <a:endParaRPr sz="2400">
              <a:latin typeface="Avenir"/>
              <a:ea typeface="Avenir"/>
              <a:cs typeface="Avenir"/>
              <a:sym typeface="Avenir"/>
            </a:endParaRPr>
          </a:p>
        </p:txBody>
      </p:sp>
      <p:pic>
        <p:nvPicPr>
          <p:cNvPr id="105" name="Google Shape;105;p19"/>
          <p:cNvPicPr preferRelativeResize="0"/>
          <p:nvPr/>
        </p:nvPicPr>
        <p:blipFill>
          <a:blip r:embed="rId3">
            <a:alphaModFix/>
          </a:blip>
          <a:stretch>
            <a:fillRect/>
          </a:stretch>
        </p:blipFill>
        <p:spPr>
          <a:xfrm>
            <a:off x="3894325" y="1764550"/>
            <a:ext cx="4792480" cy="40477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Leveraging knowledge graphs</a:t>
            </a:r>
            <a:endParaRPr/>
          </a:p>
        </p:txBody>
      </p:sp>
      <p:sp>
        <p:nvSpPr>
          <p:cNvPr id="111" name="Google Shape;111;p20"/>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Knowledge graph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Earthdata Search</a:t>
            </a:r>
            <a:endParaRPr sz="5000"/>
          </a:p>
        </p:txBody>
      </p:sp>
      <p:sp>
        <p:nvSpPr>
          <p:cNvPr id="117" name="Google Shape;117;p21"/>
          <p:cNvSpPr txBox="1"/>
          <p:nvPr/>
        </p:nvSpPr>
        <p:spPr>
          <a:xfrm>
            <a:off x="457200" y="2665825"/>
            <a:ext cx="35379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The graph has enabled us to extract new knowledge in the form of collections related by shared resources.</a:t>
            </a:r>
            <a:endParaRPr sz="2400">
              <a:latin typeface="Avenir"/>
              <a:ea typeface="Avenir"/>
              <a:cs typeface="Avenir"/>
              <a:sym typeface="Avenir"/>
            </a:endParaRPr>
          </a:p>
        </p:txBody>
      </p:sp>
      <p:grpSp>
        <p:nvGrpSpPr>
          <p:cNvPr id="118" name="Google Shape;118;p21"/>
          <p:cNvGrpSpPr/>
          <p:nvPr/>
        </p:nvGrpSpPr>
        <p:grpSpPr>
          <a:xfrm>
            <a:off x="4262402" y="2327855"/>
            <a:ext cx="4424464" cy="2900178"/>
            <a:chOff x="3910822" y="2539200"/>
            <a:chExt cx="4775975" cy="2991725"/>
          </a:xfrm>
        </p:grpSpPr>
        <p:pic>
          <p:nvPicPr>
            <p:cNvPr id="119" name="Google Shape;119;p21"/>
            <p:cNvPicPr preferRelativeResize="0"/>
            <p:nvPr/>
          </p:nvPicPr>
          <p:blipFill>
            <a:blip r:embed="rId3">
              <a:alphaModFix/>
            </a:blip>
            <a:stretch>
              <a:fillRect/>
            </a:stretch>
          </p:blipFill>
          <p:spPr>
            <a:xfrm>
              <a:off x="3910822" y="2539200"/>
              <a:ext cx="4775975" cy="2991725"/>
            </a:xfrm>
            <a:prstGeom prst="rect">
              <a:avLst/>
            </a:prstGeom>
            <a:noFill/>
            <a:ln>
              <a:noFill/>
            </a:ln>
          </p:spPr>
        </p:pic>
        <p:sp>
          <p:nvSpPr>
            <p:cNvPr id="120" name="Google Shape;120;p21"/>
            <p:cNvSpPr/>
            <p:nvPr/>
          </p:nvSpPr>
          <p:spPr>
            <a:xfrm>
              <a:off x="4600125" y="4951825"/>
              <a:ext cx="1181700" cy="3798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1" name="Google Shape;121;p21"/>
          <p:cNvSpPr txBox="1"/>
          <p:nvPr/>
        </p:nvSpPr>
        <p:spPr>
          <a:xfrm>
            <a:off x="457200" y="1347900"/>
            <a:ext cx="8229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EOSDIS are using a graph database to store existing knowledge from collection metadata.</a:t>
            </a:r>
            <a:endParaRPr/>
          </a:p>
        </p:txBody>
      </p:sp>
      <p:sp>
        <p:nvSpPr>
          <p:cNvPr id="122" name="Google Shape;122;p21"/>
          <p:cNvSpPr txBox="1"/>
          <p:nvPr/>
        </p:nvSpPr>
        <p:spPr>
          <a:xfrm>
            <a:off x="457200" y="5228025"/>
            <a:ext cx="8229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This is the first feature that has been powered by our graph database. More are coming. </a:t>
            </a:r>
            <a:endParaRPr sz="2400">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ESIP’s Usage-based discovery</a:t>
            </a:r>
            <a:endParaRPr sz="5000"/>
          </a:p>
        </p:txBody>
      </p:sp>
      <p:pic>
        <p:nvPicPr>
          <p:cNvPr id="128" name="Google Shape;128;p22"/>
          <p:cNvPicPr preferRelativeResize="0"/>
          <p:nvPr/>
        </p:nvPicPr>
        <p:blipFill>
          <a:blip r:embed="rId3">
            <a:alphaModFix/>
          </a:blip>
          <a:stretch>
            <a:fillRect/>
          </a:stretch>
        </p:blipFill>
        <p:spPr>
          <a:xfrm>
            <a:off x="457200" y="1239738"/>
            <a:ext cx="4250802" cy="2789734"/>
          </a:xfrm>
          <a:prstGeom prst="rect">
            <a:avLst/>
          </a:prstGeom>
          <a:noFill/>
          <a:ln>
            <a:noFill/>
          </a:ln>
        </p:spPr>
      </p:pic>
      <p:pic>
        <p:nvPicPr>
          <p:cNvPr id="129" name="Google Shape;129;p22"/>
          <p:cNvPicPr preferRelativeResize="0"/>
          <p:nvPr/>
        </p:nvPicPr>
        <p:blipFill>
          <a:blip r:embed="rId4">
            <a:alphaModFix/>
          </a:blip>
          <a:stretch>
            <a:fillRect/>
          </a:stretch>
        </p:blipFill>
        <p:spPr>
          <a:xfrm>
            <a:off x="457200" y="2333776"/>
            <a:ext cx="6603807" cy="3089076"/>
          </a:xfrm>
          <a:prstGeom prst="rect">
            <a:avLst/>
          </a:prstGeom>
          <a:noFill/>
          <a:ln>
            <a:noFill/>
          </a:ln>
        </p:spPr>
      </p:pic>
      <p:pic>
        <p:nvPicPr>
          <p:cNvPr id="130" name="Google Shape;130;p22"/>
          <p:cNvPicPr preferRelativeResize="0"/>
          <p:nvPr/>
        </p:nvPicPr>
        <p:blipFill>
          <a:blip r:embed="rId5">
            <a:alphaModFix/>
          </a:blip>
          <a:stretch>
            <a:fillRect/>
          </a:stretch>
        </p:blipFill>
        <p:spPr>
          <a:xfrm>
            <a:off x="457200" y="1239750"/>
            <a:ext cx="8229601" cy="418311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600"/>
                                        <p:tgtEl>
                                          <p:spTgt spid="129"/>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30"/>
                                        </p:tgtEl>
                                        <p:attrNameLst>
                                          <p:attrName>style.visibility</p:attrName>
                                        </p:attrNameLst>
                                      </p:cBhvr>
                                      <p:to>
                                        <p:strVal val="visible"/>
                                      </p:to>
                                    </p:set>
                                    <p:anim calcmode="lin" valueType="num">
                                      <p:cBhvr additive="base">
                                        <p:cTn id="12" dur="600"/>
                                        <p:tgtEl>
                                          <p:spTgt spid="13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ESDSWG</a:t>
            </a:r>
            <a:endParaRPr/>
          </a:p>
        </p:txBody>
      </p:sp>
      <p:sp>
        <p:nvSpPr>
          <p:cNvPr id="136" name="Google Shape;136;p23"/>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sz="1900"/>
              <a:t>Fostering communities - Earth Science Data System Working Groups</a:t>
            </a:r>
            <a:endParaRPr sz="1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Machine learning capacity</a:t>
            </a:r>
            <a:endParaRPr sz="5000"/>
          </a:p>
        </p:txBody>
      </p:sp>
      <p:sp>
        <p:nvSpPr>
          <p:cNvPr id="142" name="Google Shape;142;p24"/>
          <p:cNvSpPr txBox="1"/>
          <p:nvPr/>
        </p:nvSpPr>
        <p:spPr>
          <a:xfrm>
            <a:off x="457200" y="1951350"/>
            <a:ext cx="82296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i="1">
                <a:latin typeface="Avenir"/>
                <a:ea typeface="Avenir"/>
                <a:cs typeface="Avenir"/>
                <a:sym typeface="Avenir"/>
              </a:rPr>
              <a:t>The </a:t>
            </a:r>
            <a:r>
              <a:rPr lang="en-US" sz="1800" b="1" i="1">
                <a:latin typeface="Avenir"/>
                <a:ea typeface="Avenir"/>
                <a:cs typeface="Avenir"/>
                <a:sym typeface="Avenir"/>
              </a:rPr>
              <a:t>Earth Science Data System Working Groups</a:t>
            </a:r>
            <a:r>
              <a:rPr lang="en-US" sz="1800" i="1">
                <a:latin typeface="Avenir"/>
                <a:ea typeface="Avenir"/>
                <a:cs typeface="Avenir"/>
                <a:sym typeface="Avenir"/>
              </a:rPr>
              <a:t> (ESDSWG) is a NASA organization... The chartered role of the ESDSWG focuses on the exploration and development of recommendations derived from pertinent community insights of NASA's heterogeneous and distributed Earth science data systems.</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0" lvl="0" indent="0" algn="l" rtl="0">
              <a:spcBef>
                <a:spcPts val="0"/>
              </a:spcBef>
              <a:spcAft>
                <a:spcPts val="0"/>
              </a:spcAft>
              <a:buNone/>
            </a:pPr>
            <a:r>
              <a:rPr lang="en-US" sz="1800" i="1">
                <a:latin typeface="Avenir"/>
                <a:ea typeface="Avenir"/>
                <a:cs typeface="Avenir"/>
                <a:sym typeface="Avenir"/>
              </a:rPr>
              <a:t>The </a:t>
            </a:r>
            <a:r>
              <a:rPr lang="en-US" sz="1800" b="1" i="1">
                <a:latin typeface="Avenir"/>
                <a:ea typeface="Avenir"/>
                <a:cs typeface="Avenir"/>
                <a:sym typeface="Avenir"/>
              </a:rPr>
              <a:t>Machine Learning Capacity Development</a:t>
            </a:r>
            <a:r>
              <a:rPr lang="en-US" sz="1800" i="1">
                <a:latin typeface="Avenir"/>
                <a:ea typeface="Avenir"/>
                <a:cs typeface="Avenir"/>
                <a:sym typeface="Avenir"/>
              </a:rPr>
              <a:t> Working Group aims to develop training methods to improve the ability of domain scientists and/or information learn and apply machine learning techniques.</a:t>
            </a:r>
            <a:endParaRPr sz="1800" b="1">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Activities</a:t>
            </a:r>
            <a:endParaRPr sz="5000"/>
          </a:p>
        </p:txBody>
      </p:sp>
      <p:sp>
        <p:nvSpPr>
          <p:cNvPr id="148" name="Google Shape;148;p25"/>
          <p:cNvSpPr txBox="1"/>
          <p:nvPr/>
        </p:nvSpPr>
        <p:spPr>
          <a:xfrm>
            <a:off x="457200" y="1951350"/>
            <a:ext cx="8229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Avenir"/>
                <a:ea typeface="Avenir"/>
                <a:cs typeface="Avenir"/>
                <a:sym typeface="Avenir"/>
              </a:rPr>
              <a:t>Task 1 - Machine Learning on AWS</a:t>
            </a:r>
            <a:endParaRPr sz="1800">
              <a:latin typeface="Avenir"/>
              <a:ea typeface="Avenir"/>
              <a:cs typeface="Avenir"/>
              <a:sym typeface="Avenir"/>
            </a:endParaRPr>
          </a:p>
          <a:p>
            <a:pPr marL="0" lvl="0" indent="0" algn="l" rtl="0">
              <a:spcBef>
                <a:spcPts val="0"/>
              </a:spcBef>
              <a:spcAft>
                <a:spcPts val="0"/>
              </a:spcAft>
              <a:buNone/>
            </a:pPr>
            <a:r>
              <a:rPr lang="en-US" sz="1800">
                <a:latin typeface="Avenir"/>
                <a:ea typeface="Avenir"/>
                <a:cs typeface="Avenir"/>
                <a:sym typeface="Avenir"/>
              </a:rPr>
              <a:t>Task 2 - Survey on Earth AI Applications</a:t>
            </a:r>
            <a:endParaRPr sz="1800">
              <a:latin typeface="Avenir"/>
              <a:ea typeface="Avenir"/>
              <a:cs typeface="Avenir"/>
              <a:sym typeface="Avenir"/>
            </a:endParaRPr>
          </a:p>
          <a:p>
            <a:pPr marL="0" lvl="0" indent="0" algn="l" rtl="0">
              <a:spcBef>
                <a:spcPts val="0"/>
              </a:spcBef>
              <a:spcAft>
                <a:spcPts val="0"/>
              </a:spcAft>
              <a:buNone/>
            </a:pPr>
            <a:r>
              <a:rPr lang="en-US" sz="1800">
                <a:latin typeface="Avenir"/>
                <a:ea typeface="Avenir"/>
                <a:cs typeface="Avenir"/>
                <a:sym typeface="Avenir"/>
              </a:rPr>
              <a:t>Task 3 - Machine Learning Tutorials</a:t>
            </a:r>
            <a:endParaRPr sz="1800">
              <a:latin typeface="Avenir"/>
              <a:ea typeface="Avenir"/>
              <a:cs typeface="Avenir"/>
              <a:sym typeface="Avenir"/>
            </a:endParaRPr>
          </a:p>
          <a:p>
            <a:pPr marL="0" lvl="0" indent="0" algn="l" rtl="0">
              <a:spcBef>
                <a:spcPts val="0"/>
              </a:spcBef>
              <a:spcAft>
                <a:spcPts val="0"/>
              </a:spcAft>
              <a:buNone/>
            </a:pPr>
            <a:r>
              <a:rPr lang="en-US" sz="1800">
                <a:latin typeface="Avenir"/>
                <a:ea typeface="Avenir"/>
                <a:cs typeface="Avenir"/>
                <a:sym typeface="Avenir"/>
              </a:rPr>
              <a:t>Task 4 - Machine Learning on NASA’s Earthdata Cloud</a:t>
            </a:r>
            <a:endParaRPr sz="1800">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6"/>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ESIP</a:t>
            </a:r>
            <a:endParaRPr/>
          </a:p>
        </p:txBody>
      </p:sp>
      <p:sp>
        <p:nvSpPr>
          <p:cNvPr id="154" name="Google Shape;154;p26"/>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sz="1900"/>
              <a:t>Fostering communities - </a:t>
            </a:r>
            <a:r>
              <a:rPr lang="en-US"/>
              <a:t>Earth Science Information Partners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7"/>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p:txBody>
      </p:sp>
      <p:sp>
        <p:nvSpPr>
          <p:cNvPr id="160" name="Google Shape;160;p27"/>
          <p:cNvSpPr txBox="1"/>
          <p:nvPr/>
        </p:nvSpPr>
        <p:spPr>
          <a:xfrm>
            <a:off x="457200" y="1951350"/>
            <a:ext cx="82296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i="1">
                <a:latin typeface="Avenir"/>
                <a:ea typeface="Avenir"/>
                <a:cs typeface="Avenir"/>
                <a:sym typeface="Avenir"/>
              </a:rPr>
              <a:t>Vision:</a:t>
            </a:r>
            <a:r>
              <a:rPr lang="en-US" sz="1800" i="1">
                <a:latin typeface="Avenir"/>
                <a:ea typeface="Avenir"/>
                <a:cs typeface="Avenir"/>
                <a:sym typeface="Avenir"/>
              </a:rPr>
              <a:t> To be a leader in promoting the collection, stewardship and use of Earth science data, information and knowledge that is responsive to societal needs.</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0" lvl="0" indent="0" algn="l" rtl="0">
              <a:spcBef>
                <a:spcPts val="0"/>
              </a:spcBef>
              <a:spcAft>
                <a:spcPts val="0"/>
              </a:spcAft>
              <a:buNone/>
            </a:pPr>
            <a:r>
              <a:rPr lang="en-US" sz="1800" b="1" i="1">
                <a:latin typeface="Avenir"/>
                <a:ea typeface="Avenir"/>
                <a:cs typeface="Avenir"/>
                <a:sym typeface="Avenir"/>
              </a:rPr>
              <a:t>Mission:</a:t>
            </a:r>
            <a:r>
              <a:rPr lang="en-US" sz="1800" i="1">
                <a:latin typeface="Avenir"/>
                <a:ea typeface="Avenir"/>
                <a:cs typeface="Avenir"/>
                <a:sym typeface="Avenir"/>
              </a:rPr>
              <a:t> To support the networking and data dissemination needs of our members and the global Earth science data community by linking the functional sectors of observation, research, application, education and use of Earth science. </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0" lvl="0" indent="0" algn="l" rtl="0">
              <a:spcBef>
                <a:spcPts val="0"/>
              </a:spcBef>
              <a:spcAft>
                <a:spcPts val="0"/>
              </a:spcAft>
              <a:buNone/>
            </a:pPr>
            <a:endParaRPr sz="1800" b="1">
              <a:latin typeface="Avenir"/>
              <a:ea typeface="Avenir"/>
              <a:cs typeface="Avenir"/>
              <a:sym typeface="Aveni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8"/>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ML Cluster activities</a:t>
            </a:r>
            <a:endParaRPr sz="5000"/>
          </a:p>
        </p:txBody>
      </p:sp>
      <p:sp>
        <p:nvSpPr>
          <p:cNvPr id="166" name="Google Shape;166;p28"/>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p:txBody>
      </p:sp>
      <p:sp>
        <p:nvSpPr>
          <p:cNvPr id="167" name="Google Shape;167;p28"/>
          <p:cNvSpPr txBox="1"/>
          <p:nvPr/>
        </p:nvSpPr>
        <p:spPr>
          <a:xfrm>
            <a:off x="457200" y="1951350"/>
            <a:ext cx="8229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i="1">
                <a:latin typeface="Avenir"/>
                <a:ea typeface="Avenir"/>
                <a:cs typeface="Avenir"/>
                <a:sym typeface="Avenir"/>
              </a:rPr>
              <a:t>Sharing experiences and resources on machine learning and its applications in the Earth and space sciences, and developing training materials to share with the broader ESIP Community.</a:t>
            </a:r>
            <a:endParaRPr sz="1800" b="1" i="1">
              <a:latin typeface="Avenir"/>
              <a:ea typeface="Avenir"/>
              <a:cs typeface="Avenir"/>
              <a:sym typeface="Avenir"/>
            </a:endParaRPr>
          </a:p>
          <a:p>
            <a:pPr marL="0" lvl="0" indent="0" algn="l" rtl="0">
              <a:spcBef>
                <a:spcPts val="0"/>
              </a:spcBef>
              <a:spcAft>
                <a:spcPts val="0"/>
              </a:spcAft>
              <a:buNone/>
            </a:pPr>
            <a:endParaRPr sz="1800" b="1">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Discovery cluster activities</a:t>
            </a:r>
            <a:endParaRPr sz="5000"/>
          </a:p>
        </p:txBody>
      </p:sp>
      <p:sp>
        <p:nvSpPr>
          <p:cNvPr id="173" name="Google Shape;173;p29"/>
          <p:cNvSpPr txBox="1"/>
          <p:nvPr/>
        </p:nvSpPr>
        <p:spPr>
          <a:xfrm>
            <a:off x="457200" y="1951350"/>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latin typeface="Avenir"/>
              <a:ea typeface="Avenir"/>
              <a:cs typeface="Avenir"/>
              <a:sym typeface="Avenir"/>
            </a:endParaRPr>
          </a:p>
        </p:txBody>
      </p:sp>
      <p:sp>
        <p:nvSpPr>
          <p:cNvPr id="174" name="Google Shape;174;p29"/>
          <p:cNvSpPr txBox="1"/>
          <p:nvPr/>
        </p:nvSpPr>
        <p:spPr>
          <a:xfrm>
            <a:off x="457200" y="1951350"/>
            <a:ext cx="8229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latin typeface="Avenir"/>
              <a:ea typeface="Avenir"/>
              <a:cs typeface="Avenir"/>
              <a:sym typeface="Avenir"/>
            </a:endParaRPr>
          </a:p>
        </p:txBody>
      </p:sp>
      <p:sp>
        <p:nvSpPr>
          <p:cNvPr id="175" name="Google Shape;175;p29"/>
          <p:cNvSpPr txBox="1"/>
          <p:nvPr/>
        </p:nvSpPr>
        <p:spPr>
          <a:xfrm>
            <a:off x="457200" y="1951350"/>
            <a:ext cx="82296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i="1">
                <a:latin typeface="Avenir"/>
                <a:ea typeface="Avenir"/>
                <a:cs typeface="Avenir"/>
                <a:sym typeface="Avenir"/>
              </a:rPr>
              <a:t>Exploring usage-based discovery, including relationships between datasets and types of usage, from publications to applications to policy-making.</a:t>
            </a:r>
            <a:endParaRPr sz="1800" i="1">
              <a:latin typeface="Avenir"/>
              <a:ea typeface="Avenir"/>
              <a:cs typeface="Avenir"/>
              <a:sym typeface="Avenir"/>
            </a:endParaRPr>
          </a:p>
          <a:p>
            <a:pPr marL="0" lvl="0" indent="0" algn="l" rtl="0">
              <a:spcBef>
                <a:spcPts val="0"/>
              </a:spcBef>
              <a:spcAft>
                <a:spcPts val="0"/>
              </a:spcAft>
              <a:buNone/>
            </a:pPr>
            <a:endParaRPr sz="1800" i="1">
              <a:latin typeface="Avenir"/>
              <a:ea typeface="Avenir"/>
              <a:cs typeface="Avenir"/>
              <a:sym typeface="Avenir"/>
            </a:endParaRPr>
          </a:p>
          <a:p>
            <a:pPr marL="457200" lvl="0" indent="-342900" algn="l" rtl="0">
              <a:spcBef>
                <a:spcPts val="0"/>
              </a:spcBef>
              <a:spcAft>
                <a:spcPts val="0"/>
              </a:spcAft>
              <a:buSzPts val="1800"/>
              <a:buFont typeface="Avenir"/>
              <a:buChar char="●"/>
            </a:pPr>
            <a:r>
              <a:rPr lang="en-US" sz="1800">
                <a:latin typeface="Avenir"/>
                <a:ea typeface="Avenir"/>
                <a:cs typeface="Avenir"/>
                <a:sym typeface="Avenir"/>
              </a:rPr>
              <a:t>Usage-based discovery</a:t>
            </a:r>
            <a:endParaRPr sz="1800">
              <a:latin typeface="Avenir"/>
              <a:ea typeface="Avenir"/>
              <a:cs typeface="Avenir"/>
              <a:sym typeface="Avenir"/>
            </a:endParaRPr>
          </a:p>
          <a:p>
            <a:pPr marL="457200" lvl="0" indent="-342900" algn="l" rtl="0">
              <a:spcBef>
                <a:spcPts val="0"/>
              </a:spcBef>
              <a:spcAft>
                <a:spcPts val="0"/>
              </a:spcAft>
              <a:buSzPts val="1800"/>
              <a:buFont typeface="Avenir"/>
              <a:buChar char="●"/>
            </a:pPr>
            <a:r>
              <a:rPr lang="en-US" sz="1800">
                <a:latin typeface="Avenir"/>
                <a:ea typeface="Avenir"/>
                <a:cs typeface="Avenir"/>
                <a:sym typeface="Avenir"/>
              </a:rPr>
              <a:t>Federated Knowledge graphs</a:t>
            </a:r>
            <a:endParaRPr sz="1800">
              <a:latin typeface="Avenir"/>
              <a:ea typeface="Avenir"/>
              <a:cs typeface="Avenir"/>
              <a:sym typeface="Avenir"/>
            </a:endParaRPr>
          </a:p>
          <a:p>
            <a:pPr marL="0" lvl="0" indent="0" algn="l" rtl="0">
              <a:spcBef>
                <a:spcPts val="0"/>
              </a:spcBef>
              <a:spcAft>
                <a:spcPts val="0"/>
              </a:spcAft>
              <a:buNone/>
            </a:pPr>
            <a:endParaRPr sz="1800" b="1">
              <a:latin typeface="Avenir"/>
              <a:ea typeface="Avenir"/>
              <a:cs typeface="Avenir"/>
              <a:sym typeface="Aveni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Discussion</a:t>
            </a:r>
            <a:endParaRPr/>
          </a:p>
        </p:txBody>
      </p:sp>
    </p:spTree>
  </p:cSld>
  <p:clrMapOvr>
    <a:masterClrMapping/>
  </p:clrMapOvr>
</p:sld>
</file>

<file path=ppt/theme/theme1.xml><?xml version="1.0" encoding="utf-8"?>
<a:theme xmlns:a="http://schemas.openxmlformats.org/drawingml/2006/main" name="EOSDIS-EED">
  <a:themeElements>
    <a:clrScheme name="EOSDIS">
      <a:dk1>
        <a:srgbClr val="171717"/>
      </a:dk1>
      <a:lt1>
        <a:srgbClr val="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1062</Words>
  <Application>Microsoft Office PowerPoint</Application>
  <PresentationFormat>On-screen Show (4:3)</PresentationFormat>
  <Paragraphs>137</Paragraphs>
  <Slides>22</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Avenir</vt:lpstr>
      <vt:lpstr>Lato Light</vt:lpstr>
      <vt:lpstr>Courier New</vt:lpstr>
      <vt:lpstr>Source Sans Pro</vt:lpstr>
      <vt:lpstr>Helvetica Neue</vt:lpstr>
      <vt:lpstr>Lato</vt:lpstr>
      <vt:lpstr>Arial</vt:lpstr>
      <vt:lpstr>Verdana</vt:lpstr>
      <vt:lpstr>EOSDIS-EED</vt:lpstr>
      <vt:lpstr>IN16A-05: NASA EOSDIS progress report on integrating knowledge graphs and machine learning</vt:lpstr>
      <vt:lpstr>Summary</vt:lpstr>
      <vt:lpstr>Enabling machine learning</vt:lpstr>
      <vt:lpstr>NASA ESDS disposition to ML</vt:lpstr>
      <vt:lpstr>New GCMD keywords</vt:lpstr>
      <vt:lpstr>Improving cloud-native data access</vt:lpstr>
      <vt:lpstr>Leveraging machine learning</vt:lpstr>
      <vt:lpstr>GCMD Keyword Recommender</vt:lpstr>
      <vt:lpstr>Enabling knowledge graphs</vt:lpstr>
      <vt:lpstr>CMR GraphDB</vt:lpstr>
      <vt:lpstr>CMR GraphQL</vt:lpstr>
      <vt:lpstr>Leveraging knowledge graphs</vt:lpstr>
      <vt:lpstr>Earthdata Search</vt:lpstr>
      <vt:lpstr>ESIP’s Usage-based discovery</vt:lpstr>
      <vt:lpstr>ESDSWG</vt:lpstr>
      <vt:lpstr>Machine learning capacity</vt:lpstr>
      <vt:lpstr>Activities</vt:lpstr>
      <vt:lpstr>ESIP</vt:lpstr>
      <vt:lpstr>PowerPoint Presentation</vt:lpstr>
      <vt:lpstr>ML Cluster activities</vt:lpstr>
      <vt:lpstr>Discovery cluster activities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IN16A-05: NASA EOSDIS progress report on integrating knowledge graphs and machine learning</dc:title>
  <dc:creator>Trakas, Diane E. (GSFC-423.0)[ASRC FEDERAL SYSTEM SOLUTIONS]</dc:creator>
  <cp:lastModifiedBy>Trakas, Diane E. (GSFC-423.0)[ASRC FEDERAL SYSTEM SOLUTIONS]</cp:lastModifiedBy>
  <cp:revision>1</cp:revision>
  <dcterms:modified xsi:type="dcterms:W3CDTF">2022-10-26T18:53:54Z</dcterms:modified>
</cp:coreProperties>
</file>