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85" r:id="rId5"/>
  </p:sldIdLst>
  <p:sldSz cx="21031200" cy="27432000"/>
  <p:notesSz cx="6858000" cy="9144000"/>
  <p:defaultTex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6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123"/>
    <a:srgbClr val="6F6F6F"/>
    <a:srgbClr val="931521"/>
    <a:srgbClr val="B0CAEA"/>
    <a:srgbClr val="08121E"/>
    <a:srgbClr val="004080"/>
    <a:srgbClr val="8D2015"/>
    <a:srgbClr val="A23B2A"/>
    <a:srgbClr val="520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324" autoAdjust="0"/>
  </p:normalViewPr>
  <p:slideViewPr>
    <p:cSldViewPr snapToGrid="0" snapToObjects="1">
      <p:cViewPr>
        <p:scale>
          <a:sx n="55" d="100"/>
          <a:sy n="55" d="100"/>
        </p:scale>
        <p:origin x="1272" y="-5214"/>
      </p:cViewPr>
      <p:guideLst>
        <p:guide orient="horz" pos="8640"/>
        <p:guide pos="66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D6900-8F64-4CC0-A24F-0D67257B90D7}" type="datetimeFigureOut">
              <a:rPr lang="en-US" smtClean="0"/>
              <a:t>12/1/2022</a:t>
            </a:fld>
            <a:endParaRPr lang="en-US"/>
          </a:p>
        </p:txBody>
      </p:sp>
      <p:sp>
        <p:nvSpPr>
          <p:cNvPr id="4" name="Slide Image Placeholder 3"/>
          <p:cNvSpPr>
            <a:spLocks noGrp="1" noRot="1" noChangeAspect="1"/>
          </p:cNvSpPr>
          <p:nvPr>
            <p:ph type="sldImg" idx="2"/>
          </p:nvPr>
        </p:nvSpPr>
        <p:spPr>
          <a:xfrm>
            <a:off x="2246313" y="1143000"/>
            <a:ext cx="23653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413E5-55F8-46A5-8328-43895B2D3C2D}" type="slidenum">
              <a:rPr lang="en-US" smtClean="0"/>
              <a:t>‹#›</a:t>
            </a:fld>
            <a:endParaRPr lang="en-US"/>
          </a:p>
        </p:txBody>
      </p:sp>
    </p:spTree>
    <p:extLst>
      <p:ext uri="{BB962C8B-B14F-4D97-AF65-F5344CB8AC3E}">
        <p14:creationId xmlns:p14="http://schemas.microsoft.com/office/powerpoint/2010/main" val="244953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83819" rtl="0" eaLnBrk="1" fontAlgn="auto" latinLnBrk="0" hangingPunct="1">
              <a:lnSpc>
                <a:spcPct val="100000"/>
              </a:lnSpc>
              <a:spcBef>
                <a:spcPts val="0"/>
              </a:spcBef>
              <a:spcAft>
                <a:spcPts val="0"/>
              </a:spcAft>
              <a:buClrTx/>
              <a:buSzTx/>
              <a:buFontTx/>
              <a:buNone/>
              <a:tabLst/>
              <a:defRPr/>
            </a:pPr>
            <a:fld id="{90E036B1-46F0-41B4-A337-E8819C78B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8381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17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340" y="8521709"/>
            <a:ext cx="17876520" cy="5880099"/>
          </a:xfrm>
        </p:spPr>
        <p:txBody>
          <a:bodyPr/>
          <a:lstStyle/>
          <a:p>
            <a:r>
              <a:rPr lang="en-US"/>
              <a:t>Click to edit Master title style</a:t>
            </a:r>
          </a:p>
        </p:txBody>
      </p:sp>
      <p:sp>
        <p:nvSpPr>
          <p:cNvPr id="3" name="Subtitle 2"/>
          <p:cNvSpPr>
            <a:spLocks noGrp="1"/>
          </p:cNvSpPr>
          <p:nvPr>
            <p:ph type="subTitle" idx="1"/>
          </p:nvPr>
        </p:nvSpPr>
        <p:spPr>
          <a:xfrm>
            <a:off x="3154680" y="15544800"/>
            <a:ext cx="14721840" cy="7010400"/>
          </a:xfrm>
        </p:spPr>
        <p:txBody>
          <a:bodyPr/>
          <a:lstStyle>
            <a:lvl1pPr marL="0" indent="0" algn="ctr">
              <a:buNone/>
              <a:defRPr>
                <a:solidFill>
                  <a:schemeClr val="tx1">
                    <a:tint val="75000"/>
                  </a:schemeClr>
                </a:solidFill>
              </a:defRPr>
            </a:lvl1pPr>
            <a:lvl2pPr marL="1383819" indent="0" algn="ctr">
              <a:buNone/>
              <a:defRPr>
                <a:solidFill>
                  <a:schemeClr val="tx1">
                    <a:tint val="75000"/>
                  </a:schemeClr>
                </a:solidFill>
              </a:defRPr>
            </a:lvl2pPr>
            <a:lvl3pPr marL="2767643" indent="0" algn="ctr">
              <a:buNone/>
              <a:defRPr>
                <a:solidFill>
                  <a:schemeClr val="tx1">
                    <a:tint val="75000"/>
                  </a:schemeClr>
                </a:solidFill>
              </a:defRPr>
            </a:lvl3pPr>
            <a:lvl4pPr marL="4151462" indent="0" algn="ctr">
              <a:buNone/>
              <a:defRPr>
                <a:solidFill>
                  <a:schemeClr val="tx1">
                    <a:tint val="75000"/>
                  </a:schemeClr>
                </a:solidFill>
              </a:defRPr>
            </a:lvl4pPr>
            <a:lvl5pPr marL="5535286" indent="0" algn="ctr">
              <a:buNone/>
              <a:defRPr>
                <a:solidFill>
                  <a:schemeClr val="tx1">
                    <a:tint val="75000"/>
                  </a:schemeClr>
                </a:solidFill>
              </a:defRPr>
            </a:lvl5pPr>
            <a:lvl6pPr marL="6919105" indent="0" algn="ctr">
              <a:buNone/>
              <a:defRPr>
                <a:solidFill>
                  <a:schemeClr val="tx1">
                    <a:tint val="75000"/>
                  </a:schemeClr>
                </a:solidFill>
              </a:defRPr>
            </a:lvl6pPr>
            <a:lvl7pPr marL="8302930" indent="0" algn="ctr">
              <a:buNone/>
              <a:defRPr>
                <a:solidFill>
                  <a:schemeClr val="tx1">
                    <a:tint val="75000"/>
                  </a:schemeClr>
                </a:solidFill>
              </a:defRPr>
            </a:lvl7pPr>
            <a:lvl8pPr marL="9686748" indent="0" algn="ctr">
              <a:buNone/>
              <a:defRPr>
                <a:solidFill>
                  <a:schemeClr val="tx1">
                    <a:tint val="75000"/>
                  </a:schemeClr>
                </a:solidFill>
              </a:defRPr>
            </a:lvl8pPr>
            <a:lvl9pPr marL="11070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850081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317121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070260" y="4394207"/>
            <a:ext cx="10884376" cy="936243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17128" y="4394207"/>
            <a:ext cx="32302611" cy="93624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418123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11460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61321" y="11626859"/>
            <a:ext cx="17876520" cy="6000747"/>
          </a:xfrm>
        </p:spPr>
        <p:txBody>
          <a:bodyPr anchor="b"/>
          <a:lstStyle>
            <a:lvl1pPr marL="0" indent="0">
              <a:buNone/>
              <a:defRPr sz="6100">
                <a:solidFill>
                  <a:schemeClr val="tx1">
                    <a:tint val="75000"/>
                  </a:schemeClr>
                </a:solidFill>
              </a:defRPr>
            </a:lvl1pPr>
            <a:lvl2pPr marL="1383819" indent="0">
              <a:buNone/>
              <a:defRPr sz="5500">
                <a:solidFill>
                  <a:schemeClr val="tx1">
                    <a:tint val="75000"/>
                  </a:schemeClr>
                </a:solidFill>
              </a:defRPr>
            </a:lvl2pPr>
            <a:lvl3pPr marL="2767643" indent="0">
              <a:buNone/>
              <a:defRPr sz="4800">
                <a:solidFill>
                  <a:schemeClr val="tx1">
                    <a:tint val="75000"/>
                  </a:schemeClr>
                </a:solidFill>
              </a:defRPr>
            </a:lvl3pPr>
            <a:lvl4pPr marL="4151462" indent="0">
              <a:buNone/>
              <a:defRPr sz="4200">
                <a:solidFill>
                  <a:schemeClr val="tx1">
                    <a:tint val="75000"/>
                  </a:schemeClr>
                </a:solidFill>
              </a:defRPr>
            </a:lvl4pPr>
            <a:lvl5pPr marL="5535286" indent="0">
              <a:buNone/>
              <a:defRPr sz="4200">
                <a:solidFill>
                  <a:schemeClr val="tx1">
                    <a:tint val="75000"/>
                  </a:schemeClr>
                </a:solidFill>
              </a:defRPr>
            </a:lvl5pPr>
            <a:lvl6pPr marL="6919105" indent="0">
              <a:buNone/>
              <a:defRPr sz="4200">
                <a:solidFill>
                  <a:schemeClr val="tx1">
                    <a:tint val="75000"/>
                  </a:schemeClr>
                </a:solidFill>
              </a:defRPr>
            </a:lvl6pPr>
            <a:lvl7pPr marL="8302930" indent="0">
              <a:buNone/>
              <a:defRPr sz="4200">
                <a:solidFill>
                  <a:schemeClr val="tx1">
                    <a:tint val="75000"/>
                  </a:schemeClr>
                </a:solidFill>
              </a:defRPr>
            </a:lvl7pPr>
            <a:lvl8pPr marL="9686748" indent="0">
              <a:buNone/>
              <a:defRPr sz="4200">
                <a:solidFill>
                  <a:schemeClr val="tx1">
                    <a:tint val="75000"/>
                  </a:schemeClr>
                </a:solidFill>
              </a:defRPr>
            </a:lvl8pPr>
            <a:lvl9pPr marL="11070573" indent="0">
              <a:buNone/>
              <a:defRPr sz="4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02043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17128"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61143"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383132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1560" y="1098552"/>
            <a:ext cx="18928080" cy="457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5" y="6140451"/>
            <a:ext cx="929243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4" name="Content Placeholder 3"/>
          <p:cNvSpPr>
            <a:spLocks noGrp="1"/>
          </p:cNvSpPr>
          <p:nvPr>
            <p:ph sz="half" idx="2"/>
          </p:nvPr>
        </p:nvSpPr>
        <p:spPr>
          <a:xfrm>
            <a:off x="1051565" y="8699499"/>
            <a:ext cx="929243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83563" y="6140451"/>
            <a:ext cx="929608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0683563" y="8699499"/>
            <a:ext cx="929608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8" name="Footer Placeholder 7"/>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9" name="Slide Number Placeholder 8"/>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98008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4" name="Footer Placeholder 3"/>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5" name="Slide Number Placeholder 4"/>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392277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3" name="Footer Placeholder 2"/>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4" name="Slide Number Placeholder 3"/>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26117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1564" y="1092201"/>
            <a:ext cx="6919121" cy="4648200"/>
          </a:xfrm>
        </p:spPr>
        <p:txBody>
          <a:bodyPr anchor="b"/>
          <a:lstStyle>
            <a:lvl1pPr algn="l">
              <a:defRPr sz="6100" b="1"/>
            </a:lvl1pPr>
          </a:lstStyle>
          <a:p>
            <a:r>
              <a:rPr lang="en-US"/>
              <a:t>Click to edit Master title style</a:t>
            </a:r>
          </a:p>
        </p:txBody>
      </p:sp>
      <p:sp>
        <p:nvSpPr>
          <p:cNvPr id="3" name="Content Placeholder 2"/>
          <p:cNvSpPr>
            <a:spLocks noGrp="1"/>
          </p:cNvSpPr>
          <p:nvPr>
            <p:ph idx="1"/>
          </p:nvPr>
        </p:nvSpPr>
        <p:spPr>
          <a:xfrm>
            <a:off x="8222618" y="1092206"/>
            <a:ext cx="11757027" cy="23412453"/>
          </a:xfrm>
        </p:spPr>
        <p:txBody>
          <a:bodyPr/>
          <a:lstStyle>
            <a:lvl1pPr>
              <a:defRPr sz="9700"/>
            </a:lvl1pPr>
            <a:lvl2pPr>
              <a:defRPr sz="8500"/>
            </a:lvl2pPr>
            <a:lvl3pPr>
              <a:defRPr sz="7300"/>
            </a:lvl3pPr>
            <a:lvl4pPr>
              <a:defRPr sz="6100"/>
            </a:lvl4pPr>
            <a:lvl5pPr>
              <a:defRPr sz="6100"/>
            </a:lvl5pPr>
            <a:lvl6pPr>
              <a:defRPr sz="6100"/>
            </a:lvl6pPr>
            <a:lvl7pPr>
              <a:defRPr sz="6100"/>
            </a:lvl7pPr>
            <a:lvl8pPr>
              <a:defRPr sz="6100"/>
            </a:lvl8pPr>
            <a:lvl9pPr>
              <a:defRPr sz="6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1564" y="5740406"/>
            <a:ext cx="6919121" cy="18764253"/>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58180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2262" y="19202405"/>
            <a:ext cx="12618720" cy="2266953"/>
          </a:xfrm>
        </p:spPr>
        <p:txBody>
          <a:bodyPr anchor="b"/>
          <a:lstStyle>
            <a:lvl1pPr algn="l">
              <a:defRPr sz="6100" b="1"/>
            </a:lvl1pPr>
          </a:lstStyle>
          <a:p>
            <a:r>
              <a:rPr lang="en-US"/>
              <a:t>Click to edit Master title style</a:t>
            </a:r>
          </a:p>
        </p:txBody>
      </p:sp>
      <p:sp>
        <p:nvSpPr>
          <p:cNvPr id="3" name="Picture Placeholder 2"/>
          <p:cNvSpPr>
            <a:spLocks noGrp="1"/>
          </p:cNvSpPr>
          <p:nvPr>
            <p:ph type="pic" idx="1"/>
          </p:nvPr>
        </p:nvSpPr>
        <p:spPr>
          <a:xfrm>
            <a:off x="4122262" y="2451099"/>
            <a:ext cx="12618720" cy="16459200"/>
          </a:xfrm>
        </p:spPr>
        <p:txBody>
          <a:bodyPr/>
          <a:lstStyle>
            <a:lvl1pPr marL="0" indent="0">
              <a:buNone/>
              <a:defRPr sz="9700"/>
            </a:lvl1pPr>
            <a:lvl2pPr marL="1383819" indent="0">
              <a:buNone/>
              <a:defRPr sz="8500"/>
            </a:lvl2pPr>
            <a:lvl3pPr marL="2767643" indent="0">
              <a:buNone/>
              <a:defRPr sz="7300"/>
            </a:lvl3pPr>
            <a:lvl4pPr marL="4151462" indent="0">
              <a:buNone/>
              <a:defRPr sz="6100"/>
            </a:lvl4pPr>
            <a:lvl5pPr marL="5535286" indent="0">
              <a:buNone/>
              <a:defRPr sz="6100"/>
            </a:lvl5pPr>
            <a:lvl6pPr marL="6919105" indent="0">
              <a:buNone/>
              <a:defRPr sz="6100"/>
            </a:lvl6pPr>
            <a:lvl7pPr marL="8302930" indent="0">
              <a:buNone/>
              <a:defRPr sz="6100"/>
            </a:lvl7pPr>
            <a:lvl8pPr marL="9686748" indent="0">
              <a:buNone/>
              <a:defRPr sz="6100"/>
            </a:lvl8pPr>
            <a:lvl9pPr marL="11070573" indent="0">
              <a:buNone/>
              <a:defRPr sz="6100"/>
            </a:lvl9pPr>
          </a:lstStyle>
          <a:p>
            <a:endParaRPr lang="en-US"/>
          </a:p>
        </p:txBody>
      </p:sp>
      <p:sp>
        <p:nvSpPr>
          <p:cNvPr id="4" name="Text Placeholder 3"/>
          <p:cNvSpPr>
            <a:spLocks noGrp="1"/>
          </p:cNvSpPr>
          <p:nvPr>
            <p:ph type="body" sz="half" idx="2"/>
          </p:nvPr>
        </p:nvSpPr>
        <p:spPr>
          <a:xfrm>
            <a:off x="4122262" y="21469358"/>
            <a:ext cx="12618720" cy="3219447"/>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12/1/2022</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424730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1560" y="1975492"/>
            <a:ext cx="18928080" cy="4436279"/>
          </a:xfrm>
          <a:prstGeom prst="rect">
            <a:avLst/>
          </a:prstGeom>
        </p:spPr>
        <p:txBody>
          <a:bodyPr vert="horz" lIns="0" tIns="0" rIns="0" bIns="0" rtlCol="0" anchor="t" anchorCtr="0">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1051560" y="6845418"/>
            <a:ext cx="18928080" cy="17659236"/>
          </a:xfrm>
          <a:prstGeom prst="rect">
            <a:avLst/>
          </a:prstGeom>
        </p:spPr>
        <p:txBody>
          <a:bodyPr vert="horz" lIns="276763" tIns="138384" rIns="276763" bIns="138384" numCol="2" spcCol="9138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6570954" y="26426640"/>
            <a:ext cx="3408686" cy="1005360"/>
          </a:xfrm>
          <a:prstGeom prst="rect">
            <a:avLst/>
          </a:prstGeom>
        </p:spPr>
        <p:txBody>
          <a:bodyPr vert="horz" lIns="0" tIns="0" rIns="0" bIns="0" rtlCol="0" anchor="t" anchorCtr="0"/>
          <a:lstStyle>
            <a:lvl1pPr algn="r">
              <a:defRPr sz="3600">
                <a:solidFill>
                  <a:schemeClr val="tx1">
                    <a:tint val="75000"/>
                  </a:schemeClr>
                </a:solidFill>
              </a:defRPr>
            </a:lvl1pPr>
          </a:lstStyle>
          <a:p>
            <a:fld id="{DE534768-B4B7-C84F-B015-AC2290ADC8EF}" type="slidenum">
              <a:rPr lang="en-US" smtClean="0"/>
              <a:pPr/>
              <a:t>‹#›</a:t>
            </a:fld>
            <a:endParaRPr lang="en-US"/>
          </a:p>
        </p:txBody>
      </p:sp>
    </p:spTree>
    <p:extLst>
      <p:ext uri="{BB962C8B-B14F-4D97-AF65-F5344CB8AC3E}">
        <p14:creationId xmlns:p14="http://schemas.microsoft.com/office/powerpoint/2010/main" val="1738860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83819" rtl="0" eaLnBrk="1" latinLnBrk="0" hangingPunct="1">
        <a:lnSpc>
          <a:spcPct val="100000"/>
        </a:lnSpc>
        <a:spcBef>
          <a:spcPct val="0"/>
        </a:spcBef>
        <a:buNone/>
        <a:defRPr sz="7900" kern="1200" baseline="0">
          <a:solidFill>
            <a:srgbClr val="004080"/>
          </a:solidFill>
          <a:latin typeface="Arial Black"/>
          <a:ea typeface="+mj-ea"/>
          <a:cs typeface="+mj-cs"/>
        </a:defRPr>
      </a:lvl1pPr>
    </p:titleStyle>
    <p:bodyStyle>
      <a:lvl1pPr marL="1037867" indent="-1037867" algn="l" defTabSz="1383819" rtl="0" eaLnBrk="1" latinLnBrk="0" hangingPunct="1">
        <a:spcBef>
          <a:spcPct val="20000"/>
        </a:spcBef>
        <a:buFont typeface="Arial"/>
        <a:buChar char="•"/>
        <a:defRPr sz="9700" kern="1200">
          <a:solidFill>
            <a:schemeClr val="tx1"/>
          </a:solidFill>
          <a:latin typeface="+mn-lt"/>
          <a:ea typeface="+mn-ea"/>
          <a:cs typeface="+mn-cs"/>
        </a:defRPr>
      </a:lvl1pPr>
      <a:lvl2pPr marL="2248710" indent="-864891" algn="l" defTabSz="1383819" rtl="0" eaLnBrk="1" latinLnBrk="0" hangingPunct="1">
        <a:spcBef>
          <a:spcPct val="20000"/>
        </a:spcBef>
        <a:buFont typeface="Arial"/>
        <a:buChar char="–"/>
        <a:defRPr sz="8500" kern="1200">
          <a:solidFill>
            <a:schemeClr val="tx1"/>
          </a:solidFill>
          <a:latin typeface="+mn-lt"/>
          <a:ea typeface="+mn-ea"/>
          <a:cs typeface="+mn-cs"/>
        </a:defRPr>
      </a:lvl2pPr>
      <a:lvl3pPr marL="3459552" indent="-691909" algn="l" defTabSz="1383819" rtl="0" eaLnBrk="1" latinLnBrk="0" hangingPunct="1">
        <a:spcBef>
          <a:spcPct val="20000"/>
        </a:spcBef>
        <a:buFont typeface="Arial"/>
        <a:buChar char="•"/>
        <a:defRPr sz="7300" kern="1200">
          <a:solidFill>
            <a:schemeClr val="tx1"/>
          </a:solidFill>
          <a:latin typeface="+mn-lt"/>
          <a:ea typeface="+mn-ea"/>
          <a:cs typeface="+mn-cs"/>
        </a:defRPr>
      </a:lvl3pPr>
      <a:lvl4pPr marL="4843377" indent="-691909" algn="l" defTabSz="1383819" rtl="0" eaLnBrk="1" latinLnBrk="0" hangingPunct="1">
        <a:spcBef>
          <a:spcPct val="20000"/>
        </a:spcBef>
        <a:buFont typeface="Arial"/>
        <a:buChar char="–"/>
        <a:defRPr sz="6100" kern="1200">
          <a:solidFill>
            <a:schemeClr val="tx1"/>
          </a:solidFill>
          <a:latin typeface="+mn-lt"/>
          <a:ea typeface="+mn-ea"/>
          <a:cs typeface="+mn-cs"/>
        </a:defRPr>
      </a:lvl4pPr>
      <a:lvl5pPr marL="6227196" indent="-691909" algn="l" defTabSz="1383819" rtl="0" eaLnBrk="1" latinLnBrk="0" hangingPunct="1">
        <a:spcBef>
          <a:spcPct val="20000"/>
        </a:spcBef>
        <a:buFont typeface="Arial"/>
        <a:buChar char="»"/>
        <a:defRPr sz="6100" kern="1200">
          <a:solidFill>
            <a:schemeClr val="tx1"/>
          </a:solidFill>
          <a:latin typeface="+mn-lt"/>
          <a:ea typeface="+mn-ea"/>
          <a:cs typeface="+mn-cs"/>
        </a:defRPr>
      </a:lvl5pPr>
      <a:lvl6pPr marL="7611017" indent="-691909" algn="l" defTabSz="1383819" rtl="0" eaLnBrk="1" latinLnBrk="0" hangingPunct="1">
        <a:spcBef>
          <a:spcPct val="20000"/>
        </a:spcBef>
        <a:buFont typeface="Arial"/>
        <a:buChar char="•"/>
        <a:defRPr sz="6100" kern="1200">
          <a:solidFill>
            <a:schemeClr val="tx1"/>
          </a:solidFill>
          <a:latin typeface="+mn-lt"/>
          <a:ea typeface="+mn-ea"/>
          <a:cs typeface="+mn-cs"/>
        </a:defRPr>
      </a:lvl6pPr>
      <a:lvl7pPr marL="8994839" indent="-691909" algn="l" defTabSz="1383819" rtl="0" eaLnBrk="1" latinLnBrk="0" hangingPunct="1">
        <a:spcBef>
          <a:spcPct val="20000"/>
        </a:spcBef>
        <a:buFont typeface="Arial"/>
        <a:buChar char="•"/>
        <a:defRPr sz="6100" kern="1200">
          <a:solidFill>
            <a:schemeClr val="tx1"/>
          </a:solidFill>
          <a:latin typeface="+mn-lt"/>
          <a:ea typeface="+mn-ea"/>
          <a:cs typeface="+mn-cs"/>
        </a:defRPr>
      </a:lvl7pPr>
      <a:lvl8pPr marL="10378660" indent="-691909" algn="l" defTabSz="1383819" rtl="0" eaLnBrk="1" latinLnBrk="0" hangingPunct="1">
        <a:spcBef>
          <a:spcPct val="20000"/>
        </a:spcBef>
        <a:buFont typeface="Arial"/>
        <a:buChar char="•"/>
        <a:defRPr sz="6100" kern="1200">
          <a:solidFill>
            <a:schemeClr val="tx1"/>
          </a:solidFill>
          <a:latin typeface="+mn-lt"/>
          <a:ea typeface="+mn-ea"/>
          <a:cs typeface="+mn-cs"/>
        </a:defRPr>
      </a:lvl8pPr>
      <a:lvl9pPr marL="11762482" indent="-691909" algn="l" defTabSz="1383819" rtl="0" eaLnBrk="1" latinLnBrk="0" hangingPunct="1">
        <a:spcBef>
          <a:spcPct val="20000"/>
        </a:spcBef>
        <a:buFont typeface="Arial"/>
        <a:buChar char="•"/>
        <a:defRPr sz="6100" kern="1200">
          <a:solidFill>
            <a:schemeClr val="tx1"/>
          </a:solidFill>
          <a:latin typeface="+mn-lt"/>
          <a:ea typeface="+mn-ea"/>
          <a:cs typeface="+mn-cs"/>
        </a:defRPr>
      </a:lvl9pPr>
    </p:bodyStyle>
    <p:other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e the source image">
            <a:extLst>
              <a:ext uri="{FF2B5EF4-FFF2-40B4-BE49-F238E27FC236}">
                <a16:creationId xmlns:a16="http://schemas.microsoft.com/office/drawing/2014/main" id="{FF95AB2F-61E4-4A8B-9AB5-ABD51629F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9155" y="29281"/>
            <a:ext cx="3163269" cy="26467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D4C041-5FC7-52BE-5033-5E3D02FFEDEF}"/>
              </a:ext>
            </a:extLst>
          </p:cNvPr>
          <p:cNvSpPr/>
          <p:nvPr/>
        </p:nvSpPr>
        <p:spPr>
          <a:xfrm>
            <a:off x="14907323" y="26164523"/>
            <a:ext cx="4171116" cy="518091"/>
          </a:xfrm>
          <a:prstGeom prst="rect">
            <a:avLst/>
          </a:prstGeom>
        </p:spPr>
        <p:txBody>
          <a:bodyPr wrap="square">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l" defTabSz="1383819"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B0F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41" name="Footer Placeholder 4">
            <a:extLst>
              <a:ext uri="{FF2B5EF4-FFF2-40B4-BE49-F238E27FC236}">
                <a16:creationId xmlns:a16="http://schemas.microsoft.com/office/drawing/2014/main" id="{A1352981-3F54-4CD5-858D-360E159E618A}"/>
              </a:ext>
            </a:extLst>
          </p:cNvPr>
          <p:cNvSpPr txBox="1">
            <a:spLocks/>
          </p:cNvSpPr>
          <p:nvPr/>
        </p:nvSpPr>
        <p:spPr>
          <a:xfrm>
            <a:off x="439295" y="26210228"/>
            <a:ext cx="19870927" cy="1005360"/>
          </a:xfrm>
          <a:prstGeom prst="rect">
            <a:avLst/>
          </a:prstGeom>
        </p:spPr>
        <p:txBody>
          <a:bodyPr vert="horz" lIns="0" tIns="0" rIns="0" bIns="0" rtlCol="0" anchor="t" anchorCtr="0"/>
          <a:lstStyle>
            <a:defPPr>
              <a:defRPr lang="en-US"/>
            </a:defPPr>
            <a:lvl1pPr marL="0" algn="l" defTabSz="1383819" rtl="0" eaLnBrk="1" latinLnBrk="0" hangingPunct="1">
              <a:defRPr sz="2700" b="0" i="1" kern="1200">
                <a:solidFill>
                  <a:schemeClr val="bg1">
                    <a:lumMod val="50000"/>
                  </a:schemeClr>
                </a:solidFill>
                <a:latin typeface="Arial"/>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a:defRPr/>
            </a:pPr>
            <a:r>
              <a:rPr kumimoji="0" lang="en-US" sz="2700" b="0" i="1" u="none" strike="noStrike" kern="1200" cap="none" spc="0" normalizeH="0" baseline="0" noProof="0" dirty="0">
                <a:ln>
                  <a:noFill/>
                </a:ln>
                <a:solidFill>
                  <a:srgbClr val="853123"/>
                </a:solidFill>
                <a:effectLst/>
                <a:uLnTx/>
                <a:uFillTx/>
                <a:latin typeface="Arial"/>
                <a:ea typeface="+mn-ea"/>
                <a:cs typeface="+mn-cs"/>
              </a:rPr>
              <a:t>2022 JSC Technology Showcase    </a:t>
            </a:r>
            <a:r>
              <a:rPr kumimoji="0" lang="en-US" sz="2700" b="0" i="1" u="none" strike="noStrike" kern="1200" cap="none" spc="0" normalizeH="0" baseline="0" noProof="0" dirty="0">
                <a:ln>
                  <a:noFill/>
                </a:ln>
                <a:solidFill>
                  <a:srgbClr val="002060"/>
                </a:solidFill>
                <a:effectLst/>
                <a:uLnTx/>
                <a:uFillTx/>
                <a:latin typeface="Arial"/>
                <a:ea typeface="+mn-ea"/>
                <a:cs typeface="+mn-cs"/>
              </a:rPr>
              <a:t>          						</a:t>
            </a:r>
            <a:r>
              <a:rPr kumimoji="0" lang="en-US" sz="2700" b="0" i="1" u="none" strike="noStrike" kern="1200" cap="none" spc="0" normalizeH="0" baseline="0" noProof="0" dirty="0">
                <a:ln>
                  <a:noFill/>
                </a:ln>
                <a:solidFill>
                  <a:srgbClr val="853123"/>
                </a:solidFill>
                <a:effectLst/>
                <a:uLnTx/>
                <a:uFillTx/>
                <a:latin typeface="Arial"/>
                <a:ea typeface="+mn-ea"/>
                <a:cs typeface="+mn-cs"/>
              </a:rPr>
              <a:t>MSC# </a:t>
            </a:r>
            <a:r>
              <a:rPr kumimoji="0" lang="en-US" sz="2700" b="0" i="1" u="none" strike="noStrike" kern="1200" cap="none" spc="0" normalizeH="0" baseline="0" noProof="0" dirty="0">
                <a:ln>
                  <a:noFill/>
                </a:ln>
                <a:solidFill>
                  <a:prstClr val="black"/>
                </a:solidFill>
                <a:effectLst/>
                <a:uLnTx/>
                <a:uFillTx/>
                <a:latin typeface="Arial"/>
                <a:ea typeface="+mn-ea"/>
                <a:cs typeface="+mn-cs"/>
              </a:rPr>
              <a:t>_</a:t>
            </a:r>
            <a:r>
              <a:rPr lang="en-US" sz="2400" u="sng" dirty="0">
                <a:effectLst/>
                <a:latin typeface="Calibri" panose="020F0502020204030204" pitchFamily="34" charset="0"/>
                <a:ea typeface="Calibri" panose="020F0502020204030204" pitchFamily="34" charset="0"/>
              </a:rPr>
              <a:t>MSC-27477-1</a:t>
            </a:r>
            <a:r>
              <a:rPr kumimoji="0" lang="en-US" sz="2700" b="0" i="1" u="sng" strike="noStrike" kern="1200" cap="none" spc="0" normalizeH="0" baseline="0" noProof="0" dirty="0">
                <a:ln>
                  <a:noFill/>
                </a:ln>
                <a:solidFill>
                  <a:srgbClr val="1F497D"/>
                </a:solidFill>
                <a:effectLst/>
                <a:uLnTx/>
                <a:uFillTx/>
                <a:latin typeface="Arial"/>
                <a:ea typeface="+mn-ea"/>
                <a:cs typeface="+mn-cs"/>
              </a:rPr>
              <a:t>_______</a:t>
            </a:r>
          </a:p>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srgbClr val="853123"/>
                </a:solidFill>
                <a:effectLst/>
                <a:uLnTx/>
                <a:uFillTx/>
                <a:latin typeface="Arial"/>
                <a:ea typeface="+mn-ea"/>
                <a:cs typeface="+mn-cs"/>
              </a:rPr>
              <a:t>										DAA# _</a:t>
            </a:r>
            <a:r>
              <a:rPr kumimoji="0" lang="en-US" sz="2700" b="0" i="1" u="sng" strike="noStrike" kern="1200" cap="none" spc="0" normalizeH="0" baseline="0" noProof="0" dirty="0">
                <a:ln>
                  <a:noFill/>
                </a:ln>
                <a:solidFill>
                  <a:srgbClr val="1F497D"/>
                </a:solidFill>
                <a:effectLst/>
                <a:uLnTx/>
                <a:uFillTx/>
                <a:latin typeface="Arial"/>
                <a:ea typeface="+mn-ea"/>
                <a:cs typeface="+mn-cs"/>
              </a:rPr>
              <a:t>TBD</a:t>
            </a:r>
            <a:r>
              <a:rPr kumimoji="0" lang="en-US" sz="2700" b="0" i="1" u="none" strike="noStrike" kern="1200" cap="none" spc="0" normalizeH="0" baseline="0" noProof="0" dirty="0">
                <a:ln>
                  <a:noFill/>
                </a:ln>
                <a:solidFill>
                  <a:srgbClr val="1F497D"/>
                </a:solidFill>
                <a:effectLst/>
                <a:uLnTx/>
                <a:uFillTx/>
                <a:latin typeface="Arial"/>
                <a:ea typeface="+mn-ea"/>
                <a:cs typeface="+mn-cs"/>
              </a:rPr>
              <a:t>________</a:t>
            </a:r>
          </a:p>
          <a:p>
            <a:pPr marL="0" marR="0" lvl="0" indent="0" algn="l" defTabSz="1383819" rtl="0" eaLnBrk="1" fontAlgn="auto" latinLnBrk="0" hangingPunct="1">
              <a:lnSpc>
                <a:spcPct val="100000"/>
              </a:lnSpc>
              <a:spcBef>
                <a:spcPts val="0"/>
              </a:spcBef>
              <a:spcAft>
                <a:spcPts val="0"/>
              </a:spcAft>
              <a:buClrTx/>
              <a:buSzTx/>
              <a:buFontTx/>
              <a:buNone/>
              <a:tabLst/>
              <a:defRPr/>
            </a:pPr>
            <a:endParaRPr kumimoji="0" lang="en-US" sz="2700" b="0" i="1" u="none" strike="noStrike" kern="1200" cap="none" spc="0" normalizeH="0" baseline="0" noProof="0" dirty="0">
              <a:ln>
                <a:noFill/>
              </a:ln>
              <a:solidFill>
                <a:srgbClr val="1F497D"/>
              </a:solidFill>
              <a:effectLst/>
              <a:uLnTx/>
              <a:uFillTx/>
              <a:latin typeface="Arial"/>
              <a:ea typeface="+mn-ea"/>
              <a:cs typeface="+mn-cs"/>
            </a:endParaRPr>
          </a:p>
        </p:txBody>
      </p:sp>
      <p:sp>
        <p:nvSpPr>
          <p:cNvPr id="5" name="TextBox 4">
            <a:extLst>
              <a:ext uri="{FF2B5EF4-FFF2-40B4-BE49-F238E27FC236}">
                <a16:creationId xmlns:a16="http://schemas.microsoft.com/office/drawing/2014/main" id="{2B0C3B20-F291-4F6B-8119-A6199F572411}"/>
              </a:ext>
            </a:extLst>
          </p:cNvPr>
          <p:cNvSpPr txBox="1"/>
          <p:nvPr/>
        </p:nvSpPr>
        <p:spPr>
          <a:xfrm>
            <a:off x="198865" y="21153544"/>
            <a:ext cx="7368976" cy="3293209"/>
          </a:xfrm>
          <a:prstGeom prst="rect">
            <a:avLst/>
          </a:prstGeom>
          <a:noFill/>
        </p:spPr>
        <p:txBody>
          <a:bodyPr wrap="square" rtlCol="0">
            <a:spAutoFit/>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UWMS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delivered two toilets for Exploration missions.  </a:t>
            </a:r>
          </a:p>
          <a:p>
            <a:pPr marL="3110543" marR="0" lvl="2"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ISS unit is on ISS in Node 3 and is 65% smaller and 40% lighter than the current ISS Toilet in use by US crewmember. </a:t>
            </a:r>
          </a:p>
          <a:p>
            <a:pPr marL="3110543" marR="0" lvl="2"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Orion unit currently installed in the Artemis-II vehicle is 61% smaller than the Shuttle Toilet.</a:t>
            </a:r>
          </a:p>
          <a:p>
            <a:pPr marL="0" marR="0" lvl="0" indent="0" algn="l" defTabSz="1383819" rtl="0" eaLnBrk="1" fontAlgn="auto" latinLnBrk="0" hangingPunct="1">
              <a:lnSpc>
                <a:spcPct val="100000"/>
              </a:lnSpc>
              <a:spcBef>
                <a:spcPts val="0"/>
              </a:spcBef>
              <a:spcAft>
                <a:spcPts val="1199"/>
              </a:spcAft>
              <a:buClrTx/>
              <a:buSzTx/>
              <a:buFontTx/>
              <a:buNone/>
              <a:tabLst/>
              <a:defRPr/>
            </a:pPr>
            <a:endParaRPr kumimoji="0" lang="en-US" sz="3200" b="0" i="0" u="none" strike="noStrike" kern="1200" cap="all" spc="0" normalizeH="0" baseline="0" noProof="0" dirty="0">
              <a:ln>
                <a:noFill/>
              </a:ln>
              <a:solidFill>
                <a:srgbClr val="853123"/>
              </a:solidFill>
              <a:effectLst/>
              <a:uLnTx/>
              <a:uFillTx/>
              <a:latin typeface="Arial Black" pitchFamily="34" charset="0"/>
              <a:ea typeface="+mn-ea"/>
              <a:cs typeface="Times New Roman" pitchFamily="18" charset="0"/>
            </a:endParaRPr>
          </a:p>
        </p:txBody>
      </p:sp>
      <p:sp>
        <p:nvSpPr>
          <p:cNvPr id="7" name="TextBox 6">
            <a:extLst>
              <a:ext uri="{FF2B5EF4-FFF2-40B4-BE49-F238E27FC236}">
                <a16:creationId xmlns:a16="http://schemas.microsoft.com/office/drawing/2014/main" id="{A80B14B3-076D-4B45-AA8B-77A320AD53B9}"/>
              </a:ext>
            </a:extLst>
          </p:cNvPr>
          <p:cNvSpPr txBox="1"/>
          <p:nvPr/>
        </p:nvSpPr>
        <p:spPr>
          <a:xfrm>
            <a:off x="10012838" y="6117816"/>
            <a:ext cx="6831662" cy="9240939"/>
          </a:xfrm>
          <a:prstGeom prst="rect">
            <a:avLst/>
          </a:prstGeom>
          <a:noFill/>
        </p:spPr>
        <p:txBody>
          <a:bodyPr wrap="square" lIns="91385" tIns="45694" rIns="91385" bIns="45694" rtlCol="0">
            <a:spAutoFit/>
          </a:bodyPr>
          <a:lstStyle/>
          <a:p>
            <a:pPr marL="973138" marR="0" lvl="1" indent="-476250" algn="l" defTabSz="1383819" rtl="0" eaLnBrk="1" fontAlgn="auto" latinLnBrk="0" hangingPunct="1">
              <a:lnSpc>
                <a:spcPct val="100000"/>
              </a:lnSpc>
              <a:spcBef>
                <a:spcPts val="0"/>
              </a:spcBef>
              <a:spcAft>
                <a:spcPts val="1199"/>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496888" marR="0" lvl="1" indent="0" algn="l" defTabSz="1383819" rtl="0" eaLnBrk="1" fontAlgn="auto" latinLnBrk="0" hangingPunct="1">
              <a:lnSpc>
                <a:spcPct val="100000"/>
              </a:lnSpc>
              <a:spcBef>
                <a:spcPts val="0"/>
              </a:spcBef>
              <a:spcAft>
                <a:spcPts val="1199"/>
              </a:spcAft>
              <a:buClrTx/>
              <a:buSzTx/>
              <a:buFontTx/>
              <a:buNone/>
              <a:tabLst/>
              <a:defRPr/>
            </a:pPr>
            <a:endParaRPr kumimoji="0" lang="en-US" sz="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496888" marR="0" lvl="1" indent="0" algn="l" defTabSz="1383819" rtl="0" eaLnBrk="1" fontAlgn="auto" latinLnBrk="0" hangingPunct="1">
              <a:lnSpc>
                <a:spcPct val="100000"/>
              </a:lnSpc>
              <a:spcBef>
                <a:spcPts val="0"/>
              </a:spcBef>
              <a:spcAft>
                <a:spcPts val="1199"/>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REALM: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Delivered REALM-3                 Hardware for demonstration on ISS              – shown being installed on ISS by        crewmember Jessica Watkins</a:t>
            </a:r>
          </a:p>
          <a:p>
            <a:pPr marL="3740781" marR="0" lvl="3" indent="-476250" algn="l" defTabSz="1383819" rtl="0" eaLnBrk="1" fontAlgn="auto" latinLnBrk="0" hangingPunct="1">
              <a:lnSpc>
                <a:spcPct val="100000"/>
              </a:lnSpc>
              <a:spcBef>
                <a:spcPts val="0"/>
              </a:spcBef>
              <a:spcAft>
                <a:spcPts val="1199"/>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4648355" marR="0" lvl="4" indent="0" algn="l" defTabSz="1383819" rtl="0" eaLnBrk="1" fontAlgn="auto" latinLnBrk="0" hangingPunct="1">
              <a:lnSpc>
                <a:spcPct val="100000"/>
              </a:lnSpc>
              <a:spcBef>
                <a:spcPts val="0"/>
              </a:spcBef>
              <a:spcAft>
                <a:spcPts val="1199"/>
              </a:spcAft>
              <a:buClrTx/>
              <a:buSzTx/>
              <a:buFontTx/>
              <a:buNone/>
              <a:tabLst/>
              <a:defRPr/>
            </a:pPr>
            <a:endParaRPr kumimoji="0" lang="en-US" sz="9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4648355" marR="0" lvl="4" indent="0" algn="l" defTabSz="1383819" rtl="0" eaLnBrk="1" fontAlgn="auto" latinLnBrk="0" hangingPunct="1">
              <a:lnSpc>
                <a:spcPct val="100000"/>
              </a:lnSpc>
              <a:spcBef>
                <a:spcPts val="0"/>
              </a:spcBef>
              <a:spcAft>
                <a:spcPts val="1199"/>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UWMS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Performed Limited Checkout of UWMS on ISS and additional testing with crew feedback.  </a:t>
            </a:r>
          </a:p>
          <a:p>
            <a:pPr marL="496888" marR="0" lvl="1" indent="0" algn="l" defTabSz="1383819" rtl="0" eaLnBrk="1" fontAlgn="auto" latinLnBrk="0" hangingPunct="1">
              <a:lnSpc>
                <a:spcPct val="100000"/>
              </a:lnSpc>
              <a:spcBef>
                <a:spcPts val="0"/>
              </a:spcBef>
              <a:spcAft>
                <a:spcPts val="1199"/>
              </a:spcAft>
              <a:buClrTx/>
              <a:buSzTx/>
              <a:buFontTx/>
              <a:buNone/>
              <a:tabLst/>
              <a:defRPr/>
            </a:pPr>
            <a:endParaRPr kumimoji="0" lang="en-US" sz="105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496888" marR="0" lvl="1" indent="0" defTabSz="1383819" rtl="0" eaLnBrk="1" fontAlgn="auto" latinLnBrk="0" hangingPunct="1">
              <a:lnSpc>
                <a:spcPct val="100000"/>
              </a:lnSpc>
              <a:spcBef>
                <a:spcPts val="0"/>
              </a:spcBef>
              <a:spcAft>
                <a:spcPts val="1199"/>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ACS: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Completed annex 1 of a Space Act Agreement (SAA), which developed an environmentally-friendly laundry detergent for cleaning clothes in space. “Tide Infinity” detergent is now in testing in a NASA bioreactor water purification system and will be used in the CHAPEA Mars analog test in 2023.</a:t>
            </a:r>
          </a:p>
          <a:p>
            <a:pPr marL="496888" marR="0" lvl="1" indent="0" algn="l" defTabSz="1383819" rtl="0" eaLnBrk="1" fontAlgn="auto" latinLnBrk="0" hangingPunct="1">
              <a:lnSpc>
                <a:spcPct val="100000"/>
              </a:lnSpc>
              <a:spcBef>
                <a:spcPts val="0"/>
              </a:spcBef>
              <a:spcAft>
                <a:spcPts val="1199"/>
              </a:spcAft>
              <a:buClrTx/>
              <a:buSzTx/>
              <a:buFontTx/>
              <a:buNone/>
              <a:tabLst/>
              <a:defRPr/>
            </a:pPr>
            <a:endParaRPr kumimoji="0" lang="en-US" sz="2200" b="0" i="0" u="none" strike="noStrike" kern="1200" cap="all" spc="0" normalizeH="0" baseline="0" noProof="0" dirty="0">
              <a:ln>
                <a:noFill/>
              </a:ln>
              <a:solidFill>
                <a:srgbClr val="00408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A8E44D9-943E-46A1-9C53-6AC495BF5303}"/>
              </a:ext>
            </a:extLst>
          </p:cNvPr>
          <p:cNvSpPr txBox="1"/>
          <p:nvPr/>
        </p:nvSpPr>
        <p:spPr>
          <a:xfrm>
            <a:off x="609837" y="13357473"/>
            <a:ext cx="9217652" cy="6755696"/>
          </a:xfrm>
          <a:prstGeom prst="rect">
            <a:avLst/>
          </a:prstGeom>
          <a:noFill/>
        </p:spPr>
        <p:txBody>
          <a:bodyPr wrap="square" rtlCol="0">
            <a:spAutoFit/>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Two methods to improve RFID audits and localization accuracy:</a:t>
            </a:r>
          </a:p>
          <a:p>
            <a:pPr marL="1841019" marR="0" lvl="1" indent="-457200" algn="l" defTabSz="1383819" rtl="0" eaLnBrk="1" fontAlgn="auto" latinLnBrk="0" hangingPunct="1">
              <a:lnSpc>
                <a:spcPct val="100000"/>
              </a:lnSpc>
              <a:spcBef>
                <a:spcPts val="0"/>
              </a:spcBef>
              <a:spcAft>
                <a:spcPts val="0"/>
              </a:spcAft>
              <a:buClrTx/>
              <a:buSzTx/>
              <a:buFontTx/>
              <a:buAutoNum type="arabicParenBoth"/>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HYDRA Smart Stow</a:t>
            </a:r>
          </a:p>
          <a:p>
            <a:pPr marL="1841019" marR="0" lvl="1" indent="-457200" algn="l" defTabSz="1383819" rtl="0" eaLnBrk="1" fontAlgn="auto" latinLnBrk="0" hangingPunct="1">
              <a:lnSpc>
                <a:spcPct val="100000"/>
              </a:lnSpc>
              <a:spcBef>
                <a:spcPts val="0"/>
              </a:spcBef>
              <a:spcAft>
                <a:spcPts val="0"/>
              </a:spcAft>
              <a:buClrTx/>
              <a:buSzTx/>
              <a:buFontTx/>
              <a:buAutoNum type="arabicParenBoth"/>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110543" marR="0" lvl="2"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RFID signal is introduced directly into stowage volumes</a:t>
            </a:r>
          </a:p>
          <a:p>
            <a:pPr marL="3110543" marR="0" lvl="2"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HYDRA –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HYper</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-Distributed RFID Antenna</a:t>
            </a:r>
          </a:p>
          <a:p>
            <a:pPr marL="3657600" marR="0" lvl="6" indent="-342900" algn="l" defTabSz="46634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Self-multiplexing antenna system harvests small % of RFID signal to power internal controller and auto-switches signal to multiple antennas</a:t>
            </a:r>
          </a:p>
          <a:p>
            <a:pPr marL="3110543" marR="0" lvl="2"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Allows for vastly increased dissemination of RFID signal in spacecraft</a:t>
            </a:r>
          </a:p>
          <a:p>
            <a:pPr marL="342900" marR="0" lvl="0" indent="-3429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138381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138381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138381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228467" marR="0" lvl="0" indent="-228467" algn="l" defTabSz="1383819" rtl="0" eaLnBrk="1" fontAlgn="auto" latinLnBrk="0" hangingPunct="1">
              <a:lnSpc>
                <a:spcPct val="100000"/>
              </a:lnSpc>
              <a:spcBef>
                <a:spcPts val="0"/>
              </a:spcBef>
              <a:spcAft>
                <a:spcPts val="599"/>
              </a:spcAft>
              <a:buClrTx/>
              <a:buSzTx/>
              <a:buFontTx/>
              <a:buNone/>
              <a:tabLst/>
              <a:defRPr/>
            </a:pPr>
            <a:endPar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endParaRPr>
          </a:p>
          <a:p>
            <a:pPr marL="0" marR="0" lvl="0" indent="0" algn="l" defTabSz="1383819" rtl="0" eaLnBrk="1" fontAlgn="auto" latinLnBrk="0" hangingPunct="1">
              <a:lnSpc>
                <a:spcPct val="100000"/>
              </a:lnSpc>
              <a:spcBef>
                <a:spcPts val="0"/>
              </a:spcBef>
              <a:spcAft>
                <a:spcPts val="1199"/>
              </a:spcAft>
              <a:buClrTx/>
              <a:buSzTx/>
              <a:buFontTx/>
              <a:buNone/>
              <a:tabLst/>
              <a:defRPr/>
            </a:pPr>
            <a:endPar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endParaRPr>
          </a:p>
        </p:txBody>
      </p:sp>
      <p:sp>
        <p:nvSpPr>
          <p:cNvPr id="9" name="TextBox 8">
            <a:extLst>
              <a:ext uri="{FF2B5EF4-FFF2-40B4-BE49-F238E27FC236}">
                <a16:creationId xmlns:a16="http://schemas.microsoft.com/office/drawing/2014/main" id="{55E358CA-F81C-4F64-9E70-60555E58D324}"/>
              </a:ext>
            </a:extLst>
          </p:cNvPr>
          <p:cNvSpPr txBox="1"/>
          <p:nvPr/>
        </p:nvSpPr>
        <p:spPr>
          <a:xfrm>
            <a:off x="10377620" y="23219317"/>
            <a:ext cx="9284272" cy="584723"/>
          </a:xfrm>
          <a:prstGeom prst="rect">
            <a:avLst/>
          </a:prstGeom>
          <a:noFill/>
        </p:spPr>
        <p:txBody>
          <a:bodyPr wrap="square" lIns="91385" tIns="45694" rIns="91385" bIns="45694" rtlCol="0">
            <a:spAutoFit/>
          </a:bodyPr>
          <a:lstStyle/>
          <a:p>
            <a:pPr marL="477558" marR="0" lvl="0" indent="-477558" algn="l" defTabSz="1383819" rtl="0" eaLnBrk="1" fontAlgn="auto" latinLnBrk="0" hangingPunct="1">
              <a:lnSpc>
                <a:spcPct val="100000"/>
              </a:lnSpc>
              <a:spcBef>
                <a:spcPts val="1199"/>
              </a:spcBef>
              <a:spcAft>
                <a:spcPts val="5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Future Work</a:t>
            </a:r>
          </a:p>
        </p:txBody>
      </p:sp>
      <p:sp>
        <p:nvSpPr>
          <p:cNvPr id="10" name="TextBox 9">
            <a:extLst>
              <a:ext uri="{FF2B5EF4-FFF2-40B4-BE49-F238E27FC236}">
                <a16:creationId xmlns:a16="http://schemas.microsoft.com/office/drawing/2014/main" id="{7D345DB1-D947-4936-864E-33D86664A45A}"/>
              </a:ext>
            </a:extLst>
          </p:cNvPr>
          <p:cNvSpPr txBox="1"/>
          <p:nvPr/>
        </p:nvSpPr>
        <p:spPr>
          <a:xfrm>
            <a:off x="10442233" y="6019341"/>
            <a:ext cx="9284272" cy="584723"/>
          </a:xfrm>
          <a:prstGeom prst="rect">
            <a:avLst/>
          </a:prstGeom>
          <a:noFill/>
        </p:spPr>
        <p:txBody>
          <a:bodyPr wrap="square" lIns="91385" tIns="45694" rIns="91385" bIns="45694" rtlCol="0">
            <a:spAutoFit/>
          </a:bodyPr>
          <a:lstStyle/>
          <a:p>
            <a:pPr marL="477558" marR="0" lvl="0" indent="-477558" algn="l" defTabSz="1383819" rtl="0" eaLnBrk="1" fontAlgn="auto" latinLnBrk="0" hangingPunct="1">
              <a:lnSpc>
                <a:spcPct val="100000"/>
              </a:lnSpc>
              <a:spcBef>
                <a:spcPts val="1199"/>
              </a:spcBef>
              <a:spcAft>
                <a:spcPts val="5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Outcome</a:t>
            </a:r>
            <a:r>
              <a:rPr kumimoji="0" lang="en-US" sz="3200" b="0" i="0" u="none" strike="noStrike" kern="1200" cap="all" spc="0" normalizeH="0" baseline="0" noProof="0">
                <a:ln>
                  <a:noFill/>
                </a:ln>
                <a:solidFill>
                  <a:srgbClr val="00B0F0"/>
                </a:solidFill>
                <a:effectLst/>
                <a:uLnTx/>
                <a:uFillTx/>
                <a:latin typeface="Arial Black" panose="020B0A04020102020204" pitchFamily="34" charset="0"/>
                <a:ea typeface="+mn-ea"/>
                <a:cs typeface="Times New Roman" pitchFamily="18" charset="0"/>
              </a:rPr>
              <a:t> </a:t>
            </a:r>
            <a:endParaRPr kumimoji="0" lang="en-US" sz="3200" b="0" i="0" u="none" strike="noStrike" kern="1200" cap="all" spc="0" normalizeH="0" baseline="0" noProof="0">
              <a:ln>
                <a:noFill/>
              </a:ln>
              <a:solidFill>
                <a:srgbClr val="00B0F0"/>
              </a:solidFill>
              <a:effectLst/>
              <a:uLnTx/>
              <a:uFillTx/>
              <a:latin typeface="Arial Black" panose="020B0A04020102020204" pitchFamily="34" charset="0"/>
              <a:ea typeface="+mn-ea"/>
              <a:cs typeface="Arial" pitchFamily="34" charset="0"/>
            </a:endParaRPr>
          </a:p>
        </p:txBody>
      </p:sp>
      <p:sp>
        <p:nvSpPr>
          <p:cNvPr id="12" name="TextBox 11">
            <a:extLst>
              <a:ext uri="{FF2B5EF4-FFF2-40B4-BE49-F238E27FC236}">
                <a16:creationId xmlns:a16="http://schemas.microsoft.com/office/drawing/2014/main" id="{B09080F7-1262-4C7C-9BEA-20E29764CA6B}"/>
              </a:ext>
            </a:extLst>
          </p:cNvPr>
          <p:cNvSpPr txBox="1"/>
          <p:nvPr/>
        </p:nvSpPr>
        <p:spPr>
          <a:xfrm>
            <a:off x="563255" y="6025147"/>
            <a:ext cx="9566928" cy="584775"/>
          </a:xfrm>
          <a:prstGeom prst="rect">
            <a:avLst/>
          </a:prstGeom>
          <a:noFill/>
        </p:spPr>
        <p:txBody>
          <a:bodyPr wrap="square" rtlCol="0">
            <a:spAutoFit/>
          </a:bodyPr>
          <a:lstStyle/>
          <a:p>
            <a:pPr marL="228467" marR="0" lvl="0" indent="-228467" algn="l" defTabSz="1383819" rtl="0" eaLnBrk="1" fontAlgn="auto" latinLnBrk="0" hangingPunct="1">
              <a:lnSpc>
                <a:spcPct val="100000"/>
              </a:lnSpc>
              <a:spcBef>
                <a:spcPts val="0"/>
              </a:spcBef>
              <a:spcAft>
                <a:spcPts val="5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FY22 PROJECT Overview</a:t>
            </a:r>
          </a:p>
        </p:txBody>
      </p:sp>
      <p:sp>
        <p:nvSpPr>
          <p:cNvPr id="13" name="Title 1">
            <a:extLst>
              <a:ext uri="{FF2B5EF4-FFF2-40B4-BE49-F238E27FC236}">
                <a16:creationId xmlns:a16="http://schemas.microsoft.com/office/drawing/2014/main" id="{0BB9EB06-25E1-46B4-B976-CB3451A87C06}"/>
              </a:ext>
            </a:extLst>
          </p:cNvPr>
          <p:cNvSpPr txBox="1">
            <a:spLocks/>
          </p:cNvSpPr>
          <p:nvPr/>
        </p:nvSpPr>
        <p:spPr>
          <a:xfrm>
            <a:off x="574596" y="4229021"/>
            <a:ext cx="19600324" cy="2726715"/>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marL="0" marR="0" lvl="0" indent="0" algn="l" defTabSz="913865" rtl="0" eaLnBrk="1" fontAlgn="auto" latinLnBrk="0" hangingPunct="1">
              <a:lnSpc>
                <a:spcPct val="100000"/>
              </a:lnSpc>
              <a:spcBef>
                <a:spcPts val="1799"/>
              </a:spcBef>
              <a:spcAft>
                <a:spcPts val="1199"/>
              </a:spcAft>
              <a:buClrTx/>
              <a:buSzTx/>
              <a:buFontTx/>
              <a:buNone/>
              <a:tabLst/>
              <a:defRPr/>
            </a:pPr>
            <a:r>
              <a:rPr kumimoji="0" lang="en-US" sz="2800" b="1" i="0" u="none" strike="noStrike" kern="1200" cap="none" spc="0" normalizeH="0" baseline="0" noProof="0">
                <a:ln>
                  <a:noFill/>
                </a:ln>
                <a:solidFill>
                  <a:srgbClr val="004080"/>
                </a:solidFill>
                <a:effectLst/>
                <a:uLnTx/>
                <a:uFillTx/>
                <a:latin typeface="Arial"/>
                <a:ea typeface="+mj-ea"/>
                <a:cs typeface="Arial"/>
              </a:rPr>
              <a:t>Technology Taxonomy Area (TX): </a:t>
            </a:r>
            <a:r>
              <a:rPr kumimoji="0" lang="en-US" sz="2800" b="0" i="0" u="none" strike="noStrike" kern="1200" cap="none" spc="0" normalizeH="0" baseline="0" noProof="0">
                <a:ln>
                  <a:noFill/>
                </a:ln>
                <a:solidFill>
                  <a:prstClr val="white">
                    <a:lumMod val="50000"/>
                  </a:prstClr>
                </a:solidFill>
                <a:effectLst/>
                <a:uLnTx/>
                <a:uFillTx/>
                <a:latin typeface="Arial"/>
                <a:ea typeface="+mj-ea"/>
                <a:cs typeface="Arial"/>
              </a:rPr>
              <a:t>06-52 Autonomous Inventory Tracking, 08-28 Wireless Sensor Networks, 06-56 Fecal Resource Recovery, 06-31 Common Compact Commode, 06.1.3 Waste Management, 06.1.4 Habitation Systems</a:t>
            </a:r>
          </a:p>
        </p:txBody>
      </p:sp>
      <p:sp>
        <p:nvSpPr>
          <p:cNvPr id="15" name="Title 1">
            <a:extLst>
              <a:ext uri="{FF2B5EF4-FFF2-40B4-BE49-F238E27FC236}">
                <a16:creationId xmlns:a16="http://schemas.microsoft.com/office/drawing/2014/main" id="{6768387F-4F73-4CB3-A072-7528DC687B3D}"/>
              </a:ext>
            </a:extLst>
          </p:cNvPr>
          <p:cNvSpPr txBox="1">
            <a:spLocks/>
          </p:cNvSpPr>
          <p:nvPr/>
        </p:nvSpPr>
        <p:spPr>
          <a:xfrm>
            <a:off x="615778" y="3641307"/>
            <a:ext cx="19460051" cy="560422"/>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marL="0" marR="0" lvl="0" indent="0" algn="l" defTabSz="913865" rtl="0" eaLnBrk="1" fontAlgn="auto" latinLnBrk="0" hangingPunct="1">
              <a:lnSpc>
                <a:spcPct val="100000"/>
              </a:lnSpc>
              <a:spcBef>
                <a:spcPts val="1799"/>
              </a:spcBef>
              <a:spcAft>
                <a:spcPts val="1199"/>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itchFamily="34" charset="0"/>
                <a:ea typeface="+mj-ea"/>
                <a:cs typeface="Arial" pitchFamily="34" charset="0"/>
              </a:rPr>
              <a:t>Principal Investigator(s): REALM – Patrick Fink, UWMS – Melissa McKinley, ACS - Mike Ewert</a:t>
            </a:r>
            <a:endParaRPr kumimoji="0" lang="en-US" sz="2700" b="0" i="0" u="none" strike="noStrike" kern="1200" cap="none" spc="0" normalizeH="0" baseline="0" noProof="0">
              <a:ln>
                <a:noFill/>
              </a:ln>
              <a:solidFill>
                <a:srgbClr val="C0504D">
                  <a:lumMod val="75000"/>
                </a:srgbClr>
              </a:solidFill>
              <a:effectLst/>
              <a:uLnTx/>
              <a:uFillTx/>
              <a:latin typeface="Arial Black"/>
              <a:ea typeface="+mj-ea"/>
              <a:cs typeface="+mj-cs"/>
            </a:endParaRPr>
          </a:p>
        </p:txBody>
      </p:sp>
      <p:sp>
        <p:nvSpPr>
          <p:cNvPr id="16" name="Rectangle 15">
            <a:extLst>
              <a:ext uri="{FF2B5EF4-FFF2-40B4-BE49-F238E27FC236}">
                <a16:creationId xmlns:a16="http://schemas.microsoft.com/office/drawing/2014/main" id="{1B84B2F1-1745-4333-9018-D21457E996DA}"/>
              </a:ext>
            </a:extLst>
          </p:cNvPr>
          <p:cNvSpPr/>
          <p:nvPr/>
        </p:nvSpPr>
        <p:spPr>
          <a:xfrm>
            <a:off x="14907323" y="26164523"/>
            <a:ext cx="4171116" cy="518091"/>
          </a:xfrm>
          <a:prstGeom prst="rect">
            <a:avLst/>
          </a:prstGeom>
        </p:spPr>
        <p:txBody>
          <a:bodyPr wrap="square">
            <a:spAutoFit/>
          </a:bodyPr>
          <a:lstStyle/>
          <a:p>
            <a:pPr marL="0" marR="0" lvl="0" indent="0" algn="l" defTabSz="1383819"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B0F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id="{3F092431-27A9-49CB-982B-A57B42A355DC}"/>
              </a:ext>
            </a:extLst>
          </p:cNvPr>
          <p:cNvSpPr>
            <a:spLocks noGrp="1"/>
          </p:cNvSpPr>
          <p:nvPr>
            <p:ph type="ctrTitle"/>
          </p:nvPr>
        </p:nvSpPr>
        <p:spPr>
          <a:xfrm>
            <a:off x="609837" y="2626045"/>
            <a:ext cx="15213372" cy="1030948"/>
          </a:xfrm>
        </p:spPr>
        <p:txBody>
          <a:bodyPr/>
          <a:lstStyle/>
          <a:p>
            <a:pPr defTabSz="913865">
              <a:lnSpc>
                <a:spcPts val="8395"/>
              </a:lnSpc>
              <a:spcBef>
                <a:spcPts val="1799"/>
              </a:spcBef>
              <a:spcAft>
                <a:spcPts val="1199"/>
              </a:spcAft>
              <a:defRPr/>
            </a:pPr>
            <a:r>
              <a:rPr lang="en-US" sz="4800" b="1">
                <a:solidFill>
                  <a:schemeClr val="tx1"/>
                </a:solidFill>
                <a:latin typeface="Arial Black" panose="020B0A04020102020204" pitchFamily="34" charset="0"/>
              </a:rPr>
              <a:t>Exploration Capabilities Logistics Reduction </a:t>
            </a:r>
            <a:endParaRPr lang="en-US" sz="4800">
              <a:solidFill>
                <a:schemeClr val="tx1"/>
              </a:solidFill>
              <a:latin typeface="Arial Black" panose="020B0A04020102020204" pitchFamily="34" charset="0"/>
            </a:endParaRPr>
          </a:p>
        </p:txBody>
      </p:sp>
      <p:sp>
        <p:nvSpPr>
          <p:cNvPr id="18" name="Title 1">
            <a:extLst>
              <a:ext uri="{FF2B5EF4-FFF2-40B4-BE49-F238E27FC236}">
                <a16:creationId xmlns:a16="http://schemas.microsoft.com/office/drawing/2014/main" id="{10279450-A7C0-401C-82E1-ABA71795615A}"/>
              </a:ext>
            </a:extLst>
          </p:cNvPr>
          <p:cNvSpPr txBox="1">
            <a:spLocks/>
          </p:cNvSpPr>
          <p:nvPr/>
        </p:nvSpPr>
        <p:spPr>
          <a:xfrm>
            <a:off x="483238" y="5172883"/>
            <a:ext cx="4486759" cy="728029"/>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marL="0" marR="0" lvl="0" indent="0" algn="l" defTabSz="913865" rtl="0" eaLnBrk="1" fontAlgn="auto" latinLnBrk="0" hangingPunct="1">
              <a:lnSpc>
                <a:spcPct val="100000"/>
              </a:lnSpc>
              <a:spcBef>
                <a:spcPts val="1799"/>
              </a:spcBef>
              <a:spcAft>
                <a:spcPts val="1199"/>
              </a:spcAft>
              <a:buClrTx/>
              <a:buSzTx/>
              <a:buFontTx/>
              <a:buNone/>
              <a:tabLst/>
              <a:defRPr/>
            </a:pPr>
            <a:r>
              <a:rPr kumimoji="0" lang="en-US" sz="2400" b="1" i="0" u="none" strike="noStrike" kern="1200" cap="none" spc="0" normalizeH="0" baseline="0" noProof="0">
                <a:ln>
                  <a:noFill/>
                </a:ln>
                <a:solidFill>
                  <a:prstClr val="white">
                    <a:lumMod val="50000"/>
                  </a:prstClr>
                </a:solidFill>
                <a:effectLst/>
                <a:uLnTx/>
                <a:uFillTx/>
                <a:latin typeface="Arial"/>
                <a:ea typeface="+mj-ea"/>
                <a:cs typeface="Arial"/>
              </a:rPr>
              <a:t> </a:t>
            </a:r>
            <a:r>
              <a:rPr kumimoji="0" lang="en-US" sz="2800" b="1" i="0" u="none" strike="noStrike" kern="1200" cap="none" spc="0" normalizeH="0" baseline="0" noProof="0">
                <a:ln>
                  <a:noFill/>
                </a:ln>
                <a:solidFill>
                  <a:srgbClr val="004080"/>
                </a:solidFill>
                <a:effectLst/>
                <a:uLnTx/>
                <a:uFillTx/>
                <a:latin typeface="Arial"/>
                <a:ea typeface="+mj-ea"/>
                <a:cs typeface="Arial"/>
              </a:rPr>
              <a:t>TRL: 4-7</a:t>
            </a:r>
          </a:p>
        </p:txBody>
      </p:sp>
      <p:cxnSp>
        <p:nvCxnSpPr>
          <p:cNvPr id="19" name="Straight Connector 18">
            <a:extLst>
              <a:ext uri="{FF2B5EF4-FFF2-40B4-BE49-F238E27FC236}">
                <a16:creationId xmlns:a16="http://schemas.microsoft.com/office/drawing/2014/main" id="{3379CABE-BCE9-47B7-A620-0DCAAED11910}"/>
              </a:ext>
            </a:extLst>
          </p:cNvPr>
          <p:cNvCxnSpPr/>
          <p:nvPr/>
        </p:nvCxnSpPr>
        <p:spPr>
          <a:xfrm>
            <a:off x="10278048" y="7316889"/>
            <a:ext cx="5541" cy="1830157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21" name="Picture 2">
            <a:extLst>
              <a:ext uri="{FF2B5EF4-FFF2-40B4-BE49-F238E27FC236}">
                <a16:creationId xmlns:a16="http://schemas.microsoft.com/office/drawing/2014/main" id="{AF1A0AB7-9883-4863-B0E2-994A6B007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2278" y="6335007"/>
            <a:ext cx="4521138" cy="263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43522AA1-F520-498B-B2CB-0EC60EC2C617}"/>
              </a:ext>
            </a:extLst>
          </p:cNvPr>
          <p:cNvPicPr>
            <a:picLocks noChangeAspect="1"/>
          </p:cNvPicPr>
          <p:nvPr/>
        </p:nvPicPr>
        <p:blipFill>
          <a:blip r:embed="rId5"/>
          <a:stretch>
            <a:fillRect/>
          </a:stretch>
        </p:blipFill>
        <p:spPr>
          <a:xfrm flipH="1">
            <a:off x="6293773" y="17466348"/>
            <a:ext cx="3559118" cy="3409188"/>
          </a:xfrm>
          <a:prstGeom prst="rect">
            <a:avLst/>
          </a:prstGeom>
        </p:spPr>
      </p:pic>
      <p:pic>
        <p:nvPicPr>
          <p:cNvPr id="23" name="Picture 22">
            <a:extLst>
              <a:ext uri="{FF2B5EF4-FFF2-40B4-BE49-F238E27FC236}">
                <a16:creationId xmlns:a16="http://schemas.microsoft.com/office/drawing/2014/main" id="{A391E2EC-AABA-4844-9164-A3D689FDD25B}"/>
              </a:ext>
            </a:extLst>
          </p:cNvPr>
          <p:cNvPicPr>
            <a:picLocks noChangeAspect="1"/>
          </p:cNvPicPr>
          <p:nvPr/>
        </p:nvPicPr>
        <p:blipFill>
          <a:blip r:embed="rId6"/>
          <a:stretch>
            <a:fillRect/>
          </a:stretch>
        </p:blipFill>
        <p:spPr>
          <a:xfrm>
            <a:off x="10584320" y="9204708"/>
            <a:ext cx="3934897" cy="2521520"/>
          </a:xfrm>
          <a:prstGeom prst="rect">
            <a:avLst/>
          </a:prstGeom>
        </p:spPr>
      </p:pic>
      <p:pic>
        <p:nvPicPr>
          <p:cNvPr id="24" name="Picture 23">
            <a:extLst>
              <a:ext uri="{FF2B5EF4-FFF2-40B4-BE49-F238E27FC236}">
                <a16:creationId xmlns:a16="http://schemas.microsoft.com/office/drawing/2014/main" id="{23F6AB1A-B8B7-4A9C-A46B-E941ACCB9CAF}"/>
              </a:ext>
            </a:extLst>
          </p:cNvPr>
          <p:cNvPicPr>
            <a:picLocks noChangeAspect="1"/>
          </p:cNvPicPr>
          <p:nvPr/>
        </p:nvPicPr>
        <p:blipFill>
          <a:blip r:embed="rId7"/>
          <a:stretch>
            <a:fillRect/>
          </a:stretch>
        </p:blipFill>
        <p:spPr>
          <a:xfrm>
            <a:off x="16992365" y="11882403"/>
            <a:ext cx="2245353" cy="3212530"/>
          </a:xfrm>
          <a:prstGeom prst="rect">
            <a:avLst/>
          </a:prstGeom>
        </p:spPr>
      </p:pic>
      <p:pic>
        <p:nvPicPr>
          <p:cNvPr id="25" name="Picture 24">
            <a:extLst>
              <a:ext uri="{FF2B5EF4-FFF2-40B4-BE49-F238E27FC236}">
                <a16:creationId xmlns:a16="http://schemas.microsoft.com/office/drawing/2014/main" id="{F9F12969-7098-4EFD-8ED3-8D7EAE308FEF}"/>
              </a:ext>
            </a:extLst>
          </p:cNvPr>
          <p:cNvPicPr>
            <a:picLocks noChangeAspect="1"/>
          </p:cNvPicPr>
          <p:nvPr/>
        </p:nvPicPr>
        <p:blipFill>
          <a:blip r:embed="rId8"/>
          <a:stretch>
            <a:fillRect/>
          </a:stretch>
        </p:blipFill>
        <p:spPr>
          <a:xfrm>
            <a:off x="7593952" y="21333050"/>
            <a:ext cx="2536231" cy="2441691"/>
          </a:xfrm>
          <a:prstGeom prst="rect">
            <a:avLst/>
          </a:prstGeom>
        </p:spPr>
      </p:pic>
      <p:pic>
        <p:nvPicPr>
          <p:cNvPr id="26" name="Picture 25">
            <a:extLst>
              <a:ext uri="{FF2B5EF4-FFF2-40B4-BE49-F238E27FC236}">
                <a16:creationId xmlns:a16="http://schemas.microsoft.com/office/drawing/2014/main" id="{49CDE3EC-3BBD-4AA6-B29A-3B9853441BB4}"/>
              </a:ext>
            </a:extLst>
          </p:cNvPr>
          <p:cNvPicPr>
            <a:picLocks noChangeAspect="1"/>
          </p:cNvPicPr>
          <p:nvPr/>
        </p:nvPicPr>
        <p:blipFill>
          <a:blip r:embed="rId9"/>
          <a:stretch>
            <a:fillRect/>
          </a:stretch>
        </p:blipFill>
        <p:spPr>
          <a:xfrm>
            <a:off x="198865" y="21877873"/>
            <a:ext cx="2752708" cy="2043322"/>
          </a:xfrm>
          <a:prstGeom prst="rect">
            <a:avLst/>
          </a:prstGeom>
        </p:spPr>
      </p:pic>
      <p:pic>
        <p:nvPicPr>
          <p:cNvPr id="27" name="Picture 26">
            <a:extLst>
              <a:ext uri="{FF2B5EF4-FFF2-40B4-BE49-F238E27FC236}">
                <a16:creationId xmlns:a16="http://schemas.microsoft.com/office/drawing/2014/main" id="{2BB180EE-BE44-4190-9DB9-D955EFBC0891}"/>
              </a:ext>
            </a:extLst>
          </p:cNvPr>
          <p:cNvPicPr>
            <a:picLocks noChangeAspect="1"/>
          </p:cNvPicPr>
          <p:nvPr/>
        </p:nvPicPr>
        <p:blipFill>
          <a:blip r:embed="rId10"/>
          <a:stretch>
            <a:fillRect/>
          </a:stretch>
        </p:blipFill>
        <p:spPr>
          <a:xfrm>
            <a:off x="746237" y="14317300"/>
            <a:ext cx="2581650" cy="3206681"/>
          </a:xfrm>
          <a:prstGeom prst="rect">
            <a:avLst/>
          </a:prstGeom>
        </p:spPr>
      </p:pic>
      <p:sp>
        <p:nvSpPr>
          <p:cNvPr id="28" name="TextBox 27">
            <a:extLst>
              <a:ext uri="{FF2B5EF4-FFF2-40B4-BE49-F238E27FC236}">
                <a16:creationId xmlns:a16="http://schemas.microsoft.com/office/drawing/2014/main" id="{915B3DC0-1CC0-4380-9416-2E1E5363C807}"/>
              </a:ext>
            </a:extLst>
          </p:cNvPr>
          <p:cNvSpPr txBox="1"/>
          <p:nvPr/>
        </p:nvSpPr>
        <p:spPr>
          <a:xfrm>
            <a:off x="581333" y="12729276"/>
            <a:ext cx="6559117" cy="584775"/>
          </a:xfrm>
          <a:prstGeom prst="rect">
            <a:avLst/>
          </a:prstGeom>
          <a:noFill/>
        </p:spPr>
        <p:txBody>
          <a:bodyPr wrap="square" rtlCol="0">
            <a:spAutoFit/>
          </a:bodyPr>
          <a:lstStyle/>
          <a:p>
            <a:pPr marL="228467" marR="0" lvl="0" indent="-228467" algn="l" defTabSz="1383819" rtl="0" eaLnBrk="1" fontAlgn="auto" latinLnBrk="0" hangingPunct="1">
              <a:lnSpc>
                <a:spcPct val="100000"/>
              </a:lnSpc>
              <a:spcBef>
                <a:spcPts val="0"/>
              </a:spcBef>
              <a:spcAft>
                <a:spcPts val="5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INNOVATION</a:t>
            </a:r>
          </a:p>
        </p:txBody>
      </p:sp>
      <p:sp>
        <p:nvSpPr>
          <p:cNvPr id="29" name="TextBox 28">
            <a:extLst>
              <a:ext uri="{FF2B5EF4-FFF2-40B4-BE49-F238E27FC236}">
                <a16:creationId xmlns:a16="http://schemas.microsoft.com/office/drawing/2014/main" id="{36104403-09A8-486D-AB14-79A2AE33E0C8}"/>
              </a:ext>
            </a:extLst>
          </p:cNvPr>
          <p:cNvSpPr txBox="1"/>
          <p:nvPr/>
        </p:nvSpPr>
        <p:spPr>
          <a:xfrm>
            <a:off x="10515600" y="15142138"/>
            <a:ext cx="9284272" cy="584723"/>
          </a:xfrm>
          <a:prstGeom prst="rect">
            <a:avLst/>
          </a:prstGeom>
          <a:noFill/>
        </p:spPr>
        <p:txBody>
          <a:bodyPr wrap="square" lIns="91385" tIns="45694" rIns="91385" bIns="45694" rtlCol="0">
            <a:spAutoFit/>
          </a:bodyPr>
          <a:lstStyle/>
          <a:p>
            <a:pPr marL="0" marR="0" lvl="0" indent="0" algn="l" defTabSz="1383819" rtl="0" eaLnBrk="1" fontAlgn="auto" latinLnBrk="0" hangingPunct="1">
              <a:lnSpc>
                <a:spcPct val="100000"/>
              </a:lnSpc>
              <a:spcBef>
                <a:spcPts val="0"/>
              </a:spcBef>
              <a:spcAft>
                <a:spcPts val="11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Infusion Space / Earth</a:t>
            </a:r>
          </a:p>
        </p:txBody>
      </p:sp>
      <p:sp>
        <p:nvSpPr>
          <p:cNvPr id="30" name="TextBox 29">
            <a:extLst>
              <a:ext uri="{FF2B5EF4-FFF2-40B4-BE49-F238E27FC236}">
                <a16:creationId xmlns:a16="http://schemas.microsoft.com/office/drawing/2014/main" id="{C440F8F3-FD99-4F8E-8BC0-9355B8AF0054}"/>
              </a:ext>
            </a:extLst>
          </p:cNvPr>
          <p:cNvSpPr txBox="1"/>
          <p:nvPr/>
        </p:nvSpPr>
        <p:spPr>
          <a:xfrm>
            <a:off x="10431454" y="18651338"/>
            <a:ext cx="9284272" cy="584723"/>
          </a:xfrm>
          <a:prstGeom prst="rect">
            <a:avLst/>
          </a:prstGeom>
          <a:noFill/>
        </p:spPr>
        <p:txBody>
          <a:bodyPr wrap="square" lIns="91385" tIns="45694" rIns="91385" bIns="45694" rtlCol="0">
            <a:spAutoFit/>
          </a:bodyPr>
          <a:lstStyle/>
          <a:p>
            <a:pPr marL="228467" marR="0" lvl="0" indent="-228467" algn="l" defTabSz="1383819" rtl="0" eaLnBrk="1" fontAlgn="auto" latinLnBrk="0" hangingPunct="1">
              <a:lnSpc>
                <a:spcPct val="100000"/>
              </a:lnSpc>
              <a:spcBef>
                <a:spcPts val="1199"/>
              </a:spcBef>
              <a:spcAft>
                <a:spcPts val="599"/>
              </a:spcAft>
              <a:buClrTx/>
              <a:buSzTx/>
              <a:buFontTx/>
              <a:buNone/>
              <a:tabLst/>
              <a:defRPr/>
            </a:pPr>
            <a:r>
              <a:rPr kumimoji="0" lang="en-US" sz="3200" b="0" i="0" u="none" strike="noStrike" kern="1200" cap="all" spc="0" normalizeH="0" baseline="0" noProof="0">
                <a:ln>
                  <a:noFill/>
                </a:ln>
                <a:solidFill>
                  <a:srgbClr val="853123"/>
                </a:solidFill>
                <a:effectLst/>
                <a:uLnTx/>
                <a:uFillTx/>
                <a:latin typeface="Arial Black" pitchFamily="34" charset="0"/>
                <a:ea typeface="+mn-ea"/>
                <a:cs typeface="Times New Roman" pitchFamily="18" charset="0"/>
              </a:rPr>
              <a:t>PARTNERSHIPS / collaborations</a:t>
            </a:r>
          </a:p>
        </p:txBody>
      </p:sp>
      <p:sp>
        <p:nvSpPr>
          <p:cNvPr id="31" name="TextBox 30">
            <a:extLst>
              <a:ext uri="{FF2B5EF4-FFF2-40B4-BE49-F238E27FC236}">
                <a16:creationId xmlns:a16="http://schemas.microsoft.com/office/drawing/2014/main" id="{5C9FE5D7-51D4-4F7F-8964-9EF8B2D96408}"/>
              </a:ext>
            </a:extLst>
          </p:cNvPr>
          <p:cNvSpPr txBox="1"/>
          <p:nvPr/>
        </p:nvSpPr>
        <p:spPr>
          <a:xfrm>
            <a:off x="563254" y="6677393"/>
            <a:ext cx="9352525" cy="5940088"/>
          </a:xfrm>
          <a:prstGeom prst="rect">
            <a:avLst/>
          </a:prstGeom>
          <a:noFill/>
        </p:spPr>
        <p:txBody>
          <a:bodyPr wrap="square" rtlCol="0">
            <a:spAutoFit/>
          </a:bodyPr>
          <a:lstStyle/>
          <a:p>
            <a:pPr marL="0" marR="0" lvl="0" indent="0" algn="just" defTabSz="1383819" rtl="0" eaLnBrk="1" fontAlgn="auto" latinLnBrk="0" hangingPunct="1">
              <a:lnSpc>
                <a:spcPct val="100000"/>
              </a:lnSpc>
              <a:spcBef>
                <a:spcPts val="400"/>
              </a:spcBef>
              <a:spcAft>
                <a:spcPts val="400"/>
              </a:spcAft>
              <a:buClrTx/>
              <a:buSzTx/>
              <a:buFontTx/>
              <a:buNone/>
              <a:tabLst>
                <a:tab pos="457200" algn="l"/>
              </a:tabLst>
              <a:defRPr/>
            </a:pPr>
            <a:r>
              <a:rPr kumimoji="0" lang="en-US" sz="2000" b="0" i="0" u="none" strike="noStrike" kern="1200" cap="none" spc="0" normalizeH="0" baseline="0" noProof="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All human space missions require substantial logistical mass and volume. As our exploration missions increase in distance and duration, reduction of these logistics requirements becomes more important. The movement and tracking of logistics between vehicle elements are increasingly recognized as critical to crew efficiency and on-orbit mission assurance. This project targets the best opportunities to demonstrate logistics reduction, repurposing, and efficient tracking and management of logistics. These technologies and innovations will make future exploration missions more affordable.</a:t>
            </a:r>
          </a:p>
          <a:p>
            <a:pPr marL="285750" marR="0" lvl="0" indent="-285750" algn="l" defTabSz="1383819" rtl="0" eaLnBrk="1" fontAlgn="auto" latinLnBrk="0" hangingPunct="1">
              <a:lnSpc>
                <a:spcPct val="100000"/>
              </a:lnSpc>
              <a:spcBef>
                <a:spcPts val="400"/>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REALM-3 (RFID (Radio Frequency Identification) Enabled Autonomous Logistics Management) – Hydra (</a:t>
            </a:r>
            <a:r>
              <a:rPr kumimoji="0" lang="en-US" sz="2000" b="0" i="0" u="none" strike="noStrike" kern="1200" cap="none" spc="0" normalizeH="0" baseline="0" noProof="0" err="1">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HYper</a:t>
            </a:r>
            <a:r>
              <a:rPr kumimoji="0" lang="en-US" sz="2000" b="0" i="0" u="none" strike="noStrike" kern="1200" cap="none" spc="0" normalizeH="0" baseline="0" noProof="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-Distributed RFID Antenna) Smart Stow: receives RFID signal from readers, use very small % of signal to self-power on-board microcontroller and RF switch, multiplex RFID signal to other nodes in a chain or to a multitude of antennas. ISS HYDRA Smart Stow is over-instrumented to allow evaluation of a branched network HYDRA chain.</a:t>
            </a:r>
          </a:p>
          <a:p>
            <a:pPr marL="285750" marR="0" lvl="0" indent="-285750" algn="l" defTabSz="1383819" rtl="0" eaLnBrk="1" fontAlgn="auto" latinLnBrk="0" hangingPunct="1">
              <a:lnSpc>
                <a:spcPct val="100000"/>
              </a:lnSpc>
              <a:spcBef>
                <a:spcPts val="400"/>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UWMS (Universal Waste Management System) – provides a compact, lower mass/volume toilet for exploration missions</a:t>
            </a:r>
          </a:p>
          <a:p>
            <a:pPr marL="285750" marR="0" lvl="0" indent="-285750" algn="l" defTabSz="1383819" rtl="0" eaLnBrk="1" fontAlgn="auto" latinLnBrk="0" hangingPunct="1">
              <a:lnSpc>
                <a:spcPct val="100000"/>
              </a:lnSpc>
              <a:spcBef>
                <a:spcPts val="400"/>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404040"/>
                </a:solidFill>
                <a:effectLst/>
                <a:uLnTx/>
                <a:uFillTx/>
                <a:latin typeface="Arial" panose="020B0604020202020204" pitchFamily="34" charset="0"/>
                <a:ea typeface="Times New Roman" panose="02020603050405020304" pitchFamily="18" charset="0"/>
                <a:cs typeface="Arial" panose="020B0604020202020204" pitchFamily="34" charset="0"/>
              </a:rPr>
              <a:t>ACS (Advanced Clothing Systems) – investigates ways to reduce clothing mass and volume directly or through efficiently cleaning them for reuse.</a:t>
            </a:r>
          </a:p>
        </p:txBody>
      </p:sp>
      <p:sp>
        <p:nvSpPr>
          <p:cNvPr id="32" name="TextBox 31">
            <a:extLst>
              <a:ext uri="{FF2B5EF4-FFF2-40B4-BE49-F238E27FC236}">
                <a16:creationId xmlns:a16="http://schemas.microsoft.com/office/drawing/2014/main" id="{92CD7F7C-F257-4D5D-99E7-D3F4651AFB6A}"/>
              </a:ext>
            </a:extLst>
          </p:cNvPr>
          <p:cNvSpPr txBox="1"/>
          <p:nvPr/>
        </p:nvSpPr>
        <p:spPr>
          <a:xfrm>
            <a:off x="10548799" y="15451424"/>
            <a:ext cx="10028467" cy="3272638"/>
          </a:xfrm>
          <a:prstGeom prst="rect">
            <a:avLst/>
          </a:prstGeom>
          <a:noFill/>
        </p:spPr>
        <p:txBody>
          <a:bodyPr wrap="square" lIns="91385" tIns="45694" rIns="91385" bIns="45694" rtlCol="0">
            <a:spAutoFit/>
          </a:bodyPr>
          <a:lstStyle/>
          <a:p>
            <a:pPr marL="0" marR="0" lvl="0" indent="0" algn="l" defTabSz="1383819" rtl="0" eaLnBrk="1" fontAlgn="auto" latinLnBrk="0" hangingPunct="1">
              <a:lnSpc>
                <a:spcPct val="100000"/>
              </a:lnSpc>
              <a:spcBef>
                <a:spcPts val="0"/>
              </a:spcBef>
              <a:spcAft>
                <a:spcPts val="1199"/>
              </a:spcAft>
              <a:buClrTx/>
              <a:buSzTx/>
              <a:buFontTx/>
              <a:buNone/>
              <a:tabLst/>
              <a:defRPr/>
            </a:pPr>
            <a:endParaRPr kumimoji="0" lang="en-US" sz="1000" b="0" i="0" u="none" strike="noStrike" kern="1200" cap="all" spc="0" normalizeH="0" baseline="0" noProof="0">
              <a:ln>
                <a:noFill/>
              </a:ln>
              <a:solidFill>
                <a:srgbClr val="004080"/>
              </a:solidFill>
              <a:effectLst/>
              <a:uLnTx/>
              <a:uFillTx/>
              <a:latin typeface="Arial Black" pitchFamily="34" charset="0"/>
              <a:ea typeface="+mn-ea"/>
              <a:cs typeface="Times New Roman" pitchFamily="18" charset="0"/>
            </a:endParaRPr>
          </a:p>
          <a:p>
            <a:pPr marL="342900" marR="0" lvl="0" indent="-342900" algn="l" defTabSz="1383819" rtl="0" eaLnBrk="1" fontAlgn="auto" latinLnBrk="0" hangingPunct="1">
              <a:lnSpc>
                <a:spcPts val="2500"/>
              </a:lnSpc>
              <a:spcBef>
                <a:spcPts val="0"/>
              </a:spcBef>
              <a:spcAft>
                <a:spcPts val="1199"/>
              </a:spcAft>
              <a:buClrTx/>
              <a:buSzTx/>
              <a:buFont typeface="Arial" panose="020B0604020202020204" pitchFamily="34" charset="0"/>
              <a:buChar char="•"/>
              <a:tabLst/>
              <a:defRPr/>
            </a:pP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REALM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infusion is in progress for ISS, Exploration modules, commercial LEO development, and application for terrestrial commercial applications </a:t>
            </a:r>
          </a:p>
          <a:p>
            <a:pPr marL="342900" marR="0" lvl="0" indent="-342900" algn="l" defTabSz="1383819" rtl="0" eaLnBrk="1" fontAlgn="auto" latinLnBrk="0" hangingPunct="1">
              <a:lnSpc>
                <a:spcPts val="2500"/>
              </a:lnSpc>
              <a:spcBef>
                <a:spcPts val="0"/>
              </a:spcBef>
              <a:spcAft>
                <a:spcPts val="1199"/>
              </a:spcAft>
              <a:buClrTx/>
              <a:buSzTx/>
              <a:buFont typeface="Arial" panose="020B0604020202020204" pitchFamily="34" charset="0"/>
              <a:buChar char="•"/>
              <a:tabLst/>
              <a:defRPr/>
            </a:pP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UWMS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provides demonstration of the first US designed toilet since shuttle and the insight from this work directly informs exploration vehicles and missions for Mars and Lunar initiatives.  </a:t>
            </a:r>
          </a:p>
          <a:p>
            <a:pPr marL="342900" marR="0" lvl="0" indent="-342900" algn="l" defTabSz="1383819" rtl="0" eaLnBrk="1" fontAlgn="auto" latinLnBrk="0" hangingPunct="1">
              <a:lnSpc>
                <a:spcPts val="2500"/>
              </a:lnSpc>
              <a:spcBef>
                <a:spcPts val="0"/>
              </a:spcBef>
              <a:spcAft>
                <a:spcPts val="1199"/>
              </a:spcAft>
              <a:buClrTx/>
              <a:buSzTx/>
              <a:buFont typeface="Arial" panose="020B0604020202020204" pitchFamily="34" charset="0"/>
              <a:buChar char="•"/>
              <a:tabLst/>
              <a:defRPr/>
            </a:pP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ACS</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 is working to make traditional laundry more resource efficient and adaptable to space.  </a:t>
            </a:r>
          </a:p>
        </p:txBody>
      </p:sp>
      <p:sp>
        <p:nvSpPr>
          <p:cNvPr id="33" name="TextBox 32">
            <a:extLst>
              <a:ext uri="{FF2B5EF4-FFF2-40B4-BE49-F238E27FC236}">
                <a16:creationId xmlns:a16="http://schemas.microsoft.com/office/drawing/2014/main" id="{6911BFA2-60DD-4C5F-9AF6-0A44CB54BCF2}"/>
              </a:ext>
            </a:extLst>
          </p:cNvPr>
          <p:cNvSpPr txBox="1"/>
          <p:nvPr/>
        </p:nvSpPr>
        <p:spPr>
          <a:xfrm>
            <a:off x="10502714" y="19196390"/>
            <a:ext cx="9507803" cy="4062598"/>
          </a:xfrm>
          <a:prstGeom prst="rect">
            <a:avLst/>
          </a:prstGeom>
          <a:noFill/>
        </p:spPr>
        <p:txBody>
          <a:bodyPr wrap="square" lIns="91385" tIns="45694" rIns="91385" bIns="45694" rtlCol="0">
            <a:spAutoFit/>
          </a:bodyPr>
          <a:lstStyle/>
          <a:p>
            <a:pPr marL="0" marR="0" lvl="0" indent="0" algn="l" defTabSz="1383819" rtl="0" eaLnBrk="1" fontAlgn="auto" latinLnBrk="0" hangingPunct="1">
              <a:lnSpc>
                <a:spcPct val="100000"/>
              </a:lnSpc>
              <a:spcBef>
                <a:spcPts val="1199"/>
              </a:spcBef>
              <a:spcAft>
                <a:spcPts val="1199"/>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project depends upon collaboration and partnerships to make progress in all areas of Logistics Reduction.  </a:t>
            </a:r>
          </a:p>
          <a:p>
            <a:pPr marL="342900" marR="0" lvl="0" indent="-342900" algn="l" defTabSz="1383819" rtl="0" eaLnBrk="1" fontAlgn="auto" latinLnBrk="0" hangingPunct="1">
              <a:lnSpc>
                <a:spcPct val="100000"/>
              </a:lnSpc>
              <a:spcBef>
                <a:spcPts val="1199"/>
              </a:spcBef>
              <a:spcAft>
                <a:spcPts val="1199"/>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partnered with Auburn University and multiple contractors including METECS  and Jacobs Engineering</a:t>
            </a:r>
          </a:p>
          <a:p>
            <a:pPr marL="342900" marR="0" lvl="0" indent="-342900" algn="l" defTabSz="1383819" rtl="0" eaLnBrk="1" fontAlgn="auto" latinLnBrk="0" hangingPunct="1">
              <a:lnSpc>
                <a:spcPct val="100000"/>
              </a:lnSpc>
              <a:spcBef>
                <a:spcPts val="1199"/>
              </a:spcBef>
              <a:spcAft>
                <a:spcPts val="1199"/>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UWMS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waste management work includes multiple contractors and subcontractors and collaborations including Collins Aerospace, KBR, Jacobs Engineering and work at multiple NASA centers</a:t>
            </a:r>
          </a:p>
          <a:p>
            <a:pPr marL="342900" marR="0" lvl="0" indent="-342900" algn="l" defTabSz="1383819" rtl="0" eaLnBrk="1" fontAlgn="auto" latinLnBrk="0" hangingPunct="1">
              <a:lnSpc>
                <a:spcPct val="100000"/>
              </a:lnSpc>
              <a:spcBef>
                <a:spcPts val="1199"/>
              </a:spcBef>
              <a:spcAft>
                <a:spcPts val="1199"/>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 benefitted from a non-reimbursable Space Act Agreement with Procter &amp; Gamble for “Cleaning in Space”.</a:t>
            </a:r>
          </a:p>
        </p:txBody>
      </p:sp>
      <p:sp>
        <p:nvSpPr>
          <p:cNvPr id="34" name="TextBox 33">
            <a:extLst>
              <a:ext uri="{FF2B5EF4-FFF2-40B4-BE49-F238E27FC236}">
                <a16:creationId xmlns:a16="http://schemas.microsoft.com/office/drawing/2014/main" id="{008D589D-B51A-4578-8DB5-7115263CC0DC}"/>
              </a:ext>
            </a:extLst>
          </p:cNvPr>
          <p:cNvSpPr txBox="1"/>
          <p:nvPr/>
        </p:nvSpPr>
        <p:spPr>
          <a:xfrm>
            <a:off x="10556428" y="23275165"/>
            <a:ext cx="9459631" cy="2477549"/>
          </a:xfrm>
          <a:prstGeom prst="rect">
            <a:avLst/>
          </a:prstGeom>
          <a:noFill/>
        </p:spPr>
        <p:txBody>
          <a:bodyPr wrap="square" lIns="91385" tIns="45694" rIns="91385" bIns="45694" rtlCol="0">
            <a:spAutoFit/>
          </a:bodyPr>
          <a:lstStyle/>
          <a:p>
            <a:pPr marL="0" marR="0" lvl="0" indent="0" algn="l" defTabSz="1383819" rtl="0" eaLnBrk="1" fontAlgn="auto" latinLnBrk="0" hangingPunct="1">
              <a:lnSpc>
                <a:spcPct val="100000"/>
              </a:lnSpc>
              <a:spcBef>
                <a:spcPts val="1199"/>
              </a:spcBef>
              <a:spcAft>
                <a:spcPts val="1199"/>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383819" rtl="0" eaLnBrk="1" fontAlgn="auto" latinLnBrk="0" hangingPunct="1">
              <a:lnSpc>
                <a:spcPct val="100000"/>
              </a:lnSpc>
              <a:spcBef>
                <a:spcPts val="0"/>
              </a:spcBef>
              <a:spcAft>
                <a:spcPts val="1199"/>
              </a:spcAft>
              <a:buClrTx/>
              <a:buSzTx/>
              <a:buFontTx/>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REALM: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infusion with Artemis programs and commercial partners.  Continue technology evolution and demonstration on ISS.</a:t>
            </a:r>
          </a:p>
          <a:p>
            <a:pPr marL="0" marR="0" lvl="0" indent="0" algn="l" defTabSz="1383819" rtl="0" eaLnBrk="1" fontAlgn="auto" latinLnBrk="0" hangingPunct="1">
              <a:lnSpc>
                <a:spcPct val="100000"/>
              </a:lnSpc>
              <a:spcBef>
                <a:spcPts val="1199"/>
              </a:spcBef>
              <a:spcAft>
                <a:spcPts val="599"/>
              </a:spcAft>
              <a:buClrTx/>
              <a:buSzTx/>
              <a:buFontTx/>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UWMS: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 technology demonstration on ISS</a:t>
            </a:r>
          </a:p>
          <a:p>
            <a:pPr marL="0" marR="0" lvl="0" indent="0" algn="l" defTabSz="1383819" rtl="0" eaLnBrk="1" fontAlgn="auto" latinLnBrk="0" hangingPunct="1">
              <a:lnSpc>
                <a:spcPct val="100000"/>
              </a:lnSpc>
              <a:spcBef>
                <a:spcPts val="1199"/>
              </a:spcBef>
              <a:spcAft>
                <a:spcPts val="599"/>
              </a:spcAft>
              <a:buClrTx/>
              <a:buSzTx/>
              <a:buFontTx/>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ACS: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working with P&amp;G through Annex 2 of the SAA.</a:t>
            </a:r>
          </a:p>
        </p:txBody>
      </p:sp>
      <p:pic>
        <p:nvPicPr>
          <p:cNvPr id="35" name="Picture 34">
            <a:extLst>
              <a:ext uri="{FF2B5EF4-FFF2-40B4-BE49-F238E27FC236}">
                <a16:creationId xmlns:a16="http://schemas.microsoft.com/office/drawing/2014/main" id="{FD2378A4-975E-45E0-9B16-FDB742BB99B1}"/>
              </a:ext>
            </a:extLst>
          </p:cNvPr>
          <p:cNvPicPr>
            <a:picLocks noChangeAspect="1"/>
          </p:cNvPicPr>
          <p:nvPr/>
        </p:nvPicPr>
        <p:blipFill>
          <a:blip r:embed="rId11"/>
          <a:stretch>
            <a:fillRect/>
          </a:stretch>
        </p:blipFill>
        <p:spPr>
          <a:xfrm>
            <a:off x="18625132" y="4674057"/>
            <a:ext cx="2073519" cy="1167916"/>
          </a:xfrm>
          <a:prstGeom prst="rect">
            <a:avLst/>
          </a:prstGeom>
        </p:spPr>
      </p:pic>
      <p:sp>
        <p:nvSpPr>
          <p:cNvPr id="36" name="TextBox 35">
            <a:extLst>
              <a:ext uri="{FF2B5EF4-FFF2-40B4-BE49-F238E27FC236}">
                <a16:creationId xmlns:a16="http://schemas.microsoft.com/office/drawing/2014/main" id="{14C7F0AE-4BA6-4053-A52E-33C74105DD5E}"/>
              </a:ext>
            </a:extLst>
          </p:cNvPr>
          <p:cNvSpPr txBox="1"/>
          <p:nvPr/>
        </p:nvSpPr>
        <p:spPr>
          <a:xfrm>
            <a:off x="609837" y="17616911"/>
            <a:ext cx="6609593" cy="3447098"/>
          </a:xfrm>
          <a:prstGeom prst="rect">
            <a:avLst/>
          </a:prstGeom>
          <a:noFill/>
        </p:spPr>
        <p:txBody>
          <a:bodyPr wrap="square" rtlCol="0">
            <a:spAutoFit/>
          </a:bodyPr>
          <a:lstStyle/>
          <a:p>
            <a:pPr marL="182880" marR="0" lvl="0" indent="0" algn="l" defTabSz="138381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82880" marR="0" lvl="0" indent="-457200" algn="l" defTabSz="138381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Drawer Monitor System (DMS)</a:t>
            </a:r>
          </a:p>
          <a:p>
            <a:pPr marL="182880" marR="0" lvl="1" indent="-4572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DMS tags = RFID sensor tags that report    time-stamped motion events over the RFID channel</a:t>
            </a:r>
          </a:p>
          <a:p>
            <a:pPr marL="182880" marR="0" lvl="1" indent="-457200"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DMS tags are attached to rack doors</a:t>
            </a:r>
          </a:p>
          <a:p>
            <a:pPr marL="182880" marR="0" lvl="1" indent="-347472" algn="l" defTabSz="138381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Motion events reported back to machine learning (ML) algorithms provide additional context so that the ML can estimate item locations with greater accuracy.</a:t>
            </a:r>
          </a:p>
        </p:txBody>
      </p:sp>
      <p:sp>
        <p:nvSpPr>
          <p:cNvPr id="37" name="TextBox 36">
            <a:extLst>
              <a:ext uri="{FF2B5EF4-FFF2-40B4-BE49-F238E27FC236}">
                <a16:creationId xmlns:a16="http://schemas.microsoft.com/office/drawing/2014/main" id="{3F9CAC6B-169C-4312-9906-F0E3CEBF8E3A}"/>
              </a:ext>
            </a:extLst>
          </p:cNvPr>
          <p:cNvSpPr txBox="1"/>
          <p:nvPr/>
        </p:nvSpPr>
        <p:spPr>
          <a:xfrm>
            <a:off x="503336" y="24131071"/>
            <a:ext cx="9700779" cy="1446550"/>
          </a:xfrm>
          <a:prstGeom prst="rect">
            <a:avLst/>
          </a:prstGeom>
          <a:noFill/>
        </p:spPr>
        <p:txBody>
          <a:bodyPr wrap="square" rtlCol="0">
            <a:spAutoFit/>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currently collaborating with the JSC CHAPEA project for low impact laundry, which allows demonstration of the work done in a Space Act Agreement with Procter and Gamble on a formulation of detergent for use in Exploration.</a:t>
            </a:r>
            <a:endParaRPr kumimoji="0" lang="en-US" sz="2200" b="0" i="0" u="none" strike="noStrike" kern="1200" cap="all" spc="0" normalizeH="0" baseline="0" noProof="0" dirty="0">
              <a:ln>
                <a:noFill/>
              </a:ln>
              <a:solidFill>
                <a:srgbClr val="853123"/>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9D04D59-3F3B-4031-8335-0255F6255E4B}"/>
              </a:ext>
            </a:extLst>
          </p:cNvPr>
          <p:cNvSpPr txBox="1"/>
          <p:nvPr/>
        </p:nvSpPr>
        <p:spPr>
          <a:xfrm>
            <a:off x="574596" y="1930722"/>
            <a:ext cx="2802836" cy="769441"/>
          </a:xfrm>
          <a:prstGeom prst="rect">
            <a:avLst/>
          </a:prstGeom>
          <a:solidFill>
            <a:srgbClr val="663300"/>
          </a:solidFill>
        </p:spPr>
        <p:txBody>
          <a:bodyPr wrap="square" rtlCol="0">
            <a:spAutoFit/>
          </a:bodyPr>
          <a:lstStyle/>
          <a:p>
            <a:pPr marL="0" marR="0" lvl="0" indent="0" algn="ctr" defTabSz="138381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Calibri"/>
              </a:rPr>
              <a:t>EXCAP-LR</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093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rbaraReview xmlns="2fc3fd42-d222-4b79-8c4a-dc9d3bfe864a">true</BarbaraReview>
    <TaxCatchAll xmlns="d900e117-17a0-4b24-9e47-511ef1d02c43" xsi:nil="true"/>
    <Reviewed xmlns="2fc3fd42-d222-4b79-8c4a-dc9d3bfe864a">Yes</Reviewed>
    <lcf76f155ced4ddcb4097134ff3c332f xmlns="2fc3fd42-d222-4b79-8c4a-dc9d3bfe86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3D926F02355D4DA882E83813082593" ma:contentTypeVersion="12" ma:contentTypeDescription="Create a new document." ma:contentTypeScope="" ma:versionID="c9d6ecf5fa252b8c41ca246c44e89b25">
  <xsd:schema xmlns:xsd="http://www.w3.org/2001/XMLSchema" xmlns:xs="http://www.w3.org/2001/XMLSchema" xmlns:p="http://schemas.microsoft.com/office/2006/metadata/properties" xmlns:ns2="2fc3fd42-d222-4b79-8c4a-dc9d3bfe864a" xmlns:ns3="d900e117-17a0-4b24-9e47-511ef1d02c43" targetNamespace="http://schemas.microsoft.com/office/2006/metadata/properties" ma:root="true" ma:fieldsID="30c706e9637c8634793ecf2a282f38bb" ns2:_="" ns3:_="">
    <xsd:import namespace="2fc3fd42-d222-4b79-8c4a-dc9d3bfe864a"/>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BarbaraReview" minOccurs="0"/>
                <xsd:element ref="ns2:Review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3fd42-d222-4b79-8c4a-dc9d3bfe8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BarbaraReview" ma:index="18" nillable="true" ma:displayName="Barbara Review" ma:default="1" ma:format="Dropdown" ma:internalName="BarbaraReview">
      <xsd:simpleType>
        <xsd:restriction base="dms:Boolean"/>
      </xsd:simpleType>
    </xsd:element>
    <xsd:element name="Reviewed" ma:index="19" nillable="true" ma:displayName="Reviewed" ma:default="Yes" ma:format="Dropdown" ma:internalName="Review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b4400c-9e37-458e-bf3a-f1bde57c4371}" ma:internalName="TaxCatchAll" ma:showField="CatchAllData" ma:web="42799d9c-1a12-4ba6-b108-3fc0c6c14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3DC556-6E54-45C1-A36F-696F3C93B005}">
  <ds:schemaRefs>
    <ds:schemaRef ds:uri="http://purl.org/dc/elements/1.1/"/>
    <ds:schemaRef ds:uri="http://www.w3.org/XML/1998/namespace"/>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d900e117-17a0-4b24-9e47-511ef1d02c43"/>
    <ds:schemaRef ds:uri="2fc3fd42-d222-4b79-8c4a-dc9d3bfe864a"/>
    <ds:schemaRef ds:uri="http://purl.org/dc/dcmitype/"/>
  </ds:schemaRefs>
</ds:datastoreItem>
</file>

<file path=customXml/itemProps2.xml><?xml version="1.0" encoding="utf-8"?>
<ds:datastoreItem xmlns:ds="http://schemas.openxmlformats.org/officeDocument/2006/customXml" ds:itemID="{C791452F-3BEA-45F3-BDA4-5A41E2E6C8EE}">
  <ds:schemaRefs>
    <ds:schemaRef ds:uri="http://schemas.microsoft.com/sharepoint/v3/contenttype/forms"/>
  </ds:schemaRefs>
</ds:datastoreItem>
</file>

<file path=customXml/itemProps3.xml><?xml version="1.0" encoding="utf-8"?>
<ds:datastoreItem xmlns:ds="http://schemas.openxmlformats.org/officeDocument/2006/customXml" ds:itemID="{DC720E8B-CB55-4D5F-A841-84C9298D4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3fd42-d222-4b79-8c4a-dc9d3bfe864a"/>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1812</TotalTime>
  <Words>793</Words>
  <Application>Microsoft Office PowerPoint</Application>
  <PresentationFormat>Custom</PresentationFormat>
  <Paragraphs>61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Arial Narrow</vt:lpstr>
      <vt:lpstr>Calibri</vt:lpstr>
      <vt:lpstr>1_Office Theme</vt:lpstr>
      <vt:lpstr>Exploration Capabilities Logistics Reduction </vt:lpstr>
    </vt:vector>
  </TitlesOfParts>
  <Manager/>
  <Company>LMIT IS&amp;GS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ODIN</dc:creator>
  <cp:keywords/>
  <dc:description/>
  <cp:lastModifiedBy>McKinley, Melissa (JSC-EC711)</cp:lastModifiedBy>
  <cp:revision>166</cp:revision>
  <dcterms:created xsi:type="dcterms:W3CDTF">2014-09-29T15:33:51Z</dcterms:created>
  <dcterms:modified xsi:type="dcterms:W3CDTF">2022-12-01T14:18:51Z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0x0101004C3D926F02355D4DA882E83813082593</vt:lpwstr>
  </property>
  <property fmtid="{D5CDD505-2E9C-101B-9397-08002B2CF9AE}" pid="3" name="MediaServiceImageTags">
    <vt:lpwstr/>
  </property>
</Properties>
</file>