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3" r:id="rId5"/>
  </p:sldMasterIdLst>
  <p:notesMasterIdLst>
    <p:notesMasterId r:id="rId10"/>
  </p:notesMasterIdLst>
  <p:handoutMasterIdLst>
    <p:handoutMasterId r:id="rId11"/>
  </p:handoutMasterIdLst>
  <p:sldIdLst>
    <p:sldId id="1790" r:id="rId6"/>
    <p:sldId id="1791" r:id="rId7"/>
    <p:sldId id="1792" r:id="rId8"/>
    <p:sldId id="179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bbs, Ronald M. (JSC-EX611)" initials="CRM(" lastIdx="4" clrIdx="0">
    <p:extLst>
      <p:ext uri="{19B8F6BF-5375-455C-9EA6-DF929625EA0E}">
        <p15:presenceInfo xmlns:p15="http://schemas.microsoft.com/office/powerpoint/2012/main" userId="S::rcobbs@ndc.nasa.gov::b05fa53e-90b5-4b93-a915-2ba94b74c44c" providerId="AD"/>
      </p:ext>
    </p:extLst>
  </p:cmAuthor>
  <p:cmAuthor id="2" name="Culbert, Christopher J. (JSC-XA111)" initials="CCJ(X" lastIdx="4" clrIdx="1">
    <p:extLst>
      <p:ext uri="{19B8F6BF-5375-455C-9EA6-DF929625EA0E}">
        <p15:presenceInfo xmlns:p15="http://schemas.microsoft.com/office/powerpoint/2012/main" userId="S::cculbert@ndc.nasa.gov::d3e86783-0d8c-481b-90c6-527f99a7b9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0000FF"/>
    <a:srgbClr val="273A60"/>
    <a:srgbClr val="3160B6"/>
    <a:srgbClr val="2F5CAC"/>
    <a:srgbClr val="CCCCFF"/>
    <a:srgbClr val="C7B0D8"/>
    <a:srgbClr val="447FCE"/>
    <a:srgbClr val="4380AD"/>
    <a:srgbClr val="2E45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8" autoAdjust="0"/>
    <p:restoredTop sz="94229" autoAdjust="0"/>
  </p:normalViewPr>
  <p:slideViewPr>
    <p:cSldViewPr snapToGrid="0" snapToObjects="1">
      <p:cViewPr varScale="1">
        <p:scale>
          <a:sx n="92" d="100"/>
          <a:sy n="92" d="100"/>
        </p:scale>
        <p:origin x="90" y="378"/>
      </p:cViewPr>
      <p:guideLst>
        <p:guide orient="horz" pos="15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67" d="100"/>
          <a:sy n="67" d="100"/>
        </p:scale>
        <p:origin x="3120"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dirty="0"/>
          </a:p>
        </p:txBody>
      </p:sp>
      <p:sp>
        <p:nvSpPr>
          <p:cNvPr id="3" name="Date Placeholder 2">
            <a:extLst>
              <a:ext uri="{FF2B5EF4-FFF2-40B4-BE49-F238E27FC236}">
                <a16:creationId xmlns:a16="http://schemas.microsoft.com/office/drawing/2014/main" id="{FA9327BC-E776-4649-808F-73DCE4F966B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DCBBB3F-6871-2748-8A54-54406C641932}" type="datetimeFigureOut">
              <a:rPr lang="en-US" smtClean="0"/>
              <a:t>10/27/2022</a:t>
            </a:fld>
            <a:endParaRPr lang="en-US" dirty="0"/>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10/27/2022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dirty="0"/>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10.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E7CD1928-9F21-4B45-8EA7-D996BC984BF9}" type="datetime1">
              <a:rPr lang="en-US" smtClean="0"/>
              <a:t>10/27/2022</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71455" y="4069772"/>
            <a:ext cx="3428126"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B3B1C91-BB5E-7549-BF43-9056C639C58D}"/>
              </a:ext>
            </a:extLst>
          </p:cNvPr>
          <p:cNvGrpSpPr/>
          <p:nvPr userDrawn="1"/>
        </p:nvGrpSpPr>
        <p:grpSpPr>
          <a:xfrm>
            <a:off x="516442" y="-8842"/>
            <a:ext cx="4621246" cy="6873373"/>
            <a:chOff x="516442" y="-8842"/>
            <a:chExt cx="4621246" cy="6873373"/>
          </a:xfrm>
        </p:grpSpPr>
        <p:sp>
          <p:nvSpPr>
            <p:cNvPr id="10" name="Freeform 16">
              <a:extLst>
                <a:ext uri="{FF2B5EF4-FFF2-40B4-BE49-F238E27FC236}">
                  <a16:creationId xmlns:a16="http://schemas.microsoft.com/office/drawing/2014/main" id="{466EF3C0-A624-FF4C-B066-35DA0432468B}"/>
                </a:ext>
              </a:extLst>
            </p:cNvPr>
            <p:cNvSpPr>
              <a:spLocks noEditPoints="1"/>
            </p:cNvSpPr>
            <p:nvPr/>
          </p:nvSpPr>
          <p:spPr bwMode="auto">
            <a:xfrm>
              <a:off x="2484060" y="-8842"/>
              <a:ext cx="2653628" cy="6147482"/>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7">
              <a:extLst>
                <a:ext uri="{FF2B5EF4-FFF2-40B4-BE49-F238E27FC236}">
                  <a16:creationId xmlns:a16="http://schemas.microsoft.com/office/drawing/2014/main" id="{E4464884-B9BC-9244-A3A6-12B093B11AB8}"/>
                </a:ext>
              </a:extLst>
            </p:cNvPr>
            <p:cNvSpPr>
              <a:spLocks/>
            </p:cNvSpPr>
            <p:nvPr/>
          </p:nvSpPr>
          <p:spPr bwMode="auto">
            <a:xfrm>
              <a:off x="580255" y="4814485"/>
              <a:ext cx="909359" cy="204738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8">
              <a:extLst>
                <a:ext uri="{FF2B5EF4-FFF2-40B4-BE49-F238E27FC236}">
                  <a16:creationId xmlns:a16="http://schemas.microsoft.com/office/drawing/2014/main" id="{4EF31946-1FF7-F04F-9C80-5220859231D6}"/>
                </a:ext>
              </a:extLst>
            </p:cNvPr>
            <p:cNvSpPr>
              <a:spLocks noEditPoints="1"/>
            </p:cNvSpPr>
            <p:nvPr/>
          </p:nvSpPr>
          <p:spPr bwMode="auto">
            <a:xfrm>
              <a:off x="516442" y="1794"/>
              <a:ext cx="3799633" cy="68627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48170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24">
          <p15:clr>
            <a:srgbClr val="FBAE40"/>
          </p15:clr>
        </p15:guide>
        <p15:guide id="2" pos="2376">
          <p15:clr>
            <a:srgbClr val="FBAE40"/>
          </p15:clr>
        </p15:guide>
        <p15:guide id="3" pos="336">
          <p15:clr>
            <a:srgbClr val="FBAE40"/>
          </p15:clr>
        </p15:guide>
        <p15:guide id="4" orient="horz" pos="2040">
          <p15:clr>
            <a:srgbClr val="FBAE40"/>
          </p15:clr>
        </p15:guide>
        <p15:guide id="5" orient="horz" pos="26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A15CAF-9732-0B43-997D-D5550F5E2B6F}"/>
              </a:ext>
            </a:extLst>
          </p:cNvPr>
          <p:cNvPicPr>
            <a:picLocks noChangeAspect="1"/>
          </p:cNvPicPr>
          <p:nvPr userDrawn="1"/>
        </p:nvPicPr>
        <p:blipFill>
          <a:blip r:embed="rId2">
            <a:alphaModFix/>
          </a:blip>
          <a:stretch>
            <a:fillRect/>
          </a:stretch>
        </p:blipFill>
        <p:spPr>
          <a:xfrm>
            <a:off x="0" y="0"/>
            <a:ext cx="5181600"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lvl1pPr>
              <a:defRPr>
                <a:solidFill>
                  <a:srgbClr val="65CBF9"/>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61B32483-ED9D-42CC-894F-55C796EEFA29}" type="datetime1">
              <a:rPr lang="en-US" smtClean="0"/>
              <a:t>10/27/2022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32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E4553AC-F7F2-D04D-8709-DA7FACA746DA}"/>
              </a:ext>
            </a:extLst>
          </p:cNvPr>
          <p:cNvPicPr>
            <a:picLocks noChangeAspect="1"/>
          </p:cNvPicPr>
          <p:nvPr userDrawn="1"/>
        </p:nvPicPr>
        <p:blipFill>
          <a:blip r:embed="rId2">
            <a:alphaModFix/>
          </a:blip>
          <a:stretch>
            <a:fillRect/>
          </a:stretch>
        </p:blipFill>
        <p:spPr>
          <a:xfrm>
            <a:off x="0" y="0"/>
            <a:ext cx="27432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255B74"/>
              </a:gs>
              <a:gs pos="41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FAAAB6AB-9F80-4565-B3FC-B4EAF5C05128}" type="datetime1">
              <a:rPr lang="en-US" smtClean="0"/>
              <a:t>10/27/2022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Tree>
    <p:extLst>
      <p:ext uri="{BB962C8B-B14F-4D97-AF65-F5344CB8AC3E}">
        <p14:creationId xmlns:p14="http://schemas.microsoft.com/office/powerpoint/2010/main" val="160089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178FC00-62D8-E046-9751-ABF74CA246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C0BBE337-6FE4-F74A-8847-969FD40E7926}"/>
              </a:ext>
            </a:extLst>
          </p:cNvPr>
          <p:cNvSpPr/>
          <p:nvPr userDrawn="1"/>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F81958CB-61A2-4778-828C-C24DE93AB175}" type="datetime1">
              <a:rPr lang="en-US" smtClean="0"/>
              <a:t>10/27/2022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76065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7_Title and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E86043-8559-4A41-B1AB-58A86FBE30BF}"/>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999517CF-5B8D-5646-8AF1-5A33F434600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5" name="Freeform 10">
              <a:extLst>
                <a:ext uri="{FF2B5EF4-FFF2-40B4-BE49-F238E27FC236}">
                  <a16:creationId xmlns:a16="http://schemas.microsoft.com/office/drawing/2014/main" id="{5CFD0EC2-327E-6248-8331-EADADAD065E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29791F60-12DF-FE49-9C37-5CBE9190712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2">
              <a:extLst>
                <a:ext uri="{FF2B5EF4-FFF2-40B4-BE49-F238E27FC236}">
                  <a16:creationId xmlns:a16="http://schemas.microsoft.com/office/drawing/2014/main" id="{2B5B1FB2-0391-464B-B0D6-E733065A4E6B}"/>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 name="Rectangle 20">
            <a:extLst>
              <a:ext uri="{FF2B5EF4-FFF2-40B4-BE49-F238E27FC236}">
                <a16:creationId xmlns:a16="http://schemas.microsoft.com/office/drawing/2014/main" id="{B6A81FF6-946A-DC43-A10A-05616ECCCDBA}"/>
              </a:ext>
            </a:extLst>
          </p:cNvPr>
          <p:cNvSpPr/>
          <p:nvPr userDrawn="1"/>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38200"/>
            <a:ext cx="6169058" cy="1200329"/>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C5258B26-9241-4405-98FB-F74B5EB8A541}" type="datetime1">
              <a:rPr lang="en-US" smtClean="0"/>
              <a:t>10/27/2022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01574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rgbClr val="59595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59B50B80-340A-4F8C-B9C6-635F3A4161E5}" type="datetime1">
              <a:rPr lang="en-US" smtClean="0"/>
              <a:t>10/27/2022</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1181" y="209550"/>
            <a:ext cx="3200400" cy="3221138"/>
          </a:xfrm>
          <a:prstGeom prst="rect">
            <a:avLst/>
          </a:prstGeom>
        </p:spPr>
      </p:pic>
      <p:pic>
        <p:nvPicPr>
          <p:cNvPr id="15" name="Picture 14"/>
          <p:cNvPicPr>
            <a:picLocks noChangeAspect="1"/>
          </p:cNvPicPr>
          <p:nvPr userDrawn="1"/>
        </p:nvPicPr>
        <p:blipFill rotWithShape="1">
          <a:blip r:embed="rId3" cstate="email">
            <a:extLst>
              <a:ext uri="{28A0092B-C50C-407E-A947-70E740481C1C}">
                <a14:useLocalDpi xmlns:a14="http://schemas.microsoft.com/office/drawing/2010/main"/>
              </a:ext>
            </a:extLst>
          </a:blip>
          <a:srcRect r="-1"/>
          <a:stretch/>
        </p:blipFill>
        <p:spPr>
          <a:xfrm>
            <a:off x="4119" y="3749040"/>
            <a:ext cx="10054280" cy="3150149"/>
          </a:xfrm>
          <a:prstGeom prst="rect">
            <a:avLst/>
          </a:prstGeom>
        </p:spPr>
      </p:pic>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01200" y="822960"/>
            <a:ext cx="457200" cy="429610"/>
          </a:xfrm>
          <a:prstGeom prst="rect">
            <a:avLst/>
          </a:prstGeom>
        </p:spPr>
      </p:pic>
      <p:pic>
        <p:nvPicPr>
          <p:cNvPr id="12" name="Picture 11"/>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692640" y="5120640"/>
            <a:ext cx="2438400" cy="1371600"/>
          </a:xfrm>
          <a:prstGeom prst="rect">
            <a:avLst/>
          </a:prstGeom>
        </p:spPr>
      </p:pic>
      <p:sp>
        <p:nvSpPr>
          <p:cNvPr id="2" name="Title"/>
          <p:cNvSpPr>
            <a:spLocks noGrp="1"/>
          </p:cNvSpPr>
          <p:nvPr>
            <p:ph type="ctrTitle"/>
          </p:nvPr>
        </p:nvSpPr>
        <p:spPr>
          <a:xfrm>
            <a:off x="3657600" y="1280160"/>
            <a:ext cx="7315200" cy="1828800"/>
          </a:xfrm>
        </p:spPr>
        <p:txBody>
          <a:bodyPr anchor="ctr" anchorCtr="0"/>
          <a:lstStyle>
            <a:lvl1pPr algn="l">
              <a:defRPr cap="small" baseline="0">
                <a:effectLst>
                  <a:outerShdw blurRad="50800" dist="38100" dir="2700000" algn="tl" rotWithShape="0">
                    <a:prstClr val="black">
                      <a:alpha val="40000"/>
                    </a:prstClr>
                  </a:outerShdw>
                </a:effectLst>
              </a:defRPr>
            </a:lvl1pPr>
          </a:lstStyle>
          <a:p>
            <a:r>
              <a:rPr lang="en-US"/>
              <a:t>Click to edit Master title style</a:t>
            </a:r>
          </a:p>
        </p:txBody>
      </p:sp>
      <p:sp>
        <p:nvSpPr>
          <p:cNvPr id="3" name="Subtitle"/>
          <p:cNvSpPr>
            <a:spLocks noGrp="1"/>
          </p:cNvSpPr>
          <p:nvPr>
            <p:ph type="subTitle" idx="1"/>
          </p:nvPr>
        </p:nvSpPr>
        <p:spPr>
          <a:xfrm>
            <a:off x="3657600" y="3108960"/>
            <a:ext cx="7315200" cy="1371600"/>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0723064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Click to edit Master title style</a:t>
            </a:r>
          </a:p>
        </p:txBody>
      </p:sp>
      <p:sp>
        <p:nvSpPr>
          <p:cNvPr id="10" name="Content"/>
          <p:cNvSpPr>
            <a:spLocks noGrp="1"/>
          </p:cNvSpPr>
          <p:nvPr>
            <p:ph sz="quarter" idx="16"/>
          </p:nvPr>
        </p:nvSpPr>
        <p:spPr>
          <a:xfrm>
            <a:off x="457200" y="1190625"/>
            <a:ext cx="11365992" cy="5394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cNvSpPr>
            <a:spLocks noGrp="1"/>
          </p:cNvSpPr>
          <p:nvPr>
            <p:ph type="ftr" sz="quarter" idx="17"/>
          </p:nvPr>
        </p:nvSpPr>
        <p:spPr/>
        <p:txBody>
          <a:bodyPr/>
          <a:lstStyle/>
          <a:p>
            <a:endParaRPr lang="en-US" b="1" i="1" dirty="0"/>
          </a:p>
        </p:txBody>
      </p:sp>
    </p:spTree>
    <p:extLst>
      <p:ext uri="{BB962C8B-B14F-4D97-AF65-F5344CB8AC3E}">
        <p14:creationId xmlns:p14="http://schemas.microsoft.com/office/powerpoint/2010/main" val="19941313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p:cNvSpPr>
            <a:spLocks noGrp="1"/>
          </p:cNvSpPr>
          <p:nvPr>
            <p:ph type="ctrTitle"/>
          </p:nvPr>
        </p:nvSpPr>
        <p:spPr>
          <a:xfrm>
            <a:off x="457200" y="2194560"/>
            <a:ext cx="11363325" cy="1828800"/>
          </a:xfrm>
        </p:spPr>
        <p:txBody>
          <a:bodyPr anchor="b" anchorCtr="0"/>
          <a:lstStyle>
            <a:lvl1pPr algn="ctr">
              <a:defRPr cap="small" baseline="0"/>
            </a:lvl1pPr>
          </a:lstStyle>
          <a:p>
            <a:r>
              <a:rPr lang="en-US"/>
              <a:t>Click to edit Master title style</a:t>
            </a:r>
          </a:p>
        </p:txBody>
      </p:sp>
      <p:sp>
        <p:nvSpPr>
          <p:cNvPr id="3" name="Subtitle"/>
          <p:cNvSpPr>
            <a:spLocks noGrp="1"/>
          </p:cNvSpPr>
          <p:nvPr>
            <p:ph type="subTitle" idx="1"/>
          </p:nvPr>
        </p:nvSpPr>
        <p:spPr>
          <a:xfrm>
            <a:off x="457200" y="4023360"/>
            <a:ext cx="11363325" cy="164592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Footer"/>
          <p:cNvSpPr>
            <a:spLocks noGrp="1"/>
          </p:cNvSpPr>
          <p:nvPr>
            <p:ph type="ftr" sz="quarter" idx="10"/>
          </p:nvPr>
        </p:nvSpPr>
        <p:spPr/>
        <p:txBody>
          <a:bodyPr/>
          <a:lstStyle/>
          <a:p>
            <a:endParaRPr lang="en-US" b="1" i="1" dirty="0"/>
          </a:p>
        </p:txBody>
      </p:sp>
      <p:sp>
        <p:nvSpPr>
          <p:cNvPr id="8"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282715006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Click to edit Master title style</a:t>
            </a:r>
          </a:p>
        </p:txBody>
      </p:sp>
      <p:sp>
        <p:nvSpPr>
          <p:cNvPr id="3" name="Content 1left"/>
          <p:cNvSpPr>
            <a:spLocks noGrp="1"/>
          </p:cNvSpPr>
          <p:nvPr>
            <p:ph sz="half" idx="1"/>
          </p:nvPr>
        </p:nvSpPr>
        <p:spPr>
          <a:xfrm>
            <a:off x="457200" y="1188720"/>
            <a:ext cx="5669280" cy="54864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right"/>
          <p:cNvSpPr>
            <a:spLocks noGrp="1"/>
          </p:cNvSpPr>
          <p:nvPr>
            <p:ph sz="half" idx="2"/>
          </p:nvPr>
        </p:nvSpPr>
        <p:spPr>
          <a:xfrm>
            <a:off x="6153912" y="1188720"/>
            <a:ext cx="5669280" cy="54864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cNvSpPr>
            <a:spLocks noGrp="1"/>
          </p:cNvSpPr>
          <p:nvPr>
            <p:ph type="ftr" sz="quarter" idx="10"/>
          </p:nvPr>
        </p:nvSpPr>
        <p:spPr/>
        <p:txBody>
          <a:bodyPr/>
          <a:lstStyle/>
          <a:p>
            <a:endParaRPr lang="en-US" b="1" i="1" dirty="0"/>
          </a:p>
        </p:txBody>
      </p:sp>
      <p:sp>
        <p:nvSpPr>
          <p:cNvPr id="9"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272427144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lvl1pPr>
              <a:defRPr/>
            </a:lvl1pPr>
          </a:lstStyle>
          <a:p>
            <a:r>
              <a:rPr lang="en-US"/>
              <a:t>Click to edit Master title style</a:t>
            </a:r>
          </a:p>
        </p:txBody>
      </p:sp>
      <p:sp>
        <p:nvSpPr>
          <p:cNvPr id="3" name="SubTitle 1left"/>
          <p:cNvSpPr>
            <a:spLocks noGrp="1"/>
          </p:cNvSpPr>
          <p:nvPr>
            <p:ph type="body" idx="1"/>
          </p:nvPr>
        </p:nvSpPr>
        <p:spPr>
          <a:xfrm>
            <a:off x="457200" y="1188720"/>
            <a:ext cx="566928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1left"/>
          <p:cNvSpPr>
            <a:spLocks noGrp="1"/>
          </p:cNvSpPr>
          <p:nvPr>
            <p:ph sz="half" idx="2"/>
          </p:nvPr>
        </p:nvSpPr>
        <p:spPr>
          <a:xfrm>
            <a:off x="457200" y="1645920"/>
            <a:ext cx="5669280" cy="493776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right"/>
          <p:cNvSpPr>
            <a:spLocks noGrp="1"/>
          </p:cNvSpPr>
          <p:nvPr>
            <p:ph type="body" sz="quarter" idx="3"/>
          </p:nvPr>
        </p:nvSpPr>
        <p:spPr>
          <a:xfrm>
            <a:off x="6153912" y="1188720"/>
            <a:ext cx="5669280"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2right"/>
          <p:cNvSpPr>
            <a:spLocks noGrp="1"/>
          </p:cNvSpPr>
          <p:nvPr>
            <p:ph sz="quarter" idx="4"/>
          </p:nvPr>
        </p:nvSpPr>
        <p:spPr>
          <a:xfrm>
            <a:off x="6153912" y="1645920"/>
            <a:ext cx="5669280" cy="493776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cNvSpPr>
            <a:spLocks noGrp="1"/>
          </p:cNvSpPr>
          <p:nvPr>
            <p:ph type="ftr" sz="quarter" idx="10"/>
          </p:nvPr>
        </p:nvSpPr>
        <p:spPr/>
        <p:txBody>
          <a:bodyPr/>
          <a:lstStyle/>
          <a:p>
            <a:endParaRPr lang="en-US" b="1" i="1" dirty="0"/>
          </a:p>
        </p:txBody>
      </p:sp>
      <p:sp>
        <p:nvSpPr>
          <p:cNvPr id="11"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208868837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4" name="Title"/>
          <p:cNvSpPr>
            <a:spLocks noGrp="1"/>
          </p:cNvSpPr>
          <p:nvPr>
            <p:ph type="title"/>
          </p:nvPr>
        </p:nvSpPr>
        <p:spPr/>
        <p:txBody>
          <a:bodyPr/>
          <a:lstStyle/>
          <a:p>
            <a:r>
              <a:rPr lang="en-US"/>
              <a:t>Click to edit Master title style</a:t>
            </a:r>
          </a:p>
        </p:txBody>
      </p:sp>
      <p:sp>
        <p:nvSpPr>
          <p:cNvPr id="5" name="Content 1Top"/>
          <p:cNvSpPr>
            <a:spLocks noGrp="1"/>
          </p:cNvSpPr>
          <p:nvPr>
            <p:ph sz="quarter" idx="12"/>
          </p:nvPr>
        </p:nvSpPr>
        <p:spPr>
          <a:xfrm>
            <a:off x="457200" y="1189038"/>
            <a:ext cx="11363325"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left"/>
          <p:cNvSpPr>
            <a:spLocks noGrp="1"/>
          </p:cNvSpPr>
          <p:nvPr>
            <p:ph sz="half" idx="2"/>
          </p:nvPr>
        </p:nvSpPr>
        <p:spPr>
          <a:xfrm>
            <a:off x="457200" y="2103120"/>
            <a:ext cx="6373368"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3right"/>
          <p:cNvSpPr>
            <a:spLocks noGrp="1"/>
          </p:cNvSpPr>
          <p:nvPr>
            <p:ph sz="quarter" idx="4"/>
          </p:nvPr>
        </p:nvSpPr>
        <p:spPr>
          <a:xfrm>
            <a:off x="6858000" y="2103120"/>
            <a:ext cx="4962525"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cNvSpPr>
            <a:spLocks noGrp="1"/>
          </p:cNvSpPr>
          <p:nvPr>
            <p:ph type="ftr" sz="quarter" idx="10"/>
          </p:nvPr>
        </p:nvSpPr>
        <p:spPr/>
        <p:txBody>
          <a:bodyPr/>
          <a:lstStyle/>
          <a:p>
            <a:endParaRPr lang="en-US" b="1" i="1" dirty="0"/>
          </a:p>
        </p:txBody>
      </p:sp>
      <p:sp>
        <p:nvSpPr>
          <p:cNvPr id="8"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4807169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ad Content">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a:bodyPr>
          <a:lstStyle>
            <a:lvl1pPr>
              <a:defRPr sz="3600"/>
            </a:lvl1pPr>
          </a:lstStyle>
          <a:p>
            <a:r>
              <a:rPr lang="en-US"/>
              <a:t>Click to edit Master title style</a:t>
            </a:r>
          </a:p>
        </p:txBody>
      </p:sp>
      <p:sp>
        <p:nvSpPr>
          <p:cNvPr id="3" name="Content 1topLeft"/>
          <p:cNvSpPr>
            <a:spLocks noGrp="1"/>
          </p:cNvSpPr>
          <p:nvPr>
            <p:ph sz="half" idx="1"/>
          </p:nvPr>
        </p:nvSpPr>
        <p:spPr>
          <a:xfrm>
            <a:off x="457200"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topRight"/>
          <p:cNvSpPr>
            <a:spLocks noGrp="1"/>
          </p:cNvSpPr>
          <p:nvPr>
            <p:ph sz="half" idx="2"/>
          </p:nvPr>
        </p:nvSpPr>
        <p:spPr>
          <a:xfrm>
            <a:off x="6153912"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3bottomLeft"/>
          <p:cNvSpPr>
            <a:spLocks noGrp="1"/>
          </p:cNvSpPr>
          <p:nvPr>
            <p:ph sz="quarter" idx="13"/>
          </p:nvPr>
        </p:nvSpPr>
        <p:spPr>
          <a:xfrm>
            <a:off x="457200" y="3840480"/>
            <a:ext cx="5669280" cy="265176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4bottomRight"/>
          <p:cNvSpPr>
            <a:spLocks noGrp="1"/>
          </p:cNvSpPr>
          <p:nvPr>
            <p:ph sz="quarter" idx="14"/>
          </p:nvPr>
        </p:nvSpPr>
        <p:spPr>
          <a:xfrm>
            <a:off x="6153912" y="3840480"/>
            <a:ext cx="5669280" cy="265176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cNvSpPr>
            <a:spLocks noGrp="1"/>
          </p:cNvSpPr>
          <p:nvPr>
            <p:ph type="ftr" sz="quarter" idx="15"/>
          </p:nvPr>
        </p:nvSpPr>
        <p:spPr/>
        <p:txBody>
          <a:bodyPr/>
          <a:lstStyle/>
          <a:p>
            <a:endParaRPr lang="en-US" b="1" i="1" dirty="0"/>
          </a:p>
        </p:txBody>
      </p:sp>
      <p:sp>
        <p:nvSpPr>
          <p:cNvPr id="10" name="Slide Number"/>
          <p:cNvSpPr>
            <a:spLocks noGrp="1"/>
          </p:cNvSpPr>
          <p:nvPr>
            <p:ph type="sldNum" sz="quarter" idx="16"/>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339075180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Click to edit Master title style</a:t>
            </a:r>
          </a:p>
        </p:txBody>
      </p:sp>
      <p:sp>
        <p:nvSpPr>
          <p:cNvPr id="5" name="Footer"/>
          <p:cNvSpPr>
            <a:spLocks noGrp="1"/>
          </p:cNvSpPr>
          <p:nvPr>
            <p:ph type="ftr" sz="quarter" idx="10"/>
          </p:nvPr>
        </p:nvSpPr>
        <p:spPr/>
        <p:txBody>
          <a:bodyPr/>
          <a:lstStyle/>
          <a:p>
            <a:endParaRPr lang="en-US" b="1" i="1" dirty="0"/>
          </a:p>
        </p:txBody>
      </p:sp>
      <p:sp>
        <p:nvSpPr>
          <p:cNvPr id="6"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342836160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cNvSpPr>
            <a:spLocks noGrp="1"/>
          </p:cNvSpPr>
          <p:nvPr>
            <p:ph type="ftr" sz="quarter" idx="10"/>
          </p:nvPr>
        </p:nvSpPr>
        <p:spPr/>
        <p:txBody>
          <a:bodyPr/>
          <a:lstStyle/>
          <a:p>
            <a:endParaRPr lang="en-US" b="1" i="1" dirty="0"/>
          </a:p>
        </p:txBody>
      </p:sp>
      <p:sp>
        <p:nvSpPr>
          <p:cNvPr id="6"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36487841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Title"/>
          <p:cNvSpPr>
            <a:spLocks noGrp="1"/>
          </p:cNvSpPr>
          <p:nvPr>
            <p:ph type="title"/>
          </p:nvPr>
        </p:nvSpPr>
        <p:spPr/>
        <p:txBody>
          <a:bodyPr/>
          <a:lstStyle/>
          <a:p>
            <a:r>
              <a:rPr lang="en-US"/>
              <a:t>Click to edit Master title style</a:t>
            </a:r>
          </a:p>
        </p:txBody>
      </p:sp>
      <p:sp>
        <p:nvSpPr>
          <p:cNvPr id="3" name="Content 2Right"/>
          <p:cNvSpPr>
            <a:spLocks noGrp="1"/>
          </p:cNvSpPr>
          <p:nvPr>
            <p:ph idx="1"/>
          </p:nvPr>
        </p:nvSpPr>
        <p:spPr>
          <a:xfrm>
            <a:off x="4572000" y="1188720"/>
            <a:ext cx="7251192"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aptionText 1Left"/>
          <p:cNvSpPr>
            <a:spLocks noGrp="1"/>
          </p:cNvSpPr>
          <p:nvPr>
            <p:ph type="body" sz="half" idx="2"/>
          </p:nvPr>
        </p:nvSpPr>
        <p:spPr>
          <a:xfrm>
            <a:off x="457200" y="1188720"/>
            <a:ext cx="4114800" cy="5486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p:cNvSpPr>
            <a:spLocks noGrp="1"/>
          </p:cNvSpPr>
          <p:nvPr>
            <p:ph type="ftr" sz="quarter" idx="10"/>
          </p:nvPr>
        </p:nvSpPr>
        <p:spPr/>
        <p:txBody>
          <a:bodyPr/>
          <a:lstStyle/>
          <a:p>
            <a:endParaRPr lang="en-US" b="1" i="1" dirty="0"/>
          </a:p>
        </p:txBody>
      </p:sp>
      <p:sp>
        <p:nvSpPr>
          <p:cNvPr id="9"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149115310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57120" y="1325880"/>
            <a:ext cx="7477760" cy="4206240"/>
          </a:xfrm>
          <a:prstGeom prst="rect">
            <a:avLst/>
          </a:prstGeom>
        </p:spPr>
      </p:pic>
      <p:sp>
        <p:nvSpPr>
          <p:cNvPr id="2" name="Title"/>
          <p:cNvSpPr>
            <a:spLocks noGrp="1"/>
          </p:cNvSpPr>
          <p:nvPr>
            <p:ph type="title"/>
          </p:nvPr>
        </p:nvSpPr>
        <p:spPr>
          <a:xfrm>
            <a:off x="457199" y="182880"/>
            <a:ext cx="11274552" cy="731520"/>
          </a:xfrm>
        </p:spPr>
        <p:txBody>
          <a:bodyPr/>
          <a:lstStyle>
            <a:lvl1pPr algn="ctr">
              <a:defRPr/>
            </a:lvl1pPr>
          </a:lstStyle>
          <a:p>
            <a:r>
              <a:rPr lang="en-US"/>
              <a:t>Click to edit Master title style</a:t>
            </a:r>
          </a:p>
        </p:txBody>
      </p:sp>
      <p:sp>
        <p:nvSpPr>
          <p:cNvPr id="5" name="Footer"/>
          <p:cNvSpPr>
            <a:spLocks noGrp="1"/>
          </p:cNvSpPr>
          <p:nvPr>
            <p:ph type="ftr" sz="quarter" idx="10"/>
          </p:nvPr>
        </p:nvSpPr>
        <p:spPr/>
        <p:txBody>
          <a:bodyPr/>
          <a:lstStyle/>
          <a:p>
            <a:endParaRPr lang="en-US" b="1" i="1" dirty="0"/>
          </a:p>
        </p:txBody>
      </p:sp>
      <p:sp>
        <p:nvSpPr>
          <p:cNvPr id="6"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348566466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96311" y="1416354"/>
            <a:ext cx="3999379" cy="4025293"/>
          </a:xfrm>
          <a:prstGeom prst="rect">
            <a:avLst/>
          </a:prstGeom>
        </p:spPr>
      </p:pic>
      <p:sp>
        <p:nvSpPr>
          <p:cNvPr id="2" name="Title"/>
          <p:cNvSpPr>
            <a:spLocks noGrp="1"/>
          </p:cNvSpPr>
          <p:nvPr>
            <p:ph type="title"/>
          </p:nvPr>
        </p:nvSpPr>
        <p:spPr>
          <a:xfrm>
            <a:off x="457199" y="182880"/>
            <a:ext cx="11274552" cy="731520"/>
          </a:xfrm>
        </p:spPr>
        <p:txBody>
          <a:bodyPr/>
          <a:lstStyle>
            <a:lvl1pPr algn="ctr">
              <a:defRPr/>
            </a:lvl1pPr>
          </a:lstStyle>
          <a:p>
            <a:r>
              <a:rPr lang="en-US"/>
              <a:t>Click to edit Master title style</a:t>
            </a:r>
          </a:p>
        </p:txBody>
      </p:sp>
      <p:sp>
        <p:nvSpPr>
          <p:cNvPr id="5" name="Footer"/>
          <p:cNvSpPr>
            <a:spLocks noGrp="1"/>
          </p:cNvSpPr>
          <p:nvPr>
            <p:ph type="ftr" sz="quarter" idx="10"/>
          </p:nvPr>
        </p:nvSpPr>
        <p:spPr/>
        <p:txBody>
          <a:bodyPr/>
          <a:lstStyle/>
          <a:p>
            <a:endParaRPr lang="en-US" b="1" i="1" dirty="0"/>
          </a:p>
        </p:txBody>
      </p:sp>
      <p:sp>
        <p:nvSpPr>
          <p:cNvPr id="6" name="Slide Number"/>
          <p:cNvSpPr>
            <a:spLocks noGrp="1"/>
          </p:cNvSpPr>
          <p:nvPr>
            <p:ph type="sldNum" sz="quarter" idx="11"/>
          </p:nvPr>
        </p:nvSpPr>
        <p:spPr/>
        <p:txBody>
          <a:bodyPr/>
          <a:lstStyle/>
          <a:p>
            <a:fld id="{97CA2BA9-22C5-467B-B277-3FD1809254A3}" type="slidenum">
              <a:rPr lang="en-US" smtClean="0"/>
              <a:pPr/>
              <a:t>‹#›</a:t>
            </a:fld>
            <a:endParaRPr lang="en-US" dirty="0"/>
          </a:p>
        </p:txBody>
      </p:sp>
    </p:spTree>
    <p:extLst>
      <p:ext uri="{BB962C8B-B14F-4D97-AF65-F5344CB8AC3E}">
        <p14:creationId xmlns:p14="http://schemas.microsoft.com/office/powerpoint/2010/main" val="2423015600"/>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2D2A5410-465F-4E3F-A79A-44AA5C5AB483}" type="datetime1">
              <a:rPr lang="en-US" smtClean="0"/>
              <a:t>10/27/2022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Tree>
    <p:extLst>
      <p:ext uri="{BB962C8B-B14F-4D97-AF65-F5344CB8AC3E}">
        <p14:creationId xmlns:p14="http://schemas.microsoft.com/office/powerpoint/2010/main" val="2218266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7.png"/><Relationship Id="rId2" Type="http://schemas.openxmlformats.org/officeDocument/2006/relationships/slideLayout" Target="../slideLayouts/slideLayout8.xml"/><Relationship Id="rId16"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5.jpe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userDrawn="1"/>
        </p:nvPicPr>
        <p:blipFill>
          <a:blip r:embed="rId8">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fld id="{121D385E-0967-44D0-B744-AD62519B568F}" type="datetime1">
              <a:rPr lang="en-US" smtClean="0"/>
              <a:t>10/27/2022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74" r:id="rId1"/>
    <p:sldLayoutId id="2147483666" r:id="rId2"/>
    <p:sldLayoutId id="2147483667" r:id="rId3"/>
    <p:sldLayoutId id="2147483668" r:id="rId4"/>
    <p:sldLayoutId id="2147483669" r:id="rId5"/>
    <p:sldLayoutId id="2147483655"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15" cstate="email">
            <a:extLst>
              <a:ext uri="{28A0092B-C50C-407E-A947-70E740481C1C}">
                <a14:useLocalDpi xmlns:a14="http://schemas.microsoft.com/office/drawing/2010/main"/>
              </a:ext>
            </a:extLst>
          </a:blip>
          <a:srcRect/>
          <a:stretch/>
        </p:blipFill>
        <p:spPr>
          <a:xfrm>
            <a:off x="-1" y="5897880"/>
            <a:ext cx="1471677" cy="958581"/>
          </a:xfrm>
          <a:prstGeom prst="rect">
            <a:avLst/>
          </a:prstGeom>
        </p:spPr>
      </p:pic>
      <p:sp>
        <p:nvSpPr>
          <p:cNvPr id="15" name="Rectangle 14"/>
          <p:cNvSpPr>
            <a:spLocks noChangeAspect="1"/>
          </p:cNvSpPr>
          <p:nvPr userDrawn="1"/>
        </p:nvSpPr>
        <p:spPr>
          <a:xfrm>
            <a:off x="6613619" y="-5815"/>
            <a:ext cx="5566868" cy="6858000"/>
          </a:xfrm>
          <a:prstGeom prst="rect">
            <a:avLst/>
          </a:prstGeom>
          <a:blipFill dpi="0" rotWithShape="1">
            <a:blip r:embed="rId16" cstate="email">
              <a:alphaModFix amt="18000"/>
              <a:extLst>
                <a:ext uri="{28A0092B-C50C-407E-A947-70E740481C1C}">
                  <a14:useLocalDpi xmlns:a14="http://schemas.microsoft.com/office/drawing/2010/main"/>
                </a:ext>
              </a:extLst>
            </a:blip>
            <a:srcRect/>
            <a:stretch>
              <a:fillRect l="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p:ph type="title"/>
          </p:nvPr>
        </p:nvSpPr>
        <p:spPr>
          <a:xfrm>
            <a:off x="457199" y="182880"/>
            <a:ext cx="10332720" cy="731520"/>
          </a:xfrm>
          <a:prstGeom prst="rect">
            <a:avLst/>
          </a:prstGeom>
        </p:spPr>
        <p:txBody>
          <a:bodyPr vert="horz" lIns="91440" tIns="45720" rIns="91440" bIns="45720" rtlCol="0" anchor="ctr">
            <a:normAutofit/>
          </a:bodyPr>
          <a:lstStyle/>
          <a:p>
            <a:r>
              <a:rPr lang="en-US"/>
              <a:t>Click to edit Master title style</a:t>
            </a:r>
          </a:p>
        </p:txBody>
      </p:sp>
      <p:sp>
        <p:nvSpPr>
          <p:cNvPr id="3" name="Text"/>
          <p:cNvSpPr>
            <a:spLocks noGrp="1"/>
          </p:cNvSpPr>
          <p:nvPr>
            <p:ph type="body" idx="1"/>
          </p:nvPr>
        </p:nvSpPr>
        <p:spPr>
          <a:xfrm>
            <a:off x="457200" y="1188720"/>
            <a:ext cx="11365992" cy="53949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cNvSpPr>
            <a:spLocks noGrp="1"/>
          </p:cNvSpPr>
          <p:nvPr>
            <p:ph type="ftr" sz="quarter" idx="3"/>
          </p:nvPr>
        </p:nvSpPr>
        <p:spPr>
          <a:xfrm>
            <a:off x="4038600" y="6583680"/>
            <a:ext cx="4114800" cy="182880"/>
          </a:xfrm>
          <a:prstGeom prst="rect">
            <a:avLst/>
          </a:prstGeom>
        </p:spPr>
        <p:txBody>
          <a:bodyPr vert="horz" lIns="91440" tIns="45720" rIns="91440" bIns="45720" rtlCol="0" anchor="ctr"/>
          <a:lstStyle>
            <a:lvl1pPr algn="ctr">
              <a:defRPr sz="900">
                <a:solidFill>
                  <a:srgbClr val="C8D6EB"/>
                </a:solidFill>
                <a:latin typeface="Arial" panose="020B0604020202020204" pitchFamily="34" charset="0"/>
                <a:cs typeface="Arial" panose="020B0604020202020204" pitchFamily="34" charset="0"/>
              </a:defRPr>
            </a:lvl1pPr>
          </a:lstStyle>
          <a:p>
            <a:endParaRPr lang="en-US" b="1" i="1" dirty="0"/>
          </a:p>
        </p:txBody>
      </p:sp>
      <p:sp>
        <p:nvSpPr>
          <p:cNvPr id="13" name="Slide Number"/>
          <p:cNvSpPr>
            <a:spLocks noGrp="1"/>
          </p:cNvSpPr>
          <p:nvPr>
            <p:ph type="sldNum" sz="quarter" idx="4"/>
          </p:nvPr>
        </p:nvSpPr>
        <p:spPr>
          <a:xfrm>
            <a:off x="9217152" y="6583680"/>
            <a:ext cx="2743200" cy="182880"/>
          </a:xfrm>
          <a:prstGeom prst="rect">
            <a:avLst/>
          </a:prstGeom>
        </p:spPr>
        <p:txBody>
          <a:bodyPr vert="horz" lIns="91440" tIns="45720" rIns="91440" bIns="45720" rtlCol="0" anchor="ctr"/>
          <a:lstStyle>
            <a:lvl1pPr algn="r">
              <a:defRPr sz="900">
                <a:solidFill>
                  <a:srgbClr val="C8D6EB"/>
                </a:solidFill>
                <a:latin typeface="Arial" panose="020B0604020202020204" pitchFamily="34" charset="0"/>
                <a:cs typeface="Arial" panose="020B0604020202020204" pitchFamily="34" charset="0"/>
              </a:defRPr>
            </a:lvl1pPr>
          </a:lstStyle>
          <a:p>
            <a:fld id="{97CA2BA9-22C5-467B-B277-3FD1809254A3}" type="slidenum">
              <a:rPr lang="en-US" smtClean="0"/>
              <a:pPr/>
              <a:t>‹#›</a:t>
            </a:fld>
            <a:endParaRPr lang="en-US" dirty="0"/>
          </a:p>
        </p:txBody>
      </p:sp>
      <p:cxnSp>
        <p:nvCxnSpPr>
          <p:cNvPr id="9" name="Straight Line Top"/>
          <p:cNvCxnSpPr/>
          <p:nvPr userDrawn="1"/>
        </p:nvCxnSpPr>
        <p:spPr>
          <a:xfrm>
            <a:off x="457199" y="1047135"/>
            <a:ext cx="10332720" cy="615"/>
          </a:xfrm>
          <a:prstGeom prst="line">
            <a:avLst/>
          </a:prstGeom>
          <a:ln w="25400" cap="rnd">
            <a:solidFill>
              <a:srgbClr val="00328C"/>
            </a:solidFill>
          </a:ln>
          <a:effectLst/>
        </p:spPr>
        <p:style>
          <a:lnRef idx="1">
            <a:schemeClr val="accent1"/>
          </a:lnRef>
          <a:fillRef idx="0">
            <a:schemeClr val="accent1"/>
          </a:fillRef>
          <a:effectRef idx="0">
            <a:schemeClr val="accent1"/>
          </a:effectRef>
          <a:fontRef idx="minor">
            <a:schemeClr val="tx1"/>
          </a:fontRef>
        </p:style>
      </p:cxnSp>
      <p:cxnSp>
        <p:nvCxnSpPr>
          <p:cNvPr id="12" name="Straight Line Bottom"/>
          <p:cNvCxnSpPr/>
          <p:nvPr userDrawn="1"/>
        </p:nvCxnSpPr>
        <p:spPr>
          <a:xfrm>
            <a:off x="1097280" y="6491625"/>
            <a:ext cx="10881360" cy="615"/>
          </a:xfrm>
          <a:prstGeom prst="line">
            <a:avLst/>
          </a:prstGeom>
          <a:ln w="25400" cap="rnd">
            <a:solidFill>
              <a:srgbClr val="FA0000"/>
            </a:solidFill>
          </a:ln>
          <a:effectLst/>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0972800" y="27432"/>
            <a:ext cx="1097280" cy="1104390"/>
          </a:xfrm>
          <a:prstGeom prst="rect">
            <a:avLst/>
          </a:prstGeom>
        </p:spPr>
      </p:pic>
    </p:spTree>
    <p:extLst>
      <p:ext uri="{BB962C8B-B14F-4D97-AF65-F5344CB8AC3E}">
        <p14:creationId xmlns:p14="http://schemas.microsoft.com/office/powerpoint/2010/main" val="3662123282"/>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transition>
    <p:fade/>
  </p:transition>
  <p:hf hdr="0" ftr="0" dt="0"/>
  <p:txStyles>
    <p:titleStyle>
      <a:lvl1pPr algn="l" defTabSz="914400" rtl="0" eaLnBrk="1" latinLnBrk="0" hangingPunct="1">
        <a:spcBef>
          <a:spcPct val="0"/>
        </a:spcBef>
        <a:buNone/>
        <a:defRPr sz="3600" b="0" kern="1200" cap="small" baseline="0">
          <a:solidFill>
            <a:srgbClr val="C8D6EB"/>
          </a:solidFill>
          <a:latin typeface="+mj-lt"/>
          <a:ea typeface="+mj-ea"/>
          <a:cs typeface="Segoe UI Semilight" panose="020B0402040204020203" pitchFamily="34" charset="0"/>
        </a:defRPr>
      </a:lvl1pPr>
    </p:titleStyle>
    <p:bodyStyle>
      <a:lvl1pPr marL="223838" indent="-223838" algn="l" defTabSz="914400" rtl="0" eaLnBrk="1" latinLnBrk="0" hangingPunct="1">
        <a:spcBef>
          <a:spcPct val="20000"/>
        </a:spcBef>
        <a:buFont typeface="Arial" pitchFamily="34" charset="0"/>
        <a:buChar char="•"/>
        <a:defRPr sz="2400" kern="1200">
          <a:solidFill>
            <a:schemeClr val="tx1"/>
          </a:solidFill>
          <a:latin typeface="+mn-lt"/>
          <a:ea typeface="Segoe UI" panose="020B0502040204020203" pitchFamily="34" charset="0"/>
          <a:cs typeface="Segoe UI" panose="020B0502040204020203" pitchFamily="34" charset="0"/>
        </a:defRPr>
      </a:lvl1pPr>
      <a:lvl2pPr marL="461963" indent="-227013" algn="l" defTabSz="914400" rtl="0" eaLnBrk="1" latinLnBrk="0" hangingPunct="1">
        <a:spcBef>
          <a:spcPct val="20000"/>
        </a:spcBef>
        <a:buFont typeface="Arial" pitchFamily="34" charset="0"/>
        <a:buChar char="–"/>
        <a:tabLst/>
        <a:defRPr sz="2000" kern="1200">
          <a:solidFill>
            <a:schemeClr val="tx1"/>
          </a:solidFill>
          <a:latin typeface="+mn-lt"/>
          <a:ea typeface="Segoe UI" panose="020B0502040204020203" pitchFamily="34" charset="0"/>
          <a:cs typeface="Segoe UI" panose="020B0502040204020203" pitchFamily="34" charset="0"/>
        </a:defRPr>
      </a:lvl2pPr>
      <a:lvl3pPr marL="684213" indent="-228600" algn="l" defTabSz="914400" rtl="0" eaLnBrk="1" latinLnBrk="0" hangingPunct="1">
        <a:spcBef>
          <a:spcPct val="20000"/>
        </a:spcBef>
        <a:buFont typeface="Arial" pitchFamily="34" charset="0"/>
        <a:buChar char="•"/>
        <a:defRPr sz="1800" kern="1200">
          <a:solidFill>
            <a:schemeClr val="tx1"/>
          </a:solidFill>
          <a:latin typeface="+mn-lt"/>
          <a:ea typeface="Segoe UI" panose="020B0502040204020203" pitchFamily="34" charset="0"/>
          <a:cs typeface="Segoe UI" panose="020B0502040204020203" pitchFamily="34" charset="0"/>
        </a:defRPr>
      </a:lvl3pPr>
      <a:lvl4pPr marL="914400" indent="-228600" algn="l" defTabSz="914400" rtl="0" eaLnBrk="1" latinLnBrk="0" hangingPunct="1">
        <a:spcBef>
          <a:spcPct val="20000"/>
        </a:spcBef>
        <a:buFont typeface="Arial" pitchFamily="34" charset="0"/>
        <a:buChar char="–"/>
        <a:defRPr sz="1600" kern="1200">
          <a:solidFill>
            <a:schemeClr val="tx1"/>
          </a:solidFill>
          <a:latin typeface="+mn-lt"/>
          <a:ea typeface="Segoe UI" panose="020B0502040204020203" pitchFamily="34" charset="0"/>
          <a:cs typeface="Segoe UI" panose="020B0502040204020203" pitchFamily="34" charset="0"/>
        </a:defRPr>
      </a:lvl4pPr>
      <a:lvl5pPr marL="914400" indent="-228600" algn="l" defTabSz="914400" rtl="0" eaLnBrk="1" latinLnBrk="0" hangingPunct="1">
        <a:spcBef>
          <a:spcPct val="20000"/>
        </a:spcBef>
        <a:buFont typeface="Arial" pitchFamily="34" charset="0"/>
        <a:buChar char="»"/>
        <a:defRPr sz="1600" kern="1200">
          <a:solidFill>
            <a:schemeClr val="tx1"/>
          </a:solidFill>
          <a:latin typeface="+mn-lt"/>
          <a:ea typeface="Segoe UI" panose="020B0502040204020203" pitchFamily="34" charset="0"/>
          <a:cs typeface="Segoe UI" panose="020B0502040204020203"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6.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hyperlink" Target="https://go.usa.gov/xtA3r" TargetMode="External"/><Relationship Id="rId3" Type="http://schemas.openxmlformats.org/officeDocument/2006/relationships/hyperlink" Target="https://human-factors.arc.nasa.gov/techareas/tech_areas.php" TargetMode="External"/><Relationship Id="rId7" Type="http://schemas.openxmlformats.org/officeDocument/2006/relationships/image" Target="../media/image20.png"/><Relationship Id="rId2" Type="http://schemas.openxmlformats.org/officeDocument/2006/relationships/hyperlink" Target="https://ti.arc.nasa.gov/" TargetMode="Externa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jpe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hyperlink" Target="https://www.nas.nasa.gov/projects/era.html" TargetMode="External"/><Relationship Id="rId7" Type="http://schemas.openxmlformats.org/officeDocument/2006/relationships/package" Target="../embeddings/Microsoft_Word_Document.docx"/><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hyperlink" Target="https://gcc02.safelinks.protection.outlook.com/?url=https%3A%2F%2Fgithub.com%2FNeoGeographyToolkit%2FStereoPipeline&amp;data=05%7C01%7Csally.a.cahill%40nasa.gov%7Cd46885488f7c4819eb7708daab1dc18e%7C7005d45845be48ae8140d43da96dd17b%7C0%7C0%7C638010441533111670%7CUnknown%7CTWFpbGZsb3d8eyJWIjoiMC4wLjAwMDAiLCJQIjoiV2luMzIiLCJBTiI6Ik1haWwiLCJXVCI6Mn0%3D%7C3000%7C%7C%7C&amp;sdata=6ZmBYPxTU7PHWH11GCaFx4TH%2Fo5Nz6Lc3r%2F1ywZ2SOc%3D&amp;reserved=0" TargetMode="External"/><Relationship Id="rId5" Type="http://schemas.openxmlformats.org/officeDocument/2006/relationships/hyperlink" Target="https://trek.nasa.gov/moon/" TargetMode="External"/><Relationship Id="rId10" Type="http://schemas.openxmlformats.org/officeDocument/2006/relationships/image" Target="../media/image25.png"/><Relationship Id="rId4" Type="http://schemas.openxmlformats.org/officeDocument/2006/relationships/hyperlink" Target="https://celestial.arc.nasa.gov/" TargetMode="External"/><Relationship Id="rId9"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s://www.nasa.gov/ames/vms" TargetMode="External"/><Relationship Id="rId7" Type="http://schemas.openxmlformats.org/officeDocument/2006/relationships/image" Target="../media/image28.jpg"/><Relationship Id="rId2" Type="http://schemas.openxmlformats.org/officeDocument/2006/relationships/hyperlink" Target="https://sservi.nasa.gov/" TargetMode="External"/><Relationship Id="rId1" Type="http://schemas.openxmlformats.org/officeDocument/2006/relationships/slideLayout" Target="../slideLayouts/slideLayout8.xml"/><Relationship Id="rId6" Type="http://schemas.openxmlformats.org/officeDocument/2006/relationships/image" Target="../media/image27.emf"/><Relationship Id="rId5" Type="http://schemas.openxmlformats.org/officeDocument/2006/relationships/image" Target="../media/image26.JPG"/><Relationship Id="rId4" Type="http://schemas.openxmlformats.org/officeDocument/2006/relationships/hyperlink" Target="https://www.nasa.gov/centers/ames/business/future_flight_central_facilities.html" TargetMode="External"/><Relationship Id="rId9"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2EC482-3AC3-4BB2-B7BF-14DD46ACED81}"/>
              </a:ext>
            </a:extLst>
          </p:cNvPr>
          <p:cNvSpPr>
            <a:spLocks noGrp="1"/>
          </p:cNvSpPr>
          <p:nvPr>
            <p:ph type="sldNum" sz="quarter" idx="12"/>
          </p:nvPr>
        </p:nvSpPr>
        <p:spPr/>
        <p:txBody>
          <a:bodyPr/>
          <a:lstStyle/>
          <a:p>
            <a:fld id="{2E8C51FE-49D9-314D-9957-ABBF7DDE8782}" type="slidenum">
              <a:rPr lang="en-US" smtClean="0"/>
              <a:t>1</a:t>
            </a:fld>
            <a:endParaRPr lang="en-US" dirty="0"/>
          </a:p>
        </p:txBody>
      </p:sp>
      <p:pic>
        <p:nvPicPr>
          <p:cNvPr id="3" name="Picture 2">
            <a:extLst>
              <a:ext uri="{FF2B5EF4-FFF2-40B4-BE49-F238E27FC236}">
                <a16:creationId xmlns:a16="http://schemas.microsoft.com/office/drawing/2014/main" id="{87A30180-3B0C-45C6-808E-17EAFBBE359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5" t="10276" r="2394" b="1638"/>
          <a:stretch/>
        </p:blipFill>
        <p:spPr>
          <a:xfrm>
            <a:off x="0" y="0"/>
            <a:ext cx="12184992" cy="6505574"/>
          </a:xfrm>
          <a:prstGeom prst="rect">
            <a:avLst/>
          </a:prstGeom>
        </p:spPr>
      </p:pic>
      <p:pic>
        <p:nvPicPr>
          <p:cNvPr id="6" name="Picture 5">
            <a:extLst>
              <a:ext uri="{FF2B5EF4-FFF2-40B4-BE49-F238E27FC236}">
                <a16:creationId xmlns:a16="http://schemas.microsoft.com/office/drawing/2014/main" id="{A65D7A7D-EF14-4BC5-98FA-9D26CFEF5D5F}"/>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902" b="91937" l="29474" r="77656">
                        <a14:foregroundMark x1="43493" y1="42228" x2="43493" y2="42228"/>
                        <a14:foregroundMark x1="50383" y1="42228" x2="50383" y2="42228"/>
                        <a14:foregroundMark x1="47177" y1="14879" x2="48900" y2="14879"/>
                        <a14:foregroundMark x1="53828" y1="12303" x2="55311" y2="14464"/>
                        <a14:foregroundMark x1="57990" y1="12718" x2="58517" y2="16126"/>
                        <a14:foregroundMark x1="55311" y1="66168" x2="57512" y2="66999"/>
                        <a14:foregroundMark x1="64402" y1="67914" x2="67368" y2="65752"/>
                        <a14:foregroundMark x1="61435" y1="67498" x2="61435" y2="67498"/>
                        <a14:foregroundMark x1="62201" y1="64505" x2="62201" y2="64505"/>
                        <a14:foregroundMark x1="52823" y1="66584" x2="52823" y2="66584"/>
                        <a14:foregroundMark x1="60239" y1="64007" x2="60239" y2="64007"/>
                        <a14:foregroundMark x1="50000" y1="64921" x2="50000" y2="64921"/>
                        <a14:foregroundMark x1="60000" y1="65503" x2="60000" y2="65503"/>
                        <a14:foregroundMark x1="60813" y1="64173" x2="60813" y2="64173"/>
                        <a14:foregroundMark x1="62249" y1="66584" x2="62249" y2="66584"/>
                        <a14:foregroundMark x1="61100" y1="66085" x2="61100" y2="66085"/>
                        <a14:foregroundMark x1="59904" y1="68080" x2="59904" y2="68080"/>
                        <a14:foregroundMark x1="33014" y1="49626" x2="33014" y2="49626"/>
                        <a14:foregroundMark x1="51244" y1="41895" x2="51244" y2="41895"/>
                        <a14:foregroundMark x1="49809" y1="40815" x2="49809" y2="40815"/>
                        <a14:backgroundMark x1="54306" y1="27681" x2="54306" y2="27681"/>
                        <a14:backgroundMark x1="60239" y1="54198" x2="60239" y2="54198"/>
                      </a14:backgroundRemoval>
                    </a14:imgEffect>
                  </a14:imgLayer>
                </a14:imgProps>
              </a:ext>
              <a:ext uri="{28A0092B-C50C-407E-A947-70E740481C1C}">
                <a14:useLocalDpi xmlns:a14="http://schemas.microsoft.com/office/drawing/2010/main" val="0"/>
              </a:ext>
            </a:extLst>
          </a:blip>
          <a:srcRect l="28721" t="5883" r="22304" b="7310"/>
          <a:stretch/>
        </p:blipFill>
        <p:spPr>
          <a:xfrm>
            <a:off x="109515" y="147381"/>
            <a:ext cx="1372388" cy="1400175"/>
          </a:xfrm>
          <a:prstGeom prst="rect">
            <a:avLst/>
          </a:prstGeom>
        </p:spPr>
      </p:pic>
      <p:pic>
        <p:nvPicPr>
          <p:cNvPr id="10" name="Picture 9">
            <a:extLst>
              <a:ext uri="{FF2B5EF4-FFF2-40B4-BE49-F238E27FC236}">
                <a16:creationId xmlns:a16="http://schemas.microsoft.com/office/drawing/2014/main" id="{02D71380-F9EF-49B1-9779-E652DF0F9474}"/>
              </a:ext>
            </a:extLst>
          </p:cNvPr>
          <p:cNvPicPr>
            <a:picLocks noChangeAspect="1"/>
          </p:cNvPicPr>
          <p:nvPr/>
        </p:nvPicPr>
        <p:blipFill>
          <a:blip r:embed="rId5"/>
          <a:stretch>
            <a:fillRect/>
          </a:stretch>
        </p:blipFill>
        <p:spPr>
          <a:xfrm>
            <a:off x="11172825" y="0"/>
            <a:ext cx="1012167" cy="883481"/>
          </a:xfrm>
          <a:prstGeom prst="rect">
            <a:avLst/>
          </a:prstGeom>
        </p:spPr>
      </p:pic>
      <p:sp>
        <p:nvSpPr>
          <p:cNvPr id="12" name="TextBox 11">
            <a:extLst>
              <a:ext uri="{FF2B5EF4-FFF2-40B4-BE49-F238E27FC236}">
                <a16:creationId xmlns:a16="http://schemas.microsoft.com/office/drawing/2014/main" id="{AA2735FE-15C7-4F47-8918-5D11580D1F42}"/>
              </a:ext>
            </a:extLst>
          </p:cNvPr>
          <p:cNvSpPr txBox="1"/>
          <p:nvPr/>
        </p:nvSpPr>
        <p:spPr>
          <a:xfrm>
            <a:off x="1424225" y="591093"/>
            <a:ext cx="7497502" cy="584775"/>
          </a:xfrm>
          <a:prstGeom prst="rect">
            <a:avLst/>
          </a:prstGeom>
          <a:noFill/>
        </p:spPr>
        <p:txBody>
          <a:bodyPr wrap="none" rtlCol="0">
            <a:spAutoFit/>
          </a:bodyPr>
          <a:lstStyle/>
          <a:p>
            <a:r>
              <a:rPr lang="en-US" sz="3200" b="1" dirty="0">
                <a:solidFill>
                  <a:schemeClr val="bg1"/>
                </a:solidFill>
              </a:rPr>
              <a:t>Commercial Lunar Payloads Services (CLPS)</a:t>
            </a:r>
          </a:p>
        </p:txBody>
      </p:sp>
      <p:cxnSp>
        <p:nvCxnSpPr>
          <p:cNvPr id="14" name="Straight Connector 13">
            <a:extLst>
              <a:ext uri="{FF2B5EF4-FFF2-40B4-BE49-F238E27FC236}">
                <a16:creationId xmlns:a16="http://schemas.microsoft.com/office/drawing/2014/main" id="{3C01E84E-C50A-441A-9A1C-E87034B14991}"/>
              </a:ext>
            </a:extLst>
          </p:cNvPr>
          <p:cNvCxnSpPr>
            <a:cxnSpLocks/>
          </p:cNvCxnSpPr>
          <p:nvPr/>
        </p:nvCxnSpPr>
        <p:spPr>
          <a:xfrm>
            <a:off x="23252" y="1694937"/>
            <a:ext cx="12177984" cy="0"/>
          </a:xfrm>
          <a:prstGeom prst="line">
            <a:avLst/>
          </a:prstGeom>
          <a:ln w="57150" cmpd="sng"/>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C5D3A68-2EBC-48BD-BA0E-41B19E80DE1D}"/>
              </a:ext>
            </a:extLst>
          </p:cNvPr>
          <p:cNvSpPr txBox="1"/>
          <p:nvPr/>
        </p:nvSpPr>
        <p:spPr>
          <a:xfrm>
            <a:off x="9672093" y="241685"/>
            <a:ext cx="1500732" cy="400110"/>
          </a:xfrm>
          <a:prstGeom prst="rect">
            <a:avLst/>
          </a:prstGeom>
          <a:noFill/>
        </p:spPr>
        <p:txBody>
          <a:bodyPr wrap="none" rtlCol="0">
            <a:spAutoFit/>
          </a:bodyPr>
          <a:lstStyle/>
          <a:p>
            <a:pPr algn="r"/>
            <a:r>
              <a:rPr lang="en-US" sz="1000" dirty="0">
                <a:solidFill>
                  <a:schemeClr val="bg1"/>
                </a:solidFill>
              </a:rPr>
              <a:t>National Aeronautics and</a:t>
            </a:r>
          </a:p>
          <a:p>
            <a:pPr algn="r"/>
            <a:r>
              <a:rPr lang="en-US" sz="1000" dirty="0">
                <a:solidFill>
                  <a:schemeClr val="bg1"/>
                </a:solidFill>
              </a:rPr>
              <a:t>Space Administration</a:t>
            </a:r>
          </a:p>
        </p:txBody>
      </p:sp>
      <p:sp>
        <p:nvSpPr>
          <p:cNvPr id="18" name="TextBox 17">
            <a:extLst>
              <a:ext uri="{FF2B5EF4-FFF2-40B4-BE49-F238E27FC236}">
                <a16:creationId xmlns:a16="http://schemas.microsoft.com/office/drawing/2014/main" id="{A3DD4B49-2255-4C02-93DF-126A76EFC567}"/>
              </a:ext>
            </a:extLst>
          </p:cNvPr>
          <p:cNvSpPr txBox="1"/>
          <p:nvPr/>
        </p:nvSpPr>
        <p:spPr>
          <a:xfrm>
            <a:off x="2867623" y="1885438"/>
            <a:ext cx="5587263" cy="3877985"/>
          </a:xfrm>
          <a:prstGeom prst="rect">
            <a:avLst/>
          </a:prstGeom>
          <a:noFill/>
        </p:spPr>
        <p:txBody>
          <a:bodyPr wrap="square" rtlCol="0">
            <a:spAutoFit/>
          </a:bodyPr>
          <a:lstStyle/>
          <a:p>
            <a:r>
              <a:rPr lang="en-US" sz="2400" b="1" dirty="0">
                <a:solidFill>
                  <a:srgbClr val="FFC000"/>
                </a:solidFill>
              </a:rPr>
              <a:t>Center Capabilities: Ames Research Center</a:t>
            </a:r>
          </a:p>
          <a:p>
            <a:endParaRPr lang="en-US" dirty="0">
              <a:solidFill>
                <a:srgbClr val="FFC000"/>
              </a:solidFill>
            </a:endParaRPr>
          </a:p>
          <a:p>
            <a:endParaRPr lang="en-US" dirty="0">
              <a:solidFill>
                <a:srgbClr val="FFC000"/>
              </a:solidFill>
            </a:endParaRPr>
          </a:p>
          <a:p>
            <a:r>
              <a:rPr lang="en-US" sz="2400" b="1" dirty="0">
                <a:solidFill>
                  <a:srgbClr val="FFC000"/>
                </a:solidFill>
              </a:rPr>
              <a:t>Center Points of Contact:</a:t>
            </a:r>
          </a:p>
          <a:p>
            <a:r>
              <a:rPr lang="en-US" dirty="0">
                <a:solidFill>
                  <a:srgbClr val="FFC000"/>
                </a:solidFill>
              </a:rPr>
              <a:t>Sally Cahill</a:t>
            </a:r>
          </a:p>
          <a:p>
            <a:r>
              <a:rPr lang="en-US" dirty="0">
                <a:solidFill>
                  <a:srgbClr val="FFC000"/>
                </a:solidFill>
              </a:rPr>
              <a:t>Spaceflight Chief</a:t>
            </a:r>
          </a:p>
          <a:p>
            <a:r>
              <a:rPr lang="en-US" dirty="0">
                <a:solidFill>
                  <a:srgbClr val="FFC000"/>
                </a:solidFill>
              </a:rPr>
              <a:t>sally.a.cahill@nasa.gov</a:t>
            </a:r>
          </a:p>
          <a:p>
            <a:r>
              <a:rPr lang="en-US" dirty="0">
                <a:solidFill>
                  <a:srgbClr val="FFC000"/>
                </a:solidFill>
              </a:rPr>
              <a:t>650-604-5671</a:t>
            </a:r>
          </a:p>
          <a:p>
            <a:endParaRPr lang="en-US" dirty="0">
              <a:solidFill>
                <a:srgbClr val="FFC000"/>
              </a:solidFill>
            </a:endParaRPr>
          </a:p>
          <a:p>
            <a:r>
              <a:rPr lang="en-US" dirty="0">
                <a:solidFill>
                  <a:srgbClr val="FFC000"/>
                </a:solidFill>
              </a:rPr>
              <a:t>David Mauro</a:t>
            </a:r>
          </a:p>
          <a:p>
            <a:r>
              <a:rPr lang="en-US" dirty="0">
                <a:solidFill>
                  <a:srgbClr val="FFC000"/>
                </a:solidFill>
              </a:rPr>
              <a:t>Spaceflight Deputy Chief</a:t>
            </a:r>
          </a:p>
          <a:p>
            <a:r>
              <a:rPr lang="en-US" dirty="0">
                <a:solidFill>
                  <a:srgbClr val="FFC000"/>
                </a:solidFill>
              </a:rPr>
              <a:t>david.mauro@nasa.gov</a:t>
            </a:r>
          </a:p>
          <a:p>
            <a:r>
              <a:rPr lang="en-US" dirty="0">
                <a:solidFill>
                  <a:srgbClr val="FFC000"/>
                </a:solidFill>
              </a:rPr>
              <a:t>650-604-4775</a:t>
            </a:r>
          </a:p>
        </p:txBody>
      </p:sp>
    </p:spTree>
    <p:extLst>
      <p:ext uri="{BB962C8B-B14F-4D97-AF65-F5344CB8AC3E}">
        <p14:creationId xmlns:p14="http://schemas.microsoft.com/office/powerpoint/2010/main" val="267752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56E82-01E9-42DF-9E58-8A4D0C189DB3}"/>
              </a:ext>
            </a:extLst>
          </p:cNvPr>
          <p:cNvSpPr>
            <a:spLocks noGrp="1"/>
          </p:cNvSpPr>
          <p:nvPr>
            <p:ph type="title"/>
          </p:nvPr>
        </p:nvSpPr>
        <p:spPr/>
        <p:txBody>
          <a:bodyPr/>
          <a:lstStyle/>
          <a:p>
            <a:r>
              <a:rPr lang="en-US" dirty="0"/>
              <a:t>Ames Research Center CLPS Capabilities</a:t>
            </a:r>
          </a:p>
        </p:txBody>
      </p:sp>
      <p:sp>
        <p:nvSpPr>
          <p:cNvPr id="3" name="Content Placeholder 2">
            <a:extLst>
              <a:ext uri="{FF2B5EF4-FFF2-40B4-BE49-F238E27FC236}">
                <a16:creationId xmlns:a16="http://schemas.microsoft.com/office/drawing/2014/main" id="{87F87C24-4891-4258-973F-6AC0F54F1593}"/>
              </a:ext>
            </a:extLst>
          </p:cNvPr>
          <p:cNvSpPr>
            <a:spLocks noGrp="1"/>
          </p:cNvSpPr>
          <p:nvPr>
            <p:ph sz="quarter" idx="16"/>
          </p:nvPr>
        </p:nvSpPr>
        <p:spPr>
          <a:xfrm>
            <a:off x="526025" y="1064281"/>
            <a:ext cx="11410336" cy="5724895"/>
          </a:xfrm>
        </p:spPr>
        <p:txBody>
          <a:bodyPr>
            <a:normAutofit lnSpcReduction="10000"/>
          </a:bodyPr>
          <a:lstStyle/>
          <a:p>
            <a:pPr marL="0" indent="0">
              <a:buNone/>
            </a:pPr>
            <a:r>
              <a:rPr lang="en-US" sz="1800" u="sng" dirty="0">
                <a:solidFill>
                  <a:srgbClr val="0070C0"/>
                </a:solidFill>
              </a:rPr>
              <a:t>Intelligent Systems </a:t>
            </a:r>
            <a:r>
              <a:rPr lang="en-US" sz="1600" dirty="0"/>
              <a:t>(</a:t>
            </a:r>
            <a:r>
              <a:rPr lang="en-US" sz="1600" u="sng" dirty="0">
                <a:latin typeface="Calibri" charset="0"/>
                <a:cs typeface="Calibri" charset="0"/>
                <a:hlinkClick r:id="rId2">
                  <a:extLst>
                    <a:ext uri="{A12FA001-AC4F-418D-AE19-62706E023703}">
                      <ahyp:hlinkClr xmlns:ahyp="http://schemas.microsoft.com/office/drawing/2018/hyperlinkcolor" val="tx"/>
                    </a:ext>
                  </a:extLst>
                </a:hlinkClick>
              </a:rPr>
              <a:t>https://ti.arc.nasa.gov/</a:t>
            </a:r>
            <a:r>
              <a:rPr lang="en-US" sz="1600" u="sng" dirty="0">
                <a:latin typeface="Calibri" charset="0"/>
                <a:cs typeface="Calibri" charset="0"/>
              </a:rPr>
              <a:t>)</a:t>
            </a:r>
          </a:p>
          <a:p>
            <a:pPr marL="0" indent="0">
              <a:buNone/>
            </a:pPr>
            <a:r>
              <a:rPr lang="en-US" sz="1200" dirty="0"/>
              <a:t>Automation and Autonomy: </a:t>
            </a:r>
          </a:p>
          <a:p>
            <a:pPr lvl="1"/>
            <a:r>
              <a:rPr lang="en-US" sz="1200" dirty="0"/>
              <a:t>Autonomous operations to reduce flight controller and crew workload during crewed missions, </a:t>
            </a:r>
            <a:br>
              <a:rPr lang="en-US" sz="1200" dirty="0"/>
            </a:br>
            <a:r>
              <a:rPr lang="en-US" sz="1200" dirty="0"/>
              <a:t>and to reduce flight controller workload during dormant periods</a:t>
            </a:r>
          </a:p>
          <a:p>
            <a:pPr lvl="1"/>
            <a:r>
              <a:rPr lang="en-US" sz="1200" dirty="0"/>
              <a:t>Advanced Planning &amp; Scheduling technologies</a:t>
            </a:r>
          </a:p>
          <a:p>
            <a:pPr lvl="1"/>
            <a:r>
              <a:rPr lang="en-US" sz="1200" dirty="0"/>
              <a:t>ISS flight-proven technologies (Autonomous Mission Operations, Playbook, etc.)</a:t>
            </a:r>
          </a:p>
          <a:p>
            <a:pPr lvl="1"/>
            <a:r>
              <a:rPr lang="en-US" sz="1200" dirty="0"/>
              <a:t>In-Vehicle Robotics (IVR) for crew assist and uninhabited operations</a:t>
            </a:r>
            <a:endParaRPr lang="en-US" sz="1200" u="sng" dirty="0"/>
          </a:p>
          <a:p>
            <a:pPr marL="0" indent="0">
              <a:buNone/>
            </a:pPr>
            <a:r>
              <a:rPr lang="en-US" sz="1200" dirty="0"/>
              <a:t>Software Verification and Validation Tools:</a:t>
            </a:r>
          </a:p>
          <a:p>
            <a:pPr lvl="1"/>
            <a:r>
              <a:rPr lang="en-US" sz="1200" dirty="0"/>
              <a:t>Statistical testing to identify safe region of operations for autonomous systems</a:t>
            </a:r>
          </a:p>
          <a:p>
            <a:pPr lvl="1"/>
            <a:r>
              <a:rPr lang="en-US" sz="1200" dirty="0"/>
              <a:t>Adaptive stress testing, turning AI on AI to find corner cases in testing</a:t>
            </a:r>
          </a:p>
          <a:p>
            <a:pPr lvl="1"/>
            <a:r>
              <a:rPr lang="en-US" sz="1200" dirty="0"/>
              <a:t>V&amp;V results integrated into comprehensive semi-automated assurance cases for </a:t>
            </a:r>
            <a:r>
              <a:rPr lang="en-US" sz="1200" i="1" dirty="0"/>
              <a:t>certification</a:t>
            </a:r>
            <a:endParaRPr lang="en-US" sz="1200" dirty="0"/>
          </a:p>
          <a:p>
            <a:pPr marL="0" indent="0">
              <a:buNone/>
            </a:pPr>
            <a:r>
              <a:rPr lang="en-US" sz="1200" dirty="0"/>
              <a:t>Systems Health Management:</a:t>
            </a:r>
          </a:p>
          <a:p>
            <a:pPr lvl="1"/>
            <a:r>
              <a:rPr lang="en-US" sz="1200" dirty="0"/>
              <a:t>Real-time monitoring with diagnostics &amp; prognostics</a:t>
            </a:r>
          </a:p>
          <a:p>
            <a:pPr lvl="1"/>
            <a:r>
              <a:rPr lang="en-US" sz="1200" dirty="0"/>
              <a:t>Caution and warning and fault response during crewed missions</a:t>
            </a:r>
          </a:p>
          <a:p>
            <a:pPr lvl="1"/>
            <a:r>
              <a:rPr lang="en-US" sz="1200" dirty="0"/>
              <a:t>Situational awareness and responsive during dormant periods</a:t>
            </a:r>
          </a:p>
          <a:p>
            <a:pPr lvl="1"/>
            <a:r>
              <a:rPr lang="en-US" sz="1200" dirty="0"/>
              <a:t>Resilience and physics-based modeling</a:t>
            </a:r>
            <a:endParaRPr lang="en-US" sz="1600" dirty="0"/>
          </a:p>
          <a:p>
            <a:pPr marL="0" indent="0">
              <a:buNone/>
            </a:pPr>
            <a:r>
              <a:rPr lang="en-US" sz="1800" u="sng" dirty="0">
                <a:solidFill>
                  <a:srgbClr val="0070C0"/>
                </a:solidFill>
              </a:rPr>
              <a:t>Human Systems Integration for Robotic Missions </a:t>
            </a:r>
            <a:r>
              <a:rPr lang="en-US" sz="1600" dirty="0"/>
              <a:t>(</a:t>
            </a:r>
            <a:r>
              <a:rPr lang="en-US" sz="1600" dirty="0">
                <a:hlinkClick r:id="rId3">
                  <a:extLst>
                    <a:ext uri="{A12FA001-AC4F-418D-AE19-62706E023703}">
                      <ahyp:hlinkClr xmlns:ahyp="http://schemas.microsoft.com/office/drawing/2018/hyperlinkcolor" val="tx"/>
                    </a:ext>
                  </a:extLst>
                </a:hlinkClick>
              </a:rPr>
              <a:t>https://human-factors.arc.nasa.gov/techareas/tech_areas.php</a:t>
            </a:r>
            <a:r>
              <a:rPr lang="en-US" sz="1600" dirty="0"/>
              <a:t>)</a:t>
            </a:r>
          </a:p>
          <a:p>
            <a:pPr lvl="1"/>
            <a:r>
              <a:rPr lang="en-US" sz="1200" dirty="0"/>
              <a:t>Integrated Data Systems, low-cost, highly adaptable/expandable integrated information systems </a:t>
            </a:r>
            <a:br>
              <a:rPr lang="en-US" sz="1200" dirty="0"/>
            </a:br>
            <a:r>
              <a:rPr lang="en-US" sz="1200" dirty="0"/>
              <a:t>architecture for managing engineering and safety data across the mission life-cycle. </a:t>
            </a:r>
          </a:p>
          <a:p>
            <a:pPr lvl="1"/>
            <a:r>
              <a:rPr lang="en-US" sz="1200" dirty="0"/>
              <a:t>Virtual and augmented reality for telepresence and robotic teleoperation.</a:t>
            </a:r>
          </a:p>
          <a:p>
            <a:pPr lvl="1"/>
            <a:r>
              <a:rPr lang="en-US" sz="1200" dirty="0"/>
              <a:t>Activity Planning and Scheduling Systems for Lunar Payloads.</a:t>
            </a:r>
            <a:br>
              <a:rPr lang="en-US" sz="1200" dirty="0"/>
            </a:br>
            <a:endParaRPr lang="en-US" sz="1200" dirty="0"/>
          </a:p>
          <a:p>
            <a:pPr marL="0" indent="0">
              <a:lnSpc>
                <a:spcPct val="95000"/>
              </a:lnSpc>
              <a:spcAft>
                <a:spcPts val="500"/>
              </a:spcAft>
              <a:buNone/>
            </a:pPr>
            <a:r>
              <a:rPr lang="en-US" sz="1600" u="sng" dirty="0">
                <a:solidFill>
                  <a:srgbClr val="0070C0"/>
                </a:solidFill>
              </a:rPr>
              <a:t>TPS Material Development &amp; Testing for CLPS Sample/Payload Return </a:t>
            </a:r>
          </a:p>
          <a:p>
            <a:pPr lvl="1">
              <a:lnSpc>
                <a:spcPct val="95000"/>
              </a:lnSpc>
              <a:spcAft>
                <a:spcPts val="500"/>
              </a:spcAft>
            </a:pPr>
            <a:r>
              <a:rPr lang="en-US" sz="1200" dirty="0"/>
              <a:t>The Ames Entry Systems &amp; Technology Division is a leader in aerothermodynamics</a:t>
            </a:r>
            <a:r>
              <a:rPr lang="en-US" sz="1200"/>
              <a:t>, thermal protection </a:t>
            </a:r>
            <a:r>
              <a:rPr lang="en-US" sz="1200" dirty="0"/>
              <a:t>systems (TPS</a:t>
            </a:r>
            <a:r>
              <a:rPr lang="en-US" sz="1200"/>
              <a:t>) </a:t>
            </a:r>
            <a:br>
              <a:rPr lang="en-US" sz="1200"/>
            </a:br>
            <a:r>
              <a:rPr lang="en-US" sz="1200"/>
              <a:t>materials</a:t>
            </a:r>
            <a:r>
              <a:rPr lang="en-US" sz="1200" dirty="0"/>
              <a:t>, high-enthalpy ground test facilities, and entry </a:t>
            </a:r>
            <a:r>
              <a:rPr lang="en-US" sz="1200"/>
              <a:t>systems engineering. </a:t>
            </a:r>
            <a:br>
              <a:rPr lang="en-US" sz="1200"/>
            </a:br>
            <a:endParaRPr lang="en-US" sz="1200" dirty="0"/>
          </a:p>
        </p:txBody>
      </p:sp>
      <p:pic>
        <p:nvPicPr>
          <p:cNvPr id="4" name="Picture 3">
            <a:extLst>
              <a:ext uri="{FF2B5EF4-FFF2-40B4-BE49-F238E27FC236}">
                <a16:creationId xmlns:a16="http://schemas.microsoft.com/office/drawing/2014/main" id="{19249BC1-1A9E-41A7-91F8-F336C434FAD4}"/>
              </a:ext>
            </a:extLst>
          </p:cNvPr>
          <p:cNvPicPr>
            <a:picLocks noChangeAspect="1"/>
          </p:cNvPicPr>
          <p:nvPr/>
        </p:nvPicPr>
        <p:blipFill>
          <a:blip r:embed="rId4"/>
          <a:stretch>
            <a:fillRect/>
          </a:stretch>
        </p:blipFill>
        <p:spPr>
          <a:xfrm>
            <a:off x="9423359" y="445454"/>
            <a:ext cx="1405355" cy="1129794"/>
          </a:xfrm>
          <a:prstGeom prst="rect">
            <a:avLst/>
          </a:prstGeom>
          <a:ln>
            <a:solidFill>
              <a:schemeClr val="accent1"/>
            </a:solidFill>
          </a:ln>
          <a:effectLst>
            <a:outerShdw blurRad="50800" dist="38100" dir="2700000" algn="tl" rotWithShape="0">
              <a:prstClr val="black">
                <a:alpha val="40000"/>
              </a:prstClr>
            </a:outerShdw>
            <a:reflection endPos="0" dir="5400000" sy="-100000" algn="bl" rotWithShape="0"/>
            <a:softEdge rad="0"/>
          </a:effectLst>
        </p:spPr>
      </p:pic>
      <p:pic>
        <p:nvPicPr>
          <p:cNvPr id="5" name="Picture 4" descr="A machine on the counter&#10;&#10;Description automatically generated with low confidence">
            <a:extLst>
              <a:ext uri="{FF2B5EF4-FFF2-40B4-BE49-F238E27FC236}">
                <a16:creationId xmlns:a16="http://schemas.microsoft.com/office/drawing/2014/main" id="{FA479B91-BE1F-4544-AE05-F1C2931820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27019" y="1076076"/>
            <a:ext cx="1464465" cy="976310"/>
          </a:xfrm>
          <a:prstGeom prst="rect">
            <a:avLst/>
          </a:prstGeom>
          <a:ln>
            <a:solidFill>
              <a:schemeClr val="accent1"/>
            </a:solidFill>
          </a:ln>
          <a:effectLst>
            <a:outerShdw blurRad="50800" dist="38100" dir="2700000" algn="tl" rotWithShape="0">
              <a:prstClr val="black">
                <a:alpha val="40000"/>
              </a:prstClr>
            </a:outerShdw>
            <a:reflection endPos="0" dir="5400000" sy="-100000" algn="bl" rotWithShape="0"/>
            <a:softEdge rad="0"/>
          </a:effectLst>
        </p:spPr>
      </p:pic>
      <p:pic>
        <p:nvPicPr>
          <p:cNvPr id="6" name="Picture 5" descr="Graphical user interface, diagram&#10;&#10;Description automatically generated">
            <a:extLst>
              <a:ext uri="{FF2B5EF4-FFF2-40B4-BE49-F238E27FC236}">
                <a16:creationId xmlns:a16="http://schemas.microsoft.com/office/drawing/2014/main" id="{0CC20A45-68B3-4348-811D-FDF8E342BC6C}"/>
              </a:ext>
            </a:extLst>
          </p:cNvPr>
          <p:cNvPicPr>
            <a:picLocks noChangeAspect="1"/>
          </p:cNvPicPr>
          <p:nvPr/>
        </p:nvPicPr>
        <p:blipFill>
          <a:blip r:embed="rId6"/>
          <a:stretch>
            <a:fillRect/>
          </a:stretch>
        </p:blipFill>
        <p:spPr>
          <a:xfrm>
            <a:off x="9132125" y="1757539"/>
            <a:ext cx="3315587" cy="976310"/>
          </a:xfrm>
          <a:prstGeom prst="rect">
            <a:avLst/>
          </a:prstGeom>
        </p:spPr>
      </p:pic>
      <p:pic>
        <p:nvPicPr>
          <p:cNvPr id="7" name="Picture 6" descr="Diagram&#10;&#10;Description automatically generated">
            <a:extLst>
              <a:ext uri="{FF2B5EF4-FFF2-40B4-BE49-F238E27FC236}">
                <a16:creationId xmlns:a16="http://schemas.microsoft.com/office/drawing/2014/main" id="{88A2C5AE-796C-4592-8460-246F9735E963}"/>
              </a:ext>
            </a:extLst>
          </p:cNvPr>
          <p:cNvPicPr>
            <a:picLocks noChangeAspect="1"/>
          </p:cNvPicPr>
          <p:nvPr/>
        </p:nvPicPr>
        <p:blipFill>
          <a:blip r:embed="rId7"/>
          <a:stretch>
            <a:fillRect/>
          </a:stretch>
        </p:blipFill>
        <p:spPr>
          <a:xfrm>
            <a:off x="8819205" y="2785994"/>
            <a:ext cx="2960432" cy="1659636"/>
          </a:xfrm>
          <a:prstGeom prst="rect">
            <a:avLst/>
          </a:prstGeom>
        </p:spPr>
      </p:pic>
      <p:sp>
        <p:nvSpPr>
          <p:cNvPr id="8" name="TextBox 7">
            <a:extLst>
              <a:ext uri="{FF2B5EF4-FFF2-40B4-BE49-F238E27FC236}">
                <a16:creationId xmlns:a16="http://schemas.microsoft.com/office/drawing/2014/main" id="{9B256918-AEF3-4A26-973F-931002E8377B}"/>
              </a:ext>
            </a:extLst>
          </p:cNvPr>
          <p:cNvSpPr txBox="1"/>
          <p:nvPr/>
        </p:nvSpPr>
        <p:spPr>
          <a:xfrm>
            <a:off x="5837521" y="5559682"/>
            <a:ext cx="3109834" cy="326243"/>
          </a:xfrm>
          <a:prstGeom prst="rect">
            <a:avLst/>
          </a:prstGeom>
          <a:noFill/>
        </p:spPr>
        <p:txBody>
          <a:bodyPr wrap="square">
            <a:spAutoFit/>
          </a:bodyPr>
          <a:lstStyle/>
          <a:p>
            <a:pPr lvl="1">
              <a:lnSpc>
                <a:spcPct val="95000"/>
              </a:lnSpc>
              <a:spcAft>
                <a:spcPts val="500"/>
              </a:spcAft>
            </a:pPr>
            <a:r>
              <a:rPr lang="en-US" sz="1600" dirty="0"/>
              <a:t>(</a:t>
            </a:r>
            <a:r>
              <a:rPr lang="en-US" sz="1600" dirty="0">
                <a:hlinkClick r:id="rId8">
                  <a:extLst>
                    <a:ext uri="{A12FA001-AC4F-418D-AE19-62706E023703}">
                      <ahyp:hlinkClr xmlns:ahyp="http://schemas.microsoft.com/office/drawing/2018/hyperlinkcolor" val="tx"/>
                    </a:ext>
                  </a:extLst>
                </a:hlinkClick>
              </a:rPr>
              <a:t>https://go.usa.gov/xtA3r</a:t>
            </a:r>
            <a:r>
              <a:rPr lang="en-US" sz="1600" dirty="0"/>
              <a:t>)</a:t>
            </a:r>
          </a:p>
        </p:txBody>
      </p:sp>
      <p:pic>
        <p:nvPicPr>
          <p:cNvPr id="9" name="Picture 8">
            <a:extLst>
              <a:ext uri="{FF2B5EF4-FFF2-40B4-BE49-F238E27FC236}">
                <a16:creationId xmlns:a16="http://schemas.microsoft.com/office/drawing/2014/main" id="{B7235540-DDAB-4BEC-9F1B-46FC06752F63}"/>
              </a:ext>
            </a:extLst>
          </p:cNvPr>
          <p:cNvPicPr>
            <a:picLocks noChangeAspect="1"/>
          </p:cNvPicPr>
          <p:nvPr/>
        </p:nvPicPr>
        <p:blipFill>
          <a:blip r:embed="rId9"/>
          <a:stretch>
            <a:fillRect/>
          </a:stretch>
        </p:blipFill>
        <p:spPr>
          <a:xfrm>
            <a:off x="8508710" y="5572286"/>
            <a:ext cx="2320004" cy="1083270"/>
          </a:xfrm>
          <a:prstGeom prst="rect">
            <a:avLst/>
          </a:prstGeom>
        </p:spPr>
      </p:pic>
      <p:pic>
        <p:nvPicPr>
          <p:cNvPr id="10" name="Picture 2">
            <a:extLst>
              <a:ext uri="{FF2B5EF4-FFF2-40B4-BE49-F238E27FC236}">
                <a16:creationId xmlns:a16="http://schemas.microsoft.com/office/drawing/2014/main" id="{350BA311-A192-4A58-AF48-60A3F3543F9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84856" y="4689594"/>
            <a:ext cx="1557161" cy="200504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41563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81FE3-29AC-4ACC-9CFB-6B93AECACE74}"/>
              </a:ext>
            </a:extLst>
          </p:cNvPr>
          <p:cNvSpPr>
            <a:spLocks noGrp="1"/>
          </p:cNvSpPr>
          <p:nvPr>
            <p:ph type="title"/>
          </p:nvPr>
        </p:nvSpPr>
        <p:spPr/>
        <p:txBody>
          <a:bodyPr/>
          <a:lstStyle/>
          <a:p>
            <a:r>
              <a:rPr lang="en-US" dirty="0"/>
              <a:t>Ames Research Center CLPS Capabilities</a:t>
            </a:r>
          </a:p>
        </p:txBody>
      </p:sp>
      <p:sp>
        <p:nvSpPr>
          <p:cNvPr id="8" name="Content Placeholder 2">
            <a:extLst>
              <a:ext uri="{FF2B5EF4-FFF2-40B4-BE49-F238E27FC236}">
                <a16:creationId xmlns:a16="http://schemas.microsoft.com/office/drawing/2014/main" id="{8B3DE15D-D321-41EA-ABFF-53CAE2B5C350}"/>
              </a:ext>
            </a:extLst>
          </p:cNvPr>
          <p:cNvSpPr>
            <a:spLocks noGrp="1"/>
          </p:cNvSpPr>
          <p:nvPr>
            <p:ph sz="quarter" idx="16"/>
          </p:nvPr>
        </p:nvSpPr>
        <p:spPr>
          <a:xfrm>
            <a:off x="624343" y="1217129"/>
            <a:ext cx="9335730" cy="5457991"/>
          </a:xfrm>
        </p:spPr>
        <p:txBody>
          <a:bodyPr>
            <a:normAutofit fontScale="92500" lnSpcReduction="20000"/>
          </a:bodyPr>
          <a:lstStyle/>
          <a:p>
            <a:pPr marL="0" indent="0">
              <a:buNone/>
            </a:pPr>
            <a:r>
              <a:rPr lang="en-US" sz="2200" u="sng" dirty="0">
                <a:solidFill>
                  <a:srgbClr val="0070C0"/>
                </a:solidFill>
              </a:rPr>
              <a:t>Engineering Risk Assessment (ERA) </a:t>
            </a:r>
            <a:r>
              <a:rPr lang="en-US" sz="2100" dirty="0">
                <a:cs typeface="Arial"/>
              </a:rPr>
              <a:t>(</a:t>
            </a:r>
            <a:r>
              <a:rPr lang="en-US" sz="2100" dirty="0">
                <a:cs typeface="Arial"/>
                <a:hlinkClick r:id="rId3">
                  <a:extLst>
                    <a:ext uri="{A12FA001-AC4F-418D-AE19-62706E023703}">
                      <ahyp:hlinkClr xmlns:ahyp="http://schemas.microsoft.com/office/drawing/2018/hyperlinkcolor" val="tx"/>
                    </a:ext>
                  </a:extLst>
                </a:hlinkClick>
              </a:rPr>
              <a:t>https://www.nas.nasa.gov/projects/era.html</a:t>
            </a:r>
            <a:r>
              <a:rPr lang="en-US" sz="2100" dirty="0">
                <a:cs typeface="Arial"/>
              </a:rPr>
              <a:t>)</a:t>
            </a:r>
            <a:br>
              <a:rPr lang="en-US" sz="2300" dirty="0"/>
            </a:br>
            <a:br>
              <a:rPr lang="en-US" sz="1800" dirty="0"/>
            </a:br>
            <a:r>
              <a:rPr lang="en-US" sz="2100" b="0" dirty="0"/>
              <a:t>ERA extends traditional probabilistic risk assessment techniques through the explicit </a:t>
            </a:r>
            <a:br>
              <a:rPr lang="en-US" sz="2100" b="0" dirty="0"/>
            </a:br>
            <a:r>
              <a:rPr lang="en-US" sz="2100" b="0" dirty="0"/>
              <a:t>inclusion of physics-of-failure and dynamic system modeling. The result is a set </a:t>
            </a:r>
            <a:br>
              <a:rPr lang="en-US" sz="2100" b="0" dirty="0"/>
            </a:br>
            <a:r>
              <a:rPr lang="en-US" sz="2100" b="0" dirty="0"/>
              <a:t>of rapid turn around tools/models which provide quantitative, risk metrics for </a:t>
            </a:r>
            <a:br>
              <a:rPr lang="en-US" sz="2100" dirty="0"/>
            </a:br>
            <a:r>
              <a:rPr lang="en-US" sz="2100" b="0" dirty="0"/>
              <a:t>uses such as:</a:t>
            </a:r>
          </a:p>
          <a:p>
            <a:pPr lvl="1"/>
            <a:r>
              <a:rPr lang="en-US" sz="1900" dirty="0"/>
              <a:t>Ensuring crew safety though awareness of risk implications of </a:t>
            </a:r>
            <a:br>
              <a:rPr lang="en-US" sz="1900" dirty="0"/>
            </a:br>
            <a:r>
              <a:rPr lang="en-US" sz="1900" dirty="0"/>
              <a:t>Risk-informed decision making for investment choices</a:t>
            </a:r>
          </a:p>
          <a:p>
            <a:pPr lvl="1"/>
            <a:r>
              <a:rPr lang="en-US" sz="1900" dirty="0"/>
              <a:t>Design decisions throughout the project lifecycle</a:t>
            </a:r>
          </a:p>
          <a:p>
            <a:pPr lvl="1"/>
            <a:r>
              <a:rPr lang="en-US" sz="1900" dirty="0"/>
              <a:t>Risk-informed decision making for investment choices</a:t>
            </a:r>
          </a:p>
          <a:p>
            <a:pPr lvl="1"/>
            <a:r>
              <a:rPr lang="en-US" sz="1900" dirty="0"/>
              <a:t>Requirement scoping, validation, and verification</a:t>
            </a:r>
          </a:p>
          <a:p>
            <a:pPr marL="0" indent="0">
              <a:buNone/>
            </a:pPr>
            <a:r>
              <a:rPr lang="en-US" u="sng" dirty="0">
                <a:solidFill>
                  <a:srgbClr val="0070C0"/>
                </a:solidFill>
              </a:rPr>
              <a:t>Tools for Visualizing and Analyzing Lunar Data</a:t>
            </a:r>
          </a:p>
          <a:p>
            <a:pPr>
              <a:spcBef>
                <a:spcPts val="450"/>
              </a:spcBef>
            </a:pPr>
            <a:r>
              <a:rPr lang="en-US" sz="1900" b="0" dirty="0"/>
              <a:t>The Celestial Mapping System (CMS) </a:t>
            </a:r>
            <a:r>
              <a:rPr lang="en-US" sz="1900" dirty="0"/>
              <a:t>generates user-interactive virtual 3D data for celestial bodies including the moon. It </a:t>
            </a:r>
            <a:r>
              <a:rPr lang="en-US" sz="1900" b="0" dirty="0"/>
              <a:t>offers flexibility to update to the latest imagery and terrain datasets as they are being acquired. (</a:t>
            </a:r>
            <a:r>
              <a:rPr lang="en-US" sz="1900" b="0" dirty="0">
                <a:hlinkClick r:id="rId4">
                  <a:extLst>
                    <a:ext uri="{A12FA001-AC4F-418D-AE19-62706E023703}">
                      <ahyp:hlinkClr xmlns:ahyp="http://schemas.microsoft.com/office/drawing/2018/hyperlinkcolor" val="tx"/>
                    </a:ext>
                  </a:extLst>
                </a:hlinkClick>
              </a:rPr>
              <a:t>https://celestial.arc.nasa.gov/</a:t>
            </a:r>
            <a:r>
              <a:rPr lang="en-US" sz="1900" b="0" dirty="0"/>
              <a:t>)</a:t>
            </a:r>
          </a:p>
          <a:p>
            <a:pPr>
              <a:spcBef>
                <a:spcPts val="450"/>
              </a:spcBef>
            </a:pPr>
            <a:r>
              <a:rPr lang="en-US" sz="1900" b="0" dirty="0"/>
              <a:t>The Moon Trek portal provides analysis tools measuring distance, elevation profiles, solar angle, slope, crater and boulder hazards, lighting, electrostatic surface potential, and more, in addition to serving visualization of mapped data products and creating products such as 3D printing files. </a:t>
            </a:r>
            <a:r>
              <a:rPr lang="en-US" sz="1900" dirty="0">
                <a:cs typeface="Arial"/>
              </a:rPr>
              <a:t>(</a:t>
            </a:r>
            <a:r>
              <a:rPr lang="en-US" sz="1900" dirty="0">
                <a:cs typeface="Arial"/>
                <a:hlinkClick r:id="rId5">
                  <a:extLst>
                    <a:ext uri="{A12FA001-AC4F-418D-AE19-62706E023703}">
                      <ahyp:hlinkClr xmlns:ahyp="http://schemas.microsoft.com/office/drawing/2018/hyperlinkcolor" val="tx"/>
                    </a:ext>
                  </a:extLst>
                </a:hlinkClick>
              </a:rPr>
              <a:t>https://trek.nasa.gov/moon/</a:t>
            </a:r>
            <a:r>
              <a:rPr lang="en-US" sz="1900" dirty="0">
                <a:cs typeface="Arial"/>
              </a:rPr>
              <a:t>)</a:t>
            </a:r>
          </a:p>
          <a:p>
            <a:pPr>
              <a:spcBef>
                <a:spcPts val="450"/>
              </a:spcBef>
            </a:pPr>
            <a:r>
              <a:rPr lang="en-US" sz="1900" dirty="0">
                <a:effectLst/>
                <a:latin typeface="Calibri" panose="020F0502020204030204" pitchFamily="34" charset="0"/>
                <a:ea typeface="Times New Roman" panose="02020603050405020304" pitchFamily="18" charset="0"/>
              </a:rPr>
              <a:t>The Ames Stereo Pipeline (</a:t>
            </a:r>
            <a:r>
              <a:rPr lang="en-US" sz="1900" u="sng" dirty="0">
                <a:effectLst/>
                <a:latin typeface="Calibri" panose="020F050202020403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https://github.com/NeoGeographyToolkit/StereoPipeline</a:t>
            </a:r>
            <a:r>
              <a:rPr lang="en-US" sz="1900" dirty="0">
                <a:effectLst/>
                <a:latin typeface="Calibri" panose="020F0502020204030204" pitchFamily="34" charset="0"/>
                <a:ea typeface="Times New Roman" panose="02020603050405020304" pitchFamily="18" charset="0"/>
              </a:rPr>
              <a:t>) is a suite of expert image analysis software tools for building terrain models from orbital imaging data.</a:t>
            </a:r>
            <a:endParaRPr lang="en-US" sz="1900" b="0" dirty="0"/>
          </a:p>
          <a:p>
            <a:pPr marL="0" indent="0">
              <a:buNone/>
            </a:pPr>
            <a:endParaRPr lang="en-US" dirty="0"/>
          </a:p>
        </p:txBody>
      </p:sp>
      <p:graphicFrame>
        <p:nvGraphicFramePr>
          <p:cNvPr id="9" name="Object 8">
            <a:extLst>
              <a:ext uri="{FF2B5EF4-FFF2-40B4-BE49-F238E27FC236}">
                <a16:creationId xmlns:a16="http://schemas.microsoft.com/office/drawing/2014/main" id="{C277B37B-F830-4A5D-B584-C500F5D85752}"/>
              </a:ext>
            </a:extLst>
          </p:cNvPr>
          <p:cNvGraphicFramePr>
            <a:graphicFrameLocks noChangeAspect="1"/>
          </p:cNvGraphicFramePr>
          <p:nvPr>
            <p:extLst>
              <p:ext uri="{D42A27DB-BD31-4B8C-83A1-F6EECF244321}">
                <p14:modId xmlns:p14="http://schemas.microsoft.com/office/powerpoint/2010/main" val="1374973945"/>
              </p:ext>
            </p:extLst>
          </p:nvPr>
        </p:nvGraphicFramePr>
        <p:xfrm>
          <a:off x="9666087" y="1159727"/>
          <a:ext cx="2353882" cy="1771813"/>
        </p:xfrm>
        <a:graphic>
          <a:graphicData uri="http://schemas.openxmlformats.org/presentationml/2006/ole">
            <mc:AlternateContent xmlns:mc="http://schemas.openxmlformats.org/markup-compatibility/2006">
              <mc:Choice xmlns:v="urn:schemas-microsoft-com:vml" Requires="v">
                <p:oleObj spid="_x0000_s1040" name="Document" r:id="rId7" imgW="5130800" imgH="3860800" progId="Word.Document.12">
                  <p:embed/>
                </p:oleObj>
              </mc:Choice>
              <mc:Fallback>
                <p:oleObj name="Document" r:id="rId7" imgW="5130800" imgH="3860800" progId="Word.Document.12">
                  <p:embed/>
                  <p:pic>
                    <p:nvPicPr>
                      <p:cNvPr id="6" name="Object 5">
                        <a:extLst>
                          <a:ext uri="{FF2B5EF4-FFF2-40B4-BE49-F238E27FC236}">
                            <a16:creationId xmlns:a16="http://schemas.microsoft.com/office/drawing/2014/main" id="{5072C1F8-C4CC-405B-BF8D-5E2954DE23C0}"/>
                          </a:ext>
                        </a:extLst>
                      </p:cNvPr>
                      <p:cNvPicPr/>
                      <p:nvPr/>
                    </p:nvPicPr>
                    <p:blipFill>
                      <a:blip r:embed="rId8"/>
                      <a:stretch>
                        <a:fillRect/>
                      </a:stretch>
                    </p:blipFill>
                    <p:spPr>
                      <a:xfrm>
                        <a:off x="9666087" y="1159727"/>
                        <a:ext cx="2353882" cy="1771813"/>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254C7677-2E39-443E-AEFD-A5CE4B264D48}"/>
              </a:ext>
            </a:extLst>
          </p:cNvPr>
          <p:cNvSpPr txBox="1"/>
          <p:nvPr/>
        </p:nvSpPr>
        <p:spPr>
          <a:xfrm>
            <a:off x="8395911" y="2045633"/>
            <a:ext cx="1343762" cy="861774"/>
          </a:xfrm>
          <a:prstGeom prst="rect">
            <a:avLst/>
          </a:prstGeom>
          <a:noFill/>
          <a:ln>
            <a:solidFill>
              <a:schemeClr val="tx1"/>
            </a:solidFill>
          </a:ln>
        </p:spPr>
        <p:txBody>
          <a:bodyPr wrap="square" rtlCol="0">
            <a:spAutoFit/>
          </a:bodyPr>
          <a:lstStyle/>
          <a:p>
            <a:r>
              <a:rPr lang="en-US" sz="1000" dirty="0">
                <a:latin typeface="Arial"/>
                <a:cs typeface="Arial"/>
              </a:rPr>
              <a:t>ERA Tools are</a:t>
            </a:r>
            <a:br>
              <a:rPr lang="en-US" sz="1000" dirty="0">
                <a:latin typeface="Arial"/>
                <a:cs typeface="Arial"/>
              </a:rPr>
            </a:br>
            <a:r>
              <a:rPr lang="en-US" sz="1000" dirty="0">
                <a:latin typeface="Arial"/>
                <a:cs typeface="Arial"/>
              </a:rPr>
              <a:t>currently used </a:t>
            </a:r>
            <a:br>
              <a:rPr lang="en-US" sz="1000" dirty="0">
                <a:latin typeface="Arial"/>
                <a:cs typeface="Arial"/>
              </a:rPr>
            </a:br>
            <a:r>
              <a:rPr lang="en-US" sz="1000" dirty="0">
                <a:latin typeface="Arial"/>
                <a:cs typeface="Arial"/>
              </a:rPr>
              <a:t>throughout the</a:t>
            </a:r>
            <a:br>
              <a:rPr lang="en-US" sz="1000" dirty="0">
                <a:latin typeface="Arial"/>
                <a:cs typeface="Arial"/>
              </a:rPr>
            </a:br>
            <a:r>
              <a:rPr lang="en-US" sz="1000" dirty="0">
                <a:latin typeface="Arial"/>
                <a:cs typeface="Arial"/>
              </a:rPr>
              <a:t>life cycle of NASA</a:t>
            </a:r>
            <a:br>
              <a:rPr lang="en-US" sz="1000" dirty="0">
                <a:latin typeface="Arial"/>
                <a:cs typeface="Arial"/>
              </a:rPr>
            </a:br>
            <a:r>
              <a:rPr lang="en-US" sz="1000" dirty="0">
                <a:latin typeface="Arial"/>
                <a:cs typeface="Arial"/>
              </a:rPr>
              <a:t>spaceflight projects.</a:t>
            </a:r>
          </a:p>
        </p:txBody>
      </p:sp>
      <p:pic>
        <p:nvPicPr>
          <p:cNvPr id="14" name="Picture 13">
            <a:extLst>
              <a:ext uri="{FF2B5EF4-FFF2-40B4-BE49-F238E27FC236}">
                <a16:creationId xmlns:a16="http://schemas.microsoft.com/office/drawing/2014/main" id="{B6067BED-DB33-4BFE-A5B2-A9D0E3C41D16}"/>
              </a:ext>
            </a:extLst>
          </p:cNvPr>
          <p:cNvPicPr>
            <a:picLocks noChangeAspect="1"/>
          </p:cNvPicPr>
          <p:nvPr/>
        </p:nvPicPr>
        <p:blipFill rotWithShape="1">
          <a:blip r:embed="rId9"/>
          <a:srcRect t="7275"/>
          <a:stretch/>
        </p:blipFill>
        <p:spPr>
          <a:xfrm>
            <a:off x="9960072" y="4178339"/>
            <a:ext cx="2196725" cy="1343675"/>
          </a:xfrm>
          <a:prstGeom prst="rect">
            <a:avLst/>
          </a:prstGeom>
        </p:spPr>
      </p:pic>
      <p:sp>
        <p:nvSpPr>
          <p:cNvPr id="15" name="TextBox 14">
            <a:extLst>
              <a:ext uri="{FF2B5EF4-FFF2-40B4-BE49-F238E27FC236}">
                <a16:creationId xmlns:a16="http://schemas.microsoft.com/office/drawing/2014/main" id="{488B8060-3907-409F-A6B0-FDBD3AD7239A}"/>
              </a:ext>
            </a:extLst>
          </p:cNvPr>
          <p:cNvSpPr txBox="1"/>
          <p:nvPr/>
        </p:nvSpPr>
        <p:spPr>
          <a:xfrm>
            <a:off x="9828161" y="5489693"/>
            <a:ext cx="2333554" cy="830997"/>
          </a:xfrm>
          <a:prstGeom prst="rect">
            <a:avLst/>
          </a:prstGeom>
          <a:noFill/>
        </p:spPr>
        <p:txBody>
          <a:bodyPr wrap="square">
            <a:spAutoFit/>
          </a:bodyPr>
          <a:lstStyle/>
          <a:p>
            <a:r>
              <a:rPr lang="en-US" sz="1200" dirty="0"/>
              <a:t>Lunar surface visualization in CMS with terrain conforming graticules, 3D terrain exaggeration and 3D COLLADA models </a:t>
            </a:r>
          </a:p>
        </p:txBody>
      </p:sp>
      <p:pic>
        <p:nvPicPr>
          <p:cNvPr id="16" name="Picture 15">
            <a:extLst>
              <a:ext uri="{FF2B5EF4-FFF2-40B4-BE49-F238E27FC236}">
                <a16:creationId xmlns:a16="http://schemas.microsoft.com/office/drawing/2014/main" id="{EAF8FEAC-CF3A-4234-A5F7-A1C1E6B6754C}"/>
              </a:ext>
            </a:extLst>
          </p:cNvPr>
          <p:cNvPicPr>
            <a:picLocks noChangeAspect="1"/>
          </p:cNvPicPr>
          <p:nvPr/>
        </p:nvPicPr>
        <p:blipFill>
          <a:blip r:embed="rId10"/>
          <a:stretch>
            <a:fillRect/>
          </a:stretch>
        </p:blipFill>
        <p:spPr>
          <a:xfrm>
            <a:off x="7958560" y="3102844"/>
            <a:ext cx="1707527" cy="1075495"/>
          </a:xfrm>
          <a:prstGeom prst="rect">
            <a:avLst/>
          </a:prstGeom>
        </p:spPr>
      </p:pic>
      <p:sp>
        <p:nvSpPr>
          <p:cNvPr id="17" name="TextBox 16">
            <a:extLst>
              <a:ext uri="{FF2B5EF4-FFF2-40B4-BE49-F238E27FC236}">
                <a16:creationId xmlns:a16="http://schemas.microsoft.com/office/drawing/2014/main" id="{987658F2-AC23-4442-90DE-5F068E01A444}"/>
              </a:ext>
            </a:extLst>
          </p:cNvPr>
          <p:cNvSpPr txBox="1"/>
          <p:nvPr/>
        </p:nvSpPr>
        <p:spPr>
          <a:xfrm>
            <a:off x="9405348" y="3504453"/>
            <a:ext cx="1832553" cy="230832"/>
          </a:xfrm>
          <a:prstGeom prst="rect">
            <a:avLst/>
          </a:prstGeom>
          <a:noFill/>
        </p:spPr>
        <p:txBody>
          <a:bodyPr wrap="none" rtlCol="0">
            <a:spAutoFit/>
          </a:bodyPr>
          <a:lstStyle/>
          <a:p>
            <a:r>
              <a:rPr lang="en-US" sz="900" dirty="0"/>
              <a:t>Crater and Boulder Hazard Analysis</a:t>
            </a:r>
          </a:p>
        </p:txBody>
      </p:sp>
    </p:spTree>
    <p:extLst>
      <p:ext uri="{BB962C8B-B14F-4D97-AF65-F5344CB8AC3E}">
        <p14:creationId xmlns:p14="http://schemas.microsoft.com/office/powerpoint/2010/main" val="417973454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5BA4-26DC-4849-93A2-EFA4C10EF45A}"/>
              </a:ext>
            </a:extLst>
          </p:cNvPr>
          <p:cNvSpPr>
            <a:spLocks noGrp="1"/>
          </p:cNvSpPr>
          <p:nvPr>
            <p:ph type="title"/>
          </p:nvPr>
        </p:nvSpPr>
        <p:spPr/>
        <p:txBody>
          <a:bodyPr/>
          <a:lstStyle/>
          <a:p>
            <a:r>
              <a:rPr lang="en-US" dirty="0"/>
              <a:t>Ames Research Center CLPS Capabilities</a:t>
            </a:r>
          </a:p>
        </p:txBody>
      </p:sp>
      <p:sp>
        <p:nvSpPr>
          <p:cNvPr id="3" name="Content Placeholder 2">
            <a:extLst>
              <a:ext uri="{FF2B5EF4-FFF2-40B4-BE49-F238E27FC236}">
                <a16:creationId xmlns:a16="http://schemas.microsoft.com/office/drawing/2014/main" id="{169DB33B-B8AD-4433-9D46-C8AA23DCC7EE}"/>
              </a:ext>
            </a:extLst>
          </p:cNvPr>
          <p:cNvSpPr>
            <a:spLocks noGrp="1"/>
          </p:cNvSpPr>
          <p:nvPr>
            <p:ph sz="quarter" idx="16"/>
          </p:nvPr>
        </p:nvSpPr>
        <p:spPr>
          <a:xfrm>
            <a:off x="535856" y="1190625"/>
            <a:ext cx="8494295" cy="5394960"/>
          </a:xfrm>
        </p:spPr>
        <p:txBody>
          <a:bodyPr>
            <a:normAutofit fontScale="77500" lnSpcReduction="20000"/>
          </a:bodyPr>
          <a:lstStyle/>
          <a:p>
            <a:pPr marL="0" indent="0">
              <a:buNone/>
            </a:pPr>
            <a:r>
              <a:rPr lang="en-US" sz="2200" u="sng" dirty="0">
                <a:solidFill>
                  <a:srgbClr val="0070C0"/>
                </a:solidFill>
              </a:rPr>
              <a:t>Regolith Testbed for Development and Testing </a:t>
            </a:r>
            <a:r>
              <a:rPr lang="en-US" sz="2100" dirty="0">
                <a:cs typeface="Arial"/>
              </a:rPr>
              <a:t>(</a:t>
            </a:r>
            <a:r>
              <a:rPr lang="en-US" sz="2100" dirty="0">
                <a:cs typeface="Arial"/>
                <a:hlinkClick r:id="rId2">
                  <a:extLst>
                    <a:ext uri="{A12FA001-AC4F-418D-AE19-62706E023703}">
                      <ahyp:hlinkClr xmlns:ahyp="http://schemas.microsoft.com/office/drawing/2018/hyperlinkcolor" val="tx"/>
                    </a:ext>
                  </a:extLst>
                </a:hlinkClick>
              </a:rPr>
              <a:t>https://sservi.nasa.gov</a:t>
            </a:r>
            <a:r>
              <a:rPr lang="en-US" sz="2100" dirty="0">
                <a:cs typeface="Arial"/>
              </a:rPr>
              <a:t>)</a:t>
            </a:r>
            <a:endParaRPr lang="en-US" sz="2100" u="sng" dirty="0"/>
          </a:p>
          <a:p>
            <a:pPr lvl="1">
              <a:lnSpc>
                <a:spcPct val="80000"/>
              </a:lnSpc>
            </a:pPr>
            <a:r>
              <a:rPr lang="en-US" dirty="0"/>
              <a:t>The SSERVI-managed Regolith Testbed is available to the planetary science and human exploration communities, including CLPS and commercial developers. </a:t>
            </a:r>
          </a:p>
          <a:p>
            <a:pPr lvl="1">
              <a:lnSpc>
                <a:spcPct val="80000"/>
              </a:lnSpc>
            </a:pPr>
            <a:r>
              <a:rPr lang="en-US" dirty="0"/>
              <a:t>Thus far, the testbed has been used to conduct studies on optical sensing, drill testing, ISRU ID and extraction techniques, and remote robotic outreach activities. </a:t>
            </a:r>
          </a:p>
          <a:p>
            <a:pPr lvl="1">
              <a:lnSpc>
                <a:spcPct val="80000"/>
              </a:lnSpc>
            </a:pPr>
            <a:r>
              <a:rPr lang="en-US" dirty="0"/>
              <a:t>The testbed can accelerate innovation from idea generation thru iterative testing and can quickly drive design improvements for science and technology projects. </a:t>
            </a:r>
          </a:p>
          <a:p>
            <a:pPr lvl="1">
              <a:lnSpc>
                <a:spcPct val="80000"/>
              </a:lnSpc>
            </a:pPr>
            <a:r>
              <a:rPr lang="en-US" dirty="0"/>
              <a:t>The testbed can help understand the basic effects of continued long-term exposure to dust in a simulated analog test environment.  </a:t>
            </a:r>
          </a:p>
          <a:p>
            <a:pPr lvl="1">
              <a:lnSpc>
                <a:spcPct val="80000"/>
              </a:lnSpc>
            </a:pPr>
            <a:r>
              <a:rPr lang="en-GB" dirty="0"/>
              <a:t>The current facility </a:t>
            </a:r>
            <a:r>
              <a:rPr lang="en-US" dirty="0"/>
              <a:t>contains two testbeds which cover the two largest types of lunar terrain: </a:t>
            </a:r>
          </a:p>
          <a:p>
            <a:pPr lvl="2">
              <a:lnSpc>
                <a:spcPct val="80000"/>
              </a:lnSpc>
            </a:pPr>
            <a:r>
              <a:rPr lang="en-US" dirty="0"/>
              <a:t>the first has the largest collection in the world (approximately 8 tons) of JSC-1A lunar lowlands regolith simulant in a testbed that measures 4m x 4m</a:t>
            </a:r>
          </a:p>
          <a:p>
            <a:pPr lvl="2">
              <a:lnSpc>
                <a:spcPct val="80000"/>
              </a:lnSpc>
            </a:pPr>
            <a:r>
              <a:rPr lang="en-US" dirty="0"/>
              <a:t>the second is approximately 19m x 4m and has nearly 20 tons of LHS-1 lunar highlands/lunar poles simulant (powdered anorthosite and crushed basaltic glass) </a:t>
            </a:r>
          </a:p>
          <a:p>
            <a:pPr lvl="1">
              <a:lnSpc>
                <a:spcPct val="80000"/>
              </a:lnSpc>
            </a:pPr>
            <a:r>
              <a:rPr lang="en-US" dirty="0"/>
              <a:t>The facility can be configured to suit the needs of the desired testing and is equipped for d</a:t>
            </a:r>
            <a:r>
              <a:rPr lang="en-GB" dirty="0"/>
              <a:t>ust mitigation and safety oversight.</a:t>
            </a:r>
          </a:p>
          <a:p>
            <a:pPr lvl="1">
              <a:lnSpc>
                <a:spcPct val="80000"/>
              </a:lnSpc>
            </a:pPr>
            <a:endParaRPr lang="en-GB" dirty="0"/>
          </a:p>
          <a:p>
            <a:pPr marL="0" indent="0">
              <a:buNone/>
            </a:pPr>
            <a:r>
              <a:rPr lang="en-US" sz="2200" u="sng" dirty="0">
                <a:solidFill>
                  <a:srgbClr val="0070C0"/>
                </a:solidFill>
              </a:rPr>
              <a:t>Vertical Motion Simulator </a:t>
            </a:r>
            <a:r>
              <a:rPr lang="en-US" sz="2100" dirty="0">
                <a:cs typeface="Arial"/>
              </a:rPr>
              <a:t>(</a:t>
            </a:r>
            <a:r>
              <a:rPr lang="en-US" sz="2100" dirty="0">
                <a:cs typeface="Arial"/>
                <a:hlinkClick r:id="rId3">
                  <a:extLst>
                    <a:ext uri="{A12FA001-AC4F-418D-AE19-62706E023703}">
                      <ahyp:hlinkClr xmlns:ahyp="http://schemas.microsoft.com/office/drawing/2018/hyperlinkcolor" val="tx"/>
                    </a:ext>
                  </a:extLst>
                </a:hlinkClick>
              </a:rPr>
              <a:t>https://www.nasa.gov/ames/vms</a:t>
            </a:r>
            <a:r>
              <a:rPr lang="en-US" sz="2100" dirty="0">
                <a:cs typeface="Arial"/>
              </a:rPr>
              <a:t>)</a:t>
            </a:r>
            <a:endParaRPr lang="en-US" sz="2100" u="sng" dirty="0"/>
          </a:p>
          <a:p>
            <a:pPr lvl="1">
              <a:lnSpc>
                <a:spcPct val="80000"/>
              </a:lnSpc>
            </a:pPr>
            <a:r>
              <a:rPr lang="en-US" dirty="0"/>
              <a:t>The VMS is the largest six-degree-of-freedom ground-based motion flight simulator in the world with 60 feet of vertical travel and 40 feet of lateral travel which was designed to accurately simulate vertical takeoff and landing (VTOL) vehicles.</a:t>
            </a:r>
          </a:p>
          <a:p>
            <a:pPr lvl="1">
              <a:lnSpc>
                <a:spcPct val="80000"/>
              </a:lnSpc>
            </a:pPr>
            <a:r>
              <a:rPr lang="en-US" dirty="0"/>
              <a:t>The VMS has been used to simulation the Human Landing Systems project under the Artemis Program and has been used in the development and testing of the next generation of electric vertical takeoff and landing (eVTOL) </a:t>
            </a:r>
            <a:r>
              <a:rPr lang="en-US"/>
              <a:t>vehicles.</a:t>
            </a:r>
            <a:br>
              <a:rPr lang="en-US"/>
            </a:br>
            <a:endParaRPr lang="en-US" dirty="0"/>
          </a:p>
          <a:p>
            <a:pPr marL="0" indent="0">
              <a:buNone/>
            </a:pPr>
            <a:r>
              <a:rPr lang="en-US" sz="2200" u="sng" dirty="0">
                <a:solidFill>
                  <a:srgbClr val="0070C0"/>
                </a:solidFill>
              </a:rPr>
              <a:t>Future Flight Central </a:t>
            </a:r>
            <a:r>
              <a:rPr lang="en-US" sz="1500" dirty="0">
                <a:cs typeface="Arial"/>
              </a:rPr>
              <a:t>(</a:t>
            </a:r>
            <a:r>
              <a:rPr lang="en-US" sz="1500" dirty="0">
                <a:cs typeface="Arial"/>
                <a:hlinkClick r:id="rId4">
                  <a:extLst>
                    <a:ext uri="{A12FA001-AC4F-418D-AE19-62706E023703}">
                      <ahyp:hlinkClr xmlns:ahyp="http://schemas.microsoft.com/office/drawing/2018/hyperlinkcolor" val="tx"/>
                    </a:ext>
                  </a:extLst>
                </a:hlinkClick>
              </a:rPr>
              <a:t>https://www.nasa.gov/centers/ames/business/future_flight_central_facilities.html</a:t>
            </a:r>
            <a:r>
              <a:rPr lang="en-US" sz="1500" dirty="0">
                <a:cs typeface="Arial"/>
              </a:rPr>
              <a:t>)</a:t>
            </a:r>
            <a:endParaRPr lang="en-US" sz="1500" u="sng" dirty="0"/>
          </a:p>
          <a:p>
            <a:pPr lvl="1">
              <a:lnSpc>
                <a:spcPct val="80000"/>
              </a:lnSpc>
            </a:pPr>
            <a:r>
              <a:rPr lang="en-US" dirty="0"/>
              <a:t> Future Flight Central (FFC) is a high fidelity, 360- degree field of view, full scale human-in-the-loop simulation facility originally designed to support air traffic control tower simulation. </a:t>
            </a:r>
          </a:p>
          <a:p>
            <a:pPr lvl="1">
              <a:lnSpc>
                <a:spcPct val="80000"/>
              </a:lnSpc>
            </a:pPr>
            <a:r>
              <a:rPr lang="en-US" dirty="0"/>
              <a:t>The immersive visualization capabilities of FFC have also been used for flight test visualizations and ground control operations for testing of unpiloted missions.</a:t>
            </a:r>
          </a:p>
        </p:txBody>
      </p:sp>
      <p:pic>
        <p:nvPicPr>
          <p:cNvPr id="4" name="Picture 3">
            <a:extLst>
              <a:ext uri="{FF2B5EF4-FFF2-40B4-BE49-F238E27FC236}">
                <a16:creationId xmlns:a16="http://schemas.microsoft.com/office/drawing/2014/main" id="{65ECD301-5305-47BC-A116-F15966759E2B}"/>
              </a:ext>
            </a:extLst>
          </p:cNvPr>
          <p:cNvPicPr>
            <a:picLocks noChangeAspect="1"/>
          </p:cNvPicPr>
          <p:nvPr/>
        </p:nvPicPr>
        <p:blipFill>
          <a:blip r:embed="rId5"/>
          <a:stretch>
            <a:fillRect/>
          </a:stretch>
        </p:blipFill>
        <p:spPr>
          <a:xfrm>
            <a:off x="8917817" y="3484798"/>
            <a:ext cx="1571991" cy="1054461"/>
          </a:xfrm>
          <a:prstGeom prst="rect">
            <a:avLst/>
          </a:prstGeom>
        </p:spPr>
      </p:pic>
      <p:pic>
        <p:nvPicPr>
          <p:cNvPr id="5" name="Picture 4">
            <a:extLst>
              <a:ext uri="{FF2B5EF4-FFF2-40B4-BE49-F238E27FC236}">
                <a16:creationId xmlns:a16="http://schemas.microsoft.com/office/drawing/2014/main" id="{D4F1E321-5CC7-4EDC-B941-98831451A31F}"/>
              </a:ext>
            </a:extLst>
          </p:cNvPr>
          <p:cNvPicPr>
            <a:picLocks noChangeAspect="1"/>
          </p:cNvPicPr>
          <p:nvPr/>
        </p:nvPicPr>
        <p:blipFill>
          <a:blip r:embed="rId6"/>
          <a:stretch>
            <a:fillRect/>
          </a:stretch>
        </p:blipFill>
        <p:spPr>
          <a:xfrm>
            <a:off x="8951495" y="1118359"/>
            <a:ext cx="2837156" cy="2127868"/>
          </a:xfrm>
          <a:prstGeom prst="rect">
            <a:avLst/>
          </a:prstGeom>
        </p:spPr>
      </p:pic>
      <p:pic>
        <p:nvPicPr>
          <p:cNvPr id="6" name="Picture 5">
            <a:extLst>
              <a:ext uri="{FF2B5EF4-FFF2-40B4-BE49-F238E27FC236}">
                <a16:creationId xmlns:a16="http://schemas.microsoft.com/office/drawing/2014/main" id="{4298CE56-0CA6-435D-A99B-DCF741CB84D4}"/>
              </a:ext>
            </a:extLst>
          </p:cNvPr>
          <p:cNvPicPr>
            <a:picLocks noChangeAspect="1"/>
          </p:cNvPicPr>
          <p:nvPr/>
        </p:nvPicPr>
        <p:blipFill>
          <a:blip r:embed="rId7"/>
          <a:stretch>
            <a:fillRect/>
          </a:stretch>
        </p:blipFill>
        <p:spPr>
          <a:xfrm>
            <a:off x="10561560" y="3263866"/>
            <a:ext cx="1562767" cy="1041844"/>
          </a:xfrm>
          <a:prstGeom prst="rect">
            <a:avLst/>
          </a:prstGeom>
        </p:spPr>
      </p:pic>
      <p:pic>
        <p:nvPicPr>
          <p:cNvPr id="7" name="Picture 6">
            <a:extLst>
              <a:ext uri="{FF2B5EF4-FFF2-40B4-BE49-F238E27FC236}">
                <a16:creationId xmlns:a16="http://schemas.microsoft.com/office/drawing/2014/main" id="{A9DA4D85-0826-49AC-8B87-754B812FA407}"/>
              </a:ext>
            </a:extLst>
          </p:cNvPr>
          <p:cNvPicPr>
            <a:picLocks noChangeAspect="1"/>
          </p:cNvPicPr>
          <p:nvPr/>
        </p:nvPicPr>
        <p:blipFill rotWithShape="1">
          <a:blip r:embed="rId8"/>
          <a:srcRect l="-67" r="15067"/>
          <a:stretch/>
        </p:blipFill>
        <p:spPr>
          <a:xfrm rot="10800000" flipH="1" flipV="1">
            <a:off x="10561560" y="5176277"/>
            <a:ext cx="1554480" cy="1126728"/>
          </a:xfrm>
          <a:prstGeom prst="rect">
            <a:avLst/>
          </a:prstGeom>
        </p:spPr>
      </p:pic>
      <p:pic>
        <p:nvPicPr>
          <p:cNvPr id="9" name="Picture 8">
            <a:extLst>
              <a:ext uri="{FF2B5EF4-FFF2-40B4-BE49-F238E27FC236}">
                <a16:creationId xmlns:a16="http://schemas.microsoft.com/office/drawing/2014/main" id="{42D6E7CD-A11D-4C5A-B1FB-BADD599D4340}"/>
              </a:ext>
            </a:extLst>
          </p:cNvPr>
          <p:cNvPicPr>
            <a:picLocks noChangeAspect="1"/>
          </p:cNvPicPr>
          <p:nvPr/>
        </p:nvPicPr>
        <p:blipFill>
          <a:blip r:embed="rId9"/>
          <a:stretch>
            <a:fillRect/>
          </a:stretch>
        </p:blipFill>
        <p:spPr>
          <a:xfrm>
            <a:off x="8874513" y="4777830"/>
            <a:ext cx="1764030" cy="1192530"/>
          </a:xfrm>
          <a:prstGeom prst="rect">
            <a:avLst/>
          </a:prstGeom>
        </p:spPr>
      </p:pic>
    </p:spTree>
    <p:extLst>
      <p:ext uri="{BB962C8B-B14F-4D97-AF65-F5344CB8AC3E}">
        <p14:creationId xmlns:p14="http://schemas.microsoft.com/office/powerpoint/2010/main" val="3865713830"/>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Dark_Theme">
  <a:themeElements>
    <a:clrScheme name="EISD">
      <a:dk1>
        <a:sysClr val="windowText" lastClr="000000"/>
      </a:dk1>
      <a:lt1>
        <a:sysClr val="window" lastClr="FFFFFF"/>
      </a:lt1>
      <a:dk2>
        <a:srgbClr val="1F497D"/>
      </a:dk2>
      <a:lt2>
        <a:srgbClr val="EEECE1"/>
      </a:lt2>
      <a:accent1>
        <a:srgbClr val="4F81BD"/>
      </a:accent1>
      <a:accent2>
        <a:srgbClr val="C00000"/>
      </a:accent2>
      <a:accent3>
        <a:srgbClr val="00B05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ISD_Official-Wide201909.potx" id="{4CBE35D6-CB32-42A9-BDD3-64903F504020}" vid="{57E39268-3DCD-46C5-829E-C0BA9E892A0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FD3B545F5A954CB75CCFC148A858C4" ma:contentTypeVersion="4" ma:contentTypeDescription="Create a new document." ma:contentTypeScope="" ma:versionID="bac9406b788a557db84f70fb13fb653b">
  <xsd:schema xmlns:xsd="http://www.w3.org/2001/XMLSchema" xmlns:xs="http://www.w3.org/2001/XMLSchema" xmlns:p="http://schemas.microsoft.com/office/2006/metadata/properties" xmlns:ns2="9ac22117-2822-4e5b-865d-92714ba81284" xmlns:ns3="96e260c0-e540-4c67-88b4-ee1c4ca4f837" targetNamespace="http://schemas.microsoft.com/office/2006/metadata/properties" ma:root="true" ma:fieldsID="a23e9124a29be1592f1bd7ea664726ba" ns2:_="" ns3:_="">
    <xsd:import namespace="9ac22117-2822-4e5b-865d-92714ba81284"/>
    <xsd:import namespace="96e260c0-e540-4c67-88b4-ee1c4ca4f83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c22117-2822-4e5b-865d-92714ba8128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6e260c0-e540-4c67-88b4-ee1c4ca4f83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2BB75F-85CC-4175-9115-5C40B6963D2B}">
  <ds:schemaRefs>
    <ds:schemaRef ds:uri="http://schemas.microsoft.com/sharepoint/v3/contenttype/forms"/>
  </ds:schemaRefs>
</ds:datastoreItem>
</file>

<file path=customXml/itemProps2.xml><?xml version="1.0" encoding="utf-8"?>
<ds:datastoreItem xmlns:ds="http://schemas.openxmlformats.org/officeDocument/2006/customXml" ds:itemID="{A68D7CB7-F66E-4A80-B2C4-18116C37E6E9}">
  <ds:schemaRefs>
    <ds:schemaRef ds:uri="http://purl.org/dc/elements/1.1/"/>
    <ds:schemaRef ds:uri="http://purl.org/dc/terms/"/>
    <ds:schemaRef ds:uri="http://schemas.openxmlformats.org/package/2006/metadata/core-properties"/>
    <ds:schemaRef ds:uri="http://purl.org/dc/dcmitype/"/>
    <ds:schemaRef ds:uri="9ac22117-2822-4e5b-865d-92714ba81284"/>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96e260c0-e540-4c67-88b4-ee1c4ca4f837"/>
  </ds:schemaRefs>
</ds:datastoreItem>
</file>

<file path=customXml/itemProps3.xml><?xml version="1.0" encoding="utf-8"?>
<ds:datastoreItem xmlns:ds="http://schemas.openxmlformats.org/officeDocument/2006/customXml" ds:itemID="{83AADC89-13F1-4293-A164-3F1571946F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c22117-2822-4e5b-865d-92714ba81284"/>
    <ds:schemaRef ds:uri="96e260c0-e540-4c67-88b4-ee1c4ca4f8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101559</TotalTime>
  <Words>1014</Words>
  <Application>Microsoft Office PowerPoint</Application>
  <PresentationFormat>Widescreen</PresentationFormat>
  <Paragraphs>70</Paragraphs>
  <Slides>4</Slides>
  <Notes>0</Notes>
  <HiddenSlides>0</HiddenSlides>
  <MMClips>0</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4</vt:i4>
      </vt:variant>
    </vt:vector>
  </HeadingPairs>
  <TitlesOfParts>
    <vt:vector size="10" baseType="lpstr">
      <vt:lpstr>Arial</vt:lpstr>
      <vt:lpstr>Calibri</vt:lpstr>
      <vt:lpstr>Calibri Light</vt:lpstr>
      <vt:lpstr>Office Theme</vt:lpstr>
      <vt:lpstr>4_Dark_Theme</vt:lpstr>
      <vt:lpstr>Document</vt:lpstr>
      <vt:lpstr>PowerPoint Presentation</vt:lpstr>
      <vt:lpstr>Ames Research Center CLPS Capabilities</vt:lpstr>
      <vt:lpstr>Ames Research Center CLPS Capabilities</vt:lpstr>
      <vt:lpstr>Ames Research Center CLPS Capabilities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Sally</cp:lastModifiedBy>
  <cp:revision>760</cp:revision>
  <dcterms:created xsi:type="dcterms:W3CDTF">2018-07-16T01:24:17Z</dcterms:created>
  <dcterms:modified xsi:type="dcterms:W3CDTF">2022-10-27T19:59:29Z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0x0101000DFD3B545F5A954CB75CCFC148A858C4</vt:lpwstr>
  </property>
</Properties>
</file>