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9" r:id="rId2"/>
  </p:sldIdLst>
  <p:sldSz cx="42062400" cy="30175200"/>
  <p:notesSz cx="6858000" cy="9144000"/>
  <p:defaultTextStyle>
    <a:defPPr>
      <a:defRPr lang="en-US"/>
    </a:defPPr>
    <a:lvl1pPr marL="0" algn="l" defTabSz="2063764" rtl="0" eaLnBrk="1" latinLnBrk="0" hangingPunct="1">
      <a:defRPr sz="8087" kern="1200">
        <a:solidFill>
          <a:schemeClr val="tx1"/>
        </a:solidFill>
        <a:latin typeface="+mn-lt"/>
        <a:ea typeface="+mn-ea"/>
        <a:cs typeface="+mn-cs"/>
      </a:defRPr>
    </a:lvl1pPr>
    <a:lvl2pPr marL="2063764" algn="l" defTabSz="2063764" rtl="0" eaLnBrk="1" latinLnBrk="0" hangingPunct="1">
      <a:defRPr sz="8087" kern="1200">
        <a:solidFill>
          <a:schemeClr val="tx1"/>
        </a:solidFill>
        <a:latin typeface="+mn-lt"/>
        <a:ea typeface="+mn-ea"/>
        <a:cs typeface="+mn-cs"/>
      </a:defRPr>
    </a:lvl2pPr>
    <a:lvl3pPr marL="4127528" algn="l" defTabSz="2063764" rtl="0" eaLnBrk="1" latinLnBrk="0" hangingPunct="1">
      <a:defRPr sz="8087" kern="1200">
        <a:solidFill>
          <a:schemeClr val="tx1"/>
        </a:solidFill>
        <a:latin typeface="+mn-lt"/>
        <a:ea typeface="+mn-ea"/>
        <a:cs typeface="+mn-cs"/>
      </a:defRPr>
    </a:lvl3pPr>
    <a:lvl4pPr marL="6191293" algn="l" defTabSz="2063764" rtl="0" eaLnBrk="1" latinLnBrk="0" hangingPunct="1">
      <a:defRPr sz="8087" kern="1200">
        <a:solidFill>
          <a:schemeClr val="tx1"/>
        </a:solidFill>
        <a:latin typeface="+mn-lt"/>
        <a:ea typeface="+mn-ea"/>
        <a:cs typeface="+mn-cs"/>
      </a:defRPr>
    </a:lvl4pPr>
    <a:lvl5pPr marL="8255057" algn="l" defTabSz="2063764" rtl="0" eaLnBrk="1" latinLnBrk="0" hangingPunct="1">
      <a:defRPr sz="8087" kern="1200">
        <a:solidFill>
          <a:schemeClr val="tx1"/>
        </a:solidFill>
        <a:latin typeface="+mn-lt"/>
        <a:ea typeface="+mn-ea"/>
        <a:cs typeface="+mn-cs"/>
      </a:defRPr>
    </a:lvl5pPr>
    <a:lvl6pPr marL="10318821" algn="l" defTabSz="2063764" rtl="0" eaLnBrk="1" latinLnBrk="0" hangingPunct="1">
      <a:defRPr sz="8087" kern="1200">
        <a:solidFill>
          <a:schemeClr val="tx1"/>
        </a:solidFill>
        <a:latin typeface="+mn-lt"/>
        <a:ea typeface="+mn-ea"/>
        <a:cs typeface="+mn-cs"/>
      </a:defRPr>
    </a:lvl6pPr>
    <a:lvl7pPr marL="12382585" algn="l" defTabSz="2063764" rtl="0" eaLnBrk="1" latinLnBrk="0" hangingPunct="1">
      <a:defRPr sz="8087" kern="1200">
        <a:solidFill>
          <a:schemeClr val="tx1"/>
        </a:solidFill>
        <a:latin typeface="+mn-lt"/>
        <a:ea typeface="+mn-ea"/>
        <a:cs typeface="+mn-cs"/>
      </a:defRPr>
    </a:lvl7pPr>
    <a:lvl8pPr marL="14446350" algn="l" defTabSz="2063764" rtl="0" eaLnBrk="1" latinLnBrk="0" hangingPunct="1">
      <a:defRPr sz="8087" kern="1200">
        <a:solidFill>
          <a:schemeClr val="tx1"/>
        </a:solidFill>
        <a:latin typeface="+mn-lt"/>
        <a:ea typeface="+mn-ea"/>
        <a:cs typeface="+mn-cs"/>
      </a:defRPr>
    </a:lvl8pPr>
    <a:lvl9pPr marL="16510114" algn="l" defTabSz="2063764" rtl="0" eaLnBrk="1" latinLnBrk="0" hangingPunct="1">
      <a:defRPr sz="808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04" userDrawn="1">
          <p15:clr>
            <a:srgbClr val="A4A3A4"/>
          </p15:clr>
        </p15:guide>
        <p15:guide id="2" pos="132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ED7D31"/>
    <a:srgbClr val="5AA8A8"/>
    <a:srgbClr val="8DDAF6"/>
    <a:srgbClr val="A9AAAC"/>
    <a:srgbClr val="0000FF"/>
    <a:srgbClr val="CC0000"/>
    <a:srgbClr val="B000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852" autoAdjust="0"/>
    <p:restoredTop sz="92710" autoAdjust="0"/>
  </p:normalViewPr>
  <p:slideViewPr>
    <p:cSldViewPr snapToGrid="0" snapToObjects="1">
      <p:cViewPr>
        <p:scale>
          <a:sx n="50" d="100"/>
          <a:sy n="50" d="100"/>
        </p:scale>
        <p:origin x="-1056" y="36"/>
      </p:cViewPr>
      <p:guideLst>
        <p:guide orient="horz" pos="9504"/>
        <p:guide pos="132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FEFCC-211D-4DF5-B0B5-D99CCBE1AA19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39813" y="685800"/>
            <a:ext cx="4778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6C6ED-5A0A-4847-B6A3-7630A7DC4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7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59902" rtl="0" eaLnBrk="1" latinLnBrk="0" hangingPunct="1">
      <a:defRPr sz="1128" kern="1200">
        <a:solidFill>
          <a:schemeClr val="tx1"/>
        </a:solidFill>
        <a:latin typeface="+mn-lt"/>
        <a:ea typeface="+mn-ea"/>
        <a:cs typeface="+mn-cs"/>
      </a:defRPr>
    </a:lvl1pPr>
    <a:lvl2pPr marL="429951" algn="l" defTabSz="859902" rtl="0" eaLnBrk="1" latinLnBrk="0" hangingPunct="1">
      <a:defRPr sz="1128" kern="1200">
        <a:solidFill>
          <a:schemeClr val="tx1"/>
        </a:solidFill>
        <a:latin typeface="+mn-lt"/>
        <a:ea typeface="+mn-ea"/>
        <a:cs typeface="+mn-cs"/>
      </a:defRPr>
    </a:lvl2pPr>
    <a:lvl3pPr marL="859902" algn="l" defTabSz="859902" rtl="0" eaLnBrk="1" latinLnBrk="0" hangingPunct="1">
      <a:defRPr sz="1128" kern="1200">
        <a:solidFill>
          <a:schemeClr val="tx1"/>
        </a:solidFill>
        <a:latin typeface="+mn-lt"/>
        <a:ea typeface="+mn-ea"/>
        <a:cs typeface="+mn-cs"/>
      </a:defRPr>
    </a:lvl3pPr>
    <a:lvl4pPr marL="1289853" algn="l" defTabSz="859902" rtl="0" eaLnBrk="1" latinLnBrk="0" hangingPunct="1">
      <a:defRPr sz="1128" kern="1200">
        <a:solidFill>
          <a:schemeClr val="tx1"/>
        </a:solidFill>
        <a:latin typeface="+mn-lt"/>
        <a:ea typeface="+mn-ea"/>
        <a:cs typeface="+mn-cs"/>
      </a:defRPr>
    </a:lvl4pPr>
    <a:lvl5pPr marL="1719804" algn="l" defTabSz="859902" rtl="0" eaLnBrk="1" latinLnBrk="0" hangingPunct="1">
      <a:defRPr sz="1128" kern="1200">
        <a:solidFill>
          <a:schemeClr val="tx1"/>
        </a:solidFill>
        <a:latin typeface="+mn-lt"/>
        <a:ea typeface="+mn-ea"/>
        <a:cs typeface="+mn-cs"/>
      </a:defRPr>
    </a:lvl5pPr>
    <a:lvl6pPr marL="2149754" algn="l" defTabSz="859902" rtl="0" eaLnBrk="1" latinLnBrk="0" hangingPunct="1">
      <a:defRPr sz="1128" kern="1200">
        <a:solidFill>
          <a:schemeClr val="tx1"/>
        </a:solidFill>
        <a:latin typeface="+mn-lt"/>
        <a:ea typeface="+mn-ea"/>
        <a:cs typeface="+mn-cs"/>
      </a:defRPr>
    </a:lvl6pPr>
    <a:lvl7pPr marL="2579705" algn="l" defTabSz="859902" rtl="0" eaLnBrk="1" latinLnBrk="0" hangingPunct="1">
      <a:defRPr sz="1128" kern="1200">
        <a:solidFill>
          <a:schemeClr val="tx1"/>
        </a:solidFill>
        <a:latin typeface="+mn-lt"/>
        <a:ea typeface="+mn-ea"/>
        <a:cs typeface="+mn-cs"/>
      </a:defRPr>
    </a:lvl7pPr>
    <a:lvl8pPr marL="3009656" algn="l" defTabSz="859902" rtl="0" eaLnBrk="1" latinLnBrk="0" hangingPunct="1">
      <a:defRPr sz="1128" kern="1200">
        <a:solidFill>
          <a:schemeClr val="tx1"/>
        </a:solidFill>
        <a:latin typeface="+mn-lt"/>
        <a:ea typeface="+mn-ea"/>
        <a:cs typeface="+mn-cs"/>
      </a:defRPr>
    </a:lvl8pPr>
    <a:lvl9pPr marL="3439607" algn="l" defTabSz="859902" rtl="0" eaLnBrk="1" latinLnBrk="0" hangingPunct="1">
      <a:defRPr sz="11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6C6ED-5A0A-4847-B6A3-7630A7DC45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67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4680" y="9373872"/>
            <a:ext cx="35753040" cy="64681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09360" y="17099280"/>
            <a:ext cx="29443680" cy="77114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11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023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035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047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058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070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082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094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031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3B1F776-A81C-F04E-9EC7-06CE91F7011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371320" y="27967942"/>
            <a:ext cx="13319760" cy="16065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1447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625ADD0-461F-474A-8014-FCEE84500B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7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4524" y="21122640"/>
            <a:ext cx="25237440" cy="2493647"/>
          </a:xfrm>
          <a:prstGeom prst="rect">
            <a:avLst/>
          </a:prstGeom>
        </p:spPr>
        <p:txBody>
          <a:bodyPr anchor="b"/>
          <a:lstStyle>
            <a:lvl1pPr algn="l">
              <a:defRPr sz="8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244524" y="2696210"/>
            <a:ext cx="25237440" cy="18105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117"/>
            </a:lvl1pPr>
            <a:lvl2pPr marL="2011753" indent="0">
              <a:buNone/>
              <a:defRPr sz="12284"/>
            </a:lvl2pPr>
            <a:lvl3pPr marL="4023506" indent="0">
              <a:buNone/>
              <a:defRPr sz="10542"/>
            </a:lvl3pPr>
            <a:lvl4pPr marL="6035259" indent="0">
              <a:buNone/>
              <a:defRPr sz="8800"/>
            </a:lvl4pPr>
            <a:lvl5pPr marL="8047013" indent="0">
              <a:buNone/>
              <a:defRPr sz="8800"/>
            </a:lvl5pPr>
            <a:lvl6pPr marL="10058766" indent="0">
              <a:buNone/>
              <a:defRPr sz="8800"/>
            </a:lvl6pPr>
            <a:lvl7pPr marL="12070519" indent="0">
              <a:buNone/>
              <a:defRPr sz="8800"/>
            </a:lvl7pPr>
            <a:lvl8pPr marL="14082272" indent="0">
              <a:buNone/>
              <a:defRPr sz="8800"/>
            </a:lvl8pPr>
            <a:lvl9pPr marL="16094025" indent="0">
              <a:buNone/>
              <a:defRPr sz="8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44524" y="23616287"/>
            <a:ext cx="25237440" cy="35413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142"/>
            </a:lvl1pPr>
            <a:lvl2pPr marL="2011753" indent="0">
              <a:buNone/>
              <a:defRPr sz="5317"/>
            </a:lvl2pPr>
            <a:lvl3pPr marL="4023506" indent="0">
              <a:buNone/>
              <a:defRPr sz="4400"/>
            </a:lvl3pPr>
            <a:lvl4pPr marL="6035259" indent="0">
              <a:buNone/>
              <a:defRPr sz="3942"/>
            </a:lvl4pPr>
            <a:lvl5pPr marL="8047013" indent="0">
              <a:buNone/>
              <a:defRPr sz="3942"/>
            </a:lvl5pPr>
            <a:lvl6pPr marL="10058766" indent="0">
              <a:buNone/>
              <a:defRPr sz="3942"/>
            </a:lvl6pPr>
            <a:lvl7pPr marL="12070519" indent="0">
              <a:buNone/>
              <a:defRPr sz="3942"/>
            </a:lvl7pPr>
            <a:lvl8pPr marL="14082272" indent="0">
              <a:buNone/>
              <a:defRPr sz="3942"/>
            </a:lvl8pPr>
            <a:lvl9pPr marL="16094025" indent="0">
              <a:buNone/>
              <a:defRPr sz="394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031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3B1F776-A81C-F04E-9EC7-06CE91F7011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1320" y="27967942"/>
            <a:ext cx="13319760" cy="16065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447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625ADD0-461F-474A-8014-FCEE84500B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59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120" y="1208407"/>
            <a:ext cx="37856160" cy="5029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3120" y="7040883"/>
            <a:ext cx="37856160" cy="199142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031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3B1F776-A81C-F04E-9EC7-06CE91F7011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371320" y="27967942"/>
            <a:ext cx="13319760" cy="16065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1447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625ADD0-461F-474A-8014-FCEE84500B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8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6378617" y="5797550"/>
            <a:ext cx="45428851" cy="12358560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2058" y="5797550"/>
            <a:ext cx="135585519" cy="1235856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031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3B1F776-A81C-F04E-9EC7-06CE91F7011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371320" y="27967942"/>
            <a:ext cx="13319760" cy="16065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1447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625ADD0-461F-474A-8014-FCEE84500B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74129" y="2803635"/>
            <a:ext cx="7221920" cy="1416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13"/>
          </a:p>
        </p:txBody>
      </p:sp>
    </p:spTree>
    <p:extLst>
      <p:ext uri="{BB962C8B-B14F-4D97-AF65-F5344CB8AC3E}">
        <p14:creationId xmlns:p14="http://schemas.microsoft.com/office/powerpoint/2010/main" val="3007679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14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639" y="19390362"/>
            <a:ext cx="35753040" cy="5993130"/>
          </a:xfrm>
          <a:prstGeom prst="rect">
            <a:avLst/>
          </a:prstGeom>
        </p:spPr>
        <p:txBody>
          <a:bodyPr anchor="t"/>
          <a:lstStyle>
            <a:lvl1pPr algn="l">
              <a:defRPr sz="17601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031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3B1F776-A81C-F04E-9EC7-06CE91F7011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371320" y="27967942"/>
            <a:ext cx="13319760" cy="16065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1447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625ADD0-461F-474A-8014-FCEE84500B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2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120" y="1208407"/>
            <a:ext cx="37856160" cy="5029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2057" y="33793430"/>
            <a:ext cx="90507185" cy="95589727"/>
          </a:xfrm>
          <a:prstGeom prst="rect">
            <a:avLst/>
          </a:prstGeom>
        </p:spPr>
        <p:txBody>
          <a:bodyPr/>
          <a:lstStyle>
            <a:lvl1pPr>
              <a:defRPr sz="12284"/>
            </a:lvl1pPr>
            <a:lvl2pPr>
              <a:defRPr sz="10542"/>
            </a:lvl2pPr>
            <a:lvl3pPr>
              <a:defRPr sz="8800"/>
            </a:lvl3pPr>
            <a:lvl4pPr>
              <a:defRPr sz="7884"/>
            </a:lvl4pPr>
            <a:lvl5pPr>
              <a:defRPr sz="7884"/>
            </a:lvl5pPr>
            <a:lvl6pPr>
              <a:defRPr sz="7884"/>
            </a:lvl6pPr>
            <a:lvl7pPr>
              <a:defRPr sz="7884"/>
            </a:lvl7pPr>
            <a:lvl8pPr>
              <a:defRPr sz="7884"/>
            </a:lvl8pPr>
            <a:lvl9pPr>
              <a:defRPr sz="78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00282" y="33793430"/>
            <a:ext cx="90507185" cy="95589727"/>
          </a:xfrm>
          <a:prstGeom prst="rect">
            <a:avLst/>
          </a:prstGeom>
        </p:spPr>
        <p:txBody>
          <a:bodyPr/>
          <a:lstStyle>
            <a:lvl1pPr>
              <a:defRPr sz="12284"/>
            </a:lvl1pPr>
            <a:lvl2pPr>
              <a:defRPr sz="10542"/>
            </a:lvl2pPr>
            <a:lvl3pPr>
              <a:defRPr sz="8800"/>
            </a:lvl3pPr>
            <a:lvl4pPr>
              <a:defRPr sz="7884"/>
            </a:lvl4pPr>
            <a:lvl5pPr>
              <a:defRPr sz="7884"/>
            </a:lvl5pPr>
            <a:lvl6pPr>
              <a:defRPr sz="7884"/>
            </a:lvl6pPr>
            <a:lvl7pPr>
              <a:defRPr sz="7884"/>
            </a:lvl7pPr>
            <a:lvl8pPr>
              <a:defRPr sz="7884"/>
            </a:lvl8pPr>
            <a:lvl9pPr>
              <a:defRPr sz="78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031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3B1F776-A81C-F04E-9EC7-06CE91F7011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1320" y="27967942"/>
            <a:ext cx="13319760" cy="16065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447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625ADD0-461F-474A-8014-FCEE84500B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44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120" y="1208407"/>
            <a:ext cx="37856160" cy="5029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3120" y="6754497"/>
            <a:ext cx="18584864" cy="281495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542" b="1"/>
            </a:lvl1pPr>
            <a:lvl2pPr marL="2011753" indent="0">
              <a:buNone/>
              <a:defRPr sz="8800" b="1"/>
            </a:lvl2pPr>
            <a:lvl3pPr marL="4023506" indent="0">
              <a:buNone/>
              <a:defRPr sz="7884" b="1"/>
            </a:lvl3pPr>
            <a:lvl4pPr marL="6035259" indent="0">
              <a:buNone/>
              <a:defRPr sz="7059" b="1"/>
            </a:lvl4pPr>
            <a:lvl5pPr marL="8047013" indent="0">
              <a:buNone/>
              <a:defRPr sz="7059" b="1"/>
            </a:lvl5pPr>
            <a:lvl6pPr marL="10058766" indent="0">
              <a:buNone/>
              <a:defRPr sz="7059" b="1"/>
            </a:lvl6pPr>
            <a:lvl7pPr marL="12070519" indent="0">
              <a:buNone/>
              <a:defRPr sz="7059" b="1"/>
            </a:lvl7pPr>
            <a:lvl8pPr marL="14082272" indent="0">
              <a:buNone/>
              <a:defRPr sz="7059" b="1"/>
            </a:lvl8pPr>
            <a:lvl9pPr marL="16094025" indent="0">
              <a:buNone/>
              <a:defRPr sz="70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03120" y="9569450"/>
            <a:ext cx="18584864" cy="17385667"/>
          </a:xfrm>
          <a:prstGeom prst="rect">
            <a:avLst/>
          </a:prstGeom>
        </p:spPr>
        <p:txBody>
          <a:bodyPr/>
          <a:lstStyle>
            <a:lvl1pPr>
              <a:defRPr sz="10542"/>
            </a:lvl1pPr>
            <a:lvl2pPr>
              <a:defRPr sz="8800"/>
            </a:lvl2pPr>
            <a:lvl3pPr>
              <a:defRPr sz="7884"/>
            </a:lvl3pPr>
            <a:lvl4pPr>
              <a:defRPr sz="7059"/>
            </a:lvl4pPr>
            <a:lvl5pPr>
              <a:defRPr sz="7059"/>
            </a:lvl5pPr>
            <a:lvl6pPr>
              <a:defRPr sz="7059"/>
            </a:lvl6pPr>
            <a:lvl7pPr>
              <a:defRPr sz="7059"/>
            </a:lvl7pPr>
            <a:lvl8pPr>
              <a:defRPr sz="7059"/>
            </a:lvl8pPr>
            <a:lvl9pPr>
              <a:defRPr sz="70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367117" y="6754497"/>
            <a:ext cx="18592165" cy="281495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542" b="1"/>
            </a:lvl1pPr>
            <a:lvl2pPr marL="2011753" indent="0">
              <a:buNone/>
              <a:defRPr sz="8800" b="1"/>
            </a:lvl2pPr>
            <a:lvl3pPr marL="4023506" indent="0">
              <a:buNone/>
              <a:defRPr sz="7884" b="1"/>
            </a:lvl3pPr>
            <a:lvl4pPr marL="6035259" indent="0">
              <a:buNone/>
              <a:defRPr sz="7059" b="1"/>
            </a:lvl4pPr>
            <a:lvl5pPr marL="8047013" indent="0">
              <a:buNone/>
              <a:defRPr sz="7059" b="1"/>
            </a:lvl5pPr>
            <a:lvl6pPr marL="10058766" indent="0">
              <a:buNone/>
              <a:defRPr sz="7059" b="1"/>
            </a:lvl6pPr>
            <a:lvl7pPr marL="12070519" indent="0">
              <a:buNone/>
              <a:defRPr sz="7059" b="1"/>
            </a:lvl7pPr>
            <a:lvl8pPr marL="14082272" indent="0">
              <a:buNone/>
              <a:defRPr sz="7059" b="1"/>
            </a:lvl8pPr>
            <a:lvl9pPr marL="16094025" indent="0">
              <a:buNone/>
              <a:defRPr sz="70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367117" y="9569450"/>
            <a:ext cx="18592165" cy="17385667"/>
          </a:xfrm>
          <a:prstGeom prst="rect">
            <a:avLst/>
          </a:prstGeom>
        </p:spPr>
        <p:txBody>
          <a:bodyPr/>
          <a:lstStyle>
            <a:lvl1pPr>
              <a:defRPr sz="10542"/>
            </a:lvl1pPr>
            <a:lvl2pPr>
              <a:defRPr sz="8800"/>
            </a:lvl2pPr>
            <a:lvl3pPr>
              <a:defRPr sz="7884"/>
            </a:lvl3pPr>
            <a:lvl4pPr>
              <a:defRPr sz="7059"/>
            </a:lvl4pPr>
            <a:lvl5pPr>
              <a:defRPr sz="7059"/>
            </a:lvl5pPr>
            <a:lvl6pPr>
              <a:defRPr sz="7059"/>
            </a:lvl6pPr>
            <a:lvl7pPr>
              <a:defRPr sz="7059"/>
            </a:lvl7pPr>
            <a:lvl8pPr>
              <a:defRPr sz="7059"/>
            </a:lvl8pPr>
            <a:lvl9pPr>
              <a:defRPr sz="70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1031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3B1F776-A81C-F04E-9EC7-06CE91F7011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4371320" y="27967942"/>
            <a:ext cx="13319760" cy="16065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01447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625ADD0-461F-474A-8014-FCEE84500B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37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120" y="1208407"/>
            <a:ext cx="37856160" cy="5029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1031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3B1F776-A81C-F04E-9EC7-06CE91F7011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371320" y="27967942"/>
            <a:ext cx="13319760" cy="16065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1447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625ADD0-461F-474A-8014-FCEE84500B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4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1031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3B1F776-A81C-F04E-9EC7-06CE91F7011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371320" y="27967942"/>
            <a:ext cx="13319760" cy="16065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1447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625ADD0-461F-474A-8014-FCEE84500B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53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123" y="1201420"/>
            <a:ext cx="13838239" cy="5113020"/>
          </a:xfrm>
          <a:prstGeom prst="rect">
            <a:avLst/>
          </a:prstGeom>
        </p:spPr>
        <p:txBody>
          <a:bodyPr anchor="b"/>
          <a:lstStyle>
            <a:lvl1pPr algn="l">
              <a:defRPr sz="8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45230" y="1201423"/>
            <a:ext cx="23514050" cy="25753697"/>
          </a:xfrm>
          <a:prstGeom prst="rect">
            <a:avLst/>
          </a:prstGeom>
        </p:spPr>
        <p:txBody>
          <a:bodyPr/>
          <a:lstStyle>
            <a:lvl1pPr>
              <a:defRPr sz="14117"/>
            </a:lvl1pPr>
            <a:lvl2pPr>
              <a:defRPr sz="12284"/>
            </a:lvl2pPr>
            <a:lvl3pPr>
              <a:defRPr sz="10542"/>
            </a:lvl3pPr>
            <a:lvl4pPr>
              <a:defRPr sz="8800"/>
            </a:lvl4pPr>
            <a:lvl5pPr>
              <a:defRPr sz="8800"/>
            </a:lvl5pPr>
            <a:lvl6pPr>
              <a:defRPr sz="8800"/>
            </a:lvl6pPr>
            <a:lvl7pPr>
              <a:defRPr sz="8800"/>
            </a:lvl7pPr>
            <a:lvl8pPr>
              <a:defRPr sz="8800"/>
            </a:lvl8pPr>
            <a:lvl9pPr>
              <a:defRPr sz="8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3123" y="6314443"/>
            <a:ext cx="13838239" cy="20640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142"/>
            </a:lvl1pPr>
            <a:lvl2pPr marL="2011753" indent="0">
              <a:buNone/>
              <a:defRPr sz="5317"/>
            </a:lvl2pPr>
            <a:lvl3pPr marL="4023506" indent="0">
              <a:buNone/>
              <a:defRPr sz="4400"/>
            </a:lvl3pPr>
            <a:lvl4pPr marL="6035259" indent="0">
              <a:buNone/>
              <a:defRPr sz="3942"/>
            </a:lvl4pPr>
            <a:lvl5pPr marL="8047013" indent="0">
              <a:buNone/>
              <a:defRPr sz="3942"/>
            </a:lvl5pPr>
            <a:lvl6pPr marL="10058766" indent="0">
              <a:buNone/>
              <a:defRPr sz="3942"/>
            </a:lvl6pPr>
            <a:lvl7pPr marL="12070519" indent="0">
              <a:buNone/>
              <a:defRPr sz="3942"/>
            </a:lvl7pPr>
            <a:lvl8pPr marL="14082272" indent="0">
              <a:buNone/>
              <a:defRPr sz="3942"/>
            </a:lvl8pPr>
            <a:lvl9pPr marL="16094025" indent="0">
              <a:buNone/>
              <a:defRPr sz="394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031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3B1F776-A81C-F04E-9EC7-06CE91F7011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1320" y="27967942"/>
            <a:ext cx="13319760" cy="16065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447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625ADD0-461F-474A-8014-FCEE84500B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9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512" y="1207823"/>
            <a:ext cx="37857377" cy="5029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1031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3B1F776-A81C-F04E-9EC7-06CE91F7011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371320" y="27967942"/>
            <a:ext cx="13319760" cy="16065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144720" y="27967942"/>
            <a:ext cx="9814560" cy="1606550"/>
          </a:xfrm>
          <a:prstGeom prst="rect">
            <a:avLst/>
          </a:prstGeom>
        </p:spPr>
        <p:txBody>
          <a:bodyPr/>
          <a:lstStyle/>
          <a:p>
            <a:fld id="{3625ADD0-461F-474A-8014-FCEE84500B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38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61457" y="4572000"/>
            <a:ext cx="12464195" cy="24296913"/>
          </a:xfrm>
          <a:prstGeom prst="rect">
            <a:avLst/>
          </a:prstGeom>
          <a:solidFill>
            <a:schemeClr val="bg1"/>
          </a:solidFill>
          <a:ln w="127000" cmpd="sng">
            <a:solidFill>
              <a:schemeClr val="bg1">
                <a:lumMod val="50000"/>
              </a:schemeClr>
            </a:solidFill>
          </a:ln>
          <a:effectLst>
            <a:outerShdw blurRad="40000" dist="317500" dir="2700000" rotWithShape="0">
              <a:schemeClr val="bg1">
                <a:lumMod val="8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13"/>
          </a:p>
        </p:txBody>
      </p:sp>
      <p:sp>
        <p:nvSpPr>
          <p:cNvPr id="9" name="Rectangle 8"/>
          <p:cNvSpPr/>
          <p:nvPr userDrawn="1"/>
        </p:nvSpPr>
        <p:spPr>
          <a:xfrm>
            <a:off x="26990270" y="4572000"/>
            <a:ext cx="13210673" cy="8325853"/>
          </a:xfrm>
          <a:prstGeom prst="rect">
            <a:avLst/>
          </a:prstGeom>
          <a:solidFill>
            <a:schemeClr val="bg1"/>
          </a:solidFill>
          <a:ln w="127000" cmpd="sng">
            <a:solidFill>
              <a:schemeClr val="bg1">
                <a:lumMod val="50000"/>
              </a:schemeClr>
            </a:solidFill>
          </a:ln>
          <a:effectLst>
            <a:outerShdw blurRad="40000" dist="317500" dir="2700000" rotWithShape="0">
              <a:schemeClr val="bg1">
                <a:lumMod val="8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13"/>
          </a:p>
        </p:txBody>
      </p:sp>
      <p:sp>
        <p:nvSpPr>
          <p:cNvPr id="11" name="Rectangle 10"/>
          <p:cNvSpPr/>
          <p:nvPr userDrawn="1"/>
        </p:nvSpPr>
        <p:spPr>
          <a:xfrm>
            <a:off x="26990270" y="13282864"/>
            <a:ext cx="13210673" cy="15586050"/>
          </a:xfrm>
          <a:prstGeom prst="rect">
            <a:avLst/>
          </a:prstGeom>
          <a:solidFill>
            <a:schemeClr val="bg1"/>
          </a:solidFill>
          <a:ln w="127000" cmpd="sng">
            <a:solidFill>
              <a:schemeClr val="bg1">
                <a:lumMod val="50000"/>
              </a:schemeClr>
            </a:solidFill>
          </a:ln>
          <a:effectLst>
            <a:outerShdw blurRad="40000" dist="317500" dir="2700000" rotWithShape="0">
              <a:schemeClr val="bg1">
                <a:lumMod val="8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13"/>
          </a:p>
        </p:txBody>
      </p:sp>
      <p:sp>
        <p:nvSpPr>
          <p:cNvPr id="12" name="Rectangle 11"/>
          <p:cNvSpPr/>
          <p:nvPr userDrawn="1"/>
        </p:nvSpPr>
        <p:spPr>
          <a:xfrm>
            <a:off x="14864645" y="4572000"/>
            <a:ext cx="11586632" cy="24296913"/>
          </a:xfrm>
          <a:prstGeom prst="rect">
            <a:avLst/>
          </a:prstGeom>
          <a:solidFill>
            <a:schemeClr val="bg1"/>
          </a:solidFill>
          <a:ln w="127000" cmpd="sng">
            <a:solidFill>
              <a:schemeClr val="bg1">
                <a:lumMod val="50000"/>
              </a:schemeClr>
            </a:solidFill>
          </a:ln>
          <a:effectLst>
            <a:outerShdw blurRad="40000" dist="317500" dir="2700000" rotWithShape="0">
              <a:schemeClr val="bg1">
                <a:lumMod val="8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13"/>
          </a:p>
        </p:txBody>
      </p:sp>
    </p:spTree>
    <p:extLst>
      <p:ext uri="{BB962C8B-B14F-4D97-AF65-F5344CB8AC3E}">
        <p14:creationId xmlns:p14="http://schemas.microsoft.com/office/powerpoint/2010/main" val="79120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58" r:id="rId11"/>
    <p:sldLayoutId id="2147483659" r:id="rId12"/>
  </p:sldLayoutIdLst>
  <p:txStyles>
    <p:titleStyle>
      <a:lvl1pPr algn="ctr" defTabSz="2011753" rtl="0" eaLnBrk="1" latinLnBrk="0" hangingPunct="1">
        <a:spcBef>
          <a:spcPct val="0"/>
        </a:spcBef>
        <a:buNone/>
        <a:defRPr sz="1934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08815" indent="-1508815" algn="l" defTabSz="2011753" rtl="0" eaLnBrk="1" latinLnBrk="0" hangingPunct="1">
        <a:spcBef>
          <a:spcPct val="20000"/>
        </a:spcBef>
        <a:buFont typeface="Arial"/>
        <a:buChar char="•"/>
        <a:defRPr sz="14117" kern="1200">
          <a:solidFill>
            <a:schemeClr val="tx1"/>
          </a:solidFill>
          <a:latin typeface="+mn-lt"/>
          <a:ea typeface="+mn-ea"/>
          <a:cs typeface="+mn-cs"/>
        </a:defRPr>
      </a:lvl1pPr>
      <a:lvl2pPr marL="3269099" indent="-1257346" algn="l" defTabSz="2011753" rtl="0" eaLnBrk="1" latinLnBrk="0" hangingPunct="1">
        <a:spcBef>
          <a:spcPct val="20000"/>
        </a:spcBef>
        <a:buFont typeface="Arial"/>
        <a:buChar char="–"/>
        <a:defRPr sz="12284" kern="1200">
          <a:solidFill>
            <a:schemeClr val="tx1"/>
          </a:solidFill>
          <a:latin typeface="+mn-lt"/>
          <a:ea typeface="+mn-ea"/>
          <a:cs typeface="+mn-cs"/>
        </a:defRPr>
      </a:lvl2pPr>
      <a:lvl3pPr marL="5029383" indent="-1005877" algn="l" defTabSz="2011753" rtl="0" eaLnBrk="1" latinLnBrk="0" hangingPunct="1">
        <a:spcBef>
          <a:spcPct val="20000"/>
        </a:spcBef>
        <a:buFont typeface="Arial"/>
        <a:buChar char="•"/>
        <a:defRPr sz="10542" kern="1200">
          <a:solidFill>
            <a:schemeClr val="tx1"/>
          </a:solidFill>
          <a:latin typeface="+mn-lt"/>
          <a:ea typeface="+mn-ea"/>
          <a:cs typeface="+mn-cs"/>
        </a:defRPr>
      </a:lvl3pPr>
      <a:lvl4pPr marL="7041136" indent="-1005877" algn="l" defTabSz="2011753" rtl="0" eaLnBrk="1" latinLnBrk="0" hangingPunct="1">
        <a:spcBef>
          <a:spcPct val="20000"/>
        </a:spcBef>
        <a:buFont typeface="Arial"/>
        <a:buChar char="–"/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9052889" indent="-1005877" algn="l" defTabSz="2011753" rtl="0" eaLnBrk="1" latinLnBrk="0" hangingPunct="1">
        <a:spcBef>
          <a:spcPct val="20000"/>
        </a:spcBef>
        <a:buFont typeface="Arial"/>
        <a:buChar char="»"/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1064642" indent="-1005877" algn="l" defTabSz="2011753" rtl="0" eaLnBrk="1" latinLnBrk="0" hangingPunct="1">
        <a:spcBef>
          <a:spcPct val="20000"/>
        </a:spcBef>
        <a:buFont typeface="Arial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3076395" indent="-1005877" algn="l" defTabSz="2011753" rtl="0" eaLnBrk="1" latinLnBrk="0" hangingPunct="1">
        <a:spcBef>
          <a:spcPct val="20000"/>
        </a:spcBef>
        <a:buFont typeface="Arial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5088149" indent="-1005877" algn="l" defTabSz="2011753" rtl="0" eaLnBrk="1" latinLnBrk="0" hangingPunct="1">
        <a:spcBef>
          <a:spcPct val="20000"/>
        </a:spcBef>
        <a:buFont typeface="Arial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7099902" indent="-1005877" algn="l" defTabSz="2011753" rtl="0" eaLnBrk="1" latinLnBrk="0" hangingPunct="1">
        <a:spcBef>
          <a:spcPct val="20000"/>
        </a:spcBef>
        <a:buFont typeface="Arial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11753" rtl="0" eaLnBrk="1" latinLnBrk="0" hangingPunct="1">
        <a:defRPr sz="7884" kern="1200">
          <a:solidFill>
            <a:schemeClr val="tx1"/>
          </a:solidFill>
          <a:latin typeface="+mn-lt"/>
          <a:ea typeface="+mn-ea"/>
          <a:cs typeface="+mn-cs"/>
        </a:defRPr>
      </a:lvl1pPr>
      <a:lvl2pPr marL="2011753" algn="l" defTabSz="2011753" rtl="0" eaLnBrk="1" latinLnBrk="0" hangingPunct="1">
        <a:defRPr sz="7884" kern="1200">
          <a:solidFill>
            <a:schemeClr val="tx1"/>
          </a:solidFill>
          <a:latin typeface="+mn-lt"/>
          <a:ea typeface="+mn-ea"/>
          <a:cs typeface="+mn-cs"/>
        </a:defRPr>
      </a:lvl2pPr>
      <a:lvl3pPr marL="4023506" algn="l" defTabSz="2011753" rtl="0" eaLnBrk="1" latinLnBrk="0" hangingPunct="1">
        <a:defRPr sz="7884" kern="1200">
          <a:solidFill>
            <a:schemeClr val="tx1"/>
          </a:solidFill>
          <a:latin typeface="+mn-lt"/>
          <a:ea typeface="+mn-ea"/>
          <a:cs typeface="+mn-cs"/>
        </a:defRPr>
      </a:lvl3pPr>
      <a:lvl4pPr marL="6035259" algn="l" defTabSz="2011753" rtl="0" eaLnBrk="1" latinLnBrk="0" hangingPunct="1">
        <a:defRPr sz="7884" kern="1200">
          <a:solidFill>
            <a:schemeClr val="tx1"/>
          </a:solidFill>
          <a:latin typeface="+mn-lt"/>
          <a:ea typeface="+mn-ea"/>
          <a:cs typeface="+mn-cs"/>
        </a:defRPr>
      </a:lvl4pPr>
      <a:lvl5pPr marL="8047013" algn="l" defTabSz="2011753" rtl="0" eaLnBrk="1" latinLnBrk="0" hangingPunct="1">
        <a:defRPr sz="7884" kern="1200">
          <a:solidFill>
            <a:schemeClr val="tx1"/>
          </a:solidFill>
          <a:latin typeface="+mn-lt"/>
          <a:ea typeface="+mn-ea"/>
          <a:cs typeface="+mn-cs"/>
        </a:defRPr>
      </a:lvl5pPr>
      <a:lvl6pPr marL="10058766" algn="l" defTabSz="2011753" rtl="0" eaLnBrk="1" latinLnBrk="0" hangingPunct="1">
        <a:defRPr sz="7884" kern="1200">
          <a:solidFill>
            <a:schemeClr val="tx1"/>
          </a:solidFill>
          <a:latin typeface="+mn-lt"/>
          <a:ea typeface="+mn-ea"/>
          <a:cs typeface="+mn-cs"/>
        </a:defRPr>
      </a:lvl6pPr>
      <a:lvl7pPr marL="12070519" algn="l" defTabSz="2011753" rtl="0" eaLnBrk="1" latinLnBrk="0" hangingPunct="1">
        <a:defRPr sz="7884" kern="1200">
          <a:solidFill>
            <a:schemeClr val="tx1"/>
          </a:solidFill>
          <a:latin typeface="+mn-lt"/>
          <a:ea typeface="+mn-ea"/>
          <a:cs typeface="+mn-cs"/>
        </a:defRPr>
      </a:lvl7pPr>
      <a:lvl8pPr marL="14082272" algn="l" defTabSz="2011753" rtl="0" eaLnBrk="1" latinLnBrk="0" hangingPunct="1">
        <a:defRPr sz="7884" kern="1200">
          <a:solidFill>
            <a:schemeClr val="tx1"/>
          </a:solidFill>
          <a:latin typeface="+mn-lt"/>
          <a:ea typeface="+mn-ea"/>
          <a:cs typeface="+mn-cs"/>
        </a:defRPr>
      </a:lvl8pPr>
      <a:lvl9pPr marL="16094025" algn="l" defTabSz="2011753" rtl="0" eaLnBrk="1" latinLnBrk="0" hangingPunct="1">
        <a:defRPr sz="78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1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jpg"/><Relationship Id="rId10" Type="http://schemas.openxmlformats.org/officeDocument/2006/relationships/image" Target="../media/image8.emf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9E20E531-D46F-4F72-A883-1ECA99B1B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1639"/>
            <a:ext cx="42062400" cy="272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3528" tIns="33528" rIns="33528" bIns="33528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7000"/>
              </a:lnSpc>
              <a:spcAft>
                <a:spcPts val="733"/>
              </a:spcAft>
            </a:pPr>
            <a:r>
              <a:rPr lang="en-US" sz="8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Culture-Independent Fungal Profiling for the International Space Station </a:t>
            </a:r>
          </a:p>
          <a:p>
            <a:pPr algn="ctr">
              <a:lnSpc>
                <a:spcPct val="107000"/>
              </a:lnSpc>
              <a:spcAft>
                <a:spcPts val="733"/>
              </a:spcAft>
            </a:pPr>
            <a:r>
              <a:rPr lang="en-US" sz="8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using Nanopore Sequencing: Method Development</a:t>
            </a:r>
            <a:endParaRPr lang="en-US" sz="8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D6A76E-85EB-4EFD-A06C-559A337E909F}"/>
              </a:ext>
            </a:extLst>
          </p:cNvPr>
          <p:cNvSpPr/>
          <p:nvPr/>
        </p:nvSpPr>
        <p:spPr>
          <a:xfrm>
            <a:off x="1861458" y="4633667"/>
            <a:ext cx="12436434" cy="797782"/>
          </a:xfrm>
          <a:prstGeom prst="rect">
            <a:avLst/>
          </a:prstGeom>
          <a:solidFill>
            <a:srgbClr val="0070C0"/>
          </a:solidFill>
        </p:spPr>
        <p:txBody>
          <a:bodyPr wrap="square" lIns="251460" rIns="251460">
            <a:spAutoFit/>
          </a:bodyPr>
          <a:lstStyle/>
          <a:p>
            <a:pPr algn="ctr" defTabSz="838230" fontAlgn="base">
              <a:spcBef>
                <a:spcPct val="0"/>
              </a:spcBef>
              <a:spcAft>
                <a:spcPct val="0"/>
              </a:spcAft>
            </a:pP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en-US" sz="4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6A9E00-294F-46EE-AF24-9CFE902AAC04}"/>
              </a:ext>
            </a:extLst>
          </p:cNvPr>
          <p:cNvSpPr txBox="1"/>
          <p:nvPr/>
        </p:nvSpPr>
        <p:spPr>
          <a:xfrm>
            <a:off x="1861457" y="3241615"/>
            <a:ext cx="38356299" cy="1136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733"/>
              </a:spcAft>
            </a:pP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Hang N. Nguyen</a:t>
            </a:r>
            <a:r>
              <a:rPr lang="en-US" sz="30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Sarah Stahl-Rommel</a:t>
            </a:r>
            <a:r>
              <a:rPr lang="en-US" sz="30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 Marie Sharp</a:t>
            </a:r>
            <a:r>
              <a:rPr lang="en-US" sz="30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Christian L. Castro</a:t>
            </a:r>
            <a:r>
              <a:rPr lang="en-US" sz="30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Sarah L. Castro-Wallace</a:t>
            </a:r>
            <a:r>
              <a:rPr lang="en-US" sz="30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0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 Tech, Houston, TX, USA, </a:t>
            </a:r>
            <a:r>
              <a:rPr lang="en-US" sz="30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KBR, Houston, TX, USA, </a:t>
            </a:r>
            <a:r>
              <a:rPr lang="en-US" sz="30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Biomedical Research and Environmental Sciences Division, NASA Johnson Space Center, Houston, TX, USA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1E85C6-2A1B-491A-A17E-1FA47746D6AC}"/>
              </a:ext>
            </a:extLst>
          </p:cNvPr>
          <p:cNvSpPr/>
          <p:nvPr/>
        </p:nvSpPr>
        <p:spPr>
          <a:xfrm>
            <a:off x="1983405" y="5588725"/>
            <a:ext cx="12181752" cy="1815882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Microbial monitoring of the International Space Station (ISS) environment is a crew health requirement that includes both bacterial and fungal identification. To achieve this currently, culture-based methods are used for sample collection, and these samples must be returned to the laboratory for analysis.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8A23A9-3948-4712-94D4-DB79D48A2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263389" y="8663293"/>
            <a:ext cx="2890196" cy="188379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471796-FE15-401B-837B-B12B8BB5B0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80" t="22699" r="7391" b="19649"/>
          <a:stretch/>
        </p:blipFill>
        <p:spPr>
          <a:xfrm rot="5400000">
            <a:off x="7193526" y="8663292"/>
            <a:ext cx="2909133" cy="188378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1A6B49A-9846-4CA5-AE9D-D33F3F7A3CCC}"/>
              </a:ext>
            </a:extLst>
          </p:cNvPr>
          <p:cNvSpPr txBox="1"/>
          <p:nvPr/>
        </p:nvSpPr>
        <p:spPr>
          <a:xfrm>
            <a:off x="2012018" y="11790662"/>
            <a:ext cx="1243643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process results in: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bias toward culturable microorganisms.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significant delay between sample collection and delivery of final data (weeks to months).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CB8A7E-F4C0-447B-8376-6DD6947C02AD}"/>
              </a:ext>
            </a:extLst>
          </p:cNvPr>
          <p:cNvSpPr txBox="1"/>
          <p:nvPr/>
        </p:nvSpPr>
        <p:spPr>
          <a:xfrm>
            <a:off x="2031690" y="13755272"/>
            <a:ext cx="12098830" cy="3108543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519113" indent="-519113">
              <a:lnSpc>
                <a:spcPct val="150000"/>
              </a:lnSpc>
              <a:buFont typeface="Wingdings" panose="05000000000000000000" pitchFamily="2" charset="2"/>
              <a:buChar char="q"/>
              <a:defRPr sz="3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Advancements in molecular technology have aided a broad range of applications, including medical, industrial, and basic sciences. Additionally, increases in portability and ease-of-use of molecular platforms have provided point-of-use capabilities demonstrated by the miniPCR™ thermal cycler (miniPCR bio) and the MinION™ sequencer (Oxford Nanopore Technologies). Together, these devices have been applied to, and validated for, the identification of bacteria onboard the ISS</a:t>
            </a:r>
            <a:r>
              <a:rPr lang="en-US" sz="2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1-3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85D1CB-6914-4237-89B6-E741E4F8A4B2}"/>
              </a:ext>
            </a:extLst>
          </p:cNvPr>
          <p:cNvSpPr txBox="1"/>
          <p:nvPr/>
        </p:nvSpPr>
        <p:spPr>
          <a:xfrm>
            <a:off x="1966781" y="27004446"/>
            <a:ext cx="12331111" cy="954107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519113" indent="-519113">
              <a:lnSpc>
                <a:spcPct val="150000"/>
              </a:lnSpc>
              <a:buFont typeface="Wingdings" panose="05000000000000000000" pitchFamily="2" charset="2"/>
              <a:buChar char="q"/>
              <a:defRPr sz="3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336550" indent="-3365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Building on this previous work, a spaceflight-compatible fungal workflow has been developed.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634713-942A-43F2-99A6-BF05A9291900}"/>
              </a:ext>
            </a:extLst>
          </p:cNvPr>
          <p:cNvSpPr txBox="1"/>
          <p:nvPr/>
        </p:nvSpPr>
        <p:spPr>
          <a:xfrm>
            <a:off x="7717632" y="7673898"/>
            <a:ext cx="602041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Returned Fungal Slides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AA722AF-C152-4EA7-9DF4-29350D6CA9A8}"/>
              </a:ext>
            </a:extLst>
          </p:cNvPr>
          <p:cNvSpPr txBox="1"/>
          <p:nvPr/>
        </p:nvSpPr>
        <p:spPr>
          <a:xfrm>
            <a:off x="2031690" y="7669934"/>
            <a:ext cx="560441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Onboard Microbial Monitoring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1C90A2-A785-4B41-B607-F1862B981170}"/>
              </a:ext>
            </a:extLst>
          </p:cNvPr>
          <p:cNvSpPr txBox="1"/>
          <p:nvPr/>
        </p:nvSpPr>
        <p:spPr>
          <a:xfrm>
            <a:off x="14936812" y="17624755"/>
            <a:ext cx="113987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to overcome: </a:t>
            </a:r>
          </a:p>
          <a:p>
            <a:pPr marL="401638" lvl="1" indent="-225425"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biomass </a:t>
            </a:r>
          </a:p>
          <a:p>
            <a:pPr marL="401638" lvl="1" indent="-225425"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Difficult-to-lyse spores</a:t>
            </a:r>
          </a:p>
          <a:p>
            <a:pPr marL="401638" lvl="1" indent="-225425"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Debate regarding the region for taxonomic assignment </a:t>
            </a:r>
          </a:p>
          <a:p>
            <a:pPr marL="401638" lvl="1" indent="-225425"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 of bioinformatic pipelines and reference databases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5853EF5-09F4-47AF-9D39-C5C18749E500}"/>
              </a:ext>
            </a:extLst>
          </p:cNvPr>
          <p:cNvSpPr/>
          <p:nvPr/>
        </p:nvSpPr>
        <p:spPr>
          <a:xfrm>
            <a:off x="14895057" y="4622642"/>
            <a:ext cx="11527294" cy="797782"/>
          </a:xfrm>
          <a:prstGeom prst="rect">
            <a:avLst/>
          </a:prstGeom>
          <a:solidFill>
            <a:srgbClr val="0070C0"/>
          </a:solidFill>
        </p:spPr>
        <p:txBody>
          <a:bodyPr wrap="square" lIns="251460" rIns="251460">
            <a:spAutoFit/>
          </a:bodyPr>
          <a:lstStyle/>
          <a:p>
            <a:pPr algn="ctr" defTabSz="838230" fontAlgn="base">
              <a:spcBef>
                <a:spcPct val="0"/>
              </a:spcBef>
              <a:spcAft>
                <a:spcPct val="0"/>
              </a:spcAft>
            </a:pP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Fungal Optimization</a:t>
            </a:r>
            <a:endParaRPr lang="en-US" sz="4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9F882A5-BC6C-4C62-8FCA-5C3ED22C5B79}"/>
              </a:ext>
            </a:extLst>
          </p:cNvPr>
          <p:cNvSpPr txBox="1"/>
          <p:nvPr/>
        </p:nvSpPr>
        <p:spPr>
          <a:xfrm>
            <a:off x="14969400" y="5420106"/>
            <a:ext cx="11270070" cy="2739211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519113" indent="-519113">
              <a:lnSpc>
                <a:spcPct val="150000"/>
              </a:lnSpc>
              <a:buFont typeface="Wingdings" panose="05000000000000000000" pitchFamily="2" charset="2"/>
              <a:buChar char="q"/>
              <a:defRPr sz="3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 selection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Various primer pairs tested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pairs resulted in an amplicon between ~1500 bp to ~2000 bp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Validated through testing with the 18 most common yeast and molds returned from ISS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Selected primers: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NS3F-ITS4R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1C7C830-BC03-4D12-A782-9940591DC902}"/>
              </a:ext>
            </a:extLst>
          </p:cNvPr>
          <p:cNvGrpSpPr/>
          <p:nvPr/>
        </p:nvGrpSpPr>
        <p:grpSpPr>
          <a:xfrm>
            <a:off x="15025628" y="11417564"/>
            <a:ext cx="11320989" cy="6130603"/>
            <a:chOff x="77651" y="609523"/>
            <a:chExt cx="11977255" cy="6026905"/>
          </a:xfrm>
        </p:grpSpPr>
        <p:pic>
          <p:nvPicPr>
            <p:cNvPr id="44" name="Picture 43" descr="Diagram&#10;&#10;Description automatically generated">
              <a:extLst>
                <a:ext uri="{FF2B5EF4-FFF2-40B4-BE49-F238E27FC236}">
                  <a16:creationId xmlns:a16="http://schemas.microsoft.com/office/drawing/2014/main" id="{2AADD6C6-F9CB-4A07-81AB-87A828AF75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7359" b="13040"/>
            <a:stretch/>
          </p:blipFill>
          <p:spPr>
            <a:xfrm>
              <a:off x="77651" y="866553"/>
              <a:ext cx="11399471" cy="518337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720E032-29A3-4D85-A395-302A30AAACDF}"/>
                </a:ext>
              </a:extLst>
            </p:cNvPr>
            <p:cNvSpPr txBox="1"/>
            <p:nvPr/>
          </p:nvSpPr>
          <p:spPr>
            <a:xfrm>
              <a:off x="2002131" y="4036329"/>
              <a:ext cx="853868" cy="998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Swab inserted into media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A42EB89-4A7C-41FC-829D-ED05271DDA89}"/>
                </a:ext>
              </a:extLst>
            </p:cNvPr>
            <p:cNvSpPr txBox="1"/>
            <p:nvPr/>
          </p:nvSpPr>
          <p:spPr>
            <a:xfrm>
              <a:off x="2851143" y="4085766"/>
              <a:ext cx="1256049" cy="544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Plating onto media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23698DA-6FFC-491C-B7AE-B0432D18882A}"/>
                </a:ext>
              </a:extLst>
            </p:cNvPr>
            <p:cNvSpPr txBox="1"/>
            <p:nvPr/>
          </p:nvSpPr>
          <p:spPr>
            <a:xfrm>
              <a:off x="4083363" y="5574765"/>
              <a:ext cx="16305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Fungal culture slide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7786C5D-D333-4E29-9BC1-EB87C936C036}"/>
                </a:ext>
              </a:extLst>
            </p:cNvPr>
            <p:cNvSpPr txBox="1"/>
            <p:nvPr/>
          </p:nvSpPr>
          <p:spPr>
            <a:xfrm>
              <a:off x="4043336" y="4085766"/>
              <a:ext cx="1244472" cy="544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DNA extraction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14AE9C4-FD99-4D97-ACAE-BFDE71FDC616}"/>
                </a:ext>
              </a:extLst>
            </p:cNvPr>
            <p:cNvSpPr txBox="1"/>
            <p:nvPr/>
          </p:nvSpPr>
          <p:spPr>
            <a:xfrm>
              <a:off x="5826934" y="4053390"/>
              <a:ext cx="125604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Enzymatic purification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ADF97CF-D4F5-4398-AE93-2C30E2A13793}"/>
                </a:ext>
              </a:extLst>
            </p:cNvPr>
            <p:cNvSpPr txBox="1"/>
            <p:nvPr/>
          </p:nvSpPr>
          <p:spPr>
            <a:xfrm>
              <a:off x="6864895" y="4005481"/>
              <a:ext cx="1313248" cy="771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Fluorescent nucleotide adaption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567C9E1-45E4-4903-B167-95AB4E2B0ED8}"/>
                </a:ext>
              </a:extLst>
            </p:cNvPr>
            <p:cNvSpPr txBox="1"/>
            <p:nvPr/>
          </p:nvSpPr>
          <p:spPr>
            <a:xfrm>
              <a:off x="10958574" y="4002266"/>
              <a:ext cx="1062716" cy="77155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Culture </a:t>
              </a:r>
            </a:p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 confirmed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AB1B3E5-FD5D-4E23-AF9A-3481DCEDA0E9}"/>
                </a:ext>
              </a:extLst>
            </p:cNvPr>
            <p:cNvSpPr txBox="1"/>
            <p:nvPr/>
          </p:nvSpPr>
          <p:spPr>
            <a:xfrm>
              <a:off x="8603241" y="4057366"/>
              <a:ext cx="2092084" cy="317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Sanger Sequencing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FF5A1F-3AB8-4BD2-872E-B2898CFC5FC4}"/>
                </a:ext>
              </a:extLst>
            </p:cNvPr>
            <p:cNvSpPr txBox="1"/>
            <p:nvPr/>
          </p:nvSpPr>
          <p:spPr>
            <a:xfrm>
              <a:off x="6324511" y="5935253"/>
              <a:ext cx="2175077" cy="317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Microscopic Analysis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054B180-3B30-4907-BADF-B68A5B0C9FED}"/>
                </a:ext>
              </a:extLst>
            </p:cNvPr>
            <p:cNvSpPr txBox="1"/>
            <p:nvPr/>
          </p:nvSpPr>
          <p:spPr>
            <a:xfrm>
              <a:off x="2374132" y="6273343"/>
              <a:ext cx="9633770" cy="363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NASA JSC Microbiology’s Standard Procedure for Fungal Identification 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DAB3627-A22D-4839-8D41-5F03004528D6}"/>
                </a:ext>
              </a:extLst>
            </p:cNvPr>
            <p:cNvSpPr txBox="1"/>
            <p:nvPr/>
          </p:nvSpPr>
          <p:spPr>
            <a:xfrm>
              <a:off x="2406421" y="2126552"/>
              <a:ext cx="16680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DNA extraction from swab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87FBA00-E8D1-4C61-9C6C-FEDBA77B413B}"/>
                </a:ext>
              </a:extLst>
            </p:cNvPr>
            <p:cNvSpPr txBox="1"/>
            <p:nvPr/>
          </p:nvSpPr>
          <p:spPr>
            <a:xfrm>
              <a:off x="4508570" y="2135565"/>
              <a:ext cx="12148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Bead-based</a:t>
              </a:r>
            </a:p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purification 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650E8FC-C242-4135-8904-00B77E1A7ABC}"/>
                </a:ext>
              </a:extLst>
            </p:cNvPr>
            <p:cNvSpPr txBox="1"/>
            <p:nvPr/>
          </p:nvSpPr>
          <p:spPr>
            <a:xfrm>
              <a:off x="5907837" y="2125367"/>
              <a:ext cx="15357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ITS amplification 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17540C3-1501-415D-8A19-F7968B2BC3D2}"/>
                </a:ext>
              </a:extLst>
            </p:cNvPr>
            <p:cNvSpPr txBox="1"/>
            <p:nvPr/>
          </p:nvSpPr>
          <p:spPr>
            <a:xfrm>
              <a:off x="7065937" y="2126552"/>
              <a:ext cx="1843838" cy="544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Purification and sample pooling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947A370-1ED9-421D-BDAB-2F790845570E}"/>
                </a:ext>
              </a:extLst>
            </p:cNvPr>
            <p:cNvSpPr txBox="1"/>
            <p:nvPr/>
          </p:nvSpPr>
          <p:spPr>
            <a:xfrm>
              <a:off x="8684916" y="2110612"/>
              <a:ext cx="11603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Library</a:t>
              </a:r>
            </a:p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preparation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BB76332-8D34-4937-A656-4DA47CE104D0}"/>
                </a:ext>
              </a:extLst>
            </p:cNvPr>
            <p:cNvSpPr txBox="1"/>
            <p:nvPr/>
          </p:nvSpPr>
          <p:spPr>
            <a:xfrm>
              <a:off x="9523512" y="2110612"/>
              <a:ext cx="2531394" cy="317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Nanopore Sequencing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4589F8A-1CAD-43C0-B535-B41E4B758600}"/>
                </a:ext>
              </a:extLst>
            </p:cNvPr>
            <p:cNvSpPr txBox="1"/>
            <p:nvPr/>
          </p:nvSpPr>
          <p:spPr>
            <a:xfrm>
              <a:off x="2374132" y="609523"/>
              <a:ext cx="9455357" cy="363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Modified Swab-to-Sequencer Protocol 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74961582-3CE6-4D33-9B48-8B11B618E675}"/>
              </a:ext>
            </a:extLst>
          </p:cNvPr>
          <p:cNvSpPr/>
          <p:nvPr/>
        </p:nvSpPr>
        <p:spPr>
          <a:xfrm>
            <a:off x="14920543" y="10238712"/>
            <a:ext cx="11495868" cy="797782"/>
          </a:xfrm>
          <a:prstGeom prst="rect">
            <a:avLst/>
          </a:prstGeom>
          <a:solidFill>
            <a:srgbClr val="0070C0"/>
          </a:solidFill>
        </p:spPr>
        <p:txBody>
          <a:bodyPr wrap="square" lIns="251460" rIns="251460">
            <a:spAutoFit/>
          </a:bodyPr>
          <a:lstStyle/>
          <a:p>
            <a:pPr algn="ctr" defTabSz="838230" fontAlgn="base">
              <a:spcBef>
                <a:spcPct val="0"/>
              </a:spcBef>
              <a:spcAft>
                <a:spcPct val="0"/>
              </a:spcAft>
            </a:pP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Developed Workflow</a:t>
            </a:r>
            <a:endParaRPr lang="en-US" sz="4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E7BF380-0FBD-47EF-A4D5-3ADBE78C77FF}"/>
              </a:ext>
            </a:extLst>
          </p:cNvPr>
          <p:cNvSpPr/>
          <p:nvPr/>
        </p:nvSpPr>
        <p:spPr>
          <a:xfrm>
            <a:off x="14936811" y="19979661"/>
            <a:ext cx="11463355" cy="784830"/>
          </a:xfrm>
          <a:prstGeom prst="rect">
            <a:avLst/>
          </a:prstGeom>
          <a:solidFill>
            <a:srgbClr val="0070C0"/>
          </a:solidFill>
        </p:spPr>
        <p:txBody>
          <a:bodyPr wrap="square" lIns="251460" rIns="251460">
            <a:spAutoFit/>
          </a:bodyPr>
          <a:lstStyle/>
          <a:p>
            <a:pPr algn="ctr" defTabSz="838230" fontAlgn="base">
              <a:spcBef>
                <a:spcPct val="0"/>
              </a:spcBef>
              <a:spcAft>
                <a:spcPct val="0"/>
              </a:spcAft>
            </a:pP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Fungal Analysis Pipeline Optimization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BCDF860-7B65-4964-B2FD-134AF97E6E97}"/>
              </a:ext>
            </a:extLst>
          </p:cNvPr>
          <p:cNvSpPr txBox="1"/>
          <p:nvPr/>
        </p:nvSpPr>
        <p:spPr>
          <a:xfrm>
            <a:off x="27089655" y="5404790"/>
            <a:ext cx="130493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algn="just"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Validate the optimized nanopore sequencing-based fungal workflow with known fungal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isolates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from the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laboratory’s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archive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64FA276-E8F7-46D0-8830-57B2AA365FD6}"/>
              </a:ext>
            </a:extLst>
          </p:cNvPr>
          <p:cNvSpPr/>
          <p:nvPr/>
        </p:nvSpPr>
        <p:spPr>
          <a:xfrm>
            <a:off x="27019517" y="4631596"/>
            <a:ext cx="13128102" cy="797782"/>
          </a:xfrm>
          <a:prstGeom prst="rect">
            <a:avLst/>
          </a:prstGeom>
          <a:solidFill>
            <a:srgbClr val="0070C0"/>
          </a:solidFill>
        </p:spPr>
        <p:txBody>
          <a:bodyPr wrap="square" lIns="251460" rIns="251460">
            <a:spAutoFit/>
          </a:bodyPr>
          <a:lstStyle/>
          <a:p>
            <a:pPr algn="ctr" defTabSz="838230" fontAlgn="base">
              <a:spcBef>
                <a:spcPct val="0"/>
              </a:spcBef>
              <a:spcAft>
                <a:spcPct val="0"/>
              </a:spcAft>
            </a:pP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Culture Isolate Validation </a:t>
            </a:r>
            <a:endParaRPr lang="en-US" sz="4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35018A7-62D4-425A-8E2C-4CFB09A2D9A9}"/>
              </a:ext>
            </a:extLst>
          </p:cNvPr>
          <p:cNvSpPr txBox="1"/>
          <p:nvPr/>
        </p:nvSpPr>
        <p:spPr>
          <a:xfrm>
            <a:off x="27096316" y="22871588"/>
            <a:ext cx="12920071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9250" indent="-3492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ISS-validated, bacterial swab-to-sequencer method was modified for fungal identification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9250" indent="-3492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Optimization included: fungal primer evaluation and selection, extraction and amplification condition modifications, and data analysis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pipeline improvements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9250" indent="-3492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develope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 method was validated with both known fungal culture isolates, as well as environmental swabs (culture-independent assessment)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work: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Testing and validation onboard the ISS. </a:t>
            </a:r>
          </a:p>
          <a:p>
            <a:pPr algn="just"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implementation of this method onboard ISS will enhance our understanding of its unique fungal microbiome.          </a:t>
            </a:r>
          </a:p>
        </p:txBody>
      </p:sp>
      <p:graphicFrame>
        <p:nvGraphicFramePr>
          <p:cNvPr id="80" name="Table 79">
            <a:extLst>
              <a:ext uri="{FF2B5EF4-FFF2-40B4-BE49-F238E27FC236}">
                <a16:creationId xmlns:a16="http://schemas.microsoft.com/office/drawing/2014/main" id="{21A9D8C2-8476-4776-BF85-CC2B399B89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141108"/>
              </p:ext>
            </p:extLst>
          </p:nvPr>
        </p:nvGraphicFramePr>
        <p:xfrm>
          <a:off x="28108568" y="6335676"/>
          <a:ext cx="10853817" cy="4927684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5234057">
                  <a:extLst>
                    <a:ext uri="{9D8B030D-6E8A-4147-A177-3AD203B41FA5}">
                      <a16:colId xmlns:a16="http://schemas.microsoft.com/office/drawing/2014/main" val="2537447656"/>
                    </a:ext>
                  </a:extLst>
                </a:gridCol>
                <a:gridCol w="5619760">
                  <a:extLst>
                    <a:ext uri="{9D8B030D-6E8A-4147-A177-3AD203B41FA5}">
                      <a16:colId xmlns:a16="http://schemas.microsoft.com/office/drawing/2014/main" val="1008618156"/>
                    </a:ext>
                  </a:extLst>
                </a:gridCol>
              </a:tblGrid>
              <a:tr h="3772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Microbiology Lab ID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Nanopore ID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5307127"/>
                  </a:ext>
                </a:extLst>
              </a:tr>
              <a:tr h="3772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Aspergillus 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niger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(slide)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Aspergillus 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niger</a:t>
                      </a:r>
                      <a:endParaRPr lang="en-US" sz="24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6275646"/>
                  </a:ext>
                </a:extLst>
              </a:tr>
              <a:tr h="4008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Aspergillus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species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Aspergillus 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clavatus</a:t>
                      </a:r>
                      <a:endParaRPr lang="en-US" sz="24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8868322"/>
                  </a:ext>
                </a:extLst>
              </a:tr>
              <a:tr h="3772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Aspergillus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species (slide)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Aspergillus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sp.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7768120"/>
                  </a:ext>
                </a:extLst>
              </a:tr>
              <a:tr h="3772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Aureobasidium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species (slide)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Aureobasidium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pullulans</a:t>
                      </a:r>
                      <a:endParaRPr lang="en-US" sz="24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257118"/>
                  </a:ext>
                </a:extLst>
              </a:tr>
              <a:tr h="3772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Eurotium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species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Aspergillus 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montevidensis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5346206"/>
                  </a:ext>
                </a:extLst>
              </a:tr>
              <a:tr h="3772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Fusarium 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oxysporum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(slide)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Fusarium 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oxysporum</a:t>
                      </a:r>
                      <a:endParaRPr lang="en-US" sz="24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9583098"/>
                  </a:ext>
                </a:extLst>
              </a:tr>
              <a:tr h="3772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Fusarium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species (slide)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Fusarium 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oxysporum</a:t>
                      </a:r>
                      <a:endParaRPr lang="en-US" sz="24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6621117"/>
                  </a:ext>
                </a:extLst>
              </a:tr>
              <a:tr h="3772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Penicillium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species (slide)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Penicillium commune</a:t>
                      </a:r>
                      <a:endParaRPr lang="en-US" sz="24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95843010"/>
                  </a:ext>
                </a:extLst>
              </a:tr>
              <a:tr h="3772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Pleurostomaphora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richardsiae</a:t>
                      </a:r>
                      <a:endParaRPr lang="en-US" sz="24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Pleurostoma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richardsiae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045576"/>
                  </a:ext>
                </a:extLst>
              </a:tr>
              <a:tr h="3772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Pseudocercospora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species (slide)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Pseudocercospora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jagerae</a:t>
                      </a:r>
                      <a:endParaRPr lang="en-US" sz="24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6416535"/>
                  </a:ext>
                </a:extLst>
              </a:tr>
              <a:tr h="3772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Rhodotorula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species (slide)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Rhodotorula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mucilaginosa</a:t>
                      </a:r>
                      <a:endParaRPr lang="en-US" sz="24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0082165"/>
                  </a:ext>
                </a:extLst>
              </a:tr>
              <a:tr h="3772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Tritirachium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oryzae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(slide)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Tritirachium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oryzae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1652157"/>
                  </a:ext>
                </a:extLst>
              </a:tr>
            </a:tbl>
          </a:graphicData>
        </a:graphic>
      </p:graphicFrame>
      <p:pic>
        <p:nvPicPr>
          <p:cNvPr id="81" name="Picture 80" descr="Chart&#10;&#10;Description automatically generated">
            <a:extLst>
              <a:ext uri="{FF2B5EF4-FFF2-40B4-BE49-F238E27FC236}">
                <a16:creationId xmlns:a16="http://schemas.microsoft.com/office/drawing/2014/main" id="{19F3E852-7F6F-43A0-931F-D456DBB5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1758" y="17189440"/>
            <a:ext cx="12983327" cy="4848369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6A08D85B-42BE-4990-871B-028AD1745BAC}"/>
              </a:ext>
            </a:extLst>
          </p:cNvPr>
          <p:cNvSpPr txBox="1"/>
          <p:nvPr/>
        </p:nvSpPr>
        <p:spPr>
          <a:xfrm>
            <a:off x="27036770" y="11412663"/>
            <a:ext cx="128932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 algn="just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isolates were identified to the correct genus, and the majority could be correctly identified to the species level with the nanopore-based method </a:t>
            </a:r>
          </a:p>
          <a:p>
            <a:pPr marL="400050" indent="-400050" algn="just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Validated the workflow from extraction through sequencing with the known isolates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8AE4EEB-71F1-4419-8751-6F1EE94718AB}"/>
              </a:ext>
            </a:extLst>
          </p:cNvPr>
          <p:cNvSpPr/>
          <p:nvPr/>
        </p:nvSpPr>
        <p:spPr>
          <a:xfrm>
            <a:off x="27036770" y="13354552"/>
            <a:ext cx="13128101" cy="797782"/>
          </a:xfrm>
          <a:prstGeom prst="rect">
            <a:avLst/>
          </a:prstGeom>
          <a:solidFill>
            <a:srgbClr val="0070C0"/>
          </a:solidFill>
        </p:spPr>
        <p:txBody>
          <a:bodyPr wrap="square" lIns="251460" rIns="251460">
            <a:spAutoFit/>
          </a:bodyPr>
          <a:lstStyle/>
          <a:p>
            <a:pPr algn="ctr" defTabSz="838230" fontAlgn="base">
              <a:spcBef>
                <a:spcPct val="0"/>
              </a:spcBef>
              <a:spcAft>
                <a:spcPct val="0"/>
              </a:spcAft>
            </a:pP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Swab Validation</a:t>
            </a:r>
            <a:endParaRPr lang="en-US" sz="4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966D2A2-900D-4591-BE93-3C82EE4915C3}"/>
              </a:ext>
            </a:extLst>
          </p:cNvPr>
          <p:cNvSpPr txBox="1"/>
          <p:nvPr/>
        </p:nvSpPr>
        <p:spPr>
          <a:xfrm>
            <a:off x="27089655" y="14128699"/>
            <a:ext cx="1295079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41 sample sets (82 swabs) were collected, as well as 5 negative </a:t>
            </a: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control swabs: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All negative control swabs were negative for both culture and nanopore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Fungi were not identified from 19 samples (matching culture and nanopore data) 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Parallel fungal profiles were obtained between the two methods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Higher diversity was noted from the nanopore data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There were no instances in which the nanopore method missed a culture isolate identification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198F529-B066-40FE-9CA8-86ECABBBBA6E}"/>
              </a:ext>
            </a:extLst>
          </p:cNvPr>
          <p:cNvSpPr/>
          <p:nvPr/>
        </p:nvSpPr>
        <p:spPr>
          <a:xfrm>
            <a:off x="27034986" y="22082692"/>
            <a:ext cx="13104038" cy="797782"/>
          </a:xfrm>
          <a:prstGeom prst="rect">
            <a:avLst/>
          </a:prstGeom>
          <a:solidFill>
            <a:srgbClr val="0070C0"/>
          </a:solidFill>
        </p:spPr>
        <p:txBody>
          <a:bodyPr wrap="square" lIns="251460" rIns="251460">
            <a:spAutoFit/>
          </a:bodyPr>
          <a:lstStyle/>
          <a:p>
            <a:pPr algn="ctr" defTabSz="838230" fontAlgn="base">
              <a:spcBef>
                <a:spcPct val="0"/>
              </a:spcBef>
              <a:spcAft>
                <a:spcPct val="0"/>
              </a:spcAft>
            </a:pPr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sz="4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4770F14-8454-453B-8150-D898133D1A86}"/>
              </a:ext>
            </a:extLst>
          </p:cNvPr>
          <p:cNvSpPr/>
          <p:nvPr/>
        </p:nvSpPr>
        <p:spPr>
          <a:xfrm>
            <a:off x="27034986" y="27044282"/>
            <a:ext cx="13128102" cy="784830"/>
          </a:xfrm>
          <a:prstGeom prst="rect">
            <a:avLst/>
          </a:prstGeom>
          <a:solidFill>
            <a:srgbClr val="0070C0"/>
          </a:solidFill>
        </p:spPr>
        <p:txBody>
          <a:bodyPr wrap="square" lIns="251460" rIns="251460">
            <a:spAutoFit/>
          </a:bodyPr>
          <a:lstStyle/>
          <a:p>
            <a:pPr algn="ctr" defTabSz="838230" fontAlgn="base">
              <a:spcBef>
                <a:spcPct val="0"/>
              </a:spcBef>
              <a:spcAft>
                <a:spcPct val="0"/>
              </a:spcAft>
            </a:pPr>
            <a:r>
              <a:rPr lang="en-GB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  <a:endParaRPr lang="en-US" sz="4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5E17F0F-800C-44C7-B43C-C53E9388A3A9}"/>
              </a:ext>
            </a:extLst>
          </p:cNvPr>
          <p:cNvSpPr txBox="1"/>
          <p:nvPr/>
        </p:nvSpPr>
        <p:spPr>
          <a:xfrm>
            <a:off x="27187959" y="27857270"/>
            <a:ext cx="127423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This work was funded by Exploration Capabilities (formerly Advanced Exploration Systems) Life Support Systems. We thank W. Schneider, I. </a:t>
            </a:r>
            <a:r>
              <a:rPr lang="en-US" sz="28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Stambaugh, and C. Meyer. 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0CFDFDE-B1FF-4765-B294-14BC6D81AC07}"/>
              </a:ext>
            </a:extLst>
          </p:cNvPr>
          <p:cNvSpPr txBox="1"/>
          <p:nvPr/>
        </p:nvSpPr>
        <p:spPr>
          <a:xfrm>
            <a:off x="14984806" y="28327778"/>
            <a:ext cx="11302806" cy="692497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519113" indent="-519113">
              <a:lnSpc>
                <a:spcPct val="150000"/>
              </a:lnSpc>
              <a:buFont typeface="Wingdings" panose="05000000000000000000" pitchFamily="2" charset="2"/>
              <a:buChar char="q"/>
              <a:defRPr sz="3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1200" dirty="0"/>
              <a:t>(4) </a:t>
            </a:r>
            <a:r>
              <a:rPr lang="en-US" sz="1200" dirty="0" err="1"/>
              <a:t>Arbefeville</a:t>
            </a:r>
            <a:r>
              <a:rPr lang="en-US" sz="1200" dirty="0"/>
              <a:t>, S. Comparison of sequencing the D2 region of the large subunit ribosomal RNA gene (</a:t>
            </a:r>
            <a:r>
              <a:rPr lang="en-US" sz="1200" dirty="0" err="1"/>
              <a:t>MicroSEQ</a:t>
            </a:r>
            <a:r>
              <a:rPr lang="en-US" sz="1200" dirty="0"/>
              <a:t>®) versus the internal transcribed spacer (ITS) regions using two public databases for identification of common and uncommon clinically relevant fungal species. </a:t>
            </a:r>
            <a:r>
              <a:rPr lang="en-US" sz="1200" i="1" dirty="0"/>
              <a:t>Journal of Microbiological Methods</a:t>
            </a:r>
            <a:r>
              <a:rPr lang="en-US" sz="1200" i="0" dirty="0"/>
              <a:t> </a:t>
            </a:r>
            <a:r>
              <a:rPr lang="en-US" sz="1200" b="1" i="0" dirty="0"/>
              <a:t>140</a:t>
            </a:r>
            <a:r>
              <a:rPr lang="en-US" sz="1200" b="0" i="0" dirty="0"/>
              <a:t>, 40-46, (2017).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1500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9175098-3F8A-46E5-8447-560B75B64F3A}"/>
              </a:ext>
            </a:extLst>
          </p:cNvPr>
          <p:cNvSpPr txBox="1"/>
          <p:nvPr/>
        </p:nvSpPr>
        <p:spPr>
          <a:xfrm>
            <a:off x="24397544" y="17523888"/>
            <a:ext cx="20248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Created with Biorender.com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97B8DAB5-BC78-4EAA-AAF8-E0EDB47A44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8" t="3333" r="5349" b="3333"/>
          <a:stretch/>
        </p:blipFill>
        <p:spPr>
          <a:xfrm rot="5400000">
            <a:off x="11383115" y="8695356"/>
            <a:ext cx="2826069" cy="188379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D7BD09-AAF1-4DB2-B9EA-BF9D43DA98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6597" y="8150621"/>
            <a:ext cx="4468902" cy="2899666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087D478-2712-4755-BACD-64E02D1395F7}"/>
              </a:ext>
            </a:extLst>
          </p:cNvPr>
          <p:cNvGrpSpPr/>
          <p:nvPr/>
        </p:nvGrpSpPr>
        <p:grpSpPr>
          <a:xfrm>
            <a:off x="15032800" y="20870148"/>
            <a:ext cx="11526847" cy="5802101"/>
            <a:chOff x="15032800" y="21880801"/>
            <a:chExt cx="11526847" cy="58021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5B836C-A61D-4236-80B8-C961E17FDD32}"/>
                </a:ext>
              </a:extLst>
            </p:cNvPr>
            <p:cNvGrpSpPr/>
            <p:nvPr/>
          </p:nvGrpSpPr>
          <p:grpSpPr>
            <a:xfrm>
              <a:off x="15032800" y="21880801"/>
              <a:ext cx="11430477" cy="5802101"/>
              <a:chOff x="15144141" y="21598332"/>
              <a:chExt cx="11430477" cy="5802101"/>
            </a:xfrm>
          </p:grpSpPr>
          <p:pic>
            <p:nvPicPr>
              <p:cNvPr id="68" name="Picture 67" descr="Diagram&#10;&#10;Description automatically generated">
                <a:extLst>
                  <a:ext uri="{FF2B5EF4-FFF2-40B4-BE49-F238E27FC236}">
                    <a16:creationId xmlns:a16="http://schemas.microsoft.com/office/drawing/2014/main" id="{054FB1BE-4100-42EF-9306-4D8219EFCE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3053" t="13814" r="4813"/>
              <a:stretch/>
            </p:blipFill>
            <p:spPr>
              <a:xfrm>
                <a:off x="15144141" y="21598332"/>
                <a:ext cx="11185300" cy="5452799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37328965-2924-4683-9659-A1DD03EE4241}"/>
                  </a:ext>
                </a:extLst>
              </p:cNvPr>
              <p:cNvSpPr txBox="1"/>
              <p:nvPr/>
            </p:nvSpPr>
            <p:spPr>
              <a:xfrm>
                <a:off x="15320338" y="26661763"/>
                <a:ext cx="281896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MinKNOW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software versions 21.11.6-22.08.6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4E79EB0-1825-493D-AEBF-462152031E35}"/>
                  </a:ext>
                </a:extLst>
              </p:cNvPr>
              <p:cNvSpPr txBox="1"/>
              <p:nvPr/>
            </p:nvSpPr>
            <p:spPr>
              <a:xfrm>
                <a:off x="17888887" y="22398124"/>
                <a:ext cx="1299173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US" sz="1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</a:t>
                </a:r>
                <a:r>
                  <a:rPr lang="en-US" sz="14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ength filtered </a:t>
                </a:r>
                <a:r>
                  <a:rPr lang="en-US" sz="14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Nanofilt</a:t>
                </a:r>
                <a:r>
                  <a:rPr lang="en-US" sz="14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version 2.8.0.</a:t>
                </a:r>
                <a:endPara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D70B4F3-204E-4167-9E48-1F73859A9B85}"/>
                  </a:ext>
                </a:extLst>
              </p:cNvPr>
              <p:cNvSpPr txBox="1"/>
              <p:nvPr/>
            </p:nvSpPr>
            <p:spPr>
              <a:xfrm>
                <a:off x="18967287" y="26667540"/>
                <a:ext cx="314192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Mapped using minimap2-2.24 to the UNITE database</a:t>
                </a:r>
                <a:endPara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5A6BEFA6-2FE0-497D-9CC6-CA5568394982}"/>
                  </a:ext>
                </a:extLst>
              </p:cNvPr>
              <p:cNvSpPr txBox="1"/>
              <p:nvPr/>
            </p:nvSpPr>
            <p:spPr>
              <a:xfrm>
                <a:off x="21136270" y="23068452"/>
                <a:ext cx="1082030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US" sz="14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Hidden Markov Model from </a:t>
                </a:r>
                <a:r>
                  <a:rPr lang="en-US" sz="14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ITSx</a:t>
                </a:r>
                <a:r>
                  <a:rPr lang="en-US" sz="14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version 1.1.3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4443678-88A4-4DAB-BE2B-4CB794220E11}"/>
                  </a:ext>
                </a:extLst>
              </p:cNvPr>
              <p:cNvSpPr txBox="1"/>
              <p:nvPr/>
            </p:nvSpPr>
            <p:spPr>
              <a:xfrm>
                <a:off x="21937992" y="24914022"/>
                <a:ext cx="108203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US" sz="1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</a:t>
                </a:r>
                <a:r>
                  <a:rPr lang="en-US" sz="14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lignment identity using </a:t>
                </a:r>
                <a:r>
                  <a:rPr lang="en-US" sz="14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marginStat</a:t>
                </a:r>
                <a:endParaRPr lang="en-US" sz="1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0E3E5BCF-CCEE-45AD-9CF8-1A37913BD42F}"/>
                  </a:ext>
                </a:extLst>
              </p:cNvPr>
              <p:cNvSpPr txBox="1"/>
              <p:nvPr/>
            </p:nvSpPr>
            <p:spPr>
              <a:xfrm>
                <a:off x="22197498" y="26692547"/>
                <a:ext cx="437712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lignment identity to the UNITE reference sequences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D0F585F-4F39-4684-8DC8-7524DFC1CB49}"/>
                </a:ext>
              </a:extLst>
            </p:cNvPr>
            <p:cNvSpPr txBox="1"/>
            <p:nvPr/>
          </p:nvSpPr>
          <p:spPr>
            <a:xfrm>
              <a:off x="24534840" y="26851906"/>
              <a:ext cx="202480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Created with Biorender.com</a:t>
              </a:r>
            </a:p>
          </p:txBody>
        </p:sp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id="{4087C61E-C945-4233-8659-13E3043E0D5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82" t="1503" r="3710" b="1602"/>
          <a:stretch/>
        </p:blipFill>
        <p:spPr>
          <a:xfrm>
            <a:off x="553772" y="592637"/>
            <a:ext cx="3298267" cy="324236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5" name="Picture 104" descr="Icon&#10;&#10;Description automatically generated">
            <a:extLst>
              <a:ext uri="{FF2B5EF4-FFF2-40B4-BE49-F238E27FC236}">
                <a16:creationId xmlns:a16="http://schemas.microsoft.com/office/drawing/2014/main" id="{0E5379AF-C912-4A6C-BBC9-25305E1795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7846" y="578316"/>
            <a:ext cx="3789922" cy="3196166"/>
          </a:xfrm>
          <a:prstGeom prst="rect">
            <a:avLst/>
          </a:prstGeom>
        </p:spPr>
      </p:pic>
      <p:pic>
        <p:nvPicPr>
          <p:cNvPr id="93" name="Picture 92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0346CF3B-9405-4BC0-B402-DF3F98E4E3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1458" y="10486778"/>
            <a:ext cx="2939590" cy="1171243"/>
          </a:xfrm>
          <a:prstGeom prst="rect">
            <a:avLst/>
          </a:prstGeom>
        </p:spPr>
      </p:pic>
      <p:pic>
        <p:nvPicPr>
          <p:cNvPr id="107" name="Picture 10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5D762BE1-7E64-45E9-BFB7-F5BE5585275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2886" t="22195" r="32592" b="63361"/>
          <a:stretch/>
        </p:blipFill>
        <p:spPr>
          <a:xfrm>
            <a:off x="12566194" y="7303753"/>
            <a:ext cx="2269662" cy="1580280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189A0265-C948-4297-A1CD-CF0E13A71D5E}"/>
              </a:ext>
            </a:extLst>
          </p:cNvPr>
          <p:cNvSpPr txBox="1"/>
          <p:nvPr/>
        </p:nvSpPr>
        <p:spPr>
          <a:xfrm>
            <a:off x="4353702" y="11122535"/>
            <a:ext cx="978106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 collection and culture followed by identification on Earth.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B2340C1B-9F0D-499A-B922-5AE73FDA75C9}"/>
              </a:ext>
            </a:extLst>
          </p:cNvPr>
          <p:cNvPicPr/>
          <p:nvPr/>
        </p:nvPicPr>
        <p:blipFill rotWithShape="1">
          <a:blip r:embed="rId14"/>
          <a:srcRect l="50057"/>
          <a:stretch/>
        </p:blipFill>
        <p:spPr bwMode="auto">
          <a:xfrm>
            <a:off x="2307561" y="20631851"/>
            <a:ext cx="5572595" cy="3398298"/>
          </a:xfrm>
          <a:prstGeom prst="rect">
            <a:avLst/>
          </a:prstGeom>
          <a:ln w="28575">
            <a:solidFill>
              <a:srgbClr val="00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2" name="Picture 111" descr="A person smiling next to a computer&#10;&#10;Description automatically generated with low confidence">
            <a:extLst>
              <a:ext uri="{FF2B5EF4-FFF2-40B4-BE49-F238E27FC236}">
                <a16:creationId xmlns:a16="http://schemas.microsoft.com/office/drawing/2014/main" id="{2C81D5E8-6274-4154-80C7-C49A47C2CAA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8152"/>
          <a:stretch/>
        </p:blipFill>
        <p:spPr>
          <a:xfrm>
            <a:off x="2314409" y="16965522"/>
            <a:ext cx="5558900" cy="3398298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14" name="Picture 113" descr="A picture containing person, engine, equipment, automaton&#10;&#10;Description automatically generated">
            <a:extLst>
              <a:ext uri="{FF2B5EF4-FFF2-40B4-BE49-F238E27FC236}">
                <a16:creationId xmlns:a16="http://schemas.microsoft.com/office/drawing/2014/main" id="{B73265A8-2223-4197-9C5B-1CDED77289C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347" b="4819"/>
          <a:stretch/>
        </p:blipFill>
        <p:spPr>
          <a:xfrm>
            <a:off x="8230235" y="20666948"/>
            <a:ext cx="5574324" cy="3348769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16" name="Picture 115" descr="A person in a factory&#10;&#10;Description automatically generated with low confidence">
            <a:extLst>
              <a:ext uri="{FF2B5EF4-FFF2-40B4-BE49-F238E27FC236}">
                <a16:creationId xmlns:a16="http://schemas.microsoft.com/office/drawing/2014/main" id="{FCD32950-88B7-4568-B1CA-0FA53B5F966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2200" t="61151" r="31378" b="14402"/>
          <a:stretch/>
        </p:blipFill>
        <p:spPr>
          <a:xfrm>
            <a:off x="8237947" y="16962500"/>
            <a:ext cx="5558900" cy="3423275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44D5D576-49D6-4842-B904-C11401E0C6B9}"/>
              </a:ext>
            </a:extLst>
          </p:cNvPr>
          <p:cNvSpPr txBox="1"/>
          <p:nvPr/>
        </p:nvSpPr>
        <p:spPr>
          <a:xfrm>
            <a:off x="2341244" y="17010626"/>
            <a:ext cx="540945" cy="523220"/>
          </a:xfrm>
          <a:prstGeom prst="rect">
            <a:avLst/>
          </a:prstGeom>
          <a:solidFill>
            <a:srgbClr val="A9AAAC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48E93E1-7685-461D-A972-E52C61ED3ADB}"/>
              </a:ext>
            </a:extLst>
          </p:cNvPr>
          <p:cNvSpPr txBox="1"/>
          <p:nvPr/>
        </p:nvSpPr>
        <p:spPr>
          <a:xfrm>
            <a:off x="8277169" y="16985950"/>
            <a:ext cx="561473" cy="584775"/>
          </a:xfrm>
          <a:prstGeom prst="rect">
            <a:avLst/>
          </a:prstGeom>
          <a:solidFill>
            <a:srgbClr val="A9AAAC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25FEB0D-1747-4FA2-81EC-BCE43B73B537}"/>
              </a:ext>
            </a:extLst>
          </p:cNvPr>
          <p:cNvSpPr txBox="1"/>
          <p:nvPr/>
        </p:nvSpPr>
        <p:spPr>
          <a:xfrm>
            <a:off x="2389299" y="23375966"/>
            <a:ext cx="492959" cy="584775"/>
          </a:xfrm>
          <a:prstGeom prst="rect">
            <a:avLst/>
          </a:prstGeom>
          <a:solidFill>
            <a:srgbClr val="A9AAAC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5B0F480-5A22-4959-A016-A963724B9C90}"/>
              </a:ext>
            </a:extLst>
          </p:cNvPr>
          <p:cNvSpPr txBox="1"/>
          <p:nvPr/>
        </p:nvSpPr>
        <p:spPr>
          <a:xfrm>
            <a:off x="8268484" y="23395084"/>
            <a:ext cx="594461" cy="584775"/>
          </a:xfrm>
          <a:prstGeom prst="rect">
            <a:avLst/>
          </a:prstGeom>
          <a:solidFill>
            <a:srgbClr val="A9AAAC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06331461-FF23-447E-B1CE-30E5D5BA3886}"/>
              </a:ext>
            </a:extLst>
          </p:cNvPr>
          <p:cNvSpPr txBox="1"/>
          <p:nvPr/>
        </p:nvSpPr>
        <p:spPr>
          <a:xfrm>
            <a:off x="2031690" y="24153811"/>
            <a:ext cx="120988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Astronaut Kate Rubins sequences DNA in space for the first time in August 2016.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“lab bench” setup onboard the ISS showing miniPCR, the MinION, and pipettes.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Astronaut Peggy Whiston performs the first identification of unknown bacteria collected and cultured from the ISS in August 2017.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Astronaut Ricky Arnold performs the first culture-independent, swab-to-sequencer bacterial profiling of ISS surfaces in  July 2018. 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71069367-718E-4A55-BC57-594F84C708E5}"/>
              </a:ext>
            </a:extLst>
          </p:cNvPr>
          <p:cNvSpPr/>
          <p:nvPr/>
        </p:nvSpPr>
        <p:spPr>
          <a:xfrm>
            <a:off x="2021854" y="28131532"/>
            <a:ext cx="12118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Castro-Wallace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 al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Nanopore DNA Sequencing and Genome Assembly on the International Space Station.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Sci Rep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18022 (2017). (2) Burton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 al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Off Earth Identification of Bacterial Populations Using 16S rDNA Nanopore Sequencing.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Genes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76 (2020). (3)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Stahl-Rommel </a:t>
            </a:r>
            <a:r>
              <a:rPr lang="en-US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Real-Time Culture-Independent Microbial Profiling Onboard the International Space Station Using Nanopore Sequencing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Genes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106 (2021).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E2003E-5207-4C07-AEB6-4C1C84E18BBF}"/>
              </a:ext>
            </a:extLst>
          </p:cNvPr>
          <p:cNvSpPr txBox="1"/>
          <p:nvPr/>
        </p:nvSpPr>
        <p:spPr>
          <a:xfrm>
            <a:off x="15107032" y="14225005"/>
            <a:ext cx="1115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swabs collected in tandem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319AB75-63D7-4FF6-994A-03956AFCEE14}"/>
              </a:ext>
            </a:extLst>
          </p:cNvPr>
          <p:cNvSpPr txBox="1"/>
          <p:nvPr/>
        </p:nvSpPr>
        <p:spPr>
          <a:xfrm>
            <a:off x="19613968" y="14924730"/>
            <a:ext cx="11584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2CB4EF0-4BB2-4E6A-BEF2-D46010519572}"/>
              </a:ext>
            </a:extLst>
          </p:cNvPr>
          <p:cNvSpPr txBox="1"/>
          <p:nvPr/>
        </p:nvSpPr>
        <p:spPr>
          <a:xfrm>
            <a:off x="22362698" y="14892838"/>
            <a:ext cx="10919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column purification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AE56858-501C-490E-AE92-BAFEAC0FB24E}"/>
              </a:ext>
            </a:extLst>
          </p:cNvPr>
          <p:cNvSpPr/>
          <p:nvPr/>
        </p:nvSpPr>
        <p:spPr>
          <a:xfrm>
            <a:off x="17043992" y="11384571"/>
            <a:ext cx="9270851" cy="2138448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CB494AD4-9DA4-421B-BDB2-F7642D01A97A}"/>
              </a:ext>
            </a:extLst>
          </p:cNvPr>
          <p:cNvSpPr/>
          <p:nvPr/>
        </p:nvSpPr>
        <p:spPr>
          <a:xfrm>
            <a:off x="16961405" y="13556012"/>
            <a:ext cx="9340784" cy="3992155"/>
          </a:xfrm>
          <a:prstGeom prst="roundRect">
            <a:avLst/>
          </a:prstGeom>
          <a:noFill/>
          <a:ln w="19050">
            <a:solidFill>
              <a:srgbClr val="5AA8A8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DE63ED9-2FFA-4E72-99ED-7F5D40E66A02}"/>
              </a:ext>
            </a:extLst>
          </p:cNvPr>
          <p:cNvSpPr txBox="1"/>
          <p:nvPr/>
        </p:nvSpPr>
        <p:spPr>
          <a:xfrm>
            <a:off x="14902138" y="26933347"/>
            <a:ext cx="11367069" cy="1384995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519113" indent="-519113">
              <a:lnSpc>
                <a:spcPct val="150000"/>
              </a:lnSpc>
              <a:buFont typeface="Wingdings" panose="05000000000000000000" pitchFamily="2" charset="2"/>
              <a:buChar char="q"/>
              <a:defRPr sz="3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336550" indent="-3365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current spaceflight library preparation was substantially optimized, a bioinformatic pipeline was created, and refinements to the UNITE database were implemented. </a:t>
            </a:r>
            <a:endParaRPr lang="en-US" sz="2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53FE0D-2681-4F3A-A440-3F5AAEDB7BA9}"/>
              </a:ext>
            </a:extLst>
          </p:cNvPr>
          <p:cNvGrpSpPr/>
          <p:nvPr/>
        </p:nvGrpSpPr>
        <p:grpSpPr>
          <a:xfrm>
            <a:off x="18259839" y="7935552"/>
            <a:ext cx="8141625" cy="2363056"/>
            <a:chOff x="18218895" y="7885748"/>
            <a:chExt cx="8141625" cy="2363056"/>
          </a:xfrm>
        </p:grpSpPr>
        <p:pic>
          <p:nvPicPr>
            <p:cNvPr id="41" name="Picture 40" descr="Chart, waterfall chart&#10;&#10;Description automatically generated">
              <a:extLst>
                <a:ext uri="{FF2B5EF4-FFF2-40B4-BE49-F238E27FC236}">
                  <a16:creationId xmlns:a16="http://schemas.microsoft.com/office/drawing/2014/main" id="{6E3701B4-BB76-40C6-A4A1-4A610F82C4FC}"/>
                </a:ext>
              </a:extLst>
            </p:cNvPr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8895" y="7885748"/>
              <a:ext cx="8141625" cy="228281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C09E45-EB32-4247-ADFF-7B2AB0EC57D0}"/>
                </a:ext>
              </a:extLst>
            </p:cNvPr>
            <p:cNvSpPr/>
            <p:nvPr/>
          </p:nvSpPr>
          <p:spPr>
            <a:xfrm>
              <a:off x="22106959" y="9400674"/>
              <a:ext cx="2954572" cy="757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9762CEB-F5AB-401D-8263-A50619E0EC65}"/>
                </a:ext>
              </a:extLst>
            </p:cNvPr>
            <p:cNvSpPr/>
            <p:nvPr/>
          </p:nvSpPr>
          <p:spPr>
            <a:xfrm>
              <a:off x="22746441" y="9288991"/>
              <a:ext cx="1715271" cy="330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88B9620-8CFB-4BD1-8CD7-9ABDF377C7AD}"/>
                </a:ext>
              </a:extLst>
            </p:cNvPr>
            <p:cNvSpPr/>
            <p:nvPr/>
          </p:nvSpPr>
          <p:spPr>
            <a:xfrm>
              <a:off x="23058630" y="9165175"/>
              <a:ext cx="1360673" cy="286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47FAE58-9D19-4230-A99C-4D15DC77D749}"/>
                </a:ext>
              </a:extLst>
            </p:cNvPr>
            <p:cNvCxnSpPr/>
            <p:nvPr/>
          </p:nvCxnSpPr>
          <p:spPr>
            <a:xfrm>
              <a:off x="22831425" y="9252303"/>
              <a:ext cx="329853" cy="0"/>
            </a:xfrm>
            <a:prstGeom prst="line">
              <a:avLst/>
            </a:prstGeom>
            <a:ln w="698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A5A4A80C-6B30-4CBF-A1A0-C27C3731FD49}"/>
                </a:ext>
              </a:extLst>
            </p:cNvPr>
            <p:cNvSpPr/>
            <p:nvPr/>
          </p:nvSpPr>
          <p:spPr>
            <a:xfrm rot="5400000">
              <a:off x="23992164" y="9213218"/>
              <a:ext cx="216191" cy="606488"/>
            </a:xfrm>
            <a:prstGeom prst="rightBrace">
              <a:avLst/>
            </a:prstGeom>
            <a:ln w="31750">
              <a:solidFill>
                <a:srgbClr val="ED7D3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CE5B73-A22E-469F-964D-72E35B3DEF0A}"/>
                </a:ext>
              </a:extLst>
            </p:cNvPr>
            <p:cNvSpPr txBox="1"/>
            <p:nvPr/>
          </p:nvSpPr>
          <p:spPr>
            <a:xfrm>
              <a:off x="22884139" y="9601396"/>
              <a:ext cx="23445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Region sequenced for Sanger-based ID</a:t>
              </a:r>
            </a:p>
          </p:txBody>
        </p:sp>
        <p:sp>
          <p:nvSpPr>
            <p:cNvPr id="98" name="Right Brace 97">
              <a:extLst>
                <a:ext uri="{FF2B5EF4-FFF2-40B4-BE49-F238E27FC236}">
                  <a16:creationId xmlns:a16="http://schemas.microsoft.com/office/drawing/2014/main" id="{C966A0C2-7EA3-4B9A-88D2-558F68B1AB6F}"/>
                </a:ext>
              </a:extLst>
            </p:cNvPr>
            <p:cNvSpPr/>
            <p:nvPr/>
          </p:nvSpPr>
          <p:spPr>
            <a:xfrm rot="5400000">
              <a:off x="20762597" y="8072158"/>
              <a:ext cx="321440" cy="2954572"/>
            </a:xfrm>
            <a:prstGeom prst="rightBrace">
              <a:avLst/>
            </a:prstGeom>
            <a:ln w="3175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8C4C45D-2F78-470F-8CFD-3748DB3BE13E}"/>
                </a:ext>
              </a:extLst>
            </p:cNvPr>
            <p:cNvSpPr txBox="1"/>
            <p:nvPr/>
          </p:nvSpPr>
          <p:spPr>
            <a:xfrm>
              <a:off x="19937212" y="9602473"/>
              <a:ext cx="23445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Region sequenced for nanopore-based 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7361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5960</TotalTime>
  <Words>1008</Words>
  <Application>Microsoft Office PowerPoint</Application>
  <PresentationFormat>Custom</PresentationFormat>
  <Paragraphs>114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Times New Roman</vt:lpstr>
      <vt:lpstr>Wingdings</vt:lpstr>
      <vt:lpstr>Office Theme</vt:lpstr>
      <vt:lpstr>PowerPoint Presentation</vt:lpstr>
    </vt:vector>
  </TitlesOfParts>
  <Company>University of Houston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 Cedillo</dc:creator>
  <cp:lastModifiedBy>Wallace, Sarah (JSC-SK411)</cp:lastModifiedBy>
  <cp:revision>258</cp:revision>
  <dcterms:created xsi:type="dcterms:W3CDTF">2013-03-22T19:41:39Z</dcterms:created>
  <dcterms:modified xsi:type="dcterms:W3CDTF">2022-10-26T22:00:10Z</dcterms:modified>
</cp:coreProperties>
</file>