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1031200" cy="27432000"/>
  <p:notesSz cx="6881813" cy="92964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3123"/>
    <a:srgbClr val="6F6F6F"/>
    <a:srgbClr val="931521"/>
    <a:srgbClr val="B0CAEA"/>
    <a:srgbClr val="08121E"/>
    <a:srgbClr val="004080"/>
    <a:srgbClr val="8D2015"/>
    <a:srgbClr val="A23B2A"/>
    <a:srgbClr val="520F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023" autoAdjust="0"/>
    <p:restoredTop sz="92578" autoAdjust="0"/>
  </p:normalViewPr>
  <p:slideViewPr>
    <p:cSldViewPr snapToGrid="0" snapToObjects="1">
      <p:cViewPr>
        <p:scale>
          <a:sx n="59" d="100"/>
          <a:sy n="59" d="100"/>
        </p:scale>
        <p:origin x="-636" y="-6582"/>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321" y="17627601"/>
            <a:ext cx="17876520" cy="544830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1661321" y="11626859"/>
            <a:ext cx="17876520" cy="6000747"/>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17128"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361143"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51560" y="1098552"/>
            <a:ext cx="18928080" cy="457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5" y="6140451"/>
            <a:ext cx="929243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051565" y="8699499"/>
            <a:ext cx="929243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3563" y="6140451"/>
            <a:ext cx="929608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0683563" y="8699499"/>
            <a:ext cx="929608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8" name="Footer Placeholder 7"/>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4" name="Footer Placeholder 3"/>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3" name="Footer Placeholder 2"/>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564" y="1092201"/>
            <a:ext cx="6919121" cy="464820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8222618" y="1092206"/>
            <a:ext cx="11757027" cy="23412453"/>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564" y="5740406"/>
            <a:ext cx="6919121" cy="18764253"/>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2262" y="19202405"/>
            <a:ext cx="12618720" cy="2266953"/>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4122262" y="2451099"/>
            <a:ext cx="12618720" cy="1645920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4122262" y="21469358"/>
            <a:ext cx="12618720" cy="3219447"/>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70260" y="4394207"/>
            <a:ext cx="10884376" cy="936243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17128" y="4394207"/>
            <a:ext cx="32302611" cy="936243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11/7/2022</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22102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560" y="1975492"/>
            <a:ext cx="18928080" cy="4436279"/>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051560" y="6845418"/>
            <a:ext cx="18928080" cy="17659236"/>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507200" y="25972370"/>
            <a:ext cx="1107278" cy="1107278"/>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EE8A338-2C56-4A6D-8946-22C3FA65C426}"/>
              </a:ext>
            </a:extLst>
          </p:cNvPr>
          <p:cNvPicPr>
            <a:picLocks noChangeAspect="1"/>
          </p:cNvPicPr>
          <p:nvPr/>
        </p:nvPicPr>
        <p:blipFill>
          <a:blip r:embed="rId2"/>
          <a:stretch>
            <a:fillRect/>
          </a:stretch>
        </p:blipFill>
        <p:spPr>
          <a:xfrm>
            <a:off x="0" y="0"/>
            <a:ext cx="21031200" cy="4117500"/>
          </a:xfrm>
          <a:prstGeom prst="rect">
            <a:avLst/>
          </a:prstGeom>
        </p:spPr>
      </p:pic>
      <p:sp>
        <p:nvSpPr>
          <p:cNvPr id="4" name="Title 1"/>
          <p:cNvSpPr txBox="1">
            <a:spLocks/>
          </p:cNvSpPr>
          <p:nvPr/>
        </p:nvSpPr>
        <p:spPr>
          <a:xfrm>
            <a:off x="683917" y="5994327"/>
            <a:ext cx="19600324" cy="1071326"/>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solidFill>
                  <a:srgbClr val="004080"/>
                </a:solidFill>
                <a:latin typeface="Arial"/>
                <a:cs typeface="Arial"/>
              </a:rPr>
              <a:t>Technology Taxonomy Area (TX): </a:t>
            </a:r>
            <a:r>
              <a:rPr lang="en-US" sz="2800" dirty="0">
                <a:solidFill>
                  <a:schemeClr val="bg1">
                    <a:lumMod val="50000"/>
                  </a:schemeClr>
                </a:solidFill>
                <a:latin typeface="Arial"/>
                <a:cs typeface="Arial"/>
              </a:rPr>
              <a:t>12.1, 12.2, &amp;12.3</a:t>
            </a:r>
          </a:p>
        </p:txBody>
      </p:sp>
      <p:sp>
        <p:nvSpPr>
          <p:cNvPr id="5" name="Footer Placeholder 4"/>
          <p:cNvSpPr>
            <a:spLocks noGrp="1"/>
          </p:cNvSpPr>
          <p:nvPr>
            <p:ph type="ftr" sz="quarter" idx="4294967295"/>
          </p:nvPr>
        </p:nvSpPr>
        <p:spPr>
          <a:xfrm>
            <a:off x="683917" y="26171817"/>
            <a:ext cx="20553024" cy="1005360"/>
          </a:xfrm>
          <a:prstGeom prst="rect">
            <a:avLst/>
          </a:prstGeom>
        </p:spPr>
        <p:txBody>
          <a:bodyPr vert="horz" lIns="0" tIns="0" rIns="0" bIns="0" rtlCol="0" anchor="t" anchorCtr="0"/>
          <a:lstStyle>
            <a:lvl1pPr algn="l">
              <a:defRPr sz="2700" b="0" i="1" kern="1200">
                <a:solidFill>
                  <a:schemeClr val="bg1">
                    <a:lumMod val="50000"/>
                  </a:schemeClr>
                </a:solidFill>
                <a:latin typeface="Arial"/>
              </a:defRPr>
            </a:lvl1pPr>
          </a:lstStyle>
          <a:p>
            <a:r>
              <a:rPr lang="en-US" dirty="0">
                <a:solidFill>
                  <a:srgbClr val="853123"/>
                </a:solidFill>
              </a:rPr>
              <a:t>2022 JSC Technology Showcase    (ICA Project) 				</a:t>
            </a:r>
            <a:r>
              <a:rPr lang="en-US" dirty="0">
                <a:solidFill>
                  <a:srgbClr val="002060"/>
                </a:solidFill>
              </a:rPr>
              <a:t>           </a:t>
            </a:r>
            <a:r>
              <a:rPr lang="en-US" dirty="0">
                <a:solidFill>
                  <a:srgbClr val="853123"/>
                </a:solidFill>
              </a:rPr>
              <a:t>MSC# </a:t>
            </a:r>
            <a:r>
              <a:rPr lang="en-US" dirty="0">
                <a:solidFill>
                  <a:srgbClr val="002060"/>
                </a:solidFill>
              </a:rPr>
              <a:t> MSC-27447-1</a:t>
            </a:r>
          </a:p>
        </p:txBody>
      </p:sp>
      <p:sp>
        <p:nvSpPr>
          <p:cNvPr id="145" name="TextBox 144"/>
          <p:cNvSpPr txBox="1"/>
          <p:nvPr/>
        </p:nvSpPr>
        <p:spPr>
          <a:xfrm>
            <a:off x="10747613" y="13502724"/>
            <a:ext cx="9284272" cy="12588009"/>
          </a:xfrm>
          <a:prstGeom prst="rect">
            <a:avLst/>
          </a:prstGeom>
          <a:noFill/>
        </p:spPr>
        <p:txBody>
          <a:bodyPr wrap="square" lIns="91385" tIns="45694" rIns="91385" bIns="45694" rtlCol="0">
            <a:spAutoFit/>
          </a:bodyPr>
          <a:lstStyle/>
          <a:p>
            <a:pPr>
              <a:spcAft>
                <a:spcPts val="1199"/>
              </a:spcAft>
            </a:pPr>
            <a:endParaRPr lang="en-US" sz="1100" cap="all" dirty="0">
              <a:solidFill>
                <a:srgbClr val="004080"/>
              </a:solidFill>
              <a:latin typeface="Arial Black" pitchFamily="34" charset="0"/>
              <a:cs typeface="Times New Roman" pitchFamily="18" charset="0"/>
            </a:endParaRPr>
          </a:p>
          <a:p>
            <a:pPr>
              <a:spcAft>
                <a:spcPts val="1199"/>
              </a:spcAft>
            </a:pPr>
            <a:r>
              <a:rPr lang="en-US" sz="3200" cap="all" dirty="0">
                <a:solidFill>
                  <a:srgbClr val="853123"/>
                </a:solidFill>
                <a:latin typeface="Arial Black" pitchFamily="34" charset="0"/>
                <a:cs typeface="Times New Roman" pitchFamily="18" charset="0"/>
              </a:rPr>
              <a:t>Infusion Space / Earth</a:t>
            </a:r>
          </a:p>
          <a:p>
            <a:pPr>
              <a:spcAft>
                <a:spcPts val="1199"/>
              </a:spcAft>
            </a:pPr>
            <a:r>
              <a:rPr lang="en-US" sz="2200" dirty="0">
                <a:latin typeface="Arial" panose="020B0604020202020204" pitchFamily="34" charset="0"/>
                <a:cs typeface="Arial" pitchFamily="34" charset="0"/>
              </a:rPr>
              <a:t>This design concept is too late to be adopted by the VIPER rover. However, by developing a design that can utilize existing the VIPER test bed one can easily evaluate the suitability of this manufacturing process for future rover wheels. The plan is to take the fully assembled wheel design and evaluate its’ performance. If the concept proves worthy, additional funds will be sought for further development in support of projects such as the Lunar Electric Rover.</a:t>
            </a:r>
            <a:endParaRPr lang="en-US" sz="2200" cap="all" dirty="0">
              <a:solidFill>
                <a:srgbClr val="004080"/>
              </a:solidFill>
              <a:latin typeface="Arial Black" pitchFamily="34" charset="0"/>
              <a:cs typeface="Times New Roman" pitchFamily="18" charset="0"/>
            </a:endParaRPr>
          </a:p>
          <a:p>
            <a:pPr marL="228467" indent="-228467">
              <a:spcBef>
                <a:spcPts val="1199"/>
              </a:spcBef>
              <a:spcAft>
                <a:spcPts val="599"/>
              </a:spcAft>
            </a:pPr>
            <a:endParaRPr lang="en-US" sz="3200" cap="all" dirty="0">
              <a:solidFill>
                <a:srgbClr val="853123"/>
              </a:solidFill>
              <a:latin typeface="Arial Black" pitchFamily="34" charset="0"/>
              <a:cs typeface="Times New Roman" pitchFamily="18" charset="0"/>
            </a:endParaRPr>
          </a:p>
          <a:p>
            <a:pPr marL="228467" indent="-228467">
              <a:spcBef>
                <a:spcPts val="1199"/>
              </a:spcBef>
              <a:spcAft>
                <a:spcPts val="599"/>
              </a:spcAft>
            </a:pPr>
            <a:r>
              <a:rPr lang="en-US" sz="3200" cap="all" dirty="0">
                <a:solidFill>
                  <a:srgbClr val="853123"/>
                </a:solidFill>
                <a:latin typeface="Arial Black" pitchFamily="34" charset="0"/>
                <a:cs typeface="Times New Roman" pitchFamily="18" charset="0"/>
              </a:rPr>
              <a:t>PARTNERSHIPS / collaborations</a:t>
            </a:r>
          </a:p>
          <a:p>
            <a:pPr>
              <a:spcBef>
                <a:spcPts val="1199"/>
              </a:spcBef>
              <a:spcAft>
                <a:spcPts val="1199"/>
              </a:spcAft>
            </a:pPr>
            <a:r>
              <a:rPr lang="en-US" sz="2200" dirty="0">
                <a:latin typeface="Arial" panose="020B0604020202020204" pitchFamily="34" charset="0"/>
                <a:cs typeface="Arial" panose="020B0604020202020204" pitchFamily="34" charset="0"/>
              </a:rPr>
              <a:t>The lead designers of the wheel rim are Alex Sobey and Richard Hagen. Brian Gibson is the primary contact at ORNL responsible for printing the wheel rim. Additional personnel at ORNL who assisted with this project are Jay Reynolds, Gordon Robertson, Peter Wang, Greg Larsen, Charles Wade, Michael </a:t>
            </a:r>
            <a:r>
              <a:rPr lang="en-US" sz="2200" dirty="0" err="1">
                <a:latin typeface="Arial" panose="020B0604020202020204" pitchFamily="34" charset="0"/>
                <a:cs typeface="Arial" panose="020B0604020202020204" pitchFamily="34" charset="0"/>
              </a:rPr>
              <a:t>Borish</a:t>
            </a:r>
            <a:r>
              <a:rPr lang="en-US" sz="2200" dirty="0">
                <a:latin typeface="Arial" panose="020B0604020202020204" pitchFamily="34" charset="0"/>
                <a:cs typeface="Arial" panose="020B0604020202020204" pitchFamily="34" charset="0"/>
              </a:rPr>
              <a:t>, Benjamin Stump, and </a:t>
            </a:r>
            <a:r>
              <a:rPr lang="en-US" sz="2200" dirty="0" err="1">
                <a:latin typeface="Arial" panose="020B0604020202020204" pitchFamily="34" charset="0"/>
                <a:cs typeface="Arial" panose="020B0604020202020204" pitchFamily="34" charset="0"/>
              </a:rPr>
              <a:t>Paritosh</a:t>
            </a:r>
            <a:r>
              <a:rPr lang="en-US" sz="2200" dirty="0">
                <a:latin typeface="Arial" panose="020B0604020202020204" pitchFamily="34" charset="0"/>
                <a:cs typeface="Arial" panose="020B0604020202020204" pitchFamily="34" charset="0"/>
              </a:rPr>
              <a:t> Mhatre. This project uses a new Inter Agency Agreement (IAA) with ORNL signed this summer. Since we are the first project to utilize this new agreement there were some delays in getting the funding to ORNL, which delayed production of the wheel rim in time for evaluation on the VIPER Testbed. </a:t>
            </a:r>
          </a:p>
          <a:p>
            <a:pPr marL="477558" indent="-477558">
              <a:spcBef>
                <a:spcPts val="1199"/>
              </a:spcBef>
              <a:spcAft>
                <a:spcPts val="599"/>
              </a:spcAft>
            </a:pPr>
            <a:endParaRPr lang="en-US" sz="3200" cap="all" dirty="0">
              <a:solidFill>
                <a:srgbClr val="853123"/>
              </a:solidFill>
              <a:latin typeface="Arial Black" pitchFamily="34" charset="0"/>
              <a:cs typeface="Times New Roman" pitchFamily="18" charset="0"/>
            </a:endParaRPr>
          </a:p>
          <a:p>
            <a:pPr marL="477558" indent="-477558">
              <a:spcBef>
                <a:spcPts val="1199"/>
              </a:spcBef>
              <a:spcAft>
                <a:spcPts val="599"/>
              </a:spcAft>
            </a:pPr>
            <a:r>
              <a:rPr lang="en-US" sz="3200" cap="all" dirty="0">
                <a:solidFill>
                  <a:srgbClr val="853123"/>
                </a:solidFill>
                <a:latin typeface="Arial Black" pitchFamily="34" charset="0"/>
                <a:cs typeface="Times New Roman" pitchFamily="18" charset="0"/>
              </a:rPr>
              <a:t>Future Work</a:t>
            </a:r>
          </a:p>
          <a:p>
            <a:pPr>
              <a:spcBef>
                <a:spcPts val="1199"/>
              </a:spcBef>
              <a:spcAft>
                <a:spcPts val="599"/>
              </a:spcAft>
            </a:pPr>
            <a:r>
              <a:rPr lang="en-US" sz="2200" dirty="0">
                <a:latin typeface="Arial" pitchFamily="34" charset="0"/>
                <a:cs typeface="Arial" pitchFamily="34" charset="0"/>
              </a:rPr>
              <a:t>FY’23 Test the wheel assembly in the Viper wheel test bed as a direct comparison to the existing VIPER Wheel.</a:t>
            </a:r>
          </a:p>
          <a:p>
            <a:pPr>
              <a:spcBef>
                <a:spcPts val="1199"/>
              </a:spcBef>
              <a:spcAft>
                <a:spcPts val="599"/>
              </a:spcAft>
            </a:pPr>
            <a:r>
              <a:rPr lang="en-US" sz="2200" dirty="0">
                <a:latin typeface="Arial" pitchFamily="34" charset="0"/>
                <a:cs typeface="Arial" pitchFamily="34" charset="0"/>
              </a:rPr>
              <a:t>FY’23 With additionally funding new light weight design elements can be added to the wheel rim and hub designs. Additionally, ORNL is seeking funding to develop of lighter weight metal alloys for use on the large-scale multi-laser powder bed fusion system used to produce the wheel rim.</a:t>
            </a:r>
          </a:p>
        </p:txBody>
      </p:sp>
      <p:sp>
        <p:nvSpPr>
          <p:cNvPr id="143" name="Title 1"/>
          <p:cNvSpPr txBox="1">
            <a:spLocks/>
          </p:cNvSpPr>
          <p:nvPr/>
        </p:nvSpPr>
        <p:spPr>
          <a:xfrm>
            <a:off x="683917" y="5359305"/>
            <a:ext cx="19460051" cy="560422"/>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latin typeface="Arial" pitchFamily="34" charset="0"/>
                <a:cs typeface="Arial" pitchFamily="34" charset="0"/>
              </a:rPr>
              <a:t>Principal Investigator(s): Richard Hagen, Alex Sobey, Brian Gibson </a:t>
            </a:r>
            <a:r>
              <a:rPr lang="en-US" sz="2800" b="1" dirty="0" err="1">
                <a:latin typeface="Arial" pitchFamily="34" charset="0"/>
                <a:cs typeface="Arial" pitchFamily="34" charset="0"/>
              </a:rPr>
              <a:t>Ph.D</a:t>
            </a:r>
            <a:r>
              <a:rPr lang="en-US" sz="2800" b="1" dirty="0">
                <a:latin typeface="Arial" pitchFamily="34" charset="0"/>
                <a:cs typeface="Arial" pitchFamily="34" charset="0"/>
              </a:rPr>
              <a:t> (ORNL)</a:t>
            </a:r>
            <a:br>
              <a:rPr lang="en-US" sz="2700" b="1" dirty="0">
                <a:solidFill>
                  <a:schemeClr val="accent2">
                    <a:lumMod val="75000"/>
                  </a:schemeClr>
                </a:solidFill>
                <a:latin typeface="Arial" pitchFamily="34" charset="0"/>
                <a:cs typeface="Arial" pitchFamily="34" charset="0"/>
              </a:rPr>
            </a:br>
            <a:endParaRPr lang="en-US" sz="2700" dirty="0">
              <a:solidFill>
                <a:schemeClr val="accent2">
                  <a:lumMod val="75000"/>
                </a:schemeClr>
              </a:solidFill>
            </a:endParaRPr>
          </a:p>
        </p:txBody>
      </p:sp>
      <p:sp>
        <p:nvSpPr>
          <p:cNvPr id="12" name="Rectangle 11"/>
          <p:cNvSpPr/>
          <p:nvPr/>
        </p:nvSpPr>
        <p:spPr>
          <a:xfrm>
            <a:off x="15179040" y="26143589"/>
            <a:ext cx="4432163" cy="518219"/>
          </a:xfrm>
          <a:prstGeom prst="rect">
            <a:avLst/>
          </a:prstGeom>
        </p:spPr>
        <p:txBody>
          <a:bodyPr wrap="square">
            <a:spAutoFit/>
          </a:bodyPr>
          <a:lstStyle/>
          <a:p>
            <a:pPr>
              <a:lnSpc>
                <a:spcPct val="107000"/>
              </a:lnSpc>
              <a:spcAft>
                <a:spcPts val="800"/>
              </a:spcAft>
            </a:pPr>
            <a:r>
              <a:rPr lang="en-US" sz="2800"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  </a:t>
            </a:r>
            <a:endParaRPr lang="en-US" sz="2800" dirty="0">
              <a:solidFill>
                <a:srgbClr val="00B0F0"/>
              </a:solidFill>
              <a:latin typeface="Arial Narrow" panose="020B0606020202030204" pitchFamily="34" charset="0"/>
              <a:cs typeface="Times New Roman" panose="02020603050405020304" pitchFamily="18" charset="0"/>
            </a:endParaRPr>
          </a:p>
        </p:txBody>
      </p:sp>
      <p:sp>
        <p:nvSpPr>
          <p:cNvPr id="9" name="Oval 8"/>
          <p:cNvSpPr/>
          <p:nvPr/>
        </p:nvSpPr>
        <p:spPr>
          <a:xfrm>
            <a:off x="18500058" y="165418"/>
            <a:ext cx="83217" cy="82232"/>
          </a:xfrm>
          <a:prstGeom prst="ellipse">
            <a:avLst/>
          </a:prstGeom>
          <a:solidFill>
            <a:srgbClr val="8D201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itle 1"/>
          <p:cNvSpPr>
            <a:spLocks noGrp="1"/>
          </p:cNvSpPr>
          <p:nvPr>
            <p:ph type="ctrTitle"/>
          </p:nvPr>
        </p:nvSpPr>
        <p:spPr>
          <a:xfrm>
            <a:off x="525276" y="4250548"/>
            <a:ext cx="19895589" cy="1030948"/>
          </a:xfrm>
        </p:spPr>
        <p:txBody>
          <a:bodyPr/>
          <a:lstStyle/>
          <a:p>
            <a:pPr algn="ctr" defTabSz="913865">
              <a:lnSpc>
                <a:spcPts val="8395"/>
              </a:lnSpc>
              <a:spcBef>
                <a:spcPts val="1799"/>
              </a:spcBef>
              <a:spcAft>
                <a:spcPts val="1199"/>
              </a:spcAft>
              <a:defRPr/>
            </a:pPr>
            <a:r>
              <a:rPr lang="en-US" sz="5400" b="1" dirty="0">
                <a:solidFill>
                  <a:schemeClr val="tx1"/>
                </a:solidFill>
                <a:latin typeface="Arial Narrow" pitchFamily="34" charset="0"/>
              </a:rPr>
              <a:t>Additively Manufactured VIPER Wheel Study</a:t>
            </a:r>
            <a:endParaRPr lang="en-US" sz="5400" dirty="0">
              <a:solidFill>
                <a:schemeClr val="tx1"/>
              </a:solidFill>
            </a:endParaRPr>
          </a:p>
        </p:txBody>
      </p:sp>
      <p:sp>
        <p:nvSpPr>
          <p:cNvPr id="39" name="Title 1"/>
          <p:cNvSpPr txBox="1">
            <a:spLocks/>
          </p:cNvSpPr>
          <p:nvPr/>
        </p:nvSpPr>
        <p:spPr>
          <a:xfrm>
            <a:off x="563254" y="6879537"/>
            <a:ext cx="4486759" cy="728029"/>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chemeClr val="bg1">
                    <a:lumMod val="50000"/>
                  </a:schemeClr>
                </a:solidFill>
                <a:latin typeface="Arial"/>
                <a:cs typeface="Arial"/>
              </a:rPr>
              <a:t> </a:t>
            </a:r>
            <a:r>
              <a:rPr lang="en-US" sz="2800" b="1" dirty="0">
                <a:solidFill>
                  <a:srgbClr val="004080"/>
                </a:solidFill>
                <a:latin typeface="Arial"/>
                <a:cs typeface="Arial"/>
              </a:rPr>
              <a:t>TRL: Start 2 / Current 4</a:t>
            </a:r>
          </a:p>
        </p:txBody>
      </p:sp>
      <p:cxnSp>
        <p:nvCxnSpPr>
          <p:cNvPr id="43" name="Straight Connector 42"/>
          <p:cNvCxnSpPr/>
          <p:nvPr/>
        </p:nvCxnSpPr>
        <p:spPr>
          <a:xfrm>
            <a:off x="10278048" y="7316889"/>
            <a:ext cx="5541" cy="1830157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63255" y="7427438"/>
            <a:ext cx="9566928" cy="18989814"/>
          </a:xfrm>
          <a:prstGeom prst="rect">
            <a:avLst/>
          </a:prstGeom>
          <a:noFill/>
        </p:spPr>
        <p:txBody>
          <a:bodyPr wrap="square" rtlCol="0">
            <a:spAutoFit/>
          </a:bodyPr>
          <a:lstStyle/>
          <a:p>
            <a:pPr marL="228467" indent="-228467">
              <a:spcAft>
                <a:spcPts val="599"/>
              </a:spcAft>
            </a:pPr>
            <a:r>
              <a:rPr lang="en-US" sz="3200" cap="all" dirty="0">
                <a:solidFill>
                  <a:srgbClr val="853123"/>
                </a:solidFill>
                <a:latin typeface="Arial Black" pitchFamily="34" charset="0"/>
                <a:cs typeface="Times New Roman" pitchFamily="18" charset="0"/>
              </a:rPr>
              <a:t>Overview </a:t>
            </a:r>
          </a:p>
          <a:p>
            <a:r>
              <a:rPr lang="en-US" sz="2200" dirty="0">
                <a:effectLst/>
                <a:latin typeface="Arial" panose="020B0604020202020204" pitchFamily="34" charset="0"/>
                <a:ea typeface="Calibri" panose="020F0502020204030204" pitchFamily="34" charset="0"/>
              </a:rPr>
              <a:t>The current wheel design for VIPER (Volatiles Investigating Polar Exploration Rover) is an excellent design that is both light weight and strong. However, with recent advances in additive manufacturing there is the possibility of producing a wheel that is stronger, lighter, and more structurally efficient in a shorter amount of time. This proposal is seeking to investigate design methodologies, suitable AM material, and printability of a new wheel design. Oak Ridge National Lab will be providing design guidance (includes feedback on the structural shape and material selection) </a:t>
            </a:r>
            <a:r>
              <a:rPr lang="en-US" sz="2200" dirty="0">
                <a:latin typeface="Arial" panose="020B0604020202020204" pitchFamily="34" charset="0"/>
                <a:ea typeface="Calibri" panose="020F0502020204030204" pitchFamily="34" charset="0"/>
              </a:rPr>
              <a:t>and production of a printed rim for a prototype wheel</a:t>
            </a:r>
            <a:r>
              <a:rPr lang="en-US" sz="2200" dirty="0">
                <a:effectLst/>
                <a:latin typeface="Arial" panose="020B0604020202020204" pitchFamily="34" charset="0"/>
                <a:ea typeface="Calibri" panose="020F0502020204030204" pitchFamily="34" charset="0"/>
              </a:rPr>
              <a:t>. The goal of the project is to produce a wheel design methodology for future rover wheels that is faster, cheaper, and stronger than the current manufacturing process.</a:t>
            </a:r>
            <a:endParaRPr lang="en-US" sz="2000" cap="all" dirty="0">
              <a:solidFill>
                <a:schemeClr val="tx1">
                  <a:lumMod val="65000"/>
                  <a:lumOff val="35000"/>
                </a:schemeClr>
              </a:solidFill>
              <a:latin typeface="Arial" panose="020B0604020202020204" pitchFamily="34" charset="0"/>
              <a:cs typeface="Arial" panose="020B0604020202020204" pitchFamily="34" charset="0"/>
            </a:endParaRPr>
          </a:p>
          <a:p>
            <a:pPr marL="228467" indent="-228467">
              <a:spcAft>
                <a:spcPts val="599"/>
              </a:spcAft>
            </a:pPr>
            <a:endParaRPr lang="en-US" sz="3200" cap="all" dirty="0">
              <a:solidFill>
                <a:srgbClr val="853123"/>
              </a:solidFill>
              <a:latin typeface="Arial Black" pitchFamily="34" charset="0"/>
              <a:cs typeface="Times New Roman" pitchFamily="18"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INNOVATION</a:t>
            </a:r>
          </a:p>
          <a:p>
            <a:r>
              <a:rPr lang="en-US" sz="2200" dirty="0">
                <a:latin typeface="Arial" pitchFamily="34" charset="0"/>
                <a:cs typeface="Arial" pitchFamily="34" charset="0"/>
              </a:rPr>
              <a:t>By using the latest manufacturing technology, a more efficient structural design is easily produced in days. The potential to be able to design and manufacture a new wheel in days instead of 12 to 16 weeks allows for quick iterations at a reduced cost. Additionally, the new wheel design reverses the installation of the spokes to reduce the manufacturing cost of the hub and to simplify assembly for an overall reduction in the fabrication cost of a complete wheel assembly.</a:t>
            </a:r>
            <a:br>
              <a:rPr lang="en-US" sz="2200" dirty="0">
                <a:latin typeface="Arial" pitchFamily="34" charset="0"/>
                <a:cs typeface="Arial" pitchFamily="34" charset="0"/>
              </a:rPr>
            </a:br>
            <a:endParaRPr lang="en-US" sz="2200" dirty="0">
              <a:latin typeface="Arial" pitchFamily="34" charset="0"/>
              <a:cs typeface="Arial" pitchFamily="34" charset="0"/>
            </a:endParaRPr>
          </a:p>
          <a:p>
            <a:endParaRPr lang="en-US" sz="2200" dirty="0">
              <a:latin typeface="Arial" pitchFamily="34" charset="0"/>
              <a:cs typeface="Arial" pitchFamily="34" charset="0"/>
            </a:endParaRPr>
          </a:p>
          <a:p>
            <a:br>
              <a:rPr lang="en-US" sz="2200" dirty="0">
                <a:latin typeface="Arial" pitchFamily="34" charset="0"/>
                <a:cs typeface="Arial" pitchFamily="34" charset="0"/>
              </a:rPr>
            </a:br>
            <a:r>
              <a:rPr lang="en-US" sz="2200" dirty="0">
                <a:latin typeface="Arial" pitchFamily="34" charset="0"/>
                <a:cs typeface="Arial" pitchFamily="34" charset="0"/>
              </a:rPr>
              <a:t>Current VIPER Wheel Rim:</a:t>
            </a:r>
          </a:p>
          <a:p>
            <a:r>
              <a:rPr lang="en-US" sz="2200" dirty="0">
                <a:latin typeface="Arial" pitchFamily="34" charset="0"/>
                <a:cs typeface="Arial" pitchFamily="34" charset="0"/>
              </a:rPr>
              <a:t>50 fabricated metal parts</a:t>
            </a:r>
            <a:br>
              <a:rPr lang="en-US" sz="2200" dirty="0">
                <a:latin typeface="Arial" pitchFamily="34" charset="0"/>
                <a:cs typeface="Arial" pitchFamily="34" charset="0"/>
              </a:rPr>
            </a:br>
            <a:r>
              <a:rPr lang="en-US" sz="2200" dirty="0">
                <a:latin typeface="Arial" pitchFamily="34" charset="0"/>
                <a:cs typeface="Arial" pitchFamily="34" charset="0"/>
              </a:rPr>
              <a:t>360 rivets</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pPr marL="477558" indent="-477558">
              <a:spcBef>
                <a:spcPts val="1199"/>
              </a:spcBef>
              <a:spcAft>
                <a:spcPts val="599"/>
              </a:spcAft>
            </a:pPr>
            <a:r>
              <a:rPr lang="en-US" sz="3200" cap="all" dirty="0">
                <a:solidFill>
                  <a:srgbClr val="853123"/>
                </a:solidFill>
                <a:latin typeface="Arial Black" pitchFamily="34" charset="0"/>
                <a:cs typeface="Times New Roman" pitchFamily="18" charset="0"/>
              </a:rPr>
              <a:t>Outcome</a:t>
            </a:r>
            <a:r>
              <a:rPr lang="en-US" sz="3200" cap="all" dirty="0">
                <a:solidFill>
                  <a:srgbClr val="00B0F0"/>
                </a:solidFill>
                <a:latin typeface="Arial Black" panose="020B0A04020102020204" pitchFamily="34" charset="0"/>
                <a:cs typeface="Times New Roman" pitchFamily="18" charset="0"/>
              </a:rPr>
              <a:t> </a:t>
            </a:r>
            <a:endParaRPr lang="en-US" sz="3200" cap="all" dirty="0">
              <a:solidFill>
                <a:srgbClr val="00B0F0"/>
              </a:solidFill>
              <a:latin typeface="Arial Black" panose="020B0A04020102020204" pitchFamily="34" charset="0"/>
              <a:cs typeface="Arial" pitchFamily="34" charset="0"/>
            </a:endParaRPr>
          </a:p>
          <a:p>
            <a:pPr>
              <a:spcAft>
                <a:spcPts val="1199"/>
              </a:spcAft>
            </a:pPr>
            <a:r>
              <a:rPr lang="en-US" sz="2200" dirty="0">
                <a:latin typeface="Arial" panose="020B0604020202020204" pitchFamily="34" charset="0"/>
                <a:cs typeface="Arial" pitchFamily="34" charset="0"/>
              </a:rPr>
              <a:t>At this point the project has only been able to produce one wheel due to delays in getting the NASA/ORNL Inter Agency Agreement signed, funds transferred, and ORNL getting the metal additive printer up to speed.</a:t>
            </a:r>
          </a:p>
          <a:p>
            <a:pPr marL="973138" lvl="1" indent="-476250">
              <a:spcAft>
                <a:spcPts val="1199"/>
              </a:spcAft>
              <a:buFont typeface="Arial" pitchFamily="34" charset="0"/>
              <a:buChar char="•"/>
            </a:pPr>
            <a:r>
              <a:rPr lang="en-US" sz="2200" dirty="0">
                <a:latin typeface="Arial" panose="020B0604020202020204" pitchFamily="34" charset="0"/>
                <a:cs typeface="Arial" pitchFamily="34" charset="0"/>
              </a:rPr>
              <a:t>ORNL printed the first wheel rim design using Inconel 718 since that is currently the only material available for the additive machine used. There are very few metal additive machines that can handle a 20” diameter part and they have limited material options.</a:t>
            </a:r>
          </a:p>
          <a:p>
            <a:pPr marL="973138" lvl="1" indent="-476250">
              <a:spcAft>
                <a:spcPts val="1199"/>
              </a:spcAft>
              <a:buFont typeface="Arial" pitchFamily="34" charset="0"/>
              <a:buChar char="•"/>
            </a:pPr>
            <a:r>
              <a:rPr lang="en-US" sz="2200" dirty="0">
                <a:latin typeface="Arial" panose="020B0604020202020204" pitchFamily="34" charset="0"/>
                <a:cs typeface="Arial" pitchFamily="34" charset="0"/>
              </a:rPr>
              <a:t>Current printed wheel concept is estimated to weigh around 10 pounds when printed with Inconel 718.</a:t>
            </a:r>
          </a:p>
          <a:p>
            <a:pPr marL="973138" lvl="1" indent="-476250">
              <a:spcAft>
                <a:spcPts val="1199"/>
              </a:spcAft>
              <a:buFont typeface="Arial" pitchFamily="34" charset="0"/>
              <a:buChar char="•"/>
            </a:pPr>
            <a:r>
              <a:rPr lang="en-US" sz="2200" dirty="0">
                <a:latin typeface="Arial" panose="020B0604020202020204" pitchFamily="34" charset="0"/>
                <a:cs typeface="Arial" pitchFamily="34" charset="0"/>
              </a:rPr>
              <a:t>Once the additive wheel rim arrives at JSC the wheel will be assembled with the new hub and spoke design for evaluation.</a:t>
            </a:r>
          </a:p>
          <a:p>
            <a:pPr marL="973138" lvl="1" indent="-476250">
              <a:spcAft>
                <a:spcPts val="1199"/>
              </a:spcAft>
              <a:buFont typeface="Arial" pitchFamily="34" charset="0"/>
              <a:buChar char="•"/>
            </a:pPr>
            <a:endParaRPr lang="en-US" sz="2200" dirty="0">
              <a:latin typeface="Arial" panose="020B0604020202020204" pitchFamily="34" charset="0"/>
              <a:cs typeface="Arial" pitchFamily="34" charset="0"/>
            </a:endParaRPr>
          </a:p>
          <a:p>
            <a:pPr marL="973138" lvl="1" indent="-476250">
              <a:spcAft>
                <a:spcPts val="1199"/>
              </a:spcAft>
              <a:buFont typeface="Arial" pitchFamily="34" charset="0"/>
              <a:buChar char="•"/>
            </a:pPr>
            <a:endParaRPr lang="en-US" sz="2200" dirty="0">
              <a:latin typeface="Arial" panose="020B0604020202020204" pitchFamily="34" charset="0"/>
              <a:cs typeface="Arial" pitchFamily="34" charset="0"/>
            </a:endParaRPr>
          </a:p>
          <a:p>
            <a:pPr marL="973138" lvl="1" indent="-476250">
              <a:spcAft>
                <a:spcPts val="1199"/>
              </a:spcAft>
              <a:buFont typeface="Arial" pitchFamily="34" charset="0"/>
              <a:buChar char="•"/>
            </a:pPr>
            <a:endParaRPr lang="en-US" sz="2200" dirty="0">
              <a:latin typeface="Arial" panose="020B0604020202020204" pitchFamily="34" charset="0"/>
              <a:cs typeface="Arial" pitchFamily="34" charset="0"/>
            </a:endParaRPr>
          </a:p>
          <a:p>
            <a:pPr marL="496888" lvl="1">
              <a:spcAft>
                <a:spcPts val="1199"/>
              </a:spcAft>
            </a:pPr>
            <a:endParaRPr lang="en-US" sz="2200" dirty="0">
              <a:latin typeface="Arial" panose="020B0604020202020204" pitchFamily="34" charset="0"/>
              <a:cs typeface="Arial" pitchFamily="34" charset="0"/>
            </a:endParaRPr>
          </a:p>
          <a:p>
            <a:pPr marL="496888" lvl="1">
              <a:spcAft>
                <a:spcPts val="1199"/>
              </a:spcAft>
            </a:pPr>
            <a:endParaRPr lang="en-US" sz="2200" dirty="0">
              <a:latin typeface="Arial" panose="020B0604020202020204" pitchFamily="34" charset="0"/>
              <a:cs typeface="Arial" pitchFamily="34" charset="0"/>
            </a:endParaRPr>
          </a:p>
        </p:txBody>
      </p: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142" y="2657077"/>
            <a:ext cx="1401238" cy="1419068"/>
          </a:xfrm>
          <a:prstGeom prst="rect">
            <a:avLst/>
          </a:prstGeom>
        </p:spPr>
      </p:pic>
      <p:cxnSp>
        <p:nvCxnSpPr>
          <p:cNvPr id="26" name="Straight Connector 25"/>
          <p:cNvCxnSpPr/>
          <p:nvPr/>
        </p:nvCxnSpPr>
        <p:spPr>
          <a:xfrm>
            <a:off x="1636497" y="2828340"/>
            <a:ext cx="0" cy="1219034"/>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9" name="Rectangle 28"/>
          <p:cNvSpPr/>
          <p:nvPr/>
        </p:nvSpPr>
        <p:spPr>
          <a:xfrm>
            <a:off x="1724285" y="3516493"/>
            <a:ext cx="19230715" cy="430887"/>
          </a:xfrm>
          <a:prstGeom prst="rect">
            <a:avLst/>
          </a:prstGeom>
        </p:spPr>
        <p:txBody>
          <a:bodyPr wrap="square">
            <a:spAutoFit/>
          </a:bodyPr>
          <a:lstStyle/>
          <a:p>
            <a:r>
              <a:rPr lang="en-US" sz="2200" b="1" u="sng" dirty="0">
                <a:solidFill>
                  <a:schemeClr val="bg1">
                    <a:lumMod val="95000"/>
                  </a:schemeClr>
                </a:solidFill>
                <a:latin typeface="Arial" panose="020B0604020202020204" pitchFamily="34" charset="0"/>
                <a:cs typeface="Arial" panose="020B0604020202020204" pitchFamily="34" charset="0"/>
              </a:rPr>
              <a:t>Johnson Space Center (JSC) / White Sands Test Facility (WSTF) </a:t>
            </a:r>
            <a:r>
              <a:rPr lang="en-US" sz="2200" dirty="0">
                <a:solidFill>
                  <a:schemeClr val="tx2">
                    <a:lumMod val="40000"/>
                    <a:lumOff val="60000"/>
                  </a:schemeClr>
                </a:solidFill>
                <a:latin typeface="Arial" panose="020B0604020202020204" pitchFamily="34" charset="0"/>
                <a:cs typeface="Arial" panose="020B0604020202020204" pitchFamily="34" charset="0"/>
              </a:rPr>
              <a:t>            </a:t>
            </a:r>
            <a:r>
              <a:rPr lang="en-US" sz="2200" i="1" u="sng" dirty="0">
                <a:solidFill>
                  <a:srgbClr val="B0CAEA"/>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US" sz="2200" i="1" u="sng" dirty="0">
                <a:solidFill>
                  <a:srgbClr val="B0CAEA"/>
                </a:solidFill>
                <a:latin typeface="Arial" panose="020B0604020202020204" pitchFamily="34" charset="0"/>
                <a:cs typeface="Arial" panose="020B0604020202020204" pitchFamily="34" charset="0"/>
              </a:rPr>
              <a:t>022 JSC Technology Showcase:  </a:t>
            </a:r>
            <a:r>
              <a:rPr lang="en-US" sz="2200" i="1" u="sng" dirty="0">
                <a:solidFill>
                  <a:srgbClr val="B0CAEA"/>
                </a:solidFill>
                <a:latin typeface="Arial" panose="020B0604020202020204" pitchFamily="34" charset="0"/>
                <a:cs typeface="Arial" panose="020B0604020202020204" pitchFamily="34" charset="0"/>
                <a:sym typeface="Wingdings" panose="05000000000000000000" pitchFamily="2" charset="2"/>
              </a:rPr>
              <a:t> FY22 CIF IRAD, ECI  &amp; JSC/WSTF ICA</a:t>
            </a:r>
            <a:endParaRPr lang="en-US" sz="2200" i="1" u="sng" dirty="0">
              <a:solidFill>
                <a:srgbClr val="B0CAEA"/>
              </a:solidFill>
              <a:latin typeface="Arial" panose="020B0604020202020204" pitchFamily="34" charset="0"/>
              <a:cs typeface="Arial" panose="020B0604020202020204" pitchFamily="34" charset="0"/>
            </a:endParaRPr>
          </a:p>
        </p:txBody>
      </p:sp>
      <p:sp>
        <p:nvSpPr>
          <p:cNvPr id="28" name="TextBox 27"/>
          <p:cNvSpPr txBox="1"/>
          <p:nvPr/>
        </p:nvSpPr>
        <p:spPr>
          <a:xfrm>
            <a:off x="1738766" y="3083827"/>
            <a:ext cx="7778974" cy="430887"/>
          </a:xfrm>
          <a:prstGeom prst="rect">
            <a:avLst/>
          </a:prstGeom>
          <a:noFill/>
        </p:spPr>
        <p:txBody>
          <a:bodyPr wrap="square" rtlCol="0">
            <a:spAutoFit/>
          </a:bodyPr>
          <a:lstStyle/>
          <a:p>
            <a:r>
              <a:rPr lang="en-US" sz="2200" b="1" u="sng" dirty="0">
                <a:solidFill>
                  <a:schemeClr val="bg1"/>
                </a:solidFill>
                <a:latin typeface="Arial" panose="020B0604020202020204" pitchFamily="34" charset="0"/>
                <a:cs typeface="Arial" panose="020B0604020202020204" pitchFamily="34" charset="0"/>
              </a:rPr>
              <a:t>National Aeronautics and Space Administration</a:t>
            </a:r>
          </a:p>
        </p:txBody>
      </p:sp>
      <p:sp>
        <p:nvSpPr>
          <p:cNvPr id="3" name="TextBox 2">
            <a:extLst>
              <a:ext uri="{FF2B5EF4-FFF2-40B4-BE49-F238E27FC236}">
                <a16:creationId xmlns:a16="http://schemas.microsoft.com/office/drawing/2014/main" id="{D3160581-AA89-4E8F-B191-D41235F0E8C9}"/>
              </a:ext>
            </a:extLst>
          </p:cNvPr>
          <p:cNvSpPr txBox="1"/>
          <p:nvPr/>
        </p:nvSpPr>
        <p:spPr>
          <a:xfrm>
            <a:off x="14073099" y="26693133"/>
            <a:ext cx="5611139" cy="507831"/>
          </a:xfrm>
          <a:prstGeom prst="rect">
            <a:avLst/>
          </a:prstGeom>
          <a:noFill/>
        </p:spPr>
        <p:txBody>
          <a:bodyPr wrap="square" rtlCol="0">
            <a:spAutoFit/>
          </a:bodyPr>
          <a:lstStyle/>
          <a:p>
            <a:r>
              <a:rPr lang="en-US" sz="2700" i="1" dirty="0">
                <a:solidFill>
                  <a:srgbClr val="853123"/>
                </a:solidFill>
                <a:latin typeface="Arial"/>
              </a:rPr>
              <a:t>DAA#</a:t>
            </a:r>
            <a:r>
              <a:rPr lang="en-US" sz="2700" i="1" dirty="0">
                <a:solidFill>
                  <a:srgbClr val="004080"/>
                </a:solidFill>
                <a:latin typeface="Arial"/>
              </a:rPr>
              <a:t>  20220016311</a:t>
            </a:r>
          </a:p>
        </p:txBody>
      </p:sp>
      <p:sp>
        <p:nvSpPr>
          <p:cNvPr id="2" name="TextBox 1">
            <a:extLst>
              <a:ext uri="{FF2B5EF4-FFF2-40B4-BE49-F238E27FC236}">
                <a16:creationId xmlns:a16="http://schemas.microsoft.com/office/drawing/2014/main" id="{9F86FBAA-293B-4EE6-B49B-B3EFC41C7DFE}"/>
              </a:ext>
            </a:extLst>
          </p:cNvPr>
          <p:cNvSpPr txBox="1"/>
          <p:nvPr/>
        </p:nvSpPr>
        <p:spPr>
          <a:xfrm>
            <a:off x="12156141" y="434354"/>
            <a:ext cx="8368177" cy="938719"/>
          </a:xfrm>
          <a:prstGeom prst="rect">
            <a:avLst/>
          </a:prstGeom>
          <a:noFill/>
        </p:spPr>
        <p:txBody>
          <a:bodyPr wrap="square" rtlCol="0">
            <a:spAutoFit/>
          </a:bodyPr>
          <a:lstStyle/>
          <a:p>
            <a:pPr algn="r"/>
            <a:r>
              <a:rPr lang="en-US" b="1" dirty="0">
                <a:solidFill>
                  <a:srgbClr val="853123"/>
                </a:solidFill>
              </a:rPr>
              <a:t>FY22 JSC / WSTF ICA # </a:t>
            </a:r>
            <a:r>
              <a:rPr lang="en-US" b="1" u="sng" dirty="0">
                <a:solidFill>
                  <a:srgbClr val="853123"/>
                </a:solidFill>
              </a:rPr>
              <a:t>_4_   </a:t>
            </a:r>
            <a:endParaRPr lang="en-US" b="1" dirty="0">
              <a:solidFill>
                <a:srgbClr val="853123"/>
              </a:solidFill>
            </a:endParaRPr>
          </a:p>
        </p:txBody>
      </p:sp>
      <p:pic>
        <p:nvPicPr>
          <p:cNvPr id="25" name="Picture 24">
            <a:extLst>
              <a:ext uri="{FF2B5EF4-FFF2-40B4-BE49-F238E27FC236}">
                <a16:creationId xmlns:a16="http://schemas.microsoft.com/office/drawing/2014/main" id="{012CC897-E48E-4682-9159-1440E7EDA967}"/>
              </a:ext>
            </a:extLst>
          </p:cNvPr>
          <p:cNvPicPr/>
          <p:nvPr/>
        </p:nvPicPr>
        <p:blipFill>
          <a:blip r:embed="rId4"/>
          <a:stretch>
            <a:fillRect/>
          </a:stretch>
        </p:blipFill>
        <p:spPr>
          <a:xfrm>
            <a:off x="7188189" y="15631350"/>
            <a:ext cx="2519766" cy="2407906"/>
          </a:xfrm>
          <a:prstGeom prst="rect">
            <a:avLst/>
          </a:prstGeom>
        </p:spPr>
      </p:pic>
      <p:pic>
        <p:nvPicPr>
          <p:cNvPr id="27" name="Picture 2">
            <a:extLst>
              <a:ext uri="{FF2B5EF4-FFF2-40B4-BE49-F238E27FC236}">
                <a16:creationId xmlns:a16="http://schemas.microsoft.com/office/drawing/2014/main" id="{E98DF04C-A0C4-45CF-B2CA-CB89A28EAC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51" t="9578" r="14873" b="5765"/>
          <a:stretch/>
        </p:blipFill>
        <p:spPr bwMode="auto">
          <a:xfrm>
            <a:off x="4173507" y="15631350"/>
            <a:ext cx="2654169" cy="240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C874A9A-753A-463C-B713-5509AB7A9C30}"/>
              </a:ext>
            </a:extLst>
          </p:cNvPr>
          <p:cNvPicPr>
            <a:picLocks noChangeAspect="1"/>
          </p:cNvPicPr>
          <p:nvPr/>
        </p:nvPicPr>
        <p:blipFill>
          <a:blip r:embed="rId6"/>
          <a:stretch>
            <a:fillRect/>
          </a:stretch>
        </p:blipFill>
        <p:spPr>
          <a:xfrm>
            <a:off x="2385116" y="23659197"/>
            <a:ext cx="2591525" cy="2407906"/>
          </a:xfrm>
          <a:prstGeom prst="rect">
            <a:avLst/>
          </a:prstGeom>
        </p:spPr>
      </p:pic>
      <p:pic>
        <p:nvPicPr>
          <p:cNvPr id="8" name="Picture 7">
            <a:extLst>
              <a:ext uri="{FF2B5EF4-FFF2-40B4-BE49-F238E27FC236}">
                <a16:creationId xmlns:a16="http://schemas.microsoft.com/office/drawing/2014/main" id="{52833B4E-EC20-4778-BF3F-BDADD3F09F79}"/>
              </a:ext>
            </a:extLst>
          </p:cNvPr>
          <p:cNvPicPr>
            <a:picLocks noChangeAspect="1"/>
          </p:cNvPicPr>
          <p:nvPr/>
        </p:nvPicPr>
        <p:blipFill>
          <a:blip r:embed="rId7"/>
          <a:stretch>
            <a:fillRect/>
          </a:stretch>
        </p:blipFill>
        <p:spPr>
          <a:xfrm>
            <a:off x="13193399" y="7383364"/>
            <a:ext cx="4636450" cy="6002172"/>
          </a:xfrm>
          <a:prstGeom prst="rect">
            <a:avLst/>
          </a:prstGeom>
        </p:spPr>
      </p:pic>
      <p:sp>
        <p:nvSpPr>
          <p:cNvPr id="6" name="TextBox 5">
            <a:extLst>
              <a:ext uri="{FF2B5EF4-FFF2-40B4-BE49-F238E27FC236}">
                <a16:creationId xmlns:a16="http://schemas.microsoft.com/office/drawing/2014/main" id="{C3F571CE-73FB-4B9F-9BE5-D28B303E98DA}"/>
              </a:ext>
            </a:extLst>
          </p:cNvPr>
          <p:cNvSpPr txBox="1"/>
          <p:nvPr/>
        </p:nvSpPr>
        <p:spPr>
          <a:xfrm>
            <a:off x="10807996" y="9999730"/>
            <a:ext cx="2176735" cy="769441"/>
          </a:xfrm>
          <a:prstGeom prst="rect">
            <a:avLst/>
          </a:prstGeom>
          <a:noFill/>
        </p:spPr>
        <p:txBody>
          <a:bodyPr wrap="square" rtlCol="0">
            <a:spAutoFit/>
          </a:bodyPr>
          <a:lstStyle/>
          <a:p>
            <a:r>
              <a:rPr lang="en-US" sz="2200" dirty="0"/>
              <a:t>Wheel Rim being printed at ORNL</a:t>
            </a:r>
          </a:p>
        </p:txBody>
      </p:sp>
      <p:pic>
        <p:nvPicPr>
          <p:cNvPr id="13" name="Picture 12">
            <a:extLst>
              <a:ext uri="{FF2B5EF4-FFF2-40B4-BE49-F238E27FC236}">
                <a16:creationId xmlns:a16="http://schemas.microsoft.com/office/drawing/2014/main" id="{2F87B457-9B06-40B0-860A-734E3E7A7FCA}"/>
              </a:ext>
            </a:extLst>
          </p:cNvPr>
          <p:cNvPicPr>
            <a:picLocks noChangeAspect="1"/>
          </p:cNvPicPr>
          <p:nvPr/>
        </p:nvPicPr>
        <p:blipFill>
          <a:blip r:embed="rId8"/>
          <a:stretch>
            <a:fillRect/>
          </a:stretch>
        </p:blipFill>
        <p:spPr>
          <a:xfrm>
            <a:off x="6058457" y="23584179"/>
            <a:ext cx="2519766" cy="2478861"/>
          </a:xfrm>
          <a:prstGeom prst="rect">
            <a:avLst/>
          </a:prstGeom>
        </p:spPr>
      </p:pic>
    </p:spTree>
    <p:extLst>
      <p:ext uri="{BB962C8B-B14F-4D97-AF65-F5344CB8AC3E}">
        <p14:creationId xmlns:p14="http://schemas.microsoft.com/office/powerpoint/2010/main" val="132832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2253</TotalTime>
  <Words>766</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Office Theme</vt:lpstr>
      <vt:lpstr>Additively Manufactured VIPER Wheel Study</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Hagen, Richard (JSC-ES181)</cp:lastModifiedBy>
  <cp:revision>171</cp:revision>
  <cp:lastPrinted>2022-10-03T14:50:42Z</cp:lastPrinted>
  <dcterms:created xsi:type="dcterms:W3CDTF">2014-09-29T15:33:51Z</dcterms:created>
  <dcterms:modified xsi:type="dcterms:W3CDTF">2022-11-07T15:18:19Z</dcterms:modified>
  <cp:category/>
</cp:coreProperties>
</file>