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2"/>
    <p:restoredTop sz="94721"/>
  </p:normalViewPr>
  <p:slideViewPr>
    <p:cSldViewPr snapToGrid="0">
      <p:cViewPr varScale="1">
        <p:scale>
          <a:sx n="148" d="100"/>
          <a:sy n="148" d="100"/>
        </p:scale>
        <p:origin x="22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EDB61-F148-AB72-82E1-A2C1E735A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C24D8-85E4-73CB-28FD-6AA141923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96FD05-1265-3577-AB1D-036FCD2D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112F0-D27B-9768-BFBB-B9C3F4CC0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B19AF-40B0-51C5-C080-964C0E09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37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563BB-A785-6164-13FB-F3C1666D9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A2ACA-0811-BD44-7DD5-FE95F50E3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48530-6476-516E-85E7-B642BA015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E3AD4-FEBF-567B-5966-E28733E74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09CE1-E4D5-D7BB-A281-E434EE882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14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8BCDD-F3D5-7C6A-F71F-7BC212FFE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FFDEFA-371E-7663-311E-FC1B883B2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E116D-25F7-FA99-C52B-19240FDC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468B4-AE87-08DC-B789-08CB77766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0ED7D-B09E-F9FC-381F-C8A7B4A5A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1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E7519-1D86-7693-791A-0851611BE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69D4B-B367-8F77-D086-ED4328BC42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B02C0B-BF13-CD0A-2C3F-816E7C33E5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F7D7B-3674-81FC-6566-D9C998124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5070A-A2D1-3FC5-4B75-9EE89779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5062C-0A84-FC78-2734-A312FBE5E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66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ADFA9-6740-8409-CF14-092F63128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11940-E4AB-B558-BE7F-A8831BE2B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3340E-3EAB-2F80-3D09-24E98F28D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A5D33F-F000-A6FF-BB51-21664A87B7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23E943-814E-E82C-FFF3-7D5C3D3139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70CF29-8383-D50F-F56F-41038178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9F8B91-AE3E-73B6-C86E-8CB37808E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B9B74E-588C-B600-B610-6B06BF937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70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5D8D-8B51-6135-7C82-53E5817CB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AB9623-940F-4FF6-79EC-0C92D642E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8A219E-C09F-BB4F-181D-D6F6DEB7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EF441-8209-7192-3AA3-93C949C59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84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2BFF8F-9B15-4E4A-909E-369BEFAAA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427462-0713-3ECC-6045-B4E036DED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0081D-D789-DDED-52DC-76583F5F8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3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B60A9-BFB4-8202-7E2A-E8A5917DA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2304-6DB2-31A5-5AC6-E6ADA4B9D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5BB81-419E-B45F-1C01-EA6CB3498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722012-D3FE-3C0F-5E33-C78FCA61F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8EB678-1A60-CBF9-6979-03456A200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000FE-FCF7-44D0-3098-DA2DFCBB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2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3A85-3016-778F-001C-E40934DF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22613D-D395-68FA-FC97-342027EA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D15B6-134F-A6BE-F432-2499CB015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E5BA1-69F6-A2F6-F32B-FC873CCE7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570251-D682-86B0-51F6-2200E42F0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2A6C4-5614-5DDE-CCC0-0C829F50D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09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D7B60-5B0F-3FEA-0FBA-64D62EBA0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DD1218-666D-32F8-C215-0FE62ECF5E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69B86-507F-330C-4E2B-8485B940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60844-1249-48A9-CF65-C6BAB816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02697-9E3D-0D58-08BB-563D1F30F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38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2C1B52-0523-E6AC-2DD5-E09508144D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5EEFB-1AF8-68BF-CFC9-2DA9F6701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6CF0C-587D-D1FE-D406-B05593FCD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C5B31-E010-94BA-1B87-EB62BD2FE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00542-49F4-85A9-1ADC-B7FCACE75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71082A-5281-EC4D-AA1D-43C3D894A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8C449-6186-5EB6-F004-87D963704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2D0CC-1F98-AA5E-B7D1-12FF3DD255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E2A92-4BE9-7E48-A4A0-2C2E7B8B6AF2}" type="datetimeFigureOut">
              <a:rPr lang="en-US" smtClean="0"/>
              <a:t>10/31/22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23A15-26FE-5FA8-873D-5273F469E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79CF3-C265-AF05-A347-B4F048B65E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BD92B4-212A-E24B-9110-8E09DEDF4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74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97220-F1E5-9A19-0894-77DC907120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Overshoot in Modelled Pathways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E1C6C1-B9BF-E797-DF5F-63768173E5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Kate Calvin</a:t>
            </a:r>
          </a:p>
        </p:txBody>
      </p:sp>
    </p:spTree>
    <p:extLst>
      <p:ext uri="{BB962C8B-B14F-4D97-AF65-F5344CB8AC3E}">
        <p14:creationId xmlns:p14="http://schemas.microsoft.com/office/powerpoint/2010/main" val="224977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2A982C-19EA-ACC9-7AA4-80446D41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Overshoot pathways: Temperature Change</a:t>
            </a:r>
          </a:p>
        </p:txBody>
      </p:sp>
      <p:pic>
        <p:nvPicPr>
          <p:cNvPr id="8" name="Content Placeholder 7" descr="Chart, line chart&#10;&#10;Description automatically generated">
            <a:extLst>
              <a:ext uri="{FF2B5EF4-FFF2-40B4-BE49-F238E27FC236}">
                <a16:creationId xmlns:a16="http://schemas.microsoft.com/office/drawing/2014/main" id="{BC09C390-FB3D-BCDD-6F72-90B335D708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AE1342-4C9B-B283-B0AB-1B2807C2FB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WGIII categorized pathways depending on their likelihood of exceeding global warming levels (at peak and in 2100).</a:t>
            </a:r>
          </a:p>
          <a:p>
            <a:pPr lvl="1"/>
            <a:r>
              <a:rPr lang="en-US" sz="2000" dirty="0"/>
              <a:t>Limited overshoot: exceeding 1.5°C by up to about 0.1°C and for up to several decades</a:t>
            </a:r>
          </a:p>
          <a:p>
            <a:pPr lvl="1"/>
            <a:r>
              <a:rPr lang="en-US" sz="2000" dirty="0"/>
              <a:t>High overshoot: temporarily exceeding 1.5°C by 0.1°C-0.3°C for up to several decades</a:t>
            </a:r>
          </a:p>
          <a:p>
            <a:r>
              <a:rPr lang="en-US" sz="2400" dirty="0"/>
              <a:t>WGI also assesses a pathway with higher overshoot.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45724D-5641-0D31-763E-64CECE6EAB4E}"/>
              </a:ext>
            </a:extLst>
          </p:cNvPr>
          <p:cNvSpPr txBox="1"/>
          <p:nvPr/>
        </p:nvSpPr>
        <p:spPr>
          <a:xfrm>
            <a:off x="1578634" y="6176963"/>
            <a:ext cx="4132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Data from IPCC WGIII Box SPM.1 Figure 1</a:t>
            </a:r>
          </a:p>
        </p:txBody>
      </p:sp>
    </p:spTree>
    <p:extLst>
      <p:ext uri="{BB962C8B-B14F-4D97-AF65-F5344CB8AC3E}">
        <p14:creationId xmlns:p14="http://schemas.microsoft.com/office/powerpoint/2010/main" val="86216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8975-33E5-F6A3-3938-FF76BE4E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Overshoot pathways: Implications for Emissions</a:t>
            </a:r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D44A1366-2145-DA5C-C357-CD9F26DECE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pic>
        <p:nvPicPr>
          <p:cNvPr id="8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7B893BE7-4DA4-3DEB-6595-BED178E058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3638834-98BA-D018-8437-954A0C0EEBD1}"/>
              </a:ext>
            </a:extLst>
          </p:cNvPr>
          <p:cNvSpPr txBox="1"/>
          <p:nvPr/>
        </p:nvSpPr>
        <p:spPr>
          <a:xfrm>
            <a:off x="1578634" y="6176963"/>
            <a:ext cx="4132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Data from IPCC WGIII Box SPM.1 Figure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187D67-EB2A-0024-0D42-945E7E6E2D9F}"/>
              </a:ext>
            </a:extLst>
          </p:cNvPr>
          <p:cNvSpPr txBox="1"/>
          <p:nvPr/>
        </p:nvSpPr>
        <p:spPr>
          <a:xfrm>
            <a:off x="6932389" y="6176963"/>
            <a:ext cx="4132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Data from IPCC WGIII Figure 3.10</a:t>
            </a:r>
          </a:p>
        </p:txBody>
      </p:sp>
    </p:spTree>
    <p:extLst>
      <p:ext uri="{BB962C8B-B14F-4D97-AF65-F5344CB8AC3E}">
        <p14:creationId xmlns:p14="http://schemas.microsoft.com/office/powerpoint/2010/main" val="4225645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8975-33E5-F6A3-3938-FF76BE4E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Overshoot pathways: Implications for Emissions</a:t>
            </a:r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D44A1366-2145-DA5C-C357-CD9F26DECE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pic>
        <p:nvPicPr>
          <p:cNvPr id="8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7B893BE7-4DA4-3DEB-6595-BED178E058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B6F7EE-A8EB-F12C-912C-638089757199}"/>
              </a:ext>
            </a:extLst>
          </p:cNvPr>
          <p:cNvSpPr/>
          <p:nvPr/>
        </p:nvSpPr>
        <p:spPr>
          <a:xfrm>
            <a:off x="4494773" y="4456776"/>
            <a:ext cx="3202454" cy="1046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Pathways with lower overshoot include more rapid near-term emissions reductions.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B011A76-146B-D66F-FBF4-C224D93433E3}"/>
              </a:ext>
            </a:extLst>
          </p:cNvPr>
          <p:cNvCxnSpPr>
            <a:cxnSpLocks/>
          </p:cNvCxnSpPr>
          <p:nvPr/>
        </p:nvCxnSpPr>
        <p:spPr>
          <a:xfrm flipH="1" flipV="1">
            <a:off x="3260785" y="2820838"/>
            <a:ext cx="1233988" cy="2212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138B60C-8E2F-1709-0BD1-125065A2B11E}"/>
              </a:ext>
            </a:extLst>
          </p:cNvPr>
          <p:cNvCxnSpPr/>
          <p:nvPr/>
        </p:nvCxnSpPr>
        <p:spPr>
          <a:xfrm flipV="1">
            <a:off x="7697227" y="4321839"/>
            <a:ext cx="670396" cy="658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77D74EC-68C4-C5F3-ECCF-8E6B8F30E3D1}"/>
              </a:ext>
            </a:extLst>
          </p:cNvPr>
          <p:cNvSpPr txBox="1"/>
          <p:nvPr/>
        </p:nvSpPr>
        <p:spPr>
          <a:xfrm>
            <a:off x="1578634" y="6176963"/>
            <a:ext cx="4132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Data from IPCC WGIII Box SPM.1 Figure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59B0FB-EC48-BB33-41DE-4373EC39BAFB}"/>
              </a:ext>
            </a:extLst>
          </p:cNvPr>
          <p:cNvSpPr txBox="1"/>
          <p:nvPr/>
        </p:nvSpPr>
        <p:spPr>
          <a:xfrm>
            <a:off x="6932389" y="6176963"/>
            <a:ext cx="4132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Data from IPCC WGIII Figure 3.10</a:t>
            </a:r>
          </a:p>
        </p:txBody>
      </p:sp>
    </p:spTree>
    <p:extLst>
      <p:ext uri="{BB962C8B-B14F-4D97-AF65-F5344CB8AC3E}">
        <p14:creationId xmlns:p14="http://schemas.microsoft.com/office/powerpoint/2010/main" val="16101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8975-33E5-F6A3-3938-FF76BE4E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Overshoot pathways: Implications for Emissions</a:t>
            </a:r>
          </a:p>
        </p:txBody>
      </p:sp>
      <p:pic>
        <p:nvPicPr>
          <p:cNvPr id="6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D44A1366-2145-DA5C-C357-CD9F26DECE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pic>
        <p:nvPicPr>
          <p:cNvPr id="8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7B893BE7-4DA4-3DEB-6595-BED178E058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B6F7EE-A8EB-F12C-912C-638089757199}"/>
              </a:ext>
            </a:extLst>
          </p:cNvPr>
          <p:cNvSpPr/>
          <p:nvPr/>
        </p:nvSpPr>
        <p:spPr>
          <a:xfrm>
            <a:off x="4494773" y="4456776"/>
            <a:ext cx="3202454" cy="10468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Pathways with higher overshoot include more more net negative emissions in the long-term.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B011A76-146B-D66F-FBF4-C224D93433E3}"/>
              </a:ext>
            </a:extLst>
          </p:cNvPr>
          <p:cNvCxnSpPr>
            <a:cxnSpLocks/>
          </p:cNvCxnSpPr>
          <p:nvPr/>
        </p:nvCxnSpPr>
        <p:spPr>
          <a:xfrm flipH="1" flipV="1">
            <a:off x="3217653" y="2484408"/>
            <a:ext cx="1277120" cy="2549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138B60C-8E2F-1709-0BD1-125065A2B11E}"/>
              </a:ext>
            </a:extLst>
          </p:cNvPr>
          <p:cNvCxnSpPr>
            <a:cxnSpLocks/>
          </p:cNvCxnSpPr>
          <p:nvPr/>
        </p:nvCxnSpPr>
        <p:spPr>
          <a:xfrm>
            <a:off x="7697227" y="4980214"/>
            <a:ext cx="2939143" cy="325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58E78B5-9D00-F07F-DA81-113185D899BC}"/>
              </a:ext>
            </a:extLst>
          </p:cNvPr>
          <p:cNvSpPr txBox="1"/>
          <p:nvPr/>
        </p:nvSpPr>
        <p:spPr>
          <a:xfrm>
            <a:off x="1578634" y="6176963"/>
            <a:ext cx="4132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Data from IPCC WGIII Box SPM.1 Figure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D5264A-0332-0D93-F242-8A102E9E8B16}"/>
              </a:ext>
            </a:extLst>
          </p:cNvPr>
          <p:cNvSpPr txBox="1"/>
          <p:nvPr/>
        </p:nvSpPr>
        <p:spPr>
          <a:xfrm>
            <a:off x="6932389" y="6176963"/>
            <a:ext cx="4132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Data from IPCC WGIII Figure 3.10</a:t>
            </a:r>
          </a:p>
        </p:txBody>
      </p:sp>
    </p:spTree>
    <p:extLst>
      <p:ext uri="{BB962C8B-B14F-4D97-AF65-F5344CB8AC3E}">
        <p14:creationId xmlns:p14="http://schemas.microsoft.com/office/powerpoint/2010/main" val="2483209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8975-33E5-F6A3-3938-FF76BE4E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Overshoot pathways: Carbon Dioxide Removal</a:t>
            </a:r>
          </a:p>
        </p:txBody>
      </p:sp>
      <p:pic>
        <p:nvPicPr>
          <p:cNvPr id="8" name="Content Placeholder 7" descr="Chart&#10;&#10;Description automatically generated">
            <a:extLst>
              <a:ext uri="{FF2B5EF4-FFF2-40B4-BE49-F238E27FC236}">
                <a16:creationId xmlns:a16="http://schemas.microsoft.com/office/drawing/2014/main" id="{7B893BE7-4DA4-3DEB-6595-BED178E058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D525B-9310-AD89-CAA4-966BBBE9B12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aggregate amount of carbon dioxide removal used in a mitigation pathway is larger than the total net negative CO</a:t>
            </a:r>
            <a:r>
              <a:rPr lang="en-US" sz="2000" baseline="-25000" dirty="0"/>
              <a:t>2</a:t>
            </a:r>
            <a:r>
              <a:rPr lang="en-US" sz="2000" dirty="0"/>
              <a:t> emissions. </a:t>
            </a:r>
          </a:p>
          <a:p>
            <a:pPr lvl="1"/>
            <a:r>
              <a:rPr lang="en-US" sz="1600" dirty="0"/>
              <a:t>Cumulative net negative CO</a:t>
            </a:r>
            <a:r>
              <a:rPr lang="en-US" sz="1600" baseline="-25000" dirty="0"/>
              <a:t>2</a:t>
            </a:r>
            <a:r>
              <a:rPr lang="en-US" sz="1600" dirty="0"/>
              <a:t> emissions are larger in pathways with high overshoot (median 360 GtCO</a:t>
            </a:r>
            <a:r>
              <a:rPr lang="en-US" sz="1600" baseline="-25000" dirty="0"/>
              <a:t>2</a:t>
            </a:r>
            <a:r>
              <a:rPr lang="en-US" sz="1600" dirty="0"/>
              <a:t>) than in pathways with no or limited overshoot (median 220 GtCO</a:t>
            </a:r>
            <a:r>
              <a:rPr lang="en-US" sz="1600" baseline="-25000" dirty="0"/>
              <a:t>2</a:t>
            </a:r>
            <a:r>
              <a:rPr lang="en-US" sz="1600" dirty="0"/>
              <a:t>).</a:t>
            </a:r>
          </a:p>
          <a:p>
            <a:pPr lvl="1"/>
            <a:r>
              <a:rPr lang="en-US" sz="1600" dirty="0"/>
              <a:t>Methods and levels of CDR deployment in modelled pathways vary depending on assumptions about costs, availability, and constraints.</a:t>
            </a:r>
          </a:p>
          <a:p>
            <a:pPr lvl="1"/>
            <a:r>
              <a:rPr lang="en-US" sz="1600" dirty="0"/>
              <a:t>The impacts, risks, and co-benefits of CDR vary depending on the method, context, </a:t>
            </a:r>
            <a:r>
              <a:rPr lang="en-US" sz="1600"/>
              <a:t>and scale.</a:t>
            </a:r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E8E947-52BF-38A6-8977-74A38C1A8C7F}"/>
              </a:ext>
            </a:extLst>
          </p:cNvPr>
          <p:cNvSpPr txBox="1"/>
          <p:nvPr/>
        </p:nvSpPr>
        <p:spPr>
          <a:xfrm>
            <a:off x="6932389" y="6176963"/>
            <a:ext cx="41320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Data from IPCC WGIII Figure 3.10</a:t>
            </a:r>
          </a:p>
        </p:txBody>
      </p:sp>
    </p:spTree>
    <p:extLst>
      <p:ext uri="{BB962C8B-B14F-4D97-AF65-F5344CB8AC3E}">
        <p14:creationId xmlns:p14="http://schemas.microsoft.com/office/powerpoint/2010/main" val="240359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284</Words>
  <Application>Microsoft Macintosh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Overshoot in Modelled Pathways</vt:lpstr>
      <vt:lpstr>Overshoot pathways: Temperature Change</vt:lpstr>
      <vt:lpstr>Overshoot pathways: Implications for Emissions</vt:lpstr>
      <vt:lpstr>Overshoot pathways: Implications for Emissions</vt:lpstr>
      <vt:lpstr>Overshoot pathways: Implications for Emissions</vt:lpstr>
      <vt:lpstr>Overshoot pathways: Carbon Dioxide Removal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Overshoot in Modelled Pathways</dc:title>
  <dc:creator>Calvin, Katherine (HQ-AE000)[Intergovernmental Personnel Act]</dc:creator>
  <cp:lastModifiedBy>Calvin, Katherine (HQ-AE000)[Intergovernmental Personnel Act]</cp:lastModifiedBy>
  <cp:revision>5</cp:revision>
  <dcterms:created xsi:type="dcterms:W3CDTF">2022-10-31T17:52:04Z</dcterms:created>
  <dcterms:modified xsi:type="dcterms:W3CDTF">2022-10-31T19:35:46Z</dcterms:modified>
</cp:coreProperties>
</file>