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</p:sldMasterIdLst>
  <p:notesMasterIdLst>
    <p:notesMasterId r:id="rId19"/>
  </p:notesMasterIdLst>
  <p:sldIdLst>
    <p:sldId id="256" r:id="rId3"/>
    <p:sldId id="297" r:id="rId4"/>
    <p:sldId id="258" r:id="rId5"/>
    <p:sldId id="259" r:id="rId6"/>
    <p:sldId id="260" r:id="rId7"/>
    <p:sldId id="261" r:id="rId8"/>
    <p:sldId id="264" r:id="rId9"/>
    <p:sldId id="270" r:id="rId10"/>
    <p:sldId id="287" r:id="rId11"/>
    <p:sldId id="292" r:id="rId12"/>
    <p:sldId id="299" r:id="rId13"/>
    <p:sldId id="257" r:id="rId14"/>
    <p:sldId id="291" r:id="rId15"/>
    <p:sldId id="289" r:id="rId16"/>
    <p:sldId id="284" r:id="rId17"/>
    <p:sldId id="295" r:id="rId18"/>
  </p:sldIdLst>
  <p:sldSz cx="12192000" cy="6858000"/>
  <p:notesSz cx="6858000" cy="9144000"/>
  <p:embeddedFontLst>
    <p:embeddedFont>
      <p:font typeface="Arial Narrow" panose="020B0606020202030204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Open Sans" panose="020B0606030504020204" pitchFamily="34" charset="0"/>
      <p:regular r:id="rId28"/>
      <p:bold r:id="rId29"/>
      <p:italic r:id="rId30"/>
      <p:boldItalic r:id="rId31"/>
    </p:embeddedFont>
    <p:embeddedFont>
      <p:font typeface="Verdana" panose="020B060403050404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5" roundtripDataSignature="AMtx7miyOUY2dU6OpjcDWJAzFnvrWrP9O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freda" initials="A" lastIdx="3" clrIdx="0">
    <p:extLst>
      <p:ext uri="{19B8F6BF-5375-455C-9EA6-DF929625EA0E}">
        <p15:presenceInfo xmlns:p15="http://schemas.microsoft.com/office/powerpoint/2012/main" userId="S::aahall@ndc.nasa.gov::ec6654f9-2a81-4640-93a5-631d24a0b7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A7B6DE6-F43F-4307-B9EF-6E0E75A5396B}">
  <a:tblStyle styleId="{9A7B6DE6-F43F-4307-B9EF-6E0E75A5396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2443" autoAdjust="0"/>
  </p:normalViewPr>
  <p:slideViewPr>
    <p:cSldViewPr snapToGrid="0">
      <p:cViewPr varScale="1">
        <p:scale>
          <a:sx n="63" d="100"/>
          <a:sy n="63" d="100"/>
        </p:scale>
        <p:origin x="70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55" Type="http://customschemas.google.com/relationships/presentationmetadata" Target="meta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56" Type="http://schemas.openxmlformats.org/officeDocument/2006/relationships/commentAuthors" Target="comment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5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4" name="Google Shape;6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5726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</a:pPr>
            <a:r>
              <a:rPr lang="en-US" sz="1800">
                <a:solidFill>
                  <a:srgbClr val="FFFFFF"/>
                </a:solidFill>
              </a:rPr>
              <a:t>Pilot Results</a:t>
            </a:r>
            <a:endParaRPr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2000"/>
              <a:t>Majority of </a:t>
            </a:r>
            <a:r>
              <a:rPr lang="en-US" sz="2000" b="1"/>
              <a:t>evaluations demonstrated the usefulness of commercial data and imagery </a:t>
            </a:r>
            <a:r>
              <a:rPr lang="en-US" sz="2000"/>
              <a:t>for advancing scientific research and applications. </a:t>
            </a:r>
            <a:endParaRPr sz="240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2000"/>
              <a:t>Investigators encountered </a:t>
            </a:r>
            <a:r>
              <a:rPr lang="en-US" sz="2000" b="1"/>
              <a:t>limitations</a:t>
            </a:r>
            <a:r>
              <a:rPr lang="en-US" sz="2000"/>
              <a:t>:</a:t>
            </a:r>
            <a:endParaRPr sz="2400"/>
          </a:p>
          <a:p>
            <a:pPr marL="97155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2000"/>
              <a:t>Calibration and geolocation</a:t>
            </a:r>
            <a:endParaRPr sz="2400"/>
          </a:p>
          <a:p>
            <a:pPr marL="97155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2000"/>
              <a:t>Increased the amount of work needed to access, preprocess, and analyze data (e.g., download services, documentation, and metadata). </a:t>
            </a:r>
            <a:endParaRPr sz="2400"/>
          </a:p>
          <a:p>
            <a:pPr marL="97155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2000" b="1" i="1"/>
              <a:t>Restrictive nature of the EULAs made standard scientific collaboration difficult and must be addressed in future data purchases</a:t>
            </a:r>
            <a:r>
              <a:rPr lang="en-US" sz="2000"/>
              <a:t>. </a:t>
            </a:r>
            <a:endParaRPr sz="240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2000"/>
              <a:t>Overall, the utility of the evaluated data outweighed the difficulties encountered.</a:t>
            </a:r>
            <a:endParaRPr sz="2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</a:pPr>
            <a:endParaRPr sz="1800">
              <a:solidFill>
                <a:srgbClr val="FFFFFF"/>
              </a:solidFill>
            </a:endParaRPr>
          </a:p>
        </p:txBody>
      </p:sp>
      <p:sp>
        <p:nvSpPr>
          <p:cNvPr id="78" name="Google Shape;7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" name="Google Shape;89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dirty="0"/>
              <a:t>Went from NASA only End Users License Agreements (EULAs) to tiered EULAs (USG, USG Plus, Public Release)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dirty="0"/>
              <a:t>Collaborations with NRO – 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</a:rPr>
              <a:t>Tiered EULA approach is modeled after NRO’s family of EULAs.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</a:rPr>
              <a:t>Utilize the tiered EULA approach to satisfy other agency commercial data request via </a:t>
            </a:r>
            <a:r>
              <a:rPr lang="en-US" i="1" dirty="0">
                <a:solidFill>
                  <a:srgbClr val="FFFFFF"/>
                </a:solidFill>
              </a:rPr>
              <a:t>SNWG Assessment Process.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dirty="0"/>
              <a:t>More information on CSDA’s holdings, including how to access the data, is available at the CSDA website:</a:t>
            </a:r>
            <a:endParaRPr dirty="0"/>
          </a:p>
        </p:txBody>
      </p:sp>
      <p:sp>
        <p:nvSpPr>
          <p:cNvPr id="112" name="Google Shape;112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Dataset details, access method, and licenses are found at </a:t>
            </a:r>
            <a:r>
              <a:rPr lang="en-US">
                <a:solidFill>
                  <a:schemeClr val="lt1"/>
                </a:solidFill>
              </a:rPr>
              <a:t>https://earthdata.nasa.gov/esds/csdap/commercial-datasets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5" name="Google Shape;215;p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860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37553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4542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26" name="Google Shape;326;p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4858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26" name="Google Shape;326;p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61233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Earthdata</a:t>
            </a:r>
            <a:r>
              <a:rPr lang="en-US" dirty="0"/>
              <a:t> search – dataset will be phased in – starting with Planet.</a:t>
            </a:r>
            <a:endParaRPr dirty="0"/>
          </a:p>
        </p:txBody>
      </p:sp>
      <p:sp>
        <p:nvSpPr>
          <p:cNvPr id="355" name="Google Shape;355;p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Earthdata</a:t>
            </a:r>
            <a:r>
              <a:rPr lang="en-US" dirty="0"/>
              <a:t> search – dataset will be phased in – starting with Planet.</a:t>
            </a:r>
            <a:endParaRPr dirty="0"/>
          </a:p>
        </p:txBody>
      </p:sp>
      <p:sp>
        <p:nvSpPr>
          <p:cNvPr id="355" name="Google Shape;355;p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7928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0"/>
          <p:cNvPicPr preferRelativeResize="0"/>
          <p:nvPr/>
        </p:nvPicPr>
        <p:blipFill rotWithShape="1">
          <a:blip r:embed="rId2">
            <a:alphaModFix/>
          </a:blip>
          <a:srcRect t="26955" r="-2" b="16224"/>
          <a:stretch/>
        </p:blipFill>
        <p:spPr>
          <a:xfrm>
            <a:off x="-77637" y="6117"/>
            <a:ext cx="12269637" cy="692701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0"/>
          <p:cNvSpPr txBox="1">
            <a:spLocks noGrp="1"/>
          </p:cNvSpPr>
          <p:nvPr>
            <p:ph type="dt" idx="10"/>
          </p:nvPr>
        </p:nvSpPr>
        <p:spPr>
          <a:xfrm>
            <a:off x="9348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0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subTitle" idx="1"/>
          </p:nvPr>
        </p:nvSpPr>
        <p:spPr>
          <a:xfrm>
            <a:off x="3848100" y="4152900"/>
            <a:ext cx="3428126" cy="1025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4" name="Google Shape;24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2390" y="304799"/>
            <a:ext cx="2769575" cy="8404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" name="Google Shape;25;p20"/>
          <p:cNvGrpSpPr/>
          <p:nvPr/>
        </p:nvGrpSpPr>
        <p:grpSpPr>
          <a:xfrm>
            <a:off x="516442" y="-8842"/>
            <a:ext cx="4621246" cy="6873373"/>
            <a:chOff x="516442" y="-8842"/>
            <a:chExt cx="4621246" cy="6873373"/>
          </a:xfrm>
        </p:grpSpPr>
        <p:sp>
          <p:nvSpPr>
            <p:cNvPr id="26" name="Google Shape;26;p20"/>
            <p:cNvSpPr/>
            <p:nvPr/>
          </p:nvSpPr>
          <p:spPr>
            <a:xfrm>
              <a:off x="2484060" y="-8842"/>
              <a:ext cx="2653628" cy="6147482"/>
            </a:xfrm>
            <a:custGeom>
              <a:avLst/>
              <a:gdLst/>
              <a:ahLst/>
              <a:cxnLst/>
              <a:rect l="l" t="t" r="r" b="b"/>
              <a:pathLst>
                <a:path w="834" h="1936" extrusionOk="0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8ACCEC"/>
                </a:gs>
                <a:gs pos="98000">
                  <a:srgbClr val="6DB8E3"/>
                </a:gs>
                <a:gs pos="100000">
                  <a:srgbClr val="6DB8E3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0"/>
            <p:cNvSpPr/>
            <p:nvPr/>
          </p:nvSpPr>
          <p:spPr>
            <a:xfrm>
              <a:off x="580255" y="4814485"/>
              <a:ext cx="909359" cy="2047388"/>
            </a:xfrm>
            <a:custGeom>
              <a:avLst/>
              <a:gdLst/>
              <a:ahLst/>
              <a:cxnLst/>
              <a:rect l="l" t="t" r="r" b="b"/>
              <a:pathLst>
                <a:path w="286" h="645" extrusionOk="0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0"/>
            <p:cNvSpPr/>
            <p:nvPr/>
          </p:nvSpPr>
          <p:spPr>
            <a:xfrm>
              <a:off x="516442" y="1794"/>
              <a:ext cx="3799633" cy="6862737"/>
            </a:xfrm>
            <a:custGeom>
              <a:avLst/>
              <a:gdLst/>
              <a:ahLst/>
              <a:cxnLst/>
              <a:rect l="l" t="t" r="r" b="b"/>
              <a:pathLst>
                <a:path w="1195" h="2162" extrusionOk="0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  <a:gs pos="100000">
                  <a:srgbClr val="52B3D9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" name="Google Shape;29;p20"/>
          <p:cNvGrpSpPr/>
          <p:nvPr/>
        </p:nvGrpSpPr>
        <p:grpSpPr>
          <a:xfrm>
            <a:off x="537288" y="3187693"/>
            <a:ext cx="5746781" cy="702502"/>
            <a:chOff x="537288" y="3187693"/>
            <a:chExt cx="5746781" cy="702502"/>
          </a:xfrm>
        </p:grpSpPr>
        <p:grpSp>
          <p:nvGrpSpPr>
            <p:cNvPr id="30" name="Google Shape;30;p20"/>
            <p:cNvGrpSpPr/>
            <p:nvPr/>
          </p:nvGrpSpPr>
          <p:grpSpPr>
            <a:xfrm>
              <a:off x="537288" y="3187693"/>
              <a:ext cx="3254927" cy="702502"/>
              <a:chOff x="339725" y="371475"/>
              <a:chExt cx="2647951" cy="571500"/>
            </a:xfrm>
          </p:grpSpPr>
          <p:sp>
            <p:nvSpPr>
              <p:cNvPr id="31" name="Google Shape;31;p20"/>
              <p:cNvSpPr/>
              <p:nvPr/>
            </p:nvSpPr>
            <p:spPr>
              <a:xfrm>
                <a:off x="339725" y="417513"/>
                <a:ext cx="265113" cy="487363"/>
              </a:xfrm>
              <a:custGeom>
                <a:avLst/>
                <a:gdLst/>
                <a:ahLst/>
                <a:cxnLst/>
                <a:rect l="l" t="t" r="r" b="b"/>
                <a:pathLst>
                  <a:path w="167" h="307" extrusionOk="0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D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32;p20"/>
              <p:cNvSpPr/>
              <p:nvPr/>
            </p:nvSpPr>
            <p:spPr>
              <a:xfrm>
                <a:off x="654050" y="417513"/>
                <a:ext cx="393700" cy="487363"/>
              </a:xfrm>
              <a:custGeom>
                <a:avLst/>
                <a:gdLst/>
                <a:ahLst/>
                <a:cxnLst/>
                <a:rect l="l" t="t" r="r" b="b"/>
                <a:pathLst>
                  <a:path w="248" h="307" extrusionOk="0">
                    <a:moveTo>
                      <a:pt x="104" y="149"/>
                    </a:moveTo>
                    <a:lnTo>
                      <a:pt x="7" y="0"/>
                    </a:lnTo>
                    <a:lnTo>
                      <a:pt x="45" y="0"/>
                    </a:lnTo>
                    <a:lnTo>
                      <a:pt x="123" y="122"/>
                    </a:lnTo>
                    <a:lnTo>
                      <a:pt x="200" y="0"/>
                    </a:lnTo>
                    <a:lnTo>
                      <a:pt x="238" y="0"/>
                    </a:lnTo>
                    <a:lnTo>
                      <a:pt x="141" y="149"/>
                    </a:lnTo>
                    <a:lnTo>
                      <a:pt x="248" y="307"/>
                    </a:lnTo>
                    <a:lnTo>
                      <a:pt x="208" y="307"/>
                    </a:lnTo>
                    <a:lnTo>
                      <a:pt x="123" y="175"/>
                    </a:lnTo>
                    <a:lnTo>
                      <a:pt x="38" y="307"/>
                    </a:lnTo>
                    <a:lnTo>
                      <a:pt x="0" y="307"/>
                    </a:lnTo>
                    <a:lnTo>
                      <a:pt x="104" y="149"/>
                    </a:lnTo>
                    <a:close/>
                  </a:path>
                </a:pathLst>
              </a:custGeom>
              <a:solidFill>
                <a:srgbClr val="33CD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33;p20"/>
              <p:cNvSpPr/>
              <p:nvPr/>
            </p:nvSpPr>
            <p:spPr>
              <a:xfrm>
                <a:off x="1103313" y="417513"/>
                <a:ext cx="307975" cy="487363"/>
              </a:xfrm>
              <a:custGeom>
                <a:avLst/>
                <a:gdLst/>
                <a:ahLst/>
                <a:cxnLst/>
                <a:rect l="l" t="t" r="r" b="b"/>
                <a:pathLst>
                  <a:path w="82" h="128" extrusionOk="0">
                    <a:moveTo>
                      <a:pt x="34" y="0"/>
                    </a:moveTo>
                    <a:cubicBezTo>
                      <a:pt x="52" y="0"/>
                      <a:pt x="60" y="2"/>
                      <a:pt x="68" y="8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69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8"/>
                      <a:pt x="14" y="128"/>
                      <a:pt x="14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5"/>
                    </a:moveTo>
                    <a:cubicBezTo>
                      <a:pt x="35" y="65"/>
                      <a:pt x="35" y="65"/>
                      <a:pt x="35" y="65"/>
                    </a:cubicBezTo>
                    <a:cubicBezTo>
                      <a:pt x="46" y="65"/>
                      <a:pt x="52" y="64"/>
                      <a:pt x="59" y="60"/>
                    </a:cubicBezTo>
                    <a:cubicBezTo>
                      <a:pt x="64" y="56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4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5"/>
                    </a:lnTo>
                    <a:close/>
                  </a:path>
                </a:pathLst>
              </a:custGeom>
              <a:solidFill>
                <a:srgbClr val="33CD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34;p20"/>
              <p:cNvSpPr/>
              <p:nvPr/>
            </p:nvSpPr>
            <p:spPr>
              <a:xfrm>
                <a:off x="1466850" y="417513"/>
                <a:ext cx="236538" cy="487363"/>
              </a:xfrm>
              <a:custGeom>
                <a:avLst/>
                <a:gdLst/>
                <a:ahLst/>
                <a:cxnLst/>
                <a:rect l="l" t="t" r="r" b="b"/>
                <a:pathLst>
                  <a:path w="149" h="307" extrusionOk="0">
                    <a:moveTo>
                      <a:pt x="0" y="0"/>
                    </a:moveTo>
                    <a:lnTo>
                      <a:pt x="33" y="0"/>
                    </a:lnTo>
                    <a:lnTo>
                      <a:pt x="33" y="276"/>
                    </a:lnTo>
                    <a:lnTo>
                      <a:pt x="149" y="276"/>
                    </a:lnTo>
                    <a:lnTo>
                      <a:pt x="149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D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35;p20"/>
              <p:cNvSpPr/>
              <p:nvPr/>
            </p:nvSpPr>
            <p:spPr>
              <a:xfrm>
                <a:off x="2343150" y="417513"/>
                <a:ext cx="327025" cy="487363"/>
              </a:xfrm>
              <a:custGeom>
                <a:avLst/>
                <a:gdLst/>
                <a:ahLst/>
                <a:cxnLst/>
                <a:rect l="l" t="t" r="r" b="b"/>
                <a:pathLst>
                  <a:path w="87" h="128" extrusionOk="0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2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6"/>
                    </a:cubicBezTo>
                    <a:cubicBezTo>
                      <a:pt x="72" y="77"/>
                      <a:pt x="63" y="79"/>
                      <a:pt x="51" y="80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4" y="72"/>
                      <a:pt x="57" y="72"/>
                      <a:pt x="63" y="66"/>
                    </a:cubicBezTo>
                    <a:cubicBezTo>
                      <a:pt x="70" y="59"/>
                      <a:pt x="73" y="51"/>
                      <a:pt x="73" y="42"/>
                    </a:cubicBezTo>
                    <a:cubicBezTo>
                      <a:pt x="73" y="33"/>
                      <a:pt x="69" y="23"/>
                      <a:pt x="61" y="17"/>
                    </a:cubicBezTo>
                    <a:cubicBezTo>
                      <a:pt x="54" y="13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D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36;p20"/>
              <p:cNvSpPr/>
              <p:nvPr/>
            </p:nvSpPr>
            <p:spPr>
              <a:xfrm>
                <a:off x="2722563" y="417513"/>
                <a:ext cx="265113" cy="487363"/>
              </a:xfrm>
              <a:custGeom>
                <a:avLst/>
                <a:gdLst/>
                <a:ahLst/>
                <a:cxnLst/>
                <a:rect l="l" t="t" r="r" b="b"/>
                <a:pathLst>
                  <a:path w="167" h="307" extrusionOk="0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7"/>
                    </a:lnTo>
                    <a:lnTo>
                      <a:pt x="167" y="137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CD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37;p20"/>
              <p:cNvSpPr/>
              <p:nvPr/>
            </p:nvSpPr>
            <p:spPr>
              <a:xfrm>
                <a:off x="1728788" y="371475"/>
                <a:ext cx="561975" cy="571500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50" extrusionOk="0">
                    <a:moveTo>
                      <a:pt x="75" y="0"/>
                    </a:moveTo>
                    <a:cubicBezTo>
                      <a:pt x="74" y="0"/>
                      <a:pt x="72" y="0"/>
                      <a:pt x="71" y="1"/>
                    </a:cubicBezTo>
                    <a:cubicBezTo>
                      <a:pt x="106" y="2"/>
                      <a:pt x="134" y="31"/>
                      <a:pt x="134" y="67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7"/>
                    </a:cubicBezTo>
                    <a:cubicBezTo>
                      <a:pt x="1" y="66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50"/>
                      <a:pt x="75" y="150"/>
                    </a:cubicBezTo>
                    <a:cubicBezTo>
                      <a:pt x="116" y="150"/>
                      <a:pt x="150" y="116"/>
                      <a:pt x="150" y="75"/>
                    </a:cubicBezTo>
                    <a:cubicBezTo>
                      <a:pt x="150" y="34"/>
                      <a:pt x="116" y="0"/>
                      <a:pt x="75" y="0"/>
                    </a:cubicBezTo>
                    <a:close/>
                  </a:path>
                </a:pathLst>
              </a:custGeom>
              <a:solidFill>
                <a:srgbClr val="33CD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" name="Google Shape;38;p20"/>
            <p:cNvGrpSpPr/>
            <p:nvPr/>
          </p:nvGrpSpPr>
          <p:grpSpPr>
            <a:xfrm>
              <a:off x="3974660" y="3232202"/>
              <a:ext cx="2309409" cy="613029"/>
              <a:chOff x="3138488" y="420688"/>
              <a:chExt cx="1824038" cy="484188"/>
            </a:xfrm>
          </p:grpSpPr>
          <p:sp>
            <p:nvSpPr>
              <p:cNvPr id="39" name="Google Shape;39;p20"/>
              <p:cNvSpPr/>
              <p:nvPr/>
            </p:nvSpPr>
            <p:spPr>
              <a:xfrm>
                <a:off x="3138488" y="420688"/>
                <a:ext cx="265113" cy="484188"/>
              </a:xfrm>
              <a:custGeom>
                <a:avLst/>
                <a:gdLst/>
                <a:ahLst/>
                <a:cxnLst/>
                <a:rect l="l" t="t" r="r" b="b"/>
                <a:pathLst>
                  <a:path w="167" h="305" extrusionOk="0">
                    <a:moveTo>
                      <a:pt x="0" y="0"/>
                    </a:moveTo>
                    <a:lnTo>
                      <a:pt x="167" y="0"/>
                    </a:lnTo>
                    <a:lnTo>
                      <a:pt x="167" y="29"/>
                    </a:lnTo>
                    <a:lnTo>
                      <a:pt x="33" y="29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6"/>
                    </a:lnTo>
                    <a:lnTo>
                      <a:pt x="33" y="166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5"/>
                    </a:lnTo>
                    <a:lnTo>
                      <a:pt x="0" y="3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40;p20"/>
              <p:cNvSpPr/>
              <p:nvPr/>
            </p:nvSpPr>
            <p:spPr>
              <a:xfrm>
                <a:off x="3444875" y="420688"/>
                <a:ext cx="449263" cy="484188"/>
              </a:xfrm>
              <a:custGeom>
                <a:avLst/>
                <a:gdLst/>
                <a:ahLst/>
                <a:cxnLst/>
                <a:rect l="l" t="t" r="r" b="b"/>
                <a:pathLst>
                  <a:path w="283" h="305" extrusionOk="0">
                    <a:moveTo>
                      <a:pt x="35" y="305"/>
                    </a:moveTo>
                    <a:lnTo>
                      <a:pt x="0" y="305"/>
                    </a:lnTo>
                    <a:lnTo>
                      <a:pt x="125" y="0"/>
                    </a:lnTo>
                    <a:lnTo>
                      <a:pt x="158" y="0"/>
                    </a:lnTo>
                    <a:lnTo>
                      <a:pt x="283" y="305"/>
                    </a:lnTo>
                    <a:lnTo>
                      <a:pt x="246" y="305"/>
                    </a:lnTo>
                    <a:lnTo>
                      <a:pt x="210" y="219"/>
                    </a:lnTo>
                    <a:lnTo>
                      <a:pt x="71" y="219"/>
                    </a:lnTo>
                    <a:lnTo>
                      <a:pt x="35" y="305"/>
                    </a:lnTo>
                    <a:close/>
                    <a:moveTo>
                      <a:pt x="142" y="39"/>
                    </a:moveTo>
                    <a:lnTo>
                      <a:pt x="80" y="192"/>
                    </a:lnTo>
                    <a:lnTo>
                      <a:pt x="201" y="192"/>
                    </a:lnTo>
                    <a:lnTo>
                      <a:pt x="142" y="3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20"/>
              <p:cNvSpPr/>
              <p:nvPr/>
            </p:nvSpPr>
            <p:spPr>
              <a:xfrm>
                <a:off x="3943350" y="420688"/>
                <a:ext cx="322263" cy="484188"/>
              </a:xfrm>
              <a:custGeom>
                <a:avLst/>
                <a:gdLst/>
                <a:ahLst/>
                <a:cxnLst/>
                <a:rect l="l" t="t" r="r" b="b"/>
                <a:pathLst>
                  <a:path w="86" h="127" extrusionOk="0">
                    <a:moveTo>
                      <a:pt x="0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53" y="0"/>
                      <a:pt x="62" y="2"/>
                      <a:pt x="69" y="6"/>
                    </a:cubicBezTo>
                    <a:cubicBezTo>
                      <a:pt x="79" y="12"/>
                      <a:pt x="86" y="26"/>
                      <a:pt x="86" y="40"/>
                    </a:cubicBezTo>
                    <a:cubicBezTo>
                      <a:pt x="86" y="49"/>
                      <a:pt x="84" y="58"/>
                      <a:pt x="79" y="65"/>
                    </a:cubicBezTo>
                    <a:cubicBezTo>
                      <a:pt x="71" y="76"/>
                      <a:pt x="62" y="78"/>
                      <a:pt x="50" y="79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3" y="72"/>
                      <a:pt x="56" y="71"/>
                      <a:pt x="63" y="65"/>
                    </a:cubicBezTo>
                    <a:cubicBezTo>
                      <a:pt x="70" y="58"/>
                      <a:pt x="72" y="51"/>
                      <a:pt x="72" y="42"/>
                    </a:cubicBezTo>
                    <a:cubicBezTo>
                      <a:pt x="72" y="32"/>
                      <a:pt x="68" y="22"/>
                      <a:pt x="60" y="17"/>
                    </a:cubicBezTo>
                    <a:cubicBezTo>
                      <a:pt x="53" y="13"/>
                      <a:pt x="46" y="12"/>
                      <a:pt x="3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7"/>
                      <a:pt x="14" y="127"/>
                      <a:pt x="14" y="127"/>
                    </a:cubicBezTo>
                    <a:cubicBezTo>
                      <a:pt x="0" y="127"/>
                      <a:pt x="0" y="127"/>
                      <a:pt x="0" y="12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42;p20"/>
              <p:cNvSpPr/>
              <p:nvPr/>
            </p:nvSpPr>
            <p:spPr>
              <a:xfrm>
                <a:off x="4284663" y="420688"/>
                <a:ext cx="287338" cy="484188"/>
              </a:xfrm>
              <a:custGeom>
                <a:avLst/>
                <a:gdLst/>
                <a:ahLst/>
                <a:cxnLst/>
                <a:rect l="l" t="t" r="r" b="b"/>
                <a:pathLst>
                  <a:path w="181" h="305" extrusionOk="0">
                    <a:moveTo>
                      <a:pt x="73" y="29"/>
                    </a:moveTo>
                    <a:lnTo>
                      <a:pt x="0" y="29"/>
                    </a:lnTo>
                    <a:lnTo>
                      <a:pt x="0" y="0"/>
                    </a:lnTo>
                    <a:lnTo>
                      <a:pt x="181" y="0"/>
                    </a:lnTo>
                    <a:lnTo>
                      <a:pt x="181" y="29"/>
                    </a:lnTo>
                    <a:lnTo>
                      <a:pt x="106" y="29"/>
                    </a:lnTo>
                    <a:lnTo>
                      <a:pt x="106" y="305"/>
                    </a:lnTo>
                    <a:lnTo>
                      <a:pt x="73" y="305"/>
                    </a:lnTo>
                    <a:lnTo>
                      <a:pt x="73" y="2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43;p20"/>
              <p:cNvSpPr/>
              <p:nvPr/>
            </p:nvSpPr>
            <p:spPr>
              <a:xfrm>
                <a:off x="4624388" y="420688"/>
                <a:ext cx="338138" cy="484188"/>
              </a:xfrm>
              <a:custGeom>
                <a:avLst/>
                <a:gdLst/>
                <a:ahLst/>
                <a:cxnLst/>
                <a:rect l="l" t="t" r="r" b="b"/>
                <a:pathLst>
                  <a:path w="213" h="305" extrusionOk="0">
                    <a:moveTo>
                      <a:pt x="0" y="305"/>
                    </a:moveTo>
                    <a:lnTo>
                      <a:pt x="0" y="0"/>
                    </a:lnTo>
                    <a:lnTo>
                      <a:pt x="34" y="0"/>
                    </a:lnTo>
                    <a:lnTo>
                      <a:pt x="34" y="135"/>
                    </a:lnTo>
                    <a:lnTo>
                      <a:pt x="178" y="135"/>
                    </a:lnTo>
                    <a:lnTo>
                      <a:pt x="178" y="0"/>
                    </a:lnTo>
                    <a:lnTo>
                      <a:pt x="213" y="0"/>
                    </a:lnTo>
                    <a:lnTo>
                      <a:pt x="213" y="305"/>
                    </a:lnTo>
                    <a:lnTo>
                      <a:pt x="178" y="305"/>
                    </a:lnTo>
                    <a:lnTo>
                      <a:pt x="178" y="166"/>
                    </a:lnTo>
                    <a:lnTo>
                      <a:pt x="34" y="166"/>
                    </a:lnTo>
                    <a:lnTo>
                      <a:pt x="34" y="305"/>
                    </a:lnTo>
                    <a:lnTo>
                      <a:pt x="0" y="30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24">
          <p15:clr>
            <a:srgbClr val="FBAE40"/>
          </p15:clr>
        </p15:guide>
        <p15:guide id="2" pos="2424">
          <p15:clr>
            <a:srgbClr val="FBAE40"/>
          </p15:clr>
        </p15:guide>
        <p15:guide id="3" pos="336">
          <p15:clr>
            <a:srgbClr val="FBAE40"/>
          </p15:clr>
        </p15:guide>
        <p15:guide id="4" orient="horz" pos="2040">
          <p15:clr>
            <a:srgbClr val="FBAE40"/>
          </p15:clr>
        </p15:guide>
        <p15:guide id="5" orient="horz" pos="261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Title and Content" type="obj">
  <p:cSld name="OBJEC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22"/>
          <p:cNvPicPr preferRelativeResize="0"/>
          <p:nvPr/>
        </p:nvPicPr>
        <p:blipFill rotWithShape="1">
          <a:blip r:embed="rId2">
            <a:alphaModFix/>
          </a:blip>
          <a:srcRect l="49723" r="22395"/>
          <a:stretch/>
        </p:blipFill>
        <p:spPr>
          <a:xfrm>
            <a:off x="-27709" y="0"/>
            <a:ext cx="278014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22"/>
          <p:cNvSpPr/>
          <p:nvPr/>
        </p:nvSpPr>
        <p:spPr>
          <a:xfrm>
            <a:off x="-461912" y="0"/>
            <a:ext cx="12653912" cy="6858000"/>
          </a:xfrm>
          <a:custGeom>
            <a:avLst/>
            <a:gdLst/>
            <a:ahLst/>
            <a:cxnLst/>
            <a:rect l="l" t="t" r="r" b="b"/>
            <a:pathLst>
              <a:path w="3986" h="2160" extrusionOk="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gradFill>
            <a:gsLst>
              <a:gs pos="0">
                <a:srgbClr val="053446"/>
              </a:gs>
              <a:gs pos="41000">
                <a:srgbClr val="053446"/>
              </a:gs>
              <a:gs pos="100000">
                <a:srgbClr val="255B74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2"/>
          <p:cNvSpPr txBox="1"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5CBF9"/>
              </a:buClr>
              <a:buSzPts val="4000"/>
              <a:buFont typeface="Arial"/>
              <a:buNone/>
              <a:defRPr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1"/>
          </p:nvPr>
        </p:nvSpPr>
        <p:spPr>
          <a:xfrm>
            <a:off x="2328422" y="2214710"/>
            <a:ext cx="9251621" cy="1623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dt" idx="10"/>
          </p:nvPr>
        </p:nvSpPr>
        <p:spPr>
          <a:xfrm>
            <a:off x="9348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65CBF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65CBF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146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18D64-23F7-4B88-913B-35A20F305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95848-8313-4BDA-B8B0-B3F3F245EF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DEF604-D4AE-44C9-AC72-28C52555A4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85AC13-FDF1-461D-B0CD-42B4D6E12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B4871-958E-452F-BE67-8B33FB69C273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28C8BB-611D-4CBF-9AAE-C801D2A5C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525921-6AA2-47BF-B115-F9A13C5D3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5D2B9-84F4-4034-9A05-C953C3100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12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78523-05BE-D74D-80FB-55401B50D2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614E70-27B5-5445-894E-E1813450F6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EC07F-E154-6448-BDFF-1BF60524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191DD-D6A2-AB4A-9ACF-0A3178AC04BE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83E14-AFB9-E146-846A-D03EE3B16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27D20-66C8-7B4D-B07C-F11288EE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5670C-8628-704E-9CE2-DAB52AE2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96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1816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9"/>
          <p:cNvSpPr/>
          <p:nvPr/>
        </p:nvSpPr>
        <p:spPr>
          <a:xfrm>
            <a:off x="-422655" y="541"/>
            <a:ext cx="2070763" cy="6857459"/>
          </a:xfrm>
          <a:custGeom>
            <a:avLst/>
            <a:gdLst/>
            <a:ahLst/>
            <a:cxnLst/>
            <a:rect l="l" t="t" r="r" b="b"/>
            <a:pathLst>
              <a:path w="652" h="2160" extrusionOk="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solidFill>
            <a:srgbClr val="255B7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9"/>
          <p:cNvSpPr/>
          <p:nvPr/>
        </p:nvSpPr>
        <p:spPr>
          <a:xfrm>
            <a:off x="1490927" y="2369"/>
            <a:ext cx="10701073" cy="6857459"/>
          </a:xfrm>
          <a:custGeom>
            <a:avLst/>
            <a:gdLst/>
            <a:ahLst/>
            <a:cxnLst/>
            <a:rect l="l" t="t" r="r" b="b"/>
            <a:pathLst>
              <a:path w="3370" h="2161" extrusionOk="0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>
            <a:gsLst>
              <a:gs pos="0">
                <a:srgbClr val="053446"/>
              </a:gs>
              <a:gs pos="22000">
                <a:srgbClr val="053446"/>
              </a:gs>
              <a:gs pos="100000">
                <a:srgbClr val="255B74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9"/>
          <p:cNvSpPr txBox="1">
            <a:spLocks noGrp="1"/>
          </p:cNvSpPr>
          <p:nvPr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5CBF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9"/>
          <p:cNvSpPr txBox="1">
            <a:spLocks noGrp="1"/>
          </p:cNvSpPr>
          <p:nvPr>
            <p:ph type="dt" idx="10"/>
          </p:nvPr>
        </p:nvSpPr>
        <p:spPr>
          <a:xfrm>
            <a:off x="9348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51816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21"/>
          <p:cNvSpPr/>
          <p:nvPr/>
        </p:nvSpPr>
        <p:spPr>
          <a:xfrm>
            <a:off x="-422655" y="541"/>
            <a:ext cx="2070763" cy="6857459"/>
          </a:xfrm>
          <a:custGeom>
            <a:avLst/>
            <a:gdLst/>
            <a:ahLst/>
            <a:cxnLst/>
            <a:rect l="l" t="t" r="r" b="b"/>
            <a:pathLst>
              <a:path w="652" h="2160" extrusionOk="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solidFill>
            <a:srgbClr val="255B7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1"/>
          <p:cNvSpPr/>
          <p:nvPr/>
        </p:nvSpPr>
        <p:spPr>
          <a:xfrm>
            <a:off x="1490927" y="2369"/>
            <a:ext cx="10701073" cy="6857459"/>
          </a:xfrm>
          <a:custGeom>
            <a:avLst/>
            <a:gdLst/>
            <a:ahLst/>
            <a:cxnLst/>
            <a:rect l="l" t="t" r="r" b="b"/>
            <a:pathLst>
              <a:path w="3370" h="2161" extrusionOk="0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>
            <a:gsLst>
              <a:gs pos="0">
                <a:srgbClr val="053446"/>
              </a:gs>
              <a:gs pos="22000">
                <a:srgbClr val="053446"/>
              </a:gs>
              <a:gs pos="100000">
                <a:srgbClr val="255B74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1"/>
          <p:cNvSpPr txBox="1">
            <a:spLocks noGrp="1"/>
          </p:cNvSpPr>
          <p:nvPr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5CBF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dt" idx="10"/>
          </p:nvPr>
        </p:nvSpPr>
        <p:spPr>
          <a:xfrm>
            <a:off x="9348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9" Type="http://schemas.openxmlformats.org/officeDocument/2006/relationships/image" Target="../media/image41.png"/><Relationship Id="rId21" Type="http://schemas.openxmlformats.org/officeDocument/2006/relationships/image" Target="../media/image23.png"/><Relationship Id="rId34" Type="http://schemas.openxmlformats.org/officeDocument/2006/relationships/image" Target="../media/image36.png"/><Relationship Id="rId42" Type="http://schemas.openxmlformats.org/officeDocument/2006/relationships/image" Target="../media/image4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41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32" Type="http://schemas.openxmlformats.org/officeDocument/2006/relationships/image" Target="../media/image34.png"/><Relationship Id="rId37" Type="http://schemas.openxmlformats.org/officeDocument/2006/relationships/image" Target="../media/image39.png"/><Relationship Id="rId40" Type="http://schemas.openxmlformats.org/officeDocument/2006/relationships/image" Target="../media/image42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38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31" Type="http://schemas.openxmlformats.org/officeDocument/2006/relationships/image" Target="../media/image33.png"/><Relationship Id="rId44" Type="http://schemas.openxmlformats.org/officeDocument/2006/relationships/image" Target="../media/image46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Relationship Id="rId35" Type="http://schemas.openxmlformats.org/officeDocument/2006/relationships/image" Target="../media/image37.png"/><Relationship Id="rId43" Type="http://schemas.openxmlformats.org/officeDocument/2006/relationships/image" Target="../media/image45.png"/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33" Type="http://schemas.openxmlformats.org/officeDocument/2006/relationships/image" Target="../media/image35.png"/><Relationship Id="rId38" Type="http://schemas.openxmlformats.org/officeDocument/2006/relationships/image" Target="../media/image4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arthdata.nasa.gov/csdap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arthdata.nasa.gov/esds/csdap/commercial-dataset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emf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arthdata.nasa.gov/esds/small-satellite-data-buy-program/faq-commercial-data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</a:t>
            </a:fld>
            <a:endParaRPr dirty="0"/>
          </a:p>
        </p:txBody>
      </p:sp>
      <p:sp>
        <p:nvSpPr>
          <p:cNvPr id="67" name="Google Shape;67;p1"/>
          <p:cNvSpPr txBox="1">
            <a:spLocks noGrp="1"/>
          </p:cNvSpPr>
          <p:nvPr>
            <p:ph type="subTitle" idx="1"/>
          </p:nvPr>
        </p:nvSpPr>
        <p:spPr>
          <a:xfrm>
            <a:off x="3700632" y="4057650"/>
            <a:ext cx="8491368" cy="273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 b="1" dirty="0"/>
              <a:t>Commercial </a:t>
            </a:r>
            <a:r>
              <a:rPr lang="en-US" sz="2400" b="1" dirty="0" err="1"/>
              <a:t>Smallsat</a:t>
            </a:r>
            <a:r>
              <a:rPr lang="en-US" sz="2400" b="1" dirty="0"/>
              <a:t> Data Acquisition (CSDA) Program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000" b="1" dirty="0"/>
              <a:t>Very High-resolution Radar &amp; Optical Data Assessment (VH-RODA) 2022 Workshop</a:t>
            </a:r>
            <a:endParaRPr sz="16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Alfreda Hall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Science Mission Directorate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Earth Science Division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dirty="0"/>
              <a:t>07 November 2022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187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id="{322AAC84-0FA0-774A-83A4-58DD939B2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" y="0"/>
            <a:ext cx="12192000" cy="6858000"/>
          </a:xfrm>
          <a:prstGeom prst="rect">
            <a:avLst/>
          </a:prstGeom>
        </p:spPr>
      </p:pic>
      <p:grpSp>
        <p:nvGrpSpPr>
          <p:cNvPr id="85" name="Group 84">
            <a:extLst>
              <a:ext uri="{FF2B5EF4-FFF2-40B4-BE49-F238E27FC236}">
                <a16:creationId xmlns:a16="http://schemas.microsoft.com/office/drawing/2014/main" id="{478E904C-47F7-844B-AD09-396C284C2606}"/>
              </a:ext>
            </a:extLst>
          </p:cNvPr>
          <p:cNvGrpSpPr/>
          <p:nvPr/>
        </p:nvGrpSpPr>
        <p:grpSpPr>
          <a:xfrm>
            <a:off x="6282395" y="5798167"/>
            <a:ext cx="900414" cy="531953"/>
            <a:chOff x="5326765" y="5830747"/>
            <a:chExt cx="900414" cy="531953"/>
          </a:xfrm>
        </p:grpSpPr>
        <p:pic>
          <p:nvPicPr>
            <p:cNvPr id="54" name="Picture 53" descr="A picture containing window, building, wheel&#10;&#10;Description automatically generated">
              <a:extLst>
                <a:ext uri="{FF2B5EF4-FFF2-40B4-BE49-F238E27FC236}">
                  <a16:creationId xmlns:a16="http://schemas.microsoft.com/office/drawing/2014/main" id="{CE9A2B4C-C17E-7344-A48C-0D05FB0D6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26765" y="5886450"/>
              <a:ext cx="111126" cy="111126"/>
            </a:xfrm>
            <a:prstGeom prst="rect">
              <a:avLst/>
            </a:prstGeom>
          </p:spPr>
        </p:pic>
        <p:pic>
          <p:nvPicPr>
            <p:cNvPr id="114" name="Picture 113" descr="A picture containing insect&#10;&#10;Description automatically generated">
              <a:extLst>
                <a:ext uri="{FF2B5EF4-FFF2-40B4-BE49-F238E27FC236}">
                  <a16:creationId xmlns:a16="http://schemas.microsoft.com/office/drawing/2014/main" id="{A54C7E55-C706-234D-BC2D-2B4AE6B27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91150" y="6045200"/>
              <a:ext cx="596900" cy="317500"/>
            </a:xfrm>
            <a:prstGeom prst="rect">
              <a:avLst/>
            </a:prstGeom>
          </p:spPr>
        </p:pic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CE8FE535-A7D8-764F-8AFE-34F59AD18958}"/>
                </a:ext>
              </a:extLst>
            </p:cNvPr>
            <p:cNvSpPr txBox="1"/>
            <p:nvPr/>
          </p:nvSpPr>
          <p:spPr>
            <a:xfrm>
              <a:off x="5369688" y="5830747"/>
              <a:ext cx="857491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SENTINEL-6B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FB08CCF-1F2A-5841-8793-755DFB2E9A51}"/>
              </a:ext>
            </a:extLst>
          </p:cNvPr>
          <p:cNvGrpSpPr/>
          <p:nvPr/>
        </p:nvGrpSpPr>
        <p:grpSpPr>
          <a:xfrm>
            <a:off x="5753100" y="3677856"/>
            <a:ext cx="686193" cy="460794"/>
            <a:chOff x="5753100" y="3677856"/>
            <a:chExt cx="686193" cy="46079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8E4CD08-AE65-B54E-918D-24BC96894F2C}"/>
                </a:ext>
              </a:extLst>
            </p:cNvPr>
            <p:cNvSpPr txBox="1"/>
            <p:nvPr/>
          </p:nvSpPr>
          <p:spPr>
            <a:xfrm>
              <a:off x="5796023" y="3677856"/>
              <a:ext cx="6432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AURA</a:t>
              </a:r>
            </a:p>
          </p:txBody>
        </p:sp>
        <p:pic>
          <p:nvPicPr>
            <p:cNvPr id="41" name="Picture 40" descr="A picture containing window, building, wheel&#10;&#10;Description automatically generated">
              <a:extLst>
                <a:ext uri="{FF2B5EF4-FFF2-40B4-BE49-F238E27FC236}">
                  <a16:creationId xmlns:a16="http://schemas.microsoft.com/office/drawing/2014/main" id="{37F99A42-0E5A-ED4D-A1F1-95A47F30F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53100" y="3743325"/>
              <a:ext cx="111126" cy="111126"/>
            </a:xfrm>
            <a:prstGeom prst="rect">
              <a:avLst/>
            </a:prstGeom>
          </p:spPr>
        </p:pic>
        <p:pic>
          <p:nvPicPr>
            <p:cNvPr id="84" name="Picture 83" descr="A picture containing gear&#10;&#10;Description automatically generated">
              <a:extLst>
                <a:ext uri="{FF2B5EF4-FFF2-40B4-BE49-F238E27FC236}">
                  <a16:creationId xmlns:a16="http://schemas.microsoft.com/office/drawing/2014/main" id="{822DFC69-F31C-A449-BA9B-CF4F98704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72150" y="3897350"/>
              <a:ext cx="635000" cy="24130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D16ABF-5AA3-864F-A289-87AE6E18175D}"/>
              </a:ext>
            </a:extLst>
          </p:cNvPr>
          <p:cNvGrpSpPr/>
          <p:nvPr/>
        </p:nvGrpSpPr>
        <p:grpSpPr>
          <a:xfrm>
            <a:off x="7069100" y="2880167"/>
            <a:ext cx="865622" cy="487733"/>
            <a:chOff x="7069100" y="2880167"/>
            <a:chExt cx="865622" cy="48773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CBA16907-D9B2-3B41-B3CE-F0107410124F}"/>
                </a:ext>
              </a:extLst>
            </p:cNvPr>
            <p:cNvSpPr txBox="1"/>
            <p:nvPr/>
          </p:nvSpPr>
          <p:spPr>
            <a:xfrm>
              <a:off x="7149572" y="2880167"/>
              <a:ext cx="7851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CALIPSO</a:t>
              </a:r>
            </a:p>
          </p:txBody>
        </p:sp>
        <p:pic>
          <p:nvPicPr>
            <p:cNvPr id="40" name="Picture 39" descr="A picture containing window, building, wheel&#10;&#10;Description automatically generated">
              <a:extLst>
                <a:ext uri="{FF2B5EF4-FFF2-40B4-BE49-F238E27FC236}">
                  <a16:creationId xmlns:a16="http://schemas.microsoft.com/office/drawing/2014/main" id="{0B92DAEF-0A25-C148-A5A8-F2C94A17D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99300" y="2952750"/>
              <a:ext cx="111126" cy="111126"/>
            </a:xfrm>
            <a:prstGeom prst="rect">
              <a:avLst/>
            </a:prstGeom>
          </p:spPr>
        </p:pic>
        <p:pic>
          <p:nvPicPr>
            <p:cNvPr id="86" name="Picture 85" descr="A picture containing satellite, transport&#10;&#10;Description automatically generated">
              <a:extLst>
                <a:ext uri="{FF2B5EF4-FFF2-40B4-BE49-F238E27FC236}">
                  <a16:creationId xmlns:a16="http://schemas.microsoft.com/office/drawing/2014/main" id="{9DB6BAD9-2692-3348-9B90-AABCAC846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69100" y="3101200"/>
              <a:ext cx="520700" cy="266700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AA3DFAF-B9AE-5142-9EB5-1C9D2BADB0F3}"/>
              </a:ext>
            </a:extLst>
          </p:cNvPr>
          <p:cNvGrpSpPr/>
          <p:nvPr/>
        </p:nvGrpSpPr>
        <p:grpSpPr>
          <a:xfrm>
            <a:off x="1911350" y="523755"/>
            <a:ext cx="993896" cy="462820"/>
            <a:chOff x="1911350" y="523755"/>
            <a:chExt cx="993896" cy="462820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AC4F0CC-7210-B845-9BB0-622AEE64A061}"/>
                </a:ext>
              </a:extLst>
            </p:cNvPr>
            <p:cNvSpPr txBox="1"/>
            <p:nvPr/>
          </p:nvSpPr>
          <p:spPr>
            <a:xfrm>
              <a:off x="1962874" y="523755"/>
              <a:ext cx="9423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GRACE-FO (2)</a:t>
              </a:r>
            </a:p>
          </p:txBody>
        </p:sp>
        <p:pic>
          <p:nvPicPr>
            <p:cNvPr id="48" name="Picture 47" descr="A picture containing window, building, wheel&#10;&#10;Description automatically generated">
              <a:extLst>
                <a:ext uri="{FF2B5EF4-FFF2-40B4-BE49-F238E27FC236}">
                  <a16:creationId xmlns:a16="http://schemas.microsoft.com/office/drawing/2014/main" id="{CE42C4ED-E99A-4E48-98C1-24CFC9712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11350" y="596900"/>
              <a:ext cx="111126" cy="111126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CC8691FE-DA78-BE49-A913-AB6A30BF6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11375" y="770675"/>
              <a:ext cx="508000" cy="215900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8059533-804B-5C48-A8B9-C798CAC771AE}"/>
              </a:ext>
            </a:extLst>
          </p:cNvPr>
          <p:cNvGrpSpPr/>
          <p:nvPr/>
        </p:nvGrpSpPr>
        <p:grpSpPr>
          <a:xfrm>
            <a:off x="3816350" y="5387210"/>
            <a:ext cx="736600" cy="395784"/>
            <a:chOff x="4885475" y="5353291"/>
            <a:chExt cx="736600" cy="395784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0EE80E43-2B71-8F45-981F-D99D2ABBB4E2}"/>
                </a:ext>
              </a:extLst>
            </p:cNvPr>
            <p:cNvSpPr txBox="1"/>
            <p:nvPr/>
          </p:nvSpPr>
          <p:spPr>
            <a:xfrm>
              <a:off x="5008944" y="5353291"/>
              <a:ext cx="516038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PACE</a:t>
              </a:r>
            </a:p>
          </p:txBody>
        </p:sp>
        <p:pic>
          <p:nvPicPr>
            <p:cNvPr id="53" name="Picture 52" descr="A picture containing window, building, wheel&#10;&#10;Description automatically generated">
              <a:extLst>
                <a:ext uri="{FF2B5EF4-FFF2-40B4-BE49-F238E27FC236}">
                  <a16:creationId xmlns:a16="http://schemas.microsoft.com/office/drawing/2014/main" id="{8874BB4A-3C6C-914E-8937-D19DC3DA3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65700" y="5410200"/>
              <a:ext cx="111126" cy="111126"/>
            </a:xfrm>
            <a:prstGeom prst="rect">
              <a:avLst/>
            </a:prstGeom>
          </p:spPr>
        </p:pic>
        <p:pic>
          <p:nvPicPr>
            <p:cNvPr id="112" name="Picture 111" descr="A picture containing weapon&#10;&#10;Description automatically generated">
              <a:extLst>
                <a:ext uri="{FF2B5EF4-FFF2-40B4-BE49-F238E27FC236}">
                  <a16:creationId xmlns:a16="http://schemas.microsoft.com/office/drawing/2014/main" id="{0CE65318-3752-344A-9116-0367801CD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85475" y="5533175"/>
              <a:ext cx="736600" cy="215900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DEB74FB-0B2A-3844-BC2A-CA3D172FF4A0}"/>
              </a:ext>
            </a:extLst>
          </p:cNvPr>
          <p:cNvGrpSpPr/>
          <p:nvPr/>
        </p:nvGrpSpPr>
        <p:grpSpPr>
          <a:xfrm>
            <a:off x="1159790" y="3286709"/>
            <a:ext cx="695325" cy="598508"/>
            <a:chOff x="1793875" y="3706792"/>
            <a:chExt cx="695325" cy="598508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2C92C11A-421A-E341-8B44-3681AA607466}"/>
                </a:ext>
              </a:extLst>
            </p:cNvPr>
            <p:cNvSpPr txBox="1"/>
            <p:nvPr/>
          </p:nvSpPr>
          <p:spPr>
            <a:xfrm>
              <a:off x="1840374" y="3706792"/>
              <a:ext cx="527613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SWOT</a:t>
              </a:r>
            </a:p>
          </p:txBody>
        </p:sp>
        <p:pic>
          <p:nvPicPr>
            <p:cNvPr id="51" name="Picture 50" descr="A picture containing window, building, wheel&#10;&#10;Description automatically generated">
              <a:extLst>
                <a:ext uri="{FF2B5EF4-FFF2-40B4-BE49-F238E27FC236}">
                  <a16:creationId xmlns:a16="http://schemas.microsoft.com/office/drawing/2014/main" id="{AAE05E6F-D61B-694B-A8A6-A3D418A5F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93875" y="3762375"/>
              <a:ext cx="111126" cy="111126"/>
            </a:xfrm>
            <a:prstGeom prst="rect">
              <a:avLst/>
            </a:prstGeom>
          </p:spPr>
        </p:pic>
        <p:pic>
          <p:nvPicPr>
            <p:cNvPr id="122" name="Picture 121" descr="A close-up of a satellite&#10;&#10;Description automatically generated with low confidence">
              <a:extLst>
                <a:ext uri="{FF2B5EF4-FFF2-40B4-BE49-F238E27FC236}">
                  <a16:creationId xmlns:a16="http://schemas.microsoft.com/office/drawing/2014/main" id="{01334B68-53F9-D849-BD24-CDE4AD427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79600" y="3886200"/>
              <a:ext cx="609600" cy="419100"/>
            </a:xfrm>
            <a:prstGeom prst="rect">
              <a:avLst/>
            </a:prstGeom>
          </p:spPr>
        </p:pic>
      </p:grpSp>
      <p:pic>
        <p:nvPicPr>
          <p:cNvPr id="129" name="Picture 128">
            <a:extLst>
              <a:ext uri="{FF2B5EF4-FFF2-40B4-BE49-F238E27FC236}">
                <a16:creationId xmlns:a16="http://schemas.microsoft.com/office/drawing/2014/main" id="{F72C2EA3-4971-B446-96BC-AED5606DC3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89720" y="188468"/>
            <a:ext cx="2787269" cy="845792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CF941EAE-0D88-824F-84F8-4ACF74638267}"/>
              </a:ext>
            </a:extLst>
          </p:cNvPr>
          <p:cNvSpPr txBox="1"/>
          <p:nvPr/>
        </p:nvSpPr>
        <p:spPr>
          <a:xfrm>
            <a:off x="8778240" y="1293352"/>
            <a:ext cx="314553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 FLEET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2C582BEF-A3AE-5246-819D-4DB1A1BFF5E8}"/>
              </a:ext>
            </a:extLst>
          </p:cNvPr>
          <p:cNvGrpSpPr/>
          <p:nvPr/>
        </p:nvGrpSpPr>
        <p:grpSpPr>
          <a:xfrm>
            <a:off x="9406277" y="3658240"/>
            <a:ext cx="2518448" cy="1080782"/>
            <a:chOff x="9380943" y="3828288"/>
            <a:chExt cx="2518448" cy="1080782"/>
          </a:xfrm>
        </p:grpSpPr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661F476D-871A-704E-98DF-B9AA34B018AE}"/>
                </a:ext>
              </a:extLst>
            </p:cNvPr>
            <p:cNvGrpSpPr/>
            <p:nvPr/>
          </p:nvGrpSpPr>
          <p:grpSpPr>
            <a:xfrm>
              <a:off x="9380943" y="4139629"/>
              <a:ext cx="2468157" cy="769441"/>
              <a:chOff x="9380943" y="4139629"/>
              <a:chExt cx="2468157" cy="769441"/>
            </a:xfrm>
          </p:grpSpPr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09E3D5D-2CDF-4F48-A69E-A2059817B009}"/>
                  </a:ext>
                </a:extLst>
              </p:cNvPr>
              <p:cNvSpPr txBox="1"/>
              <p:nvPr/>
            </p:nvSpPr>
            <p:spPr>
              <a:xfrm>
                <a:off x="9380943" y="4139629"/>
                <a:ext cx="233060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OMPS-LIMB 2022</a:t>
                </a:r>
              </a:p>
              <a:p>
                <a:pPr algn="r"/>
                <a:r>
                  <a:rPr lang="en-US" sz="11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LIBERA 2027</a:t>
                </a:r>
              </a:p>
              <a:p>
                <a:pPr algn="r"/>
                <a:r>
                  <a:rPr lang="en-US" sz="11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OMPS-LIMB 2027</a:t>
                </a:r>
              </a:p>
              <a:p>
                <a:pPr algn="r"/>
                <a:r>
                  <a:rPr lang="en-US" sz="11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OMPS-LIMB 2032</a:t>
                </a:r>
              </a:p>
            </p:txBody>
          </p:sp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5F3CE1E4-4D7F-4B4D-A534-BBB42EFCC3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645900" y="4210050"/>
                <a:ext cx="203200" cy="127000"/>
              </a:xfrm>
              <a:prstGeom prst="rect">
                <a:avLst/>
              </a:prstGeom>
            </p:spPr>
          </p:pic>
          <p:pic>
            <p:nvPicPr>
              <p:cNvPr id="55" name="Picture 54" descr="A black and white image of a person's face&#10;&#10;Description automatically generated with low confidence">
                <a:extLst>
                  <a:ext uri="{FF2B5EF4-FFF2-40B4-BE49-F238E27FC236}">
                    <a16:creationId xmlns:a16="http://schemas.microsoft.com/office/drawing/2014/main" id="{D174F2C4-5176-9446-8325-C0EFCE7357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517630" y="4206512"/>
                <a:ext cx="158857" cy="114730"/>
              </a:xfrm>
              <a:prstGeom prst="rect">
                <a:avLst/>
              </a:prstGeom>
            </p:spPr>
          </p:pic>
          <p:pic>
            <p:nvPicPr>
              <p:cNvPr id="56" name="Picture 55" descr="A black and white image of a person's face&#10;&#10;Description automatically generated with low confidence">
                <a:extLst>
                  <a:ext uri="{FF2B5EF4-FFF2-40B4-BE49-F238E27FC236}">
                    <a16:creationId xmlns:a16="http://schemas.microsoft.com/office/drawing/2014/main" id="{6741A265-481E-A34D-9E9A-D446DFC280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738382" y="4386206"/>
                <a:ext cx="158857" cy="114730"/>
              </a:xfrm>
              <a:prstGeom prst="rect">
                <a:avLst/>
              </a:prstGeom>
            </p:spPr>
          </p:pic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DEA897A1-27F1-D745-80AC-47E43453FC6D}"/>
                </a:ext>
              </a:extLst>
            </p:cNvPr>
            <p:cNvSpPr txBox="1"/>
            <p:nvPr/>
          </p:nvSpPr>
          <p:spPr>
            <a:xfrm>
              <a:off x="9815512" y="3828288"/>
              <a:ext cx="2083879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JPSS INSTRUMENTS</a:t>
              </a:r>
            </a:p>
          </p:txBody>
        </p:sp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id="{19AA58A7-58A1-2B49-B6FF-8E5C17E465FE}"/>
              </a:ext>
            </a:extLst>
          </p:cNvPr>
          <p:cNvSpPr txBox="1"/>
          <p:nvPr/>
        </p:nvSpPr>
        <p:spPr>
          <a:xfrm>
            <a:off x="9958388" y="5004816"/>
            <a:ext cx="194100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70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ISS INSTRUMENTS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41E2D9F-ECC4-834E-B87E-44F5B91AF4F6}"/>
              </a:ext>
            </a:extLst>
          </p:cNvPr>
          <p:cNvSpPr txBox="1"/>
          <p:nvPr/>
        </p:nvSpPr>
        <p:spPr>
          <a:xfrm>
            <a:off x="10529888" y="5876544"/>
            <a:ext cx="136950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70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MISSIONS</a:t>
            </a:r>
          </a:p>
        </p:txBody>
      </p: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4843297B-13E9-AC45-8409-6BF097DC4FAA}"/>
              </a:ext>
            </a:extLst>
          </p:cNvPr>
          <p:cNvGrpSpPr/>
          <p:nvPr/>
        </p:nvGrpSpPr>
        <p:grpSpPr>
          <a:xfrm>
            <a:off x="8766432" y="2076945"/>
            <a:ext cx="3145536" cy="1735271"/>
            <a:chOff x="8720907" y="2565404"/>
            <a:chExt cx="3145536" cy="1735271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A7763622-EF62-1F4A-B303-69445099AB72}"/>
                </a:ext>
              </a:extLst>
            </p:cNvPr>
            <p:cNvSpPr txBox="1"/>
            <p:nvPr/>
          </p:nvSpPr>
          <p:spPr>
            <a:xfrm>
              <a:off x="8720907" y="2565404"/>
              <a:ext cx="3145536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INVEST/CUBESATS</a:t>
              </a: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353E2CCE-4D22-5E47-99D4-9B524773A237}"/>
                </a:ext>
              </a:extLst>
            </p:cNvPr>
            <p:cNvGrpSpPr/>
            <p:nvPr/>
          </p:nvGrpSpPr>
          <p:grpSpPr>
            <a:xfrm>
              <a:off x="9305096" y="2854125"/>
              <a:ext cx="2476904" cy="1446550"/>
              <a:chOff x="9305096" y="2854125"/>
              <a:chExt cx="2476904" cy="1446550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1BF23C2C-8D4E-184E-B584-244AEF112F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655000" y="3086738"/>
                <a:ext cx="127000" cy="127000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FAD2C9F8-A873-EF4F-9928-C7BEA3E5FC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655000" y="2918947"/>
                <a:ext cx="127000" cy="127000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5C98D20A-3D17-BE4C-BC9E-5A080CE2C0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655000" y="3254529"/>
                <a:ext cx="127000" cy="127000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080A643F-A657-CA41-9891-2CA70E4F0F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655000" y="3422320"/>
                <a:ext cx="127000" cy="127000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0750C3F-3C04-2C48-8163-89FBB41448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655000" y="3590112"/>
                <a:ext cx="127000" cy="127000"/>
              </a:xfrm>
              <a:prstGeom prst="rect">
                <a:avLst/>
              </a:prstGeom>
            </p:spPr>
          </p:pic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E019C8A-4DA7-AA47-929F-5A7595EBC0F1}"/>
                  </a:ext>
                </a:extLst>
              </p:cNvPr>
              <p:cNvSpPr txBox="1"/>
              <p:nvPr/>
            </p:nvSpPr>
            <p:spPr>
              <a:xfrm>
                <a:off x="9305096" y="2854125"/>
                <a:ext cx="2370649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CIRIS 2023</a:t>
                </a:r>
              </a:p>
              <a:p>
                <a:pPr algn="r"/>
                <a:r>
                  <a:rPr lang="en-US" sz="11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NACHOS 2022</a:t>
                </a:r>
              </a:p>
              <a:p>
                <a:pPr algn="r"/>
                <a:r>
                  <a:rPr lang="en-US" sz="11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CTIM 2022</a:t>
                </a:r>
              </a:p>
              <a:p>
                <a:pPr algn="r"/>
                <a:r>
                  <a:rPr lang="en-US" sz="11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NACHOS-2 2022</a:t>
                </a:r>
              </a:p>
              <a:p>
                <a:pPr algn="r"/>
                <a:r>
                  <a:rPr lang="en-US" sz="11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SNOOPI* 2022</a:t>
                </a:r>
              </a:p>
              <a:p>
                <a:pPr algn="r"/>
                <a:r>
                  <a:rPr lang="en-US" sz="11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MURI-FO* 2022</a:t>
                </a:r>
              </a:p>
              <a:p>
                <a:pPr algn="r"/>
                <a:r>
                  <a:rPr lang="en-US" sz="11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HYTI* 2023</a:t>
                </a:r>
              </a:p>
              <a:p>
                <a:pPr algn="r"/>
                <a:endParaRPr lang="en-US" sz="11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endParaRPr>
              </a:p>
            </p:txBody>
          </p:sp>
          <p:pic>
            <p:nvPicPr>
              <p:cNvPr id="196" name="Picture 195">
                <a:extLst>
                  <a:ext uri="{FF2B5EF4-FFF2-40B4-BE49-F238E27FC236}">
                    <a16:creationId xmlns:a16="http://schemas.microsoft.com/office/drawing/2014/main" id="{C3900FDB-C1B4-2F4F-8681-DDB4F32FF4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655000" y="3756285"/>
                <a:ext cx="127000" cy="127000"/>
              </a:xfrm>
              <a:prstGeom prst="rect">
                <a:avLst/>
              </a:prstGeom>
            </p:spPr>
          </p:pic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A853D66-32AD-1040-A71E-1C322299560A}"/>
              </a:ext>
            </a:extLst>
          </p:cNvPr>
          <p:cNvGrpSpPr/>
          <p:nvPr/>
        </p:nvGrpSpPr>
        <p:grpSpPr>
          <a:xfrm>
            <a:off x="3543300" y="2889452"/>
            <a:ext cx="897252" cy="398223"/>
            <a:chOff x="3543300" y="2889452"/>
            <a:chExt cx="897252" cy="398223"/>
          </a:xfrm>
        </p:grpSpPr>
        <p:pic>
          <p:nvPicPr>
            <p:cNvPr id="44" name="Picture 43" descr="A black and white image of a person's face&#10;&#10;Description automatically generated with low confidence">
              <a:extLst>
                <a:ext uri="{FF2B5EF4-FFF2-40B4-BE49-F238E27FC236}">
                  <a16:creationId xmlns:a16="http://schemas.microsoft.com/office/drawing/2014/main" id="{3A0F1300-542F-5842-93E1-37411A317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43300" y="2968625"/>
              <a:ext cx="158857" cy="114730"/>
            </a:xfrm>
            <a:prstGeom prst="rect">
              <a:avLst/>
            </a:prstGeom>
          </p:spPr>
        </p:pic>
        <p:pic>
          <p:nvPicPr>
            <p:cNvPr id="102" name="Picture 101" descr="A picture containing text, satellite&#10;&#10;Description automatically generated">
              <a:extLst>
                <a:ext uri="{FF2B5EF4-FFF2-40B4-BE49-F238E27FC236}">
                  <a16:creationId xmlns:a16="http://schemas.microsoft.com/office/drawing/2014/main" id="{DDD9475D-F26D-854C-A8CE-330174AEF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713125" y="3109875"/>
              <a:ext cx="469900" cy="177800"/>
            </a:xfrm>
            <a:prstGeom prst="rect">
              <a:avLst/>
            </a:prstGeom>
          </p:spPr>
        </p:pic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52C0519-FF96-DC4B-AB18-A58873C285AF}"/>
                </a:ext>
              </a:extLst>
            </p:cNvPr>
            <p:cNvSpPr txBox="1"/>
            <p:nvPr/>
          </p:nvSpPr>
          <p:spPr>
            <a:xfrm>
              <a:off x="3621845" y="2889452"/>
              <a:ext cx="8187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LANDSAT 7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584D1BC-0C55-EC4D-B06B-28FAEEA8ABE5}"/>
              </a:ext>
            </a:extLst>
          </p:cNvPr>
          <p:cNvGrpSpPr/>
          <p:nvPr/>
        </p:nvGrpSpPr>
        <p:grpSpPr>
          <a:xfrm>
            <a:off x="4168775" y="3322675"/>
            <a:ext cx="690305" cy="492050"/>
            <a:chOff x="4168775" y="3322675"/>
            <a:chExt cx="690305" cy="492050"/>
          </a:xfrm>
        </p:grpSpPr>
        <p:pic>
          <p:nvPicPr>
            <p:cNvPr id="43" name="Picture 42" descr="A picture containing window, building, wheel&#10;&#10;Description automatically generated">
              <a:extLst>
                <a:ext uri="{FF2B5EF4-FFF2-40B4-BE49-F238E27FC236}">
                  <a16:creationId xmlns:a16="http://schemas.microsoft.com/office/drawing/2014/main" id="{43703F3D-9B2A-2246-844C-3E3334A2C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68775" y="3387725"/>
              <a:ext cx="111126" cy="111126"/>
            </a:xfrm>
            <a:prstGeom prst="rect">
              <a:avLst/>
            </a:prstGeom>
          </p:spPr>
        </p:pic>
        <p:pic>
          <p:nvPicPr>
            <p:cNvPr id="126" name="Picture 125" descr="A picture containing gear&#10;&#10;Description automatically generated">
              <a:extLst>
                <a:ext uri="{FF2B5EF4-FFF2-40B4-BE49-F238E27FC236}">
                  <a16:creationId xmlns:a16="http://schemas.microsoft.com/office/drawing/2014/main" id="{1B115252-26B4-304E-89E3-0AEA8382F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338600" y="3522625"/>
              <a:ext cx="393700" cy="292100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C7E3C56-2D81-5943-8923-55B8B0397947}"/>
                </a:ext>
              </a:extLst>
            </p:cNvPr>
            <p:cNvSpPr txBox="1"/>
            <p:nvPr/>
          </p:nvSpPr>
          <p:spPr>
            <a:xfrm>
              <a:off x="4215810" y="3322675"/>
              <a:ext cx="6432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TERRA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0A6D38F-04A3-7A44-B08C-37647F87ED53}"/>
              </a:ext>
            </a:extLst>
          </p:cNvPr>
          <p:cNvGrpSpPr/>
          <p:nvPr/>
        </p:nvGrpSpPr>
        <p:grpSpPr>
          <a:xfrm>
            <a:off x="4895850" y="3551902"/>
            <a:ext cx="683843" cy="493898"/>
            <a:chOff x="4895850" y="3551902"/>
            <a:chExt cx="683843" cy="493898"/>
          </a:xfrm>
        </p:grpSpPr>
        <p:pic>
          <p:nvPicPr>
            <p:cNvPr id="42" name="Picture 41" descr="A picture containing window, building, wheel&#10;&#10;Description automatically generated">
              <a:extLst>
                <a:ext uri="{FF2B5EF4-FFF2-40B4-BE49-F238E27FC236}">
                  <a16:creationId xmlns:a16="http://schemas.microsoft.com/office/drawing/2014/main" id="{DCCDF196-98DC-104E-B0A2-87EB9A8E9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95850" y="3619500"/>
              <a:ext cx="111126" cy="111126"/>
            </a:xfrm>
            <a:prstGeom prst="rect">
              <a:avLst/>
            </a:prstGeom>
          </p:spPr>
        </p:pic>
        <p:pic>
          <p:nvPicPr>
            <p:cNvPr id="82" name="Picture 81" descr="A black and white image of a world map&#10;&#10;Description automatically generated with low confidence">
              <a:extLst>
                <a:ext uri="{FF2B5EF4-FFF2-40B4-BE49-F238E27FC236}">
                  <a16:creationId xmlns:a16="http://schemas.microsoft.com/office/drawing/2014/main" id="{492D1606-04E0-DC4D-A121-30ABDF43E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997450" y="3766400"/>
              <a:ext cx="406400" cy="279400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14B7B1D-6270-2549-B24D-361A9A11CB2D}"/>
                </a:ext>
              </a:extLst>
            </p:cNvPr>
            <p:cNvSpPr txBox="1"/>
            <p:nvPr/>
          </p:nvSpPr>
          <p:spPr>
            <a:xfrm>
              <a:off x="4936423" y="3551902"/>
              <a:ext cx="6432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AQUA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5CF14E2-3F78-EA47-8385-A584ECDE666E}"/>
              </a:ext>
            </a:extLst>
          </p:cNvPr>
          <p:cNvGrpSpPr/>
          <p:nvPr/>
        </p:nvGrpSpPr>
        <p:grpSpPr>
          <a:xfrm>
            <a:off x="6629400" y="3482051"/>
            <a:ext cx="836270" cy="486699"/>
            <a:chOff x="6629400" y="3482051"/>
            <a:chExt cx="836270" cy="486699"/>
          </a:xfrm>
        </p:grpSpPr>
        <p:pic>
          <p:nvPicPr>
            <p:cNvPr id="37" name="Picture 36" descr="A picture containing window, building, wheel&#10;&#10;Description automatically generated">
              <a:extLst>
                <a:ext uri="{FF2B5EF4-FFF2-40B4-BE49-F238E27FC236}">
                  <a16:creationId xmlns:a16="http://schemas.microsoft.com/office/drawing/2014/main" id="{2CB11F98-E77B-5C44-AB9F-C2D19E2E6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29400" y="3549649"/>
              <a:ext cx="111126" cy="111126"/>
            </a:xfrm>
            <a:prstGeom prst="rect">
              <a:avLst/>
            </a:prstGeom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5D0E9DE9-E25D-BE47-BB61-C96457591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768250" y="3689350"/>
              <a:ext cx="355600" cy="279400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DC2187C-71CE-3540-927F-DC7C54DE8013}"/>
                </a:ext>
              </a:extLst>
            </p:cNvPr>
            <p:cNvSpPr txBox="1"/>
            <p:nvPr/>
          </p:nvSpPr>
          <p:spPr>
            <a:xfrm>
              <a:off x="6680520" y="3482051"/>
              <a:ext cx="7851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CLOUDSAT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C501282-35D0-DB42-933C-1638C73CDFE0}"/>
              </a:ext>
            </a:extLst>
          </p:cNvPr>
          <p:cNvGrpSpPr/>
          <p:nvPr/>
        </p:nvGrpSpPr>
        <p:grpSpPr>
          <a:xfrm>
            <a:off x="6908693" y="2100805"/>
            <a:ext cx="862743" cy="466920"/>
            <a:chOff x="6908693" y="2100805"/>
            <a:chExt cx="862743" cy="466920"/>
          </a:xfrm>
        </p:grpSpPr>
        <p:pic>
          <p:nvPicPr>
            <p:cNvPr id="39" name="Picture 38" descr="A black and white image of a person's face&#10;&#10;Description automatically generated with low confidence">
              <a:extLst>
                <a:ext uri="{FF2B5EF4-FFF2-40B4-BE49-F238E27FC236}">
                  <a16:creationId xmlns:a16="http://schemas.microsoft.com/office/drawing/2014/main" id="{2B106FB2-82C3-FE43-B0BB-E0CD66FB7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908693" y="2176796"/>
              <a:ext cx="158857" cy="114730"/>
            </a:xfrm>
            <a:prstGeom prst="rect">
              <a:avLst/>
            </a:prstGeom>
          </p:spPr>
        </p:pic>
        <p:pic>
          <p:nvPicPr>
            <p:cNvPr id="120" name="Picture 119" descr="A screenshot of a computer&#10;&#10;Description automatically generated with medium confidence">
              <a:extLst>
                <a:ext uri="{FF2B5EF4-FFF2-40B4-BE49-F238E27FC236}">
                  <a16:creationId xmlns:a16="http://schemas.microsoft.com/office/drawing/2014/main" id="{2D505143-638B-5140-ABDB-55DF75681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7047650" y="2339125"/>
              <a:ext cx="495300" cy="228600"/>
            </a:xfrm>
            <a:prstGeom prst="rect">
              <a:avLst/>
            </a:prstGeom>
          </p:spPr>
        </p:pic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E90BC88-A039-7C4A-AF12-0B2AA5756CD8}"/>
                </a:ext>
              </a:extLst>
            </p:cNvPr>
            <p:cNvSpPr txBox="1"/>
            <p:nvPr/>
          </p:nvSpPr>
          <p:spPr>
            <a:xfrm>
              <a:off x="6986286" y="2100805"/>
              <a:ext cx="7851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SUOMI NPP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ACEA953-F863-0C47-8996-39D20521784C}"/>
              </a:ext>
            </a:extLst>
          </p:cNvPr>
          <p:cNvGrpSpPr/>
          <p:nvPr/>
        </p:nvGrpSpPr>
        <p:grpSpPr>
          <a:xfrm>
            <a:off x="6479812" y="1525405"/>
            <a:ext cx="877830" cy="394620"/>
            <a:chOff x="6479812" y="1525405"/>
            <a:chExt cx="877830" cy="394620"/>
          </a:xfrm>
        </p:grpSpPr>
        <p:pic>
          <p:nvPicPr>
            <p:cNvPr id="45" name="Picture 44" descr="A black and white image of a person's face&#10;&#10;Description automatically generated with low confidence">
              <a:extLst>
                <a:ext uri="{FF2B5EF4-FFF2-40B4-BE49-F238E27FC236}">
                  <a16:creationId xmlns:a16="http://schemas.microsoft.com/office/drawing/2014/main" id="{2137A682-FBE4-154E-92FA-28C7765FF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479812" y="1609725"/>
              <a:ext cx="158857" cy="114730"/>
            </a:xfrm>
            <a:prstGeom prst="rect">
              <a:avLst/>
            </a:prstGeom>
          </p:spPr>
        </p:pic>
        <p:pic>
          <p:nvPicPr>
            <p:cNvPr id="104" name="Picture 103" descr="A screenshot of a video game&#10;&#10;Description automatically generated with medium confidence">
              <a:extLst>
                <a:ext uri="{FF2B5EF4-FFF2-40B4-BE49-F238E27FC236}">
                  <a16:creationId xmlns:a16="http://schemas.microsoft.com/office/drawing/2014/main" id="{4437E939-DE95-474D-8F06-FD8B58CDD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660300" y="1767625"/>
              <a:ext cx="584200" cy="152400"/>
            </a:xfrm>
            <a:prstGeom prst="rect">
              <a:avLst/>
            </a:prstGeom>
          </p:spPr>
        </p:pic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7E93024-37AB-C14F-B69F-C1B17592212B}"/>
                </a:ext>
              </a:extLst>
            </p:cNvPr>
            <p:cNvSpPr txBox="1"/>
            <p:nvPr/>
          </p:nvSpPr>
          <p:spPr>
            <a:xfrm>
              <a:off x="6572492" y="1525405"/>
              <a:ext cx="7851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LANDSAT 8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6B96DAA-F190-C64B-A548-55B5E80812ED}"/>
              </a:ext>
            </a:extLst>
          </p:cNvPr>
          <p:cNvGrpSpPr/>
          <p:nvPr/>
        </p:nvGrpSpPr>
        <p:grpSpPr>
          <a:xfrm>
            <a:off x="6019800" y="1027253"/>
            <a:ext cx="694550" cy="450672"/>
            <a:chOff x="6019800" y="1027253"/>
            <a:chExt cx="694550" cy="450672"/>
          </a:xfrm>
        </p:grpSpPr>
        <p:pic>
          <p:nvPicPr>
            <p:cNvPr id="46" name="Picture 45" descr="A picture containing window, building, wheel&#10;&#10;Description automatically generated">
              <a:extLst>
                <a:ext uri="{FF2B5EF4-FFF2-40B4-BE49-F238E27FC236}">
                  <a16:creationId xmlns:a16="http://schemas.microsoft.com/office/drawing/2014/main" id="{7A3131B5-8512-524A-B423-76A3DC704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9800" y="1089025"/>
              <a:ext cx="111126" cy="111126"/>
            </a:xfrm>
            <a:prstGeom prst="rect">
              <a:avLst/>
            </a:prstGeom>
          </p:spPr>
        </p:pic>
        <p:pic>
          <p:nvPicPr>
            <p:cNvPr id="94" name="Picture 93" descr="A picture containing satellite, transport&#10;&#10;Description automatically generated">
              <a:extLst>
                <a:ext uri="{FF2B5EF4-FFF2-40B4-BE49-F238E27FC236}">
                  <a16:creationId xmlns:a16="http://schemas.microsoft.com/office/drawing/2014/main" id="{5EBC337E-9578-884C-A2D9-C25627E10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6193650" y="1223925"/>
              <a:ext cx="520700" cy="254000"/>
            </a:xfrm>
            <a:prstGeom prst="rect">
              <a:avLst/>
            </a:prstGeom>
          </p:spPr>
        </p:pic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FBF118C-F8A1-A24C-A315-4E4596E474FF}"/>
                </a:ext>
              </a:extLst>
            </p:cNvPr>
            <p:cNvSpPr txBox="1"/>
            <p:nvPr/>
          </p:nvSpPr>
          <p:spPr>
            <a:xfrm>
              <a:off x="6068992" y="1027253"/>
              <a:ext cx="4282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GPM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783E980-87D8-AE4A-9905-DBC43E6D8432}"/>
              </a:ext>
            </a:extLst>
          </p:cNvPr>
          <p:cNvGrpSpPr/>
          <p:nvPr/>
        </p:nvGrpSpPr>
        <p:grpSpPr>
          <a:xfrm>
            <a:off x="5302168" y="679048"/>
            <a:ext cx="762082" cy="411527"/>
            <a:chOff x="5302168" y="679048"/>
            <a:chExt cx="762082" cy="411527"/>
          </a:xfrm>
        </p:grpSpPr>
        <p:pic>
          <p:nvPicPr>
            <p:cNvPr id="110" name="Picture 109" descr="A picture containing transport, satellite&#10;&#10;Description automatically generated">
              <a:extLst>
                <a:ext uri="{FF2B5EF4-FFF2-40B4-BE49-F238E27FC236}">
                  <a16:creationId xmlns:a16="http://schemas.microsoft.com/office/drawing/2014/main" id="{90A05B5A-3268-1146-A79B-153BC22CC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378450" y="874675"/>
              <a:ext cx="685800" cy="215900"/>
            </a:xfrm>
            <a:prstGeom prst="rect">
              <a:avLst/>
            </a:prstGeom>
          </p:spPr>
        </p:pic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9128DD05-2737-914B-B1D1-A6C38232211D}"/>
                </a:ext>
              </a:extLst>
            </p:cNvPr>
            <p:cNvSpPr txBox="1"/>
            <p:nvPr/>
          </p:nvSpPr>
          <p:spPr>
            <a:xfrm>
              <a:off x="5302168" y="679048"/>
              <a:ext cx="5391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OCO-2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14C59E6-13F1-C041-9FBD-517EE28D606C}"/>
              </a:ext>
            </a:extLst>
          </p:cNvPr>
          <p:cNvGrpSpPr/>
          <p:nvPr/>
        </p:nvGrpSpPr>
        <p:grpSpPr>
          <a:xfrm>
            <a:off x="4622157" y="420547"/>
            <a:ext cx="592743" cy="562078"/>
            <a:chOff x="4622157" y="420547"/>
            <a:chExt cx="592743" cy="562078"/>
          </a:xfrm>
        </p:grpSpPr>
        <p:pic>
          <p:nvPicPr>
            <p:cNvPr id="118" name="Picture 117" descr="A close-up of a planet&#10;&#10;Description automatically generated with low confidence">
              <a:extLst>
                <a:ext uri="{FF2B5EF4-FFF2-40B4-BE49-F238E27FC236}">
                  <a16:creationId xmlns:a16="http://schemas.microsoft.com/office/drawing/2014/main" id="{A9FD32EE-34F8-DC40-A2E4-2C15F706F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922800" y="525425"/>
              <a:ext cx="292100" cy="457200"/>
            </a:xfrm>
            <a:prstGeom prst="rect">
              <a:avLst/>
            </a:prstGeom>
          </p:spPr>
        </p:pic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25D516D-63ED-0245-952A-272885AF08DD}"/>
                </a:ext>
              </a:extLst>
            </p:cNvPr>
            <p:cNvSpPr txBox="1"/>
            <p:nvPr/>
          </p:nvSpPr>
          <p:spPr>
            <a:xfrm>
              <a:off x="4622157" y="420547"/>
              <a:ext cx="5391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SMAP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0FA97B5-ABA9-3C4C-8829-BD086941C96A}"/>
              </a:ext>
            </a:extLst>
          </p:cNvPr>
          <p:cNvGrpSpPr/>
          <p:nvPr/>
        </p:nvGrpSpPr>
        <p:grpSpPr>
          <a:xfrm>
            <a:off x="3733800" y="250785"/>
            <a:ext cx="1042686" cy="543740"/>
            <a:chOff x="3733800" y="250785"/>
            <a:chExt cx="1042686" cy="543740"/>
          </a:xfrm>
        </p:grpSpPr>
        <p:pic>
          <p:nvPicPr>
            <p:cNvPr id="47" name="Picture 46" descr="A black and white image of a person's face&#10;&#10;Description automatically generated with low confidence">
              <a:extLst>
                <a:ext uri="{FF2B5EF4-FFF2-40B4-BE49-F238E27FC236}">
                  <a16:creationId xmlns:a16="http://schemas.microsoft.com/office/drawing/2014/main" id="{A08AF38C-4FD5-6948-B75E-7C15166BF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733800" y="320675"/>
              <a:ext cx="158857" cy="114730"/>
            </a:xfrm>
            <a:prstGeom prst="rect">
              <a:avLst/>
            </a:prstGeom>
          </p:spPr>
        </p:pic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4BCF4177-4C0B-CA4B-9E76-AE280325D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013975" y="489725"/>
              <a:ext cx="444500" cy="304800"/>
            </a:xfrm>
            <a:prstGeom prst="rect">
              <a:avLst/>
            </a:prstGeom>
          </p:spPr>
        </p:pic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1653FDA-949F-124F-8566-C1D5BDEE5999}"/>
                </a:ext>
              </a:extLst>
            </p:cNvPr>
            <p:cNvSpPr txBox="1"/>
            <p:nvPr/>
          </p:nvSpPr>
          <p:spPr>
            <a:xfrm>
              <a:off x="3823504" y="250785"/>
              <a:ext cx="9529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NISTAR, EPIC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42F7F88-9357-1B49-8A15-95FB5D84625D}"/>
              </a:ext>
            </a:extLst>
          </p:cNvPr>
          <p:cNvGrpSpPr/>
          <p:nvPr/>
        </p:nvGrpSpPr>
        <p:grpSpPr>
          <a:xfrm>
            <a:off x="2877273" y="264289"/>
            <a:ext cx="870077" cy="446911"/>
            <a:chOff x="2877273" y="264289"/>
            <a:chExt cx="870077" cy="446911"/>
          </a:xfrm>
        </p:grpSpPr>
        <p:pic>
          <p:nvPicPr>
            <p:cNvPr id="90" name="Picture 89" descr="A screenshot of a computer&#10;&#10;Description automatically generated with medium confidence">
              <a:extLst>
                <a:ext uri="{FF2B5EF4-FFF2-40B4-BE49-F238E27FC236}">
                  <a16:creationId xmlns:a16="http://schemas.microsoft.com/office/drawing/2014/main" id="{CCB769AF-E466-BF47-A30D-58E7FD338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2972650" y="533400"/>
              <a:ext cx="774700" cy="177800"/>
            </a:xfrm>
            <a:prstGeom prst="rect">
              <a:avLst/>
            </a:prstGeom>
          </p:spPr>
        </p:pic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D89E5117-516F-654D-8421-6C3831929922}"/>
                </a:ext>
              </a:extLst>
            </p:cNvPr>
            <p:cNvSpPr txBox="1"/>
            <p:nvPr/>
          </p:nvSpPr>
          <p:spPr>
            <a:xfrm>
              <a:off x="2877273" y="264289"/>
              <a:ext cx="8227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CYGNSS (8)</a:t>
              </a: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8711A3DA-63BE-2F46-B92C-58EE54DAAF88}"/>
              </a:ext>
            </a:extLst>
          </p:cNvPr>
          <p:cNvSpPr txBox="1"/>
          <p:nvPr/>
        </p:nvSpPr>
        <p:spPr>
          <a:xfrm>
            <a:off x="2144774" y="2314066"/>
            <a:ext cx="4977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C3E7FE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GEDI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3620CBE-9EC2-7B4E-886F-C191199B64A3}"/>
              </a:ext>
            </a:extLst>
          </p:cNvPr>
          <p:cNvSpPr txBox="1"/>
          <p:nvPr/>
        </p:nvSpPr>
        <p:spPr>
          <a:xfrm>
            <a:off x="2352055" y="3016642"/>
            <a:ext cx="501570" cy="307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sz="1000" dirty="0">
                <a:solidFill>
                  <a:srgbClr val="C3E7FE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EMIT</a:t>
            </a: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42172A1E-4D8C-3940-BCB6-FC8BCDB784A0}"/>
              </a:ext>
            </a:extLst>
          </p:cNvPr>
          <p:cNvGrpSpPr/>
          <p:nvPr/>
        </p:nvGrpSpPr>
        <p:grpSpPr>
          <a:xfrm>
            <a:off x="1962874" y="1815744"/>
            <a:ext cx="834342" cy="316523"/>
            <a:chOff x="1912716" y="2331160"/>
            <a:chExt cx="834342" cy="316523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7CEAE8F-44EC-EA41-A817-C53449F70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2040150" y="2331160"/>
              <a:ext cx="172954" cy="100890"/>
            </a:xfrm>
            <a:prstGeom prst="rect">
              <a:avLst/>
            </a:prstGeom>
          </p:spPr>
        </p:pic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A0A1B962-B0AF-0742-B03A-15D36BB3E906}"/>
                </a:ext>
              </a:extLst>
            </p:cNvPr>
            <p:cNvSpPr txBox="1"/>
            <p:nvPr/>
          </p:nvSpPr>
          <p:spPr>
            <a:xfrm>
              <a:off x="1912716" y="2414286"/>
              <a:ext cx="834342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ECOSTRESS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757C84D-8567-2A47-8784-8BF0734D67FD}"/>
              </a:ext>
            </a:extLst>
          </p:cNvPr>
          <p:cNvGrpSpPr/>
          <p:nvPr/>
        </p:nvGrpSpPr>
        <p:grpSpPr>
          <a:xfrm>
            <a:off x="880620" y="1312762"/>
            <a:ext cx="1218256" cy="669213"/>
            <a:chOff x="880620" y="1312762"/>
            <a:chExt cx="1218256" cy="669213"/>
          </a:xfrm>
        </p:grpSpPr>
        <p:pic>
          <p:nvPicPr>
            <p:cNvPr id="49" name="Picture 48" descr="A picture containing window, building, wheel&#10;&#10;Description automatically generated">
              <a:extLst>
                <a:ext uri="{FF2B5EF4-FFF2-40B4-BE49-F238E27FC236}">
                  <a16:creationId xmlns:a16="http://schemas.microsoft.com/office/drawing/2014/main" id="{779C778F-F555-BF4C-BEAB-6A0CF7C0A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0620" y="1371600"/>
              <a:ext cx="111126" cy="111126"/>
            </a:xfrm>
            <a:prstGeom prst="rect">
              <a:avLst/>
            </a:prstGeom>
          </p:spPr>
        </p:pic>
        <p:pic>
          <p:nvPicPr>
            <p:cNvPr id="116" name="Picture 11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ED792588-2FBE-7A42-A3A4-29213C330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962800" y="1702575"/>
              <a:ext cx="558800" cy="279400"/>
            </a:xfrm>
            <a:prstGeom prst="rect">
              <a:avLst/>
            </a:prstGeom>
          </p:spPr>
        </p:pic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05105AE4-D37D-7F42-A0FC-04FFAAE193A4}"/>
                </a:ext>
              </a:extLst>
            </p:cNvPr>
            <p:cNvSpPr txBox="1"/>
            <p:nvPr/>
          </p:nvSpPr>
          <p:spPr>
            <a:xfrm>
              <a:off x="933691" y="1312762"/>
              <a:ext cx="1165185" cy="374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SENTINEL-6</a:t>
              </a:r>
            </a:p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MICHAEL FREILICH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4C435EB-2031-874B-AB07-529DAE341B91}"/>
              </a:ext>
            </a:extLst>
          </p:cNvPr>
          <p:cNvGrpSpPr/>
          <p:nvPr/>
        </p:nvGrpSpPr>
        <p:grpSpPr>
          <a:xfrm>
            <a:off x="2522412" y="4710482"/>
            <a:ext cx="723900" cy="520700"/>
            <a:chOff x="1069975" y="2565400"/>
            <a:chExt cx="723900" cy="520700"/>
          </a:xfrm>
        </p:grpSpPr>
        <p:pic>
          <p:nvPicPr>
            <p:cNvPr id="50" name="Picture 49" descr="A picture containing window, building, wheel&#10;&#10;Description automatically generated">
              <a:extLst>
                <a:ext uri="{FF2B5EF4-FFF2-40B4-BE49-F238E27FC236}">
                  <a16:creationId xmlns:a16="http://schemas.microsoft.com/office/drawing/2014/main" id="{53F21945-900C-6146-82DC-0C5C68E9D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975" y="2743200"/>
              <a:ext cx="111126" cy="111126"/>
            </a:xfrm>
            <a:prstGeom prst="rect">
              <a:avLst/>
            </a:prstGeom>
          </p:spPr>
        </p:pic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8D3EA76A-F1D3-4040-B6BA-E689B97FC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476375" y="2565400"/>
              <a:ext cx="317500" cy="520700"/>
            </a:xfrm>
            <a:prstGeom prst="rect">
              <a:avLst/>
            </a:prstGeom>
          </p:spPr>
        </p:pic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A56742A-52D7-1E47-8E19-DA0D361E035A}"/>
                </a:ext>
              </a:extLst>
            </p:cNvPr>
            <p:cNvSpPr txBox="1"/>
            <p:nvPr/>
          </p:nvSpPr>
          <p:spPr>
            <a:xfrm>
              <a:off x="1121779" y="2687256"/>
              <a:ext cx="517967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NISAR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3F7ABB5-C918-1744-B849-251A00B4848C}"/>
              </a:ext>
            </a:extLst>
          </p:cNvPr>
          <p:cNvGrpSpPr/>
          <p:nvPr/>
        </p:nvGrpSpPr>
        <p:grpSpPr>
          <a:xfrm>
            <a:off x="660905" y="2043255"/>
            <a:ext cx="878792" cy="543499"/>
            <a:chOff x="946150" y="3241876"/>
            <a:chExt cx="878792" cy="543499"/>
          </a:xfrm>
        </p:grpSpPr>
        <p:pic>
          <p:nvPicPr>
            <p:cNvPr id="52" name="Picture 51" descr="A black and white image of a person's face&#10;&#10;Description automatically generated with low confidence">
              <a:extLst>
                <a:ext uri="{FF2B5EF4-FFF2-40B4-BE49-F238E27FC236}">
                  <a16:creationId xmlns:a16="http://schemas.microsoft.com/office/drawing/2014/main" id="{773917A4-1FA8-E54C-BDC6-2452FC913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46150" y="3309099"/>
              <a:ext cx="158857" cy="11473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7871104D-1B01-7E48-8918-9D11983CB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rcRect/>
            <a:stretch/>
          </p:blipFill>
          <p:spPr>
            <a:xfrm>
              <a:off x="1070750" y="3493275"/>
              <a:ext cx="660400" cy="292100"/>
            </a:xfrm>
            <a:prstGeom prst="rect">
              <a:avLst/>
            </a:prstGeom>
          </p:spPr>
        </p:pic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D26F8F8-12F9-394C-8D79-32A95C78DF9D}"/>
                </a:ext>
              </a:extLst>
            </p:cNvPr>
            <p:cNvSpPr txBox="1"/>
            <p:nvPr/>
          </p:nvSpPr>
          <p:spPr>
            <a:xfrm>
              <a:off x="1047509" y="3241876"/>
              <a:ext cx="777433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LANDSAT-9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7B0B5BD-8A6C-46F4-A56A-B6DBBFF0CAE8}"/>
              </a:ext>
            </a:extLst>
          </p:cNvPr>
          <p:cNvGrpSpPr/>
          <p:nvPr/>
        </p:nvGrpSpPr>
        <p:grpSpPr>
          <a:xfrm>
            <a:off x="2079190" y="2672149"/>
            <a:ext cx="633816" cy="233397"/>
            <a:chOff x="2079190" y="2672149"/>
            <a:chExt cx="633816" cy="233397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70A5525-85BC-444D-A9AE-536AD4051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2079190" y="2739938"/>
              <a:ext cx="165100" cy="88900"/>
            </a:xfrm>
            <a:prstGeom prst="rect">
              <a:avLst/>
            </a:prstGeom>
          </p:spPr>
        </p:pic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0396BCAA-084C-8440-BC81-6F82140210F1}"/>
                </a:ext>
              </a:extLst>
            </p:cNvPr>
            <p:cNvSpPr txBox="1"/>
            <p:nvPr/>
          </p:nvSpPr>
          <p:spPr>
            <a:xfrm>
              <a:off x="2185393" y="2672149"/>
              <a:ext cx="527613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 dirty="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OCO-3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52319DD4-3402-F34A-8053-5E2A6AA8ADF3}"/>
              </a:ext>
            </a:extLst>
          </p:cNvPr>
          <p:cNvGrpSpPr/>
          <p:nvPr/>
        </p:nvGrpSpPr>
        <p:grpSpPr>
          <a:xfrm>
            <a:off x="2378484" y="3420167"/>
            <a:ext cx="872924" cy="307404"/>
            <a:chOff x="2638063" y="3709950"/>
            <a:chExt cx="872924" cy="307404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34F6377-DC98-1648-846F-E5BAD01A7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2665375" y="3709950"/>
              <a:ext cx="165100" cy="88900"/>
            </a:xfrm>
            <a:prstGeom prst="rect">
              <a:avLst/>
            </a:prstGeom>
          </p:spPr>
        </p:pic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B1902237-D566-2F4A-8DB2-F9864BF811B8}"/>
                </a:ext>
              </a:extLst>
            </p:cNvPr>
            <p:cNvSpPr txBox="1"/>
            <p:nvPr/>
          </p:nvSpPr>
          <p:spPr>
            <a:xfrm>
              <a:off x="2638063" y="3783957"/>
              <a:ext cx="872924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CLARREO-PF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EB6D6C3-4CAA-1249-B581-D7552E50DD2E}"/>
              </a:ext>
            </a:extLst>
          </p:cNvPr>
          <p:cNvGrpSpPr/>
          <p:nvPr/>
        </p:nvGrpSpPr>
        <p:grpSpPr>
          <a:xfrm>
            <a:off x="5369643" y="5710126"/>
            <a:ext cx="872924" cy="509740"/>
            <a:chOff x="1934901" y="4342435"/>
            <a:chExt cx="872924" cy="509740"/>
          </a:xfrm>
        </p:grpSpPr>
        <p:pic>
          <p:nvPicPr>
            <p:cNvPr id="92" name="Picture 91" descr="A close-up of a map&#10;&#10;Description automatically generated with low confidence">
              <a:extLst>
                <a:ext uri="{FF2B5EF4-FFF2-40B4-BE49-F238E27FC236}">
                  <a16:creationId xmlns:a16="http://schemas.microsoft.com/office/drawing/2014/main" id="{FCF7ACA6-BDD9-9B44-B7BC-E12781A5B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1951075" y="4547375"/>
              <a:ext cx="711200" cy="304800"/>
            </a:xfrm>
            <a:prstGeom prst="rect">
              <a:avLst/>
            </a:prstGeom>
          </p:spPr>
        </p:pic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EBEDF371-F61A-E040-B994-4D3A84DA6566}"/>
                </a:ext>
              </a:extLst>
            </p:cNvPr>
            <p:cNvSpPr txBox="1"/>
            <p:nvPr/>
          </p:nvSpPr>
          <p:spPr>
            <a:xfrm>
              <a:off x="1934901" y="4342435"/>
              <a:ext cx="872924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GEOCARB*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64481ADB-FA40-AA4F-B21E-D546364D1E19}"/>
              </a:ext>
            </a:extLst>
          </p:cNvPr>
          <p:cNvGrpSpPr/>
          <p:nvPr/>
        </p:nvGrpSpPr>
        <p:grpSpPr>
          <a:xfrm>
            <a:off x="2341849" y="1409704"/>
            <a:ext cx="622007" cy="233397"/>
            <a:chOff x="3074175" y="4068501"/>
            <a:chExt cx="622007" cy="23339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5A40D67-7903-CE4F-A364-5CA411998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3074175" y="4137800"/>
              <a:ext cx="165100" cy="88900"/>
            </a:xfrm>
            <a:prstGeom prst="rect">
              <a:avLst/>
            </a:prstGeom>
          </p:spPr>
        </p:pic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F651C56-45AD-C747-BC4F-73D103EAF00C}"/>
                </a:ext>
              </a:extLst>
            </p:cNvPr>
            <p:cNvSpPr txBox="1"/>
            <p:nvPr/>
          </p:nvSpPr>
          <p:spPr>
            <a:xfrm>
              <a:off x="3182073" y="4068501"/>
              <a:ext cx="514109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TSIS-1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666DAE1-4C40-E249-9AA5-AB373CEBB2AC}"/>
              </a:ext>
            </a:extLst>
          </p:cNvPr>
          <p:cNvGrpSpPr/>
          <p:nvPr/>
        </p:nvGrpSpPr>
        <p:grpSpPr>
          <a:xfrm>
            <a:off x="1463038" y="3804238"/>
            <a:ext cx="662542" cy="466013"/>
            <a:chOff x="2735483" y="4513162"/>
            <a:chExt cx="662542" cy="466013"/>
          </a:xfrm>
        </p:grpSpPr>
        <p:pic>
          <p:nvPicPr>
            <p:cNvPr id="124" name="Picture 123">
              <a:extLst>
                <a:ext uri="{FF2B5EF4-FFF2-40B4-BE49-F238E27FC236}">
                  <a16:creationId xmlns:a16="http://schemas.microsoft.com/office/drawing/2014/main" id="{612DFCBF-E488-164F-AB34-23457561E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2763025" y="4725175"/>
              <a:ext cx="635000" cy="254000"/>
            </a:xfrm>
            <a:prstGeom prst="rect">
              <a:avLst/>
            </a:prstGeom>
          </p:spPr>
        </p:pic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077EDC2-5611-064E-BE7B-2AE6BE357E0B}"/>
                </a:ext>
              </a:extLst>
            </p:cNvPr>
            <p:cNvSpPr txBox="1"/>
            <p:nvPr/>
          </p:nvSpPr>
          <p:spPr>
            <a:xfrm>
              <a:off x="2735483" y="4513162"/>
              <a:ext cx="578734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TEMPO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2BB3D730-6030-5848-8143-589742A85454}"/>
              </a:ext>
            </a:extLst>
          </p:cNvPr>
          <p:cNvGrpSpPr/>
          <p:nvPr/>
        </p:nvGrpSpPr>
        <p:grpSpPr>
          <a:xfrm>
            <a:off x="3304168" y="936702"/>
            <a:ext cx="503700" cy="233397"/>
            <a:chOff x="3470275" y="4307712"/>
            <a:chExt cx="503700" cy="233397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D93F9AB-FE1E-E446-9FB2-F89EE34B7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3470275" y="4378325"/>
              <a:ext cx="152400" cy="88900"/>
            </a:xfrm>
            <a:prstGeom prst="rect">
              <a:avLst/>
            </a:prstGeom>
          </p:spPr>
        </p:pic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837E8CD7-1E97-4748-A3D3-8A889E536351}"/>
                </a:ext>
              </a:extLst>
            </p:cNvPr>
            <p:cNvSpPr txBox="1"/>
            <p:nvPr/>
          </p:nvSpPr>
          <p:spPr>
            <a:xfrm>
              <a:off x="3581400" y="4307712"/>
              <a:ext cx="392575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LIS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F8DC890E-83B3-9940-A9DC-51832FCC0441}"/>
              </a:ext>
            </a:extLst>
          </p:cNvPr>
          <p:cNvGrpSpPr/>
          <p:nvPr/>
        </p:nvGrpSpPr>
        <p:grpSpPr>
          <a:xfrm>
            <a:off x="2651084" y="1154152"/>
            <a:ext cx="732501" cy="233397"/>
            <a:chOff x="3816350" y="4529560"/>
            <a:chExt cx="732501" cy="233397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BDC4063-D9D6-6349-B0FF-49237A6F0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3816350" y="4600575"/>
              <a:ext cx="152400" cy="88900"/>
            </a:xfrm>
            <a:prstGeom prst="rect">
              <a:avLst/>
            </a:prstGeom>
          </p:spPr>
        </p:pic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0A360C75-1EC8-6D48-830B-A41D4E5EBD7C}"/>
                </a:ext>
              </a:extLst>
            </p:cNvPr>
            <p:cNvSpPr txBox="1"/>
            <p:nvPr/>
          </p:nvSpPr>
          <p:spPr>
            <a:xfrm>
              <a:off x="3912243" y="4529560"/>
              <a:ext cx="636608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SAGE III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39D3368-A389-1844-B9ED-A25B2C1B5C38}"/>
              </a:ext>
            </a:extLst>
          </p:cNvPr>
          <p:cNvGrpSpPr/>
          <p:nvPr/>
        </p:nvGrpSpPr>
        <p:grpSpPr>
          <a:xfrm>
            <a:off x="3256809" y="5071145"/>
            <a:ext cx="622300" cy="486780"/>
            <a:chOff x="3819525" y="5050420"/>
            <a:chExt cx="622300" cy="486780"/>
          </a:xfrm>
        </p:grpSpPr>
        <p:pic>
          <p:nvPicPr>
            <p:cNvPr id="58" name="Picture 57" descr="A picture containing text, building material&#10;&#10;Description automatically generated">
              <a:extLst>
                <a:ext uri="{FF2B5EF4-FFF2-40B4-BE49-F238E27FC236}">
                  <a16:creationId xmlns:a16="http://schemas.microsoft.com/office/drawing/2014/main" id="{157EF313-5248-C34B-893C-B9409E906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3819525" y="5219700"/>
              <a:ext cx="622300" cy="317500"/>
            </a:xfrm>
            <a:prstGeom prst="rect">
              <a:avLst/>
            </a:prstGeom>
          </p:spPr>
        </p:pic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4738D877-53BB-FC4E-88DD-5BB28A376785}"/>
                </a:ext>
              </a:extLst>
            </p:cNvPr>
            <p:cNvSpPr txBox="1"/>
            <p:nvPr/>
          </p:nvSpPr>
          <p:spPr>
            <a:xfrm>
              <a:off x="3841830" y="5050420"/>
              <a:ext cx="489173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MAIA*</a:t>
              </a:r>
            </a:p>
          </p:txBody>
        </p:sp>
      </p:grpSp>
      <p:sp>
        <p:nvSpPr>
          <p:cNvPr id="148" name="TextBox 147">
            <a:extLst>
              <a:ext uri="{FF2B5EF4-FFF2-40B4-BE49-F238E27FC236}">
                <a16:creationId xmlns:a16="http://schemas.microsoft.com/office/drawing/2014/main" id="{C555F5BB-4673-6948-99B5-213F8B935F01}"/>
              </a:ext>
            </a:extLst>
          </p:cNvPr>
          <p:cNvSpPr txBox="1"/>
          <p:nvPr/>
        </p:nvSpPr>
        <p:spPr>
          <a:xfrm>
            <a:off x="4641019" y="5538276"/>
            <a:ext cx="559420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sz="1000">
                <a:solidFill>
                  <a:srgbClr val="C3E7FE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TSIS-2*</a:t>
            </a:r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358F930A-D399-9B4D-82C9-7A7B8237AD43}"/>
              </a:ext>
            </a:extLst>
          </p:cNvPr>
          <p:cNvGrpSpPr/>
          <p:nvPr/>
        </p:nvGrpSpPr>
        <p:grpSpPr>
          <a:xfrm>
            <a:off x="7183188" y="5777947"/>
            <a:ext cx="635632" cy="551135"/>
            <a:chOff x="6741300" y="5628190"/>
            <a:chExt cx="635632" cy="551135"/>
          </a:xfrm>
        </p:grpSpPr>
        <p:pic>
          <p:nvPicPr>
            <p:cNvPr id="60" name="Picture 5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008D1967-6DBD-794B-BEF8-37E5E30BA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6741300" y="5836425"/>
              <a:ext cx="635000" cy="342900"/>
            </a:xfrm>
            <a:prstGeom prst="rect">
              <a:avLst/>
            </a:prstGeom>
          </p:spPr>
        </p:pic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9FF8F24A-A124-174B-BDB8-40F17093E64E}"/>
                </a:ext>
              </a:extLst>
            </p:cNvPr>
            <p:cNvSpPr txBox="1"/>
            <p:nvPr/>
          </p:nvSpPr>
          <p:spPr>
            <a:xfrm>
              <a:off x="6795304" y="5628190"/>
              <a:ext cx="581628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GLIMR*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ADD95A2-F746-9241-82F9-E53B0A83029F}"/>
              </a:ext>
            </a:extLst>
          </p:cNvPr>
          <p:cNvGrpSpPr/>
          <p:nvPr/>
        </p:nvGrpSpPr>
        <p:grpSpPr>
          <a:xfrm>
            <a:off x="217251" y="5290668"/>
            <a:ext cx="2851641" cy="1186072"/>
            <a:chOff x="217251" y="5463054"/>
            <a:chExt cx="2851641" cy="1186072"/>
          </a:xfrm>
        </p:grpSpPr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02B13391-FBFE-9241-941D-D8A8B2506185}"/>
                </a:ext>
              </a:extLst>
            </p:cNvPr>
            <p:cNvGrpSpPr/>
            <p:nvPr/>
          </p:nvGrpSpPr>
          <p:grpSpPr>
            <a:xfrm>
              <a:off x="292025" y="5722782"/>
              <a:ext cx="1447282" cy="926344"/>
              <a:chOff x="292025" y="5722782"/>
              <a:chExt cx="1447282" cy="926344"/>
            </a:xfrm>
          </p:grpSpPr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95B5598B-0263-9E4C-BEE6-8609016BF3DE}"/>
                  </a:ext>
                </a:extLst>
              </p:cNvPr>
              <p:cNvSpPr txBox="1"/>
              <p:nvPr/>
            </p:nvSpPr>
            <p:spPr>
              <a:xfrm>
                <a:off x="388783" y="5722782"/>
                <a:ext cx="1350524" cy="926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060"/>
                  </a:lnSpc>
                </a:pPr>
                <a:r>
                  <a:rPr lang="en-US" sz="8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INTERNATIONAL PARTNERS</a:t>
                </a:r>
              </a:p>
              <a:p>
                <a:pPr>
                  <a:lnSpc>
                    <a:spcPts val="1060"/>
                  </a:lnSpc>
                </a:pPr>
                <a:r>
                  <a:rPr lang="en-US" sz="8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U.S. PARTNER</a:t>
                </a:r>
              </a:p>
              <a:p>
                <a:pPr>
                  <a:lnSpc>
                    <a:spcPts val="1060"/>
                  </a:lnSpc>
                </a:pPr>
                <a:r>
                  <a:rPr lang="en-US" sz="8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ISS INSTRUMENT</a:t>
                </a:r>
              </a:p>
              <a:p>
                <a:pPr>
                  <a:lnSpc>
                    <a:spcPts val="1060"/>
                  </a:lnSpc>
                </a:pPr>
                <a:r>
                  <a:rPr lang="en-US" sz="8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JPSS INSTRUMENT</a:t>
                </a:r>
              </a:p>
              <a:p>
                <a:pPr>
                  <a:lnSpc>
                    <a:spcPts val="1060"/>
                  </a:lnSpc>
                </a:pPr>
                <a:r>
                  <a:rPr lang="en-US" sz="8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CUBESAT</a:t>
                </a:r>
              </a:p>
              <a:p>
                <a:pPr>
                  <a:lnSpc>
                    <a:spcPts val="1060"/>
                  </a:lnSpc>
                </a:pPr>
                <a:r>
                  <a:rPr lang="en-US" sz="8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LAUNCH DATE TBD</a:t>
                </a:r>
              </a:p>
            </p:txBody>
          </p:sp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54E8814A-BE64-8143-BC44-DE55B0BD08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30200" y="6508750"/>
                <a:ext cx="63500" cy="50800"/>
              </a:xfrm>
              <a:prstGeom prst="rect">
                <a:avLst/>
              </a:prstGeom>
            </p:spPr>
          </p:pic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CECA62DA-8C0E-6B48-957B-AA457C7879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15100" y="6331725"/>
                <a:ext cx="101600" cy="101600"/>
              </a:xfrm>
              <a:prstGeom prst="rect">
                <a:avLst/>
              </a:prstGeom>
            </p:spPr>
          </p:pic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95C8A147-269C-7F4C-8367-DAADF7E83D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19050" y="5802275"/>
                <a:ext cx="88900" cy="76200"/>
              </a:xfrm>
              <a:prstGeom prst="rect">
                <a:avLst/>
              </a:prstGeom>
            </p:spPr>
          </p:pic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2D744BCF-DD6E-A740-AC1C-9DDDDB79F8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97600" y="6082450"/>
                <a:ext cx="127000" cy="63500"/>
              </a:xfrm>
              <a:prstGeom prst="rect">
                <a:avLst/>
              </a:prstGeom>
            </p:spPr>
          </p:pic>
          <p:pic>
            <p:nvPicPr>
              <p:cNvPr id="74" name="Picture 73">
                <a:extLst>
                  <a:ext uri="{FF2B5EF4-FFF2-40B4-BE49-F238E27FC236}">
                    <a16:creationId xmlns:a16="http://schemas.microsoft.com/office/drawing/2014/main" id="{92592AC2-17EE-2943-84A9-95BF3D23B9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92025" y="6232450"/>
                <a:ext cx="139700" cy="38100"/>
              </a:xfrm>
              <a:prstGeom prst="rect">
                <a:avLst/>
              </a:prstGeom>
            </p:spPr>
          </p:pic>
          <p:pic>
            <p:nvPicPr>
              <p:cNvPr id="76" name="Picture 75">
                <a:extLst>
                  <a:ext uri="{FF2B5EF4-FFF2-40B4-BE49-F238E27FC236}">
                    <a16:creationId xmlns:a16="http://schemas.microsoft.com/office/drawing/2014/main" id="{62B3D93C-F6E8-6F4D-BF5D-5D975F43BF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15025" y="5937950"/>
                <a:ext cx="101600" cy="76200"/>
              </a:xfrm>
              <a:prstGeom prst="rect">
                <a:avLst/>
              </a:prstGeom>
            </p:spPr>
          </p:pic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0DD77148-18D0-F141-A143-7FFEE16AEC1F}"/>
                </a:ext>
              </a:extLst>
            </p:cNvPr>
            <p:cNvGrpSpPr/>
            <p:nvPr/>
          </p:nvGrpSpPr>
          <p:grpSpPr>
            <a:xfrm>
              <a:off x="1646237" y="5999047"/>
              <a:ext cx="1422655" cy="644215"/>
              <a:chOff x="1646237" y="5999047"/>
              <a:chExt cx="1422655" cy="644215"/>
            </a:xfrm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F1521072-1DEA-D743-A90B-29B738F66013}"/>
                  </a:ext>
                </a:extLst>
              </p:cNvPr>
              <p:cNvSpPr/>
              <p:nvPr/>
            </p:nvSpPr>
            <p:spPr>
              <a:xfrm>
                <a:off x="1646237" y="6064250"/>
                <a:ext cx="92075" cy="92075"/>
              </a:xfrm>
              <a:prstGeom prst="ellipse">
                <a:avLst/>
              </a:prstGeom>
              <a:solidFill>
                <a:srgbClr val="FCE2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CE294"/>
                  </a:solidFill>
                </a:endParaRPr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A3B853A6-2224-7844-9DC3-A9B4DCB90D36}"/>
                  </a:ext>
                </a:extLst>
              </p:cNvPr>
              <p:cNvSpPr/>
              <p:nvPr/>
            </p:nvSpPr>
            <p:spPr>
              <a:xfrm>
                <a:off x="1646237" y="6203950"/>
                <a:ext cx="92075" cy="92075"/>
              </a:xfrm>
              <a:prstGeom prst="ellipse">
                <a:avLst/>
              </a:prstGeom>
              <a:solidFill>
                <a:srgbClr val="FFAA5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CE294"/>
                  </a:solidFill>
                </a:endParaRP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390F1EDB-BAF6-1B4A-BBC0-5BFD712DA225}"/>
                  </a:ext>
                </a:extLst>
              </p:cNvPr>
              <p:cNvSpPr/>
              <p:nvPr/>
            </p:nvSpPr>
            <p:spPr>
              <a:xfrm>
                <a:off x="1646237" y="6343650"/>
                <a:ext cx="92075" cy="92075"/>
              </a:xfrm>
              <a:prstGeom prst="ellipse">
                <a:avLst/>
              </a:prstGeom>
              <a:solidFill>
                <a:srgbClr val="61DE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CE294"/>
                  </a:solidFill>
                </a:endParaRPr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60CD4ABB-CA7C-1F4E-ACBB-0848FAE3252A}"/>
                  </a:ext>
                </a:extLst>
              </p:cNvPr>
              <p:cNvSpPr/>
              <p:nvPr/>
            </p:nvSpPr>
            <p:spPr>
              <a:xfrm>
                <a:off x="1646237" y="6486525"/>
                <a:ext cx="92075" cy="92075"/>
              </a:xfrm>
              <a:prstGeom prst="ellipse">
                <a:avLst/>
              </a:prstGeom>
              <a:solidFill>
                <a:srgbClr val="26B6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CE294"/>
                  </a:solidFill>
                </a:endParaRP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A4D7D69E-8D35-094C-B0B7-E3E4F94B9F81}"/>
                  </a:ext>
                </a:extLst>
              </p:cNvPr>
              <p:cNvSpPr txBox="1"/>
              <p:nvPr/>
            </p:nvSpPr>
            <p:spPr>
              <a:xfrm>
                <a:off x="1718368" y="5999047"/>
                <a:ext cx="1350524" cy="644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060"/>
                  </a:lnSpc>
                </a:pPr>
                <a:r>
                  <a:rPr lang="en-US" sz="8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(PRE) FORMULATION</a:t>
                </a:r>
              </a:p>
              <a:p>
                <a:pPr>
                  <a:lnSpc>
                    <a:spcPts val="1060"/>
                  </a:lnSpc>
                </a:pPr>
                <a:r>
                  <a:rPr lang="en-US" sz="8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IMPLEMENTATION</a:t>
                </a:r>
              </a:p>
              <a:p>
                <a:pPr>
                  <a:lnSpc>
                    <a:spcPts val="1060"/>
                  </a:lnSpc>
                </a:pPr>
                <a:r>
                  <a:rPr lang="en-US" sz="8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OPERATING</a:t>
                </a:r>
              </a:p>
              <a:p>
                <a:pPr>
                  <a:lnSpc>
                    <a:spcPts val="1060"/>
                  </a:lnSpc>
                </a:pPr>
                <a:r>
                  <a:rPr lang="en-US" sz="800">
                    <a:solidFill>
                      <a:srgbClr val="C3E7FE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EXTENDED</a:t>
                </a:r>
              </a:p>
            </p:txBody>
          </p:sp>
        </p:grp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30EDD599-86FC-A44B-AADF-29BE85C5291B}"/>
                </a:ext>
              </a:extLst>
            </p:cNvPr>
            <p:cNvSpPr txBox="1"/>
            <p:nvPr/>
          </p:nvSpPr>
          <p:spPr>
            <a:xfrm>
              <a:off x="217251" y="5463054"/>
              <a:ext cx="1350524" cy="243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060"/>
                </a:lnSpc>
              </a:pPr>
              <a:r>
                <a:rPr lang="en-US" sz="16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KEY</a:t>
              </a:r>
            </a:p>
          </p:txBody>
        </p: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C77F51ED-31DC-354E-A151-96C9D2FD0AF8}"/>
              </a:ext>
            </a:extLst>
          </p:cNvPr>
          <p:cNvSpPr txBox="1"/>
          <p:nvPr/>
        </p:nvSpPr>
        <p:spPr>
          <a:xfrm>
            <a:off x="7805057" y="2551610"/>
            <a:ext cx="772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63ACD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2010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645182F6-99E0-4E4A-B679-6C5B140BB05B}"/>
              </a:ext>
            </a:extLst>
          </p:cNvPr>
          <p:cNvSpPr txBox="1"/>
          <p:nvPr/>
        </p:nvSpPr>
        <p:spPr>
          <a:xfrm>
            <a:off x="6540138" y="4191000"/>
            <a:ext cx="772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63ACD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2005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C71F3776-BAB6-284D-B569-D35B34AD692E}"/>
              </a:ext>
            </a:extLst>
          </p:cNvPr>
          <p:cNvSpPr txBox="1"/>
          <p:nvPr/>
        </p:nvSpPr>
        <p:spPr>
          <a:xfrm>
            <a:off x="4245429" y="3953691"/>
            <a:ext cx="574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63ACD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2000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08200E64-725F-C842-A0FC-1411D8B67965}"/>
              </a:ext>
            </a:extLst>
          </p:cNvPr>
          <p:cNvSpPr txBox="1"/>
          <p:nvPr/>
        </p:nvSpPr>
        <p:spPr>
          <a:xfrm>
            <a:off x="2764972" y="2588622"/>
            <a:ext cx="574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4C8AA8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1995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0BE55E88-537E-FD41-9982-1A071D617417}"/>
              </a:ext>
            </a:extLst>
          </p:cNvPr>
          <p:cNvSpPr txBox="1"/>
          <p:nvPr/>
        </p:nvSpPr>
        <p:spPr>
          <a:xfrm>
            <a:off x="5111931" y="152400"/>
            <a:ext cx="772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63ACD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2015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497CCCC1-F6BD-DF47-87C3-0B68B0435D4C}"/>
              </a:ext>
            </a:extLst>
          </p:cNvPr>
          <p:cNvSpPr txBox="1"/>
          <p:nvPr/>
        </p:nvSpPr>
        <p:spPr>
          <a:xfrm>
            <a:off x="365760" y="820783"/>
            <a:ext cx="646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rgbClr val="4C8AA8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2020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D55878F1-B4C7-7544-88CA-6AD1DE7C9572}"/>
              </a:ext>
            </a:extLst>
          </p:cNvPr>
          <p:cNvSpPr txBox="1"/>
          <p:nvPr/>
        </p:nvSpPr>
        <p:spPr>
          <a:xfrm>
            <a:off x="4746171" y="6457406"/>
            <a:ext cx="772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rgbClr val="63ACD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2025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3CC76836-CA93-7640-B4FF-D385FB9B7266}"/>
              </a:ext>
            </a:extLst>
          </p:cNvPr>
          <p:cNvSpPr txBox="1"/>
          <p:nvPr/>
        </p:nvSpPr>
        <p:spPr>
          <a:xfrm>
            <a:off x="209863" y="6505731"/>
            <a:ext cx="14915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C3E7FE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10.11.22</a:t>
            </a:r>
          </a:p>
        </p:txBody>
      </p:sp>
      <p:pic>
        <p:nvPicPr>
          <p:cNvPr id="180" name="Picture 179">
            <a:extLst>
              <a:ext uri="{FF2B5EF4-FFF2-40B4-BE49-F238E27FC236}">
                <a16:creationId xmlns:a16="http://schemas.microsoft.com/office/drawing/2014/main" id="{B062CF72-E65A-440D-B656-6D434A91799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030144" y="2397612"/>
            <a:ext cx="152400" cy="889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C7C8750-F20B-425C-83EB-F8FC0376565D}"/>
              </a:ext>
            </a:extLst>
          </p:cNvPr>
          <p:cNvGrpSpPr/>
          <p:nvPr/>
        </p:nvGrpSpPr>
        <p:grpSpPr>
          <a:xfrm>
            <a:off x="1867437" y="4261736"/>
            <a:ext cx="846117" cy="513298"/>
            <a:chOff x="2821330" y="5024378"/>
            <a:chExt cx="846117" cy="513298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259985F0-CD3A-E34A-B64C-5F6A70473486}"/>
                </a:ext>
              </a:extLst>
            </p:cNvPr>
            <p:cNvSpPr txBox="1"/>
            <p:nvPr/>
          </p:nvSpPr>
          <p:spPr>
            <a:xfrm>
              <a:off x="2821330" y="5024378"/>
              <a:ext cx="816980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PREFIRE (2)</a:t>
              </a:r>
            </a:p>
          </p:txBody>
        </p:sp>
        <p:pic>
          <p:nvPicPr>
            <p:cNvPr id="184" name="Picture 183" descr="A picture containing text, building material&#10;&#10;Description automatically generated">
              <a:extLst>
                <a:ext uri="{FF2B5EF4-FFF2-40B4-BE49-F238E27FC236}">
                  <a16:creationId xmlns:a16="http://schemas.microsoft.com/office/drawing/2014/main" id="{5C003F18-5F17-4663-88DE-BA119FA4D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3045147" y="5220176"/>
              <a:ext cx="622300" cy="317500"/>
            </a:xfrm>
            <a:prstGeom prst="rect">
              <a:avLst/>
            </a:prstGeom>
          </p:spPr>
        </p:pic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17700FDC-BCBD-43D0-AB90-F32F34D09F30}"/>
              </a:ext>
            </a:extLst>
          </p:cNvPr>
          <p:cNvGrpSpPr/>
          <p:nvPr/>
        </p:nvGrpSpPr>
        <p:grpSpPr>
          <a:xfrm>
            <a:off x="7919594" y="5809057"/>
            <a:ext cx="635632" cy="551135"/>
            <a:chOff x="6741300" y="5628190"/>
            <a:chExt cx="635632" cy="551135"/>
          </a:xfrm>
        </p:grpSpPr>
        <p:pic>
          <p:nvPicPr>
            <p:cNvPr id="186" name="Picture 18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DA485DB3-7ACD-41D3-B8DB-5FD53AE7E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6741300" y="5836425"/>
              <a:ext cx="635000" cy="342900"/>
            </a:xfrm>
            <a:prstGeom prst="rect">
              <a:avLst/>
            </a:prstGeom>
          </p:spPr>
        </p:pic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630476A5-E0DE-4340-A8E1-B055799E1277}"/>
                </a:ext>
              </a:extLst>
            </p:cNvPr>
            <p:cNvSpPr txBox="1"/>
            <p:nvPr/>
          </p:nvSpPr>
          <p:spPr>
            <a:xfrm>
              <a:off x="6795304" y="5628190"/>
              <a:ext cx="581628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INCUS*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441272E-63D9-6E4A-93C3-16A1BCD40058}"/>
              </a:ext>
            </a:extLst>
          </p:cNvPr>
          <p:cNvGrpSpPr/>
          <p:nvPr/>
        </p:nvGrpSpPr>
        <p:grpSpPr>
          <a:xfrm>
            <a:off x="761905" y="2726050"/>
            <a:ext cx="897038" cy="578875"/>
            <a:chOff x="772179" y="2674679"/>
            <a:chExt cx="897038" cy="578875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604299C-7233-294E-A8DC-3ACC8F6B5948}"/>
                </a:ext>
              </a:extLst>
            </p:cNvPr>
            <p:cNvSpPr txBox="1"/>
            <p:nvPr/>
          </p:nvSpPr>
          <p:spPr>
            <a:xfrm>
              <a:off x="772179" y="2674679"/>
              <a:ext cx="897038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TROPICS (4)</a:t>
              </a:r>
            </a:p>
          </p:txBody>
        </p:sp>
        <p:pic>
          <p:nvPicPr>
            <p:cNvPr id="3" name="Picture 2" descr="A picture containing text, building material, brick&#10;&#10;Description automatically generated">
              <a:extLst>
                <a:ext uri="{FF2B5EF4-FFF2-40B4-BE49-F238E27FC236}">
                  <a16:creationId xmlns:a16="http://schemas.microsoft.com/office/drawing/2014/main" id="{58B303A1-D0D7-FF49-A56D-50E252E753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 rot="21101465">
              <a:off x="896206" y="2885254"/>
              <a:ext cx="495300" cy="368300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ECB2954-2336-4D2F-8B3B-48ECB9319E4E}"/>
              </a:ext>
            </a:extLst>
          </p:cNvPr>
          <p:cNvGrpSpPr/>
          <p:nvPr/>
        </p:nvGrpSpPr>
        <p:grpSpPr>
          <a:xfrm>
            <a:off x="8632752" y="5828533"/>
            <a:ext cx="1036761" cy="558631"/>
            <a:chOff x="8662017" y="5909433"/>
            <a:chExt cx="1036761" cy="558631"/>
          </a:xfrm>
        </p:grpSpPr>
        <p:pic>
          <p:nvPicPr>
            <p:cNvPr id="31" name="Picture 3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184B93D5-C944-45A6-A9F3-1CA9A445F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8739093" y="6123639"/>
              <a:ext cx="646177" cy="344425"/>
            </a:xfrm>
            <a:prstGeom prst="rect">
              <a:avLst/>
            </a:prstGeom>
          </p:spPr>
        </p:pic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EAD49899-AAF4-4FF5-8043-E351C4E1EFE0}"/>
                </a:ext>
              </a:extLst>
            </p:cNvPr>
            <p:cNvSpPr txBox="1"/>
            <p:nvPr/>
          </p:nvSpPr>
          <p:spPr>
            <a:xfrm>
              <a:off x="8662017" y="5909433"/>
              <a:ext cx="1036761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LANDSAT NEXT*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CC10607-FCFB-4828-9B7B-8D387CE4DACA}"/>
              </a:ext>
            </a:extLst>
          </p:cNvPr>
          <p:cNvGrpSpPr/>
          <p:nvPr/>
        </p:nvGrpSpPr>
        <p:grpSpPr>
          <a:xfrm>
            <a:off x="9610481" y="5828533"/>
            <a:ext cx="919407" cy="568820"/>
            <a:chOff x="9626673" y="5850507"/>
            <a:chExt cx="919407" cy="568820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21ED1177-F929-E144-906F-4E24E309E918}"/>
                </a:ext>
              </a:extLst>
            </p:cNvPr>
            <p:cNvSpPr txBox="1"/>
            <p:nvPr/>
          </p:nvSpPr>
          <p:spPr>
            <a:xfrm>
              <a:off x="9626673" y="5850507"/>
              <a:ext cx="919407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ESO-1, 2, 3, 4*</a:t>
              </a:r>
            </a:p>
          </p:txBody>
        </p:sp>
        <p:pic>
          <p:nvPicPr>
            <p:cNvPr id="190" name="Picture 18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8334581F-2B94-42FC-9186-46B2C918C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9663690" y="6074902"/>
              <a:ext cx="646177" cy="344425"/>
            </a:xfrm>
            <a:prstGeom prst="rect">
              <a:avLst/>
            </a:prstGeom>
          </p:spPr>
        </p:pic>
      </p:grpSp>
      <p:pic>
        <p:nvPicPr>
          <p:cNvPr id="183" name="Picture 182">
            <a:extLst>
              <a:ext uri="{FF2B5EF4-FFF2-40B4-BE49-F238E27FC236}">
                <a16:creationId xmlns:a16="http://schemas.microsoft.com/office/drawing/2014/main" id="{61B81F13-E5B9-4434-B318-1F00C38EE05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64211" y="4216158"/>
            <a:ext cx="203200" cy="127000"/>
          </a:xfrm>
          <a:prstGeom prst="rect">
            <a:avLst/>
          </a:prstGeom>
        </p:spPr>
      </p:pic>
      <p:pic>
        <p:nvPicPr>
          <p:cNvPr id="191" name="Picture 190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DF6B9256-CBC6-440A-B7E6-31AFF37191F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29888" y="4387743"/>
            <a:ext cx="158857" cy="114730"/>
          </a:xfrm>
          <a:prstGeom prst="rect">
            <a:avLst/>
          </a:prstGeom>
        </p:spPr>
      </p:pic>
      <p:pic>
        <p:nvPicPr>
          <p:cNvPr id="192" name="Picture 191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D83D1542-6631-4846-A302-C19518A4DF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42964" y="4558919"/>
            <a:ext cx="158857" cy="114730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52982C48-7B11-4DCA-B841-D98E1C3FF5C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62425" y="4390892"/>
            <a:ext cx="203200" cy="127000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72553911-CDF4-430A-AC1B-09DF5CBF75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71234" y="4558919"/>
            <a:ext cx="203200" cy="127000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BE96F651-F836-42EB-A5C7-1C3136D0893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706194" y="3442479"/>
            <a:ext cx="127000" cy="127000"/>
          </a:xfrm>
          <a:prstGeom prst="rect">
            <a:avLst/>
          </a:prstGeom>
        </p:spPr>
      </p:pic>
      <p:pic>
        <p:nvPicPr>
          <p:cNvPr id="199" name="Picture 198" descr="A picture containing text, building material&#10;&#10;Description automatically generated">
            <a:extLst>
              <a:ext uri="{FF2B5EF4-FFF2-40B4-BE49-F238E27FC236}">
                <a16:creationId xmlns:a16="http://schemas.microsoft.com/office/drawing/2014/main" id="{55E680FB-E7C6-4436-BED7-86157FAEDD68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712814" y="5701530"/>
            <a:ext cx="622300" cy="317500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7A54BC0D-9502-404B-8CAE-9652088B61A9}"/>
              </a:ext>
            </a:extLst>
          </p:cNvPr>
          <p:cNvGrpSpPr/>
          <p:nvPr/>
        </p:nvGrpSpPr>
        <p:grpSpPr>
          <a:xfrm>
            <a:off x="1295400" y="810228"/>
            <a:ext cx="756226" cy="402103"/>
            <a:chOff x="1295400" y="810228"/>
            <a:chExt cx="756226" cy="402103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B34EADE-DDC9-1143-94E9-98293F5F7205}"/>
                </a:ext>
              </a:extLst>
            </p:cNvPr>
            <p:cNvSpPr txBox="1"/>
            <p:nvPr/>
          </p:nvSpPr>
          <p:spPr>
            <a:xfrm>
              <a:off x="1295400" y="810228"/>
              <a:ext cx="7340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solidFill>
                    <a:srgbClr val="C3E7FE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ICESAT-2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4EF58EC-797E-4FCD-8935-2834C3D7B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1423737" y="1032499"/>
              <a:ext cx="627889" cy="179832"/>
            </a:xfrm>
            <a:prstGeom prst="rect">
              <a:avLst/>
            </a:prstGeom>
          </p:spPr>
        </p:pic>
      </p:grpSp>
      <p:pic>
        <p:nvPicPr>
          <p:cNvPr id="198" name="Picture 197">
            <a:extLst>
              <a:ext uri="{FF2B5EF4-FFF2-40B4-BE49-F238E27FC236}">
                <a16:creationId xmlns:a16="http://schemas.microsoft.com/office/drawing/2014/main" id="{A0BCE276-0F06-4052-BF8B-47E740ECF720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241205" y="3088941"/>
            <a:ext cx="165100" cy="8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963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"/>
          <p:cNvSpPr txBox="1">
            <a:spLocks noGrp="1"/>
          </p:cNvSpPr>
          <p:nvPr>
            <p:ph type="title"/>
          </p:nvPr>
        </p:nvSpPr>
        <p:spPr>
          <a:xfrm>
            <a:off x="2328422" y="316794"/>
            <a:ext cx="902537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5CBF9"/>
              </a:buClr>
              <a:buSzPts val="4000"/>
              <a:buFont typeface="Arial"/>
              <a:buNone/>
            </a:pPr>
            <a:r>
              <a:rPr lang="en-US"/>
              <a:t>Commercial Smallsat Data Acquisition (CSDA) Program</a:t>
            </a:r>
            <a:endParaRPr/>
          </a:p>
        </p:txBody>
      </p:sp>
      <p:sp>
        <p:nvSpPr>
          <p:cNvPr id="81" name="Google Shape;81;p2"/>
          <p:cNvSpPr txBox="1">
            <a:spLocks noGrp="1"/>
          </p:cNvSpPr>
          <p:nvPr>
            <p:ph type="body" idx="1"/>
          </p:nvPr>
        </p:nvSpPr>
        <p:spPr>
          <a:xfrm>
            <a:off x="1297172" y="1600195"/>
            <a:ext cx="7591647" cy="471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000" dirty="0"/>
              <a:t>Pilot initiated in November 2017 to evaluate data from operating commercial small-satellite constellations for research and applied science activities</a:t>
            </a:r>
            <a:endParaRPr sz="2000" dirty="0"/>
          </a:p>
          <a:p>
            <a:pPr marL="74295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dirty="0"/>
              <a:t>Augment and/or complement NASA Earth observations</a:t>
            </a:r>
            <a:endParaRPr sz="1400" dirty="0"/>
          </a:p>
          <a:p>
            <a:pPr marL="74295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dirty="0"/>
              <a:t>Cost effective means to advance/extend research and applications </a:t>
            </a:r>
            <a:endParaRPr dirty="0"/>
          </a:p>
          <a:p>
            <a:pPr marL="2857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000" dirty="0"/>
              <a:t>Blanket Purchase Agreements (BPAs) were awarded in September 2018 to Maxar (</a:t>
            </a:r>
            <a:r>
              <a:rPr lang="en-US" sz="2000" dirty="0" err="1"/>
              <a:t>DigitalGlobe</a:t>
            </a:r>
            <a:r>
              <a:rPr lang="en-US" sz="2000" dirty="0"/>
              <a:t>) Inc., Planet Labs Inc., and Spire Global.</a:t>
            </a:r>
            <a:endParaRPr sz="2000" dirty="0"/>
          </a:p>
          <a:p>
            <a:pPr marL="2857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000" dirty="0"/>
              <a:t>Pilot successfully ended early 2020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sustained program - CSDA Program</a:t>
            </a:r>
            <a:endParaRPr dirty="0"/>
          </a:p>
          <a:p>
            <a:pPr marL="97155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000" i="1" dirty="0"/>
              <a:t>Restrictive nature of the </a:t>
            </a:r>
            <a:r>
              <a:rPr lang="en-US" sz="2000" i="1" dirty="0">
                <a:solidFill>
                  <a:schemeClr val="bg1"/>
                </a:solidFill>
              </a:rPr>
              <a:t>End User License Agreements (EULAs) </a:t>
            </a:r>
            <a:r>
              <a:rPr lang="en-US" sz="2000" i="1" dirty="0"/>
              <a:t>made standard scientific collaboration difficult and must be addressed in future data purchases</a:t>
            </a:r>
            <a:r>
              <a:rPr lang="en-US" sz="2000" dirty="0"/>
              <a:t>. </a:t>
            </a:r>
            <a:endParaRPr sz="2400" dirty="0"/>
          </a:p>
        </p:txBody>
      </p:sp>
      <p:sp>
        <p:nvSpPr>
          <p:cNvPr id="82" name="Google Shape;82;p2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pic>
        <p:nvPicPr>
          <p:cNvPr id="83" name="Google Shape;8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93390" y="1960941"/>
            <a:ext cx="2743200" cy="3549035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3"/>
          <p:cNvSpPr txBox="1">
            <a:spLocks noGrp="1"/>
          </p:cNvSpPr>
          <p:nvPr>
            <p:ph type="title"/>
          </p:nvPr>
        </p:nvSpPr>
        <p:spPr>
          <a:xfrm>
            <a:off x="2328422" y="316794"/>
            <a:ext cx="902537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5CBF9"/>
              </a:buClr>
              <a:buSzPts val="4000"/>
              <a:buFont typeface="Arial"/>
              <a:buNone/>
            </a:pPr>
            <a:r>
              <a:rPr lang="en-US"/>
              <a:t>Commercial Smallsat Data Acquisition (CSDA) Program</a:t>
            </a:r>
            <a:endParaRPr/>
          </a:p>
        </p:txBody>
      </p:sp>
      <p:sp>
        <p:nvSpPr>
          <p:cNvPr id="92" name="Google Shape;92;p43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93" name="Google Shape;93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43"/>
          <p:cNvSpPr txBox="1">
            <a:spLocks noGrp="1"/>
          </p:cNvSpPr>
          <p:nvPr>
            <p:ph type="body" idx="1"/>
          </p:nvPr>
        </p:nvSpPr>
        <p:spPr>
          <a:xfrm>
            <a:off x="1874460" y="1876072"/>
            <a:ext cx="9933302" cy="355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sz="3200" dirty="0"/>
              <a:t>Program Objectives:</a:t>
            </a:r>
            <a:endParaRPr sz="2000" dirty="0"/>
          </a:p>
          <a:p>
            <a:pPr marL="2857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Establish a continuous and repeatable process to onramp new commercial data vendors.</a:t>
            </a:r>
            <a:endParaRPr sz="2000" dirty="0"/>
          </a:p>
          <a:p>
            <a:pPr marL="2857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Enable sustained use of purchased data for broader use and dissemination by Earth scientific community.</a:t>
            </a:r>
            <a:endParaRPr sz="2000" dirty="0"/>
          </a:p>
          <a:p>
            <a:pPr marL="2857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Ensure long-term data preservation, access and distribution of purchased data and long-term access for scientific reproducibility.</a:t>
            </a:r>
            <a:endParaRPr sz="2000" dirty="0"/>
          </a:p>
          <a:p>
            <a:pPr marL="2857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Coordinate with other US Government agencies and international partners on the evaluation and scientific use of commercial data.</a:t>
            </a:r>
            <a:endParaRPr sz="2000" dirty="0">
              <a:solidFill>
                <a:srgbClr val="FFFFFF"/>
              </a:solidFill>
            </a:endParaRPr>
          </a:p>
        </p:txBody>
      </p:sp>
      <p:sp>
        <p:nvSpPr>
          <p:cNvPr id="95" name="Google Shape;95;p43"/>
          <p:cNvSpPr/>
          <p:nvPr/>
        </p:nvSpPr>
        <p:spPr>
          <a:xfrm>
            <a:off x="1874460" y="6348968"/>
            <a:ext cx="389882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https://earthdata.nasa.gov/csdap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4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5</a:t>
            </a:fld>
            <a:endParaRPr dirty="0"/>
          </a:p>
        </p:txBody>
      </p:sp>
      <p:pic>
        <p:nvPicPr>
          <p:cNvPr id="103" name="Google Shape;103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41994" y="1581735"/>
            <a:ext cx="9175275" cy="4060288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44"/>
          <p:cNvSpPr txBox="1">
            <a:spLocks noGrp="1"/>
          </p:cNvSpPr>
          <p:nvPr>
            <p:ph type="title"/>
          </p:nvPr>
        </p:nvSpPr>
        <p:spPr>
          <a:xfrm>
            <a:off x="2328422" y="189137"/>
            <a:ext cx="902537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5CBF9"/>
              </a:buClr>
              <a:buSzPts val="4000"/>
              <a:buFont typeface="Arial"/>
              <a:buNone/>
            </a:pPr>
            <a:r>
              <a:rPr lang="en-US"/>
              <a:t>End User License Agreements (EULAs) Tiered Approach</a:t>
            </a:r>
            <a:endParaRPr/>
          </a:p>
        </p:txBody>
      </p:sp>
      <p:sp>
        <p:nvSpPr>
          <p:cNvPr id="106" name="Google Shape;106;p44"/>
          <p:cNvSpPr/>
          <p:nvPr/>
        </p:nvSpPr>
        <p:spPr>
          <a:xfrm>
            <a:off x="1839519" y="5795355"/>
            <a:ext cx="333136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Scientific Non-Commercial Use License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4"/>
          <p:cNvSpPr/>
          <p:nvPr/>
        </p:nvSpPr>
        <p:spPr>
          <a:xfrm>
            <a:off x="1811911" y="6271363"/>
            <a:ext cx="100584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Tiered EULA approach is modeled after National Reconnaissance Office’s (NRO’s) family of EULAs.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5"/>
          <p:cNvSpPr txBox="1">
            <a:spLocks noGrp="1"/>
          </p:cNvSpPr>
          <p:nvPr>
            <p:ph type="title"/>
          </p:nvPr>
        </p:nvSpPr>
        <p:spPr>
          <a:xfrm>
            <a:off x="2253994" y="316819"/>
            <a:ext cx="902537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5CBF9"/>
              </a:buClr>
              <a:buSzPts val="4000"/>
              <a:buFont typeface="Arial"/>
              <a:buNone/>
            </a:pPr>
            <a:r>
              <a:rPr lang="en-US"/>
              <a:t>CSDA Program License Uplifts</a:t>
            </a:r>
            <a:endParaRPr/>
          </a:p>
        </p:txBody>
      </p:sp>
      <p:sp>
        <p:nvSpPr>
          <p:cNvPr id="115" name="Google Shape;115;p45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116" name="Google Shape;116;p45"/>
          <p:cNvSpPr txBox="1">
            <a:spLocks noGrp="1"/>
          </p:cNvSpPr>
          <p:nvPr>
            <p:ph type="body" idx="1"/>
          </p:nvPr>
        </p:nvSpPr>
        <p:spPr>
          <a:xfrm>
            <a:off x="1335143" y="1434304"/>
            <a:ext cx="10403775" cy="5232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000" dirty="0"/>
              <a:t>In 2021, CSDA licensing agreements expanded to broaden the applicability for scientific applications across the US Government</a:t>
            </a:r>
            <a:endParaRPr dirty="0"/>
          </a:p>
          <a:p>
            <a:pPr marL="1027113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000" dirty="0"/>
              <a:t>Spire Global, Inc.:  Available to Federal/State/Local/Tribal Governments &amp; funded research</a:t>
            </a:r>
            <a:endParaRPr dirty="0"/>
          </a:p>
          <a:p>
            <a:pPr marL="1484313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000" dirty="0"/>
              <a:t>Full GNSS Science Data Catalog</a:t>
            </a:r>
            <a:endParaRPr dirty="0"/>
          </a:p>
          <a:p>
            <a:pPr marL="1027113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000" dirty="0"/>
              <a:t>Planet Labs:  Available to Federal Civilian Agencies, NSF, &amp; their funded research </a:t>
            </a:r>
            <a:endParaRPr dirty="0"/>
          </a:p>
          <a:p>
            <a:pPr marL="1484313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000" dirty="0"/>
              <a:t>Full </a:t>
            </a:r>
            <a:r>
              <a:rPr lang="en-US" sz="2000" dirty="0" err="1"/>
              <a:t>PlanetScope</a:t>
            </a:r>
            <a:r>
              <a:rPr lang="en-US" sz="2000" dirty="0"/>
              <a:t> and </a:t>
            </a:r>
            <a:r>
              <a:rPr lang="en-US" sz="2000" dirty="0" err="1"/>
              <a:t>RapidEye</a:t>
            </a:r>
            <a:r>
              <a:rPr lang="en-US" sz="2000" dirty="0"/>
              <a:t> archive</a:t>
            </a:r>
            <a:endParaRPr dirty="0"/>
          </a:p>
          <a:p>
            <a:pPr marL="1027113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000" dirty="0"/>
              <a:t>Other licensing details remain similar:</a:t>
            </a:r>
            <a:endParaRPr dirty="0"/>
          </a:p>
          <a:p>
            <a:pPr marL="1484313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000" dirty="0"/>
              <a:t>30-day latency; scientific use only</a:t>
            </a:r>
            <a:endParaRPr dirty="0"/>
          </a:p>
          <a:p>
            <a:pPr marL="5143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000" dirty="0"/>
              <a:t>Onramp 2 and beyond vendors– utilize the broaden licenses: USG, USG Plus, and Public Release</a:t>
            </a:r>
            <a:endParaRPr dirty="0"/>
          </a:p>
          <a:p>
            <a:pPr marL="51435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000" dirty="0"/>
              <a:t>These licensing uplifts will make the data more readily-available across the government and improve both value and interagency collaboration.</a:t>
            </a:r>
            <a:br>
              <a:rPr lang="en-US" sz="2000" dirty="0"/>
            </a:br>
            <a:endParaRPr sz="2000" dirty="0"/>
          </a:p>
        </p:txBody>
      </p:sp>
      <p:pic>
        <p:nvPicPr>
          <p:cNvPr id="117" name="Google Shape;117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>
            <a:alpha val="67843"/>
          </a:srgbClr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8"/>
          <p:cNvSpPr txBox="1">
            <a:spLocks noGrp="1"/>
          </p:cNvSpPr>
          <p:nvPr>
            <p:ph type="title"/>
          </p:nvPr>
        </p:nvSpPr>
        <p:spPr>
          <a:xfrm>
            <a:off x="2269247" y="345574"/>
            <a:ext cx="902537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5CBF9"/>
              </a:buClr>
              <a:buSzPts val="4000"/>
              <a:buFont typeface="Arial"/>
              <a:buNone/>
            </a:pPr>
            <a:r>
              <a:rPr lang="en-US"/>
              <a:t>CSDA Data Holdings</a:t>
            </a:r>
            <a:endParaRPr/>
          </a:p>
        </p:txBody>
      </p:sp>
      <p:sp>
        <p:nvSpPr>
          <p:cNvPr id="158" name="Google Shape;158;p48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159" name="Google Shape;159;p48"/>
          <p:cNvSpPr txBox="1"/>
          <p:nvPr/>
        </p:nvSpPr>
        <p:spPr>
          <a:xfrm>
            <a:off x="2269247" y="6462112"/>
            <a:ext cx="535577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https://earthdata.nasa.gov/esds/csdap/commercial-datasets</a:t>
            </a: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48" descr="A picture containing tabl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r="5072"/>
          <a:stretch/>
        </p:blipFill>
        <p:spPr>
          <a:xfrm>
            <a:off x="1763920" y="1390621"/>
            <a:ext cx="9936086" cy="4589075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54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219" name="Google Shape;219;p54"/>
          <p:cNvSpPr txBox="1">
            <a:spLocks noGrp="1"/>
          </p:cNvSpPr>
          <p:nvPr>
            <p:ph type="title"/>
          </p:nvPr>
        </p:nvSpPr>
        <p:spPr>
          <a:xfrm>
            <a:off x="2254531" y="142601"/>
            <a:ext cx="902537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5CBF9"/>
              </a:buClr>
              <a:buSzPts val="4000"/>
              <a:buFont typeface="Arial"/>
              <a:buNone/>
            </a:pPr>
            <a:r>
              <a:rPr lang="en-US" dirty="0"/>
              <a:t>FY23 Activities &amp; Beyond: On-ramp and Evaluation</a:t>
            </a:r>
            <a:endParaRPr dirty="0"/>
          </a:p>
        </p:txBody>
      </p:sp>
      <p:pic>
        <p:nvPicPr>
          <p:cNvPr id="220" name="Google Shape;220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29;p46">
            <a:extLst>
              <a:ext uri="{FF2B5EF4-FFF2-40B4-BE49-F238E27FC236}">
                <a16:creationId xmlns:a16="http://schemas.microsoft.com/office/drawing/2014/main" id="{60CAFE9B-DFF7-4F22-AD76-14C19ACE4743}"/>
              </a:ext>
            </a:extLst>
          </p:cNvPr>
          <p:cNvSpPr txBox="1">
            <a:spLocks/>
          </p:cNvSpPr>
          <p:nvPr/>
        </p:nvSpPr>
        <p:spPr>
          <a:xfrm>
            <a:off x="1393004" y="1331914"/>
            <a:ext cx="10515600" cy="5383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>
              <a:buSzPts val="1600"/>
              <a:buFont typeface="Arial" panose="020B0604020202020204" pitchFamily="34" charset="0"/>
              <a:buChar char="•"/>
            </a:pPr>
            <a:r>
              <a:rPr lang="en-US" dirty="0"/>
              <a:t>On-Ramp #2: On-Ramp of qualified vendors from second Request for Information (RFI) (October 2019). Data quality criteria will use the draft joint ESA-NASA Evaluation Framework Guidelines for SAR and Optical:</a:t>
            </a:r>
          </a:p>
          <a:p>
            <a:pPr marL="800100" lvl="1" indent="-342900">
              <a:lnSpc>
                <a:spcPct val="100000"/>
              </a:lnSpc>
              <a:spcBef>
                <a:spcPts val="1000"/>
              </a:spcBef>
              <a:buSzPts val="1600"/>
              <a:buFont typeface="Arial" panose="020B0604020202020204" pitchFamily="34" charset="0"/>
              <a:buChar char="•"/>
            </a:pPr>
            <a:r>
              <a:rPr lang="en-US" dirty="0"/>
              <a:t>Airbus DS GEO (US) Inc BPA awarded July 2021; Selected principal investigators (PIs) initiated one-year evaluation of the SAR data products January 2022. Final PI Reports due: ~Jan 2023.</a:t>
            </a:r>
          </a:p>
          <a:p>
            <a:pPr marL="742950" lvl="1" indent="-285750">
              <a:buSzPts val="1600"/>
              <a:buFont typeface="Arial"/>
              <a:buChar char="•"/>
            </a:pPr>
            <a:r>
              <a:rPr lang="en-US" dirty="0" err="1"/>
              <a:t>BlackSky</a:t>
            </a:r>
            <a:r>
              <a:rPr lang="en-US" dirty="0"/>
              <a:t> Geospatial Solutions, Inc BPA awarded Sept. 2021; Selected principal investigators (PIs) initiated one-year evaluation of the SAR data products July 2022. Final PI Reports due: ~July 2023.</a:t>
            </a:r>
          </a:p>
          <a:p>
            <a:pPr marL="285750" indent="-285750">
              <a:buSzPts val="1600"/>
              <a:buFont typeface="Arial"/>
              <a:buChar char="•"/>
            </a:pPr>
            <a:r>
              <a:rPr lang="en-US" dirty="0"/>
              <a:t>On-Ramp #3: On-Ramp of qualified vendors from third RFI (December 2020) is underway. Sole source synopsis posted for Capella Space, ICEYE US, Inc, </a:t>
            </a:r>
            <a:r>
              <a:rPr lang="en-US" dirty="0" err="1"/>
              <a:t>GeoOptics</a:t>
            </a:r>
            <a:r>
              <a:rPr lang="en-US" dirty="0"/>
              <a:t>, Inc, and </a:t>
            </a:r>
            <a:r>
              <a:rPr lang="en-US" dirty="0" err="1"/>
              <a:t>GHGSat</a:t>
            </a:r>
            <a:r>
              <a:rPr lang="en-US" dirty="0"/>
              <a:t>, Inc.</a:t>
            </a:r>
          </a:p>
          <a:p>
            <a:pPr lvl="1" indent="-457200">
              <a:buSzPts val="1600"/>
              <a:buFont typeface="Arial" panose="020B0604020202020204" pitchFamily="34" charset="0"/>
              <a:buChar char="•"/>
            </a:pPr>
            <a:r>
              <a:rPr lang="en-US" dirty="0"/>
              <a:t>Selection of PIs for evaluation via ROSES 2022 (A. 43); Proposals received: July 21; Review panels being assembled</a:t>
            </a:r>
          </a:p>
          <a:p>
            <a:pPr lvl="1" indent="-457200">
              <a:buSzPts val="1600"/>
              <a:buFont typeface="Arial" panose="020B0604020202020204" pitchFamily="34" charset="0"/>
              <a:buChar char="•"/>
            </a:pPr>
            <a:r>
              <a:rPr lang="en-US" dirty="0" err="1"/>
              <a:t>GHGSat</a:t>
            </a:r>
            <a:r>
              <a:rPr lang="en-US" dirty="0"/>
              <a:t>, Inc. BPA awarded September 28, 2022, to provide methane data products to be evaluated under the CSDA program. </a:t>
            </a:r>
          </a:p>
          <a:p>
            <a:pPr marL="342900" indent="-342900">
              <a:buSzPts val="1600"/>
              <a:buFont typeface="Arial" panose="020B0604020202020204" pitchFamily="34" charset="0"/>
              <a:buChar char="•"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Commercial </a:t>
            </a:r>
            <a:r>
              <a:rPr lang="en-US" dirty="0" err="1"/>
              <a:t>SmallSat</a:t>
            </a:r>
            <a:r>
              <a:rPr lang="en-US" dirty="0"/>
              <a:t> Data Analysis solicitation will be released (ROSES 2023 A.44) to promote scientific use of purchased data by the scientific and applied science communities.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D12BBA-62BC-4CE3-B2F3-270C908FF7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  <p:pic>
        <p:nvPicPr>
          <p:cNvPr id="5" name="Google Shape;133;p18">
            <a:extLst>
              <a:ext uri="{FF2B5EF4-FFF2-40B4-BE49-F238E27FC236}">
                <a16:creationId xmlns:a16="http://schemas.microsoft.com/office/drawing/2014/main" id="{6B6D0598-7DED-461F-A5A8-BC55F3D6D92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97685" y="1118013"/>
            <a:ext cx="10590245" cy="515982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CC7F79-96D6-400D-B265-5F2054EBD5BF}"/>
              </a:ext>
            </a:extLst>
          </p:cNvPr>
          <p:cNvSpPr txBox="1"/>
          <p:nvPr/>
        </p:nvSpPr>
        <p:spPr>
          <a:xfrm rot="19939506">
            <a:off x="7460012" y="3152846"/>
            <a:ext cx="3969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Coming Soon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BC7B8D-9AA6-4EF0-AFD7-396F254D0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025" y="220630"/>
            <a:ext cx="9024938" cy="646112"/>
          </a:xfrm>
        </p:spPr>
        <p:txBody>
          <a:bodyPr/>
          <a:lstStyle/>
          <a:p>
            <a:r>
              <a:rPr lang="en-US" dirty="0"/>
              <a:t>Data Search via EOSDIS</a:t>
            </a:r>
          </a:p>
        </p:txBody>
      </p:sp>
      <p:sp>
        <p:nvSpPr>
          <p:cNvPr id="8" name="Google Shape;132;p18">
            <a:extLst>
              <a:ext uri="{FF2B5EF4-FFF2-40B4-BE49-F238E27FC236}">
                <a16:creationId xmlns:a16="http://schemas.microsoft.com/office/drawing/2014/main" id="{818DCE52-2E48-4975-91BE-C9EFFB8FBB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76993" y="6289288"/>
            <a:ext cx="10880093" cy="53525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Coming soon: Data discoverable and downloadable through NASA’s CMR, Earthdata Search Client</a:t>
            </a:r>
            <a:endParaRPr dirty="0"/>
          </a:p>
        </p:txBody>
      </p:sp>
      <p:pic>
        <p:nvPicPr>
          <p:cNvPr id="10" name="Google Shape;268;p59">
            <a:extLst>
              <a:ext uri="{FF2B5EF4-FFF2-40B4-BE49-F238E27FC236}">
                <a16:creationId xmlns:a16="http://schemas.microsoft.com/office/drawing/2014/main" id="{0045DBC3-4A8D-4BC7-A5F0-C73A0A6063B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163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9"/>
          <p:cNvSpPr txBox="1">
            <a:spLocks noGrp="1"/>
          </p:cNvSpPr>
          <p:nvPr>
            <p:ph type="title"/>
          </p:nvPr>
        </p:nvSpPr>
        <p:spPr>
          <a:xfrm>
            <a:off x="2328422" y="343216"/>
            <a:ext cx="902537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5CBF9"/>
              </a:buClr>
              <a:buSzPts val="4000"/>
              <a:buFont typeface="Arial"/>
              <a:buNone/>
            </a:pPr>
            <a:r>
              <a:rPr lang="en-US" sz="4000" dirty="0"/>
              <a:t>ESA-NASA International</a:t>
            </a:r>
            <a:r>
              <a:rPr lang="en-US" sz="4000" i="1" dirty="0"/>
              <a:t> </a:t>
            </a:r>
            <a:r>
              <a:rPr lang="en-US" sz="4000" dirty="0"/>
              <a:t>Collaboration</a:t>
            </a:r>
            <a:endParaRPr dirty="0"/>
          </a:p>
        </p:txBody>
      </p:sp>
      <p:sp>
        <p:nvSpPr>
          <p:cNvPr id="267" name="Google Shape;267;p59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pic>
        <p:nvPicPr>
          <p:cNvPr id="268" name="Google Shape;268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6A16D125-EDAB-4826-8BC7-C530DE02FB4B}"/>
              </a:ext>
            </a:extLst>
          </p:cNvPr>
          <p:cNvSpPr txBox="1">
            <a:spLocks/>
          </p:cNvSpPr>
          <p:nvPr/>
        </p:nvSpPr>
        <p:spPr>
          <a:xfrm>
            <a:off x="1450939" y="1112266"/>
            <a:ext cx="10538882" cy="500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❖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ESA/NASA Joint Program Planning Group Sub-Group 3: Ground Segments and Data: 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Coordinated evaluation of commercial Third-Party mission data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bg1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Elaborated common data assessment guidelines to be used to support future NASA and ESA evaluation of commercial missions </a:t>
            </a:r>
          </a:p>
          <a:p>
            <a:pPr marR="0" lvl="2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Drafted 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Joint ESA-NASA Earth Observation Mission Quality Framework Guidelines for Optical and Synthetic Aperture Radar (SAR)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bg1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Performed cross-assessment of some commercial missions, in particular Planet constellations (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PlanetScope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and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SkySat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constellations), exchanging information on the evaluation before publication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bg1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Coordinated participation in data quality workshops related to Very High Resolution EO  (VH-RODA, JACIE)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bg1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Collaborate on drafting the joint evaluation data usability framework guidelines.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bg1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Calibri" panose="020F0502020204030204" pitchFamily="34" charset="0"/>
                <a:sym typeface="Helvetica Neue"/>
              </a:rPr>
              <a:t>Initiate discussions on coordination data licenses for data purchased and related issues for facilitating data use, where permissible</a:t>
            </a:r>
          </a:p>
          <a:p>
            <a:pPr marL="5334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tabLst/>
              <a:defRPr/>
            </a:pP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39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9"/>
          <p:cNvSpPr txBox="1">
            <a:spLocks noGrp="1"/>
          </p:cNvSpPr>
          <p:nvPr>
            <p:ph type="title"/>
          </p:nvPr>
        </p:nvSpPr>
        <p:spPr>
          <a:xfrm>
            <a:off x="2328422" y="398615"/>
            <a:ext cx="9025378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5CBF9"/>
              </a:buClr>
              <a:buSzPts val="4000"/>
              <a:buFont typeface="Arial"/>
              <a:buNone/>
            </a:pPr>
            <a:r>
              <a:rPr lang="en-US" sz="3200" dirty="0"/>
              <a:t>ESA-NASA International</a:t>
            </a:r>
            <a:r>
              <a:rPr lang="en-US" sz="3200" i="1" dirty="0"/>
              <a:t> </a:t>
            </a:r>
            <a:r>
              <a:rPr lang="en-US" sz="3200" dirty="0"/>
              <a:t>Collaboration (cont’d)</a:t>
            </a:r>
            <a:endParaRPr sz="3200" dirty="0"/>
          </a:p>
        </p:txBody>
      </p:sp>
      <p:sp>
        <p:nvSpPr>
          <p:cNvPr id="267" name="Google Shape;267;p59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pic>
        <p:nvPicPr>
          <p:cNvPr id="268" name="Google Shape;268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D36A965-BAB0-49F1-88DD-5F9C4088DE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25" t="29583" r="34766" b="7963"/>
          <a:stretch/>
        </p:blipFill>
        <p:spPr>
          <a:xfrm>
            <a:off x="2647950" y="1210304"/>
            <a:ext cx="7029450" cy="473894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AD01D03-8DFE-4AF4-922B-1E77D14610B4}"/>
              </a:ext>
            </a:extLst>
          </p:cNvPr>
          <p:cNvSpPr txBox="1"/>
          <p:nvPr/>
        </p:nvSpPr>
        <p:spPr>
          <a:xfrm>
            <a:off x="2038349" y="6179883"/>
            <a:ext cx="9251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Joint Data Quality Guidelines Summary Cal/Val Maturity Matrix - To be filled in to report the result of assessment.</a:t>
            </a:r>
          </a:p>
        </p:txBody>
      </p:sp>
    </p:spTree>
    <p:extLst>
      <p:ext uri="{BB962C8B-B14F-4D97-AF65-F5344CB8AC3E}">
        <p14:creationId xmlns:p14="http://schemas.microsoft.com/office/powerpoint/2010/main" val="295254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9E225-21E9-4C09-9DB7-4C6C825BB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281" y="1321814"/>
            <a:ext cx="6319024" cy="79234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Landslide Detection using Commercially-Purchased Imagery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AAF27-F595-48A8-B8BF-4D007788BC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912" y="2220482"/>
            <a:ext cx="5985717" cy="3194034"/>
          </a:xfrm>
        </p:spPr>
        <p:txBody>
          <a:bodyPr>
            <a:noAutofit/>
          </a:bodyPr>
          <a:lstStyle/>
          <a:p>
            <a:pPr marL="571500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 recent study has utilized the Planet constellation to detect and map landslides in the Lower Mekong region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white regions (right) show where landslides were detected by high-resolution optical imagery acquired from Planet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landslide initiation points (red dots) can be determined by cross-referencing the detected landslides with a digital elevation model</a:t>
            </a:r>
          </a:p>
          <a:p>
            <a:pPr marL="571500" indent="-342900">
              <a:buClrTx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These results leverage the high spatial resolution and temporal revisit available from the Planet imagery in conjunction with the high-fidelity NASADEM data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BC9C67-43B0-4F8A-A59A-C6C41068D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97149" y="5699356"/>
            <a:ext cx="4956059" cy="81295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800" i="1" dirty="0">
                <a:solidFill>
                  <a:schemeClr val="tx1"/>
                </a:solidFill>
              </a:rPr>
              <a:t>Imagery (background), detected landslides (white), and landside initiation points (red dots) over </a:t>
            </a:r>
            <a:r>
              <a:rPr lang="en-US" sz="1800" i="1" dirty="0" err="1">
                <a:solidFill>
                  <a:schemeClr val="tx1"/>
                </a:solidFill>
              </a:rPr>
              <a:t>Hpa</a:t>
            </a:r>
            <a:r>
              <a:rPr lang="en-US" sz="1800" i="1" dirty="0">
                <a:solidFill>
                  <a:schemeClr val="tx1"/>
                </a:solidFill>
              </a:rPr>
              <a:t>-An, Kayin state, Myanmar on 5 Dec 2018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E09C93-8F82-4149-B233-48D02E589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8358" y="274493"/>
            <a:ext cx="5094850" cy="50948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D6AD32-844F-47F5-B746-C619342199CA}"/>
              </a:ext>
            </a:extLst>
          </p:cNvPr>
          <p:cNvSpPr txBox="1"/>
          <p:nvPr/>
        </p:nvSpPr>
        <p:spPr>
          <a:xfrm>
            <a:off x="10304432" y="6503768"/>
            <a:ext cx="18875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/>
              <a:t>Amatya</a:t>
            </a:r>
            <a:r>
              <a:rPr lang="en-US" sz="1600" i="1" dirty="0"/>
              <a:t> et al. (2022)</a:t>
            </a:r>
          </a:p>
        </p:txBody>
      </p:sp>
      <p:sp>
        <p:nvSpPr>
          <p:cNvPr id="7" name="Google Shape;328;p63">
            <a:extLst>
              <a:ext uri="{FF2B5EF4-FFF2-40B4-BE49-F238E27FC236}">
                <a16:creationId xmlns:a16="http://schemas.microsoft.com/office/drawing/2014/main" id="{823D3CF5-CC9B-42A2-9096-E148D329B27F}"/>
              </a:ext>
            </a:extLst>
          </p:cNvPr>
          <p:cNvSpPr txBox="1">
            <a:spLocks/>
          </p:cNvSpPr>
          <p:nvPr/>
        </p:nvSpPr>
        <p:spPr>
          <a:xfrm>
            <a:off x="580581" y="250673"/>
            <a:ext cx="6683248" cy="59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5CBF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600" dirty="0">
                <a:solidFill>
                  <a:schemeClr val="dk1"/>
                </a:solidFill>
              </a:rPr>
              <a:t>CSDA Science Results</a:t>
            </a:r>
            <a:endParaRPr lang="en-US" sz="3600" dirty="0"/>
          </a:p>
        </p:txBody>
      </p:sp>
      <p:pic>
        <p:nvPicPr>
          <p:cNvPr id="10" name="Google Shape;336;p63">
            <a:extLst>
              <a:ext uri="{FF2B5EF4-FFF2-40B4-BE49-F238E27FC236}">
                <a16:creationId xmlns:a16="http://schemas.microsoft.com/office/drawing/2014/main" id="{6D0292C7-91E9-4A3A-9D6F-8D2F3B27410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8326" y="161591"/>
            <a:ext cx="926574" cy="76905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338;p63">
            <a:extLst>
              <a:ext uri="{FF2B5EF4-FFF2-40B4-BE49-F238E27FC236}">
                <a16:creationId xmlns:a16="http://schemas.microsoft.com/office/drawing/2014/main" id="{0EAF07BA-2C0D-484B-935D-DE3517180A5D}"/>
              </a:ext>
            </a:extLst>
          </p:cNvPr>
          <p:cNvSpPr txBox="1"/>
          <p:nvPr/>
        </p:nvSpPr>
        <p:spPr>
          <a:xfrm>
            <a:off x="42422" y="6548226"/>
            <a:ext cx="4572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9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23232"/>
                </a:solidFill>
                <a:latin typeface="Verdana"/>
                <a:ea typeface="Verdana"/>
                <a:cs typeface="Verdana"/>
                <a:sym typeface="Verdana"/>
              </a:rPr>
              <a:t>©  Planet Labs, Inc. (2018). All rights reserved.</a:t>
            </a:r>
            <a:endParaRPr sz="9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26921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63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sp>
        <p:nvSpPr>
          <p:cNvPr id="330" name="Google Shape;330;p63"/>
          <p:cNvSpPr txBox="1"/>
          <p:nvPr/>
        </p:nvSpPr>
        <p:spPr>
          <a:xfrm>
            <a:off x="2328422" y="5527462"/>
            <a:ext cx="329930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en-US" sz="1000" b="0" i="1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Pickering et al. (2021) doi:10.3390/rs13112191</a:t>
            </a:r>
            <a:endParaRPr dirty="0"/>
          </a:p>
        </p:txBody>
      </p:sp>
      <p:pic>
        <p:nvPicPr>
          <p:cNvPr id="336" name="Google Shape;336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326" y="380143"/>
            <a:ext cx="625252" cy="55050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38;p63">
            <a:extLst>
              <a:ext uri="{FF2B5EF4-FFF2-40B4-BE49-F238E27FC236}">
                <a16:creationId xmlns:a16="http://schemas.microsoft.com/office/drawing/2014/main" id="{05C5ABCB-47B8-44E9-B3DD-2E0040825D2B}"/>
              </a:ext>
            </a:extLst>
          </p:cNvPr>
          <p:cNvSpPr txBox="1"/>
          <p:nvPr/>
        </p:nvSpPr>
        <p:spPr>
          <a:xfrm>
            <a:off x="8440919" y="6556632"/>
            <a:ext cx="4572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9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23232"/>
                </a:solidFill>
                <a:latin typeface="Verdana"/>
                <a:ea typeface="Verdana"/>
                <a:cs typeface="Verdana"/>
                <a:sym typeface="Verdana"/>
              </a:rPr>
              <a:t>©  Planet Labs, Inc. (2019-2021). All rights reserved.</a:t>
            </a:r>
            <a:endParaRPr sz="9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4DF366-9E37-4FDE-A4AC-1B18F5F10A23}"/>
              </a:ext>
            </a:extLst>
          </p:cNvPr>
          <p:cNvSpPr txBox="1"/>
          <p:nvPr/>
        </p:nvSpPr>
        <p:spPr>
          <a:xfrm>
            <a:off x="-15368" y="1517067"/>
            <a:ext cx="4125999" cy="2298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92024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Small water bodies and their seasonality are not accounted for within existing surface water products, despite their global importance.</a:t>
            </a:r>
          </a:p>
          <a:p>
            <a:pPr marL="285750" indent="-19202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Project used a dense time series of 3-m </a:t>
            </a:r>
            <a:r>
              <a:rPr lang="en-US" sz="1500" dirty="0" err="1"/>
              <a:t>PlanetScope</a:t>
            </a:r>
            <a:r>
              <a:rPr lang="en-US" sz="1500" dirty="0"/>
              <a:t> imagery to explore the ability of very high resolution imagery to detect and monitor seasonal changes in surface water.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73399D9-F9EB-413E-9748-476108DD93ED}"/>
              </a:ext>
            </a:extLst>
          </p:cNvPr>
          <p:cNvSpPr txBox="1">
            <a:spLocks/>
          </p:cNvSpPr>
          <p:nvPr/>
        </p:nvSpPr>
        <p:spPr>
          <a:xfrm>
            <a:off x="1077244" y="37850"/>
            <a:ext cx="11405222" cy="630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5CBF9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65CBF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</a:rPr>
              <a:t>Mapping Lakes and Ponds in Alaska at Very High Spatiotemporal Resolutions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6077F9-33A1-4769-BBC8-29B2FAE37260}"/>
              </a:ext>
            </a:extLst>
          </p:cNvPr>
          <p:cNvSpPr txBox="1"/>
          <p:nvPr/>
        </p:nvSpPr>
        <p:spPr>
          <a:xfrm>
            <a:off x="100176" y="1216370"/>
            <a:ext cx="1929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Overview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99957C-3E5A-4BC7-B14D-C0832BF66F08}"/>
              </a:ext>
            </a:extLst>
          </p:cNvPr>
          <p:cNvSpPr txBox="1"/>
          <p:nvPr/>
        </p:nvSpPr>
        <p:spPr>
          <a:xfrm>
            <a:off x="111873" y="4198536"/>
            <a:ext cx="2440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Methods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2ABB68-4437-4262-98F3-A4340FD6552E}"/>
              </a:ext>
            </a:extLst>
          </p:cNvPr>
          <p:cNvSpPr txBox="1"/>
          <p:nvPr/>
        </p:nvSpPr>
        <p:spPr>
          <a:xfrm>
            <a:off x="-17561" y="4529425"/>
            <a:ext cx="5792143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9202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u="sng" dirty="0"/>
              <a:t>Case study</a:t>
            </a:r>
            <a:r>
              <a:rPr lang="en-US" sz="1500" dirty="0"/>
              <a:t> spanned four regions in Alaska: Yukon-Kuskokwim Delta tundra, and three boreal wetland complexes (i.e., Fairbanks; Yukon Flats; Delta Junction). </a:t>
            </a:r>
          </a:p>
          <a:p>
            <a:pPr marL="285750" indent="-19202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Utilized a convolutional neural network (U-Net) trained on 11,000 manually delineated water bodies within Maxar WorldView-2 imagery.</a:t>
            </a:r>
          </a:p>
          <a:p>
            <a:pPr marL="285750" indent="-19202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Validated the U-Net model water body detections against independent hand-delineated and GPS-surveyed water bodies.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DE708F0-823C-4757-B914-14D5280111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246" y="1208222"/>
            <a:ext cx="4976738" cy="33637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C5AE48C-A820-46F9-A0D1-BC9DF5138B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846" y="1709769"/>
            <a:ext cx="2669113" cy="206257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B31655A-1E3D-45B3-9F95-108C368126FA}"/>
              </a:ext>
            </a:extLst>
          </p:cNvPr>
          <p:cNvSpPr txBox="1"/>
          <p:nvPr/>
        </p:nvSpPr>
        <p:spPr>
          <a:xfrm>
            <a:off x="10663922" y="1402740"/>
            <a:ext cx="18077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IOU: 0.84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47A3A5-E670-4077-BF9E-A5B3386992D4}"/>
              </a:ext>
            </a:extLst>
          </p:cNvPr>
          <p:cNvSpPr txBox="1"/>
          <p:nvPr/>
        </p:nvSpPr>
        <p:spPr>
          <a:xfrm>
            <a:off x="9559681" y="1402740"/>
            <a:ext cx="7353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IOU: 0.39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6728874-C88B-4A50-8D69-48E18CAA8A09}"/>
              </a:ext>
            </a:extLst>
          </p:cNvPr>
          <p:cNvCxnSpPr/>
          <p:nvPr/>
        </p:nvCxnSpPr>
        <p:spPr>
          <a:xfrm>
            <a:off x="10087017" y="1635367"/>
            <a:ext cx="1859360" cy="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72121-B6E3-448F-B04B-C56A85BE7944}"/>
              </a:ext>
            </a:extLst>
          </p:cNvPr>
          <p:cNvCxnSpPr/>
          <p:nvPr/>
        </p:nvCxnSpPr>
        <p:spPr>
          <a:xfrm>
            <a:off x="9831135" y="1636306"/>
            <a:ext cx="19245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BB3E190-3677-434D-BA11-7CD4D50F6A24}"/>
              </a:ext>
            </a:extLst>
          </p:cNvPr>
          <p:cNvCxnSpPr/>
          <p:nvPr/>
        </p:nvCxnSpPr>
        <p:spPr>
          <a:xfrm>
            <a:off x="10020931" y="1633397"/>
            <a:ext cx="0" cy="6378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EBE8483-0F7B-4A9E-96B1-B3712BF7EBBE}"/>
              </a:ext>
            </a:extLst>
          </p:cNvPr>
          <p:cNvCxnSpPr/>
          <p:nvPr/>
        </p:nvCxnSpPr>
        <p:spPr>
          <a:xfrm>
            <a:off x="9837406" y="1633397"/>
            <a:ext cx="0" cy="6378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9AF677C-7333-4339-B825-CB9F7677CE0E}"/>
              </a:ext>
            </a:extLst>
          </p:cNvPr>
          <p:cNvCxnSpPr/>
          <p:nvPr/>
        </p:nvCxnSpPr>
        <p:spPr>
          <a:xfrm>
            <a:off x="10094637" y="1632457"/>
            <a:ext cx="0" cy="6378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E320581-F9D6-43AD-A185-8FF558A9C8B1}"/>
              </a:ext>
            </a:extLst>
          </p:cNvPr>
          <p:cNvCxnSpPr/>
          <p:nvPr/>
        </p:nvCxnSpPr>
        <p:spPr>
          <a:xfrm>
            <a:off x="11947108" y="1632457"/>
            <a:ext cx="0" cy="6378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C3352322-948F-4C0D-BA26-D29403F616F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03" t="68572"/>
          <a:stretch/>
        </p:blipFill>
        <p:spPr>
          <a:xfrm>
            <a:off x="10560881" y="2387611"/>
            <a:ext cx="1385496" cy="68376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D053D7B-2F67-4406-8623-21E28AF6879C}"/>
              </a:ext>
            </a:extLst>
          </p:cNvPr>
          <p:cNvSpPr txBox="1"/>
          <p:nvPr/>
        </p:nvSpPr>
        <p:spPr>
          <a:xfrm>
            <a:off x="5810398" y="5167602"/>
            <a:ext cx="635765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9202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 automated U-Net &amp; </a:t>
            </a:r>
            <a:r>
              <a:rPr lang="en-US" sz="1600" dirty="0" err="1"/>
              <a:t>PlanetScope</a:t>
            </a:r>
            <a:r>
              <a:rPr lang="en-US" sz="1600" dirty="0"/>
              <a:t> approach detected very small water bodies &gt; 0.001 km</a:t>
            </a:r>
            <a:r>
              <a:rPr lang="en-US" sz="1600" baseline="30000" dirty="0"/>
              <a:t>2</a:t>
            </a:r>
            <a:r>
              <a:rPr lang="en-US" sz="1600" dirty="0"/>
              <a:t> with high accuracy (precision = 0.95) and identified water bodies as small as 0.0001 km</a:t>
            </a:r>
            <a:r>
              <a:rPr lang="en-US" sz="1600" baseline="30000" dirty="0"/>
              <a:t>2</a:t>
            </a:r>
            <a:r>
              <a:rPr lang="en-US" sz="1600" dirty="0"/>
              <a:t>.</a:t>
            </a:r>
          </a:p>
          <a:p>
            <a:pPr marL="285750" indent="-192024">
              <a:buFont typeface="Arial" panose="020B0604020202020204" pitchFamily="34" charset="0"/>
              <a:buChar char="•"/>
            </a:pPr>
            <a:r>
              <a:rPr lang="en-US" sz="1600" dirty="0"/>
              <a:t>These results set a new “gold standard” in water mapping and can be readily extended to elsewhere on Earth.  </a:t>
            </a:r>
          </a:p>
          <a:p>
            <a:endParaRPr lang="en-US" sz="16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9D781AF-22D2-4326-A90F-D2636BC7B88C}"/>
              </a:ext>
            </a:extLst>
          </p:cNvPr>
          <p:cNvSpPr/>
          <p:nvPr/>
        </p:nvSpPr>
        <p:spPr>
          <a:xfrm>
            <a:off x="1230440" y="507253"/>
            <a:ext cx="1000339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A. Mullen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J. D. Watts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*, B. M. Rogers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M. L. Carroll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C.D. Elder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J. Noomah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Z. Williams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A. Bredder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E. Rickenbaugh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1,5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J. A. Caraballo-Vega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E. Levenson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S.W. Cooley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S. Potter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Y. Yang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G. Fiske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C.E. Miller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, S.M. Natali</a:t>
            </a:r>
            <a:r>
              <a:rPr lang="en-US" sz="11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endParaRPr lang="en-US" sz="11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9EC52B0-4BAC-4B8A-AD21-709825C24348}"/>
              </a:ext>
            </a:extLst>
          </p:cNvPr>
          <p:cNvSpPr/>
          <p:nvPr/>
        </p:nvSpPr>
        <p:spPr>
          <a:xfrm>
            <a:off x="2644382" y="866437"/>
            <a:ext cx="71406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sz="800" dirty="0">
                <a:latin typeface="Times New Roman" panose="02020603050405020304" pitchFamily="18" charset="0"/>
                <a:ea typeface="Calibri" panose="020F0502020204030204" pitchFamily="34" charset="0"/>
              </a:rPr>
              <a:t>Woodwell Climate Research Center</a:t>
            </a:r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Falmouth, MA, USA. </a:t>
            </a:r>
            <a:r>
              <a:rPr lang="en-US" sz="8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800" dirty="0">
                <a:latin typeface="Times New Roman" panose="02020603050405020304" pitchFamily="18" charset="0"/>
                <a:ea typeface="Calibri" panose="020F0502020204030204" pitchFamily="34" charset="0"/>
              </a:rPr>
              <a:t>NASA Goddard Space Flight Center, Greenbelt, MD, USA.</a:t>
            </a:r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8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en-US" sz="800" dirty="0">
                <a:latin typeface="Times New Roman" panose="02020603050405020304" pitchFamily="18" charset="0"/>
                <a:ea typeface="Calibri" panose="020F0502020204030204" pitchFamily="34" charset="0"/>
              </a:rPr>
              <a:t>NASA Jet Propulsion Laboratory, Pasadena, CA, USA. </a:t>
            </a:r>
            <a:r>
              <a:rPr lang="en-US" sz="8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en-US" sz="800" dirty="0">
                <a:latin typeface="Times New Roman" panose="02020603050405020304" pitchFamily="18" charset="0"/>
                <a:ea typeface="Calibri" panose="020F0502020204030204" pitchFamily="34" charset="0"/>
              </a:rPr>
              <a:t>University of Maryland, College Park, MD, USA. </a:t>
            </a:r>
            <a:r>
              <a:rPr lang="en-US" sz="8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</a:t>
            </a:r>
            <a:r>
              <a:rPr lang="en-US" sz="800" dirty="0">
                <a:latin typeface="Times New Roman" panose="02020603050405020304" pitchFamily="18" charset="0"/>
                <a:ea typeface="Calibri" panose="020F0502020204030204" pitchFamily="34" charset="0"/>
              </a:rPr>
              <a:t>Montana State University, Bozeman, MT.</a:t>
            </a:r>
            <a:r>
              <a:rPr lang="en-US" sz="8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en-US" sz="800" dirty="0">
                <a:latin typeface="Times New Roman" panose="02020603050405020304" pitchFamily="18" charset="0"/>
                <a:ea typeface="Calibri" panose="020F0502020204030204" pitchFamily="34" charset="0"/>
              </a:rPr>
              <a:t>University of Oregon, Eugene, OR, USA.  </a:t>
            </a:r>
            <a:endParaRPr lang="en-US" sz="5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75BAC28-BBC1-4744-99AF-9B3E1DBA852A}"/>
              </a:ext>
            </a:extLst>
          </p:cNvPr>
          <p:cNvCxnSpPr/>
          <p:nvPr/>
        </p:nvCxnSpPr>
        <p:spPr>
          <a:xfrm>
            <a:off x="0" y="1204991"/>
            <a:ext cx="12192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0F9367EE-49C7-4DE1-AECB-18FC4EF9C4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249687"/>
              </p:ext>
            </p:extLst>
          </p:nvPr>
        </p:nvGraphicFramePr>
        <p:xfrm>
          <a:off x="9683512" y="4078537"/>
          <a:ext cx="2240492" cy="94310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483757">
                  <a:extLst>
                    <a:ext uri="{9D8B030D-6E8A-4147-A177-3AD203B41FA5}">
                      <a16:colId xmlns:a16="http://schemas.microsoft.com/office/drawing/2014/main" val="4225459958"/>
                    </a:ext>
                  </a:extLst>
                </a:gridCol>
                <a:gridCol w="756735">
                  <a:extLst>
                    <a:ext uri="{9D8B030D-6E8A-4147-A177-3AD203B41FA5}">
                      <a16:colId xmlns:a16="http://schemas.microsoft.com/office/drawing/2014/main" val="2527123259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U-Net Model Validation Scores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4570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Precision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55707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Recall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783779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F1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46638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IOU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1691409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*based on 500 hand</a:t>
                      </a:r>
                      <a:r>
                        <a:rPr lang="en-US" sz="7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delineated water bodies</a:t>
                      </a:r>
                      <a:endParaRPr lang="en-US" sz="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8400341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EAF43448-5A40-4267-A1C3-BACAEF4D0CC2}"/>
              </a:ext>
            </a:extLst>
          </p:cNvPr>
          <p:cNvSpPr txBox="1"/>
          <p:nvPr/>
        </p:nvSpPr>
        <p:spPr>
          <a:xfrm>
            <a:off x="10456157" y="2231011"/>
            <a:ext cx="31356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*based on 47 GPS tracks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8CE7DF9-2BBF-4AB9-9DA9-3FAC2F9AE6C9}"/>
              </a:ext>
            </a:extLst>
          </p:cNvPr>
          <p:cNvSpPr txBox="1"/>
          <p:nvPr/>
        </p:nvSpPr>
        <p:spPr>
          <a:xfrm>
            <a:off x="5792143" y="4749106"/>
            <a:ext cx="2440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411160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63"/>
          <p:cNvSpPr txBox="1">
            <a:spLocks noGrp="1"/>
          </p:cNvSpPr>
          <p:nvPr>
            <p:ph type="title"/>
          </p:nvPr>
        </p:nvSpPr>
        <p:spPr>
          <a:xfrm>
            <a:off x="1121341" y="395156"/>
            <a:ext cx="6425333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3200" dirty="0">
                <a:solidFill>
                  <a:schemeClr val="dk1"/>
                </a:solidFill>
              </a:rPr>
              <a:t>CSDA Science Results (cont’d)</a:t>
            </a:r>
            <a:endParaRPr sz="3200" dirty="0"/>
          </a:p>
        </p:txBody>
      </p:sp>
      <p:sp>
        <p:nvSpPr>
          <p:cNvPr id="329" name="Google Shape;329;p63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330" name="Google Shape;330;p63"/>
          <p:cNvSpPr txBox="1"/>
          <p:nvPr/>
        </p:nvSpPr>
        <p:spPr>
          <a:xfrm>
            <a:off x="2328422" y="5527462"/>
            <a:ext cx="329930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en-US" sz="1000" b="0" i="1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Pickering et al. (2021) doi:10.3390/rs13112191</a:t>
            </a:r>
            <a:endParaRPr/>
          </a:p>
        </p:txBody>
      </p:sp>
      <p:pic>
        <p:nvPicPr>
          <p:cNvPr id="336" name="Google Shape;336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326" y="161591"/>
            <a:ext cx="926574" cy="769056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63"/>
          <p:cNvSpPr txBox="1"/>
          <p:nvPr/>
        </p:nvSpPr>
        <p:spPr>
          <a:xfrm>
            <a:off x="42422" y="6496856"/>
            <a:ext cx="4572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9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323232"/>
                </a:solidFill>
                <a:latin typeface="Verdana"/>
                <a:ea typeface="Verdana"/>
                <a:cs typeface="Verdana"/>
                <a:sym typeface="Verdana"/>
              </a:rPr>
              <a:t>©  </a:t>
            </a:r>
            <a:r>
              <a:rPr lang="en-US" sz="900" dirty="0">
                <a:solidFill>
                  <a:srgbClr val="323232"/>
                </a:solidFill>
                <a:latin typeface="Verdana"/>
                <a:ea typeface="Verdana"/>
                <a:cs typeface="Verdana"/>
                <a:sym typeface="Verdana"/>
              </a:rPr>
              <a:t>Spire Global</a:t>
            </a:r>
            <a:r>
              <a:rPr lang="en-US" sz="900" b="0" i="0" u="none" strike="noStrike" cap="none" dirty="0">
                <a:solidFill>
                  <a:srgbClr val="323232"/>
                </a:solidFill>
                <a:latin typeface="Verdana"/>
                <a:ea typeface="Verdana"/>
                <a:cs typeface="Verdana"/>
                <a:sym typeface="Verdana"/>
              </a:rPr>
              <a:t>, Inc. (2020). All rights reserved.</a:t>
            </a:r>
            <a:endParaRPr sz="9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878F141-2135-4016-A23A-42B97C77ED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34254" y="1140457"/>
            <a:ext cx="6746469" cy="4387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Tx/>
              <a:buFont typeface="Arial" panose="020B0604020202020204" pitchFamily="34" charset="0"/>
              <a:buChar char="•"/>
            </a:pPr>
            <a:r>
              <a:rPr lang="en-US" sz="2000" dirty="0"/>
              <a:t>Two Spire-produced Level 2 products derived from GNSS Grazing Angle reflectometry have recently been evaluated and added to the routine data deliveries:</a:t>
            </a:r>
          </a:p>
          <a:p>
            <a:pPr marL="800100" lvl="1" indent="-342900" algn="l">
              <a:buClrTx/>
              <a:buFont typeface="Arial" panose="020B0604020202020204" pitchFamily="34" charset="0"/>
              <a:buChar char="•"/>
            </a:pPr>
            <a:r>
              <a:rPr lang="en-US" b="1" dirty="0"/>
              <a:t>Sea ice product </a:t>
            </a:r>
            <a:r>
              <a:rPr lang="en-US" dirty="0"/>
              <a:t>has skill in discriminating first year and multi-year ice (top-right)</a:t>
            </a:r>
          </a:p>
          <a:p>
            <a:pPr marL="1257300" lvl="2" indent="-342900" algn="l">
              <a:buClrTx/>
              <a:buFont typeface="Arial" panose="020B0604020202020204" pitchFamily="34" charset="0"/>
              <a:buChar char="•"/>
            </a:pPr>
            <a:r>
              <a:rPr lang="en-US" dirty="0"/>
              <a:t>Ice age correlated to surface roughness, which relates to the coherency of the reflected signal</a:t>
            </a:r>
          </a:p>
          <a:p>
            <a:pPr marL="800100" lvl="1" indent="-342900" algn="l">
              <a:buClrTx/>
              <a:buFont typeface="Arial" panose="020B0604020202020204" pitchFamily="34" charset="0"/>
              <a:buChar char="•"/>
            </a:pPr>
            <a:r>
              <a:rPr lang="en-US" b="1" dirty="0"/>
              <a:t>Altimetry product </a:t>
            </a:r>
            <a:r>
              <a:rPr lang="en-US" dirty="0"/>
              <a:t>shown to characterize sea ice height variations (bottom-right) </a:t>
            </a:r>
          </a:p>
          <a:p>
            <a:pPr marL="1257300" lvl="2" indent="-342900" algn="l">
              <a:buClrTx/>
              <a:buFont typeface="Arial" panose="020B0604020202020204" pitchFamily="34" charset="0"/>
              <a:buChar char="•"/>
            </a:pPr>
            <a:r>
              <a:rPr lang="en-US" dirty="0"/>
              <a:t>The Spire data follows the same trend as that of the IceSat-2 but shows larger variability</a:t>
            </a:r>
          </a:p>
          <a:p>
            <a:pPr marL="1257300" lvl="2" indent="-342900" algn="l">
              <a:buClrTx/>
              <a:buFont typeface="Arial" panose="020B0604020202020204" pitchFamily="34" charset="0"/>
              <a:buChar char="•"/>
            </a:pPr>
            <a:r>
              <a:rPr lang="en-US" dirty="0"/>
              <a:t>Though noisy, the reflections have potential in providing temporal information on ice height beyond the 90-day IceSat-2 repeat cycle</a:t>
            </a:r>
          </a:p>
          <a:p>
            <a:pPr marL="800100" lvl="1" indent="-342900" algn="l">
              <a:buClrTx/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ClrTx/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5" name="Picture 14" descr="Chart, line chart&#10;&#10;Description automatically generated">
            <a:extLst>
              <a:ext uri="{FF2B5EF4-FFF2-40B4-BE49-F238E27FC236}">
                <a16:creationId xmlns:a16="http://schemas.microsoft.com/office/drawing/2014/main" id="{4D42939F-D648-43DA-BA96-03BF1D1A57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35" t="3906" r="3791"/>
          <a:stretch/>
        </p:blipFill>
        <p:spPr>
          <a:xfrm>
            <a:off x="7400485" y="4221604"/>
            <a:ext cx="4657323" cy="19532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916EC47-87FC-414E-848B-A8F6361D951B}"/>
              </a:ext>
            </a:extLst>
          </p:cNvPr>
          <p:cNvSpPr txBox="1"/>
          <p:nvPr/>
        </p:nvSpPr>
        <p:spPr>
          <a:xfrm>
            <a:off x="7400487" y="6125811"/>
            <a:ext cx="4455494" cy="461665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Spire sea ice surface height retrieval compared to with IceSat-2 freeboard data.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5B829C-2359-43D3-B467-7E9CD27CFDE3}"/>
              </a:ext>
            </a:extLst>
          </p:cNvPr>
          <p:cNvSpPr txBox="1"/>
          <p:nvPr/>
        </p:nvSpPr>
        <p:spPr>
          <a:xfrm>
            <a:off x="8731405" y="6550223"/>
            <a:ext cx="3345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Jade Morton (U. of Colorado-Boulder)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82048F-B042-4919-921A-AEDAA331432E}"/>
              </a:ext>
            </a:extLst>
          </p:cNvPr>
          <p:cNvSpPr/>
          <p:nvPr/>
        </p:nvSpPr>
        <p:spPr>
          <a:xfrm>
            <a:off x="7525920" y="70536"/>
            <a:ext cx="4551420" cy="40455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728918-381D-4A8E-8473-89036D65A374}"/>
              </a:ext>
            </a:extLst>
          </p:cNvPr>
          <p:cNvSpPr txBox="1"/>
          <p:nvPr/>
        </p:nvSpPr>
        <p:spPr>
          <a:xfrm>
            <a:off x="7668234" y="3518789"/>
            <a:ext cx="4162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Sea ice age estimated from grazing angle specular reflection tracks (right) compared to NSIDC ice age product during the week of 22-28 April 2020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881E46E-4D4A-49B0-A996-25562005EF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35"/>
          <a:stretch/>
        </p:blipFill>
        <p:spPr>
          <a:xfrm>
            <a:off x="7841628" y="283050"/>
            <a:ext cx="3815950" cy="326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61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65"/>
          <p:cNvSpPr txBox="1">
            <a:spLocks noGrp="1"/>
          </p:cNvSpPr>
          <p:nvPr>
            <p:ph type="title"/>
          </p:nvPr>
        </p:nvSpPr>
        <p:spPr>
          <a:xfrm>
            <a:off x="2328422" y="206685"/>
            <a:ext cx="902537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5CBF9"/>
              </a:buClr>
              <a:buSzPts val="4000"/>
              <a:buFont typeface="Arial"/>
              <a:buNone/>
            </a:pPr>
            <a:r>
              <a:rPr lang="en-US" dirty="0"/>
              <a:t>Summary</a:t>
            </a:r>
            <a:endParaRPr dirty="0"/>
          </a:p>
        </p:txBody>
      </p:sp>
      <p:sp>
        <p:nvSpPr>
          <p:cNvPr id="358" name="Google Shape;358;p65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15</a:t>
            </a:fld>
            <a:endParaRPr dirty="0"/>
          </a:p>
        </p:txBody>
      </p:sp>
      <p:sp>
        <p:nvSpPr>
          <p:cNvPr id="359" name="Google Shape;359;p65"/>
          <p:cNvSpPr/>
          <p:nvPr/>
        </p:nvSpPr>
        <p:spPr>
          <a:xfrm>
            <a:off x="1689506" y="5564499"/>
            <a:ext cx="10658762" cy="1126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Accessing and Requesting Commercial Smallsat Data FAQ:</a:t>
            </a:r>
          </a:p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en-US" sz="2400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sng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https://earthdata.nasa.gov/esds/small-satellite-data-buy-program/faq-commercial-data</a:t>
            </a:r>
            <a:r>
              <a:rPr lang="en-US" sz="2400" b="0" i="0" u="none" strike="noStrike" cap="none" dirty="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0" i="0" u="none" strike="noStrike" cap="none" dirty="0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65"/>
          <p:cNvSpPr txBox="1">
            <a:spLocks noGrp="1"/>
          </p:cNvSpPr>
          <p:nvPr>
            <p:ph type="body" idx="1"/>
          </p:nvPr>
        </p:nvSpPr>
        <p:spPr>
          <a:xfrm>
            <a:off x="2017601" y="877084"/>
            <a:ext cx="9251621" cy="355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 sz="2400" dirty="0"/>
              <a:t>Commercial </a:t>
            </a:r>
            <a:r>
              <a:rPr lang="en-US" sz="2400" dirty="0" err="1"/>
              <a:t>Smallsat</a:t>
            </a:r>
            <a:r>
              <a:rPr lang="en-US" sz="2400" dirty="0"/>
              <a:t> Data Acquisition Program is a sustained program.</a:t>
            </a:r>
            <a:endParaRPr sz="2400" dirty="0"/>
          </a:p>
          <a:p>
            <a:pPr marL="45720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 sz="2400" dirty="0"/>
              <a:t>All data purchased by NASA as well as DESIS are available to funded researchers in accordance with the vendor’s scientific use license.</a:t>
            </a:r>
            <a:endParaRPr dirty="0"/>
          </a:p>
          <a:p>
            <a:pPr marL="45720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 sz="2400" dirty="0"/>
              <a:t>Onramp procurements for the new vendors are underway.</a:t>
            </a:r>
            <a:endParaRPr sz="1600" dirty="0"/>
          </a:p>
          <a:p>
            <a:pPr marL="45720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CSDA data holdings will be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coming </a:t>
            </a:r>
            <a:r>
              <a:rPr lang="en-US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available via </a:t>
            </a:r>
            <a:r>
              <a:rPr lang="en-US" sz="2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Earthdata</a:t>
            </a:r>
            <a:r>
              <a:rPr lang="en-US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Cloud Search CY2022.</a:t>
            </a:r>
            <a:endParaRPr dirty="0"/>
          </a:p>
        </p:txBody>
      </p:sp>
      <p:pic>
        <p:nvPicPr>
          <p:cNvPr id="361" name="Google Shape;361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65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pic>
        <p:nvPicPr>
          <p:cNvPr id="361" name="Google Shape;361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AE0DC5A-2770-4EC4-B347-91F641B63BDE}"/>
              </a:ext>
            </a:extLst>
          </p:cNvPr>
          <p:cNvGrpSpPr/>
          <p:nvPr/>
        </p:nvGrpSpPr>
        <p:grpSpPr>
          <a:xfrm>
            <a:off x="1244837" y="643622"/>
            <a:ext cx="10254344" cy="5570756"/>
            <a:chOff x="969264" y="657618"/>
            <a:chExt cx="10254344" cy="557075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590A71D-DAB4-4CA0-81F0-BF8A9361C4D5}"/>
                </a:ext>
              </a:extLst>
            </p:cNvPr>
            <p:cNvSpPr txBox="1"/>
            <p:nvPr/>
          </p:nvSpPr>
          <p:spPr>
            <a:xfrm>
              <a:off x="969264" y="657618"/>
              <a:ext cx="10254344" cy="55707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en-US" sz="2800" b="1" dirty="0"/>
            </a:p>
            <a:p>
              <a:pPr algn="ctr"/>
              <a:endParaRPr lang="en-US" sz="2800" b="1" dirty="0"/>
            </a:p>
            <a:p>
              <a:pPr algn="ctr"/>
              <a:endParaRPr lang="en-US" sz="2800" b="1" dirty="0"/>
            </a:p>
            <a:p>
              <a:pPr algn="ctr"/>
              <a:endParaRPr lang="en-US" sz="2800" b="1" dirty="0"/>
            </a:p>
            <a:p>
              <a:pPr algn="ctr"/>
              <a:endParaRPr lang="en-US" sz="2800" b="1" dirty="0"/>
            </a:p>
            <a:p>
              <a:pPr algn="ctr"/>
              <a:endParaRPr lang="en-US" sz="2800" b="1" dirty="0"/>
            </a:p>
            <a:p>
              <a:pPr algn="ctr"/>
              <a:endParaRPr lang="en-US" sz="2800" b="1" dirty="0"/>
            </a:p>
            <a:p>
              <a:pPr algn="ctr"/>
              <a:endParaRPr lang="en-US" sz="2800" b="1" dirty="0"/>
            </a:p>
            <a:p>
              <a:pPr algn="ctr"/>
              <a:endParaRPr lang="en-US" sz="2800" b="1" dirty="0"/>
            </a:p>
            <a:p>
              <a:pPr algn="ctr"/>
              <a:endParaRPr lang="en-US" sz="2800" b="1" dirty="0"/>
            </a:p>
            <a:p>
              <a:pPr algn="ctr"/>
              <a:r>
                <a:rPr lang="en-US" sz="2800" b="1" dirty="0"/>
                <a:t>Commercial </a:t>
              </a:r>
              <a:r>
                <a:rPr lang="en-US" sz="2800" b="1" dirty="0" err="1"/>
                <a:t>Smallsat</a:t>
              </a:r>
              <a:r>
                <a:rPr lang="en-US" sz="2800" b="1" dirty="0"/>
                <a:t> Data Acquisition (CSDA) Program</a:t>
              </a:r>
            </a:p>
            <a:p>
              <a:pPr algn="ctr"/>
              <a:endParaRPr lang="en-US" sz="2000" b="1" dirty="0"/>
            </a:p>
            <a:p>
              <a:pPr algn="ctr"/>
              <a:r>
                <a:rPr lang="en-US" sz="2800" b="1" i="1" dirty="0"/>
                <a:t>https://</a:t>
              </a:r>
              <a:r>
                <a:rPr lang="en-US" sz="2800" b="1" i="1" dirty="0" err="1"/>
                <a:t>earthdata.nasa.gov</a:t>
              </a:r>
              <a:r>
                <a:rPr lang="en-US" sz="2800" b="1" i="1" dirty="0"/>
                <a:t>/</a:t>
              </a:r>
              <a:r>
                <a:rPr lang="en-US" sz="2800" b="1" i="1" dirty="0" err="1"/>
                <a:t>csdap</a:t>
              </a:r>
              <a:endParaRPr lang="en-US" sz="2800" b="1" i="1" dirty="0"/>
            </a:p>
          </p:txBody>
        </p:sp>
        <p:pic>
          <p:nvPicPr>
            <p:cNvPr id="17" name="Picture 16" descr="Qr code&#10;&#10;Description automatically generated">
              <a:extLst>
                <a:ext uri="{FF2B5EF4-FFF2-40B4-BE49-F238E27FC236}">
                  <a16:creationId xmlns:a16="http://schemas.microsoft.com/office/drawing/2014/main" id="{7B671F0A-9308-4E5B-901D-DBB109FB7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46729" y="1041654"/>
              <a:ext cx="3840480" cy="3840480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A0A76829-CD9E-4BC9-8563-613FAC4CB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147" y="1911499"/>
            <a:ext cx="2574119" cy="213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93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earth titl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olcan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1977</Words>
  <Application>Microsoft Office PowerPoint</Application>
  <PresentationFormat>Widescreen</PresentationFormat>
  <Paragraphs>246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Times New Roman</vt:lpstr>
      <vt:lpstr>Verdana</vt:lpstr>
      <vt:lpstr>Open Sans</vt:lpstr>
      <vt:lpstr>Calibri</vt:lpstr>
      <vt:lpstr>Noto Sans Symbols</vt:lpstr>
      <vt:lpstr>Arial Narrow</vt:lpstr>
      <vt:lpstr>earth title</vt:lpstr>
      <vt:lpstr>volcano</vt:lpstr>
      <vt:lpstr>PowerPoint Presentation</vt:lpstr>
      <vt:lpstr>PowerPoint Presentation</vt:lpstr>
      <vt:lpstr>Commercial Smallsat Data Acquisition (CSDA) Program</vt:lpstr>
      <vt:lpstr>Commercial Smallsat Data Acquisition (CSDA) Program</vt:lpstr>
      <vt:lpstr>End User License Agreements (EULAs) Tiered Approach</vt:lpstr>
      <vt:lpstr>CSDA Program License Uplifts</vt:lpstr>
      <vt:lpstr>CSDA Data Holdings</vt:lpstr>
      <vt:lpstr>FY23 Activities &amp; Beyond: On-ramp and Evaluation</vt:lpstr>
      <vt:lpstr>Data Search via EOSDIS</vt:lpstr>
      <vt:lpstr>ESA-NASA International Collaboration</vt:lpstr>
      <vt:lpstr>ESA-NASA International Collaboration (cont’d)</vt:lpstr>
      <vt:lpstr>Landslide Detection using Commercially-Purchased Imagery</vt:lpstr>
      <vt:lpstr>PowerPoint Presentation</vt:lpstr>
      <vt:lpstr>CSDA Science Results (cont’d)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Trakas, Diane E. (GSFC-423.0)[ASRC FEDERAL SYSTEM SOLUTIONS]</cp:lastModifiedBy>
  <cp:revision>45</cp:revision>
  <dcterms:created xsi:type="dcterms:W3CDTF">2018-07-16T01:24:17Z</dcterms:created>
  <dcterms:modified xsi:type="dcterms:W3CDTF">2022-11-01T18:32:50Z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0x0101002BD1E2BB92CBC144967077C2021A537D</vt:lpwstr>
  </property>
</Properties>
</file>