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083" r:id="rId5"/>
    <p:sldMasterId id="2147484098" r:id="rId6"/>
  </p:sldMasterIdLst>
  <p:notesMasterIdLst>
    <p:notesMasterId r:id="rId30"/>
  </p:notesMasterIdLst>
  <p:handoutMasterIdLst>
    <p:handoutMasterId r:id="rId31"/>
  </p:handoutMasterIdLst>
  <p:sldIdLst>
    <p:sldId id="329" r:id="rId7"/>
    <p:sldId id="331" r:id="rId8"/>
    <p:sldId id="339" r:id="rId9"/>
    <p:sldId id="340" r:id="rId10"/>
    <p:sldId id="341" r:id="rId11"/>
    <p:sldId id="266" r:id="rId12"/>
    <p:sldId id="343" r:id="rId13"/>
    <p:sldId id="346" r:id="rId14"/>
    <p:sldId id="330" r:id="rId15"/>
    <p:sldId id="347" r:id="rId16"/>
    <p:sldId id="334" r:id="rId17"/>
    <p:sldId id="335" r:id="rId18"/>
    <p:sldId id="345" r:id="rId19"/>
    <p:sldId id="260" r:id="rId20"/>
    <p:sldId id="268" r:id="rId21"/>
    <p:sldId id="305" r:id="rId22"/>
    <p:sldId id="344" r:id="rId23"/>
    <p:sldId id="352" r:id="rId24"/>
    <p:sldId id="261" r:id="rId25"/>
    <p:sldId id="351" r:id="rId26"/>
    <p:sldId id="350" r:id="rId27"/>
    <p:sldId id="349" r:id="rId28"/>
    <p:sldId id="265"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521415D9-36F7-43E2-AB2F-B90AF26B5E84}">
      <p14:sectionLst xmlns:p14="http://schemas.microsoft.com/office/powerpoint/2010/main">
        <p14:section name="Default Section" id="{AE245374-2073-42A9-82F8-2790CAEF037F}">
          <p14:sldIdLst>
            <p14:sldId id="329"/>
            <p14:sldId id="331"/>
            <p14:sldId id="339"/>
            <p14:sldId id="340"/>
            <p14:sldId id="341"/>
            <p14:sldId id="266"/>
            <p14:sldId id="343"/>
          </p14:sldIdLst>
        </p14:section>
        <p14:section name="Phase I" id="{777D2465-5B5C-42EC-9377-80DE1ECE2095}">
          <p14:sldIdLst>
            <p14:sldId id="346"/>
            <p14:sldId id="330"/>
            <p14:sldId id="347"/>
            <p14:sldId id="334"/>
            <p14:sldId id="335"/>
            <p14:sldId id="345"/>
            <p14:sldId id="260"/>
            <p14:sldId id="268"/>
            <p14:sldId id="305"/>
            <p14:sldId id="344"/>
            <p14:sldId id="352"/>
            <p14:sldId id="261"/>
            <p14:sldId id="351"/>
            <p14:sldId id="350"/>
            <p14:sldId id="349"/>
          </p14:sldIdLst>
        </p14:section>
        <p14:section name="Summary" id="{793101FA-535A-42FE-8FE0-115D153BE642}">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cker, Lori (JSC-XX111)" initials="C(" lastIdx="7" clrIdx="0">
    <p:extLst>
      <p:ext uri="{19B8F6BF-5375-455C-9EA6-DF929625EA0E}">
        <p15:presenceInfo xmlns:p15="http://schemas.microsoft.com/office/powerpoint/2012/main" userId="S::lcrocker@ndc.nasa.gov::1f1288c1-ccef-4f8f-b79f-cc0502b2ea59" providerId="AD"/>
      </p:ext>
    </p:extLst>
  </p:cmAuthor>
  <p:cmAuthor id="2" name="Lindsey, Timothy J. (JSC-XX)[THE AEROSPACE CORPORATION]" initials="LC" lastIdx="10" clrIdx="1">
    <p:extLst>
      <p:ext uri="{19B8F6BF-5375-455C-9EA6-DF929625EA0E}">
        <p15:presenceInfo xmlns:p15="http://schemas.microsoft.com/office/powerpoint/2012/main" userId="S::tjlindse@ndc.nasa.gov::3295381c-e2c9-4449-bdb3-1cd89b5def04" providerId="AD"/>
      </p:ext>
    </p:extLst>
  </p:cmAuthor>
  <p:cmAuthor id="3" name="Swatkowski, John C. (JSC-EC1/AERO)[THE AEROSPACE CORPORATION]" initials="SC" lastIdx="2" clrIdx="2">
    <p:extLst>
      <p:ext uri="{19B8F6BF-5375-455C-9EA6-DF929625EA0E}">
        <p15:presenceInfo xmlns:p15="http://schemas.microsoft.com/office/powerpoint/2012/main" userId="S::jswatkow@ndc.nasa.gov::88cb437d-7d54-47da-8662-09afe8d16371" providerId="AD"/>
      </p:ext>
    </p:extLst>
  </p:cmAuthor>
  <p:cmAuthor id="4" name="Garcia, Martin (JSC-IO111)" initials="G(" lastIdx="1" clrIdx="3">
    <p:extLst>
      <p:ext uri="{19B8F6BF-5375-455C-9EA6-DF929625EA0E}">
        <p15:presenceInfo xmlns:p15="http://schemas.microsoft.com/office/powerpoint/2012/main" userId="S::mgarci30@ndc.nasa.gov::db18a3ed-8987-403c-a7c7-115634a02c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8B9"/>
    <a:srgbClr val="008000"/>
    <a:srgbClr val="0033CC"/>
    <a:srgbClr val="00FF00"/>
    <a:srgbClr val="6969D9"/>
    <a:srgbClr val="5050FF"/>
    <a:srgbClr val="3C3CFF"/>
    <a:srgbClr val="96FAFF"/>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DDF46-0C44-4B09-8C8F-EDD084DB0769}" v="3" dt="2022-11-08T14:32:05.960"/>
    <p1510:client id="{8828C769-BB65-419D-BDDE-267C8C4971A9}" v="81" dt="2022-11-07T15:35:07.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120" d="100"/>
          <a:sy n="120" d="100"/>
        </p:scale>
        <p:origin x="1344" y="11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758" tIns="46879" rIns="93758" bIns="46879" numCol="1" anchor="t" anchorCtr="0" compatLnSpc="1">
            <a:prstTxWarp prst="textNoShape">
              <a:avLst/>
            </a:prstTxWarp>
          </a:bodyPr>
          <a:lstStyle>
            <a:lvl1pPr defTabSz="938213">
              <a:defRPr sz="1200">
                <a:latin typeface="Times New Roman" pitchFamily="-112" charset="0"/>
              </a:defRPr>
            </a:lvl1pPr>
          </a:lstStyle>
          <a:p>
            <a:pPr>
              <a:defRPr/>
            </a:pPr>
            <a:endParaRPr lang="en-US"/>
          </a:p>
        </p:txBody>
      </p:sp>
      <p:sp>
        <p:nvSpPr>
          <p:cNvPr id="63491"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758" tIns="46879" rIns="93758" bIns="46879" numCol="1" anchor="t" anchorCtr="0" compatLnSpc="1">
            <a:prstTxWarp prst="textNoShape">
              <a:avLst/>
            </a:prstTxWarp>
          </a:bodyPr>
          <a:lstStyle>
            <a:lvl1pPr algn="r" defTabSz="938213">
              <a:defRPr sz="1200">
                <a:latin typeface="Times New Roman" pitchFamily="-112" charset="0"/>
              </a:defRPr>
            </a:lvl1pPr>
          </a:lstStyle>
          <a:p>
            <a:pPr>
              <a:defRPr/>
            </a:pPr>
            <a:endParaRPr lang="en-US"/>
          </a:p>
        </p:txBody>
      </p:sp>
      <p:sp>
        <p:nvSpPr>
          <p:cNvPr id="63492"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758" tIns="46879" rIns="93758" bIns="46879" numCol="1" anchor="b" anchorCtr="0" compatLnSpc="1">
            <a:prstTxWarp prst="textNoShape">
              <a:avLst/>
            </a:prstTxWarp>
          </a:bodyPr>
          <a:lstStyle>
            <a:lvl1pPr defTabSz="938213">
              <a:defRPr sz="1200">
                <a:latin typeface="Times New Roman" pitchFamily="-112" charset="0"/>
              </a:defRPr>
            </a:lvl1pPr>
          </a:lstStyle>
          <a:p>
            <a:pPr>
              <a:defRPr/>
            </a:pPr>
            <a:endParaRPr lang="en-US"/>
          </a:p>
        </p:txBody>
      </p:sp>
      <p:sp>
        <p:nvSpPr>
          <p:cNvPr id="63493"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758" tIns="46879" rIns="93758" bIns="46879" numCol="1" anchor="b" anchorCtr="0" compatLnSpc="1">
            <a:prstTxWarp prst="textNoShape">
              <a:avLst/>
            </a:prstTxWarp>
          </a:bodyPr>
          <a:lstStyle>
            <a:lvl1pPr algn="r" defTabSz="938213">
              <a:defRPr sz="1200"/>
            </a:lvl1pPr>
          </a:lstStyle>
          <a:p>
            <a:pPr>
              <a:defRPr/>
            </a:pPr>
            <a:fld id="{95B1C925-9101-444B-A99F-4CAEC99ECC78}" type="slidenum">
              <a:rPr lang="en-US"/>
              <a:pPr>
                <a:defRPr/>
              </a:pPr>
              <a:t>‹#›</a:t>
            </a:fld>
            <a:endParaRPr lang="en-US"/>
          </a:p>
        </p:txBody>
      </p:sp>
    </p:spTree>
    <p:extLst>
      <p:ext uri="{BB962C8B-B14F-4D97-AF65-F5344CB8AC3E}">
        <p14:creationId xmlns:p14="http://schemas.microsoft.com/office/powerpoint/2010/main" val="3041226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758" tIns="46879" rIns="93758" bIns="46879" numCol="1" anchor="t" anchorCtr="0" compatLnSpc="1">
            <a:prstTxWarp prst="textNoShape">
              <a:avLst/>
            </a:prstTxWarp>
          </a:bodyPr>
          <a:lstStyle>
            <a:lvl1pPr defTabSz="938213">
              <a:defRPr sz="1200">
                <a:latin typeface="Times New Roman" pitchFamily="-112" charset="0"/>
              </a:defRPr>
            </a:lvl1pPr>
          </a:lstStyle>
          <a:p>
            <a:pPr>
              <a:defRPr/>
            </a:pPr>
            <a:endParaRPr lang="en-US"/>
          </a:p>
        </p:txBody>
      </p:sp>
      <p:sp>
        <p:nvSpPr>
          <p:cNvPr id="409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758" tIns="46879" rIns="93758" bIns="46879" numCol="1" anchor="t" anchorCtr="0" compatLnSpc="1">
            <a:prstTxWarp prst="textNoShape">
              <a:avLst/>
            </a:prstTxWarp>
          </a:bodyPr>
          <a:lstStyle>
            <a:lvl1pPr algn="r" defTabSz="938213">
              <a:defRPr sz="1200">
                <a:latin typeface="Times New Roman" pitchFamily="-112"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758" tIns="46879" rIns="93758" bIns="468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758" tIns="46879" rIns="93758" bIns="46879" numCol="1" anchor="b" anchorCtr="0" compatLnSpc="1">
            <a:prstTxWarp prst="textNoShape">
              <a:avLst/>
            </a:prstTxWarp>
          </a:bodyPr>
          <a:lstStyle>
            <a:lvl1pPr defTabSz="938213">
              <a:defRPr sz="1200">
                <a:latin typeface="Times New Roman" pitchFamily="-112"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758" tIns="46879" rIns="93758" bIns="46879" numCol="1" anchor="b" anchorCtr="0" compatLnSpc="1">
            <a:prstTxWarp prst="textNoShape">
              <a:avLst/>
            </a:prstTxWarp>
          </a:bodyPr>
          <a:lstStyle>
            <a:lvl1pPr algn="r" defTabSz="938213">
              <a:defRPr sz="1200"/>
            </a:lvl1pPr>
          </a:lstStyle>
          <a:p>
            <a:pPr>
              <a:defRPr/>
            </a:pPr>
            <a:fld id="{15CABC38-2B99-D34D-A0D2-E6607AE20A7C}" type="slidenum">
              <a:rPr lang="en-US"/>
              <a:pPr>
                <a:defRPr/>
              </a:pPr>
              <a:t>‹#›</a:t>
            </a:fld>
            <a:endParaRPr lang="en-US"/>
          </a:p>
        </p:txBody>
      </p:sp>
    </p:spTree>
    <p:extLst>
      <p:ext uri="{BB962C8B-B14F-4D97-AF65-F5344CB8AC3E}">
        <p14:creationId xmlns:p14="http://schemas.microsoft.com/office/powerpoint/2010/main" val="39873002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Funding provided by NASA Digital Transformation </a:t>
            </a:r>
          </a:p>
          <a:p>
            <a:pPr marL="171450" indent="-171450">
              <a:buFont typeface="Arial" panose="020B0604020202020204" pitchFamily="34" charset="0"/>
              <a:buChar char="•"/>
            </a:pPr>
            <a:r>
              <a:rPr lang="en-US"/>
              <a:t>ISS NL approves the use of SBC-2 for this project</a:t>
            </a:r>
          </a:p>
          <a:p>
            <a:pPr marL="171450" indent="-171450">
              <a:buFont typeface="Arial" panose="020B0604020202020204" pitchFamily="34" charset="0"/>
              <a:buChar char="•"/>
            </a:pPr>
            <a:r>
              <a:rPr lang="en-US"/>
              <a:t>HPE is in favor of continued use for this project</a:t>
            </a:r>
          </a:p>
          <a:p>
            <a:pPr marL="171450" indent="-171450">
              <a:buFont typeface="Arial" panose="020B0604020202020204" pitchFamily="34" charset="0"/>
              <a:buChar char="•"/>
            </a:pPr>
            <a:r>
              <a:rPr lang="en-US"/>
              <a:t>ER6 has been coding the scripts needed to execute the model and return results for us</a:t>
            </a:r>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1</a:t>
            </a:fld>
            <a:endParaRPr lang="en-US"/>
          </a:p>
        </p:txBody>
      </p:sp>
    </p:spTree>
    <p:extLst>
      <p:ext uri="{BB962C8B-B14F-4D97-AF65-F5344CB8AC3E}">
        <p14:creationId xmlns:p14="http://schemas.microsoft.com/office/powerpoint/2010/main" val="428164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Make it clear this is an R&amp;D project; not in the safety critical path for operations</a:t>
            </a:r>
          </a:p>
          <a:p>
            <a:pPr marL="171450" indent="-171450">
              <a:buFont typeface="Arial" panose="020B0604020202020204" pitchFamily="34" charset="0"/>
              <a:buChar char="•"/>
            </a:pPr>
            <a:r>
              <a:rPr lang="en-US"/>
              <a:t>Working with MSFT Azure and HPE/SBC-2</a:t>
            </a:r>
          </a:p>
          <a:p>
            <a:pPr marL="628650" lvl="1" indent="-171450">
              <a:buFont typeface="Arial" panose="020B0604020202020204" pitchFamily="34" charset="0"/>
              <a:buChar char="•"/>
            </a:pPr>
            <a:r>
              <a:rPr lang="en-US"/>
              <a:t>HPE/SBC-2 have presented us with a chance to test on ISS, showing the first step in completing this analysis at the “</a:t>
            </a:r>
            <a:r>
              <a:rPr lang="en-US" i="1"/>
              <a:t>edge</a:t>
            </a:r>
            <a:r>
              <a:rPr lang="en-US"/>
              <a:t>”</a:t>
            </a:r>
          </a:p>
          <a:p>
            <a:pPr marL="171450" indent="-171450">
              <a:buFont typeface="Arial" panose="020B0604020202020204" pitchFamily="34" charset="0"/>
              <a:buChar char="•"/>
            </a:pPr>
            <a:r>
              <a:rPr lang="en-US"/>
              <a:t>Plan to meet with the expert panel AFTER they have reviewed the post EVA glove photos, come to a recommendation and that recommendation has been shared with the FOD team and crew</a:t>
            </a:r>
          </a:p>
          <a:p>
            <a:pPr marL="628650" lvl="1" indent="-171450">
              <a:buFont typeface="Arial" panose="020B0604020202020204" pitchFamily="34" charset="0"/>
              <a:buChar char="•"/>
            </a:pPr>
            <a:r>
              <a:rPr lang="en-US"/>
              <a:t>We </a:t>
            </a:r>
            <a:r>
              <a:rPr lang="en-US" b="1"/>
              <a:t>DO NOT </a:t>
            </a:r>
            <a:r>
              <a:rPr lang="en-US" b="0"/>
              <a:t> want to stand in the way or slow down this safety critical process</a:t>
            </a:r>
          </a:p>
          <a:p>
            <a:pPr marL="628650" lvl="1" indent="-171450">
              <a:buFont typeface="Arial" panose="020B0604020202020204" pitchFamily="34" charset="0"/>
              <a:buChar char="•"/>
            </a:pPr>
            <a:r>
              <a:rPr lang="en-US" b="0"/>
              <a:t>After the recommendation has been shared, we would like to meet with the panel to discuss our findings and ask for their feedback</a:t>
            </a:r>
            <a:endParaRPr lang="en-US"/>
          </a:p>
          <a:p>
            <a:pPr marL="171450" indent="-171450">
              <a:buFont typeface="Arial" panose="020B0604020202020204" pitchFamily="34" charset="0"/>
              <a:buChar char="•"/>
            </a:pPr>
            <a:r>
              <a:rPr lang="en-US"/>
              <a:t>HECA video is relatively new to ISS, so the data set of available video is small. </a:t>
            </a:r>
          </a:p>
          <a:p>
            <a:pPr marL="628650" lvl="1" indent="-171450">
              <a:buFont typeface="Arial" panose="020B0604020202020204" pitchFamily="34" charset="0"/>
              <a:buChar char="•"/>
            </a:pPr>
            <a:r>
              <a:rPr lang="en-US"/>
              <a:t>For EMU Glove inspection, this is practically non-existent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We are working with FOD EVA on ways to build up that data set and will discuss that later in the presentation</a:t>
            </a:r>
          </a:p>
          <a:p>
            <a:pPr marL="628650" lvl="1" indent="-171450">
              <a:buFont typeface="Arial" panose="020B0604020202020204" pitchFamily="34" charset="0"/>
              <a:buChar char="•"/>
            </a:pPr>
            <a:r>
              <a:rPr lang="en-US"/>
              <a:t>This process is moving along rapidly, and we are making progress toward this capability soon</a:t>
            </a:r>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6</a:t>
            </a:fld>
            <a:endParaRPr lang="en-US"/>
          </a:p>
        </p:txBody>
      </p:sp>
    </p:spTree>
    <p:extLst>
      <p:ext uri="{BB962C8B-B14F-4D97-AF65-F5344CB8AC3E}">
        <p14:creationId xmlns:p14="http://schemas.microsoft.com/office/powerpoint/2010/main" val="25619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7</a:t>
            </a:fld>
            <a:endParaRPr lang="en-US"/>
          </a:p>
        </p:txBody>
      </p:sp>
    </p:spTree>
    <p:extLst>
      <p:ext uri="{BB962C8B-B14F-4D97-AF65-F5344CB8AC3E}">
        <p14:creationId xmlns:p14="http://schemas.microsoft.com/office/powerpoint/2010/main" val="185788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 EVA 76 ground based inspection</a:t>
            </a:r>
          </a:p>
          <a:p>
            <a:pPr marL="628650" lvl="1" indent="-171450">
              <a:buFont typeface="Arial" panose="020B0604020202020204" pitchFamily="34" charset="0"/>
              <a:buChar char="•"/>
            </a:pPr>
            <a:r>
              <a:rPr lang="en-US" dirty="0"/>
              <a:t>Various tags are used to represent the different damage modalities</a:t>
            </a:r>
          </a:p>
          <a:p>
            <a:pPr marL="1085850" lvl="2" indent="-171450">
              <a:buFont typeface="Arial" panose="020B0604020202020204" pitchFamily="34" charset="0"/>
              <a:buChar char="•"/>
            </a:pPr>
            <a:r>
              <a:rPr lang="en-US" dirty="0"/>
              <a:t>Tags can easily be updated, for instance Paint was used to identify “grease” or “smudges”</a:t>
            </a:r>
          </a:p>
          <a:p>
            <a:pPr marL="628650" lvl="1" indent="-171450">
              <a:buFont typeface="Arial" panose="020B0604020202020204" pitchFamily="34" charset="0"/>
              <a:buChar char="•"/>
            </a:pPr>
            <a:r>
              <a:rPr lang="en-US" dirty="0"/>
              <a:t>This case there is a 97% probability of GO for use, based on this image</a:t>
            </a:r>
          </a:p>
          <a:p>
            <a:pPr marL="171450" lvl="0" indent="-171450">
              <a:buFont typeface="Arial" panose="020B0604020202020204" pitchFamily="34" charset="0"/>
              <a:buChar char="•"/>
            </a:pPr>
            <a:r>
              <a:rPr lang="en-US" dirty="0"/>
              <a:t>Team is exploring ways to combine predications of a give glove, to recommend an overall probability (sum probabilities over the set of images)</a:t>
            </a:r>
          </a:p>
          <a:p>
            <a:pPr marL="628650" lvl="1" indent="-171450">
              <a:buFont typeface="Arial" panose="020B0604020202020204" pitchFamily="34" charset="0"/>
              <a:buChar char="•"/>
            </a:pPr>
            <a:r>
              <a:rPr lang="en-US" dirty="0"/>
              <a:t>Also exploring ways to combine results from various models to give a higher confidence for given prediction (</a:t>
            </a:r>
            <a:r>
              <a:rPr lang="en-US" i="1" dirty="0"/>
              <a:t>ensemble learning</a:t>
            </a:r>
            <a:r>
              <a:rPr lang="en-US" dirty="0"/>
              <a:t>)</a:t>
            </a:r>
          </a:p>
          <a:p>
            <a:pPr marL="628650" lvl="1" indent="-171450">
              <a:buFont typeface="Arial" panose="020B0604020202020204" pitchFamily="34" charset="0"/>
              <a:buChar char="•"/>
            </a:pPr>
            <a:r>
              <a:rPr lang="en-US" dirty="0"/>
              <a:t>Run the same images through multiple models that have shown higher confidence in detecting a particular damage modality </a:t>
            </a:r>
          </a:p>
          <a:p>
            <a:pPr marL="171450" lvl="0" indent="-171450">
              <a:buFont typeface="Arial" panose="020B0604020202020204" pitchFamily="34" charset="0"/>
              <a:buChar char="•"/>
            </a:pPr>
            <a:r>
              <a:rPr lang="en-US" dirty="0"/>
              <a:t>The yellow line is the output from LIME( local interpretable model explanation, XAI) to show where the model is actual “looking” when it evaluates an image. This is not part of the normal analysis. </a:t>
            </a:r>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9</a:t>
            </a:fld>
            <a:endParaRPr lang="en-US"/>
          </a:p>
        </p:txBody>
      </p:sp>
    </p:spTree>
    <p:extLst>
      <p:ext uri="{BB962C8B-B14F-4D97-AF65-F5344CB8AC3E}">
        <p14:creationId xmlns:p14="http://schemas.microsoft.com/office/powerpoint/2010/main" val="335824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obj det model can identify a given area as suspect, attach a tag and given confidence in that tag prediction</a:t>
            </a:r>
          </a:p>
          <a:p>
            <a:pPr marL="628650" lvl="1" indent="-171450">
              <a:buFont typeface="Arial" panose="020B0604020202020204" pitchFamily="34" charset="0"/>
              <a:buChar char="•"/>
            </a:pPr>
            <a:r>
              <a:rPr lang="en-US"/>
              <a:t>This will need to be improved, it identified the </a:t>
            </a:r>
            <a:r>
              <a:rPr lang="en-US" err="1"/>
              <a:t>Vectran</a:t>
            </a:r>
            <a:r>
              <a:rPr lang="en-US"/>
              <a:t> damage, but is not real confident in its prediction</a:t>
            </a:r>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12</a:t>
            </a:fld>
            <a:endParaRPr lang="en-US"/>
          </a:p>
        </p:txBody>
      </p:sp>
    </p:spTree>
    <p:extLst>
      <p:ext uri="{BB962C8B-B14F-4D97-AF65-F5344CB8AC3E}">
        <p14:creationId xmlns:p14="http://schemas.microsoft.com/office/powerpoint/2010/main" val="95022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Updated; showing SBC2 retrieving data from Payload NAS. No longer </a:t>
            </a:r>
            <a:r>
              <a:rPr lang="en-US" err="1"/>
              <a:t>uplinking</a:t>
            </a:r>
            <a:r>
              <a:rPr lang="en-US"/>
              <a:t> photos </a:t>
            </a:r>
          </a:p>
          <a:p>
            <a:pPr marL="171450" indent="-171450">
              <a:buFont typeface="Arial" panose="020B0604020202020204" pitchFamily="34" charset="0"/>
              <a:buChar char="•"/>
            </a:pPr>
            <a:r>
              <a:rPr lang="en-US"/>
              <a:t>Agnostic ML Model:</a:t>
            </a:r>
          </a:p>
          <a:p>
            <a:pPr marL="628650" lvl="1" indent="-171450">
              <a:buFont typeface="Arial" panose="020B0604020202020204" pitchFamily="34" charset="0"/>
              <a:buChar char="•"/>
            </a:pPr>
            <a:r>
              <a:rPr lang="en-US"/>
              <a:t>Developing process to use SBC-2 to do AI/ML on ISS, not just post EVA photo analysis</a:t>
            </a:r>
          </a:p>
          <a:p>
            <a:pPr marL="628650" lvl="1" indent="-171450">
              <a:buFont typeface="Arial" panose="020B0604020202020204" pitchFamily="34" charset="0"/>
              <a:buChar char="•"/>
            </a:pPr>
            <a:r>
              <a:rPr lang="en-US"/>
              <a:t>Possible to develop a model for CBM inspections prior to VV docking or other data analysis that could happen on ISS to help increase crew/vehicle autonomy prior to Artemis and Gateway. </a:t>
            </a:r>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14</a:t>
            </a:fld>
            <a:endParaRPr lang="en-US"/>
          </a:p>
        </p:txBody>
      </p:sp>
    </p:spTree>
    <p:extLst>
      <p:ext uri="{BB962C8B-B14F-4D97-AF65-F5344CB8AC3E}">
        <p14:creationId xmlns:p14="http://schemas.microsoft.com/office/powerpoint/2010/main" val="40414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6612"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Utilized US EVA 76, cause at the time of packaging for the docker container being used, that was the latest EVA</a:t>
            </a:r>
          </a:p>
          <a:p>
            <a:pPr marL="171450" indent="-171450">
              <a:buFont typeface="Arial" panose="020B0604020202020204" pitchFamily="34" charset="0"/>
              <a:buChar char="•"/>
            </a:pPr>
            <a:r>
              <a:rPr lang="en-US"/>
              <a:t>For this test, the team had to uplink post EVA glove photos that were already downlinked; basically, had to round trip photos</a:t>
            </a:r>
          </a:p>
          <a:p>
            <a:pPr marL="628650" lvl="1" indent="-171450">
              <a:buFont typeface="Arial" panose="020B0604020202020204" pitchFamily="34" charset="0"/>
              <a:buChar char="•"/>
            </a:pPr>
            <a:r>
              <a:rPr lang="en-US"/>
              <a:t>Therefore we are asking for a shared folder on the Payload NAS, more about that later in the presentation. </a:t>
            </a:r>
          </a:p>
          <a:p>
            <a:pPr marL="171450" lvl="0" indent="-171450">
              <a:buFont typeface="Arial" panose="020B0604020202020204" pitchFamily="34" charset="0"/>
              <a:buChar char="•"/>
            </a:pPr>
            <a:r>
              <a:rPr lang="en-US"/>
              <a:t>We are discussing with SBC-2 the possibility of a second test to look at different iterations of our model, and different model architectures. </a:t>
            </a:r>
          </a:p>
          <a:p>
            <a:pPr marL="628650" lvl="1" indent="-171450">
              <a:buFont typeface="Arial" panose="020B0604020202020204" pitchFamily="34" charset="0"/>
              <a:buChar char="•"/>
            </a:pPr>
            <a:r>
              <a:rPr lang="en-US"/>
              <a:t>This second test would happen prior to the Spring EVA series</a:t>
            </a:r>
          </a:p>
        </p:txBody>
      </p:sp>
      <p:sp>
        <p:nvSpPr>
          <p:cNvPr id="4" name="Slide Number Placeholder 3"/>
          <p:cNvSpPr>
            <a:spLocks noGrp="1"/>
          </p:cNvSpPr>
          <p:nvPr>
            <p:ph type="sldNum" sz="quarter" idx="5"/>
          </p:nvPr>
        </p:nvSpPr>
        <p:spPr/>
        <p:txBody>
          <a:bodyPr/>
          <a:lstStyle/>
          <a:p>
            <a:pPr>
              <a:defRPr/>
            </a:pPr>
            <a:fld id="{15CABC38-2B99-D34D-A0D2-E6607AE20A7C}" type="slidenum">
              <a:rPr lang="en-US" smtClean="0"/>
              <a:pPr>
                <a:defRPr/>
              </a:pPr>
              <a:t>15</a:t>
            </a:fld>
            <a:endParaRPr lang="en-US"/>
          </a:p>
        </p:txBody>
      </p:sp>
    </p:spTree>
    <p:extLst>
      <p:ext uri="{BB962C8B-B14F-4D97-AF65-F5344CB8AC3E}">
        <p14:creationId xmlns:p14="http://schemas.microsoft.com/office/powerpoint/2010/main" val="155202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534400" cy="5275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92CEB64-17AD-45A1-9AD5-BA8B77E17242}"/>
              </a:ext>
            </a:extLst>
          </p:cNvPr>
          <p:cNvSpPr>
            <a:spLocks noChangeArrowheads="1"/>
          </p:cNvSpPr>
          <p:nvPr userDrawn="1"/>
        </p:nvSpPr>
        <p:spPr bwMode="auto">
          <a:xfrm>
            <a:off x="6342545" y="6460457"/>
            <a:ext cx="2452595"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dirty="0" err="1">
                <a:solidFill>
                  <a:srgbClr val="0066FF"/>
                </a:solidFill>
              </a:rPr>
              <a:t>LaRC</a:t>
            </a:r>
            <a:r>
              <a:rPr lang="en-US" altLang="en-US" sz="1000" dirty="0">
                <a:solidFill>
                  <a:srgbClr val="0066FF"/>
                </a:solidFill>
              </a:rPr>
              <a:t> Data Science Summit / J. Lindsey</a:t>
            </a:r>
          </a:p>
          <a:p>
            <a:pPr algn="r">
              <a:spcBef>
                <a:spcPct val="0"/>
              </a:spcBef>
              <a:defRPr/>
            </a:pPr>
            <a:r>
              <a:rPr lang="en-US" altLang="en-US" sz="1000" dirty="0">
                <a:solidFill>
                  <a:srgbClr val="0066FF"/>
                </a:solidFill>
              </a:rPr>
              <a:t>15-17 NOV 2022</a:t>
            </a:r>
          </a:p>
        </p:txBody>
      </p:sp>
      <p:sp>
        <p:nvSpPr>
          <p:cNvPr id="5" name="Line 5">
            <a:extLst>
              <a:ext uri="{FF2B5EF4-FFF2-40B4-BE49-F238E27FC236}">
                <a16:creationId xmlns:a16="http://schemas.microsoft.com/office/drawing/2014/main" id="{BBFFD343-FA9D-4F05-8972-0B5763266141}"/>
              </a:ext>
            </a:extLst>
          </p:cNvPr>
          <p:cNvSpPr>
            <a:spLocks noChangeShapeType="1"/>
          </p:cNvSpPr>
          <p:nvPr userDrawn="1"/>
        </p:nvSpPr>
        <p:spPr bwMode="auto">
          <a:xfrm flipH="1">
            <a:off x="428902" y="6460455"/>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Rectangle 5">
            <a:extLst>
              <a:ext uri="{FF2B5EF4-FFF2-40B4-BE49-F238E27FC236}">
                <a16:creationId xmlns:a16="http://schemas.microsoft.com/office/drawing/2014/main" id="{3E8EE9F7-4A9C-4059-B841-CA522956D661}"/>
              </a:ext>
            </a:extLst>
          </p:cNvPr>
          <p:cNvSpPr>
            <a:spLocks noChangeArrowheads="1"/>
          </p:cNvSpPr>
          <p:nvPr userDrawn="1"/>
        </p:nvSpPr>
        <p:spPr bwMode="auto">
          <a:xfrm>
            <a:off x="388728" y="640783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56B3168E-1441-4090-B69A-05B635DDA220}" type="slidenum">
              <a:rPr lang="en-US" altLang="en-US" sz="1000" smtClean="0"/>
              <a:pPr>
                <a:defRPr/>
              </a:pPr>
              <a:t>‹#›</a:t>
            </a:fld>
            <a:endParaRPr lang="en-US" altLang="en-US" sz="1000"/>
          </a:p>
          <a:p>
            <a:pPr>
              <a:defRPr/>
            </a:pPr>
            <a:r>
              <a:rPr lang="en-US" altLang="en-US" sz="1000"/>
              <a:t>EVA-FM-005</a:t>
            </a:r>
          </a:p>
        </p:txBody>
      </p:sp>
      <p:sp>
        <p:nvSpPr>
          <p:cNvPr id="7" name="TextBox 6">
            <a:extLst>
              <a:ext uri="{FF2B5EF4-FFF2-40B4-BE49-F238E27FC236}">
                <a16:creationId xmlns:a16="http://schemas.microsoft.com/office/drawing/2014/main" id="{61CD2EFA-B57E-4781-BEF1-6A535BD50900}"/>
              </a:ext>
            </a:extLst>
          </p:cNvPr>
          <p:cNvSpPr txBox="1"/>
          <p:nvPr userDrawn="1"/>
        </p:nvSpPr>
        <p:spPr>
          <a:xfrm>
            <a:off x="2544793" y="6611781"/>
            <a:ext cx="4201064" cy="246221"/>
          </a:xfrm>
          <a:prstGeom prst="rect">
            <a:avLst/>
          </a:prstGeom>
          <a:noFill/>
        </p:spPr>
        <p:txBody>
          <a:bodyPr wrap="square" rtlCol="0">
            <a:spAutoFit/>
          </a:bodyPr>
          <a:lstStyle/>
          <a:p>
            <a:r>
              <a:rPr lang="en-US" sz="1000" kern="1200">
                <a:solidFill>
                  <a:schemeClr val="tx1"/>
                </a:solidFill>
                <a:effectLst/>
                <a:latin typeface="+mn-lt"/>
                <a:ea typeface="+mn-ea"/>
                <a:cs typeface="+mn-cs"/>
              </a:rPr>
              <a:t>This document does not contain export controlled technical data.</a:t>
            </a:r>
            <a:endParaRPr lang="en-US" sz="1000">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A0705415-A568-4A59-A884-79D865CB6579}"/>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6" name="Line 5">
            <a:extLst>
              <a:ext uri="{FF2B5EF4-FFF2-40B4-BE49-F238E27FC236}">
                <a16:creationId xmlns:a16="http://schemas.microsoft.com/office/drawing/2014/main" id="{789DA6CC-E010-4BB3-A9C3-971BA7317469}"/>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7" name="Rectangle 6">
            <a:extLst>
              <a:ext uri="{FF2B5EF4-FFF2-40B4-BE49-F238E27FC236}">
                <a16:creationId xmlns:a16="http://schemas.microsoft.com/office/drawing/2014/main" id="{A4666F08-D117-424F-B805-0056BFFDBF79}"/>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56B3168E-1441-4090-B69A-05B635DDA220}" type="slidenum">
              <a:rPr lang="en-US" altLang="en-US" sz="1000" smtClean="0"/>
              <a:pPr>
                <a:defRPr/>
              </a:pPr>
              <a:t>‹#›</a:t>
            </a:fld>
            <a:endParaRPr lang="en-US" altLang="en-US" sz="1000"/>
          </a:p>
          <a:p>
            <a:pPr>
              <a:defRPr/>
            </a:pPr>
            <a:r>
              <a:rPr lang="en-US" altLang="en-US" sz="1000"/>
              <a:t>EVA-FM-005</a:t>
            </a:r>
          </a:p>
        </p:txBody>
      </p:sp>
      <p:sp>
        <p:nvSpPr>
          <p:cNvPr id="8" name="Rectangle 153">
            <a:extLst>
              <a:ext uri="{FF2B5EF4-FFF2-40B4-BE49-F238E27FC236}">
                <a16:creationId xmlns:a16="http://schemas.microsoft.com/office/drawing/2014/main" id="{8FB6F411-DC67-4967-9F95-21EFB34ED7A8}"/>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9" name="Rectangle 154">
            <a:extLst>
              <a:ext uri="{FF2B5EF4-FFF2-40B4-BE49-F238E27FC236}">
                <a16:creationId xmlns:a16="http://schemas.microsoft.com/office/drawing/2014/main" id="{E8E9D87C-55D8-4B55-A776-AAD3964F7E0C}"/>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10" name="Rectangle 9">
            <a:extLst>
              <a:ext uri="{FF2B5EF4-FFF2-40B4-BE49-F238E27FC236}">
                <a16:creationId xmlns:a16="http://schemas.microsoft.com/office/drawing/2014/main" id="{F645AD15-3463-41FD-8C23-6B96A3F380FA}"/>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1" name="Group 24">
            <a:extLst>
              <a:ext uri="{FF2B5EF4-FFF2-40B4-BE49-F238E27FC236}">
                <a16:creationId xmlns:a16="http://schemas.microsoft.com/office/drawing/2014/main" id="{F4C8B8EE-5B70-418A-A898-EC9915B0AF67}"/>
              </a:ext>
            </a:extLst>
          </p:cNvPr>
          <p:cNvGrpSpPr>
            <a:grpSpLocks/>
          </p:cNvGrpSpPr>
          <p:nvPr userDrawn="1"/>
        </p:nvGrpSpPr>
        <p:grpSpPr bwMode="auto">
          <a:xfrm>
            <a:off x="1063625" y="68265"/>
            <a:ext cx="8005763" cy="896937"/>
            <a:chOff x="1063625" y="68263"/>
            <a:chExt cx="8005763" cy="896937"/>
          </a:xfrm>
        </p:grpSpPr>
        <p:pic>
          <p:nvPicPr>
            <p:cNvPr id="13" name="Picture 24" descr="Meatball_(HQ_ppt no shadow).png">
              <a:extLst>
                <a:ext uri="{FF2B5EF4-FFF2-40B4-BE49-F238E27FC236}">
                  <a16:creationId xmlns:a16="http://schemas.microsoft.com/office/drawing/2014/main" id="{278C511A-CA87-4300-B1DB-53E6B9A7CF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5">
              <a:extLst>
                <a:ext uri="{FF2B5EF4-FFF2-40B4-BE49-F238E27FC236}">
                  <a16:creationId xmlns:a16="http://schemas.microsoft.com/office/drawing/2014/main" id="{33FC1FF3-D6B2-49D1-9B57-8E679A8F8008}"/>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5" name="Picture 13">
              <a:extLst>
                <a:ext uri="{FF2B5EF4-FFF2-40B4-BE49-F238E27FC236}">
                  <a16:creationId xmlns:a16="http://schemas.microsoft.com/office/drawing/2014/main" id="{4C210596-076B-47E5-A7A3-9C987AB603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54113"/>
            <a:ext cx="5486400" cy="3573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object 8">
            <a:extLst>
              <a:ext uri="{FF2B5EF4-FFF2-40B4-BE49-F238E27FC236}">
                <a16:creationId xmlns:a16="http://schemas.microsoft.com/office/drawing/2014/main" id="{7C523148-7519-40EE-8125-DC45DC400003}"/>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358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AA552920-E5D2-4009-ABCF-73E732A99DC2}"/>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5" name="Line 5">
            <a:extLst>
              <a:ext uri="{FF2B5EF4-FFF2-40B4-BE49-F238E27FC236}">
                <a16:creationId xmlns:a16="http://schemas.microsoft.com/office/drawing/2014/main" id="{4AD51C5A-BD2C-4655-9DF0-47FE24AA1BFE}"/>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Rectangle 6">
            <a:extLst>
              <a:ext uri="{FF2B5EF4-FFF2-40B4-BE49-F238E27FC236}">
                <a16:creationId xmlns:a16="http://schemas.microsoft.com/office/drawing/2014/main" id="{0DEE01D8-7AA6-4108-A3C1-DDCC5465619C}"/>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825FA1CD-64BE-4D86-BA19-6A588A575A58}" type="slidenum">
              <a:rPr lang="en-US" altLang="en-US" sz="1000" smtClean="0"/>
              <a:pPr>
                <a:defRPr/>
              </a:pPr>
              <a:t>‹#›</a:t>
            </a:fld>
            <a:endParaRPr lang="en-US" altLang="en-US" sz="1000"/>
          </a:p>
          <a:p>
            <a:pPr>
              <a:defRPr/>
            </a:pPr>
            <a:r>
              <a:rPr lang="en-US" altLang="en-US" sz="1000"/>
              <a:t>EVA-FM-005</a:t>
            </a:r>
          </a:p>
        </p:txBody>
      </p:sp>
      <p:sp>
        <p:nvSpPr>
          <p:cNvPr id="7" name="Rectangle 153">
            <a:extLst>
              <a:ext uri="{FF2B5EF4-FFF2-40B4-BE49-F238E27FC236}">
                <a16:creationId xmlns:a16="http://schemas.microsoft.com/office/drawing/2014/main" id="{54785FE0-D5A2-4BD0-967A-01D6E582CAD2}"/>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8" name="Rectangle 154">
            <a:extLst>
              <a:ext uri="{FF2B5EF4-FFF2-40B4-BE49-F238E27FC236}">
                <a16:creationId xmlns:a16="http://schemas.microsoft.com/office/drawing/2014/main" id="{6DD4B5CA-852A-4066-BC17-4E381C5F6AA5}"/>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9" name="Freeform 4">
            <a:extLst>
              <a:ext uri="{FF2B5EF4-FFF2-40B4-BE49-F238E27FC236}">
                <a16:creationId xmlns:a16="http://schemas.microsoft.com/office/drawing/2014/main" id="{5730C6A8-9791-47BA-AE09-2E09FC125945}"/>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10" name="Line 5">
            <a:extLst>
              <a:ext uri="{FF2B5EF4-FFF2-40B4-BE49-F238E27FC236}">
                <a16:creationId xmlns:a16="http://schemas.microsoft.com/office/drawing/2014/main" id="{33635983-4C53-45E3-8496-E683E6291300}"/>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11" name="Rectangle 10">
            <a:extLst>
              <a:ext uri="{FF2B5EF4-FFF2-40B4-BE49-F238E27FC236}">
                <a16:creationId xmlns:a16="http://schemas.microsoft.com/office/drawing/2014/main" id="{C7080911-48AF-4ACC-B3EC-5B1FF10A0233}"/>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2" name="Group 26">
            <a:extLst>
              <a:ext uri="{FF2B5EF4-FFF2-40B4-BE49-F238E27FC236}">
                <a16:creationId xmlns:a16="http://schemas.microsoft.com/office/drawing/2014/main" id="{C9A7C04C-0E90-416C-8F8A-278605BF3269}"/>
              </a:ext>
            </a:extLst>
          </p:cNvPr>
          <p:cNvGrpSpPr>
            <a:grpSpLocks/>
          </p:cNvGrpSpPr>
          <p:nvPr userDrawn="1"/>
        </p:nvGrpSpPr>
        <p:grpSpPr bwMode="auto">
          <a:xfrm>
            <a:off x="1063625" y="68265"/>
            <a:ext cx="8005763" cy="896937"/>
            <a:chOff x="1063625" y="68263"/>
            <a:chExt cx="8005763" cy="896937"/>
          </a:xfrm>
        </p:grpSpPr>
        <p:pic>
          <p:nvPicPr>
            <p:cNvPr id="14" name="Picture 24" descr="Meatball_(HQ_ppt no shadow).png">
              <a:extLst>
                <a:ext uri="{FF2B5EF4-FFF2-40B4-BE49-F238E27FC236}">
                  <a16:creationId xmlns:a16="http://schemas.microsoft.com/office/drawing/2014/main" id="{53A8A157-DBB2-4410-81C4-C3C43E476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2713E9B-0A0C-4300-8462-B6E17DBB6C4E}"/>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6" name="Picture 13">
              <a:extLst>
                <a:ext uri="{FF2B5EF4-FFF2-40B4-BE49-F238E27FC236}">
                  <a16:creationId xmlns:a16="http://schemas.microsoft.com/office/drawing/2014/main" id="{7A3A156B-374D-4329-BEE8-F0D008D645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529555" y="77790"/>
            <a:ext cx="4110527" cy="800363"/>
          </a:xfrm>
        </p:spPr>
        <p:txBody>
          <a:bodyPr/>
          <a:lstStyle/>
          <a:p>
            <a:r>
              <a:rPr lang="en-US"/>
              <a:t>Click to edit Master title style</a:t>
            </a:r>
          </a:p>
        </p:txBody>
      </p:sp>
      <p:sp>
        <p:nvSpPr>
          <p:cNvPr id="17" name="object 8">
            <a:extLst>
              <a:ext uri="{FF2B5EF4-FFF2-40B4-BE49-F238E27FC236}">
                <a16:creationId xmlns:a16="http://schemas.microsoft.com/office/drawing/2014/main" id="{41D45F67-89ED-4C2C-89E0-A202E890962F}"/>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755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F5516A01-9EFB-47CF-83AF-B40D19DF823E}"/>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5" name="Line 5">
            <a:extLst>
              <a:ext uri="{FF2B5EF4-FFF2-40B4-BE49-F238E27FC236}">
                <a16:creationId xmlns:a16="http://schemas.microsoft.com/office/drawing/2014/main" id="{FF471B53-2BAE-4E06-B731-8EC400E1D373}"/>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Rectangle 6">
            <a:extLst>
              <a:ext uri="{FF2B5EF4-FFF2-40B4-BE49-F238E27FC236}">
                <a16:creationId xmlns:a16="http://schemas.microsoft.com/office/drawing/2014/main" id="{6411B5DC-8BFE-44E1-B1E9-584522A85B04}"/>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3594A7CA-8D3F-4AE3-90A6-0911087A7A1B}" type="slidenum">
              <a:rPr lang="en-US" altLang="en-US" sz="1000" smtClean="0"/>
              <a:pPr>
                <a:defRPr/>
              </a:pPr>
              <a:t>‹#›</a:t>
            </a:fld>
            <a:endParaRPr lang="en-US" altLang="en-US" sz="1000"/>
          </a:p>
          <a:p>
            <a:pPr>
              <a:defRPr/>
            </a:pPr>
            <a:r>
              <a:rPr lang="en-US" altLang="en-US" sz="1000"/>
              <a:t>EVA-FM-005</a:t>
            </a:r>
          </a:p>
        </p:txBody>
      </p:sp>
      <p:sp>
        <p:nvSpPr>
          <p:cNvPr id="7" name="Rectangle 153">
            <a:extLst>
              <a:ext uri="{FF2B5EF4-FFF2-40B4-BE49-F238E27FC236}">
                <a16:creationId xmlns:a16="http://schemas.microsoft.com/office/drawing/2014/main" id="{60BC3008-DC57-44D6-9AD5-3822EFA46C45}"/>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8" name="Rectangle 154">
            <a:extLst>
              <a:ext uri="{FF2B5EF4-FFF2-40B4-BE49-F238E27FC236}">
                <a16:creationId xmlns:a16="http://schemas.microsoft.com/office/drawing/2014/main" id="{62D79C84-79AF-4BB1-941A-0E62978514DD}"/>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9" name="Rectangle 8">
            <a:extLst>
              <a:ext uri="{FF2B5EF4-FFF2-40B4-BE49-F238E27FC236}">
                <a16:creationId xmlns:a16="http://schemas.microsoft.com/office/drawing/2014/main" id="{B8653E54-0448-4683-A802-834889516446}"/>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0" name="Group 24">
            <a:extLst>
              <a:ext uri="{FF2B5EF4-FFF2-40B4-BE49-F238E27FC236}">
                <a16:creationId xmlns:a16="http://schemas.microsoft.com/office/drawing/2014/main" id="{D20CACD3-AF61-4DA0-AB91-77AA8F3072E2}"/>
              </a:ext>
            </a:extLst>
          </p:cNvPr>
          <p:cNvGrpSpPr>
            <a:grpSpLocks/>
          </p:cNvGrpSpPr>
          <p:nvPr userDrawn="1"/>
        </p:nvGrpSpPr>
        <p:grpSpPr bwMode="auto">
          <a:xfrm>
            <a:off x="1063625" y="68265"/>
            <a:ext cx="8005763" cy="896937"/>
            <a:chOff x="1063625" y="68263"/>
            <a:chExt cx="8005763" cy="896937"/>
          </a:xfrm>
        </p:grpSpPr>
        <p:pic>
          <p:nvPicPr>
            <p:cNvPr id="12" name="Picture 24" descr="Meatball_(HQ_ppt no shadow).png">
              <a:extLst>
                <a:ext uri="{FF2B5EF4-FFF2-40B4-BE49-F238E27FC236}">
                  <a16:creationId xmlns:a16="http://schemas.microsoft.com/office/drawing/2014/main" id="{BA07CA7C-9CE1-4F97-BD99-C03E6AE8ACD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5">
              <a:extLst>
                <a:ext uri="{FF2B5EF4-FFF2-40B4-BE49-F238E27FC236}">
                  <a16:creationId xmlns:a16="http://schemas.microsoft.com/office/drawing/2014/main" id="{A8BC3D2A-940F-49A2-873F-9113CBAD0567}"/>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4" name="Picture 24">
              <a:extLst>
                <a:ext uri="{FF2B5EF4-FFF2-40B4-BE49-F238E27FC236}">
                  <a16:creationId xmlns:a16="http://schemas.microsoft.com/office/drawing/2014/main" id="{372B4D13-4F17-460E-9EAB-CB22C80398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6602414" y="1939895"/>
            <a:ext cx="1088802" cy="3127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1" y="1052512"/>
            <a:ext cx="6043613" cy="5253038"/>
          </a:xfrm>
        </p:spPr>
        <p:txBody>
          <a:bodyPr vert="eaVert"/>
          <a:lstStyle>
            <a:lvl2pPr marL="857250" indent="-342900">
              <a:buFont typeface="Arial" panose="020B0604020202020204" pitchFamily="34" charset="0"/>
              <a:buChar char="–"/>
              <a:defRPr/>
            </a:lvl2pPr>
            <a:lvl3pPr marL="1200150" indent="-285750">
              <a:buFont typeface="Arial" panose="020B0604020202020204" pitchFamily="34" charset="0"/>
              <a:buChar char="•"/>
              <a:defRPr/>
            </a:lvl3pPr>
            <a:lvl4pPr marL="1600200" indent="-285750">
              <a:buFont typeface="Arial" panose="020B0604020202020204" pitchFamily="34" charset="0"/>
              <a:buChar char="–"/>
              <a:defRPr/>
            </a:lvl4pPr>
            <a:lvl5pPr marL="17716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bject 8">
            <a:extLst>
              <a:ext uri="{FF2B5EF4-FFF2-40B4-BE49-F238E27FC236}">
                <a16:creationId xmlns:a16="http://schemas.microsoft.com/office/drawing/2014/main" id="{804DD210-DE72-40A7-A1C2-A083E47A7D72}"/>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9778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DCC1430F-E374-40BD-98F4-AE48C197B45C}"/>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5" name="Line 5">
            <a:extLst>
              <a:ext uri="{FF2B5EF4-FFF2-40B4-BE49-F238E27FC236}">
                <a16:creationId xmlns:a16="http://schemas.microsoft.com/office/drawing/2014/main" id="{C3E335EE-1D22-40D5-8004-BC230A485CE0}"/>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Rectangle 153">
            <a:extLst>
              <a:ext uri="{FF2B5EF4-FFF2-40B4-BE49-F238E27FC236}">
                <a16:creationId xmlns:a16="http://schemas.microsoft.com/office/drawing/2014/main" id="{7B51E1FF-DB10-42F3-BBA9-6DDD60680AB3}"/>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7" name="Rectangle 154">
            <a:extLst>
              <a:ext uri="{FF2B5EF4-FFF2-40B4-BE49-F238E27FC236}">
                <a16:creationId xmlns:a16="http://schemas.microsoft.com/office/drawing/2014/main" id="{0A40C1D1-ED26-4D72-ABA4-E5D5ABBFFE26}"/>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8" name="Freeform 4">
            <a:extLst>
              <a:ext uri="{FF2B5EF4-FFF2-40B4-BE49-F238E27FC236}">
                <a16:creationId xmlns:a16="http://schemas.microsoft.com/office/drawing/2014/main" id="{31C99446-6A85-4068-8496-021F3756C737}"/>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9" name="Line 5">
            <a:extLst>
              <a:ext uri="{FF2B5EF4-FFF2-40B4-BE49-F238E27FC236}">
                <a16:creationId xmlns:a16="http://schemas.microsoft.com/office/drawing/2014/main" id="{29FA3C22-0479-42E3-8B56-F7C02BFF89F8}"/>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10" name="Rectangle 6">
            <a:extLst>
              <a:ext uri="{FF2B5EF4-FFF2-40B4-BE49-F238E27FC236}">
                <a16:creationId xmlns:a16="http://schemas.microsoft.com/office/drawing/2014/main" id="{D451CAC8-6D0A-43A0-B573-139F811EAB6B}"/>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572D23F3-2B28-4C94-8D57-61B55677AD99}" type="slidenum">
              <a:rPr lang="en-US" altLang="en-US" sz="1000" smtClean="0"/>
              <a:pPr>
                <a:defRPr/>
              </a:pPr>
              <a:t>‹#›</a:t>
            </a:fld>
            <a:endParaRPr lang="en-US" altLang="en-US" sz="1000"/>
          </a:p>
          <a:p>
            <a:pPr>
              <a:defRPr/>
            </a:pPr>
            <a:r>
              <a:rPr lang="en-US" altLang="en-US" sz="1000"/>
              <a:t>EVA-FM-005</a:t>
            </a:r>
          </a:p>
        </p:txBody>
      </p:sp>
      <p:sp>
        <p:nvSpPr>
          <p:cNvPr id="11" name="Rectangle 10">
            <a:extLst>
              <a:ext uri="{FF2B5EF4-FFF2-40B4-BE49-F238E27FC236}">
                <a16:creationId xmlns:a16="http://schemas.microsoft.com/office/drawing/2014/main" id="{2729E1A3-0938-4D40-8EF6-E7F950C4109A}"/>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2" name="Group 26">
            <a:extLst>
              <a:ext uri="{FF2B5EF4-FFF2-40B4-BE49-F238E27FC236}">
                <a16:creationId xmlns:a16="http://schemas.microsoft.com/office/drawing/2014/main" id="{23C7D189-A4E6-4549-BB68-70E032FC5789}"/>
              </a:ext>
            </a:extLst>
          </p:cNvPr>
          <p:cNvGrpSpPr>
            <a:grpSpLocks/>
          </p:cNvGrpSpPr>
          <p:nvPr userDrawn="1"/>
        </p:nvGrpSpPr>
        <p:grpSpPr bwMode="auto">
          <a:xfrm>
            <a:off x="1063625" y="58739"/>
            <a:ext cx="8005763" cy="896937"/>
            <a:chOff x="1063625" y="68263"/>
            <a:chExt cx="8005763" cy="896937"/>
          </a:xfrm>
        </p:grpSpPr>
        <p:pic>
          <p:nvPicPr>
            <p:cNvPr id="14" name="Picture 24" descr="Meatball_(HQ_ppt no shadow).png">
              <a:extLst>
                <a:ext uri="{FF2B5EF4-FFF2-40B4-BE49-F238E27FC236}">
                  <a16:creationId xmlns:a16="http://schemas.microsoft.com/office/drawing/2014/main" id="{F9591F92-DEE4-4EE6-852A-8B86ACA66A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59CD6A4-2DF8-4065-BB2E-65487B1BB3A6}"/>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6" name="Picture 13">
              <a:extLst>
                <a:ext uri="{FF2B5EF4-FFF2-40B4-BE49-F238E27FC236}">
                  <a16:creationId xmlns:a16="http://schemas.microsoft.com/office/drawing/2014/main" id="{99050CA7-C870-4FFB-9FA7-D5252961C3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512464" y="59821"/>
            <a:ext cx="4135860" cy="771658"/>
          </a:xfrm>
        </p:spPr>
        <p:txBody>
          <a:bodyPr>
            <a:normAutofit/>
          </a:bodyPr>
          <a:lstStyle/>
          <a:p>
            <a:r>
              <a:rPr lang="en-US"/>
              <a:t>Click to edit Master title style</a:t>
            </a:r>
          </a:p>
        </p:txBody>
      </p:sp>
      <p:sp>
        <p:nvSpPr>
          <p:cNvPr id="3" name="Table Placeholder 2"/>
          <p:cNvSpPr>
            <a:spLocks noGrp="1"/>
          </p:cNvSpPr>
          <p:nvPr>
            <p:ph type="tbl" idx="1"/>
          </p:nvPr>
        </p:nvSpPr>
        <p:spPr>
          <a:xfrm>
            <a:off x="588170" y="1063625"/>
            <a:ext cx="8261350" cy="5086350"/>
          </a:xfrm>
        </p:spPr>
        <p:txBody>
          <a:bodyPr/>
          <a:lstStyle/>
          <a:p>
            <a:pPr lvl="0"/>
            <a:endParaRPr lang="en-US" noProof="0"/>
          </a:p>
        </p:txBody>
      </p:sp>
      <p:sp>
        <p:nvSpPr>
          <p:cNvPr id="17" name="object 8">
            <a:extLst>
              <a:ext uri="{FF2B5EF4-FFF2-40B4-BE49-F238E27FC236}">
                <a16:creationId xmlns:a16="http://schemas.microsoft.com/office/drawing/2014/main" id="{40D1C7AB-A87B-41D4-8ABA-0FC35411207C}"/>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5584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D9884-AE74-4E14-8902-9B179C8A2A22}"/>
              </a:ext>
            </a:extLst>
          </p:cNvPr>
          <p:cNvSpPr>
            <a:spLocks noGrp="1"/>
          </p:cNvSpPr>
          <p:nvPr>
            <p:ph type="dt" sz="half" idx="10"/>
          </p:nvPr>
        </p:nvSpPr>
        <p:spPr/>
        <p:txBody>
          <a:bodyPr/>
          <a:lstStyle/>
          <a:p>
            <a:fld id="{54EDD4B1-2E66-466C-A53E-E885138DF229}" type="datetimeFigureOut">
              <a:rPr lang="en-US" smtClean="0"/>
              <a:t>11/9/2022</a:t>
            </a:fld>
            <a:endParaRPr lang="en-US"/>
          </a:p>
        </p:txBody>
      </p:sp>
      <p:sp>
        <p:nvSpPr>
          <p:cNvPr id="3" name="Footer Placeholder 2">
            <a:extLst>
              <a:ext uri="{FF2B5EF4-FFF2-40B4-BE49-F238E27FC236}">
                <a16:creationId xmlns:a16="http://schemas.microsoft.com/office/drawing/2014/main" id="{B41A03F4-DD68-4347-8EF5-7D7A29B3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6BA3A-44EF-4B7B-A311-7980A6B0A040}"/>
              </a:ext>
            </a:extLst>
          </p:cNvPr>
          <p:cNvSpPr>
            <a:spLocks noGrp="1"/>
          </p:cNvSpPr>
          <p:nvPr>
            <p:ph type="sldNum" sz="quarter" idx="12"/>
          </p:nvPr>
        </p:nvSpPr>
        <p:spPr/>
        <p:txBody>
          <a:bodyPr/>
          <a:lstStyle/>
          <a:p>
            <a:fld id="{D3FACB9B-0C0E-4968-AF3C-4A36AEBFB7D6}" type="slidenum">
              <a:rPr lang="en-US" smtClean="0"/>
              <a:t>‹#›</a:t>
            </a:fld>
            <a:endParaRPr lang="en-US"/>
          </a:p>
        </p:txBody>
      </p:sp>
    </p:spTree>
    <p:extLst>
      <p:ext uri="{BB962C8B-B14F-4D97-AF65-F5344CB8AC3E}">
        <p14:creationId xmlns:p14="http://schemas.microsoft.com/office/powerpoint/2010/main" val="31321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3482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5" name="Rectangle 4">
            <a:extLst>
              <a:ext uri="{FF2B5EF4-FFF2-40B4-BE49-F238E27FC236}">
                <a16:creationId xmlns:a16="http://schemas.microsoft.com/office/drawing/2014/main" id="{2F47AFD2-8DC5-4205-9801-3B57DB6F1C46}"/>
              </a:ext>
            </a:extLst>
          </p:cNvPr>
          <p:cNvSpPr>
            <a:spLocks noChangeArrowheads="1"/>
          </p:cNvSpPr>
          <p:nvPr userDrawn="1"/>
        </p:nvSpPr>
        <p:spPr bwMode="auto">
          <a:xfrm>
            <a:off x="302464" y="6373331"/>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56B3168E-1441-4090-B69A-05B635DDA220}" type="slidenum">
              <a:rPr lang="en-US" altLang="en-US" sz="1000" smtClean="0"/>
              <a:pPr>
                <a:defRPr/>
              </a:pPr>
              <a:t>‹#›</a:t>
            </a:fld>
            <a:endParaRPr lang="en-US" altLang="en-US" sz="1000"/>
          </a:p>
          <a:p>
            <a:pPr>
              <a:defRPr/>
            </a:pPr>
            <a:r>
              <a:rPr lang="en-US" altLang="en-US" sz="1000"/>
              <a:t>EVA-FM-005</a:t>
            </a:r>
          </a:p>
        </p:txBody>
      </p:sp>
      <p:sp>
        <p:nvSpPr>
          <p:cNvPr id="6" name="Rectangle 154">
            <a:extLst>
              <a:ext uri="{FF2B5EF4-FFF2-40B4-BE49-F238E27FC236}">
                <a16:creationId xmlns:a16="http://schemas.microsoft.com/office/drawing/2014/main" id="{22356E7B-CFFA-4802-A934-2B6A36531E14}"/>
              </a:ext>
            </a:extLst>
          </p:cNvPr>
          <p:cNvSpPr>
            <a:spLocks noChangeArrowheads="1"/>
          </p:cNvSpPr>
          <p:nvPr userDrawn="1"/>
        </p:nvSpPr>
        <p:spPr bwMode="auto">
          <a:xfrm>
            <a:off x="6178643" y="6399215"/>
            <a:ext cx="2452595"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dirty="0" err="1">
                <a:solidFill>
                  <a:srgbClr val="0066FF"/>
                </a:solidFill>
              </a:rPr>
              <a:t>LaRC</a:t>
            </a:r>
            <a:r>
              <a:rPr lang="en-US" altLang="en-US" sz="1000" dirty="0">
                <a:solidFill>
                  <a:srgbClr val="0066FF"/>
                </a:solidFill>
              </a:rPr>
              <a:t> Data Science Summit / J. Lindsey</a:t>
            </a:r>
          </a:p>
          <a:p>
            <a:pPr algn="r">
              <a:spcBef>
                <a:spcPct val="0"/>
              </a:spcBef>
              <a:defRPr/>
            </a:pPr>
            <a:r>
              <a:rPr lang="en-US" altLang="en-US" sz="1000" dirty="0">
                <a:solidFill>
                  <a:srgbClr val="0066FF"/>
                </a:solidFill>
              </a:rPr>
              <a:t>15-17 NOV 2022</a:t>
            </a:r>
          </a:p>
        </p:txBody>
      </p:sp>
      <p:sp>
        <p:nvSpPr>
          <p:cNvPr id="7" name="Line 5">
            <a:extLst>
              <a:ext uri="{FF2B5EF4-FFF2-40B4-BE49-F238E27FC236}">
                <a16:creationId xmlns:a16="http://schemas.microsoft.com/office/drawing/2014/main" id="{C5547DA1-041A-49B5-8D46-24D159DABFBE}"/>
              </a:ext>
            </a:extLst>
          </p:cNvPr>
          <p:cNvSpPr>
            <a:spLocks noChangeShapeType="1"/>
          </p:cNvSpPr>
          <p:nvPr userDrawn="1"/>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8" name="TextBox 7">
            <a:extLst>
              <a:ext uri="{FF2B5EF4-FFF2-40B4-BE49-F238E27FC236}">
                <a16:creationId xmlns:a16="http://schemas.microsoft.com/office/drawing/2014/main" id="{82EFC2BC-2D17-4ADF-A8ED-89DB3E9580C1}"/>
              </a:ext>
            </a:extLst>
          </p:cNvPr>
          <p:cNvSpPr txBox="1"/>
          <p:nvPr userDrawn="1"/>
        </p:nvSpPr>
        <p:spPr>
          <a:xfrm>
            <a:off x="2544793" y="6611781"/>
            <a:ext cx="4201064" cy="246221"/>
          </a:xfrm>
          <a:prstGeom prst="rect">
            <a:avLst/>
          </a:prstGeom>
          <a:noFill/>
        </p:spPr>
        <p:txBody>
          <a:bodyPr wrap="square" rtlCol="0">
            <a:spAutoFit/>
          </a:bodyPr>
          <a:lstStyle/>
          <a:p>
            <a:r>
              <a:rPr lang="en-US" sz="1000" kern="1200">
                <a:solidFill>
                  <a:schemeClr val="tx1"/>
                </a:solidFill>
                <a:effectLst/>
                <a:latin typeface="+mn-lt"/>
                <a:ea typeface="+mn-ea"/>
                <a:cs typeface="+mn-cs"/>
              </a:rPr>
              <a:t>This document does not contain export controlled technical data.</a:t>
            </a:r>
            <a:endParaRPr lang="en-US" sz="1000">
              <a:latin typeface="+mn-lt"/>
            </a:endParaRPr>
          </a:p>
        </p:txBody>
      </p:sp>
    </p:spTree>
    <p:extLst>
      <p:ext uri="{BB962C8B-B14F-4D97-AF65-F5344CB8AC3E}">
        <p14:creationId xmlns:p14="http://schemas.microsoft.com/office/powerpoint/2010/main" val="9348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1"/>
          <p:cNvSpPr>
            <a:spLocks noGrp="1"/>
          </p:cNvSpPr>
          <p:nvPr>
            <p:ph type="title"/>
          </p:nvPr>
        </p:nvSpPr>
        <p:spPr>
          <a:xfrm>
            <a:off x="457200" y="2514600"/>
            <a:ext cx="8229600" cy="1143000"/>
          </a:xfrm>
          <a:prstGeom prst="rect">
            <a:avLst/>
          </a:prstGeom>
        </p:spPr>
        <p:txBody>
          <a:bodyPr vert="horz" lIns="91440" tIns="45720" rIns="91440" bIns="45720" rtlCol="0" anchor="ctr">
            <a:normAutofit/>
          </a:bodyPr>
          <a:lstStyle/>
          <a:p>
            <a:r>
              <a:rPr lang="en-US"/>
              <a:t>Enter Title of Presentation</a:t>
            </a:r>
          </a:p>
        </p:txBody>
      </p:sp>
    </p:spTree>
    <p:extLst>
      <p:ext uri="{BB962C8B-B14F-4D97-AF65-F5344CB8AC3E}">
        <p14:creationId xmlns:p14="http://schemas.microsoft.com/office/powerpoint/2010/main" val="29133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546460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07467982-4FDF-4565-BF01-EFCAAFE4DEFE}"/>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5" name="Line 5">
            <a:extLst>
              <a:ext uri="{FF2B5EF4-FFF2-40B4-BE49-F238E27FC236}">
                <a16:creationId xmlns:a16="http://schemas.microsoft.com/office/drawing/2014/main" id="{4820F12E-3942-4430-808F-7FCB5AA726B4}"/>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Rectangle 6">
            <a:extLst>
              <a:ext uri="{FF2B5EF4-FFF2-40B4-BE49-F238E27FC236}">
                <a16:creationId xmlns:a16="http://schemas.microsoft.com/office/drawing/2014/main" id="{2A773647-5A81-47BD-8047-3C8D14BBC87D}"/>
              </a:ext>
            </a:extLst>
          </p:cNvPr>
          <p:cNvSpPr>
            <a:spLocks noChangeArrowheads="1"/>
          </p:cNvSpPr>
          <p:nvPr/>
        </p:nvSpPr>
        <p:spPr bwMode="auto">
          <a:xfrm>
            <a:off x="371476" y="6399215"/>
            <a:ext cx="905698" cy="243656"/>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dirty="0"/>
              <a:t>Page No. </a:t>
            </a:r>
            <a:fld id="{70B1262A-9596-42C1-B193-7ECC43766C0C}" type="slidenum">
              <a:rPr lang="en-US" altLang="en-US" sz="1000" smtClean="0"/>
              <a:pPr>
                <a:defRPr/>
              </a:pPr>
              <a:t>‹#›</a:t>
            </a:fld>
            <a:endParaRPr lang="en-US" altLang="en-US" sz="1000" dirty="0"/>
          </a:p>
        </p:txBody>
      </p:sp>
      <p:sp>
        <p:nvSpPr>
          <p:cNvPr id="8" name="Rectangle 154">
            <a:extLst>
              <a:ext uri="{FF2B5EF4-FFF2-40B4-BE49-F238E27FC236}">
                <a16:creationId xmlns:a16="http://schemas.microsoft.com/office/drawing/2014/main" id="{29004517-71ED-4109-96A5-E1C17DBD3E98}"/>
              </a:ext>
            </a:extLst>
          </p:cNvPr>
          <p:cNvSpPr>
            <a:spLocks noChangeArrowheads="1"/>
          </p:cNvSpPr>
          <p:nvPr userDrawn="1"/>
        </p:nvSpPr>
        <p:spPr bwMode="auto">
          <a:xfrm>
            <a:off x="6178643" y="6399215"/>
            <a:ext cx="2452595"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dirty="0" err="1">
                <a:solidFill>
                  <a:srgbClr val="0066FF"/>
                </a:solidFill>
              </a:rPr>
              <a:t>LaRC</a:t>
            </a:r>
            <a:r>
              <a:rPr lang="en-US" altLang="en-US" sz="1000" dirty="0">
                <a:solidFill>
                  <a:srgbClr val="0066FF"/>
                </a:solidFill>
              </a:rPr>
              <a:t> Data Science Summit / J. Lindsey</a:t>
            </a:r>
          </a:p>
          <a:p>
            <a:pPr algn="r">
              <a:spcBef>
                <a:spcPct val="0"/>
              </a:spcBef>
              <a:defRPr/>
            </a:pPr>
            <a:r>
              <a:rPr lang="en-US" altLang="en-US" sz="1000" dirty="0">
                <a:solidFill>
                  <a:srgbClr val="0066FF"/>
                </a:solidFill>
              </a:rPr>
              <a:t>15-17 NOV 2022</a:t>
            </a:r>
          </a:p>
        </p:txBody>
      </p:sp>
      <p:sp>
        <p:nvSpPr>
          <p:cNvPr id="9" name="Freeform 4">
            <a:extLst>
              <a:ext uri="{FF2B5EF4-FFF2-40B4-BE49-F238E27FC236}">
                <a16:creationId xmlns:a16="http://schemas.microsoft.com/office/drawing/2014/main" id="{257EA10E-152E-4903-8928-D8CC30D01243}"/>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10" name="Line 5">
            <a:extLst>
              <a:ext uri="{FF2B5EF4-FFF2-40B4-BE49-F238E27FC236}">
                <a16:creationId xmlns:a16="http://schemas.microsoft.com/office/drawing/2014/main" id="{6345D4D9-66DA-4676-B677-9035A434228D}"/>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grpSp>
        <p:nvGrpSpPr>
          <p:cNvPr id="12" name="Group 26">
            <a:extLst>
              <a:ext uri="{FF2B5EF4-FFF2-40B4-BE49-F238E27FC236}">
                <a16:creationId xmlns:a16="http://schemas.microsoft.com/office/drawing/2014/main" id="{745426A1-F320-4C81-96ED-A6928FAE7FE9}"/>
              </a:ext>
            </a:extLst>
          </p:cNvPr>
          <p:cNvGrpSpPr>
            <a:grpSpLocks/>
          </p:cNvGrpSpPr>
          <p:nvPr userDrawn="1"/>
        </p:nvGrpSpPr>
        <p:grpSpPr bwMode="auto">
          <a:xfrm>
            <a:off x="1063625" y="68265"/>
            <a:ext cx="8005763" cy="896937"/>
            <a:chOff x="1063625" y="68263"/>
            <a:chExt cx="8005763" cy="896937"/>
          </a:xfrm>
        </p:grpSpPr>
        <p:pic>
          <p:nvPicPr>
            <p:cNvPr id="14" name="Picture 24" descr="Meatball_(HQ_ppt no shadow).png">
              <a:extLst>
                <a:ext uri="{FF2B5EF4-FFF2-40B4-BE49-F238E27FC236}">
                  <a16:creationId xmlns:a16="http://schemas.microsoft.com/office/drawing/2014/main" id="{428444D1-D16C-43E0-9A09-DA85B40BCB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1CC731B-B00F-48F4-878E-C6C4FCF713C1}"/>
                </a:ext>
              </a:extLst>
            </p:cNvPr>
            <p:cNvSpPr txBox="1">
              <a:spLocks noChangeArrowheads="1"/>
            </p:cNvSpPr>
            <p:nvPr userDrawn="1"/>
          </p:nvSpPr>
          <p:spPr bwMode="auto">
            <a:xfrm>
              <a:off x="1063625" y="198438"/>
              <a:ext cx="1541463" cy="436017"/>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dirty="0">
                  <a:solidFill>
                    <a:srgbClr val="1A28B9"/>
                  </a:solidFill>
                  <a:latin typeface="Times New Roman" panose="02020603050405020304" pitchFamily="18" charset="0"/>
                  <a:cs typeface="Times New Roman" panose="02020603050405020304" pitchFamily="18" charset="0"/>
                </a:rPr>
                <a:t>EVA &amp; HSM Program</a:t>
              </a:r>
            </a:p>
          </p:txBody>
        </p:sp>
        <p:pic>
          <p:nvPicPr>
            <p:cNvPr id="16" name="Picture 13">
              <a:extLst>
                <a:ext uri="{FF2B5EF4-FFF2-40B4-BE49-F238E27FC236}">
                  <a16:creationId xmlns:a16="http://schemas.microsoft.com/office/drawing/2014/main" id="{AD4D3F2E-0492-4DB2-A604-6FA0C600E7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529556" y="85460"/>
            <a:ext cx="4110527" cy="792431"/>
          </a:xfrm>
        </p:spPr>
        <p:txBody>
          <a:bodyPr/>
          <a:lstStyle/>
          <a:p>
            <a:r>
              <a:rPr lang="en-US"/>
              <a:t>Click to edit Master title style</a:t>
            </a:r>
          </a:p>
        </p:txBody>
      </p:sp>
      <p:sp useBgFill="1">
        <p:nvSpPr>
          <p:cNvPr id="3" name="Content Placeholder 2"/>
          <p:cNvSpPr>
            <a:spLocks noGrp="1"/>
          </p:cNvSpPr>
          <p:nvPr>
            <p:ph idx="1"/>
          </p:nvPr>
        </p:nvSpPr>
        <p:spPr/>
        <p:txBody>
          <a:bodyPr/>
          <a:lstStyle>
            <a:lvl2pPr marL="857250" indent="-342900">
              <a:buFont typeface="Arial" panose="020B0604020202020204" pitchFamily="34" charset="0"/>
              <a:buChar char="–"/>
              <a:defRPr/>
            </a:lvl2pPr>
            <a:lvl3pPr marL="1200150" indent="-285750">
              <a:buFont typeface="Arial" panose="020B0604020202020204" pitchFamily="34" charset="0"/>
              <a:buChar char="•"/>
              <a:defRPr/>
            </a:lvl3pPr>
            <a:lvl4pPr marL="1600200" indent="-285750">
              <a:buFont typeface="Arial" panose="020B0604020202020204" pitchFamily="34" charset="0"/>
              <a:buChar char="–"/>
              <a:defRPr baseline="0"/>
            </a:lvl4pPr>
            <a:lvl5pPr marL="1771650" indent="-1714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CCCE5884-A294-43F3-A78E-2F7D7D9791EF}"/>
              </a:ext>
            </a:extLst>
          </p:cNvPr>
          <p:cNvSpPr txBox="1"/>
          <p:nvPr userDrawn="1"/>
        </p:nvSpPr>
        <p:spPr>
          <a:xfrm>
            <a:off x="2544793" y="6611781"/>
            <a:ext cx="4201064" cy="246221"/>
          </a:xfrm>
          <a:prstGeom prst="rect">
            <a:avLst/>
          </a:prstGeom>
          <a:noFill/>
        </p:spPr>
        <p:txBody>
          <a:bodyPr wrap="square" rtlCol="0">
            <a:spAutoFit/>
          </a:bodyPr>
          <a:lstStyle/>
          <a:p>
            <a:r>
              <a:rPr lang="en-US" sz="1000" kern="1200">
                <a:solidFill>
                  <a:schemeClr val="tx1"/>
                </a:solidFill>
                <a:effectLst/>
                <a:latin typeface="+mn-lt"/>
                <a:ea typeface="+mn-ea"/>
                <a:cs typeface="+mn-cs"/>
              </a:rPr>
              <a:t>This document does not contain export controlled technical data.</a:t>
            </a:r>
            <a:endParaRPr lang="en-US" sz="1000">
              <a:latin typeface="+mn-lt"/>
            </a:endParaRPr>
          </a:p>
        </p:txBody>
      </p:sp>
      <p:sp>
        <p:nvSpPr>
          <p:cNvPr id="17" name="object 8">
            <a:extLst>
              <a:ext uri="{FF2B5EF4-FFF2-40B4-BE49-F238E27FC236}">
                <a16:creationId xmlns:a16="http://schemas.microsoft.com/office/drawing/2014/main" id="{4695152B-788E-4FE2-8F4B-6C7D06413EF4}"/>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0540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92F15645-31EC-4ED9-AD9B-7C028AA5B6B0}"/>
              </a:ext>
            </a:extLst>
          </p:cNvPr>
          <p:cNvSpPr>
            <a:spLocks/>
          </p:cNvSpPr>
          <p:nvPr userDrawn="1"/>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5" name="Line 5">
            <a:extLst>
              <a:ext uri="{FF2B5EF4-FFF2-40B4-BE49-F238E27FC236}">
                <a16:creationId xmlns:a16="http://schemas.microsoft.com/office/drawing/2014/main" id="{6767FC03-EC0C-41F2-A968-50E01B97D243}"/>
              </a:ext>
            </a:extLst>
          </p:cNvPr>
          <p:cNvSpPr>
            <a:spLocks noChangeShapeType="1"/>
          </p:cNvSpPr>
          <p:nvPr userDrawn="1"/>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Rectangle 6">
            <a:extLst>
              <a:ext uri="{FF2B5EF4-FFF2-40B4-BE49-F238E27FC236}">
                <a16:creationId xmlns:a16="http://schemas.microsoft.com/office/drawing/2014/main" id="{09EC81E8-383F-436B-8BF5-E6C1F89CE879}"/>
              </a:ext>
            </a:extLst>
          </p:cNvPr>
          <p:cNvSpPr>
            <a:spLocks noChangeArrowheads="1"/>
          </p:cNvSpPr>
          <p:nvPr userDrawn="1"/>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8CC933E6-BC2C-4548-BC57-E5FC601A42BF}" type="slidenum">
              <a:rPr lang="en-US" altLang="en-US" sz="1000" smtClean="0"/>
              <a:pPr>
                <a:defRPr/>
              </a:pPr>
              <a:t>‹#›</a:t>
            </a:fld>
            <a:endParaRPr lang="en-US" altLang="en-US" sz="1000"/>
          </a:p>
          <a:p>
            <a:pPr>
              <a:defRPr/>
            </a:pPr>
            <a:r>
              <a:rPr lang="en-US" altLang="en-US" sz="1000"/>
              <a:t>EVA-FM-005</a:t>
            </a:r>
          </a:p>
        </p:txBody>
      </p:sp>
      <p:sp>
        <p:nvSpPr>
          <p:cNvPr id="7" name="Rectangle 153">
            <a:extLst>
              <a:ext uri="{FF2B5EF4-FFF2-40B4-BE49-F238E27FC236}">
                <a16:creationId xmlns:a16="http://schemas.microsoft.com/office/drawing/2014/main" id="{62CB6CCE-AD59-451C-846A-E09C8D969B31}"/>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8" name="Rectangle 154">
            <a:extLst>
              <a:ext uri="{FF2B5EF4-FFF2-40B4-BE49-F238E27FC236}">
                <a16:creationId xmlns:a16="http://schemas.microsoft.com/office/drawing/2014/main" id="{A6A646DD-9933-44B8-9598-7C7B5FF71500}"/>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9" name="Rectangle 8">
            <a:extLst>
              <a:ext uri="{FF2B5EF4-FFF2-40B4-BE49-F238E27FC236}">
                <a16:creationId xmlns:a16="http://schemas.microsoft.com/office/drawing/2014/main" id="{F179DBDE-969B-4309-96D2-6BCC941FFF63}"/>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0" name="Group 24">
            <a:extLst>
              <a:ext uri="{FF2B5EF4-FFF2-40B4-BE49-F238E27FC236}">
                <a16:creationId xmlns:a16="http://schemas.microsoft.com/office/drawing/2014/main" id="{701BAD37-8C48-42B5-BE9E-3D3745963D32}"/>
              </a:ext>
            </a:extLst>
          </p:cNvPr>
          <p:cNvGrpSpPr>
            <a:grpSpLocks/>
          </p:cNvGrpSpPr>
          <p:nvPr userDrawn="1"/>
        </p:nvGrpSpPr>
        <p:grpSpPr bwMode="auto">
          <a:xfrm>
            <a:off x="1063625" y="68265"/>
            <a:ext cx="8005763" cy="896937"/>
            <a:chOff x="1063625" y="68263"/>
            <a:chExt cx="8005763" cy="896937"/>
          </a:xfrm>
        </p:grpSpPr>
        <p:pic>
          <p:nvPicPr>
            <p:cNvPr id="12" name="Picture 24" descr="Meatball_(HQ_ppt no shadow).png">
              <a:extLst>
                <a:ext uri="{FF2B5EF4-FFF2-40B4-BE49-F238E27FC236}">
                  <a16:creationId xmlns:a16="http://schemas.microsoft.com/office/drawing/2014/main" id="{7A3D6E71-1A49-47C4-B22C-52CEE4F9AB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5">
              <a:extLst>
                <a:ext uri="{FF2B5EF4-FFF2-40B4-BE49-F238E27FC236}">
                  <a16:creationId xmlns:a16="http://schemas.microsoft.com/office/drawing/2014/main" id="{03292CF7-26FE-4CF6-9DD7-83338039080D}"/>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4" name="Picture 24">
              <a:extLst>
                <a:ext uri="{FF2B5EF4-FFF2-40B4-BE49-F238E27FC236}">
                  <a16:creationId xmlns:a16="http://schemas.microsoft.com/office/drawing/2014/main" id="{F8997C19-7B62-41F3-93E4-1BF7BB5358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5" name="object 8">
            <a:extLst>
              <a:ext uri="{FF2B5EF4-FFF2-40B4-BE49-F238E27FC236}">
                <a16:creationId xmlns:a16="http://schemas.microsoft.com/office/drawing/2014/main" id="{666960DC-DE53-48C5-96FB-1DF8E2DA36F1}"/>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6253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25B1555D-9AE1-4EAC-AD83-D89021BF349F}"/>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6" name="Line 5">
            <a:extLst>
              <a:ext uri="{FF2B5EF4-FFF2-40B4-BE49-F238E27FC236}">
                <a16:creationId xmlns:a16="http://schemas.microsoft.com/office/drawing/2014/main" id="{3D2B3987-694F-48CC-A4E3-7B1E2C1E7DF5}"/>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7" name="Rectangle 6">
            <a:extLst>
              <a:ext uri="{FF2B5EF4-FFF2-40B4-BE49-F238E27FC236}">
                <a16:creationId xmlns:a16="http://schemas.microsoft.com/office/drawing/2014/main" id="{E7535D24-3DE0-4D76-BA82-174AB1C59A37}"/>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D105A422-6F14-4C8F-8659-84E7E4BFE237}" type="slidenum">
              <a:rPr lang="en-US" altLang="en-US" sz="1000" smtClean="0"/>
              <a:pPr>
                <a:defRPr/>
              </a:pPr>
              <a:t>‹#›</a:t>
            </a:fld>
            <a:endParaRPr lang="en-US" altLang="en-US" sz="1000"/>
          </a:p>
          <a:p>
            <a:pPr>
              <a:defRPr/>
            </a:pPr>
            <a:r>
              <a:rPr lang="en-US" altLang="en-US" sz="1000"/>
              <a:t>EVA-FM-005</a:t>
            </a:r>
          </a:p>
        </p:txBody>
      </p:sp>
      <p:sp>
        <p:nvSpPr>
          <p:cNvPr id="8" name="Rectangle 153">
            <a:extLst>
              <a:ext uri="{FF2B5EF4-FFF2-40B4-BE49-F238E27FC236}">
                <a16:creationId xmlns:a16="http://schemas.microsoft.com/office/drawing/2014/main" id="{E1FCA5E2-6499-4F64-ADE4-7FF40D945B48}"/>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9" name="Rectangle 154">
            <a:extLst>
              <a:ext uri="{FF2B5EF4-FFF2-40B4-BE49-F238E27FC236}">
                <a16:creationId xmlns:a16="http://schemas.microsoft.com/office/drawing/2014/main" id="{F5D385D1-8403-41C1-93E6-40E5FACEA568}"/>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10" name="Rectangle 9">
            <a:extLst>
              <a:ext uri="{FF2B5EF4-FFF2-40B4-BE49-F238E27FC236}">
                <a16:creationId xmlns:a16="http://schemas.microsoft.com/office/drawing/2014/main" id="{CAD40D59-2552-4D9D-A5A6-44AC16531B4C}"/>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1" name="Group 24">
            <a:extLst>
              <a:ext uri="{FF2B5EF4-FFF2-40B4-BE49-F238E27FC236}">
                <a16:creationId xmlns:a16="http://schemas.microsoft.com/office/drawing/2014/main" id="{BB805581-4943-4DE4-A5E8-8D0EB34FAB3E}"/>
              </a:ext>
            </a:extLst>
          </p:cNvPr>
          <p:cNvGrpSpPr>
            <a:grpSpLocks/>
          </p:cNvGrpSpPr>
          <p:nvPr userDrawn="1"/>
        </p:nvGrpSpPr>
        <p:grpSpPr bwMode="auto">
          <a:xfrm>
            <a:off x="1063625" y="68265"/>
            <a:ext cx="8005763" cy="896937"/>
            <a:chOff x="1063625" y="68263"/>
            <a:chExt cx="8005763" cy="896937"/>
          </a:xfrm>
        </p:grpSpPr>
        <p:pic>
          <p:nvPicPr>
            <p:cNvPr id="13" name="Picture 24" descr="Meatball_(HQ_ppt no shadow).png">
              <a:extLst>
                <a:ext uri="{FF2B5EF4-FFF2-40B4-BE49-F238E27FC236}">
                  <a16:creationId xmlns:a16="http://schemas.microsoft.com/office/drawing/2014/main" id="{CDBD75C9-288F-4169-A543-3253E757D0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5">
              <a:extLst>
                <a:ext uri="{FF2B5EF4-FFF2-40B4-BE49-F238E27FC236}">
                  <a16:creationId xmlns:a16="http://schemas.microsoft.com/office/drawing/2014/main" id="{7883A0AF-4BC1-4F69-A53B-48E6EBB52325}"/>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5" name="Picture 13">
              <a:extLst>
                <a:ext uri="{FF2B5EF4-FFF2-40B4-BE49-F238E27FC236}">
                  <a16:creationId xmlns:a16="http://schemas.microsoft.com/office/drawing/2014/main" id="{21AECBD5-511F-41B4-8E66-8F2775D12D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521010" y="77790"/>
            <a:ext cx="4101121" cy="800101"/>
          </a:xfrm>
        </p:spPr>
        <p:txBody>
          <a:bodyPr/>
          <a:lstStyle/>
          <a:p>
            <a:r>
              <a:rPr lang="en-US"/>
              <a:t>Click to edit Master title style</a:t>
            </a:r>
          </a:p>
        </p:txBody>
      </p:sp>
      <p:sp>
        <p:nvSpPr>
          <p:cNvPr id="3" name="Content Placeholder 2"/>
          <p:cNvSpPr>
            <a:spLocks noGrp="1"/>
          </p:cNvSpPr>
          <p:nvPr>
            <p:ph sz="half" idx="1"/>
          </p:nvPr>
        </p:nvSpPr>
        <p:spPr>
          <a:xfrm>
            <a:off x="419101" y="1269999"/>
            <a:ext cx="40544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3276" y="1219200"/>
            <a:ext cx="40544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object 8">
            <a:extLst>
              <a:ext uri="{FF2B5EF4-FFF2-40B4-BE49-F238E27FC236}">
                <a16:creationId xmlns:a16="http://schemas.microsoft.com/office/drawing/2014/main" id="{2B9A7CC5-B725-4E55-BB25-9F1F9E662370}"/>
              </a:ext>
            </a:extLst>
          </p:cNvPr>
          <p:cNvSpPr/>
          <p:nvPr userDrawn="1"/>
        </p:nvSpPr>
        <p:spPr>
          <a:xfrm>
            <a:off x="0" y="34504"/>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2622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8B1B1DDF-0437-443C-B6E6-8BFF2A319027}"/>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6" name="Line 5">
            <a:extLst>
              <a:ext uri="{FF2B5EF4-FFF2-40B4-BE49-F238E27FC236}">
                <a16:creationId xmlns:a16="http://schemas.microsoft.com/office/drawing/2014/main" id="{8DFB5525-CBCF-4A7A-85DA-710DCA19404A}"/>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7" name="Rectangle 6">
            <a:extLst>
              <a:ext uri="{FF2B5EF4-FFF2-40B4-BE49-F238E27FC236}">
                <a16:creationId xmlns:a16="http://schemas.microsoft.com/office/drawing/2014/main" id="{5835BF0C-1DF7-4969-B83F-70C65775B47C}"/>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14CEABD7-9ACE-49EF-83F8-51ACE98F8344}" type="slidenum">
              <a:rPr lang="en-US" altLang="en-US" sz="1000" smtClean="0"/>
              <a:pPr>
                <a:defRPr/>
              </a:pPr>
              <a:t>‹#›</a:t>
            </a:fld>
            <a:endParaRPr lang="en-US" altLang="en-US" sz="1000"/>
          </a:p>
          <a:p>
            <a:pPr>
              <a:defRPr/>
            </a:pPr>
            <a:r>
              <a:rPr lang="en-US" altLang="en-US" sz="1000"/>
              <a:t>EVA-FM-005</a:t>
            </a:r>
          </a:p>
        </p:txBody>
      </p:sp>
      <p:sp>
        <p:nvSpPr>
          <p:cNvPr id="8" name="Rectangle 153">
            <a:extLst>
              <a:ext uri="{FF2B5EF4-FFF2-40B4-BE49-F238E27FC236}">
                <a16:creationId xmlns:a16="http://schemas.microsoft.com/office/drawing/2014/main" id="{0786A8F3-36D8-437C-A094-486715641DA8}"/>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9" name="Rectangle 154">
            <a:extLst>
              <a:ext uri="{FF2B5EF4-FFF2-40B4-BE49-F238E27FC236}">
                <a16:creationId xmlns:a16="http://schemas.microsoft.com/office/drawing/2014/main" id="{6A97B247-032E-4E68-8CAD-8F918C07D26D}"/>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sp>
        <p:nvSpPr>
          <p:cNvPr id="10" name="Rectangle 9">
            <a:extLst>
              <a:ext uri="{FF2B5EF4-FFF2-40B4-BE49-F238E27FC236}">
                <a16:creationId xmlns:a16="http://schemas.microsoft.com/office/drawing/2014/main" id="{E8A6155A-8D0A-450E-BC77-9F9C10EAA12D}"/>
              </a:ext>
            </a:extLst>
          </p:cNvPr>
          <p:cNvSpPr>
            <a:spLocks noChangeArrowheads="1"/>
          </p:cNvSpPr>
          <p:nvPr userDrawn="1"/>
        </p:nvSpPr>
        <p:spPr bwMode="auto">
          <a:xfrm>
            <a:off x="419100" y="6624638"/>
            <a:ext cx="8261350" cy="246062"/>
          </a:xfrm>
          <a:prstGeom prst="rect">
            <a:avLst/>
          </a:prstGeom>
          <a:noFill/>
          <a:ln>
            <a:noFill/>
          </a:ln>
        </p:spPr>
        <p:txBody>
          <a:bodyPr>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gn="ctr">
              <a:defRPr/>
            </a:pPr>
            <a:r>
              <a:rPr lang="en-US" altLang="en-US" sz="1000">
                <a:solidFill>
                  <a:srgbClr val="0066FF"/>
                </a:solidFill>
              </a:rPr>
              <a:t>Subject to the EAR and restrictions on the title page EAR ECCN XXXX</a:t>
            </a:r>
          </a:p>
        </p:txBody>
      </p:sp>
      <p:grpSp>
        <p:nvGrpSpPr>
          <p:cNvPr id="11" name="Group 24">
            <a:extLst>
              <a:ext uri="{FF2B5EF4-FFF2-40B4-BE49-F238E27FC236}">
                <a16:creationId xmlns:a16="http://schemas.microsoft.com/office/drawing/2014/main" id="{C0A58708-DF35-4642-B0AF-6C1F876A1BE4}"/>
              </a:ext>
            </a:extLst>
          </p:cNvPr>
          <p:cNvGrpSpPr>
            <a:grpSpLocks/>
          </p:cNvGrpSpPr>
          <p:nvPr userDrawn="1"/>
        </p:nvGrpSpPr>
        <p:grpSpPr bwMode="auto">
          <a:xfrm>
            <a:off x="1063625" y="68265"/>
            <a:ext cx="8005763" cy="896937"/>
            <a:chOff x="1063625" y="68263"/>
            <a:chExt cx="8005763" cy="896937"/>
          </a:xfrm>
        </p:grpSpPr>
        <p:pic>
          <p:nvPicPr>
            <p:cNvPr id="13" name="Picture 24" descr="Meatball_(HQ_ppt no shadow).png">
              <a:extLst>
                <a:ext uri="{FF2B5EF4-FFF2-40B4-BE49-F238E27FC236}">
                  <a16:creationId xmlns:a16="http://schemas.microsoft.com/office/drawing/2014/main" id="{88247399-2B8B-4896-B5FA-15BB551198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5">
              <a:extLst>
                <a:ext uri="{FF2B5EF4-FFF2-40B4-BE49-F238E27FC236}">
                  <a16:creationId xmlns:a16="http://schemas.microsoft.com/office/drawing/2014/main" id="{E59A6D8C-5BA2-467C-B5FB-D815DF604DE9}"/>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5" name="Picture 13">
              <a:extLst>
                <a:ext uri="{FF2B5EF4-FFF2-40B4-BE49-F238E27FC236}">
                  <a16:creationId xmlns:a16="http://schemas.microsoft.com/office/drawing/2014/main" id="{256B264B-14E8-4FBE-ABFA-901B265B9C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1" y="976315"/>
            <a:ext cx="3008313" cy="73183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76313"/>
            <a:ext cx="5111750" cy="5149850"/>
          </a:xfrm>
        </p:spPr>
        <p:txBody>
          <a:bodyPr/>
          <a:lstStyle>
            <a:lvl1pPr>
              <a:defRPr sz="3200"/>
            </a:lvl1pPr>
            <a:lvl2pPr marL="971550" indent="-457200">
              <a:buFont typeface="Arial" panose="020B0604020202020204" pitchFamily="34" charset="0"/>
              <a:buChar char="–"/>
              <a:defRPr sz="2800"/>
            </a:lvl2pPr>
            <a:lvl3pPr marL="1257300" indent="-342900">
              <a:buFont typeface="Arial" panose="020B0604020202020204" pitchFamily="34" charset="0"/>
              <a:buChar char="•"/>
              <a:defRPr sz="2400"/>
            </a:lvl3pPr>
            <a:lvl4pPr marL="1657350" indent="-342900">
              <a:buFont typeface="Arial" panose="020B0604020202020204" pitchFamily="34" charset="0"/>
              <a:buChar char="–"/>
              <a:defRPr sz="2000"/>
            </a:lvl4pPr>
            <a:lvl5pPr marL="19431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708150"/>
            <a:ext cx="3008313" cy="4418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object 8">
            <a:extLst>
              <a:ext uri="{FF2B5EF4-FFF2-40B4-BE49-F238E27FC236}">
                <a16:creationId xmlns:a16="http://schemas.microsoft.com/office/drawing/2014/main" id="{B078E9EB-0802-4368-9621-AEC980D2A49E}"/>
              </a:ext>
            </a:extLst>
          </p:cNvPr>
          <p:cNvSpPr/>
          <p:nvPr userDrawn="1"/>
        </p:nvSpPr>
        <p:spPr>
          <a:xfrm>
            <a:off x="0" y="0"/>
            <a:ext cx="1012082" cy="9470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59275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eatball_(HQ_ppt no shadow).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7429" y="79248"/>
            <a:ext cx="1173480" cy="987552"/>
          </a:xfrm>
          <a:prstGeom prst="rect">
            <a:avLst/>
          </a:prstGeom>
        </p:spPr>
      </p:pic>
      <p:sp>
        <p:nvSpPr>
          <p:cNvPr id="1026" name="Rectangle 2"/>
          <p:cNvSpPr>
            <a:spLocks noGrp="1" noChangeArrowheads="1"/>
          </p:cNvSpPr>
          <p:nvPr>
            <p:ph type="title"/>
          </p:nvPr>
        </p:nvSpPr>
        <p:spPr bwMode="auto">
          <a:xfrm>
            <a:off x="2552700" y="0"/>
            <a:ext cx="4038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1430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13"/>
          <p:cNvPicPr>
            <a:picLocks noChangeAspect="1" noChangeArrowheads="1"/>
          </p:cNvPicPr>
          <p:nvPr userDrawn="1"/>
        </p:nvPicPr>
        <p:blipFill>
          <a:blip r:embed="rId6" cstate="print"/>
          <a:srcRect/>
          <a:stretch>
            <a:fillRect/>
          </a:stretch>
        </p:blipFill>
        <p:spPr bwMode="auto">
          <a:xfrm>
            <a:off x="1181100" y="990600"/>
            <a:ext cx="6781800" cy="76200"/>
          </a:xfrm>
          <a:prstGeom prst="rect">
            <a:avLst/>
          </a:prstGeom>
          <a:noFill/>
          <a:ln w="9525">
            <a:noFill/>
            <a:miter lim="800000"/>
            <a:headEnd/>
            <a:tailEnd/>
          </a:ln>
        </p:spPr>
      </p:pic>
      <p:sp>
        <p:nvSpPr>
          <p:cNvPr id="11" name="TextBox 10"/>
          <p:cNvSpPr txBox="1"/>
          <p:nvPr userDrawn="1"/>
        </p:nvSpPr>
        <p:spPr>
          <a:xfrm>
            <a:off x="1130457" y="221671"/>
            <a:ext cx="1541158" cy="436017"/>
          </a:xfrm>
          <a:prstGeom prst="rect">
            <a:avLst/>
          </a:prstGeom>
          <a:noFill/>
        </p:spPr>
        <p:txBody>
          <a:bodyPr wrap="square" lIns="0" tIns="0" rIns="0" bIns="0" rtlCol="0">
            <a:spAutoFit/>
          </a:bodyPr>
          <a:lstStyle/>
          <a:p>
            <a:pPr>
              <a:lnSpc>
                <a:spcPts val="1700"/>
              </a:lnSpc>
              <a:defRPr/>
            </a:pPr>
            <a:r>
              <a:rPr lang="en-US" altLang="en-US" sz="1800" b="1" i="1" dirty="0">
                <a:solidFill>
                  <a:srgbClr val="1A28B9"/>
                </a:solidFill>
                <a:latin typeface="Times New Roman" panose="02020603050405020304" pitchFamily="18" charset="0"/>
                <a:cs typeface="Times New Roman" panose="02020603050405020304" pitchFamily="18" charset="0"/>
              </a:rPr>
              <a:t>EVA &amp; HSM Program</a:t>
            </a:r>
          </a:p>
        </p:txBody>
      </p:sp>
      <p:sp>
        <p:nvSpPr>
          <p:cNvPr id="10" name="object 8">
            <a:extLst>
              <a:ext uri="{FF2B5EF4-FFF2-40B4-BE49-F238E27FC236}">
                <a16:creationId xmlns:a16="http://schemas.microsoft.com/office/drawing/2014/main" id="{BD8A660E-18A6-49C1-A128-159627DF6BDB}"/>
              </a:ext>
            </a:extLst>
          </p:cNvPr>
          <p:cNvSpPr>
            <a:spLocks noChangeAspect="1"/>
          </p:cNvSpPr>
          <p:nvPr userDrawn="1"/>
        </p:nvSpPr>
        <p:spPr>
          <a:xfrm>
            <a:off x="-1" y="-1"/>
            <a:ext cx="1147313" cy="1073583"/>
          </a:xfrm>
          <a:prstGeom prst="rect">
            <a:avLst/>
          </a:prstGeom>
          <a:blipFill>
            <a:blip r:embed="rId7"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4080" r:id="rId1"/>
    <p:sldLayoutId id="2147484095" r:id="rId2"/>
    <p:sldLayoutId id="2147484096" r:id="rId3"/>
  </p:sldLayoutIdLst>
  <p:hf hdr="0" ftr="0" dt="0"/>
  <p:txStyles>
    <p:titleStyle>
      <a:lvl1pPr algn="ctr" rtl="0" eaLnBrk="0" fontAlgn="base" hangingPunct="0">
        <a:lnSpc>
          <a:spcPct val="100000"/>
        </a:lnSpc>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ts val="6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ts val="2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ts val="2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ts val="2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ts val="2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eatball_(HQ_ppt no shadow).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7429" y="79248"/>
            <a:ext cx="1173480" cy="987552"/>
          </a:xfrm>
          <a:prstGeom prst="rect">
            <a:avLst/>
          </a:prstGeom>
        </p:spPr>
      </p:pic>
      <p:sp>
        <p:nvSpPr>
          <p:cNvPr id="12" name="Title Placeholder 11"/>
          <p:cNvSpPr>
            <a:spLocks noGrp="1"/>
          </p:cNvSpPr>
          <p:nvPr>
            <p:ph type="title"/>
          </p:nvPr>
        </p:nvSpPr>
        <p:spPr>
          <a:xfrm>
            <a:off x="457200" y="2514600"/>
            <a:ext cx="8229600" cy="1143000"/>
          </a:xfrm>
          <a:prstGeom prst="rect">
            <a:avLst/>
          </a:prstGeom>
        </p:spPr>
        <p:txBody>
          <a:bodyPr vert="horz" lIns="91440" tIns="45720" rIns="91440" bIns="45720" rtlCol="0" anchor="ctr">
            <a:normAutofit/>
          </a:bodyPr>
          <a:lstStyle/>
          <a:p>
            <a:r>
              <a:rPr lang="en-US"/>
              <a:t>Enter Title of Presentation</a:t>
            </a:r>
          </a:p>
        </p:txBody>
      </p:sp>
      <p:sp>
        <p:nvSpPr>
          <p:cNvPr id="5" name="object 8">
            <a:extLst>
              <a:ext uri="{FF2B5EF4-FFF2-40B4-BE49-F238E27FC236}">
                <a16:creationId xmlns:a16="http://schemas.microsoft.com/office/drawing/2014/main" id="{1516833F-1A17-49A7-B733-C3868BA38237}"/>
              </a:ext>
            </a:extLst>
          </p:cNvPr>
          <p:cNvSpPr>
            <a:spLocks noChangeAspect="1"/>
          </p:cNvSpPr>
          <p:nvPr userDrawn="1"/>
        </p:nvSpPr>
        <p:spPr>
          <a:xfrm>
            <a:off x="-1" y="-1"/>
            <a:ext cx="1224951" cy="119044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91403566"/>
      </p:ext>
    </p:extLst>
  </p:cSld>
  <p:clrMap bg1="lt1" tx1="dk1" bg2="lt2" tx2="dk2" accent1="accent1" accent2="accent2" accent3="accent3" accent4="accent4" accent5="accent5" accent6="accent6" hlink="hlink" folHlink="folHlink"/>
  <p:sldLayoutIdLst>
    <p:sldLayoutId id="2147484094" r:id="rId1"/>
  </p:sldLayoutIdLst>
  <p:hf hdr="0" ftr="0" dt="0"/>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0" indent="0" algn="ctr" defTabSz="457200" rtl="0" eaLnBrk="1" latinLnBrk="0" hangingPunct="1">
        <a:spcBef>
          <a:spcPts val="0"/>
        </a:spcBef>
        <a:buFont typeface="Arial"/>
        <a:buNone/>
        <a:defRPr sz="2400" b="1" i="0" kern="1200" baseline="0">
          <a:solidFill>
            <a:schemeClr val="tx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63F1C0DA-92A0-4205-B1A0-DBCDC1894312}"/>
              </a:ext>
            </a:extLst>
          </p:cNvPr>
          <p:cNvSpPr>
            <a:spLocks noGrp="1" noChangeArrowheads="1"/>
          </p:cNvSpPr>
          <p:nvPr>
            <p:ph type="body" idx="1"/>
          </p:nvPr>
        </p:nvSpPr>
        <p:spPr bwMode="auto">
          <a:xfrm>
            <a:off x="406401" y="1219200"/>
            <a:ext cx="85280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a16="http://schemas.microsoft.com/office/drawing/2014/main" id="{8A20E992-6E21-49E1-9EBF-EF173A739576}"/>
              </a:ext>
            </a:extLst>
          </p:cNvPr>
          <p:cNvSpPr>
            <a:spLocks noGrp="1" noChangeArrowheads="1"/>
          </p:cNvSpPr>
          <p:nvPr>
            <p:ph type="title"/>
          </p:nvPr>
        </p:nvSpPr>
        <p:spPr bwMode="auto">
          <a:xfrm>
            <a:off x="2536825" y="53975"/>
            <a:ext cx="420528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Freeform 4">
            <a:extLst>
              <a:ext uri="{FF2B5EF4-FFF2-40B4-BE49-F238E27FC236}">
                <a16:creationId xmlns:a16="http://schemas.microsoft.com/office/drawing/2014/main" id="{D62DF2D4-E440-4937-8099-1D35A633F35D}"/>
              </a:ext>
            </a:extLst>
          </p:cNvPr>
          <p:cNvSpPr>
            <a:spLocks/>
          </p:cNvSpPr>
          <p:nvPr/>
        </p:nvSpPr>
        <p:spPr bwMode="auto">
          <a:xfrm>
            <a:off x="933450" y="679450"/>
            <a:ext cx="153988" cy="147638"/>
          </a:xfrm>
          <a:custGeom>
            <a:avLst/>
            <a:gdLst>
              <a:gd name="T0" fmla="*/ 2147483646 w 97"/>
              <a:gd name="T1" fmla="*/ 2147483646 h 93"/>
              <a:gd name="T2" fmla="*/ 2147483646 w 97"/>
              <a:gd name="T3" fmla="*/ 0 h 93"/>
              <a:gd name="T4" fmla="*/ 2147483646 w 97"/>
              <a:gd name="T5" fmla="*/ 0 h 93"/>
              <a:gd name="T6" fmla="*/ 0 w 97"/>
              <a:gd name="T7" fmla="*/ 2147483646 h 93"/>
              <a:gd name="T8" fmla="*/ 2147483646 w 97"/>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3">
                <a:moveTo>
                  <a:pt x="68" y="88"/>
                </a:moveTo>
                <a:lnTo>
                  <a:pt x="96" y="0"/>
                </a:lnTo>
                <a:lnTo>
                  <a:pt x="24" y="0"/>
                </a:lnTo>
                <a:lnTo>
                  <a:pt x="0" y="92"/>
                </a:lnTo>
                <a:lnTo>
                  <a:pt x="68" y="88"/>
                </a:lnTo>
              </a:path>
            </a:pathLst>
          </a:custGeom>
          <a:solidFill>
            <a:schemeClr val="bg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2400"/>
          </a:p>
        </p:txBody>
      </p:sp>
      <p:sp>
        <p:nvSpPr>
          <p:cNvPr id="1029" name="Line 5">
            <a:extLst>
              <a:ext uri="{FF2B5EF4-FFF2-40B4-BE49-F238E27FC236}">
                <a16:creationId xmlns:a16="http://schemas.microsoft.com/office/drawing/2014/main" id="{F103BAC7-8116-44E4-A714-2E885305C7AB}"/>
              </a:ext>
            </a:extLst>
          </p:cNvPr>
          <p:cNvSpPr>
            <a:spLocks noChangeShapeType="1"/>
          </p:cNvSpPr>
          <p:nvPr/>
        </p:nvSpPr>
        <p:spPr bwMode="auto">
          <a:xfrm flipH="1">
            <a:off x="385764" y="6399213"/>
            <a:ext cx="8294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1030" name="Rectangle 6">
            <a:extLst>
              <a:ext uri="{FF2B5EF4-FFF2-40B4-BE49-F238E27FC236}">
                <a16:creationId xmlns:a16="http://schemas.microsoft.com/office/drawing/2014/main" id="{6005510B-83A8-4C3E-BF65-F19EF7D31CBC}"/>
              </a:ext>
            </a:extLst>
          </p:cNvPr>
          <p:cNvSpPr>
            <a:spLocks noChangeArrowheads="1"/>
          </p:cNvSpPr>
          <p:nvPr/>
        </p:nvSpPr>
        <p:spPr bwMode="auto">
          <a:xfrm>
            <a:off x="371475" y="6399215"/>
            <a:ext cx="921728" cy="397545"/>
          </a:xfrm>
          <a:prstGeom prst="rect">
            <a:avLst/>
          </a:prstGeom>
          <a:noFill/>
          <a:ln>
            <a:noFill/>
          </a:ln>
        </p:spPr>
        <p:txBody>
          <a:bodyPr wrap="none" lIns="90488" tIns="44450" rIns="90488" bIns="4445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defRPr/>
            </a:pPr>
            <a:r>
              <a:rPr lang="en-US" altLang="en-US" sz="1000"/>
              <a:t>Page No. </a:t>
            </a:r>
            <a:fld id="{404FEBF7-43C7-49C2-A023-42DA8BF9DD3D}" type="slidenum">
              <a:rPr lang="en-US" altLang="en-US" sz="1000" smtClean="0"/>
              <a:pPr>
                <a:defRPr/>
              </a:pPr>
              <a:t>‹#›</a:t>
            </a:fld>
            <a:endParaRPr lang="en-US" altLang="en-US" sz="1000"/>
          </a:p>
          <a:p>
            <a:pPr>
              <a:defRPr/>
            </a:pPr>
            <a:r>
              <a:rPr lang="en-US" altLang="en-US" sz="1000"/>
              <a:t>EVA-FM-005</a:t>
            </a:r>
          </a:p>
        </p:txBody>
      </p:sp>
      <p:sp>
        <p:nvSpPr>
          <p:cNvPr id="1032" name="Rectangle 153">
            <a:extLst>
              <a:ext uri="{FF2B5EF4-FFF2-40B4-BE49-F238E27FC236}">
                <a16:creationId xmlns:a16="http://schemas.microsoft.com/office/drawing/2014/main" id="{A2303330-CE5A-40A8-B1C8-8E212B2FD1E4}"/>
              </a:ext>
            </a:extLst>
          </p:cNvPr>
          <p:cNvSpPr>
            <a:spLocks noChangeArrowheads="1"/>
          </p:cNvSpPr>
          <p:nvPr userDrawn="1"/>
        </p:nvSpPr>
        <p:spPr bwMode="auto">
          <a:xfrm>
            <a:off x="3995610" y="6399214"/>
            <a:ext cx="1162179" cy="243656"/>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t>CR EVA </a:t>
            </a:r>
            <a:r>
              <a:rPr lang="en-US" altLang="en-US" sz="1000">
                <a:solidFill>
                  <a:srgbClr val="0066FF"/>
                </a:solidFill>
              </a:rPr>
              <a:t>-XXXXX</a:t>
            </a:r>
          </a:p>
        </p:txBody>
      </p:sp>
      <p:sp>
        <p:nvSpPr>
          <p:cNvPr id="1033" name="Rectangle 154">
            <a:extLst>
              <a:ext uri="{FF2B5EF4-FFF2-40B4-BE49-F238E27FC236}">
                <a16:creationId xmlns:a16="http://schemas.microsoft.com/office/drawing/2014/main" id="{8A81E81B-8656-47AA-B084-D47D6580A8AB}"/>
              </a:ext>
            </a:extLst>
          </p:cNvPr>
          <p:cNvSpPr>
            <a:spLocks noChangeArrowheads="1"/>
          </p:cNvSpPr>
          <p:nvPr userDrawn="1"/>
        </p:nvSpPr>
        <p:spPr bwMode="auto">
          <a:xfrm>
            <a:off x="7518752" y="6399215"/>
            <a:ext cx="1112486" cy="397545"/>
          </a:xfrm>
          <a:prstGeom prst="rect">
            <a:avLst/>
          </a:prstGeom>
          <a:noFill/>
          <a:ln>
            <a:noFill/>
          </a:ln>
        </p:spPr>
        <p:txBody>
          <a:bodyPr wrap="none" lIns="90488" tIns="44450" rIns="90488" bIns="44450">
            <a:spAutoFit/>
          </a:bodyPr>
          <a:lstStyle>
            <a:lvl1pPr>
              <a:spcBef>
                <a:spcPct val="50000"/>
              </a:spcBef>
              <a:defRPr sz="1400">
                <a:solidFill>
                  <a:schemeClr val="tx1"/>
                </a:solidFill>
                <a:latin typeface="Arial" panose="020B0604020202020204" pitchFamily="34" charset="0"/>
                <a:ea typeface="ヒラギノ角ゴ Pro W3" charset="-128"/>
              </a:defRPr>
            </a:lvl1pPr>
            <a:lvl2pPr marL="742950" indent="-285750">
              <a:spcBef>
                <a:spcPct val="50000"/>
              </a:spcBef>
              <a:defRPr sz="1400">
                <a:solidFill>
                  <a:schemeClr val="tx1"/>
                </a:solidFill>
                <a:latin typeface="Arial" panose="020B0604020202020204" pitchFamily="34" charset="0"/>
                <a:ea typeface="ヒラギノ角ゴ Pro W3" charset="-128"/>
              </a:defRPr>
            </a:lvl2pPr>
            <a:lvl3pPr marL="1143000" indent="-228600">
              <a:spcBef>
                <a:spcPct val="50000"/>
              </a:spcBef>
              <a:defRPr sz="1400">
                <a:solidFill>
                  <a:schemeClr val="tx1"/>
                </a:solidFill>
                <a:latin typeface="Arial" panose="020B0604020202020204" pitchFamily="34" charset="0"/>
                <a:ea typeface="ヒラギノ角ゴ Pro W3" charset="-128"/>
              </a:defRPr>
            </a:lvl3pPr>
            <a:lvl4pPr marL="1600200" indent="-228600">
              <a:spcBef>
                <a:spcPct val="50000"/>
              </a:spcBef>
              <a:defRPr sz="1400">
                <a:solidFill>
                  <a:schemeClr val="tx1"/>
                </a:solidFill>
                <a:latin typeface="Arial" panose="020B0604020202020204" pitchFamily="34" charset="0"/>
                <a:ea typeface="ヒラギノ角ゴ Pro W3" charset="-128"/>
              </a:defRPr>
            </a:lvl4pPr>
            <a:lvl5pPr marL="2057400" indent="-228600">
              <a:spcBef>
                <a:spcPct val="50000"/>
              </a:spcBef>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ヒラギノ角ゴ Pro W3" charset="-128"/>
              </a:defRPr>
            </a:lvl9pPr>
          </a:lstStyle>
          <a:p>
            <a:pPr algn="r">
              <a:spcBef>
                <a:spcPct val="0"/>
              </a:spcBef>
              <a:defRPr/>
            </a:pPr>
            <a:r>
              <a:rPr lang="en-US" altLang="en-US" sz="1000">
                <a:solidFill>
                  <a:srgbClr val="0066FF"/>
                </a:solidFill>
              </a:rPr>
              <a:t>Presenter Name</a:t>
            </a:r>
          </a:p>
          <a:p>
            <a:pPr algn="r">
              <a:spcBef>
                <a:spcPct val="0"/>
              </a:spcBef>
              <a:defRPr/>
            </a:pPr>
            <a:r>
              <a:rPr lang="en-US" altLang="en-US" sz="1000">
                <a:solidFill>
                  <a:srgbClr val="0066FF"/>
                </a:solidFill>
              </a:rPr>
              <a:t>Phone/Date</a:t>
            </a:r>
          </a:p>
        </p:txBody>
      </p:sp>
      <p:grpSp>
        <p:nvGrpSpPr>
          <p:cNvPr id="2" name="Group 17">
            <a:extLst>
              <a:ext uri="{FF2B5EF4-FFF2-40B4-BE49-F238E27FC236}">
                <a16:creationId xmlns:a16="http://schemas.microsoft.com/office/drawing/2014/main" id="{38AB12E9-AE46-4438-8A47-3E360D8A9021}"/>
              </a:ext>
            </a:extLst>
          </p:cNvPr>
          <p:cNvGrpSpPr>
            <a:grpSpLocks/>
          </p:cNvGrpSpPr>
          <p:nvPr userDrawn="1"/>
        </p:nvGrpSpPr>
        <p:grpSpPr bwMode="auto">
          <a:xfrm>
            <a:off x="1063625" y="68265"/>
            <a:ext cx="8005763" cy="896937"/>
            <a:chOff x="1063625" y="68263"/>
            <a:chExt cx="8005763" cy="896937"/>
          </a:xfrm>
        </p:grpSpPr>
        <p:pic>
          <p:nvPicPr>
            <p:cNvPr id="1035" name="Picture 24" descr="Meatball_(HQ_ppt no shadow).png">
              <a:extLst>
                <a:ext uri="{FF2B5EF4-FFF2-40B4-BE49-F238E27FC236}">
                  <a16:creationId xmlns:a16="http://schemas.microsoft.com/office/drawing/2014/main" id="{BE9A7C04-A44B-408E-9073-639AC5230F3A}"/>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104188" y="68263"/>
              <a:ext cx="9652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5">
              <a:extLst>
                <a:ext uri="{FF2B5EF4-FFF2-40B4-BE49-F238E27FC236}">
                  <a16:creationId xmlns:a16="http://schemas.microsoft.com/office/drawing/2014/main" id="{AD5A2F03-93E1-4382-B50B-B67249AA81A9}"/>
                </a:ext>
              </a:extLst>
            </p:cNvPr>
            <p:cNvSpPr txBox="1">
              <a:spLocks noChangeArrowheads="1"/>
            </p:cNvSpPr>
            <p:nvPr userDrawn="1"/>
          </p:nvSpPr>
          <p:spPr bwMode="auto">
            <a:xfrm>
              <a:off x="1063625" y="198438"/>
              <a:ext cx="1541463" cy="663575"/>
            </a:xfrm>
            <a:prstGeom prst="rect">
              <a:avLst/>
            </a:prstGeom>
            <a:noFill/>
            <a:ln>
              <a:noFill/>
            </a:ln>
          </p:spPr>
          <p:txBody>
            <a:bodyPr lIns="0" tIns="0" rIns="0" bIns="0">
              <a:spAutoFit/>
            </a:bodyPr>
            <a:lstStyle>
              <a:lvl1pPr>
                <a:defRPr sz="1400">
                  <a:solidFill>
                    <a:schemeClr val="tx1"/>
                  </a:solidFill>
                  <a:latin typeface="Arial" panose="020B0604020202020204" pitchFamily="34" charset="0"/>
                  <a:ea typeface="ヒラギノ角ゴ Pro W3" charset="-128"/>
                </a:defRPr>
              </a:lvl1pPr>
              <a:lvl2pPr marL="742950" indent="-285750">
                <a:defRPr sz="1400">
                  <a:solidFill>
                    <a:schemeClr val="tx1"/>
                  </a:solidFill>
                  <a:latin typeface="Arial" panose="020B0604020202020204" pitchFamily="34" charset="0"/>
                  <a:ea typeface="ヒラギノ角ゴ Pro W3" charset="-128"/>
                </a:defRPr>
              </a:lvl2pPr>
              <a:lvl3pPr marL="1143000" indent="-228600">
                <a:defRPr sz="1400">
                  <a:solidFill>
                    <a:schemeClr val="tx1"/>
                  </a:solidFill>
                  <a:latin typeface="Arial" panose="020B0604020202020204" pitchFamily="34" charset="0"/>
                  <a:ea typeface="ヒラギノ角ゴ Pro W3" charset="-128"/>
                </a:defRPr>
              </a:lvl3pPr>
              <a:lvl4pPr marL="1600200" indent="-228600">
                <a:defRPr sz="1400">
                  <a:solidFill>
                    <a:schemeClr val="tx1"/>
                  </a:solidFill>
                  <a:latin typeface="Arial" panose="020B0604020202020204" pitchFamily="34" charset="0"/>
                  <a:ea typeface="ヒラギノ角ゴ Pro W3" charset="-128"/>
                </a:defRPr>
              </a:lvl4pPr>
              <a:lvl5pPr marL="2057400" indent="-228600">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ヒラギノ角ゴ Pro W3" charset="-128"/>
                </a:defRPr>
              </a:lvl9pPr>
            </a:lstStyle>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Extravehicular</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Activity   </a:t>
              </a:r>
            </a:p>
            <a:p>
              <a:pPr>
                <a:lnSpc>
                  <a:spcPts val="1700"/>
                </a:lnSpc>
                <a:defRPr/>
              </a:pPr>
              <a:r>
                <a:rPr lang="en-US" altLang="en-US" sz="1800" b="1" i="1">
                  <a:solidFill>
                    <a:srgbClr val="1A28B9"/>
                  </a:solidFill>
                  <a:latin typeface="Times New Roman" panose="02020603050405020304" pitchFamily="18" charset="0"/>
                  <a:cs typeface="Times New Roman" panose="02020603050405020304" pitchFamily="18" charset="0"/>
                </a:rPr>
                <a:t>Office</a:t>
              </a:r>
            </a:p>
          </p:txBody>
        </p:sp>
        <p:pic>
          <p:nvPicPr>
            <p:cNvPr id="1037" name="Picture 13">
              <a:extLst>
                <a:ext uri="{FF2B5EF4-FFF2-40B4-BE49-F238E27FC236}">
                  <a16:creationId xmlns:a16="http://schemas.microsoft.com/office/drawing/2014/main" id="{4EBD6019-3C66-4D38-97E9-6F51352D55B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39825" y="885825"/>
              <a:ext cx="7061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bject 8">
            <a:extLst>
              <a:ext uri="{FF2B5EF4-FFF2-40B4-BE49-F238E27FC236}">
                <a16:creationId xmlns:a16="http://schemas.microsoft.com/office/drawing/2014/main" id="{3A6F29A9-DC42-4FE1-BEFF-F07BC8911B2B}"/>
              </a:ext>
            </a:extLst>
          </p:cNvPr>
          <p:cNvSpPr/>
          <p:nvPr userDrawn="1"/>
        </p:nvSpPr>
        <p:spPr>
          <a:xfrm>
            <a:off x="0" y="0"/>
            <a:ext cx="1012082" cy="947042"/>
          </a:xfrm>
          <a:prstGeom prst="rect">
            <a:avLst/>
          </a:prstGeom>
          <a:blipFill>
            <a:blip r:embed="rId1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69597889"/>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Lst>
  <p:txStyles>
    <p:titleStyle>
      <a:lvl1pPr algn="ctr" rtl="0" eaLnBrk="0" fontAlgn="base" hangingPunct="0">
        <a:lnSpc>
          <a:spcPct val="87000"/>
        </a:lnSpc>
        <a:spcBef>
          <a:spcPct val="0"/>
        </a:spcBef>
        <a:spcAft>
          <a:spcPct val="0"/>
        </a:spcAft>
        <a:defRPr sz="2800" b="1">
          <a:solidFill>
            <a:schemeClr val="tx2"/>
          </a:solidFill>
          <a:latin typeface="+mj-lt"/>
          <a:ea typeface="ヒラギノ角ゴ Pro W3" charset="-128"/>
          <a:cs typeface="ヒラギノ角ゴ Pro W3" charset="0"/>
        </a:defRPr>
      </a:lvl1pPr>
      <a:lvl2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2pPr>
      <a:lvl3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3pPr>
      <a:lvl4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4pPr>
      <a:lvl5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5pPr>
      <a:lvl6pPr marL="457200" algn="ctr" rtl="0" eaLnBrk="0" fontAlgn="base" hangingPunct="0">
        <a:lnSpc>
          <a:spcPct val="87000"/>
        </a:lnSpc>
        <a:spcBef>
          <a:spcPct val="0"/>
        </a:spcBef>
        <a:spcAft>
          <a:spcPct val="0"/>
        </a:spcAft>
        <a:defRPr sz="2800" b="1">
          <a:solidFill>
            <a:schemeClr val="tx2"/>
          </a:solidFill>
          <a:latin typeface="Arial" charset="0"/>
        </a:defRPr>
      </a:lvl6pPr>
      <a:lvl7pPr marL="914400" algn="ctr" rtl="0" eaLnBrk="0" fontAlgn="base" hangingPunct="0">
        <a:lnSpc>
          <a:spcPct val="87000"/>
        </a:lnSpc>
        <a:spcBef>
          <a:spcPct val="0"/>
        </a:spcBef>
        <a:spcAft>
          <a:spcPct val="0"/>
        </a:spcAft>
        <a:defRPr sz="2800" b="1">
          <a:solidFill>
            <a:schemeClr val="tx2"/>
          </a:solidFill>
          <a:latin typeface="Arial" charset="0"/>
        </a:defRPr>
      </a:lvl7pPr>
      <a:lvl8pPr marL="1371600" algn="ctr" rtl="0" eaLnBrk="0" fontAlgn="base" hangingPunct="0">
        <a:lnSpc>
          <a:spcPct val="87000"/>
        </a:lnSpc>
        <a:spcBef>
          <a:spcPct val="0"/>
        </a:spcBef>
        <a:spcAft>
          <a:spcPct val="0"/>
        </a:spcAft>
        <a:defRPr sz="2800" b="1">
          <a:solidFill>
            <a:schemeClr val="tx2"/>
          </a:solidFill>
          <a:latin typeface="Arial" charset="0"/>
        </a:defRPr>
      </a:lvl8pPr>
      <a:lvl9pPr marL="1828800" algn="ctr" rtl="0" eaLnBrk="0" fontAlgn="base" hangingPunct="0">
        <a:lnSpc>
          <a:spcPct val="87000"/>
        </a:lnSpc>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30000"/>
        </a:spcBef>
        <a:spcAft>
          <a:spcPct val="0"/>
        </a:spcAft>
        <a:buFont typeface="Arial" panose="020B0604020202020204" pitchFamily="34" charset="0"/>
        <a:buChar char="•"/>
        <a:defRPr sz="2400" b="1">
          <a:solidFill>
            <a:schemeClr val="tx1"/>
          </a:solidFill>
          <a:latin typeface="+mn-lt"/>
          <a:ea typeface="ヒラギノ角ゴ Pro W3" charset="-128"/>
          <a:cs typeface="ヒラギノ角ゴ Pro W3" charset="0"/>
        </a:defRPr>
      </a:lvl1pPr>
      <a:lvl2pPr marL="742950" indent="-285750" algn="l" rtl="0" eaLnBrk="0" fontAlgn="base" hangingPunct="0">
        <a:spcBef>
          <a:spcPct val="30000"/>
        </a:spcBef>
        <a:spcAft>
          <a:spcPct val="0"/>
        </a:spcAft>
        <a:buFont typeface="Arial" panose="020B0604020202020204" pitchFamily="34" charset="0"/>
        <a:buChar char="–"/>
        <a:defRPr sz="2000">
          <a:solidFill>
            <a:schemeClr val="tx1"/>
          </a:solidFill>
          <a:latin typeface="+mn-lt"/>
          <a:ea typeface="ヒラギノ角ゴ Pro W3" charset="-128"/>
          <a:cs typeface="ヒラギノ角ゴ Pro W3" charset="0"/>
        </a:defRPr>
      </a:lvl2pPr>
      <a:lvl3pPr marL="1200150" indent="-285750" algn="l" rtl="0" eaLnBrk="0" fontAlgn="base" hangingPunct="0">
        <a:spcBef>
          <a:spcPct val="30000"/>
        </a:spcBef>
        <a:spcAft>
          <a:spcPct val="0"/>
        </a:spcAft>
        <a:buFont typeface="Arial" panose="020B0604020202020204" pitchFamily="34" charset="0"/>
        <a:buChar char="•"/>
        <a:defRPr>
          <a:solidFill>
            <a:schemeClr val="tx1"/>
          </a:solidFill>
          <a:latin typeface="+mn-lt"/>
          <a:ea typeface="ヒラギノ角ゴ Pro W3" charset="-128"/>
          <a:cs typeface="ヒラギノ角ゴ Pro W3" charset="0"/>
        </a:defRPr>
      </a:lvl3pPr>
      <a:lvl4pPr marL="1600200" indent="-228600" algn="l" rtl="0" eaLnBrk="0" fontAlgn="base" hangingPunct="0">
        <a:spcBef>
          <a:spcPct val="30000"/>
        </a:spcBef>
        <a:spcAft>
          <a:spcPct val="0"/>
        </a:spcAft>
        <a:buFont typeface="Arial" panose="020B0604020202020204" pitchFamily="34" charset="0"/>
        <a:buChar char="–"/>
        <a:defRPr sz="1600">
          <a:solidFill>
            <a:schemeClr val="tx1"/>
          </a:solidFill>
          <a:latin typeface="+mn-lt"/>
          <a:ea typeface="ヒラギノ角ゴ Pro W3" charset="-128"/>
          <a:cs typeface="ヒラギノ角ゴ Pro W3" charset="0"/>
        </a:defRPr>
      </a:lvl4pPr>
      <a:lvl5pPr marL="2057400" indent="-285750" algn="l" rtl="0" eaLnBrk="0" fontAlgn="base" hangingPunct="0">
        <a:lnSpc>
          <a:spcPct val="87000"/>
        </a:lnSpc>
        <a:spcBef>
          <a:spcPct val="30000"/>
        </a:spcBef>
        <a:spcAft>
          <a:spcPct val="0"/>
        </a:spcAft>
        <a:buFont typeface="Arial" panose="020B0604020202020204" pitchFamily="34" charset="0"/>
        <a:buChar char="»"/>
        <a:defRPr sz="1200">
          <a:solidFill>
            <a:schemeClr val="tx1"/>
          </a:solidFill>
          <a:latin typeface="+mn-lt"/>
          <a:ea typeface="ヒラギノ角ゴ Pro W3" charset="-128"/>
          <a:cs typeface="ヒラギノ角ゴ Pro W3" charset="0"/>
        </a:defRPr>
      </a:lvl5pPr>
      <a:lvl6pPr marL="22288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6pPr>
      <a:lvl7pPr marL="26860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7pPr>
      <a:lvl8pPr marL="31432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8pPr>
      <a:lvl9pPr marL="36004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30.jpeg"/><Relationship Id="rId21" Type="http://schemas.openxmlformats.org/officeDocument/2006/relationships/image" Target="../media/image45.svg"/><Relationship Id="rId7" Type="http://schemas.openxmlformats.org/officeDocument/2006/relationships/hyperlink" Target="https://schwabencode.com/blog/2019/05/07/Upload-to-Azure-Storage-with-PHP" TargetMode="External"/><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6.xml"/><Relationship Id="rId16" Type="http://schemas.openxmlformats.org/officeDocument/2006/relationships/image" Target="../media/image40.jpeg"/><Relationship Id="rId20" Type="http://schemas.openxmlformats.org/officeDocument/2006/relationships/image" Target="../media/image44.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hyperlink" Target="http://commons.wikimedia.org/wiki/File:Satellite_dish_in_Austria.JPG" TargetMode="External"/><Relationship Id="rId9" Type="http://schemas.openxmlformats.org/officeDocument/2006/relationships/image" Target="../media/image33.png"/><Relationship Id="rId14" Type="http://schemas.openxmlformats.org/officeDocument/2006/relationships/image" Target="../media/image38.jpeg"/><Relationship Id="rId22"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ideo" Target="https://www.youtube.com/embed/r-wMwGjO8yc?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asa.gov/sites/default/files/atoms/files/396062_jan-jun_2019_it_talk_design_final_003.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13EDAF-00D2-4B74-9243-A06E1A0E7E02}"/>
              </a:ext>
            </a:extLst>
          </p:cNvPr>
          <p:cNvSpPr txBox="1">
            <a:spLocks/>
          </p:cNvSpPr>
          <p:nvPr/>
        </p:nvSpPr>
        <p:spPr bwMode="auto">
          <a:xfrm>
            <a:off x="914402" y="2101850"/>
            <a:ext cx="7713663" cy="1443038"/>
          </a:xfrm>
          <a:prstGeom prst="rect">
            <a:avLst/>
          </a:prstGeom>
          <a:noFill/>
          <a:ln>
            <a:noFill/>
          </a:ln>
        </p:spPr>
        <p:txBody>
          <a:bodyPr lIns="90488" tIns="44450" rIns="90488" bIns="44450" anchor="ctr"/>
          <a:lstStyle>
            <a:lvl1pPr algn="ctr" rtl="0" eaLnBrk="0" fontAlgn="base" hangingPunct="0">
              <a:lnSpc>
                <a:spcPct val="87000"/>
              </a:lnSpc>
              <a:spcBef>
                <a:spcPct val="0"/>
              </a:spcBef>
              <a:spcAft>
                <a:spcPct val="0"/>
              </a:spcAft>
              <a:defRPr sz="2800" b="1">
                <a:solidFill>
                  <a:schemeClr val="tx2"/>
                </a:solidFill>
                <a:latin typeface="+mj-lt"/>
                <a:ea typeface="ヒラギノ角ゴ Pro W3" charset="-128"/>
                <a:cs typeface="ヒラギノ角ゴ Pro W3" charset="0"/>
              </a:defRPr>
            </a:lvl1pPr>
            <a:lvl2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2pPr>
            <a:lvl3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3pPr>
            <a:lvl4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4pPr>
            <a:lvl5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5pPr>
            <a:lvl6pPr marL="457200" algn="ctr" rtl="0" eaLnBrk="0" fontAlgn="base" hangingPunct="0">
              <a:lnSpc>
                <a:spcPct val="87000"/>
              </a:lnSpc>
              <a:spcBef>
                <a:spcPct val="0"/>
              </a:spcBef>
              <a:spcAft>
                <a:spcPct val="0"/>
              </a:spcAft>
              <a:defRPr sz="2800" b="1">
                <a:solidFill>
                  <a:schemeClr val="tx2"/>
                </a:solidFill>
                <a:latin typeface="Arial" charset="0"/>
              </a:defRPr>
            </a:lvl6pPr>
            <a:lvl7pPr marL="914400" algn="ctr" rtl="0" eaLnBrk="0" fontAlgn="base" hangingPunct="0">
              <a:lnSpc>
                <a:spcPct val="87000"/>
              </a:lnSpc>
              <a:spcBef>
                <a:spcPct val="0"/>
              </a:spcBef>
              <a:spcAft>
                <a:spcPct val="0"/>
              </a:spcAft>
              <a:defRPr sz="2800" b="1">
                <a:solidFill>
                  <a:schemeClr val="tx2"/>
                </a:solidFill>
                <a:latin typeface="Arial" charset="0"/>
              </a:defRPr>
            </a:lvl7pPr>
            <a:lvl8pPr marL="1371600" algn="ctr" rtl="0" eaLnBrk="0" fontAlgn="base" hangingPunct="0">
              <a:lnSpc>
                <a:spcPct val="87000"/>
              </a:lnSpc>
              <a:spcBef>
                <a:spcPct val="0"/>
              </a:spcBef>
              <a:spcAft>
                <a:spcPct val="0"/>
              </a:spcAft>
              <a:defRPr sz="2800" b="1">
                <a:solidFill>
                  <a:schemeClr val="tx2"/>
                </a:solidFill>
                <a:latin typeface="Arial" charset="0"/>
              </a:defRPr>
            </a:lvl8pPr>
            <a:lvl9pPr marL="1828800" algn="ctr" rtl="0" eaLnBrk="0" fontAlgn="base" hangingPunct="0">
              <a:lnSpc>
                <a:spcPct val="87000"/>
              </a:lnSpc>
              <a:spcBef>
                <a:spcPct val="0"/>
              </a:spcBef>
              <a:spcAft>
                <a:spcPct val="0"/>
              </a:spcAft>
              <a:defRPr sz="2800" b="1">
                <a:solidFill>
                  <a:schemeClr val="tx2"/>
                </a:solidFill>
                <a:latin typeface="Arial" charset="0"/>
              </a:defRPr>
            </a:lvl9pPr>
          </a:lstStyle>
          <a:p>
            <a:pPr lvl="0">
              <a:defRPr/>
            </a:pPr>
            <a:br>
              <a:rPr lang="en-US" altLang="en-US" i="1" kern="0" dirty="0">
                <a:solidFill>
                  <a:srgbClr val="000000"/>
                </a:solidFill>
                <a:latin typeface="Arial"/>
              </a:rPr>
            </a:br>
            <a:r>
              <a:rPr lang="en-US" sz="3200" dirty="0">
                <a:ea typeface="+mj-lt"/>
                <a:cs typeface="+mj-lt"/>
              </a:rPr>
              <a:t>Machine Learning for EMU glove inspections</a:t>
            </a:r>
            <a:br>
              <a:rPr lang="en-US" altLang="en-US" sz="3200" i="1" kern="0" dirty="0">
                <a:solidFill>
                  <a:srgbClr val="FF0000"/>
                </a:solidFill>
                <a:latin typeface="Arial"/>
              </a:rPr>
            </a:br>
            <a:br>
              <a:rPr lang="en-US" altLang="en-US" sz="3200" i="1" kern="0" dirty="0">
                <a:solidFill>
                  <a:srgbClr val="FF0000"/>
                </a:solidFill>
                <a:latin typeface="Arial"/>
              </a:rPr>
            </a:br>
            <a:r>
              <a:rPr lang="en-US" altLang="en-US" sz="3200" i="1" kern="0" dirty="0">
                <a:solidFill>
                  <a:srgbClr val="0066FF"/>
                </a:solidFill>
                <a:latin typeface="Arial"/>
              </a:rPr>
              <a:t>Overview, T</a:t>
            </a:r>
            <a:r>
              <a:rPr lang="en-US" altLang="en-US" sz="3200" i="1" kern="0" dirty="0">
                <a:solidFill>
                  <a:srgbClr val="0066FF"/>
                </a:solidFill>
              </a:rPr>
              <a:t>esting and Results</a:t>
            </a:r>
            <a:br>
              <a:rPr lang="en-US" altLang="en-US" sz="3600" i="1" kern="0" dirty="0">
                <a:solidFill>
                  <a:srgbClr val="FF0000"/>
                </a:solidFill>
                <a:latin typeface="Arial"/>
              </a:rPr>
            </a:br>
            <a:endParaRPr lang="en-US" altLang="en-US" kern="0" dirty="0">
              <a:solidFill>
                <a:srgbClr val="000000"/>
              </a:solidFill>
              <a:latin typeface="Arial"/>
            </a:endParaRPr>
          </a:p>
        </p:txBody>
      </p:sp>
      <p:sp>
        <p:nvSpPr>
          <p:cNvPr id="5" name="Rectangle 4">
            <a:extLst>
              <a:ext uri="{FF2B5EF4-FFF2-40B4-BE49-F238E27FC236}">
                <a16:creationId xmlns:a16="http://schemas.microsoft.com/office/drawing/2014/main" id="{08D355D1-1CB1-4D9C-AD87-B1FC2AAA6E82}"/>
              </a:ext>
            </a:extLst>
          </p:cNvPr>
          <p:cNvSpPr txBox="1">
            <a:spLocks noChangeArrowheads="1"/>
          </p:cNvSpPr>
          <p:nvPr/>
        </p:nvSpPr>
        <p:spPr bwMode="auto">
          <a:xfrm>
            <a:off x="915580" y="3913856"/>
            <a:ext cx="7850801" cy="2121093"/>
          </a:xfrm>
          <a:prstGeom prst="rect">
            <a:avLst/>
          </a:prstGeom>
          <a:noFill/>
          <a:ln>
            <a:noFill/>
          </a:ln>
        </p:spPr>
        <p:txBody>
          <a:bodyPr wrap="square" lIns="90488" tIns="44450" rIns="90488" bIns="44450" anchor="t">
            <a:spAutoFit/>
          </a:bodyPr>
          <a:lstStyle>
            <a:lvl1pPr marL="342900" indent="-342900" algn="l" rtl="0" eaLnBrk="0" fontAlgn="base" hangingPunct="0">
              <a:spcBef>
                <a:spcPct val="30000"/>
              </a:spcBef>
              <a:spcAft>
                <a:spcPct val="0"/>
              </a:spcAft>
              <a:buFont typeface="Wingdings" panose="05000000000000000000" pitchFamily="2" charset="2"/>
              <a:defRPr sz="2400" b="1">
                <a:solidFill>
                  <a:schemeClr val="tx1"/>
                </a:solidFill>
                <a:latin typeface="+mn-lt"/>
                <a:ea typeface="ヒラギノ角ゴ Pro W3" charset="-128"/>
                <a:cs typeface="ヒラギノ角ゴ Pro W3" charset="0"/>
              </a:defRPr>
            </a:lvl1pPr>
            <a:lvl2pPr marL="800100" indent="-285750" algn="l" rtl="0" eaLnBrk="0" fontAlgn="base" hangingPunct="0">
              <a:spcBef>
                <a:spcPct val="30000"/>
              </a:spcBef>
              <a:spcAft>
                <a:spcPct val="0"/>
              </a:spcAft>
              <a:buChar char="•"/>
              <a:defRPr sz="2000">
                <a:solidFill>
                  <a:schemeClr val="tx1"/>
                </a:solidFill>
                <a:latin typeface="+mn-lt"/>
                <a:ea typeface="ヒラギノ角ゴ Pro W3" charset="-128"/>
                <a:cs typeface="ヒラギノ角ゴ Pro W3" charset="0"/>
              </a:defRPr>
            </a:lvl2pPr>
            <a:lvl3pPr marL="1200150" indent="-285750" algn="l" rtl="0" eaLnBrk="0" fontAlgn="base" hangingPunct="0">
              <a:spcBef>
                <a:spcPct val="30000"/>
              </a:spcBef>
              <a:spcAft>
                <a:spcPct val="0"/>
              </a:spcAft>
              <a:buFont typeface="Wingdings" panose="05000000000000000000" pitchFamily="2" charset="2"/>
              <a:buChar char="ü"/>
              <a:defRPr>
                <a:solidFill>
                  <a:schemeClr val="tx1"/>
                </a:solidFill>
                <a:latin typeface="+mn-lt"/>
                <a:ea typeface="ヒラギノ角ゴ Pro W3" charset="-128"/>
                <a:cs typeface="ヒラギノ角ゴ Pro W3" charset="0"/>
              </a:defRPr>
            </a:lvl3pPr>
            <a:lvl4pPr marL="1485900" indent="-171450" algn="l" rtl="0" eaLnBrk="0" fontAlgn="base" hangingPunct="0">
              <a:spcBef>
                <a:spcPct val="30000"/>
              </a:spcBef>
              <a:spcAft>
                <a:spcPct val="0"/>
              </a:spcAft>
              <a:buChar char="•"/>
              <a:defRPr sz="1600">
                <a:solidFill>
                  <a:schemeClr val="tx1"/>
                </a:solidFill>
                <a:latin typeface="+mn-lt"/>
                <a:ea typeface="ヒラギノ角ゴ Pro W3" charset="-128"/>
                <a:cs typeface="ヒラギノ角ゴ Pro W3" charset="0"/>
              </a:defRPr>
            </a:lvl4pPr>
            <a:lvl5pPr marL="1771650" indent="-171450" algn="l" rtl="0" eaLnBrk="0" fontAlgn="base" hangingPunct="0">
              <a:lnSpc>
                <a:spcPct val="87000"/>
              </a:lnSpc>
              <a:spcBef>
                <a:spcPct val="30000"/>
              </a:spcBef>
              <a:spcAft>
                <a:spcPct val="0"/>
              </a:spcAft>
              <a:buFont typeface="Monotype Sorts"/>
              <a:buChar char="ß"/>
              <a:defRPr sz="1200">
                <a:solidFill>
                  <a:schemeClr val="tx1"/>
                </a:solidFill>
                <a:latin typeface="+mn-lt"/>
                <a:ea typeface="ヒラギノ角ゴ Pro W3" charset="-128"/>
                <a:cs typeface="ヒラギノ角ゴ Pro W3" charset="0"/>
              </a:defRPr>
            </a:lvl5pPr>
            <a:lvl6pPr marL="22288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6pPr>
            <a:lvl7pPr marL="26860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7pPr>
            <a:lvl8pPr marL="31432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8pPr>
            <a:lvl9pPr marL="3600450" indent="-171450" algn="l" rtl="0" eaLnBrk="0" fontAlgn="base" hangingPunct="0">
              <a:lnSpc>
                <a:spcPct val="87000"/>
              </a:lnSpc>
              <a:spcBef>
                <a:spcPct val="30000"/>
              </a:spcBef>
              <a:spcAft>
                <a:spcPct val="0"/>
              </a:spcAft>
              <a:buFont typeface="Monotype Sorts" pitchFamily="2" charset="2"/>
              <a:buChar char="ß"/>
              <a:defRPr sz="1200">
                <a:solidFill>
                  <a:schemeClr val="tx1"/>
                </a:solidFill>
                <a:latin typeface="+mn-lt"/>
                <a:ea typeface="ヒラギノ角ゴ Pro W3" charset="-128"/>
              </a:defRPr>
            </a:lvl9pPr>
          </a:lstStyle>
          <a:p>
            <a:pPr algn="r">
              <a:spcBef>
                <a:spcPct val="0"/>
              </a:spcBef>
              <a:defRPr/>
            </a:pPr>
            <a:r>
              <a:rPr lang="en-US" altLang="en-US" sz="1600" i="1" kern="0" dirty="0">
                <a:solidFill>
                  <a:srgbClr val="000000"/>
                </a:solidFill>
                <a:latin typeface="Arial"/>
                <a:ea typeface="ヒラギノ角ゴ Pro W3"/>
              </a:rPr>
              <a:t>Office Code: EVA &amp; Human Surface Mobility Program</a:t>
            </a:r>
            <a:endParaRPr lang="en-US" altLang="en-US" sz="1600" i="1" kern="0" dirty="0">
              <a:latin typeface="Arial"/>
            </a:endParaRPr>
          </a:p>
          <a:p>
            <a:pPr algn="r">
              <a:spcBef>
                <a:spcPct val="0"/>
              </a:spcBef>
              <a:defRPr/>
            </a:pPr>
            <a:r>
              <a:rPr lang="en-US" altLang="en-US" sz="1600" i="1" kern="0" dirty="0">
                <a:solidFill>
                  <a:srgbClr val="000000"/>
                </a:solidFill>
                <a:latin typeface="Arial"/>
                <a:ea typeface="ヒラギノ角ゴ Pro W3"/>
              </a:rPr>
              <a:t>Name of Forum: 2022 NASA Data Science Summit</a:t>
            </a:r>
            <a:endParaRPr lang="en-US" altLang="en-US" sz="1600" i="1" kern="0" dirty="0">
              <a:latin typeface="Arial"/>
              <a:ea typeface="ヒラギノ角ゴ Pro W3"/>
            </a:endParaRPr>
          </a:p>
          <a:p>
            <a:pPr algn="r">
              <a:spcBef>
                <a:spcPct val="0"/>
              </a:spcBef>
              <a:defRPr/>
            </a:pPr>
            <a:r>
              <a:rPr lang="en-US" altLang="en-US" sz="1600" i="1" kern="0" dirty="0">
                <a:solidFill>
                  <a:srgbClr val="000000"/>
                </a:solidFill>
                <a:latin typeface="Arial"/>
                <a:ea typeface="ヒラギノ角ゴ Pro W3"/>
              </a:rPr>
              <a:t>Date: 15-17 NOV </a:t>
            </a:r>
            <a:r>
              <a:rPr lang="en-US" altLang="en-US" sz="1600" i="1" kern="0" dirty="0">
                <a:latin typeface="Arial"/>
                <a:ea typeface="ヒラギノ角ゴ Pro W3"/>
              </a:rPr>
              <a:t>2022</a:t>
            </a:r>
          </a:p>
          <a:p>
            <a:pPr algn="r">
              <a:spcBef>
                <a:spcPct val="0"/>
              </a:spcBef>
              <a:defRPr/>
            </a:pPr>
            <a:endParaRPr lang="en-US" altLang="en-US" sz="1600" i="1" kern="0" dirty="0">
              <a:solidFill>
                <a:srgbClr val="000000"/>
              </a:solidFill>
              <a:latin typeface="Arial"/>
            </a:endParaRPr>
          </a:p>
          <a:p>
            <a:pPr algn="r">
              <a:spcBef>
                <a:spcPct val="0"/>
              </a:spcBef>
              <a:defRPr/>
            </a:pPr>
            <a:endParaRPr lang="en-US" altLang="en-US" sz="1600" i="1" kern="0" dirty="0">
              <a:solidFill>
                <a:srgbClr val="000000"/>
              </a:solidFill>
              <a:latin typeface="Arial"/>
            </a:endParaRPr>
          </a:p>
          <a:p>
            <a:pPr algn="r">
              <a:spcBef>
                <a:spcPct val="0"/>
              </a:spcBef>
              <a:defRPr/>
            </a:pPr>
            <a:endParaRPr lang="en-US" altLang="en-US" sz="1600" i="1" kern="0" dirty="0">
              <a:solidFill>
                <a:srgbClr val="000000"/>
              </a:solidFill>
              <a:latin typeface="Arial"/>
            </a:endParaRPr>
          </a:p>
          <a:p>
            <a:pPr algn="r">
              <a:spcBef>
                <a:spcPct val="0"/>
              </a:spcBef>
              <a:defRPr/>
            </a:pPr>
            <a:endParaRPr lang="en-US" altLang="en-US" sz="1600" i="1" kern="0" dirty="0">
              <a:solidFill>
                <a:srgbClr val="000000"/>
              </a:solidFill>
              <a:latin typeface="Arial"/>
            </a:endParaRPr>
          </a:p>
          <a:p>
            <a:pPr algn="r">
              <a:spcBef>
                <a:spcPct val="0"/>
              </a:spcBef>
              <a:defRPr/>
            </a:pPr>
            <a:endParaRPr lang="en-US" altLang="en-US" sz="2000" i="1" kern="0" dirty="0">
              <a:solidFill>
                <a:srgbClr val="000000"/>
              </a:solidFill>
              <a:latin typeface="Arial"/>
            </a:endParaRPr>
          </a:p>
        </p:txBody>
      </p:sp>
      <p:sp>
        <p:nvSpPr>
          <p:cNvPr id="14340" name="Rectangle 7">
            <a:extLst>
              <a:ext uri="{FF2B5EF4-FFF2-40B4-BE49-F238E27FC236}">
                <a16:creationId xmlns:a16="http://schemas.microsoft.com/office/drawing/2014/main" id="{2BE2DF2C-8F67-407E-B8C8-0427565C1A0C}"/>
              </a:ext>
            </a:extLst>
          </p:cNvPr>
          <p:cNvSpPr>
            <a:spLocks noChangeArrowheads="1"/>
          </p:cNvSpPr>
          <p:nvPr/>
        </p:nvSpPr>
        <p:spPr bwMode="auto">
          <a:xfrm>
            <a:off x="5299075" y="5514977"/>
            <a:ext cx="348500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spcBef>
                <a:spcPct val="30000"/>
              </a:spcBef>
              <a:buFont typeface="Arial" panose="020B0604020202020204" pitchFamily="34" charset="0"/>
              <a:buChar char="•"/>
              <a:defRPr sz="2400" b="1">
                <a:solidFill>
                  <a:schemeClr val="tx1"/>
                </a:solidFill>
                <a:latin typeface="Arial" panose="020B0604020202020204" pitchFamily="34" charset="0"/>
                <a:ea typeface="ヒラギノ角ゴ Pro W3" charset="-128"/>
              </a:defRPr>
            </a:lvl1pPr>
            <a:lvl2pPr marL="742950" indent="-285750">
              <a:spcBef>
                <a:spcPct val="30000"/>
              </a:spcBef>
              <a:buFont typeface="Arial" panose="020B0604020202020204" pitchFamily="34" charset="0"/>
              <a:buChar char="–"/>
              <a:defRPr sz="2000">
                <a:solidFill>
                  <a:schemeClr val="tx1"/>
                </a:solidFill>
                <a:latin typeface="Arial" panose="020B0604020202020204" pitchFamily="34" charset="0"/>
                <a:ea typeface="ヒラギノ角ゴ Pro W3" charset="-128"/>
              </a:defRPr>
            </a:lvl2pPr>
            <a:lvl3pPr marL="1143000" indent="-228600">
              <a:spcBef>
                <a:spcPct val="30000"/>
              </a:spcBef>
              <a:buFont typeface="Arial" panose="020B0604020202020204" pitchFamily="34" charset="0"/>
              <a:buChar char="•"/>
              <a:defRPr>
                <a:solidFill>
                  <a:schemeClr val="tx1"/>
                </a:solidFill>
                <a:latin typeface="Arial" panose="020B0604020202020204" pitchFamily="34" charset="0"/>
                <a:ea typeface="ヒラギノ角ゴ Pro W3" charset="-128"/>
              </a:defRPr>
            </a:lvl3pPr>
            <a:lvl4pPr marL="1600200" indent="-228600">
              <a:spcBef>
                <a:spcPct val="30000"/>
              </a:spcBef>
              <a:buFont typeface="Arial" panose="020B0604020202020204" pitchFamily="34" charset="0"/>
              <a:buChar char="–"/>
              <a:defRPr sz="1600">
                <a:solidFill>
                  <a:schemeClr val="tx1"/>
                </a:solidFill>
                <a:latin typeface="Arial" panose="020B0604020202020204" pitchFamily="34" charset="0"/>
                <a:ea typeface="ヒラギノ角ゴ Pro W3" charset="-128"/>
              </a:defRPr>
            </a:lvl4pPr>
            <a:lvl5pPr marL="2057400" indent="-228600">
              <a:lnSpc>
                <a:spcPct val="87000"/>
              </a:lnSpc>
              <a:spcBef>
                <a:spcPct val="30000"/>
              </a:spcBef>
              <a:buFont typeface="Arial" panose="020B0604020202020204" pitchFamily="34" charset="0"/>
              <a:buChar char="»"/>
              <a:defRPr sz="1200">
                <a:solidFill>
                  <a:schemeClr val="tx1"/>
                </a:solidFill>
                <a:latin typeface="Arial" panose="020B0604020202020204" pitchFamily="34" charset="0"/>
                <a:ea typeface="ヒラギノ角ゴ Pro W3" charset="-128"/>
              </a:defRPr>
            </a:lvl5pPr>
            <a:lvl6pPr marL="2514600" indent="-228600" eaLnBrk="0" fontAlgn="base" hangingPunct="0">
              <a:lnSpc>
                <a:spcPct val="87000"/>
              </a:lnSpc>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ヒラギノ角ゴ Pro W3" charset="-128"/>
              </a:defRPr>
            </a:lvl6pPr>
            <a:lvl7pPr marL="2971800" indent="-228600" eaLnBrk="0" fontAlgn="base" hangingPunct="0">
              <a:lnSpc>
                <a:spcPct val="87000"/>
              </a:lnSpc>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ヒラギノ角ゴ Pro W3" charset="-128"/>
              </a:defRPr>
            </a:lvl7pPr>
            <a:lvl8pPr marL="3429000" indent="-228600" eaLnBrk="0" fontAlgn="base" hangingPunct="0">
              <a:lnSpc>
                <a:spcPct val="87000"/>
              </a:lnSpc>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ヒラギノ角ゴ Pro W3" charset="-128"/>
              </a:defRPr>
            </a:lvl8pPr>
            <a:lvl9pPr marL="3886200" indent="-228600" eaLnBrk="0" fontAlgn="base" hangingPunct="0">
              <a:lnSpc>
                <a:spcPct val="87000"/>
              </a:lnSpc>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ヒラギノ角ゴ Pro W3" charset="-128"/>
              </a:defRPr>
            </a:lvl9pPr>
          </a:lstStyle>
          <a:p>
            <a:pPr eaLnBrk="0" hangingPunct="0">
              <a:spcBef>
                <a:spcPct val="0"/>
              </a:spcBef>
              <a:buNone/>
              <a:defRPr/>
            </a:pPr>
            <a:r>
              <a:rPr lang="en-US" altLang="en-US" sz="1600" i="1" dirty="0">
                <a:solidFill>
                  <a:srgbClr val="0066FF"/>
                </a:solidFill>
              </a:rPr>
              <a:t>Jordan Lindsey/John Swatkowski</a:t>
            </a:r>
          </a:p>
          <a:p>
            <a:pPr eaLnBrk="0" hangingPunct="0">
              <a:spcBef>
                <a:spcPct val="0"/>
              </a:spcBef>
              <a:buNone/>
              <a:defRPr/>
            </a:pPr>
            <a:r>
              <a:rPr lang="en-US" altLang="en-US" sz="1600" i="1" dirty="0">
                <a:solidFill>
                  <a:srgbClr val="0066FF"/>
                </a:solidFill>
              </a:rPr>
              <a:t>EHP / Engineering (EC1)</a:t>
            </a:r>
          </a:p>
        </p:txBody>
      </p:sp>
      <p:sp>
        <p:nvSpPr>
          <p:cNvPr id="2" name="TextBox 1">
            <a:extLst>
              <a:ext uri="{FF2B5EF4-FFF2-40B4-BE49-F238E27FC236}">
                <a16:creationId xmlns:a16="http://schemas.microsoft.com/office/drawing/2014/main" id="{B74AFC72-3975-47A7-9D21-42DFC1F0264F}"/>
              </a:ext>
            </a:extLst>
          </p:cNvPr>
          <p:cNvSpPr txBox="1"/>
          <p:nvPr/>
        </p:nvSpPr>
        <p:spPr>
          <a:xfrm>
            <a:off x="380010" y="4180114"/>
            <a:ext cx="3277590" cy="1938992"/>
          </a:xfrm>
          <a:prstGeom prst="rect">
            <a:avLst/>
          </a:prstGeom>
          <a:noFill/>
        </p:spPr>
        <p:txBody>
          <a:bodyPr wrap="square" rtlCol="0">
            <a:spAutoFit/>
          </a:bodyPr>
          <a:lstStyle/>
          <a:p>
            <a:r>
              <a:rPr lang="en-US" sz="1000">
                <a:solidFill>
                  <a:srgbClr val="555555"/>
                </a:solidFill>
                <a:latin typeface="Segoe UI" panose="020B0502040204020203" pitchFamily="34" charset="0"/>
              </a:rPr>
              <a:t>This publication does not contain information which falls under the purview of the U.S. Munitions List (USML), as defined in the International Traffic in Arms Regulations (ITAR), 22 CFR 120-130, and is not export controlled. This publication does not contain information within the purview of the Export Administration Regulation (EAR), 15 CFR 730-774, and is not export controlled. This publication is not intended for distribution outside of the NASA and International Partner communities. Release to the public requires approval through the appropriate NASA Release Process (e.g., FOIA, NASA STI, etc.).</a:t>
            </a:r>
            <a:endParaRPr lang="en-US" sz="1000"/>
          </a:p>
        </p:txBody>
      </p:sp>
      <p:grpSp>
        <p:nvGrpSpPr>
          <p:cNvPr id="13" name="Group 12">
            <a:extLst>
              <a:ext uri="{FF2B5EF4-FFF2-40B4-BE49-F238E27FC236}">
                <a16:creationId xmlns:a16="http://schemas.microsoft.com/office/drawing/2014/main" id="{F05FB9F4-F3DB-429A-BF55-F81DA513ACBD}"/>
              </a:ext>
            </a:extLst>
          </p:cNvPr>
          <p:cNvGrpSpPr/>
          <p:nvPr/>
        </p:nvGrpSpPr>
        <p:grpSpPr>
          <a:xfrm>
            <a:off x="3669656" y="4578231"/>
            <a:ext cx="2522914" cy="916396"/>
            <a:chOff x="4022741" y="4560124"/>
            <a:chExt cx="2522914" cy="916396"/>
          </a:xfrm>
        </p:grpSpPr>
        <p:grpSp>
          <p:nvGrpSpPr>
            <p:cNvPr id="17" name="Group 16">
              <a:extLst>
                <a:ext uri="{FF2B5EF4-FFF2-40B4-BE49-F238E27FC236}">
                  <a16:creationId xmlns:a16="http://schemas.microsoft.com/office/drawing/2014/main" id="{9360307B-6272-4616-9D3F-9FEA51CD3D81}"/>
                </a:ext>
              </a:extLst>
            </p:cNvPr>
            <p:cNvGrpSpPr/>
            <p:nvPr/>
          </p:nvGrpSpPr>
          <p:grpSpPr>
            <a:xfrm>
              <a:off x="4022741" y="4560124"/>
              <a:ext cx="2211804" cy="916396"/>
              <a:chOff x="-194222" y="4093260"/>
              <a:chExt cx="5066233" cy="2156977"/>
            </a:xfrm>
          </p:grpSpPr>
          <p:pic>
            <p:nvPicPr>
              <p:cNvPr id="16" name="Picture 15">
                <a:extLst>
                  <a:ext uri="{FF2B5EF4-FFF2-40B4-BE49-F238E27FC236}">
                    <a16:creationId xmlns:a16="http://schemas.microsoft.com/office/drawing/2014/main" id="{43FE60F9-D0B2-4059-BB30-EE8E72313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817" y="4093260"/>
                <a:ext cx="1093438" cy="1299080"/>
              </a:xfrm>
              <a:prstGeom prst="rect">
                <a:avLst/>
              </a:prstGeom>
            </p:spPr>
          </p:pic>
          <p:grpSp>
            <p:nvGrpSpPr>
              <p:cNvPr id="15" name="Group 14">
                <a:extLst>
                  <a:ext uri="{FF2B5EF4-FFF2-40B4-BE49-F238E27FC236}">
                    <a16:creationId xmlns:a16="http://schemas.microsoft.com/office/drawing/2014/main" id="{0A1E123A-2668-4513-8B20-FFB2DE771CFC}"/>
                  </a:ext>
                </a:extLst>
              </p:cNvPr>
              <p:cNvGrpSpPr/>
              <p:nvPr/>
            </p:nvGrpSpPr>
            <p:grpSpPr>
              <a:xfrm>
                <a:off x="-194222" y="4145072"/>
                <a:ext cx="5066233" cy="2105165"/>
                <a:chOff x="-194222" y="4145072"/>
                <a:chExt cx="5066233" cy="2105165"/>
              </a:xfrm>
            </p:grpSpPr>
            <p:grpSp>
              <p:nvGrpSpPr>
                <p:cNvPr id="12" name="Group 11">
                  <a:extLst>
                    <a:ext uri="{FF2B5EF4-FFF2-40B4-BE49-F238E27FC236}">
                      <a16:creationId xmlns:a16="http://schemas.microsoft.com/office/drawing/2014/main" id="{E71575C2-3039-456C-85DE-23C74EBAEEFD}"/>
                    </a:ext>
                  </a:extLst>
                </p:cNvPr>
                <p:cNvGrpSpPr/>
                <p:nvPr/>
              </p:nvGrpSpPr>
              <p:grpSpPr>
                <a:xfrm>
                  <a:off x="-194222" y="4145072"/>
                  <a:ext cx="5066233" cy="2105165"/>
                  <a:chOff x="-194222" y="4145072"/>
                  <a:chExt cx="5066233" cy="2105165"/>
                </a:xfrm>
              </p:grpSpPr>
              <p:pic>
                <p:nvPicPr>
                  <p:cNvPr id="2050" name="Picture 2">
                    <a:extLst>
                      <a:ext uri="{FF2B5EF4-FFF2-40B4-BE49-F238E27FC236}">
                        <a16:creationId xmlns:a16="http://schemas.microsoft.com/office/drawing/2014/main" id="{19B723FC-D9B7-473B-B5DC-F93C1479FE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222" y="4145072"/>
                    <a:ext cx="1762125" cy="1181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BF6B79-362A-4691-9BD1-5C2E37CDBE9D}"/>
                      </a:ext>
                    </a:extLst>
                  </p:cNvPr>
                  <p:cNvPicPr>
                    <a:picLocks noChangeAspect="1"/>
                  </p:cNvPicPr>
                  <p:nvPr/>
                </p:nvPicPr>
                <p:blipFill>
                  <a:blip r:embed="rId5"/>
                  <a:stretch>
                    <a:fillRect/>
                  </a:stretch>
                </p:blipFill>
                <p:spPr>
                  <a:xfrm>
                    <a:off x="3405428" y="5399312"/>
                    <a:ext cx="1466583" cy="780770"/>
                  </a:xfrm>
                  <a:prstGeom prst="rect">
                    <a:avLst/>
                  </a:prstGeom>
                </p:spPr>
              </p:pic>
              <p:pic>
                <p:nvPicPr>
                  <p:cNvPr id="7" name="Picture 6">
                    <a:extLst>
                      <a:ext uri="{FF2B5EF4-FFF2-40B4-BE49-F238E27FC236}">
                        <a16:creationId xmlns:a16="http://schemas.microsoft.com/office/drawing/2014/main" id="{27750B1F-7245-40E4-8CA1-A59835613EEF}"/>
                      </a:ext>
                    </a:extLst>
                  </p:cNvPr>
                  <p:cNvPicPr>
                    <a:picLocks noChangeAspect="1"/>
                  </p:cNvPicPr>
                  <p:nvPr/>
                </p:nvPicPr>
                <p:blipFill>
                  <a:blip r:embed="rId6"/>
                  <a:stretch>
                    <a:fillRect/>
                  </a:stretch>
                </p:blipFill>
                <p:spPr>
                  <a:xfrm>
                    <a:off x="168165" y="5295375"/>
                    <a:ext cx="1030014" cy="954862"/>
                  </a:xfrm>
                  <a:prstGeom prst="rect">
                    <a:avLst/>
                  </a:prstGeom>
                </p:spPr>
              </p:pic>
              <p:pic>
                <p:nvPicPr>
                  <p:cNvPr id="9" name="Picture 8">
                    <a:extLst>
                      <a:ext uri="{FF2B5EF4-FFF2-40B4-BE49-F238E27FC236}">
                        <a16:creationId xmlns:a16="http://schemas.microsoft.com/office/drawing/2014/main" id="{44E73802-69B7-468E-BB13-A1221E3DC3C8}"/>
                      </a:ext>
                    </a:extLst>
                  </p:cNvPr>
                  <p:cNvPicPr>
                    <a:picLocks noChangeAspect="1"/>
                  </p:cNvPicPr>
                  <p:nvPr/>
                </p:nvPicPr>
                <p:blipFill>
                  <a:blip r:embed="rId7"/>
                  <a:stretch>
                    <a:fillRect/>
                  </a:stretch>
                </p:blipFill>
                <p:spPr>
                  <a:xfrm>
                    <a:off x="1439913" y="5354220"/>
                    <a:ext cx="1828804" cy="795132"/>
                  </a:xfrm>
                  <a:prstGeom prst="rect">
                    <a:avLst/>
                  </a:prstGeom>
                </p:spPr>
              </p:pic>
              <p:pic>
                <p:nvPicPr>
                  <p:cNvPr id="11" name="Picture 10">
                    <a:extLst>
                      <a:ext uri="{FF2B5EF4-FFF2-40B4-BE49-F238E27FC236}">
                        <a16:creationId xmlns:a16="http://schemas.microsoft.com/office/drawing/2014/main" id="{24CB76EB-901E-4D01-BC12-B19BF723E124}"/>
                      </a:ext>
                    </a:extLst>
                  </p:cNvPr>
                  <p:cNvPicPr>
                    <a:picLocks noChangeAspect="1"/>
                  </p:cNvPicPr>
                  <p:nvPr/>
                </p:nvPicPr>
                <p:blipFill>
                  <a:blip r:embed="rId8"/>
                  <a:stretch>
                    <a:fillRect/>
                  </a:stretch>
                </p:blipFill>
                <p:spPr>
                  <a:xfrm>
                    <a:off x="2333308" y="4291080"/>
                    <a:ext cx="987962" cy="945468"/>
                  </a:xfrm>
                  <a:prstGeom prst="rect">
                    <a:avLst/>
                  </a:prstGeom>
                </p:spPr>
              </p:pic>
            </p:grpSp>
            <p:pic>
              <p:nvPicPr>
                <p:cNvPr id="14" name="Picture 13">
                  <a:extLst>
                    <a:ext uri="{FF2B5EF4-FFF2-40B4-BE49-F238E27FC236}">
                      <a16:creationId xmlns:a16="http://schemas.microsoft.com/office/drawing/2014/main" id="{BE2285BD-664C-4707-9ECB-3442113B93D8}"/>
                    </a:ext>
                  </a:extLst>
                </p:cNvPr>
                <p:cNvPicPr>
                  <a:picLocks noChangeAspect="1"/>
                </p:cNvPicPr>
                <p:nvPr/>
              </p:nvPicPr>
              <p:blipFill>
                <a:blip r:embed="rId9"/>
                <a:stretch>
                  <a:fillRect/>
                </a:stretch>
              </p:blipFill>
              <p:spPr>
                <a:xfrm>
                  <a:off x="3541989" y="4324784"/>
                  <a:ext cx="903884" cy="878060"/>
                </a:xfrm>
                <a:prstGeom prst="rect">
                  <a:avLst/>
                </a:prstGeom>
              </p:spPr>
            </p:pic>
          </p:grpSp>
        </p:grpSp>
        <p:pic>
          <p:nvPicPr>
            <p:cNvPr id="8" name="Picture 7">
              <a:extLst>
                <a:ext uri="{FF2B5EF4-FFF2-40B4-BE49-F238E27FC236}">
                  <a16:creationId xmlns:a16="http://schemas.microsoft.com/office/drawing/2014/main" id="{2E4F1E9D-9530-402F-9B77-074B084A207E}"/>
                </a:ext>
              </a:extLst>
            </p:cNvPr>
            <p:cNvPicPr>
              <a:picLocks noChangeAspect="1"/>
            </p:cNvPicPr>
            <p:nvPr/>
          </p:nvPicPr>
          <p:blipFill>
            <a:blip r:embed="rId10"/>
            <a:stretch>
              <a:fillRect/>
            </a:stretch>
          </p:blipFill>
          <p:spPr>
            <a:xfrm>
              <a:off x="6176169" y="4658006"/>
              <a:ext cx="369486" cy="37691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41D0-EEBA-48CD-AC32-016D95A33D84}"/>
              </a:ext>
            </a:extLst>
          </p:cNvPr>
          <p:cNvSpPr>
            <a:spLocks noGrp="1"/>
          </p:cNvSpPr>
          <p:nvPr>
            <p:ph type="title"/>
          </p:nvPr>
        </p:nvSpPr>
        <p:spPr/>
        <p:txBody>
          <a:bodyPr/>
          <a:lstStyle/>
          <a:p>
            <a:r>
              <a:rPr lang="en-US" dirty="0"/>
              <a:t>Object Detection</a:t>
            </a:r>
          </a:p>
        </p:txBody>
      </p:sp>
      <p:sp>
        <p:nvSpPr>
          <p:cNvPr id="3" name="Content Placeholder 2">
            <a:extLst>
              <a:ext uri="{FF2B5EF4-FFF2-40B4-BE49-F238E27FC236}">
                <a16:creationId xmlns:a16="http://schemas.microsoft.com/office/drawing/2014/main" id="{B5A788C2-B800-4905-BC7C-28FDE511A4FB}"/>
              </a:ext>
            </a:extLst>
          </p:cNvPr>
          <p:cNvSpPr>
            <a:spLocks noGrp="1"/>
          </p:cNvSpPr>
          <p:nvPr>
            <p:ph idx="1"/>
          </p:nvPr>
        </p:nvSpPr>
        <p:spPr/>
        <p:txBody>
          <a:bodyPr/>
          <a:lstStyle/>
          <a:p>
            <a:r>
              <a:rPr lang="en-US" b="0" dirty="0"/>
              <a:t>Object detection with the same training images</a:t>
            </a:r>
          </a:p>
          <a:p>
            <a:pPr lvl="1"/>
            <a:r>
              <a:rPr lang="en-US" dirty="0"/>
              <a:t>R</a:t>
            </a:r>
            <a:r>
              <a:rPr lang="en-US" b="0" dirty="0"/>
              <a:t>equired additional time to draw bounding boxes and label with 1 of 3 labels (</a:t>
            </a:r>
            <a:r>
              <a:rPr lang="en-US" b="0" dirty="0" err="1"/>
              <a:t>Vectran</a:t>
            </a:r>
            <a:r>
              <a:rPr lang="en-US" b="0" dirty="0"/>
              <a:t> Damage, RTV Wear or RTV Trim)</a:t>
            </a:r>
          </a:p>
          <a:p>
            <a:r>
              <a:rPr lang="en-US" b="0" dirty="0"/>
              <a:t>Increased detection and consistency from classification models.</a:t>
            </a:r>
          </a:p>
          <a:p>
            <a:pPr lvl="1"/>
            <a:r>
              <a:rPr lang="en-US" dirty="0"/>
              <a:t>Generally, the bounding boxes were in the same locations, and the dimensions would get smaller; tightening in on the suspected damage location. </a:t>
            </a:r>
            <a:r>
              <a:rPr lang="en-US" b="0" dirty="0"/>
              <a:t> </a:t>
            </a:r>
          </a:p>
          <a:p>
            <a:r>
              <a:rPr lang="en-US" b="0" dirty="0"/>
              <a:t>Balanced data set did not improve the overall prediction capability of the model. </a:t>
            </a:r>
          </a:p>
          <a:p>
            <a:pPr lvl="1"/>
            <a:r>
              <a:rPr lang="en-US" dirty="0" err="1"/>
              <a:t>Vectran</a:t>
            </a:r>
            <a:r>
              <a:rPr lang="en-US" dirty="0"/>
              <a:t> Damage is the lowest quantity data set, while the other damage modalities are 3-5x in quantity. </a:t>
            </a:r>
            <a:endParaRPr lang="en-US" b="0" dirty="0"/>
          </a:p>
        </p:txBody>
      </p:sp>
    </p:spTree>
    <p:extLst>
      <p:ext uri="{BB962C8B-B14F-4D97-AF65-F5344CB8AC3E}">
        <p14:creationId xmlns:p14="http://schemas.microsoft.com/office/powerpoint/2010/main" val="288233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3D8BE3A-DEC2-4642-BAC1-7FEC1F7A921C}"/>
              </a:ext>
            </a:extLst>
          </p:cNvPr>
          <p:cNvPicPr>
            <a:picLocks noChangeAspect="1"/>
          </p:cNvPicPr>
          <p:nvPr/>
        </p:nvPicPr>
        <p:blipFill>
          <a:blip r:embed="rId2"/>
          <a:stretch>
            <a:fillRect/>
          </a:stretch>
        </p:blipFill>
        <p:spPr>
          <a:xfrm>
            <a:off x="407425" y="958348"/>
            <a:ext cx="8329150" cy="4176232"/>
          </a:xfrm>
          <a:prstGeom prst="rect">
            <a:avLst/>
          </a:prstGeom>
        </p:spPr>
      </p:pic>
      <p:sp>
        <p:nvSpPr>
          <p:cNvPr id="5" name="Title 4">
            <a:extLst>
              <a:ext uri="{FF2B5EF4-FFF2-40B4-BE49-F238E27FC236}">
                <a16:creationId xmlns:a16="http://schemas.microsoft.com/office/drawing/2014/main" id="{E2AD880B-BACD-4029-8B0F-72D4D289B594}"/>
              </a:ext>
            </a:extLst>
          </p:cNvPr>
          <p:cNvSpPr>
            <a:spLocks noGrp="1"/>
          </p:cNvSpPr>
          <p:nvPr>
            <p:ph type="title"/>
          </p:nvPr>
        </p:nvSpPr>
        <p:spPr/>
        <p:txBody>
          <a:bodyPr/>
          <a:lstStyle/>
          <a:p>
            <a:r>
              <a:rPr lang="en-US"/>
              <a:t>Ground based results </a:t>
            </a:r>
          </a:p>
        </p:txBody>
      </p:sp>
      <p:sp>
        <p:nvSpPr>
          <p:cNvPr id="9" name="TextBox 8">
            <a:extLst>
              <a:ext uri="{FF2B5EF4-FFF2-40B4-BE49-F238E27FC236}">
                <a16:creationId xmlns:a16="http://schemas.microsoft.com/office/drawing/2014/main" id="{9F32A5B6-08E7-472A-B122-2363A7D38DBD}"/>
              </a:ext>
            </a:extLst>
          </p:cNvPr>
          <p:cNvSpPr txBox="1"/>
          <p:nvPr/>
        </p:nvSpPr>
        <p:spPr>
          <a:xfrm>
            <a:off x="211876" y="5263376"/>
            <a:ext cx="8552985" cy="923330"/>
          </a:xfrm>
          <a:prstGeom prst="rect">
            <a:avLst/>
          </a:prstGeom>
          <a:noFill/>
        </p:spPr>
        <p:txBody>
          <a:bodyPr wrap="square" rtlCol="0">
            <a:spAutoFit/>
          </a:bodyPr>
          <a:lstStyle/>
          <a:p>
            <a:pPr marL="342900" indent="-342900">
              <a:buFont typeface="Arial" panose="020B0604020202020204" pitchFamily="34" charset="0"/>
              <a:buChar char="•"/>
            </a:pPr>
            <a:r>
              <a:rPr lang="en-US" sz="1800"/>
              <a:t>Ground based analysis of post EVA glove photo using object detection model </a:t>
            </a:r>
          </a:p>
          <a:p>
            <a:pPr marL="800100" lvl="1" indent="-342900">
              <a:buFont typeface="Arial" panose="020B0604020202020204" pitchFamily="34" charset="0"/>
              <a:buChar char="•"/>
            </a:pPr>
            <a:r>
              <a:rPr lang="en-US" sz="1800"/>
              <a:t>For this specific image, the model can identify various damage areas and the associated probability of that being a particular damage type</a:t>
            </a:r>
          </a:p>
        </p:txBody>
      </p:sp>
      <p:grpSp>
        <p:nvGrpSpPr>
          <p:cNvPr id="3" name="Group 2">
            <a:extLst>
              <a:ext uri="{FF2B5EF4-FFF2-40B4-BE49-F238E27FC236}">
                <a16:creationId xmlns:a16="http://schemas.microsoft.com/office/drawing/2014/main" id="{59856EEF-4D2A-4EB7-BFB1-8CBBD5DD7009}"/>
              </a:ext>
            </a:extLst>
          </p:cNvPr>
          <p:cNvGrpSpPr/>
          <p:nvPr/>
        </p:nvGrpSpPr>
        <p:grpSpPr>
          <a:xfrm>
            <a:off x="6629399" y="955288"/>
            <a:ext cx="2244437" cy="1798303"/>
            <a:chOff x="6426537" y="976188"/>
            <a:chExt cx="2244437" cy="1798303"/>
          </a:xfrm>
          <a:solidFill>
            <a:schemeClr val="bg1"/>
          </a:solidFill>
        </p:grpSpPr>
        <p:sp>
          <p:nvSpPr>
            <p:cNvPr id="2" name="TextBox 1">
              <a:extLst>
                <a:ext uri="{FF2B5EF4-FFF2-40B4-BE49-F238E27FC236}">
                  <a16:creationId xmlns:a16="http://schemas.microsoft.com/office/drawing/2014/main" id="{87D8CEE5-CBA6-4C06-899F-584B908FD0D4}"/>
                </a:ext>
              </a:extLst>
            </p:cNvPr>
            <p:cNvSpPr txBox="1"/>
            <p:nvPr/>
          </p:nvSpPr>
          <p:spPr>
            <a:xfrm>
              <a:off x="6426537" y="976188"/>
              <a:ext cx="2244437" cy="1798303"/>
            </a:xfrm>
            <a:prstGeom prst="rect">
              <a:avLst/>
            </a:prstGeom>
            <a:grpFill/>
          </p:spPr>
          <p:txBody>
            <a:bodyPr wrap="square" rtlCol="0">
              <a:spAutoFit/>
            </a:bodyPr>
            <a:lstStyle/>
            <a:p>
              <a:endParaRPr lang="en-US"/>
            </a:p>
          </p:txBody>
        </p:sp>
        <p:pic>
          <p:nvPicPr>
            <p:cNvPr id="6" name="Picture 5">
              <a:extLst>
                <a:ext uri="{FF2B5EF4-FFF2-40B4-BE49-F238E27FC236}">
                  <a16:creationId xmlns:a16="http://schemas.microsoft.com/office/drawing/2014/main" id="{F1ABBEED-4532-4337-B367-90B831B7F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638" y="1008467"/>
              <a:ext cx="1456154" cy="1730015"/>
            </a:xfrm>
            <a:prstGeom prst="rect">
              <a:avLst/>
            </a:prstGeom>
            <a:grpFill/>
          </p:spPr>
        </p:pic>
      </p:grpSp>
    </p:spTree>
    <p:extLst>
      <p:ext uri="{BB962C8B-B14F-4D97-AF65-F5344CB8AC3E}">
        <p14:creationId xmlns:p14="http://schemas.microsoft.com/office/powerpoint/2010/main" val="211474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2D3DF51-5BE5-4292-9B6E-A61FF0E06BF9}"/>
              </a:ext>
            </a:extLst>
          </p:cNvPr>
          <p:cNvPicPr>
            <a:picLocks noChangeAspect="1"/>
          </p:cNvPicPr>
          <p:nvPr/>
        </p:nvPicPr>
        <p:blipFill>
          <a:blip r:embed="rId3"/>
          <a:stretch>
            <a:fillRect/>
          </a:stretch>
        </p:blipFill>
        <p:spPr>
          <a:xfrm>
            <a:off x="536473" y="1165250"/>
            <a:ext cx="6734482" cy="3836175"/>
          </a:xfrm>
          <a:prstGeom prst="rect">
            <a:avLst/>
          </a:prstGeom>
        </p:spPr>
      </p:pic>
      <p:sp>
        <p:nvSpPr>
          <p:cNvPr id="5" name="Title 4">
            <a:extLst>
              <a:ext uri="{FF2B5EF4-FFF2-40B4-BE49-F238E27FC236}">
                <a16:creationId xmlns:a16="http://schemas.microsoft.com/office/drawing/2014/main" id="{96E4E15F-5646-44FE-8139-E6CAC57D81AB}"/>
              </a:ext>
            </a:extLst>
          </p:cNvPr>
          <p:cNvSpPr>
            <a:spLocks noGrp="1"/>
          </p:cNvSpPr>
          <p:nvPr>
            <p:ph type="title"/>
          </p:nvPr>
        </p:nvSpPr>
        <p:spPr/>
        <p:txBody>
          <a:bodyPr/>
          <a:lstStyle/>
          <a:p>
            <a:r>
              <a:rPr lang="en-US"/>
              <a:t>Ground based results</a:t>
            </a:r>
          </a:p>
        </p:txBody>
      </p:sp>
      <p:sp>
        <p:nvSpPr>
          <p:cNvPr id="9" name="TextBox 8">
            <a:extLst>
              <a:ext uri="{FF2B5EF4-FFF2-40B4-BE49-F238E27FC236}">
                <a16:creationId xmlns:a16="http://schemas.microsoft.com/office/drawing/2014/main" id="{DC5BA01F-1214-4B0E-9268-CFFEC2AEAF93}"/>
              </a:ext>
            </a:extLst>
          </p:cNvPr>
          <p:cNvSpPr txBox="1"/>
          <p:nvPr/>
        </p:nvSpPr>
        <p:spPr>
          <a:xfrm>
            <a:off x="471186" y="5253889"/>
            <a:ext cx="8552985" cy="646331"/>
          </a:xfrm>
          <a:prstGeom prst="rect">
            <a:avLst/>
          </a:prstGeom>
          <a:noFill/>
        </p:spPr>
        <p:txBody>
          <a:bodyPr wrap="square" rtlCol="0">
            <a:spAutoFit/>
          </a:bodyPr>
          <a:lstStyle/>
          <a:p>
            <a:pPr marL="342900" indent="-342900">
              <a:buFont typeface="Arial" panose="020B0604020202020204" pitchFamily="34" charset="0"/>
              <a:buChar char="•"/>
            </a:pPr>
            <a:r>
              <a:rPr lang="en-US" sz="1800" dirty="0"/>
              <a:t>Ground based analysis of post EVA glove photo using object detection model. The results shown are based on a compact model in early testing. </a:t>
            </a:r>
          </a:p>
        </p:txBody>
      </p:sp>
      <p:grpSp>
        <p:nvGrpSpPr>
          <p:cNvPr id="6" name="Group 5">
            <a:extLst>
              <a:ext uri="{FF2B5EF4-FFF2-40B4-BE49-F238E27FC236}">
                <a16:creationId xmlns:a16="http://schemas.microsoft.com/office/drawing/2014/main" id="{A06AF15E-7946-4F41-904D-D44F069C5FC9}"/>
              </a:ext>
            </a:extLst>
          </p:cNvPr>
          <p:cNvGrpSpPr/>
          <p:nvPr/>
        </p:nvGrpSpPr>
        <p:grpSpPr>
          <a:xfrm>
            <a:off x="5200075" y="1089892"/>
            <a:ext cx="2100792" cy="2078182"/>
            <a:chOff x="6705946" y="966951"/>
            <a:chExt cx="1986107" cy="1758594"/>
          </a:xfrm>
        </p:grpSpPr>
        <p:sp>
          <p:nvSpPr>
            <p:cNvPr id="7" name="TextBox 6">
              <a:extLst>
                <a:ext uri="{FF2B5EF4-FFF2-40B4-BE49-F238E27FC236}">
                  <a16:creationId xmlns:a16="http://schemas.microsoft.com/office/drawing/2014/main" id="{91978B4B-C388-499C-B341-C2BADE9E3A7A}"/>
                </a:ext>
              </a:extLst>
            </p:cNvPr>
            <p:cNvSpPr txBox="1"/>
            <p:nvPr/>
          </p:nvSpPr>
          <p:spPr>
            <a:xfrm>
              <a:off x="6705946" y="966951"/>
              <a:ext cx="1986107" cy="1758594"/>
            </a:xfrm>
            <a:prstGeom prst="rect">
              <a:avLst/>
            </a:prstGeom>
            <a:solidFill>
              <a:schemeClr val="bg1"/>
            </a:solidFill>
          </p:spPr>
          <p:txBody>
            <a:bodyPr wrap="square" rtlCol="0">
              <a:spAutoFit/>
            </a:bodyPr>
            <a:lstStyle/>
            <a:p>
              <a:endParaRPr lang="en-US"/>
            </a:p>
          </p:txBody>
        </p:sp>
        <p:pic>
          <p:nvPicPr>
            <p:cNvPr id="10" name="Picture 9">
              <a:extLst>
                <a:ext uri="{FF2B5EF4-FFF2-40B4-BE49-F238E27FC236}">
                  <a16:creationId xmlns:a16="http://schemas.microsoft.com/office/drawing/2014/main" id="{4CFAF283-85F3-4533-A793-8E32D10A2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819" y="980758"/>
              <a:ext cx="1456154" cy="1730015"/>
            </a:xfrm>
            <a:prstGeom prst="rect">
              <a:avLst/>
            </a:prstGeom>
          </p:spPr>
        </p:pic>
      </p:grpSp>
    </p:spTree>
    <p:extLst>
      <p:ext uri="{BB962C8B-B14F-4D97-AF65-F5344CB8AC3E}">
        <p14:creationId xmlns:p14="http://schemas.microsoft.com/office/powerpoint/2010/main" val="50561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B425-0198-F100-CAD5-72C7094962A4}"/>
              </a:ext>
            </a:extLst>
          </p:cNvPr>
          <p:cNvSpPr>
            <a:spLocks noGrp="1"/>
          </p:cNvSpPr>
          <p:nvPr>
            <p:ph type="title"/>
          </p:nvPr>
        </p:nvSpPr>
        <p:spPr/>
        <p:txBody>
          <a:bodyPr/>
          <a:lstStyle/>
          <a:p>
            <a:r>
              <a:rPr lang="en-US" dirty="0">
                <a:ea typeface="ヒラギノ角ゴ Pro W3"/>
              </a:rPr>
              <a:t>Precision vs Recall</a:t>
            </a:r>
            <a:endParaRPr lang="en-US" dirty="0"/>
          </a:p>
        </p:txBody>
      </p:sp>
      <p:pic>
        <p:nvPicPr>
          <p:cNvPr id="5" name="Picture 5">
            <a:extLst>
              <a:ext uri="{FF2B5EF4-FFF2-40B4-BE49-F238E27FC236}">
                <a16:creationId xmlns:a16="http://schemas.microsoft.com/office/drawing/2014/main" id="{9325C7CF-1B75-0586-128F-D1261CC71369}"/>
              </a:ext>
            </a:extLst>
          </p:cNvPr>
          <p:cNvPicPr>
            <a:picLocks noChangeAspect="1"/>
          </p:cNvPicPr>
          <p:nvPr/>
        </p:nvPicPr>
        <p:blipFill>
          <a:blip r:embed="rId2"/>
          <a:stretch>
            <a:fillRect/>
          </a:stretch>
        </p:blipFill>
        <p:spPr>
          <a:xfrm>
            <a:off x="94098" y="1020310"/>
            <a:ext cx="4767994" cy="2656340"/>
          </a:xfrm>
          <a:prstGeom prst="rect">
            <a:avLst/>
          </a:prstGeom>
        </p:spPr>
      </p:pic>
      <p:pic>
        <p:nvPicPr>
          <p:cNvPr id="6" name="Picture 6">
            <a:extLst>
              <a:ext uri="{FF2B5EF4-FFF2-40B4-BE49-F238E27FC236}">
                <a16:creationId xmlns:a16="http://schemas.microsoft.com/office/drawing/2014/main" id="{7378BD5F-0517-1257-2D0C-336C54D58597}"/>
              </a:ext>
            </a:extLst>
          </p:cNvPr>
          <p:cNvPicPr>
            <a:picLocks noChangeAspect="1"/>
          </p:cNvPicPr>
          <p:nvPr/>
        </p:nvPicPr>
        <p:blipFill>
          <a:blip r:embed="rId3"/>
          <a:stretch>
            <a:fillRect/>
          </a:stretch>
        </p:blipFill>
        <p:spPr>
          <a:xfrm>
            <a:off x="76201" y="3689761"/>
            <a:ext cx="4781549" cy="2653889"/>
          </a:xfrm>
          <a:prstGeom prst="rect">
            <a:avLst/>
          </a:prstGeom>
        </p:spPr>
      </p:pic>
      <p:sp>
        <p:nvSpPr>
          <p:cNvPr id="3" name="TextBox 2">
            <a:extLst>
              <a:ext uri="{FF2B5EF4-FFF2-40B4-BE49-F238E27FC236}">
                <a16:creationId xmlns:a16="http://schemas.microsoft.com/office/drawing/2014/main" id="{45619EB6-75C5-43BD-8871-B1723FE6BCF6}"/>
              </a:ext>
            </a:extLst>
          </p:cNvPr>
          <p:cNvSpPr txBox="1"/>
          <p:nvPr/>
        </p:nvSpPr>
        <p:spPr>
          <a:xfrm>
            <a:off x="4924425" y="1009650"/>
            <a:ext cx="4124325" cy="5663089"/>
          </a:xfrm>
          <a:prstGeom prst="rect">
            <a:avLst/>
          </a:prstGeom>
          <a:noFill/>
        </p:spPr>
        <p:txBody>
          <a:bodyPr wrap="square" rtlCol="0">
            <a:spAutoFit/>
          </a:bodyPr>
          <a:lstStyle/>
          <a:p>
            <a:pPr marL="342900" marR="0" indent="-342900">
              <a:spcBef>
                <a:spcPts val="0"/>
              </a:spcBef>
              <a:spcAft>
                <a:spcPts val="0"/>
              </a:spcAft>
              <a:buFont typeface="Arial" panose="020B0604020202020204" pitchFamily="34" charset="0"/>
              <a:buChar char="•"/>
            </a:pPr>
            <a:r>
              <a:rPr lang="en-US" sz="1800" dirty="0"/>
              <a:t>All cases shown are set to:</a:t>
            </a:r>
          </a:p>
          <a:p>
            <a:pPr marL="800100" lvl="1" indent="-34290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Prob Threshold - 50%</a:t>
            </a:r>
          </a:p>
          <a:p>
            <a:pPr marL="74295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Overlap Threshold - 30%</a:t>
            </a:r>
          </a:p>
          <a:p>
            <a:pPr marL="342900" indent="-342900">
              <a:buFont typeface="Arial" panose="020B0604020202020204" pitchFamily="34" charset="0"/>
              <a:buChar char="•"/>
            </a:pPr>
            <a:r>
              <a:rPr lang="en-US" sz="1800" dirty="0"/>
              <a:t>Case #5 yielded the highest recall.   </a:t>
            </a:r>
          </a:p>
          <a:p>
            <a:pPr marL="342900" indent="-342900">
              <a:buFont typeface="Arial" panose="020B0604020202020204" pitchFamily="34" charset="0"/>
              <a:buChar char="•"/>
            </a:pPr>
            <a:r>
              <a:rPr lang="en-US" sz="1800" dirty="0"/>
              <a:t>Improvement from case 4 was primarily driven by using a different Azure Custom Vision model (General vs A1).</a:t>
            </a:r>
          </a:p>
          <a:p>
            <a:pPr marL="342900" indent="-342900">
              <a:buFont typeface="Arial" panose="020B0604020202020204" pitchFamily="34" charset="0"/>
              <a:buChar char="•"/>
            </a:pPr>
            <a:r>
              <a:rPr lang="en-US" sz="1800" dirty="0"/>
              <a:t>Recall is significantly higher in case 5 and for relatively small drops in recall the precision of damage types like </a:t>
            </a:r>
            <a:r>
              <a:rPr lang="en-US" sz="1800" dirty="0" err="1"/>
              <a:t>Vectran</a:t>
            </a:r>
            <a:r>
              <a:rPr lang="en-US" sz="1800" dirty="0"/>
              <a:t> Damage can be increase by 10 percentage points </a:t>
            </a:r>
          </a:p>
          <a:p>
            <a:pPr marL="342900" indent="-342900">
              <a:buFont typeface="Arial" panose="020B0604020202020204" pitchFamily="34" charset="0"/>
              <a:buChar char="•"/>
            </a:pPr>
            <a:r>
              <a:rPr lang="en-US" sz="1800" dirty="0"/>
              <a:t>Azure allows Probability and Overlap Thresholds to be changed, allowing for the recall/precision tradeoff to occur</a:t>
            </a:r>
          </a:p>
          <a:p>
            <a:pPr marL="342900" indent="-342900">
              <a:buFont typeface="Arial" panose="020B0604020202020204" pitchFamily="34" charset="0"/>
              <a:buChar char="•"/>
            </a:pPr>
            <a:r>
              <a:rPr lang="en-US" sz="1800" dirty="0"/>
              <a:t>Increase in the default Probability and Overlap Threshold values resulted in a recall decrease and </a:t>
            </a:r>
            <a:r>
              <a:rPr lang="en-US" sz="1800"/>
              <a:t>precision increase</a:t>
            </a:r>
            <a:endParaRPr lang="en-US" sz="1800" dirty="0"/>
          </a:p>
          <a:p>
            <a:endParaRPr lang="en-US" dirty="0"/>
          </a:p>
        </p:txBody>
      </p:sp>
    </p:spTree>
    <p:extLst>
      <p:ext uri="{BB962C8B-B14F-4D97-AF65-F5344CB8AC3E}">
        <p14:creationId xmlns:p14="http://schemas.microsoft.com/office/powerpoint/2010/main" val="391255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D640E-2BB9-48DE-84C3-47EB2AD2C01C}"/>
              </a:ext>
            </a:extLst>
          </p:cNvPr>
          <p:cNvSpPr/>
          <p:nvPr/>
        </p:nvSpPr>
        <p:spPr>
          <a:xfrm>
            <a:off x="2" y="1111827"/>
            <a:ext cx="2889617" cy="51758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41D8543A-EBA7-484E-B149-68ED0DD37D68}"/>
              </a:ext>
            </a:extLst>
          </p:cNvPr>
          <p:cNvSpPr/>
          <p:nvPr/>
        </p:nvSpPr>
        <p:spPr>
          <a:xfrm>
            <a:off x="2885645" y="1111827"/>
            <a:ext cx="1972288" cy="51758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3310161B-9C71-4B4E-B696-B072A33B71E4}"/>
              </a:ext>
            </a:extLst>
          </p:cNvPr>
          <p:cNvSpPr/>
          <p:nvPr/>
        </p:nvSpPr>
        <p:spPr>
          <a:xfrm>
            <a:off x="197427" y="2680856"/>
            <a:ext cx="4667436" cy="1660970"/>
          </a:xfrm>
          <a:prstGeom prst="rect">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329C7AE9-F52C-4546-AC95-24250BB5D607}"/>
              </a:ext>
            </a:extLst>
          </p:cNvPr>
          <p:cNvSpPr/>
          <p:nvPr/>
        </p:nvSpPr>
        <p:spPr>
          <a:xfrm>
            <a:off x="4857933" y="1110881"/>
            <a:ext cx="4286068" cy="51768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grpSp>
        <p:nvGrpSpPr>
          <p:cNvPr id="8" name="Group 7">
            <a:extLst>
              <a:ext uri="{FF2B5EF4-FFF2-40B4-BE49-F238E27FC236}">
                <a16:creationId xmlns:a16="http://schemas.microsoft.com/office/drawing/2014/main" id="{8DE73332-2AC2-49A3-9CBC-FB3B1F6C53D3}"/>
              </a:ext>
            </a:extLst>
          </p:cNvPr>
          <p:cNvGrpSpPr/>
          <p:nvPr/>
        </p:nvGrpSpPr>
        <p:grpSpPr>
          <a:xfrm>
            <a:off x="2958300" y="5122918"/>
            <a:ext cx="1574342" cy="1145014"/>
            <a:chOff x="4204309" y="5410200"/>
            <a:chExt cx="1813411" cy="1318888"/>
          </a:xfrm>
        </p:grpSpPr>
        <p:pic>
          <p:nvPicPr>
            <p:cNvPr id="9" name="Picture 8" descr="A picture containing sky, outdoor, antenna&#10;&#10;Description automatically generated">
              <a:extLst>
                <a:ext uri="{FF2B5EF4-FFF2-40B4-BE49-F238E27FC236}">
                  <a16:creationId xmlns:a16="http://schemas.microsoft.com/office/drawing/2014/main" id="{D8D5713C-5AE0-4833-AA0A-B224BC3A8E81}"/>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604073" y="5410200"/>
              <a:ext cx="1249180" cy="914400"/>
            </a:xfrm>
            <a:prstGeom prst="rect">
              <a:avLst/>
            </a:prstGeom>
          </p:spPr>
        </p:pic>
        <p:sp>
          <p:nvSpPr>
            <p:cNvPr id="10" name="TextBox 9">
              <a:extLst>
                <a:ext uri="{FF2B5EF4-FFF2-40B4-BE49-F238E27FC236}">
                  <a16:creationId xmlns:a16="http://schemas.microsoft.com/office/drawing/2014/main" id="{17A5D7D4-0CDF-42D8-9A8A-4AF2684038CD}"/>
                </a:ext>
              </a:extLst>
            </p:cNvPr>
            <p:cNvSpPr txBox="1"/>
            <p:nvPr/>
          </p:nvSpPr>
          <p:spPr>
            <a:xfrm>
              <a:off x="4204309" y="6383438"/>
              <a:ext cx="1813411" cy="345650"/>
            </a:xfrm>
            <a:prstGeom prst="rect">
              <a:avLst/>
            </a:prstGeom>
            <a:noFill/>
          </p:spPr>
          <p:txBody>
            <a:bodyPr wrap="none" rtlCol="0">
              <a:spAutoFit/>
            </a:bodyPr>
            <a:lstStyle/>
            <a:p>
              <a:pPr defTabSz="685800" fontAlgn="auto">
                <a:spcBef>
                  <a:spcPts val="0"/>
                </a:spcBef>
                <a:spcAft>
                  <a:spcPts val="0"/>
                </a:spcAft>
                <a:defRPr/>
              </a:pPr>
              <a:r>
                <a:rPr lang="en-US" sz="1350">
                  <a:solidFill>
                    <a:prstClr val="black"/>
                  </a:solidFill>
                  <a:latin typeface="Calibri" panose="020F0502020204030204"/>
                </a:rPr>
                <a:t>HPE Ground Station</a:t>
              </a:r>
            </a:p>
          </p:txBody>
        </p:sp>
      </p:grpSp>
      <p:sp>
        <p:nvSpPr>
          <p:cNvPr id="11" name="TextBox 10">
            <a:extLst>
              <a:ext uri="{FF2B5EF4-FFF2-40B4-BE49-F238E27FC236}">
                <a16:creationId xmlns:a16="http://schemas.microsoft.com/office/drawing/2014/main" id="{6C2AE506-A8DE-4807-9DD3-6F22D6DD107B}"/>
              </a:ext>
            </a:extLst>
          </p:cNvPr>
          <p:cNvSpPr txBox="1"/>
          <p:nvPr/>
        </p:nvSpPr>
        <p:spPr>
          <a:xfrm>
            <a:off x="15521" y="1168026"/>
            <a:ext cx="2856618" cy="507831"/>
          </a:xfrm>
          <a:prstGeom prst="rect">
            <a:avLst/>
          </a:prstGeom>
          <a:noFill/>
          <a:ln>
            <a:solidFill>
              <a:schemeClr val="tx1"/>
            </a:solidFill>
          </a:ln>
        </p:spPr>
        <p:txBody>
          <a:bodyPr wrap="square" lIns="91440" tIns="45720" rIns="91440" bIns="45720" rtlCol="0" anchor="t">
            <a:spAutoFit/>
          </a:bodyPr>
          <a:lstStyle/>
          <a:p>
            <a:pPr defTabSz="685800" fontAlgn="auto">
              <a:spcBef>
                <a:spcPts val="0"/>
              </a:spcBef>
              <a:spcAft>
                <a:spcPts val="0"/>
              </a:spcAft>
              <a:defRPr/>
            </a:pPr>
            <a:r>
              <a:rPr lang="en-US" sz="1350">
                <a:latin typeface="Calibri" panose="020F0502020204030204"/>
              </a:rPr>
              <a:t>Machine Learning EMU Glove prediction </a:t>
            </a:r>
          </a:p>
        </p:txBody>
      </p:sp>
      <p:sp>
        <p:nvSpPr>
          <p:cNvPr id="17" name="TextBox 16">
            <a:extLst>
              <a:ext uri="{FF2B5EF4-FFF2-40B4-BE49-F238E27FC236}">
                <a16:creationId xmlns:a16="http://schemas.microsoft.com/office/drawing/2014/main" id="{8646E568-5B09-4A16-9705-A8556C0C0E4D}"/>
              </a:ext>
            </a:extLst>
          </p:cNvPr>
          <p:cNvSpPr txBox="1"/>
          <p:nvPr/>
        </p:nvSpPr>
        <p:spPr>
          <a:xfrm>
            <a:off x="3688117" y="3196631"/>
            <a:ext cx="936885" cy="461665"/>
          </a:xfrm>
          <a:prstGeom prst="rect">
            <a:avLst/>
          </a:prstGeom>
          <a:noFill/>
          <a:ln>
            <a:solidFill>
              <a:schemeClr val="tx1"/>
            </a:solidFill>
          </a:ln>
        </p:spPr>
        <p:txBody>
          <a:bodyPr wrap="square" rtlCol="0">
            <a:spAutoFit/>
          </a:bodyPr>
          <a:lstStyle/>
          <a:p>
            <a:pPr algn="ctr" defTabSz="685800" fontAlgn="auto">
              <a:spcBef>
                <a:spcPts val="0"/>
              </a:spcBef>
              <a:spcAft>
                <a:spcPts val="0"/>
              </a:spcAft>
              <a:defRPr/>
            </a:pPr>
            <a:r>
              <a:rPr lang="en-US" sz="1200" dirty="0">
                <a:solidFill>
                  <a:prstClr val="black"/>
                </a:solidFill>
                <a:latin typeface="Calibri" panose="020F0502020204030204"/>
              </a:rPr>
              <a:t>Ground Station</a:t>
            </a:r>
          </a:p>
        </p:txBody>
      </p:sp>
      <p:sp>
        <p:nvSpPr>
          <p:cNvPr id="20" name="TextBox 19">
            <a:extLst>
              <a:ext uri="{FF2B5EF4-FFF2-40B4-BE49-F238E27FC236}">
                <a16:creationId xmlns:a16="http://schemas.microsoft.com/office/drawing/2014/main" id="{5573FB95-2C1F-4406-9569-DCEE50F5C0F6}"/>
              </a:ext>
            </a:extLst>
          </p:cNvPr>
          <p:cNvSpPr txBox="1"/>
          <p:nvPr/>
        </p:nvSpPr>
        <p:spPr>
          <a:xfrm>
            <a:off x="567101" y="1956470"/>
            <a:ext cx="1071201" cy="577081"/>
          </a:xfrm>
          <a:prstGeom prst="rect">
            <a:avLst/>
          </a:prstGeom>
          <a:noFill/>
        </p:spPr>
        <p:txBody>
          <a:bodyPr wrap="square" rtlCol="0">
            <a:spAutoFit/>
          </a:bodyPr>
          <a:lstStyle/>
          <a:p>
            <a:pPr defTabSz="685800" fontAlgn="auto">
              <a:spcBef>
                <a:spcPts val="0"/>
              </a:spcBef>
              <a:spcAft>
                <a:spcPts val="0"/>
              </a:spcAft>
              <a:defRPr/>
            </a:pPr>
            <a:r>
              <a:rPr lang="en-US" sz="1050" b="1" dirty="0">
                <a:solidFill>
                  <a:prstClr val="black"/>
                </a:solidFill>
                <a:latin typeface="Calibri" panose="020F0502020204030204"/>
              </a:rPr>
              <a:t>Post EVA Glove Photos on Payload NAS </a:t>
            </a:r>
          </a:p>
        </p:txBody>
      </p:sp>
      <p:sp>
        <p:nvSpPr>
          <p:cNvPr id="21" name="TextBox 20">
            <a:extLst>
              <a:ext uri="{FF2B5EF4-FFF2-40B4-BE49-F238E27FC236}">
                <a16:creationId xmlns:a16="http://schemas.microsoft.com/office/drawing/2014/main" id="{5D1EEE4B-D01F-4832-85A2-34A6F01670C4}"/>
              </a:ext>
            </a:extLst>
          </p:cNvPr>
          <p:cNvSpPr txBox="1"/>
          <p:nvPr/>
        </p:nvSpPr>
        <p:spPr>
          <a:xfrm rot="1512726">
            <a:off x="2234918" y="2815242"/>
            <a:ext cx="1611339" cy="253916"/>
          </a:xfrm>
          <a:prstGeom prst="rect">
            <a:avLst/>
          </a:prstGeom>
          <a:noFill/>
        </p:spPr>
        <p:txBody>
          <a:bodyPr wrap="none" rtlCol="0">
            <a:spAutoFit/>
          </a:bodyPr>
          <a:lstStyle/>
          <a:p>
            <a:pPr defTabSz="685800" fontAlgn="auto">
              <a:spcBef>
                <a:spcPts val="0"/>
              </a:spcBef>
              <a:spcAft>
                <a:spcPts val="0"/>
              </a:spcAft>
              <a:defRPr/>
            </a:pPr>
            <a:r>
              <a:rPr lang="en-US" sz="1050" dirty="0">
                <a:solidFill>
                  <a:prstClr val="black"/>
                </a:solidFill>
                <a:latin typeface="Calibri" panose="020F0502020204030204"/>
              </a:rPr>
              <a:t>Probability output file .csv</a:t>
            </a:r>
          </a:p>
        </p:txBody>
      </p:sp>
      <p:pic>
        <p:nvPicPr>
          <p:cNvPr id="22" name="Picture 21" descr="Icon&#10;&#10;Description automatically generated">
            <a:extLst>
              <a:ext uri="{FF2B5EF4-FFF2-40B4-BE49-F238E27FC236}">
                <a16:creationId xmlns:a16="http://schemas.microsoft.com/office/drawing/2014/main" id="{3B0616E3-5110-4289-9344-70022E8D433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778" b="89778" l="2667" r="95111">
                        <a14:foregroundMark x1="14222" y1="49778" x2="55556" y2="47556"/>
                        <a14:foregroundMark x1="17333" y1="45333" x2="80000" y2="56444"/>
                        <a14:foregroundMark x1="70667" y1="32444" x2="20889" y2="34667"/>
                        <a14:foregroundMark x1="3111" y1="49778" x2="43111" y2="51111"/>
                        <a14:foregroundMark x1="19111" y1="39111" x2="40444" y2="19556"/>
                        <a14:foregroundMark x1="39556" y1="20444" x2="69778" y2="22222"/>
                        <a14:foregroundMark x1="69778" y1="25333" x2="69778" y2="52889"/>
                        <a14:foregroundMark x1="71111" y1="54667" x2="75111" y2="67556"/>
                        <a14:foregroundMark x1="75111" y1="67556" x2="19556" y2="70667"/>
                        <a14:foregroundMark x1="26222" y1="72444" x2="39111" y2="60000"/>
                        <a14:foregroundMark x1="27556" y1="58667" x2="27556" y2="67556"/>
                        <a14:foregroundMark x1="32000" y1="75556" x2="40000" y2="76000"/>
                        <a14:foregroundMark x1="42222" y1="76000" x2="59556" y2="78222"/>
                        <a14:foregroundMark x1="63556" y1="76444" x2="74667" y2="44000"/>
                        <a14:foregroundMark x1="74667" y1="44000" x2="43111" y2="24889"/>
                        <a14:foregroundMark x1="43111" y1="25333" x2="59556" y2="28000"/>
                        <a14:foregroundMark x1="57778" y1="34222" x2="56444" y2="47111"/>
                        <a14:foregroundMark x1="51111" y1="40444" x2="51111" y2="33333"/>
                        <a14:foregroundMark x1="47111" y1="39111" x2="45778" y2="47111"/>
                        <a14:foregroundMark x1="44889" y1="47556" x2="39556" y2="44889"/>
                        <a14:foregroundMark x1="44000" y1="42667" x2="60000" y2="40889"/>
                        <a14:foregroundMark x1="56889" y1="54222" x2="55111" y2="64000"/>
                        <a14:foregroundMark x1="91111" y1="44889" x2="95111" y2="47111"/>
                        <a14:foregroundMark x1="67111" y1="15556" x2="62222" y2="12000"/>
                        <a14:foregroundMark x1="62222" y1="11111" x2="48889" y2="9778"/>
                        <a14:backgroundMark x1="9778" y1="76889" x2="15111" y2="96889"/>
                        <a14:backgroundMark x1="88444" y1="96444" x2="99556" y2="91111"/>
                        <a14:backgroundMark x1="91111" y1="11111" x2="99556" y2="20000"/>
                        <a14:backgroundMark x1="11111" y1="14222" x2="22222" y2="0"/>
                        <a14:backgroundMark x1="8444" y1="16444" x2="0" y2="28889"/>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5622747" y="3000924"/>
            <a:ext cx="415253" cy="415253"/>
          </a:xfrm>
          <a:prstGeom prst="rect">
            <a:avLst/>
          </a:prstGeom>
        </p:spPr>
      </p:pic>
      <p:cxnSp>
        <p:nvCxnSpPr>
          <p:cNvPr id="23" name="Straight Arrow Connector 22">
            <a:extLst>
              <a:ext uri="{FF2B5EF4-FFF2-40B4-BE49-F238E27FC236}">
                <a16:creationId xmlns:a16="http://schemas.microsoft.com/office/drawing/2014/main" id="{48B46011-3435-4E7A-B3D4-46B8993868FE}"/>
              </a:ext>
            </a:extLst>
          </p:cNvPr>
          <p:cNvCxnSpPr>
            <a:cxnSpLocks/>
          </p:cNvCxnSpPr>
          <p:nvPr/>
        </p:nvCxnSpPr>
        <p:spPr>
          <a:xfrm flipH="1">
            <a:off x="4654687" y="3223505"/>
            <a:ext cx="948447" cy="3939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9862743-4D12-4CD0-B18D-A625D24FF6C4}"/>
              </a:ext>
            </a:extLst>
          </p:cNvPr>
          <p:cNvSpPr txBox="1"/>
          <p:nvPr/>
        </p:nvSpPr>
        <p:spPr>
          <a:xfrm rot="20174181">
            <a:off x="4477149" y="3425382"/>
            <a:ext cx="1424270" cy="219291"/>
          </a:xfrm>
          <a:prstGeom prst="rect">
            <a:avLst/>
          </a:prstGeom>
          <a:noFill/>
        </p:spPr>
        <p:txBody>
          <a:bodyPr wrap="square" rtlCol="0">
            <a:spAutoFit/>
          </a:bodyPr>
          <a:lstStyle/>
          <a:p>
            <a:pPr algn="ctr" defTabSz="685800" fontAlgn="auto">
              <a:spcBef>
                <a:spcPts val="0"/>
              </a:spcBef>
              <a:spcAft>
                <a:spcPts val="0"/>
              </a:spcAft>
              <a:defRPr/>
            </a:pPr>
            <a:r>
              <a:rPr lang="en-US" sz="825">
                <a:solidFill>
                  <a:prstClr val="black"/>
                </a:solidFill>
                <a:latin typeface="Calibri" panose="020F0502020204030204"/>
              </a:rPr>
              <a:t>Downloads from BLOB</a:t>
            </a:r>
          </a:p>
        </p:txBody>
      </p:sp>
      <p:sp>
        <p:nvSpPr>
          <p:cNvPr id="27" name="TextBox 26">
            <a:extLst>
              <a:ext uri="{FF2B5EF4-FFF2-40B4-BE49-F238E27FC236}">
                <a16:creationId xmlns:a16="http://schemas.microsoft.com/office/drawing/2014/main" id="{96B3BC4C-FEFA-4745-8B5C-BA77DC91B70A}"/>
              </a:ext>
            </a:extLst>
          </p:cNvPr>
          <p:cNvSpPr txBox="1"/>
          <p:nvPr/>
        </p:nvSpPr>
        <p:spPr>
          <a:xfrm>
            <a:off x="6990067" y="3239882"/>
            <a:ext cx="936885" cy="230832"/>
          </a:xfrm>
          <a:prstGeom prst="rect">
            <a:avLst/>
          </a:prstGeom>
          <a:noFill/>
          <a:ln>
            <a:solidFill>
              <a:schemeClr val="tx1"/>
            </a:solidFill>
          </a:ln>
        </p:spPr>
        <p:txBody>
          <a:bodyPr wrap="square" rtlCol="0">
            <a:spAutoFit/>
          </a:bodyPr>
          <a:lstStyle/>
          <a:p>
            <a:pPr algn="ctr" defTabSz="685800" fontAlgn="auto">
              <a:spcBef>
                <a:spcPts val="0"/>
              </a:spcBef>
              <a:spcAft>
                <a:spcPts val="0"/>
              </a:spcAft>
              <a:defRPr/>
            </a:pPr>
            <a:r>
              <a:rPr lang="en-US" sz="900">
                <a:solidFill>
                  <a:prstClr val="black"/>
                </a:solidFill>
                <a:latin typeface="Calibri" panose="020F0502020204030204"/>
              </a:rPr>
              <a:t>Azure Blob</a:t>
            </a:r>
          </a:p>
        </p:txBody>
      </p:sp>
      <p:cxnSp>
        <p:nvCxnSpPr>
          <p:cNvPr id="28" name="Straight Arrow Connector 27">
            <a:extLst>
              <a:ext uri="{FF2B5EF4-FFF2-40B4-BE49-F238E27FC236}">
                <a16:creationId xmlns:a16="http://schemas.microsoft.com/office/drawing/2014/main" id="{4E44B9A9-296D-447D-9C3B-D79E4005E499}"/>
              </a:ext>
            </a:extLst>
          </p:cNvPr>
          <p:cNvCxnSpPr>
            <a:cxnSpLocks/>
            <a:endCxn id="27" idx="1"/>
          </p:cNvCxnSpPr>
          <p:nvPr/>
        </p:nvCxnSpPr>
        <p:spPr>
          <a:xfrm>
            <a:off x="6040073" y="3207908"/>
            <a:ext cx="949992" cy="14739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Cylinder 35">
            <a:extLst>
              <a:ext uri="{FF2B5EF4-FFF2-40B4-BE49-F238E27FC236}">
                <a16:creationId xmlns:a16="http://schemas.microsoft.com/office/drawing/2014/main" id="{938B0E40-A236-4F30-89A9-8CD0CA4536EB}"/>
              </a:ext>
            </a:extLst>
          </p:cNvPr>
          <p:cNvSpPr/>
          <p:nvPr/>
        </p:nvSpPr>
        <p:spPr>
          <a:xfrm>
            <a:off x="7342104" y="4168575"/>
            <a:ext cx="491116" cy="52556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1350">
                <a:solidFill>
                  <a:prstClr val="white"/>
                </a:solidFill>
                <a:latin typeface="Calibri" panose="020F0502020204030204"/>
              </a:rPr>
              <a:t>DB</a:t>
            </a:r>
          </a:p>
        </p:txBody>
      </p:sp>
      <p:cxnSp>
        <p:nvCxnSpPr>
          <p:cNvPr id="39" name="Straight Arrow Connector 38">
            <a:extLst>
              <a:ext uri="{FF2B5EF4-FFF2-40B4-BE49-F238E27FC236}">
                <a16:creationId xmlns:a16="http://schemas.microsoft.com/office/drawing/2014/main" id="{9FFEB752-B7C5-4C06-AE3E-67B9825DDAEC}"/>
              </a:ext>
            </a:extLst>
          </p:cNvPr>
          <p:cNvCxnSpPr>
            <a:cxnSpLocks/>
          </p:cNvCxnSpPr>
          <p:nvPr/>
        </p:nvCxnSpPr>
        <p:spPr>
          <a:xfrm flipH="1" flipV="1">
            <a:off x="7518633" y="3453288"/>
            <a:ext cx="88086" cy="72984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1A665F3-DABC-4348-976B-2CC0669BDAF8}"/>
              </a:ext>
            </a:extLst>
          </p:cNvPr>
          <p:cNvSpPr txBox="1"/>
          <p:nvPr/>
        </p:nvSpPr>
        <p:spPr>
          <a:xfrm>
            <a:off x="8038545" y="2541472"/>
            <a:ext cx="922997" cy="456087"/>
          </a:xfrm>
          <a:prstGeom prst="rect">
            <a:avLst/>
          </a:prstGeom>
          <a:noFill/>
        </p:spPr>
        <p:txBody>
          <a:bodyPr wrap="square" rtlCol="0">
            <a:spAutoFit/>
          </a:bodyPr>
          <a:lstStyle/>
          <a:p>
            <a:pPr algn="ctr" defTabSz="685800" fontAlgn="auto">
              <a:spcBef>
                <a:spcPts val="0"/>
              </a:spcBef>
              <a:spcAft>
                <a:spcPts val="0"/>
              </a:spcAft>
              <a:defRPr/>
            </a:pPr>
            <a:r>
              <a:rPr lang="en-US" sz="788" dirty="0">
                <a:solidFill>
                  <a:prstClr val="black"/>
                </a:solidFill>
                <a:latin typeface="Calibri" panose="020F0502020204030204"/>
              </a:rPr>
              <a:t>Compares ground analysis, time taken to complete</a:t>
            </a:r>
          </a:p>
        </p:txBody>
      </p:sp>
      <p:sp>
        <p:nvSpPr>
          <p:cNvPr id="43" name="TextBox 42">
            <a:extLst>
              <a:ext uri="{FF2B5EF4-FFF2-40B4-BE49-F238E27FC236}">
                <a16:creationId xmlns:a16="http://schemas.microsoft.com/office/drawing/2014/main" id="{F50ACD01-0416-4938-B056-93315F53D9C8}"/>
              </a:ext>
            </a:extLst>
          </p:cNvPr>
          <p:cNvSpPr txBox="1"/>
          <p:nvPr/>
        </p:nvSpPr>
        <p:spPr>
          <a:xfrm>
            <a:off x="1895985" y="3759163"/>
            <a:ext cx="1907088" cy="246221"/>
          </a:xfrm>
          <a:prstGeom prst="rect">
            <a:avLst/>
          </a:prstGeom>
          <a:noFill/>
        </p:spPr>
        <p:txBody>
          <a:bodyPr wrap="square" rtlCol="0">
            <a:spAutoFit/>
          </a:bodyPr>
          <a:lstStyle/>
          <a:p>
            <a:pPr algn="ctr" defTabSz="685800" fontAlgn="auto">
              <a:spcBef>
                <a:spcPts val="0"/>
              </a:spcBef>
              <a:spcAft>
                <a:spcPts val="0"/>
              </a:spcAft>
              <a:defRPr/>
            </a:pPr>
            <a:r>
              <a:rPr lang="en-US" sz="1000" dirty="0">
                <a:solidFill>
                  <a:prstClr val="black"/>
                </a:solidFill>
                <a:latin typeface="Calibri" panose="020F0502020204030204"/>
              </a:rPr>
              <a:t>V. Low bandwidth network</a:t>
            </a:r>
          </a:p>
        </p:txBody>
      </p:sp>
      <p:sp>
        <p:nvSpPr>
          <p:cNvPr id="45" name="TextBox 44">
            <a:extLst>
              <a:ext uri="{FF2B5EF4-FFF2-40B4-BE49-F238E27FC236}">
                <a16:creationId xmlns:a16="http://schemas.microsoft.com/office/drawing/2014/main" id="{3355C2E9-70F4-4378-A0E1-ECBCECDED485}"/>
              </a:ext>
            </a:extLst>
          </p:cNvPr>
          <p:cNvSpPr txBox="1"/>
          <p:nvPr/>
        </p:nvSpPr>
        <p:spPr>
          <a:xfrm>
            <a:off x="1805225" y="6093245"/>
            <a:ext cx="184731" cy="300082"/>
          </a:xfrm>
          <a:prstGeom prst="rect">
            <a:avLst/>
          </a:prstGeom>
          <a:noFill/>
        </p:spPr>
        <p:txBody>
          <a:bodyPr wrap="none" rtlCol="0">
            <a:spAutoFit/>
          </a:bodyPr>
          <a:lstStyle/>
          <a:p>
            <a:pPr defTabSz="685800" fontAlgn="auto">
              <a:spcBef>
                <a:spcPts val="0"/>
              </a:spcBef>
              <a:spcAft>
                <a:spcPts val="0"/>
              </a:spcAft>
              <a:defRPr/>
            </a:pPr>
            <a:endParaRPr lang="en-US" sz="1350">
              <a:solidFill>
                <a:prstClr val="black"/>
              </a:solidFill>
              <a:latin typeface="Calibri" panose="020F0502020204030204"/>
            </a:endParaRPr>
          </a:p>
        </p:txBody>
      </p:sp>
      <p:grpSp>
        <p:nvGrpSpPr>
          <p:cNvPr id="48" name="Group 47">
            <a:extLst>
              <a:ext uri="{FF2B5EF4-FFF2-40B4-BE49-F238E27FC236}">
                <a16:creationId xmlns:a16="http://schemas.microsoft.com/office/drawing/2014/main" id="{0547A5A7-F007-4A38-814C-213F8ADF9472}"/>
              </a:ext>
            </a:extLst>
          </p:cNvPr>
          <p:cNvGrpSpPr/>
          <p:nvPr/>
        </p:nvGrpSpPr>
        <p:grpSpPr>
          <a:xfrm>
            <a:off x="114753" y="5131132"/>
            <a:ext cx="2513463" cy="1178248"/>
            <a:chOff x="4117930" y="5181600"/>
            <a:chExt cx="3956141" cy="1795024"/>
          </a:xfrm>
        </p:grpSpPr>
        <p:sp>
          <p:nvSpPr>
            <p:cNvPr id="49" name="TextBox 48">
              <a:extLst>
                <a:ext uri="{FF2B5EF4-FFF2-40B4-BE49-F238E27FC236}">
                  <a16:creationId xmlns:a16="http://schemas.microsoft.com/office/drawing/2014/main" id="{11F7809E-418A-44D6-BAB3-2EF728F181AD}"/>
                </a:ext>
              </a:extLst>
            </p:cNvPr>
            <p:cNvSpPr txBox="1"/>
            <p:nvPr/>
          </p:nvSpPr>
          <p:spPr>
            <a:xfrm>
              <a:off x="4117930" y="6202959"/>
              <a:ext cx="3956141" cy="773665"/>
            </a:xfrm>
            <a:prstGeom prst="rect">
              <a:avLst/>
            </a:prstGeom>
            <a:noFill/>
          </p:spPr>
          <p:txBody>
            <a:bodyPr wrap="square" rtlCol="0">
              <a:spAutoFit/>
            </a:bodyPr>
            <a:lstStyle/>
            <a:p>
              <a:pPr algn="ctr" defTabSz="685800" fontAlgn="auto">
                <a:spcBef>
                  <a:spcPts val="0"/>
                </a:spcBef>
                <a:spcAft>
                  <a:spcPts val="0"/>
                </a:spcAft>
                <a:defRPr/>
              </a:pPr>
              <a:r>
                <a:rPr lang="en-US" sz="1350">
                  <a:solidFill>
                    <a:prstClr val="black"/>
                  </a:solidFill>
                  <a:latin typeface="Calibri" panose="020F0502020204030204"/>
                </a:rPr>
                <a:t>HPE </a:t>
              </a:r>
              <a:r>
                <a:rPr lang="en-US" sz="1350" err="1">
                  <a:solidFill>
                    <a:prstClr val="black"/>
                  </a:solidFill>
                  <a:latin typeface="Calibri" panose="020F0502020204030204"/>
                </a:rPr>
                <a:t>SpaceBorne</a:t>
              </a:r>
              <a:r>
                <a:rPr lang="en-US" sz="1350">
                  <a:solidFill>
                    <a:prstClr val="black"/>
                  </a:solidFill>
                  <a:latin typeface="Calibri" panose="020F0502020204030204"/>
                </a:rPr>
                <a:t>  Computer 2</a:t>
              </a:r>
            </a:p>
            <a:p>
              <a:pPr algn="ctr" defTabSz="685800" fontAlgn="auto">
                <a:spcBef>
                  <a:spcPts val="0"/>
                </a:spcBef>
                <a:spcAft>
                  <a:spcPts val="0"/>
                </a:spcAft>
                <a:defRPr/>
              </a:pPr>
              <a:r>
                <a:rPr lang="en-US" sz="1350">
                  <a:solidFill>
                    <a:prstClr val="black"/>
                  </a:solidFill>
                  <a:latin typeface="Calibri" panose="020F0502020204030204"/>
                </a:rPr>
                <a:t>International Space Station</a:t>
              </a:r>
            </a:p>
          </p:txBody>
        </p:sp>
        <p:pic>
          <p:nvPicPr>
            <p:cNvPr id="50" name="Picture 49">
              <a:extLst>
                <a:ext uri="{FF2B5EF4-FFF2-40B4-BE49-F238E27FC236}">
                  <a16:creationId xmlns:a16="http://schemas.microsoft.com/office/drawing/2014/main" id="{E3E8CD05-8ABF-402B-8B71-04240C36AFF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00916" y="5181600"/>
              <a:ext cx="1790169" cy="1118856"/>
            </a:xfrm>
            <a:prstGeom prst="rect">
              <a:avLst/>
            </a:prstGeom>
            <a:ln>
              <a:noFill/>
            </a:ln>
          </p:spPr>
        </p:pic>
      </p:grpSp>
      <p:sp>
        <p:nvSpPr>
          <p:cNvPr id="51" name="TextBox 50">
            <a:extLst>
              <a:ext uri="{FF2B5EF4-FFF2-40B4-BE49-F238E27FC236}">
                <a16:creationId xmlns:a16="http://schemas.microsoft.com/office/drawing/2014/main" id="{887FC33E-93A6-4DD6-9079-501668A78B43}"/>
              </a:ext>
            </a:extLst>
          </p:cNvPr>
          <p:cNvSpPr txBox="1"/>
          <p:nvPr/>
        </p:nvSpPr>
        <p:spPr>
          <a:xfrm>
            <a:off x="1412227" y="4127201"/>
            <a:ext cx="3326879" cy="577081"/>
          </a:xfrm>
          <a:prstGeom prst="rect">
            <a:avLst/>
          </a:prstGeom>
          <a:noFill/>
        </p:spPr>
        <p:txBody>
          <a:bodyPr wrap="square" rtlCol="0">
            <a:spAutoFit/>
          </a:bodyPr>
          <a:lstStyle/>
          <a:p>
            <a:pPr algn="r" defTabSz="685800" fontAlgn="auto">
              <a:spcBef>
                <a:spcPts val="0"/>
              </a:spcBef>
              <a:spcAft>
                <a:spcPts val="0"/>
              </a:spcAft>
              <a:defRPr/>
            </a:pPr>
            <a:r>
              <a:rPr lang="en-US" sz="1050" b="1" dirty="0">
                <a:solidFill>
                  <a:prstClr val="black"/>
                </a:solidFill>
                <a:latin typeface="Calibri" panose="020F0502020204030204"/>
              </a:rPr>
              <a:t>Dev &amp; Test</a:t>
            </a:r>
            <a:r>
              <a:rPr lang="en-US" sz="1050" dirty="0">
                <a:solidFill>
                  <a:prstClr val="black"/>
                </a:solidFill>
                <a:latin typeface="Calibri" panose="020F0502020204030204"/>
              </a:rPr>
              <a:t>: ISS SBC2, HPE Ground station, and 2MB/s downlink simulator on Azure</a:t>
            </a:r>
          </a:p>
          <a:p>
            <a:pPr algn="r" defTabSz="685800" fontAlgn="auto">
              <a:spcBef>
                <a:spcPts val="0"/>
              </a:spcBef>
              <a:spcAft>
                <a:spcPts val="0"/>
              </a:spcAft>
              <a:defRPr/>
            </a:pPr>
            <a:r>
              <a:rPr lang="en-US" sz="1050" b="1" dirty="0">
                <a:solidFill>
                  <a:prstClr val="black"/>
                </a:solidFill>
                <a:latin typeface="Calibri" panose="020F0502020204030204"/>
              </a:rPr>
              <a:t>Prod</a:t>
            </a:r>
            <a:r>
              <a:rPr lang="en-US" sz="1050" dirty="0">
                <a:solidFill>
                  <a:prstClr val="black"/>
                </a:solidFill>
                <a:latin typeface="Calibri" panose="020F0502020204030204"/>
              </a:rPr>
              <a:t>: ISS &amp; HPE Ground station</a:t>
            </a:r>
          </a:p>
        </p:txBody>
      </p:sp>
      <p:pic>
        <p:nvPicPr>
          <p:cNvPr id="53" name="Picture 52">
            <a:extLst>
              <a:ext uri="{FF2B5EF4-FFF2-40B4-BE49-F238E27FC236}">
                <a16:creationId xmlns:a16="http://schemas.microsoft.com/office/drawing/2014/main" id="{7ACD295B-D398-4AF0-A946-A187135E8C03}"/>
              </a:ext>
            </a:extLst>
          </p:cNvPr>
          <p:cNvPicPr>
            <a:picLocks noChangeAspect="1"/>
          </p:cNvPicPr>
          <p:nvPr/>
        </p:nvPicPr>
        <p:blipFill>
          <a:blip r:embed="rId9" cstate="print">
            <a:alphaModFix amt="70000"/>
            <a:extLst>
              <a:ext uri="{28A0092B-C50C-407E-A947-70E740481C1C}">
                <a14:useLocalDpi xmlns:a14="http://schemas.microsoft.com/office/drawing/2010/main"/>
              </a:ext>
            </a:extLst>
          </a:blip>
          <a:stretch>
            <a:fillRect/>
          </a:stretch>
        </p:blipFill>
        <p:spPr>
          <a:xfrm>
            <a:off x="8072955" y="2188349"/>
            <a:ext cx="931792" cy="346250"/>
          </a:xfrm>
          <a:prstGeom prst="rect">
            <a:avLst/>
          </a:prstGeom>
        </p:spPr>
      </p:pic>
      <p:sp>
        <p:nvSpPr>
          <p:cNvPr id="54" name="Title 1">
            <a:extLst>
              <a:ext uri="{FF2B5EF4-FFF2-40B4-BE49-F238E27FC236}">
                <a16:creationId xmlns:a16="http://schemas.microsoft.com/office/drawing/2014/main" id="{A73186E5-100A-45A5-B696-DE49E9B16124}"/>
              </a:ext>
            </a:extLst>
          </p:cNvPr>
          <p:cNvSpPr txBox="1">
            <a:spLocks/>
          </p:cNvSpPr>
          <p:nvPr/>
        </p:nvSpPr>
        <p:spPr>
          <a:xfrm>
            <a:off x="2151434" y="541506"/>
            <a:ext cx="7213458" cy="2919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ISS SBC-2      Azure Sample Workflow</a:t>
            </a:r>
          </a:p>
        </p:txBody>
      </p:sp>
      <p:pic>
        <p:nvPicPr>
          <p:cNvPr id="55" name="Picture 54" descr="Logo&#10;&#10;Description automatically generated">
            <a:extLst>
              <a:ext uri="{FF2B5EF4-FFF2-40B4-BE49-F238E27FC236}">
                <a16:creationId xmlns:a16="http://schemas.microsoft.com/office/drawing/2014/main" id="{55EBB206-59A5-426D-96C4-EBAB25438D4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05503" y="4916116"/>
            <a:ext cx="1687224" cy="1371600"/>
          </a:xfrm>
          <a:prstGeom prst="rect">
            <a:avLst/>
          </a:prstGeom>
        </p:spPr>
      </p:pic>
      <p:grpSp>
        <p:nvGrpSpPr>
          <p:cNvPr id="63" name="Group 62">
            <a:extLst>
              <a:ext uri="{FF2B5EF4-FFF2-40B4-BE49-F238E27FC236}">
                <a16:creationId xmlns:a16="http://schemas.microsoft.com/office/drawing/2014/main" id="{D39D6EDF-AFD4-4333-9549-25FD49001832}"/>
              </a:ext>
            </a:extLst>
          </p:cNvPr>
          <p:cNvGrpSpPr/>
          <p:nvPr/>
        </p:nvGrpSpPr>
        <p:grpSpPr>
          <a:xfrm>
            <a:off x="295743" y="2904090"/>
            <a:ext cx="1609259" cy="1132568"/>
            <a:chOff x="1988228" y="1468073"/>
            <a:chExt cx="6566716" cy="3498282"/>
          </a:xfrm>
        </p:grpSpPr>
        <p:pic>
          <p:nvPicPr>
            <p:cNvPr id="58" name="Picture 57">
              <a:extLst>
                <a:ext uri="{FF2B5EF4-FFF2-40B4-BE49-F238E27FC236}">
                  <a16:creationId xmlns:a16="http://schemas.microsoft.com/office/drawing/2014/main" id="{B61132C9-2928-44D7-A4C2-93CBE4E88D94}"/>
                </a:ext>
              </a:extLst>
            </p:cNvPr>
            <p:cNvPicPr>
              <a:picLocks noChangeAspect="1"/>
            </p:cNvPicPr>
            <p:nvPr/>
          </p:nvPicPr>
          <p:blipFill>
            <a:blip r:embed="rId11"/>
            <a:stretch>
              <a:fillRect/>
            </a:stretch>
          </p:blipFill>
          <p:spPr>
            <a:xfrm>
              <a:off x="1988228" y="1468073"/>
              <a:ext cx="6367032" cy="3498282"/>
            </a:xfrm>
            <a:prstGeom prst="rect">
              <a:avLst/>
            </a:prstGeom>
          </p:spPr>
        </p:pic>
        <p:sp>
          <p:nvSpPr>
            <p:cNvPr id="59" name="TextBox 58">
              <a:extLst>
                <a:ext uri="{FF2B5EF4-FFF2-40B4-BE49-F238E27FC236}">
                  <a16:creationId xmlns:a16="http://schemas.microsoft.com/office/drawing/2014/main" id="{A490D2D9-F9AB-4106-A27C-19F3702351D6}"/>
                </a:ext>
              </a:extLst>
            </p:cNvPr>
            <p:cNvSpPr txBox="1"/>
            <p:nvPr/>
          </p:nvSpPr>
          <p:spPr>
            <a:xfrm>
              <a:off x="6922715" y="1896753"/>
              <a:ext cx="1632229" cy="570397"/>
            </a:xfrm>
            <a:prstGeom prst="rect">
              <a:avLst/>
            </a:prstGeom>
            <a:noFill/>
          </p:spPr>
          <p:txBody>
            <a:bodyPr wrap="square" rtlCol="0">
              <a:spAutoFit/>
            </a:bodyPr>
            <a:lstStyle/>
            <a:p>
              <a:endParaRPr lang="en-US" sz="600"/>
            </a:p>
          </p:txBody>
        </p:sp>
        <p:sp>
          <p:nvSpPr>
            <p:cNvPr id="60" name="TextBox 59">
              <a:extLst>
                <a:ext uri="{FF2B5EF4-FFF2-40B4-BE49-F238E27FC236}">
                  <a16:creationId xmlns:a16="http://schemas.microsoft.com/office/drawing/2014/main" id="{75518956-77B0-4B68-984A-5A95C094603A}"/>
                </a:ext>
              </a:extLst>
            </p:cNvPr>
            <p:cNvSpPr txBox="1"/>
            <p:nvPr/>
          </p:nvSpPr>
          <p:spPr>
            <a:xfrm>
              <a:off x="6244603" y="3617897"/>
              <a:ext cx="1999400" cy="855596"/>
            </a:xfrm>
            <a:prstGeom prst="rect">
              <a:avLst/>
            </a:prstGeom>
            <a:noFill/>
          </p:spPr>
          <p:txBody>
            <a:bodyPr wrap="square" rtlCol="0">
              <a:spAutoFit/>
            </a:bodyPr>
            <a:lstStyle/>
            <a:p>
              <a:r>
                <a:rPr lang="en-US" sz="600"/>
                <a:t>ML Model</a:t>
              </a:r>
            </a:p>
          </p:txBody>
        </p:sp>
        <p:sp>
          <p:nvSpPr>
            <p:cNvPr id="61" name="TextBox 60">
              <a:extLst>
                <a:ext uri="{FF2B5EF4-FFF2-40B4-BE49-F238E27FC236}">
                  <a16:creationId xmlns:a16="http://schemas.microsoft.com/office/drawing/2014/main" id="{68A91411-2B8C-4D4E-BEC9-393462AFD49C}"/>
                </a:ext>
              </a:extLst>
            </p:cNvPr>
            <p:cNvSpPr txBox="1"/>
            <p:nvPr/>
          </p:nvSpPr>
          <p:spPr>
            <a:xfrm>
              <a:off x="4417204" y="3971630"/>
              <a:ext cx="1545827" cy="570397"/>
            </a:xfrm>
            <a:prstGeom prst="rect">
              <a:avLst/>
            </a:prstGeom>
            <a:noFill/>
          </p:spPr>
          <p:txBody>
            <a:bodyPr wrap="square" rtlCol="0">
              <a:spAutoFit/>
            </a:bodyPr>
            <a:lstStyle/>
            <a:p>
              <a:r>
                <a:rPr lang="en-US" sz="600"/>
                <a:t>script</a:t>
              </a:r>
            </a:p>
          </p:txBody>
        </p:sp>
      </p:grpSp>
      <p:sp>
        <p:nvSpPr>
          <p:cNvPr id="68" name="TextBox 67">
            <a:extLst>
              <a:ext uri="{FF2B5EF4-FFF2-40B4-BE49-F238E27FC236}">
                <a16:creationId xmlns:a16="http://schemas.microsoft.com/office/drawing/2014/main" id="{1E2026B0-F81C-4DAA-9F78-B5B85FCE9787}"/>
              </a:ext>
            </a:extLst>
          </p:cNvPr>
          <p:cNvSpPr txBox="1"/>
          <p:nvPr/>
        </p:nvSpPr>
        <p:spPr>
          <a:xfrm>
            <a:off x="5359275" y="3881794"/>
            <a:ext cx="922997" cy="334835"/>
          </a:xfrm>
          <a:prstGeom prst="rect">
            <a:avLst/>
          </a:prstGeom>
          <a:noFill/>
        </p:spPr>
        <p:txBody>
          <a:bodyPr wrap="square" rtlCol="0">
            <a:spAutoFit/>
          </a:bodyPr>
          <a:lstStyle/>
          <a:p>
            <a:pPr algn="ctr" defTabSz="685800" fontAlgn="auto">
              <a:spcBef>
                <a:spcPts val="0"/>
              </a:spcBef>
              <a:spcAft>
                <a:spcPts val="0"/>
              </a:spcAft>
              <a:defRPr/>
            </a:pPr>
            <a:r>
              <a:rPr lang="en-US" sz="788" dirty="0">
                <a:solidFill>
                  <a:prstClr val="black"/>
                </a:solidFill>
                <a:latin typeface="Calibri" panose="020F0502020204030204"/>
              </a:rPr>
              <a:t>Trained </a:t>
            </a:r>
            <a:r>
              <a:rPr lang="en-US" sz="788" dirty="0" err="1">
                <a:solidFill>
                  <a:prstClr val="black"/>
                </a:solidFill>
                <a:latin typeface="Calibri" panose="020F0502020204030204"/>
              </a:rPr>
              <a:t>AutoML</a:t>
            </a:r>
            <a:r>
              <a:rPr lang="en-US" sz="788" dirty="0">
                <a:solidFill>
                  <a:prstClr val="black"/>
                </a:solidFill>
                <a:latin typeface="Calibri" panose="020F0502020204030204"/>
              </a:rPr>
              <a:t> model (TF)</a:t>
            </a:r>
          </a:p>
        </p:txBody>
      </p:sp>
      <p:cxnSp>
        <p:nvCxnSpPr>
          <p:cNvPr id="73" name="Straight Arrow Connector 72">
            <a:extLst>
              <a:ext uri="{FF2B5EF4-FFF2-40B4-BE49-F238E27FC236}">
                <a16:creationId xmlns:a16="http://schemas.microsoft.com/office/drawing/2014/main" id="{1D19F2DE-9978-4DB8-A508-64B919D2CFB3}"/>
              </a:ext>
            </a:extLst>
          </p:cNvPr>
          <p:cNvCxnSpPr>
            <a:cxnSpLocks/>
          </p:cNvCxnSpPr>
          <p:nvPr/>
        </p:nvCxnSpPr>
        <p:spPr>
          <a:xfrm>
            <a:off x="2317173" y="2722418"/>
            <a:ext cx="1330036" cy="654627"/>
          </a:xfrm>
          <a:prstGeom prst="straightConnector1">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A896278-C51F-4CFA-BDD7-F158F4BE95EA}"/>
              </a:ext>
            </a:extLst>
          </p:cNvPr>
          <p:cNvCxnSpPr>
            <a:cxnSpLocks/>
            <a:endCxn id="58" idx="3"/>
          </p:cNvCxnSpPr>
          <p:nvPr/>
        </p:nvCxnSpPr>
        <p:spPr>
          <a:xfrm flipH="1">
            <a:off x="1856065" y="3382263"/>
            <a:ext cx="1805730" cy="88112"/>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A48DA03-B8B6-4FF0-A0D4-CD09BB27349D}"/>
              </a:ext>
            </a:extLst>
          </p:cNvPr>
          <p:cNvCxnSpPr>
            <a:cxnSpLocks/>
            <a:endCxn id="36" idx="2"/>
          </p:cNvCxnSpPr>
          <p:nvPr/>
        </p:nvCxnSpPr>
        <p:spPr>
          <a:xfrm flipV="1">
            <a:off x="6405664" y="4431361"/>
            <a:ext cx="936440" cy="16374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2872A30-2B63-4EE5-873C-CC854626CD8F}"/>
              </a:ext>
            </a:extLst>
          </p:cNvPr>
          <p:cNvCxnSpPr>
            <a:cxnSpLocks/>
            <a:stCxn id="27" idx="0"/>
            <a:endCxn id="40" idx="1"/>
          </p:cNvCxnSpPr>
          <p:nvPr/>
        </p:nvCxnSpPr>
        <p:spPr>
          <a:xfrm flipV="1">
            <a:off x="7458510" y="2769514"/>
            <a:ext cx="580035" cy="47036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8" name="Picture 97">
            <a:extLst>
              <a:ext uri="{FF2B5EF4-FFF2-40B4-BE49-F238E27FC236}">
                <a16:creationId xmlns:a16="http://schemas.microsoft.com/office/drawing/2014/main" id="{2BA40E4D-ECA3-4D15-8E0F-14027A68FE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75790" y="4931845"/>
            <a:ext cx="939042" cy="626028"/>
          </a:xfrm>
          <a:prstGeom prst="rect">
            <a:avLst/>
          </a:prstGeom>
        </p:spPr>
      </p:pic>
      <p:pic>
        <p:nvPicPr>
          <p:cNvPr id="96" name="Picture 95" descr="A picture containing indoor&#10;&#10;Description automatically generated">
            <a:extLst>
              <a:ext uri="{FF2B5EF4-FFF2-40B4-BE49-F238E27FC236}">
                <a16:creationId xmlns:a16="http://schemas.microsoft.com/office/drawing/2014/main" id="{9B89AC1F-8917-4D5F-ADFD-5D492CF32FE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1555" y="5057682"/>
            <a:ext cx="788042" cy="525361"/>
          </a:xfrm>
          <a:prstGeom prst="rect">
            <a:avLst/>
          </a:prstGeom>
        </p:spPr>
      </p:pic>
      <p:pic>
        <p:nvPicPr>
          <p:cNvPr id="100" name="Picture 99" descr="A picture containing indoor, leather, gear&#10;&#10;Description automatically generated">
            <a:extLst>
              <a:ext uri="{FF2B5EF4-FFF2-40B4-BE49-F238E27FC236}">
                <a16:creationId xmlns:a16="http://schemas.microsoft.com/office/drawing/2014/main" id="{1CD62DC3-FA2E-4629-BB49-DCF550223B8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29406" y="5499643"/>
            <a:ext cx="858563" cy="572375"/>
          </a:xfrm>
          <a:prstGeom prst="rect">
            <a:avLst/>
          </a:prstGeom>
        </p:spPr>
      </p:pic>
      <p:sp>
        <p:nvSpPr>
          <p:cNvPr id="101" name="Oval 100">
            <a:extLst>
              <a:ext uri="{FF2B5EF4-FFF2-40B4-BE49-F238E27FC236}">
                <a16:creationId xmlns:a16="http://schemas.microsoft.com/office/drawing/2014/main" id="{32C55DF8-222E-459F-944D-7968225C6645}"/>
              </a:ext>
            </a:extLst>
          </p:cNvPr>
          <p:cNvSpPr/>
          <p:nvPr/>
        </p:nvSpPr>
        <p:spPr>
          <a:xfrm>
            <a:off x="7206816" y="4829502"/>
            <a:ext cx="1817113" cy="1258349"/>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3" name="Straight Arrow Connector 102">
            <a:extLst>
              <a:ext uri="{FF2B5EF4-FFF2-40B4-BE49-F238E27FC236}">
                <a16:creationId xmlns:a16="http://schemas.microsoft.com/office/drawing/2014/main" id="{3F47AA8A-6621-4331-90C5-1EA38AD15A99}"/>
              </a:ext>
            </a:extLst>
          </p:cNvPr>
          <p:cNvCxnSpPr>
            <a:cxnSpLocks/>
            <a:stCxn id="101" idx="2"/>
            <a:endCxn id="55" idx="3"/>
          </p:cNvCxnSpPr>
          <p:nvPr/>
        </p:nvCxnSpPr>
        <p:spPr>
          <a:xfrm flipH="1">
            <a:off x="6592729" y="5458677"/>
            <a:ext cx="614087" cy="14324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166F4CF-E30C-4469-9649-B9072E009B18}"/>
              </a:ext>
            </a:extLst>
          </p:cNvPr>
          <p:cNvCxnSpPr>
            <a:cxnSpLocks/>
          </p:cNvCxnSpPr>
          <p:nvPr/>
        </p:nvCxnSpPr>
        <p:spPr>
          <a:xfrm flipV="1">
            <a:off x="4661981" y="3084884"/>
            <a:ext cx="933856" cy="350196"/>
          </a:xfrm>
          <a:prstGeom prst="straightConnector1">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BDA9E22E-CEF9-4C34-BE50-F51DD40812A7}"/>
              </a:ext>
            </a:extLst>
          </p:cNvPr>
          <p:cNvCxnSpPr>
            <a:cxnSpLocks/>
          </p:cNvCxnSpPr>
          <p:nvPr/>
        </p:nvCxnSpPr>
        <p:spPr>
          <a:xfrm>
            <a:off x="6011694" y="3084886"/>
            <a:ext cx="941152" cy="153211"/>
          </a:xfrm>
          <a:prstGeom prst="straightConnector1">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F90CD86D-B8C0-475F-847F-AF848E3812A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28620" y="4171950"/>
            <a:ext cx="1279766" cy="8536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B852845-E828-4A3D-9270-5C1152C0D9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4173166"/>
            <a:ext cx="895350" cy="89535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9B1C0AB8-9D64-48F6-9FA9-C6CDFCFF119D}"/>
              </a:ext>
            </a:extLst>
          </p:cNvPr>
          <p:cNvSpPr txBox="1"/>
          <p:nvPr/>
        </p:nvSpPr>
        <p:spPr>
          <a:xfrm>
            <a:off x="914402" y="4554166"/>
            <a:ext cx="1279517" cy="253916"/>
          </a:xfrm>
          <a:prstGeom prst="rect">
            <a:avLst/>
          </a:prstGeom>
          <a:noFill/>
        </p:spPr>
        <p:txBody>
          <a:bodyPr wrap="none" rtlCol="0">
            <a:spAutoFit/>
          </a:bodyPr>
          <a:lstStyle/>
          <a:p>
            <a:pPr defTabSz="685800" fontAlgn="auto">
              <a:spcBef>
                <a:spcPts val="0"/>
              </a:spcBef>
              <a:spcAft>
                <a:spcPts val="0"/>
              </a:spcAft>
              <a:defRPr/>
            </a:pPr>
            <a:r>
              <a:rPr lang="en-US" sz="1050">
                <a:solidFill>
                  <a:prstClr val="black"/>
                </a:solidFill>
                <a:latin typeface="Calibri" panose="020F0502020204030204"/>
              </a:rPr>
              <a:t>Dr. Fernandez (HPE)</a:t>
            </a:r>
          </a:p>
        </p:txBody>
      </p:sp>
      <p:pic>
        <p:nvPicPr>
          <p:cNvPr id="15" name="Picture 14" descr="A picture containing indoor&#10;&#10;Description automatically generated">
            <a:extLst>
              <a:ext uri="{FF2B5EF4-FFF2-40B4-BE49-F238E27FC236}">
                <a16:creationId xmlns:a16="http://schemas.microsoft.com/office/drawing/2014/main" id="{B174EA73-44D5-4EB3-A250-C8CCBADCD7E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4305" y="1727079"/>
            <a:ext cx="1124180" cy="750039"/>
          </a:xfrm>
          <a:prstGeom prst="rect">
            <a:avLst/>
          </a:prstGeom>
        </p:spPr>
      </p:pic>
      <p:pic>
        <p:nvPicPr>
          <p:cNvPr id="13" name="Graphic 12" descr="Open folder">
            <a:extLst>
              <a:ext uri="{FF2B5EF4-FFF2-40B4-BE49-F238E27FC236}">
                <a16:creationId xmlns:a16="http://schemas.microsoft.com/office/drawing/2014/main" id="{145952B3-2B56-4938-8021-AC15213A176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61611" y="1884072"/>
            <a:ext cx="1004504" cy="1004504"/>
          </a:xfrm>
          <a:prstGeom prst="rect">
            <a:avLst/>
          </a:prstGeom>
        </p:spPr>
      </p:pic>
      <p:cxnSp>
        <p:nvCxnSpPr>
          <p:cNvPr id="31" name="Straight Arrow Connector 30">
            <a:extLst>
              <a:ext uri="{FF2B5EF4-FFF2-40B4-BE49-F238E27FC236}">
                <a16:creationId xmlns:a16="http://schemas.microsoft.com/office/drawing/2014/main" id="{C889DA52-DBF1-45ED-9296-DF0A7FEA0FD1}"/>
              </a:ext>
            </a:extLst>
          </p:cNvPr>
          <p:cNvCxnSpPr>
            <a:cxnSpLocks/>
            <a:stCxn id="13" idx="3"/>
          </p:cNvCxnSpPr>
          <p:nvPr/>
        </p:nvCxnSpPr>
        <p:spPr>
          <a:xfrm flipV="1">
            <a:off x="2566115" y="1995055"/>
            <a:ext cx="1257740" cy="39126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nvGrpSpPr>
          <p:cNvPr id="37" name="Group 36">
            <a:extLst>
              <a:ext uri="{FF2B5EF4-FFF2-40B4-BE49-F238E27FC236}">
                <a16:creationId xmlns:a16="http://schemas.microsoft.com/office/drawing/2014/main" id="{FC4451FE-E75F-4EB4-BE80-0349CC78CF42}"/>
              </a:ext>
            </a:extLst>
          </p:cNvPr>
          <p:cNvGrpSpPr/>
          <p:nvPr/>
        </p:nvGrpSpPr>
        <p:grpSpPr>
          <a:xfrm>
            <a:off x="3814348" y="1453402"/>
            <a:ext cx="914400" cy="996379"/>
            <a:chOff x="3861881" y="1172183"/>
            <a:chExt cx="1040860" cy="1090852"/>
          </a:xfrm>
        </p:grpSpPr>
        <p:pic>
          <p:nvPicPr>
            <p:cNvPr id="33" name="Graphic 32" descr="City">
              <a:extLst>
                <a:ext uri="{FF2B5EF4-FFF2-40B4-BE49-F238E27FC236}">
                  <a16:creationId xmlns:a16="http://schemas.microsoft.com/office/drawing/2014/main" id="{5FAED3CD-EA03-44EB-A9CF-27C1171F319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861881" y="1172183"/>
              <a:ext cx="914400" cy="914400"/>
            </a:xfrm>
            <a:prstGeom prst="rect">
              <a:avLst/>
            </a:prstGeom>
          </p:spPr>
        </p:pic>
        <p:sp>
          <p:nvSpPr>
            <p:cNvPr id="35" name="TextBox 34">
              <a:extLst>
                <a:ext uri="{FF2B5EF4-FFF2-40B4-BE49-F238E27FC236}">
                  <a16:creationId xmlns:a16="http://schemas.microsoft.com/office/drawing/2014/main" id="{E1A30FDC-1751-48F4-8F3C-0733AF538D5C}"/>
                </a:ext>
              </a:extLst>
            </p:cNvPr>
            <p:cNvSpPr txBox="1"/>
            <p:nvPr/>
          </p:nvSpPr>
          <p:spPr>
            <a:xfrm>
              <a:off x="3910520" y="1926076"/>
              <a:ext cx="992221" cy="336959"/>
            </a:xfrm>
            <a:prstGeom prst="rect">
              <a:avLst/>
            </a:prstGeom>
            <a:noFill/>
          </p:spPr>
          <p:txBody>
            <a:bodyPr wrap="square" rtlCol="0">
              <a:spAutoFit/>
            </a:bodyPr>
            <a:lstStyle/>
            <a:p>
              <a:r>
                <a:rPr lang="en-US" sz="1400"/>
                <a:t>MCC-H</a:t>
              </a:r>
            </a:p>
          </p:txBody>
        </p:sp>
      </p:grpSp>
      <p:pic>
        <p:nvPicPr>
          <p:cNvPr id="46" name="Graphic 45" descr="Ethernet">
            <a:extLst>
              <a:ext uri="{FF2B5EF4-FFF2-40B4-BE49-F238E27FC236}">
                <a16:creationId xmlns:a16="http://schemas.microsoft.com/office/drawing/2014/main" id="{BA4D3255-9FFB-4B7C-8C4B-CE61CFD648A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739847" y="511808"/>
            <a:ext cx="478862" cy="478862"/>
          </a:xfrm>
          <a:prstGeom prst="rect">
            <a:avLst/>
          </a:prstGeom>
        </p:spPr>
      </p:pic>
      <p:sp>
        <p:nvSpPr>
          <p:cNvPr id="56" name="Rectangle 55">
            <a:extLst>
              <a:ext uri="{FF2B5EF4-FFF2-40B4-BE49-F238E27FC236}">
                <a16:creationId xmlns:a16="http://schemas.microsoft.com/office/drawing/2014/main" id="{E4703B0D-F612-47A7-A696-B1BD9F1D4C57}"/>
              </a:ext>
            </a:extLst>
          </p:cNvPr>
          <p:cNvSpPr/>
          <p:nvPr/>
        </p:nvSpPr>
        <p:spPr>
          <a:xfrm>
            <a:off x="4854102" y="3910519"/>
            <a:ext cx="4221804" cy="2295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7AA08CF8-2197-4CFF-8F94-3671C22ABFAA}"/>
              </a:ext>
            </a:extLst>
          </p:cNvPr>
          <p:cNvSpPr txBox="1"/>
          <p:nvPr/>
        </p:nvSpPr>
        <p:spPr>
          <a:xfrm>
            <a:off x="7830768" y="3654928"/>
            <a:ext cx="1153256" cy="230832"/>
          </a:xfrm>
          <a:prstGeom prst="rect">
            <a:avLst/>
          </a:prstGeom>
          <a:noFill/>
          <a:ln>
            <a:solidFill>
              <a:schemeClr val="tx1"/>
            </a:solidFill>
          </a:ln>
        </p:spPr>
        <p:txBody>
          <a:bodyPr wrap="square" rtlCol="0">
            <a:spAutoFit/>
          </a:bodyPr>
          <a:lstStyle/>
          <a:p>
            <a:pPr algn="ctr" defTabSz="685800" fontAlgn="auto">
              <a:spcBef>
                <a:spcPts val="0"/>
              </a:spcBef>
              <a:spcAft>
                <a:spcPts val="0"/>
              </a:spcAft>
              <a:defRPr/>
            </a:pPr>
            <a:r>
              <a:rPr lang="en-US" sz="900">
                <a:solidFill>
                  <a:prstClr val="black"/>
                </a:solidFill>
                <a:latin typeface="Calibri" panose="020F0502020204030204"/>
              </a:rPr>
              <a:t>Agnostic ML Model</a:t>
            </a:r>
          </a:p>
        </p:txBody>
      </p:sp>
      <p:cxnSp>
        <p:nvCxnSpPr>
          <p:cNvPr id="32" name="Straight Arrow Connector 31">
            <a:extLst>
              <a:ext uri="{FF2B5EF4-FFF2-40B4-BE49-F238E27FC236}">
                <a16:creationId xmlns:a16="http://schemas.microsoft.com/office/drawing/2014/main" id="{25CF5397-9913-44A9-86E2-11A0E7EB6F59}"/>
              </a:ext>
            </a:extLst>
          </p:cNvPr>
          <p:cNvCxnSpPr>
            <a:stCxn id="58" idx="0"/>
            <a:endCxn id="13" idx="1"/>
          </p:cNvCxnSpPr>
          <p:nvPr/>
        </p:nvCxnSpPr>
        <p:spPr>
          <a:xfrm flipV="1">
            <a:off x="1075905" y="2386324"/>
            <a:ext cx="485706" cy="5177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1C1AEB5-365D-4C71-9DAE-CCD76CC32485}"/>
              </a:ext>
            </a:extLst>
          </p:cNvPr>
          <p:cNvGrpSpPr/>
          <p:nvPr/>
        </p:nvGrpSpPr>
        <p:grpSpPr>
          <a:xfrm>
            <a:off x="5590310" y="1143000"/>
            <a:ext cx="2192482" cy="1776845"/>
            <a:chOff x="200417" y="1089404"/>
            <a:chExt cx="6626268" cy="5143815"/>
          </a:xfrm>
        </p:grpSpPr>
        <p:pic>
          <p:nvPicPr>
            <p:cNvPr id="64" name="Picture 4">
              <a:extLst>
                <a:ext uri="{FF2B5EF4-FFF2-40B4-BE49-F238E27FC236}">
                  <a16:creationId xmlns:a16="http://schemas.microsoft.com/office/drawing/2014/main" id="{FEB3C84A-20F9-4C21-939D-6F907737ABE8}"/>
                </a:ext>
              </a:extLst>
            </p:cNvPr>
            <p:cNvPicPr>
              <a:picLocks noChangeAspect="1"/>
            </p:cNvPicPr>
            <p:nvPr/>
          </p:nvPicPr>
          <p:blipFill>
            <a:blip r:embed="rId24"/>
            <a:stretch>
              <a:fillRect/>
            </a:stretch>
          </p:blipFill>
          <p:spPr>
            <a:xfrm>
              <a:off x="200417" y="1089404"/>
              <a:ext cx="6626268" cy="5143815"/>
            </a:xfrm>
            <a:prstGeom prst="rect">
              <a:avLst/>
            </a:prstGeom>
            <a:ln>
              <a:solidFill>
                <a:schemeClr val="tx1"/>
              </a:solidFill>
            </a:ln>
          </p:spPr>
        </p:pic>
        <p:sp>
          <p:nvSpPr>
            <p:cNvPr id="65" name="Rectangle 64">
              <a:extLst>
                <a:ext uri="{FF2B5EF4-FFF2-40B4-BE49-F238E27FC236}">
                  <a16:creationId xmlns:a16="http://schemas.microsoft.com/office/drawing/2014/main" id="{80C0D347-8B09-49FB-8CC7-739C36426024}"/>
                </a:ext>
              </a:extLst>
            </p:cNvPr>
            <p:cNvSpPr/>
            <p:nvPr/>
          </p:nvSpPr>
          <p:spPr bwMode="auto">
            <a:xfrm>
              <a:off x="4285233" y="1200267"/>
              <a:ext cx="2541452" cy="515799"/>
            </a:xfrm>
            <a:prstGeom prst="rect">
              <a:avLst/>
            </a:prstGeom>
            <a:solidFill>
              <a:schemeClr val="tx1">
                <a:lumMod val="95000"/>
                <a:lumOff val="5000"/>
              </a:schemeClr>
            </a:solidFill>
            <a:ln w="9525"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50000"/>
                </a:spcBef>
                <a:spcAft>
                  <a:spcPct val="0"/>
                </a:spcAft>
              </a:pPr>
              <a:endParaRPr lang="en-US" sz="1050">
                <a:latin typeface="Arial" charset="0"/>
              </a:endParaRPr>
            </a:p>
          </p:txBody>
        </p:sp>
      </p:grpSp>
    </p:spTree>
    <p:extLst>
      <p:ext uri="{BB962C8B-B14F-4D97-AF65-F5344CB8AC3E}">
        <p14:creationId xmlns:p14="http://schemas.microsoft.com/office/powerpoint/2010/main" val="171974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3A011F-1946-4EF3-9239-BDB34B51CA74}"/>
              </a:ext>
            </a:extLst>
          </p:cNvPr>
          <p:cNvSpPr>
            <a:spLocks noGrp="1"/>
          </p:cNvSpPr>
          <p:nvPr>
            <p:ph type="title"/>
          </p:nvPr>
        </p:nvSpPr>
        <p:spPr>
          <a:xfrm>
            <a:off x="2552700" y="0"/>
            <a:ext cx="4412304" cy="990600"/>
          </a:xfrm>
        </p:spPr>
        <p:txBody>
          <a:bodyPr/>
          <a:lstStyle/>
          <a:p>
            <a:r>
              <a:rPr lang="en-US">
                <a:ea typeface="ＭＳ Ｐゴシック"/>
              </a:rPr>
              <a:t>Results from ISS SBC-2</a:t>
            </a:r>
            <a:endParaRPr lang="en-US"/>
          </a:p>
        </p:txBody>
      </p:sp>
      <p:sp>
        <p:nvSpPr>
          <p:cNvPr id="4" name="Content Placeholder 3">
            <a:extLst>
              <a:ext uri="{FF2B5EF4-FFF2-40B4-BE49-F238E27FC236}">
                <a16:creationId xmlns:a16="http://schemas.microsoft.com/office/drawing/2014/main" id="{E472CF18-3A40-44C0-B570-94B75E57BEF3}"/>
              </a:ext>
            </a:extLst>
          </p:cNvPr>
          <p:cNvSpPr>
            <a:spLocks noGrp="1"/>
          </p:cNvSpPr>
          <p:nvPr>
            <p:ph idx="1"/>
          </p:nvPr>
        </p:nvSpPr>
        <p:spPr/>
        <p:txBody>
          <a:bodyPr/>
          <a:lstStyle/>
          <a:p>
            <a:r>
              <a:rPr lang="en-US" sz="2000" b="0" dirty="0">
                <a:ea typeface="ＭＳ Ｐゴシック"/>
              </a:rPr>
              <a:t>Deployed </a:t>
            </a:r>
            <a:r>
              <a:rPr lang="en-US" sz="2000" b="0" i="1" u="sng" dirty="0">
                <a:ea typeface="ＭＳ Ｐゴシック"/>
              </a:rPr>
              <a:t>preliminary</a:t>
            </a:r>
            <a:r>
              <a:rPr lang="en-US" sz="2000" b="0" i="1" dirty="0">
                <a:ea typeface="ＭＳ Ｐゴシック"/>
              </a:rPr>
              <a:t> </a:t>
            </a:r>
            <a:r>
              <a:rPr lang="en-US" sz="2000" b="0" dirty="0">
                <a:ea typeface="ＭＳ Ｐゴシック"/>
              </a:rPr>
              <a:t>ML model for EMU glove inspections on ISS 16 DEC 2021.</a:t>
            </a:r>
          </a:p>
          <a:p>
            <a:pPr lvl="1"/>
            <a:r>
              <a:rPr lang="en-US" sz="1800" dirty="0">
                <a:ea typeface="ＭＳ Ｐゴシック"/>
                <a:cs typeface="Arial"/>
              </a:rPr>
              <a:t>Space Borne Computer 2 (SBC-2) completed the analysis of 61 images in 28 seconds. </a:t>
            </a:r>
          </a:p>
          <a:p>
            <a:pPr lvl="2"/>
            <a:r>
              <a:rPr lang="en-US" sz="1600" dirty="0">
                <a:ea typeface="ＭＳ Ｐゴシック"/>
                <a:cs typeface="Arial"/>
              </a:rPr>
              <a:t>Ground based takes 45 seconds to complete on an Intel i5 laptop</a:t>
            </a:r>
            <a:endParaRPr lang="en-US" sz="1600" dirty="0">
              <a:ea typeface="+mn-lt"/>
              <a:cs typeface="+mn-lt"/>
            </a:endParaRPr>
          </a:p>
          <a:p>
            <a:pPr lvl="2"/>
            <a:r>
              <a:rPr lang="en-US" sz="1600" dirty="0">
                <a:ea typeface="ＭＳ Ｐゴシック"/>
                <a:cs typeface="Arial"/>
              </a:rPr>
              <a:t>Used US EVA 76 images as a test set, all in jpeg format. </a:t>
            </a:r>
            <a:endParaRPr lang="en-US" sz="1600" dirty="0">
              <a:cs typeface="Arial"/>
            </a:endParaRPr>
          </a:p>
          <a:p>
            <a:pPr lvl="1"/>
            <a:r>
              <a:rPr lang="en-US" sz="1800" dirty="0">
                <a:ea typeface="ＭＳ Ｐゴシック"/>
                <a:cs typeface="Arial"/>
              </a:rPr>
              <a:t>The results matched the predictions of the ground based analysis. </a:t>
            </a:r>
          </a:p>
          <a:p>
            <a:r>
              <a:rPr lang="en-US" sz="2000" b="0" dirty="0">
                <a:ea typeface="ＭＳ Ｐゴシック"/>
                <a:cs typeface="Arial"/>
              </a:rPr>
              <a:t>Second test to compare model iterations and show </a:t>
            </a:r>
            <a:r>
              <a:rPr lang="en-US" sz="1800" b="0" dirty="0">
                <a:ea typeface="ＭＳ Ｐゴシック"/>
                <a:cs typeface="Arial"/>
              </a:rPr>
              <a:t>SBC-2 support multiple models executing at the same time. </a:t>
            </a:r>
          </a:p>
          <a:p>
            <a:pPr marL="457200" lvl="1" indent="0">
              <a:buNone/>
            </a:pPr>
            <a:endParaRPr lang="en-US" sz="1800" dirty="0">
              <a:ea typeface="ＭＳ Ｐゴシック"/>
              <a:cs typeface="Arial"/>
            </a:endParaRPr>
          </a:p>
        </p:txBody>
      </p:sp>
      <p:pic>
        <p:nvPicPr>
          <p:cNvPr id="5" name="Picture 4">
            <a:extLst>
              <a:ext uri="{FF2B5EF4-FFF2-40B4-BE49-F238E27FC236}">
                <a16:creationId xmlns:a16="http://schemas.microsoft.com/office/drawing/2014/main" id="{4226C9AD-EA6D-455F-AABF-7838BC5687CE}"/>
              </a:ext>
            </a:extLst>
          </p:cNvPr>
          <p:cNvPicPr>
            <a:picLocks noChangeAspect="1"/>
          </p:cNvPicPr>
          <p:nvPr/>
        </p:nvPicPr>
        <p:blipFill>
          <a:blip r:embed="rId3"/>
          <a:stretch>
            <a:fillRect/>
          </a:stretch>
        </p:blipFill>
        <p:spPr>
          <a:xfrm>
            <a:off x="3975659" y="3860800"/>
            <a:ext cx="4285480" cy="2482268"/>
          </a:xfrm>
          <a:prstGeom prst="rect">
            <a:avLst/>
          </a:prstGeom>
        </p:spPr>
      </p:pic>
    </p:spTree>
    <p:extLst>
      <p:ext uri="{BB962C8B-B14F-4D97-AF65-F5344CB8AC3E}">
        <p14:creationId xmlns:p14="http://schemas.microsoft.com/office/powerpoint/2010/main" val="37960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94BE-406B-4049-BCBB-AAF5A52DC122}"/>
              </a:ext>
            </a:extLst>
          </p:cNvPr>
          <p:cNvSpPr>
            <a:spLocks noGrp="1"/>
          </p:cNvSpPr>
          <p:nvPr>
            <p:ph type="title"/>
          </p:nvPr>
        </p:nvSpPr>
        <p:spPr/>
        <p:txBody>
          <a:bodyPr/>
          <a:lstStyle/>
          <a:p>
            <a:r>
              <a:rPr lang="en-US" dirty="0"/>
              <a:t>US EVA 78 Test results</a:t>
            </a:r>
          </a:p>
        </p:txBody>
      </p:sp>
      <p:sp>
        <p:nvSpPr>
          <p:cNvPr id="3" name="Content Placeholder 2">
            <a:extLst>
              <a:ext uri="{FF2B5EF4-FFF2-40B4-BE49-F238E27FC236}">
                <a16:creationId xmlns:a16="http://schemas.microsoft.com/office/drawing/2014/main" id="{9EA358F3-DB72-4DCA-8043-C8E640D8219F}"/>
              </a:ext>
            </a:extLst>
          </p:cNvPr>
          <p:cNvSpPr>
            <a:spLocks noGrp="1"/>
          </p:cNvSpPr>
          <p:nvPr>
            <p:ph idx="1"/>
          </p:nvPr>
        </p:nvSpPr>
        <p:spPr>
          <a:xfrm>
            <a:off x="356297" y="1056361"/>
            <a:ext cx="8528050" cy="5086350"/>
          </a:xfrm>
        </p:spPr>
        <p:txBody>
          <a:bodyPr/>
          <a:lstStyle/>
          <a:p>
            <a:r>
              <a:rPr lang="en-US" b="0" dirty="0"/>
              <a:t>Prior to SBC-2 test with “</a:t>
            </a:r>
            <a:r>
              <a:rPr lang="en-US" b="0" i="1" dirty="0"/>
              <a:t>real-time</a:t>
            </a:r>
            <a:r>
              <a:rPr lang="en-US" b="0" dirty="0"/>
              <a:t>” EVA data, the team realized all the testing up to now has used jpeg format images. </a:t>
            </a:r>
          </a:p>
          <a:p>
            <a:pPr lvl="1"/>
            <a:r>
              <a:rPr lang="en-US" b="0" dirty="0"/>
              <a:t>Ensure SBC-2 could handle the larger format images (~20mb)</a:t>
            </a:r>
          </a:p>
          <a:p>
            <a:pPr lvl="1"/>
            <a:r>
              <a:rPr lang="en-US" b="0" dirty="0"/>
              <a:t>Ensure Azure model would read larger images (cloud 6mb max)</a:t>
            </a:r>
          </a:p>
          <a:p>
            <a:pPr lvl="1"/>
            <a:r>
              <a:rPr lang="en-US" dirty="0"/>
              <a:t>Review for any differences from model output (NEF vs JPEG)</a:t>
            </a:r>
            <a:endParaRPr lang="en-US" b="0" dirty="0"/>
          </a:p>
          <a:p>
            <a:r>
              <a:rPr lang="en-US" dirty="0"/>
              <a:t>34 test Images analyzed</a:t>
            </a:r>
          </a:p>
          <a:p>
            <a:pPr lvl="1"/>
            <a:r>
              <a:rPr lang="en-US" dirty="0"/>
              <a:t>17 NEF format images – wanted to ensure SBC-2 could handle raw images prior to US EVA 79</a:t>
            </a:r>
          </a:p>
          <a:p>
            <a:pPr lvl="1"/>
            <a:r>
              <a:rPr lang="en-US" dirty="0"/>
              <a:t>17 JPEG format images – corresponding to the 17 NEF images, testing to see if there are differences between 2 formats; there are differences!</a:t>
            </a:r>
          </a:p>
          <a:p>
            <a:pPr lvl="1"/>
            <a:r>
              <a:rPr lang="en-US" dirty="0"/>
              <a:t>All 34 images were identified correctly to contain a glove – 100% on Glove detection model. </a:t>
            </a:r>
          </a:p>
          <a:p>
            <a:pPr marL="514350" lvl="1" indent="0">
              <a:buNone/>
            </a:pPr>
            <a:endParaRPr lang="en-US" dirty="0"/>
          </a:p>
        </p:txBody>
      </p:sp>
    </p:spTree>
    <p:extLst>
      <p:ext uri="{BB962C8B-B14F-4D97-AF65-F5344CB8AC3E}">
        <p14:creationId xmlns:p14="http://schemas.microsoft.com/office/powerpoint/2010/main" val="51517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810FD2-B053-4D37-AE30-16E22A02170A}"/>
              </a:ext>
            </a:extLst>
          </p:cNvPr>
          <p:cNvSpPr>
            <a:spLocks noGrp="1"/>
          </p:cNvSpPr>
          <p:nvPr>
            <p:ph type="title"/>
          </p:nvPr>
        </p:nvSpPr>
        <p:spPr/>
        <p:txBody>
          <a:bodyPr/>
          <a:lstStyle/>
          <a:p>
            <a:r>
              <a:rPr lang="en-US" dirty="0"/>
              <a:t>ML Approach</a:t>
            </a:r>
          </a:p>
        </p:txBody>
      </p:sp>
      <p:pic>
        <p:nvPicPr>
          <p:cNvPr id="3" name="Online Media 2" title="AI test to detect damage to Astronaut Equipment onboard ISS with NASA, HPE, Microsoft">
            <a:hlinkClick r:id="" action="ppaction://media"/>
            <a:extLst>
              <a:ext uri="{FF2B5EF4-FFF2-40B4-BE49-F238E27FC236}">
                <a16:creationId xmlns:a16="http://schemas.microsoft.com/office/drawing/2014/main" id="{94760DBA-5B6E-462B-B647-D4E88ED43554}"/>
              </a:ext>
            </a:extLst>
          </p:cNvPr>
          <p:cNvPicPr>
            <a:picLocks noRot="1" noChangeAspect="1"/>
          </p:cNvPicPr>
          <p:nvPr>
            <a:videoFile r:link="rId1"/>
          </p:nvPr>
        </p:nvPicPr>
        <p:blipFill>
          <a:blip r:embed="rId3"/>
          <a:stretch>
            <a:fillRect/>
          </a:stretch>
        </p:blipFill>
        <p:spPr>
          <a:xfrm>
            <a:off x="275090" y="1041148"/>
            <a:ext cx="8783166" cy="4962488"/>
          </a:xfrm>
          <a:prstGeom prst="rect">
            <a:avLst/>
          </a:prstGeom>
        </p:spPr>
      </p:pic>
    </p:spTree>
    <p:extLst>
      <p:ext uri="{BB962C8B-B14F-4D97-AF65-F5344CB8AC3E}">
        <p14:creationId xmlns:p14="http://schemas.microsoft.com/office/powerpoint/2010/main" val="10973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816E1C-48E9-4EC1-AB8C-A091A619A666}"/>
              </a:ext>
            </a:extLst>
          </p:cNvPr>
          <p:cNvGrpSpPr>
            <a:grpSpLocks noGrp="1" noUngrp="1" noChangeAspect="1"/>
          </p:cNvGrpSpPr>
          <p:nvPr/>
        </p:nvGrpSpPr>
        <p:grpSpPr>
          <a:xfrm>
            <a:off x="-1013139" y="1167791"/>
            <a:ext cx="6297070" cy="4495647"/>
            <a:chOff x="1985963" y="685800"/>
            <a:chExt cx="8218487" cy="5867400"/>
          </a:xfrm>
        </p:grpSpPr>
        <p:pic>
          <p:nvPicPr>
            <p:cNvPr id="3" name="Picture 2" descr="ISS-GloveMonitor_iss066e085194_NEF_frame0">
              <a:extLst>
                <a:ext uri="{FF2B5EF4-FFF2-40B4-BE49-F238E27FC236}">
                  <a16:creationId xmlns:a16="http://schemas.microsoft.com/office/drawing/2014/main" id="{2FCAA000-21DB-43FC-9695-4F75F2613F53}"/>
                </a:ext>
              </a:extLst>
            </p:cNvPr>
            <p:cNvPicPr>
              <a:picLocks noRot="1" noChangeAspect="1" noMove="1" noResize="1"/>
            </p:cNvPicPr>
            <p:nvPr isPhoto="1"/>
          </p:nvPicPr>
          <p:blipFill rotWithShape="1">
            <a:blip r:embed="rId2">
              <a:lum/>
              <a:extLst>
                <a:ext uri="{28A0092B-C50C-407E-A947-70E740481C1C}">
                  <a14:useLocalDpi xmlns:a14="http://schemas.microsoft.com/office/drawing/2010/main" val="0"/>
                </a:ext>
              </a:extLst>
            </a:blip>
            <a:srcRect l="21509" r="7134"/>
            <a:stretch/>
          </p:blipFill>
          <p:spPr>
            <a:xfrm>
              <a:off x="3753722" y="685800"/>
              <a:ext cx="586447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B4091F9F-3869-4C64-AB33-D48B4AE27EE7}"/>
                </a:ext>
              </a:extLst>
            </p:cNvPr>
            <p:cNvSpPr/>
            <p:nvPr/>
          </p:nvSpPr>
          <p:spPr>
            <a:xfrm>
              <a:off x="1985963" y="6210300"/>
              <a:ext cx="8218487" cy="342900"/>
            </a:xfrm>
            <a:prstGeom prst="rect">
              <a:avLst/>
            </a:prstGeom>
            <a:noFill/>
            <a:ln>
              <a:noFill/>
            </a:ln>
          </p:spPr>
          <p:txBody>
            <a:bodyPr anchor="ctr">
              <a:noAutofit/>
            </a:bodyPr>
            <a:lstStyle/>
            <a:p>
              <a:pPr algn="ctr"/>
              <a:r>
                <a:rPr lang="en-US" sz="900" dirty="0"/>
                <a:t>ISS-GloveMonitor_iss066e085194_</a:t>
              </a:r>
              <a:r>
                <a:rPr lang="en-US" sz="900" b="1" dirty="0">
                  <a:solidFill>
                    <a:srgbClr val="00B0F0"/>
                  </a:solidFill>
                </a:rPr>
                <a:t>NEF</a:t>
              </a:r>
              <a:r>
                <a:rPr lang="en-US" sz="900" dirty="0"/>
                <a:t>_frame0</a:t>
              </a:r>
            </a:p>
          </p:txBody>
        </p:sp>
      </p:grpSp>
      <p:grpSp>
        <p:nvGrpSpPr>
          <p:cNvPr id="6" name="Group 5">
            <a:extLst>
              <a:ext uri="{FF2B5EF4-FFF2-40B4-BE49-F238E27FC236}">
                <a16:creationId xmlns:a16="http://schemas.microsoft.com/office/drawing/2014/main" id="{D2B33F8E-12F0-4A87-8C98-857E4D2FFD6C}"/>
              </a:ext>
            </a:extLst>
          </p:cNvPr>
          <p:cNvGrpSpPr>
            <a:grpSpLocks noGrp="1" noUngrp="1" noChangeAspect="1"/>
          </p:cNvGrpSpPr>
          <p:nvPr/>
        </p:nvGrpSpPr>
        <p:grpSpPr>
          <a:xfrm>
            <a:off x="2875615" y="1965874"/>
            <a:ext cx="6268385" cy="4469127"/>
            <a:chOff x="1981200" y="685800"/>
            <a:chExt cx="8229600" cy="5867400"/>
          </a:xfrm>
        </p:grpSpPr>
        <p:pic>
          <p:nvPicPr>
            <p:cNvPr id="7" name="Picture 6" descr="ISS-GloveMonitor_iss066e085194_jpg_frame0">
              <a:extLst>
                <a:ext uri="{FF2B5EF4-FFF2-40B4-BE49-F238E27FC236}">
                  <a16:creationId xmlns:a16="http://schemas.microsoft.com/office/drawing/2014/main" id="{7228E815-EBDC-4E69-9461-931BF12FC95C}"/>
                </a:ext>
              </a:extLst>
            </p:cNvPr>
            <p:cNvPicPr>
              <a:picLocks noRot="1" noChangeAspect="1" noMove="1" noResize="1"/>
            </p:cNvPicPr>
            <p:nvPr isPhoto="1"/>
          </p:nvPicPr>
          <p:blipFill rotWithShape="1">
            <a:blip r:embed="rId3">
              <a:lum/>
              <a:extLst>
                <a:ext uri="{28A0092B-C50C-407E-A947-70E740481C1C}">
                  <a14:useLocalDpi xmlns:a14="http://schemas.microsoft.com/office/drawing/2010/main" val="0"/>
                </a:ext>
              </a:extLst>
            </a:blip>
            <a:srcRect l="22991" r="7578"/>
            <a:stretch/>
          </p:blipFill>
          <p:spPr>
            <a:xfrm>
              <a:off x="3873294" y="685800"/>
              <a:ext cx="5713868"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FD547243-03EC-4584-9D8B-E8617A59313D}"/>
                </a:ext>
              </a:extLst>
            </p:cNvPr>
            <p:cNvSpPr/>
            <p:nvPr/>
          </p:nvSpPr>
          <p:spPr>
            <a:xfrm>
              <a:off x="1981200" y="6210300"/>
              <a:ext cx="8229600" cy="342900"/>
            </a:xfrm>
            <a:prstGeom prst="rect">
              <a:avLst/>
            </a:prstGeom>
            <a:noFill/>
            <a:ln>
              <a:noFill/>
            </a:ln>
          </p:spPr>
          <p:txBody>
            <a:bodyPr anchor="ctr">
              <a:noAutofit/>
            </a:bodyPr>
            <a:lstStyle/>
            <a:p>
              <a:pPr algn="ctr"/>
              <a:r>
                <a:rPr lang="en-US" sz="900" dirty="0"/>
                <a:t>ISS-GloveMonitor_iss066e085194_</a:t>
              </a:r>
              <a:r>
                <a:rPr lang="en-US" sz="900" b="1" dirty="0">
                  <a:solidFill>
                    <a:srgbClr val="00B0F0"/>
                  </a:solidFill>
                </a:rPr>
                <a:t>jpg</a:t>
              </a:r>
              <a:r>
                <a:rPr lang="en-US" sz="900" dirty="0"/>
                <a:t>_frame0</a:t>
              </a:r>
            </a:p>
          </p:txBody>
        </p:sp>
      </p:grpSp>
      <p:sp>
        <p:nvSpPr>
          <p:cNvPr id="9" name="Title 1">
            <a:extLst>
              <a:ext uri="{FF2B5EF4-FFF2-40B4-BE49-F238E27FC236}">
                <a16:creationId xmlns:a16="http://schemas.microsoft.com/office/drawing/2014/main" id="{43A80D59-2142-452E-B49A-43ED25988F4C}"/>
              </a:ext>
            </a:extLst>
          </p:cNvPr>
          <p:cNvSpPr txBox="1">
            <a:spLocks/>
          </p:cNvSpPr>
          <p:nvPr/>
        </p:nvSpPr>
        <p:spPr>
          <a:xfrm>
            <a:off x="2550042" y="407738"/>
            <a:ext cx="4110527" cy="594323"/>
          </a:xfrm>
          <a:prstGeom prst="rect">
            <a:avLst/>
          </a:prstGeom>
        </p:spPr>
        <p:txBody>
          <a:bodyPr/>
          <a:lstStyle>
            <a:lvl1pPr algn="ctr" rtl="0" eaLnBrk="0" fontAlgn="base" hangingPunct="0">
              <a:lnSpc>
                <a:spcPct val="87000"/>
              </a:lnSpc>
              <a:spcBef>
                <a:spcPct val="0"/>
              </a:spcBef>
              <a:spcAft>
                <a:spcPct val="0"/>
              </a:spcAft>
              <a:defRPr sz="2800" b="1">
                <a:solidFill>
                  <a:schemeClr val="tx2"/>
                </a:solidFill>
                <a:latin typeface="+mj-lt"/>
                <a:ea typeface="ヒラギノ角ゴ Pro W3" charset="-128"/>
                <a:cs typeface="ヒラギノ角ゴ Pro W3" charset="0"/>
              </a:defRPr>
            </a:lvl1pPr>
            <a:lvl2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2pPr>
            <a:lvl3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3pPr>
            <a:lvl4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4pPr>
            <a:lvl5pPr algn="ctr" rtl="0" eaLnBrk="0" fontAlgn="base" hangingPunct="0">
              <a:lnSpc>
                <a:spcPct val="87000"/>
              </a:lnSpc>
              <a:spcBef>
                <a:spcPct val="0"/>
              </a:spcBef>
              <a:spcAft>
                <a:spcPct val="0"/>
              </a:spcAft>
              <a:defRPr sz="2800" b="1">
                <a:solidFill>
                  <a:schemeClr val="tx2"/>
                </a:solidFill>
                <a:latin typeface="Arial" charset="0"/>
                <a:ea typeface="ヒラギノ角ゴ Pro W3" charset="-128"/>
                <a:cs typeface="ヒラギノ角ゴ Pro W3" charset="0"/>
              </a:defRPr>
            </a:lvl5pPr>
            <a:lvl6pPr marL="457200" algn="ctr" rtl="0" eaLnBrk="0" fontAlgn="base" hangingPunct="0">
              <a:lnSpc>
                <a:spcPct val="87000"/>
              </a:lnSpc>
              <a:spcBef>
                <a:spcPct val="0"/>
              </a:spcBef>
              <a:spcAft>
                <a:spcPct val="0"/>
              </a:spcAft>
              <a:defRPr sz="2800" b="1">
                <a:solidFill>
                  <a:schemeClr val="tx2"/>
                </a:solidFill>
                <a:latin typeface="Arial" charset="0"/>
              </a:defRPr>
            </a:lvl6pPr>
            <a:lvl7pPr marL="914400" algn="ctr" rtl="0" eaLnBrk="0" fontAlgn="base" hangingPunct="0">
              <a:lnSpc>
                <a:spcPct val="87000"/>
              </a:lnSpc>
              <a:spcBef>
                <a:spcPct val="0"/>
              </a:spcBef>
              <a:spcAft>
                <a:spcPct val="0"/>
              </a:spcAft>
              <a:defRPr sz="2800" b="1">
                <a:solidFill>
                  <a:schemeClr val="tx2"/>
                </a:solidFill>
                <a:latin typeface="Arial" charset="0"/>
              </a:defRPr>
            </a:lvl7pPr>
            <a:lvl8pPr marL="1371600" algn="ctr" rtl="0" eaLnBrk="0" fontAlgn="base" hangingPunct="0">
              <a:lnSpc>
                <a:spcPct val="87000"/>
              </a:lnSpc>
              <a:spcBef>
                <a:spcPct val="0"/>
              </a:spcBef>
              <a:spcAft>
                <a:spcPct val="0"/>
              </a:spcAft>
              <a:defRPr sz="2800" b="1">
                <a:solidFill>
                  <a:schemeClr val="tx2"/>
                </a:solidFill>
                <a:latin typeface="Arial" charset="0"/>
              </a:defRPr>
            </a:lvl8pPr>
            <a:lvl9pPr marL="1828800" algn="ctr" rtl="0" eaLnBrk="0" fontAlgn="base" hangingPunct="0">
              <a:lnSpc>
                <a:spcPct val="87000"/>
              </a:lnSpc>
              <a:spcBef>
                <a:spcPct val="0"/>
              </a:spcBef>
              <a:spcAft>
                <a:spcPct val="0"/>
              </a:spcAft>
              <a:defRPr sz="2800" b="1">
                <a:solidFill>
                  <a:schemeClr val="tx2"/>
                </a:solidFill>
                <a:latin typeface="Arial" charset="0"/>
              </a:defRPr>
            </a:lvl9pPr>
          </a:lstStyle>
          <a:p>
            <a:r>
              <a:rPr lang="en-US" sz="2100" kern="0" dirty="0"/>
              <a:t>US EVA 78 Test results</a:t>
            </a:r>
          </a:p>
        </p:txBody>
      </p:sp>
      <p:sp>
        <p:nvSpPr>
          <p:cNvPr id="11" name="Rectangle 10">
            <a:extLst>
              <a:ext uri="{FF2B5EF4-FFF2-40B4-BE49-F238E27FC236}">
                <a16:creationId xmlns:a16="http://schemas.microsoft.com/office/drawing/2014/main" id="{A5609323-B55C-4C00-8A90-D7FA191367BC}"/>
              </a:ext>
            </a:extLst>
          </p:cNvPr>
          <p:cNvSpPr/>
          <p:nvPr/>
        </p:nvSpPr>
        <p:spPr bwMode="auto">
          <a:xfrm>
            <a:off x="2757769" y="1210658"/>
            <a:ext cx="2074004" cy="462279"/>
          </a:xfrm>
          <a:prstGeom prst="rect">
            <a:avLst/>
          </a:prstGeom>
          <a:solidFill>
            <a:schemeClr val="tx1">
              <a:lumMod val="95000"/>
              <a:lumOff val="5000"/>
            </a:schemeClr>
          </a:solidFill>
          <a:ln w="9525"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50000"/>
              </a:spcBef>
              <a:spcAft>
                <a:spcPct val="0"/>
              </a:spcAft>
            </a:pPr>
            <a:endParaRPr lang="en-US" sz="1050">
              <a:latin typeface="Arial" charset="0"/>
            </a:endParaRPr>
          </a:p>
        </p:txBody>
      </p:sp>
      <p:sp>
        <p:nvSpPr>
          <p:cNvPr id="14" name="Rectangle 13">
            <a:extLst>
              <a:ext uri="{FF2B5EF4-FFF2-40B4-BE49-F238E27FC236}">
                <a16:creationId xmlns:a16="http://schemas.microsoft.com/office/drawing/2014/main" id="{BCEF27C4-72D1-4600-9B5D-C298B7902E20}"/>
              </a:ext>
            </a:extLst>
          </p:cNvPr>
          <p:cNvSpPr/>
          <p:nvPr/>
        </p:nvSpPr>
        <p:spPr bwMode="auto">
          <a:xfrm>
            <a:off x="6630114" y="2028076"/>
            <a:ext cx="2074004" cy="462279"/>
          </a:xfrm>
          <a:prstGeom prst="rect">
            <a:avLst/>
          </a:prstGeom>
          <a:solidFill>
            <a:schemeClr val="tx1">
              <a:lumMod val="95000"/>
              <a:lumOff val="5000"/>
            </a:schemeClr>
          </a:solidFill>
          <a:ln w="9525"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50000"/>
              </a:spcBef>
              <a:spcAft>
                <a:spcPct val="0"/>
              </a:spcAft>
            </a:pPr>
            <a:endParaRPr lang="en-US" sz="1050">
              <a:latin typeface="Arial" charset="0"/>
            </a:endParaRPr>
          </a:p>
        </p:txBody>
      </p:sp>
      <p:sp>
        <p:nvSpPr>
          <p:cNvPr id="2" name="TextBox 1">
            <a:extLst>
              <a:ext uri="{FF2B5EF4-FFF2-40B4-BE49-F238E27FC236}">
                <a16:creationId xmlns:a16="http://schemas.microsoft.com/office/drawing/2014/main" id="{4D2A0094-BFC4-46A7-ADEF-D9E900596182}"/>
              </a:ext>
            </a:extLst>
          </p:cNvPr>
          <p:cNvSpPr txBox="1"/>
          <p:nvPr/>
        </p:nvSpPr>
        <p:spPr>
          <a:xfrm>
            <a:off x="4852554" y="997526"/>
            <a:ext cx="4291446" cy="954107"/>
          </a:xfrm>
          <a:prstGeom prst="rect">
            <a:avLst/>
          </a:prstGeom>
          <a:noFill/>
        </p:spPr>
        <p:txBody>
          <a:bodyPr wrap="square" rtlCol="0">
            <a:spAutoFit/>
          </a:bodyPr>
          <a:lstStyle/>
          <a:p>
            <a:r>
              <a:rPr lang="en-US" sz="1400" i="1" dirty="0"/>
              <a:t>Reminder:</a:t>
            </a:r>
            <a:r>
              <a:rPr lang="en-US" sz="1400" dirty="0"/>
              <a:t> Due to upload image size (6MB) limitation, the model has been built using JPEG images. </a:t>
            </a:r>
            <a:r>
              <a:rPr lang="en-US" sz="1350" dirty="0"/>
              <a:t>The</a:t>
            </a:r>
            <a:r>
              <a:rPr lang="en-US" sz="1400" dirty="0"/>
              <a:t> NEF photo, with more data, was still a new form of photo, causing some discrepancies in the output. </a:t>
            </a:r>
          </a:p>
        </p:txBody>
      </p:sp>
      <p:sp>
        <p:nvSpPr>
          <p:cNvPr id="12" name="TextBox 11">
            <a:extLst>
              <a:ext uri="{FF2B5EF4-FFF2-40B4-BE49-F238E27FC236}">
                <a16:creationId xmlns:a16="http://schemas.microsoft.com/office/drawing/2014/main" id="{3603AE65-407B-4C0D-8C27-B4010C09728A}"/>
              </a:ext>
            </a:extLst>
          </p:cNvPr>
          <p:cNvSpPr txBox="1"/>
          <p:nvPr/>
        </p:nvSpPr>
        <p:spPr>
          <a:xfrm>
            <a:off x="225136" y="5929744"/>
            <a:ext cx="4097482" cy="430887"/>
          </a:xfrm>
          <a:prstGeom prst="rect">
            <a:avLst/>
          </a:prstGeom>
          <a:noFill/>
        </p:spPr>
        <p:txBody>
          <a:bodyPr wrap="square" rtlCol="0">
            <a:spAutoFit/>
          </a:bodyPr>
          <a:lstStyle/>
          <a:p>
            <a:r>
              <a:rPr lang="en-US" sz="1100" i="1" dirty="0"/>
              <a:t>Note</a:t>
            </a:r>
            <a:r>
              <a:rPr lang="en-US" sz="1100" dirty="0"/>
              <a:t>: This is a false positive case, there is no detectable damage in these photos. </a:t>
            </a:r>
          </a:p>
        </p:txBody>
      </p:sp>
    </p:spTree>
    <p:extLst>
      <p:ext uri="{BB962C8B-B14F-4D97-AF65-F5344CB8AC3E}">
        <p14:creationId xmlns:p14="http://schemas.microsoft.com/office/powerpoint/2010/main" val="108393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CF38-4131-4B18-AE19-272282343A60}"/>
              </a:ext>
            </a:extLst>
          </p:cNvPr>
          <p:cNvSpPr>
            <a:spLocks noGrp="1"/>
          </p:cNvSpPr>
          <p:nvPr>
            <p:ph type="title"/>
          </p:nvPr>
        </p:nvSpPr>
        <p:spPr/>
        <p:txBody>
          <a:bodyPr/>
          <a:lstStyle/>
          <a:p>
            <a:r>
              <a:rPr lang="en-US" dirty="0">
                <a:ea typeface="ヒラギノ角ゴ Pro W3"/>
              </a:rPr>
              <a:t>US EVA 79 Results</a:t>
            </a:r>
            <a:endParaRPr lang="en-US" dirty="0"/>
          </a:p>
        </p:txBody>
      </p:sp>
      <p:sp>
        <p:nvSpPr>
          <p:cNvPr id="3" name="Content Placeholder 2">
            <a:extLst>
              <a:ext uri="{FF2B5EF4-FFF2-40B4-BE49-F238E27FC236}">
                <a16:creationId xmlns:a16="http://schemas.microsoft.com/office/drawing/2014/main" id="{F9B5E09E-34AB-4A3F-9F90-D84C068E14EE}"/>
              </a:ext>
            </a:extLst>
          </p:cNvPr>
          <p:cNvSpPr>
            <a:spLocks noGrp="1"/>
          </p:cNvSpPr>
          <p:nvPr>
            <p:ph idx="1"/>
          </p:nvPr>
        </p:nvSpPr>
        <p:spPr/>
        <p:txBody>
          <a:bodyPr/>
          <a:lstStyle/>
          <a:p>
            <a:r>
              <a:rPr lang="en-US" b="0" dirty="0">
                <a:ea typeface="ヒラギノ角ゴ Pro W3"/>
              </a:rPr>
              <a:t>5.5GB of images, totaling 290 images (</a:t>
            </a:r>
            <a:r>
              <a:rPr lang="en-US" b="0" i="1" dirty="0">
                <a:ea typeface="ヒラギノ角ゴ Pro W3"/>
              </a:rPr>
              <a:t>the download has 330 images, 34 US EVA 78, 6 turtle</a:t>
            </a:r>
            <a:r>
              <a:rPr lang="en-US" b="0" dirty="0">
                <a:ea typeface="ヒラギノ角ゴ Pro W3"/>
              </a:rPr>
              <a:t>)</a:t>
            </a:r>
          </a:p>
          <a:p>
            <a:pPr lvl="1"/>
            <a:r>
              <a:rPr lang="en-US" dirty="0">
                <a:ea typeface="ヒラギノ角ゴ Pro W3"/>
              </a:rPr>
              <a:t>&gt;6x the expected imagery (normally ~60 images, &lt;1GB of images)</a:t>
            </a:r>
            <a:endParaRPr lang="en-US" dirty="0"/>
          </a:p>
          <a:p>
            <a:r>
              <a:rPr lang="en-US" b="0" dirty="0">
                <a:ea typeface="ヒラギノ角ゴ Pro W3"/>
              </a:rPr>
              <a:t>SBC-2 took 20 minutes to complete the analysis of the images (*</a:t>
            </a:r>
            <a:r>
              <a:rPr lang="en-US" b="0" i="1" dirty="0">
                <a:ea typeface="ヒラギノ角ゴ Pro W3"/>
              </a:rPr>
              <a:t>NEF format</a:t>
            </a:r>
            <a:r>
              <a:rPr lang="en-US" b="0" dirty="0">
                <a:ea typeface="ヒラギノ角ゴ Pro W3"/>
              </a:rPr>
              <a:t>) running compact model </a:t>
            </a:r>
            <a:endParaRPr lang="en-US" b="0" dirty="0"/>
          </a:p>
          <a:p>
            <a:pPr lvl="1"/>
            <a:r>
              <a:rPr lang="en-US" dirty="0">
                <a:ea typeface="ヒラギノ角ゴ Pro W3"/>
              </a:rPr>
              <a:t>Ran on 1 node in SBC-2, using 4 of 20 CPU's available for this analysis</a:t>
            </a:r>
          </a:p>
          <a:p>
            <a:r>
              <a:rPr lang="en-US" b="0" dirty="0">
                <a:ea typeface="ヒラギノ角ゴ Pro W3"/>
              </a:rPr>
              <a:t>290 images total in the analyzed set</a:t>
            </a:r>
          </a:p>
          <a:p>
            <a:pPr lvl="1"/>
            <a:r>
              <a:rPr lang="en-US" dirty="0">
                <a:ea typeface="ヒラギノ角ゴ Pro W3"/>
              </a:rPr>
              <a:t>82 images not EMU glove, or no EMU Glove visible in the image (helmet, boots..)</a:t>
            </a:r>
          </a:p>
          <a:p>
            <a:pPr lvl="1"/>
            <a:r>
              <a:rPr lang="en-US" dirty="0">
                <a:ea typeface="ヒラギノ角ゴ Pro W3"/>
              </a:rPr>
              <a:t>138 images false negative, missed by the Glove/No-Glove Model</a:t>
            </a:r>
          </a:p>
          <a:p>
            <a:pPr lvl="1"/>
            <a:r>
              <a:rPr lang="en-US" dirty="0">
                <a:ea typeface="ヒラギノ角ゴ Pro W3"/>
              </a:rPr>
              <a:t>14 false positive images – identified damage on a boot or some non-EMU glove item</a:t>
            </a:r>
          </a:p>
          <a:p>
            <a:pPr lvl="1"/>
            <a:r>
              <a:rPr lang="en-US" dirty="0">
                <a:ea typeface="ヒラギノ角ゴ Pro W3"/>
              </a:rPr>
              <a:t>178 images to analyze for damage (54%)</a:t>
            </a:r>
          </a:p>
          <a:p>
            <a:pPr lvl="1"/>
            <a:r>
              <a:rPr lang="en-US" dirty="0">
                <a:ea typeface="ヒラギノ角ゴ Pro W3"/>
              </a:rPr>
              <a:t>73 images reported some amount of damage</a:t>
            </a:r>
          </a:p>
        </p:txBody>
      </p:sp>
    </p:spTree>
    <p:extLst>
      <p:ext uri="{BB962C8B-B14F-4D97-AF65-F5344CB8AC3E}">
        <p14:creationId xmlns:p14="http://schemas.microsoft.com/office/powerpoint/2010/main" val="24255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AA4F-DF1B-43FE-BB20-B0392E4ABF4B}"/>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6FA4CB22-DDE6-4F45-8AED-A3A41F3ECA89}"/>
              </a:ext>
            </a:extLst>
          </p:cNvPr>
          <p:cNvSpPr>
            <a:spLocks noGrp="1"/>
          </p:cNvSpPr>
          <p:nvPr>
            <p:ph idx="1"/>
          </p:nvPr>
        </p:nvSpPr>
        <p:spPr/>
        <p:txBody>
          <a:bodyPr/>
          <a:lstStyle/>
          <a:p>
            <a:r>
              <a:rPr lang="en-US" dirty="0"/>
              <a:t>What is the problem?</a:t>
            </a:r>
          </a:p>
          <a:p>
            <a:r>
              <a:rPr lang="en-US" dirty="0"/>
              <a:t>Project Overview</a:t>
            </a:r>
          </a:p>
          <a:p>
            <a:r>
              <a:rPr lang="en-US" dirty="0"/>
              <a:t>Ground-based results</a:t>
            </a:r>
          </a:p>
          <a:p>
            <a:r>
              <a:rPr lang="en-US" dirty="0"/>
              <a:t>Results from ISS SBC-2 test</a:t>
            </a:r>
          </a:p>
          <a:p>
            <a:r>
              <a:rPr lang="en-US" dirty="0"/>
              <a:t>Forward work </a:t>
            </a:r>
          </a:p>
          <a:p>
            <a:r>
              <a:rPr lang="en-US" dirty="0"/>
              <a:t>Summary </a:t>
            </a:r>
          </a:p>
          <a:p>
            <a:endParaRPr lang="en-US" dirty="0"/>
          </a:p>
        </p:txBody>
      </p:sp>
    </p:spTree>
    <p:extLst>
      <p:ext uri="{BB962C8B-B14F-4D97-AF65-F5344CB8AC3E}">
        <p14:creationId xmlns:p14="http://schemas.microsoft.com/office/powerpoint/2010/main" val="219064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518A-6BC3-40F9-B82F-A4ADDCDCA0C0}"/>
              </a:ext>
            </a:extLst>
          </p:cNvPr>
          <p:cNvSpPr>
            <a:spLocks noGrp="1"/>
          </p:cNvSpPr>
          <p:nvPr>
            <p:ph type="title"/>
          </p:nvPr>
        </p:nvSpPr>
        <p:spPr/>
        <p:txBody>
          <a:bodyPr/>
          <a:lstStyle/>
          <a:p>
            <a:r>
              <a:rPr lang="en-US" dirty="0">
                <a:ea typeface="ヒラギノ角ゴ Pro W3"/>
              </a:rPr>
              <a:t>US EVA 79</a:t>
            </a:r>
            <a:endParaRPr lang="en-US" dirty="0"/>
          </a:p>
        </p:txBody>
      </p:sp>
      <p:pic>
        <p:nvPicPr>
          <p:cNvPr id="4" name="Picture 4">
            <a:extLst>
              <a:ext uri="{FF2B5EF4-FFF2-40B4-BE49-F238E27FC236}">
                <a16:creationId xmlns:a16="http://schemas.microsoft.com/office/drawing/2014/main" id="{8B763922-3AA0-4B36-A1B6-36E23CC28223}"/>
              </a:ext>
            </a:extLst>
          </p:cNvPr>
          <p:cNvPicPr>
            <a:picLocks noGrp="1" noChangeAspect="1"/>
          </p:cNvPicPr>
          <p:nvPr>
            <p:ph idx="1"/>
          </p:nvPr>
        </p:nvPicPr>
        <p:blipFill>
          <a:blip r:embed="rId2"/>
          <a:stretch>
            <a:fillRect/>
          </a:stretch>
        </p:blipFill>
        <p:spPr>
          <a:xfrm>
            <a:off x="200417" y="1172532"/>
            <a:ext cx="6626268" cy="5143815"/>
          </a:xfrm>
          <a:solidFill>
            <a:schemeClr val="bg1"/>
          </a:solidFill>
          <a:ln w="15875">
            <a:solidFill>
              <a:schemeClr val="tx1"/>
            </a:solidFill>
          </a:ln>
        </p:spPr>
      </p:pic>
      <p:sp>
        <p:nvSpPr>
          <p:cNvPr id="5" name="TextBox 4">
            <a:extLst>
              <a:ext uri="{FF2B5EF4-FFF2-40B4-BE49-F238E27FC236}">
                <a16:creationId xmlns:a16="http://schemas.microsoft.com/office/drawing/2014/main" id="{296B7E04-90D4-4E1C-8CB6-A10E76DC5BA8}"/>
              </a:ext>
            </a:extLst>
          </p:cNvPr>
          <p:cNvSpPr txBox="1"/>
          <p:nvPr/>
        </p:nvSpPr>
        <p:spPr>
          <a:xfrm>
            <a:off x="5457220" y="2697650"/>
            <a:ext cx="3623733" cy="2146742"/>
          </a:xfrm>
          <a:prstGeom prst="rect">
            <a:avLst/>
          </a:prstGeom>
          <a:solidFill>
            <a:schemeClr val="bg1">
              <a:lumMod val="75000"/>
              <a:alpha val="54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350" dirty="0"/>
              <a:t>The </a:t>
            </a:r>
            <a:r>
              <a:rPr lang="en-US" sz="1350" b="1" dirty="0">
                <a:solidFill>
                  <a:srgbClr val="008000"/>
                </a:solidFill>
              </a:rPr>
              <a:t>green box </a:t>
            </a:r>
            <a:r>
              <a:rPr lang="en-US" sz="1350" dirty="0"/>
              <a:t>is the first model (</a:t>
            </a:r>
            <a:r>
              <a:rPr lang="en-US" sz="1350" i="1" dirty="0"/>
              <a:t>object detection</a:t>
            </a:r>
            <a:r>
              <a:rPr lang="en-US" sz="1350" dirty="0"/>
              <a:t>) to identify if there is an EMU Glove in the photo.</a:t>
            </a:r>
            <a:endParaRPr lang="en-US" sz="1350" dirty="0">
              <a:cs typeface="Arial"/>
            </a:endParaRPr>
          </a:p>
          <a:p>
            <a:pPr marL="214313" indent="-214313">
              <a:buFont typeface="Arial"/>
              <a:buChar char="•"/>
            </a:pPr>
            <a:r>
              <a:rPr lang="en-US" sz="1350" dirty="0">
                <a:cs typeface="Arial"/>
              </a:rPr>
              <a:t>If the output of the Glove/No-Glove model passes a threshold, it will send the photo to the second model (</a:t>
            </a:r>
            <a:r>
              <a:rPr lang="en-US" sz="1350" i="1" dirty="0">
                <a:cs typeface="Arial"/>
              </a:rPr>
              <a:t>object detection</a:t>
            </a:r>
            <a:r>
              <a:rPr lang="en-US" sz="1350" dirty="0">
                <a:cs typeface="Arial"/>
              </a:rPr>
              <a:t>) for damage detection processing, identified in </a:t>
            </a:r>
            <a:r>
              <a:rPr lang="en-US" sz="1350" dirty="0">
                <a:solidFill>
                  <a:srgbClr val="FF0000"/>
                </a:solidFill>
                <a:cs typeface="Arial"/>
              </a:rPr>
              <a:t>red</a:t>
            </a:r>
            <a:r>
              <a:rPr lang="en-US" sz="1350" dirty="0">
                <a:cs typeface="Arial"/>
              </a:rPr>
              <a:t>.</a:t>
            </a:r>
          </a:p>
          <a:p>
            <a:pPr marL="214313" indent="-214313">
              <a:buFont typeface="Arial"/>
              <a:buChar char="•"/>
            </a:pPr>
            <a:r>
              <a:rPr lang="en-US" sz="1350" dirty="0">
                <a:cs typeface="Arial"/>
              </a:rPr>
              <a:t>In this image, "</a:t>
            </a:r>
            <a:r>
              <a:rPr lang="en-US" sz="1350" i="1" dirty="0">
                <a:cs typeface="Arial"/>
              </a:rPr>
              <a:t>RTV Wear</a:t>
            </a:r>
            <a:r>
              <a:rPr lang="en-US" sz="1350" dirty="0">
                <a:cs typeface="Arial"/>
              </a:rPr>
              <a:t>" was identified correctly, but the model is not very confident in it's finding. </a:t>
            </a:r>
          </a:p>
        </p:txBody>
      </p:sp>
      <p:sp>
        <p:nvSpPr>
          <p:cNvPr id="3" name="Rectangle 2">
            <a:extLst>
              <a:ext uri="{FF2B5EF4-FFF2-40B4-BE49-F238E27FC236}">
                <a16:creationId xmlns:a16="http://schemas.microsoft.com/office/drawing/2014/main" id="{49C78696-66C4-4593-A759-71C6FDA27563}"/>
              </a:ext>
            </a:extLst>
          </p:cNvPr>
          <p:cNvSpPr/>
          <p:nvPr/>
        </p:nvSpPr>
        <p:spPr bwMode="auto">
          <a:xfrm>
            <a:off x="4285233" y="1283395"/>
            <a:ext cx="2541452" cy="515799"/>
          </a:xfrm>
          <a:prstGeom prst="rect">
            <a:avLst/>
          </a:prstGeom>
          <a:solidFill>
            <a:schemeClr val="tx1">
              <a:lumMod val="95000"/>
              <a:lumOff val="5000"/>
            </a:schemeClr>
          </a:solidFill>
          <a:ln w="9525"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50000"/>
              </a:spcBef>
              <a:spcAft>
                <a:spcPct val="0"/>
              </a:spcAft>
            </a:pPr>
            <a:endParaRPr lang="en-US" sz="1050">
              <a:latin typeface="Arial" charset="0"/>
            </a:endParaRPr>
          </a:p>
        </p:txBody>
      </p:sp>
    </p:spTree>
    <p:extLst>
      <p:ext uri="{BB962C8B-B14F-4D97-AF65-F5344CB8AC3E}">
        <p14:creationId xmlns:p14="http://schemas.microsoft.com/office/powerpoint/2010/main" val="358367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FF58-F54C-4B41-8EE8-9C6F87DE1391}"/>
              </a:ext>
            </a:extLst>
          </p:cNvPr>
          <p:cNvSpPr>
            <a:spLocks noGrp="1"/>
          </p:cNvSpPr>
          <p:nvPr>
            <p:ph type="title"/>
          </p:nvPr>
        </p:nvSpPr>
        <p:spPr/>
        <p:txBody>
          <a:bodyPr/>
          <a:lstStyle/>
          <a:p>
            <a:r>
              <a:rPr lang="en-US" dirty="0">
                <a:ea typeface="ヒラギノ角ゴ Pro W3"/>
              </a:rPr>
              <a:t>False Positives</a:t>
            </a:r>
            <a:endParaRPr lang="en-US" dirty="0"/>
          </a:p>
        </p:txBody>
      </p:sp>
      <p:pic>
        <p:nvPicPr>
          <p:cNvPr id="4" name="Picture 4" descr="ISS-GloveMonitor_610F9782_NEF_frame0.jpg">
            <a:extLst>
              <a:ext uri="{FF2B5EF4-FFF2-40B4-BE49-F238E27FC236}">
                <a16:creationId xmlns:a16="http://schemas.microsoft.com/office/drawing/2014/main" id="{C6740359-41B3-4C5F-9639-138682D51B8C}"/>
              </a:ext>
            </a:extLst>
          </p:cNvPr>
          <p:cNvPicPr>
            <a:picLocks noGrp="1" noChangeAspect="1"/>
          </p:cNvPicPr>
          <p:nvPr>
            <p:ph idx="1"/>
          </p:nvPr>
        </p:nvPicPr>
        <p:blipFill>
          <a:blip r:embed="rId2"/>
          <a:stretch>
            <a:fillRect/>
          </a:stretch>
        </p:blipFill>
        <p:spPr>
          <a:xfrm>
            <a:off x="98918" y="1161827"/>
            <a:ext cx="7880161" cy="5260738"/>
          </a:xfrm>
        </p:spPr>
      </p:pic>
      <p:sp>
        <p:nvSpPr>
          <p:cNvPr id="5" name="TextBox 4">
            <a:extLst>
              <a:ext uri="{FF2B5EF4-FFF2-40B4-BE49-F238E27FC236}">
                <a16:creationId xmlns:a16="http://schemas.microsoft.com/office/drawing/2014/main" id="{3BCCCEEC-9D8D-4472-B984-3FFB4984D10E}"/>
              </a:ext>
            </a:extLst>
          </p:cNvPr>
          <p:cNvSpPr txBox="1"/>
          <p:nvPr/>
        </p:nvSpPr>
        <p:spPr>
          <a:xfrm>
            <a:off x="5139148" y="4402287"/>
            <a:ext cx="2677093" cy="1107996"/>
          </a:xfrm>
          <a:prstGeom prst="rect">
            <a:avLst/>
          </a:prstGeom>
          <a:solidFill>
            <a:schemeClr val="bg1">
              <a:lumMod val="65000"/>
              <a:alpha val="76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panose="020B0604020202020204" pitchFamily="34" charset="0"/>
              <a:buChar char="•"/>
            </a:pPr>
            <a:r>
              <a:rPr lang="en-US" sz="1350" dirty="0">
                <a:solidFill>
                  <a:schemeClr val="bg1"/>
                </a:solidFill>
              </a:rPr>
              <a:t>Correctly identified the right-hand glove.</a:t>
            </a:r>
            <a:endParaRPr lang="en-US" sz="1350" dirty="0">
              <a:solidFill>
                <a:schemeClr val="bg1"/>
              </a:solidFill>
              <a:cs typeface="Arial"/>
            </a:endParaRPr>
          </a:p>
          <a:p>
            <a:pPr marL="214313" indent="-214313">
              <a:buFont typeface="Arial" panose="020B0604020202020204" pitchFamily="34" charset="0"/>
              <a:buChar char="•"/>
            </a:pPr>
            <a:r>
              <a:rPr lang="en-US" sz="1350" dirty="0">
                <a:solidFill>
                  <a:schemeClr val="bg1"/>
                </a:solidFill>
                <a:cs typeface="Arial"/>
              </a:rPr>
              <a:t>However, Glove model identified the helmet </a:t>
            </a:r>
            <a:r>
              <a:rPr lang="en-US" sz="1350" dirty="0">
                <a:solidFill>
                  <a:schemeClr val="bg1"/>
                </a:solidFill>
                <a:ea typeface="+mn-lt"/>
                <a:cs typeface="+mn-lt"/>
              </a:rPr>
              <a:t>as a glove</a:t>
            </a:r>
            <a:r>
              <a:rPr lang="en-US" sz="1350" dirty="0">
                <a:solidFill>
                  <a:schemeClr val="bg1"/>
                </a:solidFill>
                <a:cs typeface="Arial"/>
              </a:rPr>
              <a:t> with 89% confidence. This is an issue!</a:t>
            </a:r>
          </a:p>
        </p:txBody>
      </p:sp>
      <p:sp>
        <p:nvSpPr>
          <p:cNvPr id="6" name="Rectangle 5">
            <a:extLst>
              <a:ext uri="{FF2B5EF4-FFF2-40B4-BE49-F238E27FC236}">
                <a16:creationId xmlns:a16="http://schemas.microsoft.com/office/drawing/2014/main" id="{9A5E72D1-4F2D-4FEA-90C7-D78FC7C6FE9A}"/>
              </a:ext>
            </a:extLst>
          </p:cNvPr>
          <p:cNvSpPr/>
          <p:nvPr/>
        </p:nvSpPr>
        <p:spPr bwMode="auto">
          <a:xfrm>
            <a:off x="4809586" y="1237498"/>
            <a:ext cx="2893921" cy="566250"/>
          </a:xfrm>
          <a:prstGeom prst="rect">
            <a:avLst/>
          </a:prstGeom>
          <a:solidFill>
            <a:schemeClr val="tx1">
              <a:lumMod val="95000"/>
              <a:lumOff val="5000"/>
            </a:schemeClr>
          </a:solidFill>
          <a:ln w="9525"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50000"/>
              </a:spcBef>
              <a:spcAft>
                <a:spcPct val="0"/>
              </a:spcAft>
            </a:pPr>
            <a:endParaRPr lang="en-US" sz="1050">
              <a:latin typeface="Arial" charset="0"/>
            </a:endParaRPr>
          </a:p>
        </p:txBody>
      </p:sp>
      <p:sp>
        <p:nvSpPr>
          <p:cNvPr id="10" name="Oval 9">
            <a:extLst>
              <a:ext uri="{FF2B5EF4-FFF2-40B4-BE49-F238E27FC236}">
                <a16:creationId xmlns:a16="http://schemas.microsoft.com/office/drawing/2014/main" id="{43248015-78D7-421C-AB62-E79290418998}"/>
              </a:ext>
            </a:extLst>
          </p:cNvPr>
          <p:cNvSpPr/>
          <p:nvPr/>
        </p:nvSpPr>
        <p:spPr>
          <a:xfrm>
            <a:off x="2982190" y="4114800"/>
            <a:ext cx="904010" cy="883227"/>
          </a:xfrm>
          <a:prstGeom prst="ellipse">
            <a:avLst/>
          </a:prstGeom>
          <a:solidFill>
            <a:srgbClr val="996633">
              <a:alpha val="90000"/>
            </a:srgbClr>
          </a:solidFill>
          <a:ln>
            <a:noFill/>
          </a:ln>
          <a:effectLst>
            <a:outerShdw dist="50800" dir="5400000" algn="ctr" rotWithShape="0">
              <a:srgbClr val="000000">
                <a:alpha val="43137"/>
              </a:srgb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52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F8145C-6C1D-4D60-A500-8DB546C2CEB5}"/>
              </a:ext>
            </a:extLst>
          </p:cNvPr>
          <p:cNvSpPr>
            <a:spLocks noGrp="1"/>
          </p:cNvSpPr>
          <p:nvPr>
            <p:ph type="title"/>
          </p:nvPr>
        </p:nvSpPr>
        <p:spPr/>
        <p:txBody>
          <a:bodyPr/>
          <a:lstStyle/>
          <a:p>
            <a:r>
              <a:rPr lang="en-US" dirty="0"/>
              <a:t>Summary </a:t>
            </a:r>
          </a:p>
        </p:txBody>
      </p:sp>
      <p:sp>
        <p:nvSpPr>
          <p:cNvPr id="6" name="Content Placeholder 5">
            <a:extLst>
              <a:ext uri="{FF2B5EF4-FFF2-40B4-BE49-F238E27FC236}">
                <a16:creationId xmlns:a16="http://schemas.microsoft.com/office/drawing/2014/main" id="{484BFA15-F2F4-4F1E-945A-4D62E0E323C4}"/>
              </a:ext>
            </a:extLst>
          </p:cNvPr>
          <p:cNvSpPr>
            <a:spLocks noGrp="1"/>
          </p:cNvSpPr>
          <p:nvPr>
            <p:ph idx="1"/>
          </p:nvPr>
        </p:nvSpPr>
        <p:spPr/>
        <p:txBody>
          <a:bodyPr/>
          <a:lstStyle/>
          <a:p>
            <a:r>
              <a:rPr lang="en-US" sz="1800" b="0" dirty="0"/>
              <a:t>Photos, existing data, were applied to modern Machine Learning techniques to test and construct a potential framework for Lunar and Mars missions. </a:t>
            </a:r>
          </a:p>
          <a:p>
            <a:pPr lvl="1"/>
            <a:r>
              <a:rPr lang="en-US" sz="1800" dirty="0"/>
              <a:t>This approach could be applied to more areas of the human centric systems for deep space missions, opening the possibilities for a trusted AI framework. </a:t>
            </a:r>
          </a:p>
          <a:p>
            <a:r>
              <a:rPr lang="en-US" sz="1800" b="0" dirty="0"/>
              <a:t>Developed a data pipeline utilizing a commercial Machine Learning platform to potentially improve the speed in which recommendations are made for continued use of EMU gloves on ISS; demonstrating the use of ISS as a testbed for further, deep space applications. </a:t>
            </a:r>
          </a:p>
          <a:p>
            <a:r>
              <a:rPr lang="en-US" sz="1800" b="0" dirty="0">
                <a:ea typeface="ＭＳ Ｐゴシック"/>
                <a:cs typeface="Arial"/>
              </a:rPr>
              <a:t>Forward work </a:t>
            </a:r>
          </a:p>
          <a:p>
            <a:pPr lvl="1"/>
            <a:r>
              <a:rPr lang="en-US" sz="1800" dirty="0">
                <a:ea typeface="ＭＳ Ｐゴシック"/>
                <a:cs typeface="Arial"/>
              </a:rPr>
              <a:t>Continue to iterate on models to improve accuracy and confidence in damage detection.</a:t>
            </a:r>
          </a:p>
          <a:p>
            <a:pPr lvl="1"/>
            <a:r>
              <a:rPr lang="en-US" sz="1800" dirty="0">
                <a:ea typeface="ＭＳ Ｐゴシック"/>
                <a:cs typeface="Arial"/>
              </a:rPr>
              <a:t>Test model deployment on available lower power platforms. </a:t>
            </a:r>
          </a:p>
          <a:p>
            <a:pPr lvl="1"/>
            <a:r>
              <a:rPr lang="en-US" sz="1800" dirty="0">
                <a:ea typeface="ＭＳ Ｐゴシック"/>
                <a:cs typeface="Arial"/>
              </a:rPr>
              <a:t>Test HD video of glove inspections during ISS US EVAs</a:t>
            </a:r>
          </a:p>
          <a:p>
            <a:pPr lvl="1"/>
            <a:r>
              <a:rPr lang="en-US" sz="1800" dirty="0">
                <a:ea typeface="ＭＳ Ｐゴシック"/>
                <a:cs typeface="Arial"/>
              </a:rPr>
              <a:t>Integrating into various field test for different and additional imagery sets. </a:t>
            </a:r>
          </a:p>
          <a:p>
            <a:endParaRPr lang="en-US" sz="1800" b="0" dirty="0"/>
          </a:p>
          <a:p>
            <a:pPr marL="457200" lvl="1" indent="0">
              <a:buNone/>
            </a:pPr>
            <a:endParaRPr lang="en-US" sz="1800" dirty="0"/>
          </a:p>
        </p:txBody>
      </p:sp>
    </p:spTree>
    <p:extLst>
      <p:ext uri="{BB962C8B-B14F-4D97-AF65-F5344CB8AC3E}">
        <p14:creationId xmlns:p14="http://schemas.microsoft.com/office/powerpoint/2010/main" val="1286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C3C08A-A51F-4050-A88B-FD4A5F85760A}"/>
              </a:ext>
            </a:extLst>
          </p:cNvPr>
          <p:cNvSpPr>
            <a:spLocks noGrp="1"/>
          </p:cNvSpPr>
          <p:nvPr>
            <p:ph type="title"/>
          </p:nvPr>
        </p:nvSpPr>
        <p:spPr>
          <a:xfrm>
            <a:off x="2458107" y="2249213"/>
            <a:ext cx="4038600" cy="990600"/>
          </a:xfrm>
        </p:spPr>
        <p:txBody>
          <a:bodyPr>
            <a:normAutofit/>
          </a:bodyPr>
          <a:lstStyle/>
          <a:p>
            <a:r>
              <a:rPr lang="en-US" sz="4400" dirty="0"/>
              <a:t>Thank You</a:t>
            </a:r>
          </a:p>
        </p:txBody>
      </p:sp>
      <p:grpSp>
        <p:nvGrpSpPr>
          <p:cNvPr id="21" name="Group 20">
            <a:extLst>
              <a:ext uri="{FF2B5EF4-FFF2-40B4-BE49-F238E27FC236}">
                <a16:creationId xmlns:a16="http://schemas.microsoft.com/office/drawing/2014/main" id="{9B16708A-3738-47A0-ADF2-590A8D6D0F4F}"/>
              </a:ext>
            </a:extLst>
          </p:cNvPr>
          <p:cNvGrpSpPr/>
          <p:nvPr/>
        </p:nvGrpSpPr>
        <p:grpSpPr>
          <a:xfrm>
            <a:off x="2293528" y="3997983"/>
            <a:ext cx="4478464" cy="1732860"/>
            <a:chOff x="4022741" y="4560124"/>
            <a:chExt cx="2522914" cy="916396"/>
          </a:xfrm>
        </p:grpSpPr>
        <p:grpSp>
          <p:nvGrpSpPr>
            <p:cNvPr id="22" name="Group 21">
              <a:extLst>
                <a:ext uri="{FF2B5EF4-FFF2-40B4-BE49-F238E27FC236}">
                  <a16:creationId xmlns:a16="http://schemas.microsoft.com/office/drawing/2014/main" id="{A5BC7F7D-ECD0-4E3E-BE40-87398F956F8A}"/>
                </a:ext>
              </a:extLst>
            </p:cNvPr>
            <p:cNvGrpSpPr/>
            <p:nvPr/>
          </p:nvGrpSpPr>
          <p:grpSpPr>
            <a:xfrm>
              <a:off x="4022741" y="4560124"/>
              <a:ext cx="2211804" cy="916396"/>
              <a:chOff x="-194222" y="4093260"/>
              <a:chExt cx="5066233" cy="2156977"/>
            </a:xfrm>
          </p:grpSpPr>
          <p:pic>
            <p:nvPicPr>
              <p:cNvPr id="24" name="Picture 23">
                <a:extLst>
                  <a:ext uri="{FF2B5EF4-FFF2-40B4-BE49-F238E27FC236}">
                    <a16:creationId xmlns:a16="http://schemas.microsoft.com/office/drawing/2014/main" id="{287E78FF-35EC-4539-A0D8-4A8C1D6B4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817" y="4093260"/>
                <a:ext cx="1093438" cy="1299080"/>
              </a:xfrm>
              <a:prstGeom prst="rect">
                <a:avLst/>
              </a:prstGeom>
            </p:spPr>
          </p:pic>
          <p:grpSp>
            <p:nvGrpSpPr>
              <p:cNvPr id="25" name="Group 24">
                <a:extLst>
                  <a:ext uri="{FF2B5EF4-FFF2-40B4-BE49-F238E27FC236}">
                    <a16:creationId xmlns:a16="http://schemas.microsoft.com/office/drawing/2014/main" id="{C19A2D23-4A49-48F8-8902-B2239A82E758}"/>
                  </a:ext>
                </a:extLst>
              </p:cNvPr>
              <p:cNvGrpSpPr/>
              <p:nvPr/>
            </p:nvGrpSpPr>
            <p:grpSpPr>
              <a:xfrm>
                <a:off x="-194222" y="4145072"/>
                <a:ext cx="5066233" cy="2105165"/>
                <a:chOff x="-194222" y="4145072"/>
                <a:chExt cx="5066233" cy="2105165"/>
              </a:xfrm>
            </p:grpSpPr>
            <p:grpSp>
              <p:nvGrpSpPr>
                <p:cNvPr id="26" name="Group 25">
                  <a:extLst>
                    <a:ext uri="{FF2B5EF4-FFF2-40B4-BE49-F238E27FC236}">
                      <a16:creationId xmlns:a16="http://schemas.microsoft.com/office/drawing/2014/main" id="{A318F63B-7109-4D42-81D5-E19F5CBD4B6F}"/>
                    </a:ext>
                  </a:extLst>
                </p:cNvPr>
                <p:cNvGrpSpPr/>
                <p:nvPr/>
              </p:nvGrpSpPr>
              <p:grpSpPr>
                <a:xfrm>
                  <a:off x="-194222" y="4145072"/>
                  <a:ext cx="5066233" cy="2105165"/>
                  <a:chOff x="-194222" y="4145072"/>
                  <a:chExt cx="5066233" cy="2105165"/>
                </a:xfrm>
              </p:grpSpPr>
              <p:pic>
                <p:nvPicPr>
                  <p:cNvPr id="28" name="Picture 2">
                    <a:extLst>
                      <a:ext uri="{FF2B5EF4-FFF2-40B4-BE49-F238E27FC236}">
                        <a16:creationId xmlns:a16="http://schemas.microsoft.com/office/drawing/2014/main" id="{0407DD47-5488-472B-83BE-75E87F659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22" y="4145072"/>
                    <a:ext cx="1762125" cy="11811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1296E88-97F3-426F-8FAF-4E84524FA96F}"/>
                      </a:ext>
                    </a:extLst>
                  </p:cNvPr>
                  <p:cNvPicPr>
                    <a:picLocks noChangeAspect="1"/>
                  </p:cNvPicPr>
                  <p:nvPr/>
                </p:nvPicPr>
                <p:blipFill>
                  <a:blip r:embed="rId4"/>
                  <a:stretch>
                    <a:fillRect/>
                  </a:stretch>
                </p:blipFill>
                <p:spPr>
                  <a:xfrm>
                    <a:off x="3405428" y="5399312"/>
                    <a:ext cx="1466583" cy="780770"/>
                  </a:xfrm>
                  <a:prstGeom prst="rect">
                    <a:avLst/>
                  </a:prstGeom>
                </p:spPr>
              </p:pic>
              <p:pic>
                <p:nvPicPr>
                  <p:cNvPr id="30" name="Picture 29">
                    <a:extLst>
                      <a:ext uri="{FF2B5EF4-FFF2-40B4-BE49-F238E27FC236}">
                        <a16:creationId xmlns:a16="http://schemas.microsoft.com/office/drawing/2014/main" id="{FDC85628-5D10-49A0-860B-A001D69C4669}"/>
                      </a:ext>
                    </a:extLst>
                  </p:cNvPr>
                  <p:cNvPicPr>
                    <a:picLocks noChangeAspect="1"/>
                  </p:cNvPicPr>
                  <p:nvPr/>
                </p:nvPicPr>
                <p:blipFill>
                  <a:blip r:embed="rId5"/>
                  <a:stretch>
                    <a:fillRect/>
                  </a:stretch>
                </p:blipFill>
                <p:spPr>
                  <a:xfrm>
                    <a:off x="168165" y="5295375"/>
                    <a:ext cx="1030014" cy="954862"/>
                  </a:xfrm>
                  <a:prstGeom prst="rect">
                    <a:avLst/>
                  </a:prstGeom>
                </p:spPr>
              </p:pic>
              <p:pic>
                <p:nvPicPr>
                  <p:cNvPr id="31" name="Picture 30">
                    <a:extLst>
                      <a:ext uri="{FF2B5EF4-FFF2-40B4-BE49-F238E27FC236}">
                        <a16:creationId xmlns:a16="http://schemas.microsoft.com/office/drawing/2014/main" id="{A43BAF3F-2E09-4273-8415-A4B552E1AB6D}"/>
                      </a:ext>
                    </a:extLst>
                  </p:cNvPr>
                  <p:cNvPicPr>
                    <a:picLocks noChangeAspect="1"/>
                  </p:cNvPicPr>
                  <p:nvPr/>
                </p:nvPicPr>
                <p:blipFill>
                  <a:blip r:embed="rId6"/>
                  <a:stretch>
                    <a:fillRect/>
                  </a:stretch>
                </p:blipFill>
                <p:spPr>
                  <a:xfrm>
                    <a:off x="1439913" y="5354220"/>
                    <a:ext cx="1828804" cy="795132"/>
                  </a:xfrm>
                  <a:prstGeom prst="rect">
                    <a:avLst/>
                  </a:prstGeom>
                </p:spPr>
              </p:pic>
              <p:pic>
                <p:nvPicPr>
                  <p:cNvPr id="32" name="Picture 31">
                    <a:extLst>
                      <a:ext uri="{FF2B5EF4-FFF2-40B4-BE49-F238E27FC236}">
                        <a16:creationId xmlns:a16="http://schemas.microsoft.com/office/drawing/2014/main" id="{773C58B2-8557-4A5C-A505-30EBBE5E8AF5}"/>
                      </a:ext>
                    </a:extLst>
                  </p:cNvPr>
                  <p:cNvPicPr>
                    <a:picLocks noChangeAspect="1"/>
                  </p:cNvPicPr>
                  <p:nvPr/>
                </p:nvPicPr>
                <p:blipFill>
                  <a:blip r:embed="rId7"/>
                  <a:stretch>
                    <a:fillRect/>
                  </a:stretch>
                </p:blipFill>
                <p:spPr>
                  <a:xfrm>
                    <a:off x="2333308" y="4291080"/>
                    <a:ext cx="987962" cy="945468"/>
                  </a:xfrm>
                  <a:prstGeom prst="rect">
                    <a:avLst/>
                  </a:prstGeom>
                </p:spPr>
              </p:pic>
            </p:grpSp>
            <p:pic>
              <p:nvPicPr>
                <p:cNvPr id="27" name="Picture 26">
                  <a:extLst>
                    <a:ext uri="{FF2B5EF4-FFF2-40B4-BE49-F238E27FC236}">
                      <a16:creationId xmlns:a16="http://schemas.microsoft.com/office/drawing/2014/main" id="{66B574E6-2C47-4EEE-971B-85219122E6E3}"/>
                    </a:ext>
                  </a:extLst>
                </p:cNvPr>
                <p:cNvPicPr>
                  <a:picLocks noChangeAspect="1"/>
                </p:cNvPicPr>
                <p:nvPr/>
              </p:nvPicPr>
              <p:blipFill>
                <a:blip r:embed="rId8"/>
                <a:stretch>
                  <a:fillRect/>
                </a:stretch>
              </p:blipFill>
              <p:spPr>
                <a:xfrm>
                  <a:off x="3541989" y="4324784"/>
                  <a:ext cx="903884" cy="878060"/>
                </a:xfrm>
                <a:prstGeom prst="rect">
                  <a:avLst/>
                </a:prstGeom>
              </p:spPr>
            </p:pic>
          </p:grpSp>
        </p:grpSp>
        <p:pic>
          <p:nvPicPr>
            <p:cNvPr id="23" name="Picture 22">
              <a:extLst>
                <a:ext uri="{FF2B5EF4-FFF2-40B4-BE49-F238E27FC236}">
                  <a16:creationId xmlns:a16="http://schemas.microsoft.com/office/drawing/2014/main" id="{413FAF0E-1261-4182-B26A-36E7F1E083D0}"/>
                </a:ext>
              </a:extLst>
            </p:cNvPr>
            <p:cNvPicPr>
              <a:picLocks noChangeAspect="1"/>
            </p:cNvPicPr>
            <p:nvPr/>
          </p:nvPicPr>
          <p:blipFill>
            <a:blip r:embed="rId9"/>
            <a:stretch>
              <a:fillRect/>
            </a:stretch>
          </p:blipFill>
          <p:spPr>
            <a:xfrm>
              <a:off x="6176169" y="4658006"/>
              <a:ext cx="369486" cy="376912"/>
            </a:xfrm>
            <a:prstGeom prst="rect">
              <a:avLst/>
            </a:prstGeom>
          </p:spPr>
        </p:pic>
      </p:grpSp>
    </p:spTree>
    <p:extLst>
      <p:ext uri="{BB962C8B-B14F-4D97-AF65-F5344CB8AC3E}">
        <p14:creationId xmlns:p14="http://schemas.microsoft.com/office/powerpoint/2010/main" val="86359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BEE6-EE52-42EE-A39E-FD437A7C7A98}"/>
              </a:ext>
            </a:extLst>
          </p:cNvPr>
          <p:cNvSpPr>
            <a:spLocks noGrp="1"/>
          </p:cNvSpPr>
          <p:nvPr>
            <p:ph type="title"/>
          </p:nvPr>
        </p:nvSpPr>
        <p:spPr/>
        <p:txBody>
          <a:bodyPr/>
          <a:lstStyle/>
          <a:p>
            <a:r>
              <a:rPr lang="en-US" dirty="0"/>
              <a:t>Problem</a:t>
            </a:r>
          </a:p>
        </p:txBody>
      </p:sp>
      <p:sp>
        <p:nvSpPr>
          <p:cNvPr id="4" name="TextBox 3">
            <a:extLst>
              <a:ext uri="{FF2B5EF4-FFF2-40B4-BE49-F238E27FC236}">
                <a16:creationId xmlns:a16="http://schemas.microsoft.com/office/drawing/2014/main" id="{9FB06E22-E0B5-468A-8EF1-241B5542F1BD}"/>
              </a:ext>
            </a:extLst>
          </p:cNvPr>
          <p:cNvSpPr txBox="1"/>
          <p:nvPr/>
        </p:nvSpPr>
        <p:spPr>
          <a:xfrm>
            <a:off x="0" y="1091458"/>
            <a:ext cx="4525818" cy="309315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500" dirty="0">
                <a:latin typeface="+mn-lt"/>
              </a:rPr>
              <a:t>The EVA environment and glove tasks result in wear and tear to the outer glove layer</a:t>
            </a:r>
            <a:endParaRPr lang="en-US" sz="1500" dirty="0">
              <a:latin typeface="+mn-lt"/>
              <a:cs typeface="Calibri"/>
            </a:endParaRPr>
          </a:p>
          <a:p>
            <a:pPr marL="285750" indent="-285750">
              <a:buFont typeface="Arial" panose="020B0604020202020204" pitchFamily="34" charset="0"/>
              <a:buChar char="•"/>
            </a:pPr>
            <a:r>
              <a:rPr lang="en-US" sz="1500" dirty="0">
                <a:latin typeface="+mn-lt"/>
              </a:rPr>
              <a:t>A fundamental problem with EMU gloves is that damage to the outer glove layer may introduce a hole into the pressure suit. </a:t>
            </a:r>
            <a:endParaRPr lang="en-US" sz="1500" dirty="0">
              <a:latin typeface="+mn-lt"/>
              <a:cs typeface="Calibri"/>
            </a:endParaRPr>
          </a:p>
          <a:p>
            <a:pPr marL="285750" indent="-285750">
              <a:buFont typeface="Arial" panose="020B0604020202020204" pitchFamily="34" charset="0"/>
              <a:buChar char="•"/>
            </a:pPr>
            <a:r>
              <a:rPr lang="en-US" sz="1500" dirty="0">
                <a:latin typeface="+mn-lt"/>
              </a:rPr>
              <a:t>Exposure of the pressure suit  would present a danger to the crew during a spacewalk and limits that crew’s ability to preform subsequent EVA’s.</a:t>
            </a:r>
            <a:endParaRPr lang="en-US" sz="1500" dirty="0">
              <a:latin typeface="+mn-lt"/>
              <a:cs typeface="Calibri"/>
            </a:endParaRPr>
          </a:p>
          <a:p>
            <a:pPr marL="285750" indent="-285750">
              <a:buFont typeface="Arial" panose="020B0604020202020204" pitchFamily="34" charset="0"/>
              <a:buChar char="•"/>
            </a:pPr>
            <a:r>
              <a:rPr lang="en-US" sz="1500" dirty="0">
                <a:latin typeface="+mn-lt"/>
              </a:rPr>
              <a:t>Exploration on the lunar surface and at Mars will increase the frequency for EVA’s over the ISS maintenance, an upgrade tempo of ~10 per year. </a:t>
            </a:r>
            <a:endParaRPr lang="en-US" sz="1500" dirty="0">
              <a:latin typeface="+mn-lt"/>
              <a:cs typeface="Calibri"/>
            </a:endParaRPr>
          </a:p>
        </p:txBody>
      </p:sp>
      <p:pic>
        <p:nvPicPr>
          <p:cNvPr id="5" name="Picture 4">
            <a:extLst>
              <a:ext uri="{FF2B5EF4-FFF2-40B4-BE49-F238E27FC236}">
                <a16:creationId xmlns:a16="http://schemas.microsoft.com/office/drawing/2014/main" id="{63FEFF89-4AA1-49D0-BDD6-24B9275BC7CC}"/>
              </a:ext>
            </a:extLst>
          </p:cNvPr>
          <p:cNvPicPr>
            <a:picLocks noChangeAspect="1"/>
          </p:cNvPicPr>
          <p:nvPr/>
        </p:nvPicPr>
        <p:blipFill rotWithShape="1">
          <a:blip r:embed="rId2">
            <a:extLst>
              <a:ext uri="{28A0092B-C50C-407E-A947-70E740481C1C}">
                <a14:useLocalDpi xmlns:a14="http://schemas.microsoft.com/office/drawing/2010/main" val="0"/>
              </a:ext>
            </a:extLst>
          </a:blip>
          <a:srcRect l="14527"/>
          <a:stretch/>
        </p:blipFill>
        <p:spPr>
          <a:xfrm>
            <a:off x="4443482" y="1165733"/>
            <a:ext cx="4654335" cy="2664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A picture containing text, handwear&#10;&#10;Description automatically generated">
            <a:extLst>
              <a:ext uri="{FF2B5EF4-FFF2-40B4-BE49-F238E27FC236}">
                <a16:creationId xmlns:a16="http://schemas.microsoft.com/office/drawing/2014/main" id="{9E221266-8A8B-4E6E-9832-A5B2545AB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954" y="4239888"/>
            <a:ext cx="3392002" cy="1994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1EFBCAD-A556-44E1-A894-047AA4C1FA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423"/>
          <a:stretch/>
        </p:blipFill>
        <p:spPr bwMode="auto">
          <a:xfrm>
            <a:off x="101600" y="4258888"/>
            <a:ext cx="2898762" cy="194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A picture containing text, door&#10;&#10;Description automatically generated">
            <a:extLst>
              <a:ext uri="{FF2B5EF4-FFF2-40B4-BE49-F238E27FC236}">
                <a16:creationId xmlns:a16="http://schemas.microsoft.com/office/drawing/2014/main" id="{BF24E5FF-36C1-4276-8416-A11B74BA40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941"/>
          <a:stretch/>
        </p:blipFill>
        <p:spPr bwMode="auto">
          <a:xfrm>
            <a:off x="6968832" y="4239888"/>
            <a:ext cx="2107094" cy="2010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8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59F8-65C7-44E1-A527-AD04FC9C8602}"/>
              </a:ext>
            </a:extLst>
          </p:cNvPr>
          <p:cNvSpPr>
            <a:spLocks noGrp="1"/>
          </p:cNvSpPr>
          <p:nvPr>
            <p:ph type="title"/>
          </p:nvPr>
        </p:nvSpPr>
        <p:spPr/>
        <p:txBody>
          <a:bodyPr/>
          <a:lstStyle/>
          <a:p>
            <a:r>
              <a:rPr lang="en-US" dirty="0"/>
              <a:t>Current Process</a:t>
            </a:r>
          </a:p>
        </p:txBody>
      </p:sp>
      <p:sp>
        <p:nvSpPr>
          <p:cNvPr id="4" name="TextBox 3">
            <a:extLst>
              <a:ext uri="{FF2B5EF4-FFF2-40B4-BE49-F238E27FC236}">
                <a16:creationId xmlns:a16="http://schemas.microsoft.com/office/drawing/2014/main" id="{2C4B1EE8-F54E-4131-8895-68B5656A88CA}"/>
              </a:ext>
            </a:extLst>
          </p:cNvPr>
          <p:cNvSpPr txBox="1"/>
          <p:nvPr/>
        </p:nvSpPr>
        <p:spPr>
          <a:xfrm>
            <a:off x="-45110" y="1141364"/>
            <a:ext cx="5534040"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u="sng" dirty="0">
                <a:latin typeface="+mn-lt"/>
              </a:rPr>
              <a:t>2 types </a:t>
            </a:r>
            <a:r>
              <a:rPr lang="en-US" sz="1400" dirty="0">
                <a:latin typeface="+mn-lt"/>
              </a:rPr>
              <a:t>of glove inspections that are performed on-orbit:</a:t>
            </a:r>
          </a:p>
          <a:p>
            <a:pPr marL="742950" lvl="1" indent="-285750">
              <a:buFont typeface="Arial" panose="020B0604020202020204" pitchFamily="34" charset="0"/>
              <a:buChar char="•"/>
            </a:pPr>
            <a:r>
              <a:rPr lang="en-US" sz="1400" dirty="0">
                <a:latin typeface="+mn-lt"/>
              </a:rPr>
              <a:t>Live Glove checks during the EVA</a:t>
            </a:r>
          </a:p>
          <a:p>
            <a:pPr marL="1200150" lvl="2" indent="-285750">
              <a:buFont typeface="Arial" panose="020B0604020202020204" pitchFamily="34" charset="0"/>
              <a:buChar char="•"/>
            </a:pPr>
            <a:r>
              <a:rPr lang="en-US" sz="1400" dirty="0">
                <a:latin typeface="+mn-lt"/>
              </a:rPr>
              <a:t>After major translations, every 90 minutes, </a:t>
            </a:r>
            <a:r>
              <a:rPr lang="en-US" sz="1400" i="1" dirty="0">
                <a:latin typeface="+mn-lt"/>
              </a:rPr>
              <a:t>or </a:t>
            </a:r>
            <a:r>
              <a:rPr lang="en-US" sz="1400" dirty="0">
                <a:latin typeface="+mn-lt"/>
              </a:rPr>
              <a:t>after the crew completes a hand intensive task (electrical connections), the crew perform  a glove inspection. </a:t>
            </a:r>
          </a:p>
          <a:p>
            <a:pPr marL="742950" lvl="1" indent="-285750">
              <a:buFont typeface="Arial" panose="020B0604020202020204" pitchFamily="34" charset="0"/>
              <a:buChar char="•"/>
            </a:pPr>
            <a:r>
              <a:rPr lang="en-US" sz="1400" dirty="0">
                <a:latin typeface="+mn-lt"/>
              </a:rPr>
              <a:t>Post-EVA Glove Inspection</a:t>
            </a:r>
          </a:p>
          <a:p>
            <a:pPr marL="1200150" lvl="2" indent="-285750">
              <a:buFont typeface="Arial" panose="020B0604020202020204" pitchFamily="34" charset="0"/>
              <a:buChar char="•"/>
            </a:pPr>
            <a:r>
              <a:rPr lang="en-US" sz="1400" dirty="0">
                <a:latin typeface="+mn-lt"/>
              </a:rPr>
              <a:t>Another inspection is performed post EVA. After the crew have repressed, are safe inside the airlock, an internal crew member (IVA) will use a DSLR camera with a specific lens to capture a specific sequence of photos. </a:t>
            </a:r>
          </a:p>
          <a:p>
            <a:pPr marL="1200150" lvl="2" indent="-285750">
              <a:buFont typeface="Arial" panose="020B0604020202020204" pitchFamily="34" charset="0"/>
              <a:buChar char="•"/>
            </a:pPr>
            <a:r>
              <a:rPr lang="en-US" sz="1400" dirty="0">
                <a:latin typeface="+mn-lt"/>
              </a:rPr>
              <a:t>After photos for both crew are complete, the images are downloaded to a laptop, allowing the ground team to downlink and share them with the EMU Glove subject matter experts for review. </a:t>
            </a:r>
          </a:p>
          <a:p>
            <a:pPr marL="1200150" lvl="2" indent="-285750">
              <a:buFont typeface="Arial" panose="020B0604020202020204" pitchFamily="34" charset="0"/>
              <a:buChar char="•"/>
            </a:pPr>
            <a:r>
              <a:rPr lang="en-US" sz="1400" dirty="0">
                <a:latin typeface="+mn-lt"/>
              </a:rPr>
              <a:t>The ground based reviewed process can take </a:t>
            </a:r>
            <a:r>
              <a:rPr lang="en-US" sz="1400" i="1" dirty="0">
                <a:latin typeface="+mn-lt"/>
              </a:rPr>
              <a:t>several days</a:t>
            </a:r>
            <a:r>
              <a:rPr lang="en-US" sz="1400" dirty="0">
                <a:latin typeface="+mn-lt"/>
              </a:rPr>
              <a:t> to complete, at which time the subject matter experts will gather and review the photos to identify any areas of concern, or reasons preventing the use of these gloves on a subsequent EVA. </a:t>
            </a:r>
          </a:p>
        </p:txBody>
      </p:sp>
      <p:grpSp>
        <p:nvGrpSpPr>
          <p:cNvPr id="5" name="Group 4">
            <a:extLst>
              <a:ext uri="{FF2B5EF4-FFF2-40B4-BE49-F238E27FC236}">
                <a16:creationId xmlns:a16="http://schemas.microsoft.com/office/drawing/2014/main" id="{174935C0-102E-4DCA-A1F9-3DAD61DC09BD}"/>
              </a:ext>
            </a:extLst>
          </p:cNvPr>
          <p:cNvGrpSpPr/>
          <p:nvPr/>
        </p:nvGrpSpPr>
        <p:grpSpPr>
          <a:xfrm>
            <a:off x="5528752" y="1039126"/>
            <a:ext cx="3042300" cy="5120642"/>
            <a:chOff x="8594644" y="1337910"/>
            <a:chExt cx="3042300" cy="5120642"/>
          </a:xfrm>
        </p:grpSpPr>
        <p:grpSp>
          <p:nvGrpSpPr>
            <p:cNvPr id="6" name="Group 5">
              <a:extLst>
                <a:ext uri="{FF2B5EF4-FFF2-40B4-BE49-F238E27FC236}">
                  <a16:creationId xmlns:a16="http://schemas.microsoft.com/office/drawing/2014/main" id="{662FCB36-78EE-4221-9886-28D8B705A70B}"/>
                </a:ext>
              </a:extLst>
            </p:cNvPr>
            <p:cNvGrpSpPr/>
            <p:nvPr/>
          </p:nvGrpSpPr>
          <p:grpSpPr>
            <a:xfrm>
              <a:off x="8594644" y="1337910"/>
              <a:ext cx="3042300" cy="5120642"/>
              <a:chOff x="3076834" y="3923069"/>
              <a:chExt cx="2758611" cy="4664649"/>
            </a:xfrm>
          </p:grpSpPr>
          <p:grpSp>
            <p:nvGrpSpPr>
              <p:cNvPr id="8" name="Group 7">
                <a:extLst>
                  <a:ext uri="{FF2B5EF4-FFF2-40B4-BE49-F238E27FC236}">
                    <a16:creationId xmlns:a16="http://schemas.microsoft.com/office/drawing/2014/main" id="{8AD07E47-B670-4A0B-A8F2-4A3D1517C49E}"/>
                  </a:ext>
                </a:extLst>
              </p:cNvPr>
              <p:cNvGrpSpPr/>
              <p:nvPr/>
            </p:nvGrpSpPr>
            <p:grpSpPr>
              <a:xfrm>
                <a:off x="3076834" y="3923069"/>
                <a:ext cx="2758611" cy="4664649"/>
                <a:chOff x="1705232" y="2273642"/>
                <a:chExt cx="2335427" cy="4008796"/>
              </a:xfrm>
              <a:solidFill>
                <a:schemeClr val="bg1">
                  <a:lumMod val="65000"/>
                </a:schemeClr>
              </a:solidFill>
            </p:grpSpPr>
            <p:sp>
              <p:nvSpPr>
                <p:cNvPr id="10" name="Rectangle: Rounded Corners 9">
                  <a:extLst>
                    <a:ext uri="{FF2B5EF4-FFF2-40B4-BE49-F238E27FC236}">
                      <a16:creationId xmlns:a16="http://schemas.microsoft.com/office/drawing/2014/main" id="{1464B3D8-6CE8-4963-B732-A1614980DF58}"/>
                    </a:ext>
                  </a:extLst>
                </p:cNvPr>
                <p:cNvSpPr/>
                <p:nvPr/>
              </p:nvSpPr>
              <p:spPr>
                <a:xfrm>
                  <a:off x="1705232" y="2273642"/>
                  <a:ext cx="2335427" cy="400879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51D367-AED9-44D9-8428-B689EF989CE0}"/>
                    </a:ext>
                  </a:extLst>
                </p:cNvPr>
                <p:cNvSpPr txBox="1"/>
                <p:nvPr/>
              </p:nvSpPr>
              <p:spPr>
                <a:xfrm>
                  <a:off x="2149278" y="2417673"/>
                  <a:ext cx="1616476" cy="289139"/>
                </a:xfrm>
                <a:prstGeom prst="rect">
                  <a:avLst/>
                </a:prstGeom>
                <a:grpFill/>
              </p:spPr>
              <p:txBody>
                <a:bodyPr wrap="square" rtlCol="0">
                  <a:spAutoFit/>
                </a:bodyPr>
                <a:lstStyle/>
                <a:p>
                  <a:pPr algn="ctr"/>
                  <a:r>
                    <a:rPr lang="en-US"/>
                    <a:t>Process</a:t>
                  </a:r>
                </a:p>
              </p:txBody>
            </p:sp>
          </p:grpSp>
          <p:pic>
            <p:nvPicPr>
              <p:cNvPr id="9" name="Picture 8">
                <a:extLst>
                  <a:ext uri="{FF2B5EF4-FFF2-40B4-BE49-F238E27FC236}">
                    <a16:creationId xmlns:a16="http://schemas.microsoft.com/office/drawing/2014/main" id="{3250A733-988F-4A22-890C-7D65432A75FB}"/>
                  </a:ext>
                </a:extLst>
              </p:cNvPr>
              <p:cNvPicPr>
                <a:picLocks noChangeAspect="1"/>
              </p:cNvPicPr>
              <p:nvPr/>
            </p:nvPicPr>
            <p:blipFill>
              <a:blip r:embed="rId2"/>
              <a:stretch>
                <a:fillRect/>
              </a:stretch>
            </p:blipFill>
            <p:spPr>
              <a:xfrm>
                <a:off x="3212175" y="4493845"/>
                <a:ext cx="2481482" cy="1695450"/>
              </a:xfrm>
              <a:prstGeom prst="rect">
                <a:avLst/>
              </a:prstGeom>
              <a:ln>
                <a:noFill/>
              </a:ln>
              <a:effectLst>
                <a:outerShdw blurRad="292100" dist="139700" dir="2700000" algn="tl" rotWithShape="0">
                  <a:srgbClr val="333333">
                    <a:alpha val="65000"/>
                  </a:srgbClr>
                </a:outerShdw>
              </a:effectLst>
            </p:spPr>
          </p:pic>
        </p:grpSp>
        <p:pic>
          <p:nvPicPr>
            <p:cNvPr id="7" name="Picture 6" descr="A picture containing indoor&#10;&#10;Description automatically generated">
              <a:extLst>
                <a:ext uri="{FF2B5EF4-FFF2-40B4-BE49-F238E27FC236}">
                  <a16:creationId xmlns:a16="http://schemas.microsoft.com/office/drawing/2014/main" id="{9A480179-A239-4BBE-B898-7F3669D4A1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05" t="3778" r="6762"/>
            <a:stretch/>
          </p:blipFill>
          <p:spPr>
            <a:xfrm>
              <a:off x="8749365" y="3983399"/>
              <a:ext cx="2772075" cy="220808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5865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5E31-819F-4FA9-A2EF-337E875A61F6}"/>
              </a:ext>
            </a:extLst>
          </p:cNvPr>
          <p:cNvSpPr>
            <a:spLocks noGrp="1"/>
          </p:cNvSpPr>
          <p:nvPr>
            <p:ph type="title"/>
          </p:nvPr>
        </p:nvSpPr>
        <p:spPr>
          <a:xfrm>
            <a:off x="2207491" y="251714"/>
            <a:ext cx="5717309" cy="792431"/>
          </a:xfrm>
        </p:spPr>
        <p:txBody>
          <a:bodyPr/>
          <a:lstStyle/>
          <a:p>
            <a:pPr algn="l"/>
            <a:r>
              <a:rPr lang="en-US" sz="2800" kern="0" dirty="0"/>
              <a:t>Need for EMU glove inspections</a:t>
            </a:r>
            <a:endParaRPr lang="en-US" dirty="0"/>
          </a:p>
        </p:txBody>
      </p:sp>
      <p:grpSp>
        <p:nvGrpSpPr>
          <p:cNvPr id="3" name="Group 2">
            <a:extLst>
              <a:ext uri="{FF2B5EF4-FFF2-40B4-BE49-F238E27FC236}">
                <a16:creationId xmlns:a16="http://schemas.microsoft.com/office/drawing/2014/main" id="{374E065D-8F91-44F9-A884-C40F29BDFEAD}"/>
              </a:ext>
            </a:extLst>
          </p:cNvPr>
          <p:cNvGrpSpPr/>
          <p:nvPr/>
        </p:nvGrpSpPr>
        <p:grpSpPr>
          <a:xfrm>
            <a:off x="851770" y="1008788"/>
            <a:ext cx="7508149" cy="5318740"/>
            <a:chOff x="-175364" y="1071419"/>
            <a:chExt cx="7508149" cy="5318740"/>
          </a:xfrm>
        </p:grpSpPr>
        <p:pic>
          <p:nvPicPr>
            <p:cNvPr id="4" name="Picture 3" descr="A gloved hand holding a snake&#10;&#10;Description automatically generated with low confidence">
              <a:extLst>
                <a:ext uri="{FF2B5EF4-FFF2-40B4-BE49-F238E27FC236}">
                  <a16:creationId xmlns:a16="http://schemas.microsoft.com/office/drawing/2014/main" id="{E49198D9-768F-45ED-9925-940B55774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10662" y="1140522"/>
              <a:ext cx="3863842" cy="263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close-up of a person's hand holding a piece of paper&#10;&#10;Description automatically generated with low confidence">
              <a:extLst>
                <a:ext uri="{FF2B5EF4-FFF2-40B4-BE49-F238E27FC236}">
                  <a16:creationId xmlns:a16="http://schemas.microsoft.com/office/drawing/2014/main" id="{335E425F-DD4C-49C0-AC4D-59E54E65E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781" y="2968778"/>
              <a:ext cx="2568620" cy="1748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close-up of a lizard&#10;&#10;Description automatically generated with low confidence">
              <a:extLst>
                <a:ext uri="{FF2B5EF4-FFF2-40B4-BE49-F238E27FC236}">
                  <a16:creationId xmlns:a16="http://schemas.microsoft.com/office/drawing/2014/main" id="{5FE0A581-9818-490F-9622-69D93AC32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876413" y="699442"/>
              <a:ext cx="1715393" cy="2519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D0E20243-5E9F-4B1D-8E85-E095A0E7168A}"/>
                </a:ext>
              </a:extLst>
            </p:cNvPr>
            <p:cNvSpPr/>
            <p:nvPr/>
          </p:nvSpPr>
          <p:spPr>
            <a:xfrm>
              <a:off x="1976005" y="2055732"/>
              <a:ext cx="545522" cy="5396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6B8C0E-EBCA-4400-B3A2-FBA4D6CD3606}"/>
                </a:ext>
              </a:extLst>
            </p:cNvPr>
            <p:cNvCxnSpPr>
              <a:cxnSpLocks/>
            </p:cNvCxnSpPr>
            <p:nvPr/>
          </p:nvCxnSpPr>
          <p:spPr>
            <a:xfrm flipV="1">
              <a:off x="2521527" y="1071419"/>
              <a:ext cx="1911928" cy="9882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145C59E-501D-4D18-95F8-27F270C7BA17}"/>
                </a:ext>
              </a:extLst>
            </p:cNvPr>
            <p:cNvGrpSpPr/>
            <p:nvPr/>
          </p:nvGrpSpPr>
          <p:grpSpPr>
            <a:xfrm>
              <a:off x="3891362" y="4821381"/>
              <a:ext cx="3441423" cy="1533237"/>
              <a:chOff x="9104528" y="990601"/>
              <a:chExt cx="5536547" cy="2273274"/>
            </a:xfrm>
          </p:grpSpPr>
          <p:sp>
            <p:nvSpPr>
              <p:cNvPr id="10" name="Rectangle: Rounded Corners 9">
                <a:extLst>
                  <a:ext uri="{FF2B5EF4-FFF2-40B4-BE49-F238E27FC236}">
                    <a16:creationId xmlns:a16="http://schemas.microsoft.com/office/drawing/2014/main" id="{3373B23A-D291-497E-9E08-E5C9467EFDE6}"/>
                  </a:ext>
                </a:extLst>
              </p:cNvPr>
              <p:cNvSpPr/>
              <p:nvPr/>
            </p:nvSpPr>
            <p:spPr>
              <a:xfrm>
                <a:off x="9104528" y="990601"/>
                <a:ext cx="5536547" cy="227327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B20F9E-7C3C-45ED-A094-F89286BD7A86}"/>
                  </a:ext>
                </a:extLst>
              </p:cNvPr>
              <p:cNvSpPr txBox="1"/>
              <p:nvPr/>
            </p:nvSpPr>
            <p:spPr>
              <a:xfrm>
                <a:off x="9165768" y="1186544"/>
                <a:ext cx="5461553" cy="2053481"/>
              </a:xfrm>
              <a:prstGeom prst="rect">
                <a:avLst/>
              </a:prstGeom>
              <a:noFill/>
            </p:spPr>
            <p:txBody>
              <a:bodyPr wrap="square" rtlCol="0">
                <a:spAutoFit/>
              </a:bodyPr>
              <a:lstStyle/>
              <a:p>
                <a:pPr algn="ctr"/>
                <a:r>
                  <a:rPr lang="en-US" sz="1400" u="sng" dirty="0">
                    <a:latin typeface="+mn-lt"/>
                  </a:rPr>
                  <a:t>Damage Modalities </a:t>
                </a:r>
                <a:r>
                  <a:rPr lang="en-US" sz="1400" dirty="0">
                    <a:latin typeface="+mn-lt"/>
                  </a:rPr>
                  <a:t>(labels for Obj Det)</a:t>
                </a:r>
                <a:r>
                  <a:rPr lang="en-US" sz="1400" u="sng" dirty="0">
                    <a:latin typeface="+mn-lt"/>
                  </a:rPr>
                  <a:t> </a:t>
                </a:r>
              </a:p>
              <a:p>
                <a:pPr marL="285750" indent="-285750">
                  <a:buFont typeface="Arial" panose="020B0604020202020204" pitchFamily="34" charset="0"/>
                  <a:buChar char="•"/>
                </a:pPr>
                <a:r>
                  <a:rPr lang="en-US" sz="1400" u="sng" dirty="0" err="1">
                    <a:latin typeface="+mn-lt"/>
                  </a:rPr>
                  <a:t>Vectran</a:t>
                </a:r>
                <a:r>
                  <a:rPr lang="en-US" sz="1400" u="sng" dirty="0">
                    <a:latin typeface="+mn-lt"/>
                  </a:rPr>
                  <a:t> damage </a:t>
                </a:r>
                <a:r>
                  <a:rPr lang="en-US" sz="1400" dirty="0">
                    <a:latin typeface="+mn-lt"/>
                  </a:rPr>
                  <a:t>– cut resistant layer, </a:t>
                </a:r>
              </a:p>
              <a:p>
                <a:pPr marL="285750" indent="-285750">
                  <a:buFont typeface="Arial" panose="020B0604020202020204" pitchFamily="34" charset="0"/>
                  <a:buChar char="•"/>
                </a:pPr>
                <a:r>
                  <a:rPr lang="en-US" sz="1400" u="sng" dirty="0">
                    <a:latin typeface="+mn-lt"/>
                  </a:rPr>
                  <a:t>RTV wear</a:t>
                </a:r>
                <a:r>
                  <a:rPr lang="en-US" sz="1400" dirty="0">
                    <a:latin typeface="+mn-lt"/>
                  </a:rPr>
                  <a:t> – first layer of defense </a:t>
                </a:r>
              </a:p>
              <a:p>
                <a:pPr marL="285750" indent="-285750">
                  <a:buFont typeface="Arial" panose="020B0604020202020204" pitchFamily="34" charset="0"/>
                  <a:buChar char="•"/>
                </a:pPr>
                <a:r>
                  <a:rPr lang="en-US" sz="1400" u="sng" dirty="0">
                    <a:latin typeface="+mn-lt"/>
                  </a:rPr>
                  <a:t>RTV Trim</a:t>
                </a:r>
                <a:r>
                  <a:rPr lang="en-US" sz="1400" dirty="0">
                    <a:latin typeface="+mn-lt"/>
                  </a:rPr>
                  <a:t> – crew removal required</a:t>
                </a:r>
              </a:p>
              <a:p>
                <a:pPr marL="285750" indent="-285750">
                  <a:buFont typeface="Arial" panose="020B0604020202020204" pitchFamily="34" charset="0"/>
                  <a:buChar char="•"/>
                </a:pPr>
                <a:r>
                  <a:rPr lang="en-US" sz="1400" dirty="0">
                    <a:latin typeface="+mn-lt"/>
                  </a:rPr>
                  <a:t>Thumb and index finger are high use area</a:t>
                </a:r>
              </a:p>
            </p:txBody>
          </p:sp>
        </p:grpSp>
        <p:pic>
          <p:nvPicPr>
            <p:cNvPr id="12" name="Picture 11" descr="A picture containing person, indoor, hand&#10;&#10;Description automatically generated">
              <a:extLst>
                <a:ext uri="{FF2B5EF4-FFF2-40B4-BE49-F238E27FC236}">
                  <a16:creationId xmlns:a16="http://schemas.microsoft.com/office/drawing/2014/main" id="{02A8F44F-1ECA-4818-8635-906134684C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41738" y="3316628"/>
              <a:ext cx="2456429" cy="3690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7" name="Straight Connector 16">
              <a:extLst>
                <a:ext uri="{FF2B5EF4-FFF2-40B4-BE49-F238E27FC236}">
                  <a16:creationId xmlns:a16="http://schemas.microsoft.com/office/drawing/2014/main" id="{C7964B18-B304-4183-8716-2AE1A4801CC6}"/>
                </a:ext>
              </a:extLst>
            </p:cNvPr>
            <p:cNvCxnSpPr>
              <a:cxnSpLocks/>
            </p:cNvCxnSpPr>
            <p:nvPr/>
          </p:nvCxnSpPr>
          <p:spPr>
            <a:xfrm>
              <a:off x="2521527" y="2604655"/>
              <a:ext cx="1902691" cy="21428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966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013A13F-3658-4504-ACA4-CDEAA6865E8B}"/>
              </a:ext>
            </a:extLst>
          </p:cNvPr>
          <p:cNvSpPr>
            <a:spLocks noGrp="1"/>
          </p:cNvSpPr>
          <p:nvPr/>
        </p:nvSpPr>
        <p:spPr>
          <a:xfrm>
            <a:off x="269189" y="1101761"/>
            <a:ext cx="8453761" cy="5370217"/>
          </a:xfrm>
          <a:prstGeom prst="rect">
            <a:avLst/>
          </a:prstGeom>
        </p:spPr>
        <p:txBody>
          <a:bodyPr vert="horz" lIns="68580" tIns="34290" rIns="68580" bIns="34290" rtlCol="0" anchor="t">
            <a:normAutofit lnSpcReduction="10000"/>
          </a:bodyPr>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kern="1200">
                <a:solidFill>
                  <a:schemeClr val="tx1"/>
                </a:solidFill>
                <a:latin typeface="Arial"/>
                <a:ea typeface="+mn-ea"/>
                <a:cs typeface="Arial"/>
              </a:defRPr>
            </a:lvl1pPr>
            <a:lvl2pPr marL="517525" indent="-227013" algn="l" defTabSz="457200" rtl="0" eaLnBrk="1" latinLnBrk="0" hangingPunct="1">
              <a:spcBef>
                <a:spcPct val="20000"/>
              </a:spcBef>
              <a:buFont typeface="Arial"/>
              <a:buChar char="–"/>
              <a:defRPr sz="1600" i="1" kern="1200">
                <a:solidFill>
                  <a:schemeClr val="tx1"/>
                </a:solidFill>
                <a:latin typeface="Arial"/>
                <a:ea typeface="+mn-ea"/>
                <a:cs typeface="Arial"/>
              </a:defRPr>
            </a:lvl2pPr>
            <a:lvl3pPr marL="800100" indent="-176213" algn="l" defTabSz="457200" rtl="0" eaLnBrk="1" latinLnBrk="0" hangingPunct="1">
              <a:spcBef>
                <a:spcPct val="20000"/>
              </a:spcBef>
              <a:buSzPct val="130000"/>
              <a:buFont typeface="Arial"/>
              <a:buChar char="•"/>
              <a:defRPr sz="1600" kern="1200">
                <a:solidFill>
                  <a:schemeClr val="tx1"/>
                </a:solidFill>
                <a:latin typeface="Arial"/>
                <a:ea typeface="+mn-ea"/>
                <a:cs typeface="Arial"/>
              </a:defRPr>
            </a:lvl3pPr>
            <a:lvl4pPr marL="1201738" indent="-228600" algn="l" defTabSz="457200" rtl="0" eaLnBrk="1" latinLnBrk="0" hangingPunct="1">
              <a:spcBef>
                <a:spcPct val="20000"/>
              </a:spcBef>
              <a:buFont typeface="Arial"/>
              <a:buChar char="–"/>
              <a:defRPr sz="1600" i="1" kern="1200">
                <a:solidFill>
                  <a:schemeClr val="tx1"/>
                </a:solidFill>
                <a:latin typeface="Arial"/>
                <a:ea typeface="+mn-ea"/>
                <a:cs typeface="Arial"/>
              </a:defRPr>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cs typeface="Calibri"/>
              </a:rPr>
              <a:t>Motivation</a:t>
            </a:r>
            <a:r>
              <a:rPr lang="en-US" dirty="0">
                <a:cs typeface="Calibri"/>
              </a:rPr>
              <a:t>: Reduce the time required to complete Post EVA Glove inspections for Lunar and Mars missions. Having the capability to automate inspections </a:t>
            </a:r>
            <a:r>
              <a:rPr lang="en-US" dirty="0"/>
              <a:t>and approve</a:t>
            </a:r>
            <a:r>
              <a:rPr lang="en-US" dirty="0">
                <a:cs typeface="Calibri"/>
              </a:rPr>
              <a:t>  the gloves f</a:t>
            </a:r>
            <a:r>
              <a:rPr lang="en-US" dirty="0"/>
              <a:t>or the next EVA </a:t>
            </a:r>
            <a:r>
              <a:rPr lang="en-US" dirty="0">
                <a:cs typeface="Calibri"/>
              </a:rPr>
              <a:t>at an exploration destination would reduce the dependency on the ground based Glove SMEs.  ISS is being used as an </a:t>
            </a:r>
            <a:r>
              <a:rPr lang="en-US" b="1" i="1" u="sng" dirty="0">
                <a:cs typeface="Calibri"/>
              </a:rPr>
              <a:t>R&amp;D</a:t>
            </a:r>
            <a:r>
              <a:rPr lang="en-US" dirty="0">
                <a:cs typeface="Calibri"/>
              </a:rPr>
              <a:t> testbed. </a:t>
            </a:r>
          </a:p>
          <a:p>
            <a:pPr marL="0" indent="0">
              <a:buNone/>
            </a:pPr>
            <a:r>
              <a:rPr lang="en-US" u="sng" dirty="0">
                <a:cs typeface="Calibri"/>
              </a:rPr>
              <a:t>Phase 1: Addressing Post-EVA Glove Analysis Process</a:t>
            </a:r>
            <a:r>
              <a:rPr lang="en-US" dirty="0">
                <a:cs typeface="Calibri"/>
              </a:rPr>
              <a:t> </a:t>
            </a:r>
            <a:endParaRPr lang="en-US" dirty="0">
              <a:solidFill>
                <a:schemeClr val="accent2">
                  <a:lumMod val="75000"/>
                </a:schemeClr>
              </a:solidFill>
              <a:cs typeface="Calibri"/>
            </a:endParaRPr>
          </a:p>
          <a:p>
            <a:pPr indent="-175895"/>
            <a:r>
              <a:rPr lang="en-US" dirty="0">
                <a:solidFill>
                  <a:srgbClr val="000000"/>
                </a:solidFill>
                <a:cs typeface="Calibri"/>
              </a:rPr>
              <a:t>Gathered</a:t>
            </a:r>
            <a:r>
              <a:rPr lang="en-US" dirty="0">
                <a:cs typeface="Calibri"/>
              </a:rPr>
              <a:t> </a:t>
            </a:r>
            <a:r>
              <a:rPr lang="en-US" dirty="0"/>
              <a:t>approximately 3000 existing </a:t>
            </a:r>
            <a:r>
              <a:rPr lang="en-US" dirty="0">
                <a:cs typeface="Calibri"/>
              </a:rPr>
              <a:t> glove photos from Imagery Online (IO) , developed a training set and test set of photos.</a:t>
            </a:r>
            <a:endParaRPr lang="en-US" dirty="0"/>
          </a:p>
          <a:p>
            <a:pPr lvl="1" indent="-226695"/>
            <a:r>
              <a:rPr lang="en-US" dirty="0">
                <a:cs typeface="Calibri"/>
              </a:rPr>
              <a:t>Continuing to optimize models for  identifying cases where the EMU gloves would be deemed NO-GO.</a:t>
            </a:r>
          </a:p>
          <a:p>
            <a:pPr indent="-175895"/>
            <a:r>
              <a:rPr lang="en-US" dirty="0">
                <a:cs typeface="Calibri"/>
              </a:rPr>
              <a:t>Positioned to test the model in a parallel case with an EVA.  </a:t>
            </a:r>
            <a:endParaRPr lang="en-US" i="1" dirty="0">
              <a:solidFill>
                <a:schemeClr val="accent2">
                  <a:lumMod val="75000"/>
                </a:schemeClr>
              </a:solidFill>
              <a:cs typeface="Calibri"/>
            </a:endParaRPr>
          </a:p>
          <a:p>
            <a:pPr lvl="1" indent="-226695"/>
            <a:r>
              <a:rPr lang="en-US" dirty="0">
                <a:cs typeface="Calibri"/>
              </a:rPr>
              <a:t>EVAs scheduled March/April 2022</a:t>
            </a:r>
          </a:p>
          <a:p>
            <a:pPr lvl="1" indent="-226695"/>
            <a:r>
              <a:rPr lang="en-US" dirty="0">
                <a:cs typeface="Calibri"/>
              </a:rPr>
              <a:t>The recommendation proposed by the algorithm would be presented to the expert panel for comment and review. </a:t>
            </a:r>
          </a:p>
          <a:p>
            <a:pPr marL="0" indent="0">
              <a:buNone/>
            </a:pPr>
            <a:r>
              <a:rPr lang="en-US" u="sng" dirty="0"/>
              <a:t>Phase 2: Addressing Real Time</a:t>
            </a:r>
            <a:r>
              <a:rPr lang="en-US" dirty="0"/>
              <a:t> </a:t>
            </a:r>
            <a:endParaRPr lang="en-US" i="1" dirty="0">
              <a:solidFill>
                <a:schemeClr val="accent2">
                  <a:lumMod val="75000"/>
                </a:schemeClr>
              </a:solidFill>
            </a:endParaRPr>
          </a:p>
          <a:p>
            <a:pPr marL="285750" indent="-175895"/>
            <a:r>
              <a:rPr lang="en-US" dirty="0"/>
              <a:t>Phase 2 would expand the ML Model  by adapting it to use HD video to perform an inspection of the EVA gloves real-time and not with just still images.</a:t>
            </a:r>
          </a:p>
          <a:p>
            <a:pPr marL="803275" lvl="1" indent="-226695"/>
            <a:r>
              <a:rPr lang="en-US" i="0" dirty="0"/>
              <a:t>Currently working with FOD to determine ways of improve  real-time inspections in front of the new HECA camera, to ensure we get good video to analyze. </a:t>
            </a:r>
            <a:endParaRPr lang="en-US" dirty="0">
              <a:solidFill>
                <a:schemeClr val="accent2">
                  <a:lumMod val="75000"/>
                </a:schemeClr>
              </a:solidFill>
            </a:endParaRPr>
          </a:p>
          <a:p>
            <a:pPr marL="0" indent="0">
              <a:buNone/>
            </a:pPr>
            <a:endParaRPr lang="en-US" u="sng" dirty="0"/>
          </a:p>
          <a:p>
            <a:pPr indent="-175895"/>
            <a:endParaRPr lang="en-US" u="sng" dirty="0"/>
          </a:p>
        </p:txBody>
      </p:sp>
      <p:sp>
        <p:nvSpPr>
          <p:cNvPr id="7" name="Title 1">
            <a:extLst>
              <a:ext uri="{FF2B5EF4-FFF2-40B4-BE49-F238E27FC236}">
                <a16:creationId xmlns:a16="http://schemas.microsoft.com/office/drawing/2014/main" id="{4FF8ABAE-AD08-4CB3-AFD5-29EEB2BC1645}"/>
              </a:ext>
            </a:extLst>
          </p:cNvPr>
          <p:cNvSpPr txBox="1">
            <a:spLocks/>
          </p:cNvSpPr>
          <p:nvPr/>
        </p:nvSpPr>
        <p:spPr>
          <a:xfrm>
            <a:off x="2552700" y="173736"/>
            <a:ext cx="4038600" cy="990600"/>
          </a:xfrm>
          <a:prstGeom prst="rect">
            <a:avLst/>
          </a:prstGeom>
        </p:spPr>
        <p:txBody>
          <a:bodyPr lIns="91440" tIns="45720" rIns="91440" bIns="45720" anchor="t"/>
          <a:lstStyle>
            <a:lvl1pPr algn="ctr" rtl="0" eaLnBrk="0" fontAlgn="base" hangingPunct="0">
              <a:lnSpc>
                <a:spcPct val="100000"/>
              </a:lnSpc>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lnSpc>
                <a:spcPts val="3163"/>
              </a:lnSpc>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a:lstStyle>
          <a:p>
            <a:r>
              <a:rPr lang="en-US" kern="0">
                <a:ea typeface="ＭＳ Ｐゴシック"/>
                <a:cs typeface="Calibri Light"/>
              </a:rPr>
              <a:t>Project Overview</a:t>
            </a:r>
            <a:endParaRPr lang="en-US" kern="0">
              <a:cs typeface="Calibri Light"/>
            </a:endParaRPr>
          </a:p>
        </p:txBody>
      </p:sp>
    </p:spTree>
    <p:extLst>
      <p:ext uri="{BB962C8B-B14F-4D97-AF65-F5344CB8AC3E}">
        <p14:creationId xmlns:p14="http://schemas.microsoft.com/office/powerpoint/2010/main" val="172735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810FD2-B053-4D37-AE30-16E22A02170A}"/>
              </a:ext>
            </a:extLst>
          </p:cNvPr>
          <p:cNvSpPr>
            <a:spLocks noGrp="1"/>
          </p:cNvSpPr>
          <p:nvPr>
            <p:ph type="title"/>
          </p:nvPr>
        </p:nvSpPr>
        <p:spPr/>
        <p:txBody>
          <a:bodyPr/>
          <a:lstStyle/>
          <a:p>
            <a:r>
              <a:rPr lang="en-US" dirty="0"/>
              <a:t>ML Approach</a:t>
            </a:r>
          </a:p>
        </p:txBody>
      </p:sp>
      <p:sp>
        <p:nvSpPr>
          <p:cNvPr id="7" name="Content Placeholder 6">
            <a:extLst>
              <a:ext uri="{FF2B5EF4-FFF2-40B4-BE49-F238E27FC236}">
                <a16:creationId xmlns:a16="http://schemas.microsoft.com/office/drawing/2014/main" id="{1A9E762D-5CEA-4EB3-89EB-E920CF72D75A}"/>
              </a:ext>
            </a:extLst>
          </p:cNvPr>
          <p:cNvSpPr>
            <a:spLocks noGrp="1"/>
          </p:cNvSpPr>
          <p:nvPr>
            <p:ph idx="1"/>
          </p:nvPr>
        </p:nvSpPr>
        <p:spPr/>
        <p:txBody>
          <a:bodyPr/>
          <a:lstStyle/>
          <a:p>
            <a:r>
              <a:rPr lang="en-US" b="0" dirty="0">
                <a:solidFill>
                  <a:srgbClr val="1A28B9"/>
                </a:solidFill>
                <a:hlinkClick r:id="rId3">
                  <a:extLst>
                    <a:ext uri="{A12FA001-AC4F-418D-AE19-62706E023703}">
                      <ahyp:hlinkClr xmlns:ahyp="http://schemas.microsoft.com/office/drawing/2018/hyperlinkcolor" val="tx"/>
                    </a:ext>
                  </a:extLst>
                </a:hlinkClick>
              </a:rPr>
              <a:t>Digital Transformation </a:t>
            </a:r>
            <a:r>
              <a:rPr lang="en-US" b="0" dirty="0"/>
              <a:t>initiative at NASA seeks to accelerate technical/engineering innovation, increase efficiency, </a:t>
            </a:r>
            <a:r>
              <a:rPr lang="en-US" i="1" u="sng" dirty="0"/>
              <a:t>increase safe mission systems</a:t>
            </a:r>
            <a:r>
              <a:rPr lang="en-US" b="0" dirty="0"/>
              <a:t> and more while embracing the areas pursued in the IT world such as AI/ML and cloud computing. </a:t>
            </a:r>
            <a:endParaRPr lang="en-US" i="1" u="sng" dirty="0"/>
          </a:p>
          <a:p>
            <a:r>
              <a:rPr lang="en-US" b="0" dirty="0"/>
              <a:t>During NASA’s 2021 “</a:t>
            </a:r>
            <a:r>
              <a:rPr lang="en-US" b="0" i="1" dirty="0"/>
              <a:t>Digital Transformation</a:t>
            </a:r>
            <a:r>
              <a:rPr lang="en-US" b="0" dirty="0"/>
              <a:t>” solicitation of  projects from across the agency to test, utilize and compare 3 different commercial platforms (AWS, Google and Azure), this project was selected to use MS Azure. </a:t>
            </a:r>
          </a:p>
          <a:p>
            <a:r>
              <a:rPr lang="en-US" b="0" dirty="0"/>
              <a:t>Azure platform has both </a:t>
            </a:r>
            <a:r>
              <a:rPr lang="en-US" b="0" dirty="0" err="1"/>
              <a:t>AutoML</a:t>
            </a:r>
            <a:r>
              <a:rPr lang="en-US" b="0" dirty="0"/>
              <a:t> (drag and drop) as well as the ability to build your own model. </a:t>
            </a:r>
            <a:r>
              <a:rPr lang="en-US" b="0" dirty="0" err="1"/>
              <a:t>AutoML</a:t>
            </a:r>
            <a:r>
              <a:rPr lang="en-US" b="0" dirty="0"/>
              <a:t> was tested and utilized for this project</a:t>
            </a:r>
            <a:r>
              <a:rPr lang="en-US" dirty="0"/>
              <a:t> </a:t>
            </a:r>
          </a:p>
        </p:txBody>
      </p:sp>
    </p:spTree>
    <p:extLst>
      <p:ext uri="{BB962C8B-B14F-4D97-AF65-F5344CB8AC3E}">
        <p14:creationId xmlns:p14="http://schemas.microsoft.com/office/powerpoint/2010/main" val="270804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9704-34E3-40F9-838A-9AAF90C93B28}"/>
              </a:ext>
            </a:extLst>
          </p:cNvPr>
          <p:cNvSpPr>
            <a:spLocks noGrp="1"/>
          </p:cNvSpPr>
          <p:nvPr>
            <p:ph type="title"/>
          </p:nvPr>
        </p:nvSpPr>
        <p:spPr/>
        <p:txBody>
          <a:bodyPr/>
          <a:lstStyle/>
          <a:p>
            <a:r>
              <a:rPr lang="en-US" dirty="0"/>
              <a:t>Classification  </a:t>
            </a:r>
          </a:p>
        </p:txBody>
      </p:sp>
      <p:sp>
        <p:nvSpPr>
          <p:cNvPr id="3" name="Content Placeholder 2">
            <a:extLst>
              <a:ext uri="{FF2B5EF4-FFF2-40B4-BE49-F238E27FC236}">
                <a16:creationId xmlns:a16="http://schemas.microsoft.com/office/drawing/2014/main" id="{CFD685A4-6E17-4E02-80F3-C692B1C7DB5E}"/>
              </a:ext>
            </a:extLst>
          </p:cNvPr>
          <p:cNvSpPr>
            <a:spLocks noGrp="1"/>
          </p:cNvSpPr>
          <p:nvPr>
            <p:ph idx="1"/>
          </p:nvPr>
        </p:nvSpPr>
        <p:spPr/>
        <p:txBody>
          <a:bodyPr/>
          <a:lstStyle/>
          <a:p>
            <a:r>
              <a:rPr lang="en-US" b="0" dirty="0"/>
              <a:t>Utilized the Classification capability of Azure as a starting point. The main purpose was to investigate a low overhead approach for potentially identifying issues with the gloves. </a:t>
            </a:r>
          </a:p>
          <a:p>
            <a:pPr lvl="1"/>
            <a:r>
              <a:rPr lang="en-US" b="0" dirty="0"/>
              <a:t>Images could quickly be loaded in the training area and tags applied to the image, not</a:t>
            </a:r>
            <a:r>
              <a:rPr lang="en-US" dirty="0"/>
              <a:t> to specific locations; reducing the time spent supplying the model. </a:t>
            </a:r>
          </a:p>
          <a:p>
            <a:pPr lvl="1"/>
            <a:r>
              <a:rPr lang="en-US" b="0" dirty="0"/>
              <a:t>LIME (local interpretable model explanation</a:t>
            </a:r>
            <a:r>
              <a:rPr lang="en-US" dirty="0"/>
              <a:t>) was used to better understand what areas the model had identified as consistent and important. Did this line up with areas human experts used to make determinations?</a:t>
            </a:r>
          </a:p>
          <a:p>
            <a:r>
              <a:rPr lang="en-US" b="0" dirty="0"/>
              <a:t>Due to lower fidelity modeling (Azure compact) this effort proved to be inconsistent, and the project moved to object detection. </a:t>
            </a:r>
          </a:p>
        </p:txBody>
      </p:sp>
    </p:spTree>
    <p:extLst>
      <p:ext uri="{BB962C8B-B14F-4D97-AF65-F5344CB8AC3E}">
        <p14:creationId xmlns:p14="http://schemas.microsoft.com/office/powerpoint/2010/main" val="293646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DBEF2ECB-2861-460B-AF72-C00320E85C80}"/>
              </a:ext>
            </a:extLst>
          </p:cNvPr>
          <p:cNvPicPr>
            <a:picLocks noChangeAspect="1"/>
          </p:cNvPicPr>
          <p:nvPr/>
        </p:nvPicPr>
        <p:blipFill rotWithShape="1">
          <a:blip r:embed="rId3">
            <a:extLst>
              <a:ext uri="{28A0092B-C50C-407E-A947-70E740481C1C}">
                <a14:useLocalDpi xmlns:a14="http://schemas.microsoft.com/office/drawing/2010/main" val="0"/>
              </a:ext>
            </a:extLst>
          </a:blip>
          <a:srcRect l="44845" t="34288"/>
          <a:stretch/>
        </p:blipFill>
        <p:spPr>
          <a:xfrm>
            <a:off x="3645074" y="1215024"/>
            <a:ext cx="3820437" cy="3182046"/>
          </a:xfrm>
          <a:prstGeom prst="rect">
            <a:avLst/>
          </a:prstGeom>
        </p:spPr>
      </p:pic>
      <p:sp>
        <p:nvSpPr>
          <p:cNvPr id="3" name="Title 2">
            <a:extLst>
              <a:ext uri="{FF2B5EF4-FFF2-40B4-BE49-F238E27FC236}">
                <a16:creationId xmlns:a16="http://schemas.microsoft.com/office/drawing/2014/main" id="{27DBF95F-4A3C-45B5-8CCB-C5D76215A493}"/>
              </a:ext>
            </a:extLst>
          </p:cNvPr>
          <p:cNvSpPr>
            <a:spLocks noGrp="1"/>
          </p:cNvSpPr>
          <p:nvPr>
            <p:ph type="title"/>
          </p:nvPr>
        </p:nvSpPr>
        <p:spPr/>
        <p:txBody>
          <a:bodyPr/>
          <a:lstStyle/>
          <a:p>
            <a:r>
              <a:rPr lang="en-US" dirty="0"/>
              <a:t>Ground based results</a:t>
            </a:r>
          </a:p>
        </p:txBody>
      </p:sp>
      <p:pic>
        <p:nvPicPr>
          <p:cNvPr id="6" name="Picture 5" descr="Graphical user interface&#10;&#10;Description automatically generated">
            <a:extLst>
              <a:ext uri="{FF2B5EF4-FFF2-40B4-BE49-F238E27FC236}">
                <a16:creationId xmlns:a16="http://schemas.microsoft.com/office/drawing/2014/main" id="{D7EE0FA8-755D-451B-AB88-70205E749E7F}"/>
              </a:ext>
            </a:extLst>
          </p:cNvPr>
          <p:cNvPicPr>
            <a:picLocks noChangeAspect="1"/>
          </p:cNvPicPr>
          <p:nvPr/>
        </p:nvPicPr>
        <p:blipFill rotWithShape="1">
          <a:blip r:embed="rId4">
            <a:extLst>
              <a:ext uri="{28A0092B-C50C-407E-A947-70E740481C1C}">
                <a14:useLocalDpi xmlns:a14="http://schemas.microsoft.com/office/drawing/2010/main" val="0"/>
              </a:ext>
            </a:extLst>
          </a:blip>
          <a:srcRect t="15866" r="55543" b="18723"/>
          <a:stretch/>
        </p:blipFill>
        <p:spPr>
          <a:xfrm>
            <a:off x="137787" y="1064712"/>
            <a:ext cx="3870542" cy="3981129"/>
          </a:xfrm>
          <a:prstGeom prst="rect">
            <a:avLst/>
          </a:prstGeom>
        </p:spPr>
      </p:pic>
      <p:sp>
        <p:nvSpPr>
          <p:cNvPr id="12" name="TextBox 11">
            <a:extLst>
              <a:ext uri="{FF2B5EF4-FFF2-40B4-BE49-F238E27FC236}">
                <a16:creationId xmlns:a16="http://schemas.microsoft.com/office/drawing/2014/main" id="{EA3056F3-61A7-4A74-AA9E-F3F3E5BB5470}"/>
              </a:ext>
            </a:extLst>
          </p:cNvPr>
          <p:cNvSpPr txBox="1"/>
          <p:nvPr/>
        </p:nvSpPr>
        <p:spPr>
          <a:xfrm>
            <a:off x="256480" y="5229922"/>
            <a:ext cx="8552985" cy="923330"/>
          </a:xfrm>
          <a:prstGeom prst="rect">
            <a:avLst/>
          </a:prstGeom>
          <a:noFill/>
        </p:spPr>
        <p:txBody>
          <a:bodyPr wrap="square" rtlCol="0">
            <a:spAutoFit/>
          </a:bodyPr>
          <a:lstStyle/>
          <a:p>
            <a:pPr marL="342900" indent="-342900">
              <a:buFont typeface="Arial" panose="020B0604020202020204" pitchFamily="34" charset="0"/>
              <a:buChar char="•"/>
            </a:pPr>
            <a:r>
              <a:rPr lang="en-US" sz="1800"/>
              <a:t>Ground based analysis of US EVA 76 post EVA glove photo using our classification model </a:t>
            </a:r>
          </a:p>
          <a:p>
            <a:pPr marL="800100" lvl="1" indent="-342900">
              <a:buFont typeface="Arial" panose="020B0604020202020204" pitchFamily="34" charset="0"/>
              <a:buChar char="•"/>
            </a:pPr>
            <a:r>
              <a:rPr lang="en-US" sz="1800"/>
              <a:t>For this specific image, the model is recommending a 97% probability of “GO”</a:t>
            </a:r>
          </a:p>
        </p:txBody>
      </p:sp>
      <p:pic>
        <p:nvPicPr>
          <p:cNvPr id="14" name="Picture 13">
            <a:extLst>
              <a:ext uri="{FF2B5EF4-FFF2-40B4-BE49-F238E27FC236}">
                <a16:creationId xmlns:a16="http://schemas.microsoft.com/office/drawing/2014/main" id="{F84271BA-0852-4427-A063-ECCE6E84F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753" y="3573713"/>
            <a:ext cx="1456154" cy="1730015"/>
          </a:xfrm>
          <a:prstGeom prst="rect">
            <a:avLst/>
          </a:prstGeom>
        </p:spPr>
      </p:pic>
      <p:cxnSp>
        <p:nvCxnSpPr>
          <p:cNvPr id="4" name="Straight Connector 3">
            <a:extLst>
              <a:ext uri="{FF2B5EF4-FFF2-40B4-BE49-F238E27FC236}">
                <a16:creationId xmlns:a16="http://schemas.microsoft.com/office/drawing/2014/main" id="{D3C31C91-0453-415F-B67C-80194CB67B32}"/>
              </a:ext>
            </a:extLst>
          </p:cNvPr>
          <p:cNvCxnSpPr>
            <a:cxnSpLocks/>
          </p:cNvCxnSpPr>
          <p:nvPr/>
        </p:nvCxnSpPr>
        <p:spPr bwMode="auto">
          <a:xfrm>
            <a:off x="4534422" y="1215025"/>
            <a:ext cx="2755726"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2163272"/>
      </p:ext>
    </p:extLst>
  </p:cSld>
  <p:clrMapOvr>
    <a:masterClrMapping/>
  </p:clrMapOvr>
</p:sld>
</file>

<file path=ppt/theme/theme1.xml><?xml version="1.0" encoding="utf-8"?>
<a:theme xmlns:a="http://schemas.openxmlformats.org/drawingml/2006/main" name="Body of Presentatio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SS Anomaly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ISS Anomal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defRPr>
        </a:defPPr>
      </a:lstStyle>
    </a:lnDef>
  </a:objectDefaults>
  <a:extraClrSchemeLst>
    <a:extraClrScheme>
      <a:clrScheme name="ISS Anomaly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S Anomaly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S Anomaly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S Anomaly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S Anomaly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S Anomaly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S Anomaly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1E7733FA74847B4D2DBE526CEBE27" ma:contentTypeVersion="13" ma:contentTypeDescription="Create a new document." ma:contentTypeScope="" ma:versionID="94f6ce8c635894c4122c6a2e994a3210">
  <xsd:schema xmlns:xsd="http://www.w3.org/2001/XMLSchema" xmlns:xs="http://www.w3.org/2001/XMLSchema" xmlns:p="http://schemas.microsoft.com/office/2006/metadata/properties" xmlns:ns2="f7deeacc-6a2b-43ee-94d9-fbeb07381f4b" xmlns:ns3="be68c413-1cc3-41cd-bb78-86c971a3abf3" xmlns:ns4="d900e117-17a0-4b24-9e47-511ef1d02c43" targetNamespace="http://schemas.microsoft.com/office/2006/metadata/properties" ma:root="true" ma:fieldsID="1296e02464a7831588180d2e19dac4db" ns2:_="" ns3:_="" ns4:_="">
    <xsd:import namespace="f7deeacc-6a2b-43ee-94d9-fbeb07381f4b"/>
    <xsd:import namespace="be68c413-1cc3-41cd-bb78-86c971a3abf3"/>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deeacc-6a2b-43ee-94d9-fbeb07381f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68c413-1cc3-41cd-bb78-86c971a3abf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1ef0e76-8014-4d03-8618-b70c5deabc82}" ma:internalName="TaxCatchAll" ma:showField="CatchAllData" ma:web="be68c413-1cc3-41cd-bb78-86c971a3ab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e68c413-1cc3-41cd-bb78-86c971a3abf3">
      <UserInfo>
        <DisplayName>Crocker, Lori (JSC-XX111)</DisplayName>
        <AccountId>45</AccountId>
        <AccountType/>
      </UserInfo>
      <UserInfo>
        <DisplayName>Mohr, Edward J. (JSC-XX111)</DisplayName>
        <AccountId>46</AccountId>
        <AccountType/>
      </UserInfo>
      <UserInfo>
        <DisplayName>Swatkowski, John C. (JSC-EC1/AERO)[THE AEROSPACE CORPORATION]</DisplayName>
        <AccountId>12</AccountId>
        <AccountType/>
      </UserInfo>
      <UserInfo>
        <DisplayName>Sugar, Jeffrey A. (JSC-XX111)</DisplayName>
        <AccountId>39</AccountId>
        <AccountType/>
      </UserInfo>
      <UserInfo>
        <DisplayName>Padilla, Leslie K. (JSC-XX111)</DisplayName>
        <AccountId>75</AccountId>
        <AccountType/>
      </UserInfo>
      <UserInfo>
        <DisplayName>Murphy, Patrick (HQ-OC000)</DisplayName>
        <AccountId>105</AccountId>
        <AccountType/>
      </UserInfo>
    </SharedWithUsers>
    <TaxCatchAll xmlns="d900e117-17a0-4b24-9e47-511ef1d02c43" xsi:nil="true"/>
    <lcf76f155ced4ddcb4097134ff3c332f xmlns="f7deeacc-6a2b-43ee-94d9-fbeb07381f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9736B0-9754-4576-8A32-206CE9172634}">
  <ds:schemaRefs>
    <ds:schemaRef ds:uri="be68c413-1cc3-41cd-bb78-86c971a3abf3"/>
    <ds:schemaRef ds:uri="d900e117-17a0-4b24-9e47-511ef1d02c43"/>
    <ds:schemaRef ds:uri="f7deeacc-6a2b-43ee-94d9-fbeb07381f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CAE013-E2C7-4438-8B57-CAA51BFE1BE9}">
  <ds:schemaRefs>
    <ds:schemaRef ds:uri="http://schemas.microsoft.com/sharepoint/v3/contenttype/forms"/>
  </ds:schemaRefs>
</ds:datastoreItem>
</file>

<file path=customXml/itemProps3.xml><?xml version="1.0" encoding="utf-8"?>
<ds:datastoreItem xmlns:ds="http://schemas.openxmlformats.org/officeDocument/2006/customXml" ds:itemID="{0DFCC759-35A5-4D27-ABA3-86437314AFC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900e117-17a0-4b24-9e47-511ef1d02c43"/>
    <ds:schemaRef ds:uri="be68c413-1cc3-41cd-bb78-86c971a3abf3"/>
    <ds:schemaRef ds:uri="http://www.w3.org/XML/1998/namespace"/>
    <ds:schemaRef ds:uri="f7deeacc-6a2b-43ee-94d9-fbeb07381f4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16503</TotalTime>
  <Words>2665</Words>
  <Application>Microsoft Office PowerPoint</Application>
  <PresentationFormat>On-screen Show (4:3)</PresentationFormat>
  <Paragraphs>192</Paragraphs>
  <Slides>23</Slides>
  <Notes>7</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Monotype Sorts</vt:lpstr>
      <vt:lpstr>Segoe UI</vt:lpstr>
      <vt:lpstr>Times New Roman</vt:lpstr>
      <vt:lpstr>Wingdings</vt:lpstr>
      <vt:lpstr>Body of Presentation</vt:lpstr>
      <vt:lpstr>Title Slide</vt:lpstr>
      <vt:lpstr>ISS Anomaly Presentation</vt:lpstr>
      <vt:lpstr>PowerPoint Presentation</vt:lpstr>
      <vt:lpstr>Overview</vt:lpstr>
      <vt:lpstr>Problem</vt:lpstr>
      <vt:lpstr>Current Process</vt:lpstr>
      <vt:lpstr>Need for EMU glove inspections</vt:lpstr>
      <vt:lpstr>PowerPoint Presentation</vt:lpstr>
      <vt:lpstr>ML Approach</vt:lpstr>
      <vt:lpstr>Classification  </vt:lpstr>
      <vt:lpstr>Ground based results</vt:lpstr>
      <vt:lpstr>Object Detection</vt:lpstr>
      <vt:lpstr>Ground based results </vt:lpstr>
      <vt:lpstr>Ground based results</vt:lpstr>
      <vt:lpstr>Precision vs Recall</vt:lpstr>
      <vt:lpstr>PowerPoint Presentation</vt:lpstr>
      <vt:lpstr>Results from ISS SBC-2</vt:lpstr>
      <vt:lpstr>US EVA 78 Test results</vt:lpstr>
      <vt:lpstr>ML Approach</vt:lpstr>
      <vt:lpstr>PowerPoint Presentation</vt:lpstr>
      <vt:lpstr>US EVA 79 Results</vt:lpstr>
      <vt:lpstr>US EVA 79</vt:lpstr>
      <vt:lpstr>False Positives</vt:lpstr>
      <vt:lpstr>Summary </vt:lpstr>
      <vt:lpstr>Thank You</vt:lpstr>
    </vt:vector>
  </TitlesOfParts>
  <Manager/>
  <Company>NASA EVA Office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EVA Office</dc:title>
  <dc:subject>NASA EVA Office</dc:subject>
  <dc:creator>NASA EVA Office</dc:creator>
  <cp:keywords/>
  <dc:description/>
  <cp:lastModifiedBy>Swatkowski, John C. (JSC-EX6/AERO)[THE AEROSPACE CORPORATION]</cp:lastModifiedBy>
  <cp:revision>4</cp:revision>
  <cp:lastPrinted>2013-09-30T18:51:48Z</cp:lastPrinted>
  <dcterms:created xsi:type="dcterms:W3CDTF">2013-04-30T15:43:06Z</dcterms:created>
  <dcterms:modified xsi:type="dcterms:W3CDTF">2022-11-09T18:33:51Z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0x010100DBE1E7733FA74847B4D2DBE526CEBE27</vt:lpwstr>
  </property>
  <property fmtid="{D5CDD505-2E9C-101B-9397-08002B2CF9AE}" pid="3" name="MediaServiceImageTags">
    <vt:lpwstr/>
  </property>
</Properties>
</file>