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4"/>
  </p:sldMasterIdLst>
  <p:notesMasterIdLst>
    <p:notesMasterId r:id="rId22"/>
  </p:notesMasterIdLst>
  <p:handoutMasterIdLst>
    <p:handoutMasterId r:id="rId23"/>
  </p:handoutMasterIdLst>
  <p:sldIdLst>
    <p:sldId id="277" r:id="rId5"/>
    <p:sldId id="279" r:id="rId6"/>
    <p:sldId id="283" r:id="rId7"/>
    <p:sldId id="301" r:id="rId8"/>
    <p:sldId id="280" r:id="rId9"/>
    <p:sldId id="282" r:id="rId10"/>
    <p:sldId id="285" r:id="rId11"/>
    <p:sldId id="291" r:id="rId12"/>
    <p:sldId id="292" r:id="rId13"/>
    <p:sldId id="287" r:id="rId14"/>
    <p:sldId id="286" r:id="rId15"/>
    <p:sldId id="293" r:id="rId16"/>
    <p:sldId id="296" r:id="rId17"/>
    <p:sldId id="299" r:id="rId18"/>
    <p:sldId id="297" r:id="rId19"/>
    <p:sldId id="295" r:id="rId20"/>
    <p:sldId id="302" r:id="rId21"/>
  </p:sldIdLst>
  <p:sldSz cx="9144000" cy="5143500" type="screen16x9"/>
  <p:notesSz cx="7010400" cy="94488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1pPr>
    <a:lvl2pPr marL="409575" indent="47625" algn="l" rtl="0" eaLnBrk="0" fontAlgn="base" hangingPunct="0">
      <a:spcBef>
        <a:spcPct val="0"/>
      </a:spcBef>
      <a:spcAft>
        <a:spcPct val="0"/>
      </a:spcAft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2pPr>
    <a:lvl3pPr marL="819150" indent="95250" algn="l" rtl="0" eaLnBrk="0" fontAlgn="base" hangingPunct="0">
      <a:spcBef>
        <a:spcPct val="0"/>
      </a:spcBef>
      <a:spcAft>
        <a:spcPct val="0"/>
      </a:spcAft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3pPr>
    <a:lvl4pPr marL="1230313" indent="141288" algn="l" rtl="0" eaLnBrk="0" fontAlgn="base" hangingPunct="0">
      <a:spcBef>
        <a:spcPct val="0"/>
      </a:spcBef>
      <a:spcAft>
        <a:spcPct val="0"/>
      </a:spcAft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4pPr>
    <a:lvl5pPr marL="1639888" indent="188913" algn="l" rtl="0" eaLnBrk="0" fontAlgn="base" hangingPunct="0">
      <a:spcBef>
        <a:spcPct val="0"/>
      </a:spcBef>
      <a:spcAft>
        <a:spcPct val="0"/>
      </a:spcAft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800" kern="1200">
        <a:solidFill>
          <a:srgbClr val="666666"/>
        </a:solidFill>
        <a:latin typeface="55 Helvetica Roman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-377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loop="1" showNarration="1">
    <p:browse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F0202"/>
    <a:srgbClr val="2C93EF"/>
    <a:srgbClr val="094AB8"/>
    <a:srgbClr val="A8B9DA"/>
    <a:srgbClr val="87B2ED"/>
    <a:srgbClr val="677085"/>
    <a:srgbClr val="B7FF27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439"/>
    <p:restoredTop sz="94607"/>
  </p:normalViewPr>
  <p:slideViewPr>
    <p:cSldViewPr snapToGrid="0" showGuides="1">
      <p:cViewPr varScale="1">
        <p:scale>
          <a:sx n="198" d="100"/>
          <a:sy n="198" d="100"/>
        </p:scale>
        <p:origin x="1640" y="176"/>
      </p:cViewPr>
      <p:guideLst>
        <p:guide orient="horz" pos="-377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 varScale="1">
        <p:scale>
          <a:sx n="66" d="100"/>
          <a:sy n="66" d="100"/>
        </p:scale>
        <p:origin x="0" y="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6888" cy="47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423" tIns="46211" rIns="92423" bIns="46211" numCol="1" anchor="t" anchorCtr="0" compatLnSpc="1">
            <a:prstTxWarp prst="textNoShape">
              <a:avLst/>
            </a:prstTxWarp>
          </a:bodyPr>
          <a:lstStyle>
            <a:lvl1pPr defTabSz="922338" eaLnBrk="1" hangingPunct="1">
              <a:defRPr sz="1200">
                <a:solidFill>
                  <a:schemeClr val="tx1"/>
                </a:solidFill>
                <a:latin typeface="55 Helvetica Roman" pitchFamily="1" charset="-52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1925" y="0"/>
            <a:ext cx="3036888" cy="47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423" tIns="46211" rIns="92423" bIns="46211" numCol="1" anchor="t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sz="1200">
                <a:solidFill>
                  <a:schemeClr val="tx1"/>
                </a:solidFill>
                <a:latin typeface="55 Helvetica Roman" pitchFamily="1" charset="-52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975725"/>
            <a:ext cx="3036888" cy="47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423" tIns="46211" rIns="92423" bIns="46211" numCol="1" anchor="b" anchorCtr="0" compatLnSpc="1">
            <a:prstTxWarp prst="textNoShape">
              <a:avLst/>
            </a:prstTxWarp>
          </a:bodyPr>
          <a:lstStyle>
            <a:lvl1pPr defTabSz="922338" eaLnBrk="1" hangingPunct="1">
              <a:defRPr sz="1200">
                <a:solidFill>
                  <a:schemeClr val="tx1"/>
                </a:solidFill>
                <a:latin typeface="55 Helvetica Roman" pitchFamily="1" charset="-52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1925" y="8975725"/>
            <a:ext cx="3036888" cy="47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423" tIns="46211" rIns="92423" bIns="46211" numCol="1" anchor="b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403C39F-8D8F-594B-87AD-EAF9184D10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5676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027" tIns="47014" rIns="94027" bIns="47014" numCol="1" anchor="t" anchorCtr="0" compatLnSpc="1">
            <a:prstTxWarp prst="textNoShape">
              <a:avLst/>
            </a:prstTxWarp>
          </a:bodyPr>
          <a:lstStyle>
            <a:lvl1pPr defTabSz="939800" eaLnBrk="1" hangingPunct="1">
              <a:defRPr sz="1200">
                <a:solidFill>
                  <a:schemeClr val="tx1"/>
                </a:solidFill>
                <a:latin typeface="55 Helvetica Roman" pitchFamily="1" charset="-52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0338" y="0"/>
            <a:ext cx="3038475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027" tIns="47014" rIns="94027" bIns="47014" numCol="1" anchor="t" anchorCtr="0" compatLnSpc="1">
            <a:prstTxWarp prst="textNoShape">
              <a:avLst/>
            </a:prstTxWarp>
          </a:bodyPr>
          <a:lstStyle>
            <a:lvl1pPr algn="r" defTabSz="939800" eaLnBrk="1" hangingPunct="1">
              <a:defRPr sz="1200">
                <a:solidFill>
                  <a:schemeClr val="tx1"/>
                </a:solidFill>
                <a:latin typeface="55 Helvetica Roman" pitchFamily="1" charset="-52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55600" y="708025"/>
            <a:ext cx="6299200" cy="3543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04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1675" y="4487863"/>
            <a:ext cx="5607050" cy="425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027" tIns="47014" rIns="94027" bIns="4701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04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974138"/>
            <a:ext cx="3038475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027" tIns="47014" rIns="94027" bIns="47014" numCol="1" anchor="b" anchorCtr="0" compatLnSpc="1">
            <a:prstTxWarp prst="textNoShape">
              <a:avLst/>
            </a:prstTxWarp>
          </a:bodyPr>
          <a:lstStyle>
            <a:lvl1pPr defTabSz="939800" eaLnBrk="1" hangingPunct="1">
              <a:defRPr sz="1200">
                <a:solidFill>
                  <a:schemeClr val="tx1"/>
                </a:solidFill>
                <a:latin typeface="55 Helvetica Roman" pitchFamily="1" charset="-52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0338" y="8974138"/>
            <a:ext cx="3038475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027" tIns="47014" rIns="94027" bIns="47014" numCol="1" anchor="b" anchorCtr="0" compatLnSpc="1">
            <a:prstTxWarp prst="textNoShape">
              <a:avLst/>
            </a:prstTxWarp>
          </a:bodyPr>
          <a:lstStyle>
            <a:lvl1pPr algn="r" defTabSz="939800" eaLnBrk="1" hangingPunct="1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9DE5AC2-CFBD-7F48-BE6B-F338EB7ECB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7457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55 Helvetica Roman" pitchFamily="1" charset="-52"/>
        <a:ea typeface="ＭＳ Ｐゴシック" charset="-128"/>
        <a:cs typeface="ＭＳ Ｐゴシック" charset="-128"/>
      </a:defRPr>
    </a:lvl1pPr>
    <a:lvl2pPr marL="409575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55 Helvetica Roman" pitchFamily="1" charset="-52"/>
        <a:ea typeface="ＭＳ Ｐゴシック" pitchFamily="-110" charset="-128"/>
        <a:cs typeface="+mn-cs"/>
      </a:defRPr>
    </a:lvl2pPr>
    <a:lvl3pPr marL="81915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55 Helvetica Roman" pitchFamily="1" charset="-52"/>
        <a:ea typeface="ＭＳ Ｐゴシック" pitchFamily="-110" charset="-128"/>
        <a:cs typeface="+mn-cs"/>
      </a:defRPr>
    </a:lvl3pPr>
    <a:lvl4pPr marL="1230313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55 Helvetica Roman" pitchFamily="1" charset="-52"/>
        <a:ea typeface="ＭＳ Ｐゴシック" pitchFamily="-110" charset="-128"/>
        <a:cs typeface="+mn-cs"/>
      </a:defRPr>
    </a:lvl4pPr>
    <a:lvl5pPr marL="1639888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55 Helvetica Roman" pitchFamily="1" charset="-52"/>
        <a:ea typeface="ＭＳ Ｐゴシック" pitchFamily="-110" charset="-128"/>
        <a:cs typeface="+mn-cs"/>
      </a:defRPr>
    </a:lvl5pPr>
    <a:lvl6pPr marL="2051456" algn="l" defTabSz="410291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461748" algn="l" defTabSz="410291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2872039" algn="l" defTabSz="410291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282330" algn="l" defTabSz="410291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9800"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  <a:cs typeface="ＭＳ Ｐゴシック" charset="0"/>
              </a:defRPr>
            </a:lvl1pPr>
            <a:lvl2pPr marL="742950" indent="-285750" defTabSz="939800"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2pPr>
            <a:lvl3pPr marL="1143000" indent="-228600" defTabSz="939800"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3pPr>
            <a:lvl4pPr marL="1600200" indent="-228600" defTabSz="939800"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4pPr>
            <a:lvl5pPr marL="2057400" indent="-228600" defTabSz="939800"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5pPr>
            <a:lvl6pPr marL="2514600" indent="-228600" defTabSz="9398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6pPr>
            <a:lvl7pPr marL="2971800" indent="-228600" defTabSz="9398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7pPr>
            <a:lvl8pPr marL="3429000" indent="-228600" defTabSz="9398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8pPr>
            <a:lvl9pPr marL="3886200" indent="-228600" defTabSz="9398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rgbClr val="666666"/>
                </a:solidFill>
                <a:latin typeface="55 Helvetica Roman" charset="0"/>
                <a:ea typeface="ＭＳ Ｐゴシック" charset="0"/>
              </a:defRPr>
            </a:lvl9pPr>
          </a:lstStyle>
          <a:p>
            <a:fld id="{CC4AE89E-99FF-2349-AC62-4259C42BA2A4}" type="slidenum">
              <a:rPr lang="en-US" sz="1200">
                <a:solidFill>
                  <a:schemeClr val="tx1"/>
                </a:solidFill>
              </a:rPr>
              <a:pPr/>
              <a:t>1</a:t>
            </a:fld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55600" y="708025"/>
            <a:ext cx="6299200" cy="3543300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>
              <a:latin typeface="55 Helvetica Roman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46 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598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38 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44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1:36 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490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1:29 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35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60 s</a:t>
            </a:r>
          </a:p>
          <a:p>
            <a:r>
              <a:rPr lang="en-US" dirty="0"/>
              <a:t>4.5 min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5519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618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2316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6890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7796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8856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9445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984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421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628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DE5AC2-CFBD-7F48-BE6B-F338EB7ECB0E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317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8B3088-1ADA-3E44-861B-B06EA20D677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100013" y="342903"/>
            <a:ext cx="8609012" cy="200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/>
          <a:lstStyle/>
          <a:p>
            <a:pPr eaLnBrk="1" hangingPunct="1"/>
            <a:r>
              <a:rPr lang="en-US" sz="900">
                <a:solidFill>
                  <a:schemeClr val="bg1"/>
                </a:solidFill>
                <a:latin typeface="Arial" charset="0"/>
              </a:rPr>
              <a:t>National Aeronautics and Space Administration</a:t>
            </a:r>
          </a:p>
        </p:txBody>
      </p:sp>
      <p:sp>
        <p:nvSpPr>
          <p:cNvPr id="7" name="Rectangle 7"/>
          <p:cNvSpPr>
            <a:spLocks noChangeArrowheads="1"/>
          </p:cNvSpPr>
          <p:nvPr userDrawn="1"/>
        </p:nvSpPr>
        <p:spPr bwMode="auto">
          <a:xfrm>
            <a:off x="88902" y="4793040"/>
            <a:ext cx="8609013" cy="26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/>
          <a:lstStyle/>
          <a:p>
            <a:pPr eaLnBrk="1" hangingPunct="1"/>
            <a:r>
              <a:rPr lang="en-US" sz="900" dirty="0" err="1">
                <a:solidFill>
                  <a:schemeClr val="bg1"/>
                </a:solidFill>
                <a:latin typeface="Arial" charset="0"/>
              </a:rPr>
              <a:t>www.nasa.gov</a:t>
            </a:r>
            <a:r>
              <a:rPr lang="en-US" sz="900" dirty="0">
                <a:solidFill>
                  <a:schemeClr val="bg1"/>
                </a:solidFill>
                <a:latin typeface="Arial" charset="0"/>
              </a:rPr>
              <a:t> </a:t>
            </a:r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56495" y="1588639"/>
            <a:ext cx="6803237" cy="1061198"/>
          </a:xfrm>
        </p:spPr>
        <p:txBody>
          <a:bodyPr/>
          <a:lstStyle>
            <a:lvl1pPr algn="ctr">
              <a:defRPr sz="3200" b="1">
                <a:solidFill>
                  <a:schemeClr val="bg1"/>
                </a:solidFill>
                <a:latin typeface="Helvetica"/>
                <a:cs typeface="Helvetica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55737" y="2720736"/>
            <a:ext cx="6811930" cy="1055768"/>
          </a:xfrm>
        </p:spPr>
        <p:txBody>
          <a:bodyPr/>
          <a:lstStyle>
            <a:lvl1pPr marL="0" indent="0" algn="ctr">
              <a:buFont typeface="AGaramond RegularSC" pitchFamily="1" charset="-52"/>
              <a:buNone/>
              <a:defRPr sz="2400">
                <a:solidFill>
                  <a:srgbClr val="2C93EF"/>
                </a:solidFill>
                <a:latin typeface="Helvetica"/>
                <a:cs typeface="Helvetica"/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38479" y="182127"/>
            <a:ext cx="711159" cy="61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639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C39F44-B809-3110-8311-B2209B15761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548640" cy="3840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44C9C7-DF44-25A9-1D83-59F1C81309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503"/>
          <a:stretch/>
        </p:blipFill>
        <p:spPr>
          <a:xfrm>
            <a:off x="0" y="4972632"/>
            <a:ext cx="711898" cy="17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286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035" y="3305036"/>
            <a:ext cx="7771534" cy="1022187"/>
          </a:xfrm>
        </p:spPr>
        <p:txBody>
          <a:bodyPr anchor="t"/>
          <a:lstStyle>
            <a:lvl1pPr algn="l">
              <a:defRPr sz="36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3035" y="2179895"/>
            <a:ext cx="7771534" cy="1125140"/>
          </a:xfrm>
        </p:spPr>
        <p:txBody>
          <a:bodyPr anchor="b"/>
          <a:lstStyle>
            <a:lvl1pPr marL="0" indent="0">
              <a:buNone/>
              <a:defRPr sz="1800"/>
            </a:lvl1pPr>
            <a:lvl2pPr marL="410291" indent="0">
              <a:buNone/>
              <a:defRPr sz="1600"/>
            </a:lvl2pPr>
            <a:lvl3pPr marL="820583" indent="0">
              <a:buNone/>
              <a:defRPr sz="1400"/>
            </a:lvl3pPr>
            <a:lvl4pPr marL="1230874" indent="0">
              <a:buNone/>
              <a:defRPr sz="1300"/>
            </a:lvl4pPr>
            <a:lvl5pPr marL="1641165" indent="0">
              <a:buNone/>
              <a:defRPr sz="1300"/>
            </a:lvl5pPr>
            <a:lvl6pPr marL="2051456" indent="0">
              <a:buNone/>
              <a:defRPr sz="1300"/>
            </a:lvl6pPr>
            <a:lvl7pPr marL="2461748" indent="0">
              <a:buNone/>
              <a:defRPr sz="1300"/>
            </a:lvl7pPr>
            <a:lvl8pPr marL="2872039" indent="0">
              <a:buNone/>
              <a:defRPr sz="1300"/>
            </a:lvl8pPr>
            <a:lvl9pPr marL="328233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959823"/>
            <a:ext cx="4351338" cy="199581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969348"/>
            <a:ext cx="482600" cy="19005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73027-0A44-0F48-AB89-950B55EFBEF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081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493" y="1485480"/>
            <a:ext cx="4082761" cy="2571750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8799" y="1485480"/>
            <a:ext cx="4084205" cy="2571750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160E7-52B2-6D42-ACDF-768FDBD6DB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948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492" y="205908"/>
            <a:ext cx="8229023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492" y="1151406"/>
            <a:ext cx="4039465" cy="480102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0291" indent="0">
              <a:buNone/>
              <a:defRPr sz="1800" b="1"/>
            </a:lvl2pPr>
            <a:lvl3pPr marL="820583" indent="0">
              <a:buNone/>
              <a:defRPr sz="1600" b="1"/>
            </a:lvl3pPr>
            <a:lvl4pPr marL="1230874" indent="0">
              <a:buNone/>
              <a:defRPr sz="1400" b="1"/>
            </a:lvl4pPr>
            <a:lvl5pPr marL="1641165" indent="0">
              <a:buNone/>
              <a:defRPr sz="1400" b="1"/>
            </a:lvl5pPr>
            <a:lvl6pPr marL="2051456" indent="0">
              <a:buNone/>
              <a:defRPr sz="1400" b="1"/>
            </a:lvl6pPr>
            <a:lvl7pPr marL="2461748" indent="0">
              <a:buNone/>
              <a:defRPr sz="1400" b="1"/>
            </a:lvl7pPr>
            <a:lvl8pPr marL="2872039" indent="0">
              <a:buNone/>
              <a:defRPr sz="1400" b="1"/>
            </a:lvl8pPr>
            <a:lvl9pPr marL="328233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492" y="1631507"/>
            <a:ext cx="4039465" cy="296360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606" y="1151406"/>
            <a:ext cx="4040909" cy="480102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0291" indent="0">
              <a:buNone/>
              <a:defRPr sz="1800" b="1"/>
            </a:lvl2pPr>
            <a:lvl3pPr marL="820583" indent="0">
              <a:buNone/>
              <a:defRPr sz="1600" b="1"/>
            </a:lvl3pPr>
            <a:lvl4pPr marL="1230874" indent="0">
              <a:buNone/>
              <a:defRPr sz="1400" b="1"/>
            </a:lvl4pPr>
            <a:lvl5pPr marL="1641165" indent="0">
              <a:buNone/>
              <a:defRPr sz="1400" b="1"/>
            </a:lvl5pPr>
            <a:lvl6pPr marL="2051456" indent="0">
              <a:buNone/>
              <a:defRPr sz="1400" b="1"/>
            </a:lvl6pPr>
            <a:lvl7pPr marL="2461748" indent="0">
              <a:buNone/>
              <a:defRPr sz="1400" b="1"/>
            </a:lvl7pPr>
            <a:lvl8pPr marL="2872039" indent="0">
              <a:buNone/>
              <a:defRPr sz="1400" b="1"/>
            </a:lvl8pPr>
            <a:lvl9pPr marL="328233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606" y="1631507"/>
            <a:ext cx="4040909" cy="296360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7963AA-665E-234D-BD78-10092239E1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986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BD9736-B571-3149-A12E-5D784E17F2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460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8DF0A2-A088-FE45-8196-7A9CCEB051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38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492" y="204858"/>
            <a:ext cx="3007591" cy="871958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762" y="204858"/>
            <a:ext cx="5111750" cy="4390254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492" y="1076817"/>
            <a:ext cx="3007591" cy="3518297"/>
          </a:xfrm>
        </p:spPr>
        <p:txBody>
          <a:bodyPr/>
          <a:lstStyle>
            <a:lvl1pPr marL="0" indent="0">
              <a:buNone/>
              <a:defRPr sz="1300"/>
            </a:lvl1pPr>
            <a:lvl2pPr marL="410291" indent="0">
              <a:buNone/>
              <a:defRPr sz="1100"/>
            </a:lvl2pPr>
            <a:lvl3pPr marL="820583" indent="0">
              <a:buNone/>
              <a:defRPr sz="900"/>
            </a:lvl3pPr>
            <a:lvl4pPr marL="1230874" indent="0">
              <a:buNone/>
              <a:defRPr sz="800"/>
            </a:lvl4pPr>
            <a:lvl5pPr marL="1641165" indent="0">
              <a:buNone/>
              <a:defRPr sz="800"/>
            </a:lvl5pPr>
            <a:lvl6pPr marL="2051456" indent="0">
              <a:buNone/>
              <a:defRPr sz="800"/>
            </a:lvl6pPr>
            <a:lvl7pPr marL="2461748" indent="0">
              <a:buNone/>
              <a:defRPr sz="800"/>
            </a:lvl7pPr>
            <a:lvl8pPr marL="2872039" indent="0">
              <a:buNone/>
              <a:defRPr sz="800"/>
            </a:lvl8pPr>
            <a:lvl9pPr marL="3282330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12DF56-7E42-6D49-99E7-75A7604F4D9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16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435" y="3600241"/>
            <a:ext cx="5486977" cy="425473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435" y="459091"/>
            <a:ext cx="5486977" cy="3086520"/>
          </a:xfrm>
        </p:spPr>
        <p:txBody>
          <a:bodyPr/>
          <a:lstStyle>
            <a:lvl1pPr marL="0" indent="0">
              <a:buNone/>
              <a:defRPr sz="2900"/>
            </a:lvl1pPr>
            <a:lvl2pPr marL="410291" indent="0">
              <a:buNone/>
              <a:defRPr sz="2500"/>
            </a:lvl2pPr>
            <a:lvl3pPr marL="820583" indent="0">
              <a:buNone/>
              <a:defRPr sz="2200"/>
            </a:lvl3pPr>
            <a:lvl4pPr marL="1230874" indent="0">
              <a:buNone/>
              <a:defRPr sz="1800"/>
            </a:lvl4pPr>
            <a:lvl5pPr marL="1641165" indent="0">
              <a:buNone/>
              <a:defRPr sz="1800"/>
            </a:lvl5pPr>
            <a:lvl6pPr marL="2051456" indent="0">
              <a:buNone/>
              <a:defRPr sz="1800"/>
            </a:lvl6pPr>
            <a:lvl7pPr marL="2461748" indent="0">
              <a:buNone/>
              <a:defRPr sz="1800"/>
            </a:lvl7pPr>
            <a:lvl8pPr marL="2872039" indent="0">
              <a:buNone/>
              <a:defRPr sz="1800"/>
            </a:lvl8pPr>
            <a:lvl9pPr marL="3282330" indent="0">
              <a:buNone/>
              <a:defRPr sz="1800"/>
            </a:lvl9pPr>
          </a:lstStyle>
          <a:p>
            <a:pPr lvl="0"/>
            <a:r>
              <a:rPr lang="en-US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435" y="4025714"/>
            <a:ext cx="5486977" cy="603017"/>
          </a:xfrm>
        </p:spPr>
        <p:txBody>
          <a:bodyPr/>
          <a:lstStyle>
            <a:lvl1pPr marL="0" indent="0">
              <a:buNone/>
              <a:defRPr sz="1300"/>
            </a:lvl1pPr>
            <a:lvl2pPr marL="410291" indent="0">
              <a:buNone/>
              <a:defRPr sz="1100"/>
            </a:lvl2pPr>
            <a:lvl3pPr marL="820583" indent="0">
              <a:buNone/>
              <a:defRPr sz="900"/>
            </a:lvl3pPr>
            <a:lvl4pPr marL="1230874" indent="0">
              <a:buNone/>
              <a:defRPr sz="800"/>
            </a:lvl4pPr>
            <a:lvl5pPr marL="1641165" indent="0">
              <a:buNone/>
              <a:defRPr sz="800"/>
            </a:lvl5pPr>
            <a:lvl6pPr marL="2051456" indent="0">
              <a:buNone/>
              <a:defRPr sz="800"/>
            </a:lvl6pPr>
            <a:lvl7pPr marL="2461748" indent="0">
              <a:buNone/>
              <a:defRPr sz="800"/>
            </a:lvl7pPr>
            <a:lvl8pPr marL="2872039" indent="0">
              <a:buNone/>
              <a:defRPr sz="800"/>
            </a:lvl8pPr>
            <a:lvl9pPr marL="3282330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BED304-2905-DA4C-B25A-50FBD52FB7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27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96C37-932A-8A43-881A-C7DA3695719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66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87708" y="857250"/>
            <a:ext cx="2075295" cy="31999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490" y="857250"/>
            <a:ext cx="6091670" cy="31999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147264" y="4838703"/>
            <a:ext cx="4351338" cy="2667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Your Title Here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593672" y="4848227"/>
            <a:ext cx="482600" cy="25717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BC46D7-E64B-6548-AD85-BB457017DF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831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7800" y="825500"/>
            <a:ext cx="8813800" cy="3811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29" tIns="45714" rIns="91429" bIns="4571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4938" y="106363"/>
            <a:ext cx="8856662" cy="62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29" tIns="45714" rIns="91429" bIns="45714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8369759" y="176220"/>
            <a:ext cx="711159" cy="617586"/>
          </a:xfrm>
          <a:prstGeom prst="rect">
            <a:avLst/>
          </a:prstGeom>
        </p:spPr>
      </p:pic>
      <p:pic>
        <p:nvPicPr>
          <p:cNvPr id="9" name="Picture 8" descr="SC16_presentation_template_16x9_theater_display.png"/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98024"/>
          <a:stretch/>
        </p:blipFill>
        <p:spPr>
          <a:xfrm>
            <a:off x="0" y="0"/>
            <a:ext cx="9144000" cy="101600"/>
          </a:xfrm>
          <a:prstGeom prst="rect">
            <a:avLst/>
          </a:prstGeom>
        </p:spPr>
      </p:pic>
      <p:pic>
        <p:nvPicPr>
          <p:cNvPr id="10" name="Picture 9" descr="SC16_presentation_template_16x9_theater_display.png"/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654"/>
          <a:stretch/>
        </p:blipFill>
        <p:spPr>
          <a:xfrm>
            <a:off x="0" y="5022850"/>
            <a:ext cx="9144000" cy="12064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hf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000000"/>
          </a:solidFill>
          <a:effectLst>
            <a:outerShdw blurRad="50800" dist="38100" dir="2700000" algn="tl" rotWithShape="0">
              <a:schemeClr val="bg1">
                <a:alpha val="40000"/>
              </a:schemeClr>
            </a:outerShdw>
          </a:effectLst>
          <a:latin typeface="Helvetica"/>
          <a:ea typeface="ＭＳ Ｐゴシック" charset="-128"/>
          <a:cs typeface="Helvetica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Helvetica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Helvetica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Helvetica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Helvetica" charset="0"/>
          <a:ea typeface="ＭＳ Ｐゴシック" charset="-128"/>
        </a:defRPr>
      </a:lvl5pPr>
      <a:lvl6pPr marL="410291" algn="l" defTabSz="914608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10" charset="-52"/>
        </a:defRPr>
      </a:lvl6pPr>
      <a:lvl7pPr marL="820583" algn="l" defTabSz="914608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10" charset="-52"/>
        </a:defRPr>
      </a:lvl7pPr>
      <a:lvl8pPr marL="1230874" algn="l" defTabSz="914608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10" charset="-52"/>
        </a:defRPr>
      </a:lvl8pPr>
      <a:lvl9pPr marL="1641165" algn="l" defTabSz="914608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10" charset="-52"/>
        </a:defRPr>
      </a:lvl9pPr>
    </p:titleStyle>
    <p:bodyStyle>
      <a:lvl1pPr marL="111125" indent="-111125" algn="l" rtl="0" eaLnBrk="1" fontAlgn="base" hangingPunct="1">
        <a:lnSpc>
          <a:spcPts val="2400"/>
        </a:lnSpc>
        <a:spcBef>
          <a:spcPts val="400"/>
        </a:spcBef>
        <a:spcAft>
          <a:spcPct val="0"/>
        </a:spcAft>
        <a:buClr>
          <a:srgbClr val="A0A0A0"/>
        </a:buClr>
        <a:buSzPct val="80000"/>
        <a:buFont typeface="AGaramond RegularSC" charset="0"/>
        <a:defRPr sz="1600" b="1">
          <a:solidFill>
            <a:srgbClr val="000000"/>
          </a:solidFill>
          <a:latin typeface="Helvetica"/>
          <a:ea typeface="ＭＳ Ｐゴシック" charset="-128"/>
          <a:cs typeface="Helvetica"/>
        </a:defRPr>
      </a:lvl1pPr>
      <a:lvl2pPr marL="568325" indent="-168275" algn="l" rtl="0" eaLnBrk="1" fontAlgn="base" hangingPunct="1">
        <a:lnSpc>
          <a:spcPts val="2400"/>
        </a:lnSpc>
        <a:spcBef>
          <a:spcPts val="400"/>
        </a:spcBef>
        <a:spcAft>
          <a:spcPct val="0"/>
        </a:spcAft>
        <a:buClr>
          <a:srgbClr val="1E568D"/>
        </a:buClr>
        <a:buFont typeface="Arial" charset="0"/>
        <a:buChar char="•"/>
        <a:defRPr sz="1400">
          <a:solidFill>
            <a:srgbClr val="000000"/>
          </a:solidFill>
          <a:latin typeface="Helvetica"/>
          <a:ea typeface="ＭＳ Ｐゴシック" pitchFamily="-110" charset="-128"/>
          <a:cs typeface="Helvetica"/>
        </a:defRPr>
      </a:lvl2pPr>
      <a:lvl3pPr marL="747713" indent="-168275" algn="l" rtl="0" eaLnBrk="1" fontAlgn="base" hangingPunct="1">
        <a:lnSpc>
          <a:spcPts val="2400"/>
        </a:lnSpc>
        <a:spcBef>
          <a:spcPts val="400"/>
        </a:spcBef>
        <a:spcAft>
          <a:spcPct val="0"/>
        </a:spcAft>
        <a:buClr>
          <a:srgbClr val="1E568D"/>
        </a:buClr>
        <a:buSzPct val="90000"/>
        <a:buChar char="»"/>
        <a:defRPr sz="1400">
          <a:solidFill>
            <a:srgbClr val="000000"/>
          </a:solidFill>
          <a:latin typeface="Helvetica"/>
          <a:ea typeface="ＭＳ Ｐゴシック" pitchFamily="-110" charset="-128"/>
          <a:cs typeface="Helvetica"/>
        </a:defRPr>
      </a:lvl3pPr>
      <a:lvl4pPr marL="1196975" indent="-111125" algn="l" rtl="0" eaLnBrk="1" fontAlgn="base" hangingPunct="1">
        <a:lnSpc>
          <a:spcPts val="2400"/>
        </a:lnSpc>
        <a:spcBef>
          <a:spcPts val="400"/>
        </a:spcBef>
        <a:spcAft>
          <a:spcPct val="0"/>
        </a:spcAft>
        <a:defRPr sz="1400">
          <a:solidFill>
            <a:srgbClr val="000000"/>
          </a:solidFill>
          <a:latin typeface="Helvetica"/>
          <a:ea typeface="ＭＳ Ｐゴシック" pitchFamily="-110" charset="-128"/>
          <a:cs typeface="Helvetica"/>
        </a:defRPr>
      </a:lvl4pPr>
      <a:lvl5pPr marL="1711325" indent="-16510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Helvetica"/>
          <a:ea typeface="ＭＳ Ｐゴシック" pitchFamily="-110" charset="-128"/>
          <a:cs typeface="Helvetica"/>
        </a:defRPr>
      </a:lvl5pPr>
      <a:lvl6pPr marL="2467446" indent="-227940" algn="l" defTabSz="914608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10" charset="-128"/>
        </a:defRPr>
      </a:lvl6pPr>
      <a:lvl7pPr marL="2877737" indent="-227940" algn="l" defTabSz="914608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10" charset="-128"/>
        </a:defRPr>
      </a:lvl7pPr>
      <a:lvl8pPr marL="3288029" indent="-227940" algn="l" defTabSz="914608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10" charset="-128"/>
        </a:defRPr>
      </a:lvl8pPr>
      <a:lvl9pPr marL="3698320" indent="-227940" algn="l" defTabSz="914608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10" charset="-128"/>
        </a:defRPr>
      </a:lvl9pPr>
    </p:bodyStyle>
    <p:otherStyle>
      <a:defPPr>
        <a:defRPr lang="en-US"/>
      </a:defPPr>
      <a:lvl1pPr marL="0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0291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0583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0874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41165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1456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61748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72039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82330" algn="l" defTabSz="410291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5.emf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55702" y="1589088"/>
            <a:ext cx="6804025" cy="1060450"/>
          </a:xfrm>
        </p:spPr>
        <p:txBody>
          <a:bodyPr/>
          <a:lstStyle/>
          <a:p>
            <a:pPr>
              <a:defRPr/>
            </a:pPr>
            <a:r>
              <a:rPr lang="en-US" dirty="0">
                <a:latin typeface="Helvetica" charset="0"/>
                <a:ea typeface="ＭＳ Ｐゴシック" charset="0"/>
              </a:rPr>
              <a:t>Multiphase Simulations of the SLS Launch Environment</a:t>
            </a:r>
          </a:p>
        </p:txBody>
      </p:sp>
      <p:sp>
        <p:nvSpPr>
          <p:cNvPr id="15362" name="Subtitle 4"/>
          <p:cNvSpPr>
            <a:spLocks noGrp="1"/>
          </p:cNvSpPr>
          <p:nvPr>
            <p:ph type="subTitle" idx="1"/>
          </p:nvPr>
        </p:nvSpPr>
        <p:spPr>
          <a:xfrm>
            <a:off x="1155702" y="2720975"/>
            <a:ext cx="6811963" cy="1055688"/>
          </a:xfrm>
        </p:spPr>
        <p:txBody>
          <a:bodyPr/>
          <a:lstStyle/>
          <a:p>
            <a:pPr>
              <a:buFont typeface="AGaramond RegularSC" charset="0"/>
              <a:buNone/>
            </a:pPr>
            <a:r>
              <a:rPr lang="en-US" sz="1600" dirty="0">
                <a:latin typeface="Helvetica" charset="0"/>
                <a:ea typeface="ＭＳ Ｐゴシック" charset="0"/>
              </a:rPr>
              <a:t>Travis Rivord – CFD Research Corporation, Jacobs Space Exploration Group, NASA MSFC-ER42</a:t>
            </a:r>
          </a:p>
          <a:p>
            <a:pPr>
              <a:buFont typeface="AGaramond RegularSC" charset="0"/>
              <a:buNone/>
            </a:pPr>
            <a:r>
              <a:rPr lang="en-US" sz="1600" dirty="0">
                <a:latin typeface="Helvetica" charset="0"/>
                <a:ea typeface="ＭＳ Ｐゴシック" charset="0"/>
              </a:rPr>
              <a:t>Brandon Williams – ER42, NASA MSFC-ER42</a:t>
            </a:r>
          </a:p>
          <a:p>
            <a:pPr>
              <a:buFont typeface="AGaramond RegularSC" charset="0"/>
              <a:buNone/>
            </a:pPr>
            <a:endParaRPr lang="en-US" sz="1600" dirty="0">
              <a:latin typeface="Helvetica" charset="0"/>
              <a:ea typeface="ＭＳ Ｐゴシック" charset="0"/>
            </a:endParaRPr>
          </a:p>
          <a:p>
            <a:pPr>
              <a:buFont typeface="AGaramond RegularSC" charset="0"/>
              <a:buNone/>
            </a:pPr>
            <a:endParaRPr lang="en-US" sz="1600" dirty="0">
              <a:latin typeface="Helvetica" charset="0"/>
              <a:ea typeface="ＭＳ Ｐゴシック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1" y="825500"/>
            <a:ext cx="6165044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NASA’s Space Launch System (SLS) will soon send astronauts back to the Moon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two solid rocket boosters (SRBs) provide 75% of the total thrust at launch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Ignition of the powerful SRBs generate significant ignition overpressure (IOP) waves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unmitigated launch environment can damage the vehicle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During the first Space Shuttle launch, IOP waves caused structural damage to the vehicle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Resulted in an effort to mitigate the SRB IOP by modifying the existing water sound suppression system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Helvetica" charset="0"/>
                <a:ea typeface="ＭＳ Ｐゴシック" charset="0"/>
              </a:rPr>
              <a:t>Based on Shuttle experience, the SLS design includes a sound suppression water system to protect against IOP waves and acoustics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baseline="30000" dirty="0"/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EAEF65-9E02-D3DB-B75F-77F16A7154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8" r="21312"/>
          <a:stretch/>
        </p:blipFill>
        <p:spPr>
          <a:xfrm>
            <a:off x="6563368" y="825500"/>
            <a:ext cx="2284417" cy="415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652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Water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500"/>
            <a:ext cx="8856662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To maximize the ignition overpressure/ sound suppression (IOP/SS) water system’s effectiveness, water is injected very close to the nozzle exit planes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water forms a dense and chaotic layer inches from the SLS rocket nozzles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Results in a complex multiphase environment during the SRB ignition transient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Consists of the SRB plumes, IOP/SS water, and the RS-25 engine plumes at full power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IOP/SS design creates challenges related to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water spray into/onto nozzles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potential debris transport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strong plume-water interaction</a:t>
            </a:r>
          </a:p>
        </p:txBody>
      </p:sp>
      <p:pic>
        <p:nvPicPr>
          <p:cNvPr id="7" name="trimmed_t1f2_A-V3T_short.mp4" descr="trimmed_t1f2_A-V3T_short.mp4">
            <a:hlinkClick r:id="" action="ppaction://media"/>
            <a:extLst>
              <a:ext uri="{FF2B5EF4-FFF2-40B4-BE49-F238E27FC236}">
                <a16:creationId xmlns:a16="http://schemas.microsoft.com/office/drawing/2014/main" id="{0F7B35CF-B64D-54E8-A39A-3BE74111D1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029" t="50955" r="26830" b="3850"/>
          <a:stretch/>
        </p:blipFill>
        <p:spPr>
          <a:xfrm>
            <a:off x="1946284" y="2936383"/>
            <a:ext cx="5251432" cy="20494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04D5B5-3B8F-7DD3-FE99-0BE4E86EA13C}"/>
              </a:ext>
            </a:extLst>
          </p:cNvPr>
          <p:cNvSpPr txBox="1"/>
          <p:nvPr/>
        </p:nvSpPr>
        <p:spPr>
          <a:xfrm>
            <a:off x="568244" y="4519826"/>
            <a:ext cx="137804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i="1" dirty="0"/>
              <a:t>Test of the SLS IOP/SS water System</a:t>
            </a:r>
          </a:p>
        </p:txBody>
      </p:sp>
    </p:spTree>
    <p:extLst>
      <p:ext uri="{BB962C8B-B14F-4D97-AF65-F5344CB8AC3E}">
        <p14:creationId xmlns:p14="http://schemas.microsoft.com/office/powerpoint/2010/main" val="58388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indoor, microscope, several&#10;&#10;Description automatically generated">
            <a:extLst>
              <a:ext uri="{FF2B5EF4-FFF2-40B4-BE49-F238E27FC236}">
                <a16:creationId xmlns:a16="http://schemas.microsoft.com/office/drawing/2014/main" id="{317E2281-FC58-5327-966A-CB232B622C2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54" r="8137" b="4347"/>
          <a:stretch/>
        </p:blipFill>
        <p:spPr bwMode="auto">
          <a:xfrm>
            <a:off x="6587757" y="2834068"/>
            <a:ext cx="2423160" cy="21421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Shuttle and SLS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825500"/>
            <a:ext cx="6390640" cy="4132866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Configuration differences limit use of historical Shuttle data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Vehicle/ML configuration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Shuttle RS-25 engines located far from the SRB nozzles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Enables separate holes for plumes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SLS RS-25 engines located close to the SRB nozzles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Requires one large hole for all plumes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RS-25 plume entrainment has a strong effect on the SRB IOP/SS water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IOP/SS water system design (SRB specific)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Shuttle water was split into multiple levels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densest layer furthest from the SRB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SLS water injected at one level a short distance from the SRB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Results in a dense, chaotic, layer of water close to the nozzle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Splashing may project water upwards into the nozzle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At ignition, this water can result in large side loads that the SRB hardware must withstand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D8ACF2-9F94-6738-1CFF-C6160BB059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757" y="825500"/>
            <a:ext cx="2423160" cy="197518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E0071E9-1AB1-CBC2-54D9-ED24C1DE8F78}"/>
              </a:ext>
            </a:extLst>
          </p:cNvPr>
          <p:cNvSpPr txBox="1"/>
          <p:nvPr/>
        </p:nvSpPr>
        <p:spPr>
          <a:xfrm>
            <a:off x="8404909" y="825500"/>
            <a:ext cx="55976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Shuttle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90987F-1425-1725-A5D0-622BC8F38671}"/>
              </a:ext>
            </a:extLst>
          </p:cNvPr>
          <p:cNvSpPr txBox="1"/>
          <p:nvPr/>
        </p:nvSpPr>
        <p:spPr>
          <a:xfrm>
            <a:off x="8560401" y="2850211"/>
            <a:ext cx="4042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SLS</a:t>
            </a:r>
          </a:p>
        </p:txBody>
      </p:sp>
      <p:sp>
        <p:nvSpPr>
          <p:cNvPr id="9" name="Text Box 1089">
            <a:extLst>
              <a:ext uri="{FF2B5EF4-FFF2-40B4-BE49-F238E27FC236}">
                <a16:creationId xmlns:a16="http://schemas.microsoft.com/office/drawing/2014/main" id="{5CC49E51-1D5E-BA46-A797-AC39A3DF87BD}"/>
              </a:ext>
            </a:extLst>
          </p:cNvPr>
          <p:cNvSpPr txBox="1"/>
          <p:nvPr/>
        </p:nvSpPr>
        <p:spPr>
          <a:xfrm>
            <a:off x="6491918" y="4542896"/>
            <a:ext cx="1234440" cy="466725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100" b="1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Single Hole for All Nozzles</a:t>
            </a:r>
            <a:endParaRPr lang="en-US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22827CC-A1B8-F4B1-F5F0-77ECDEDECB33}"/>
              </a:ext>
            </a:extLst>
          </p:cNvPr>
          <p:cNvCxnSpPr>
            <a:cxnSpLocks/>
          </p:cNvCxnSpPr>
          <p:nvPr/>
        </p:nvCxnSpPr>
        <p:spPr>
          <a:xfrm flipV="1">
            <a:off x="7212169" y="4452409"/>
            <a:ext cx="158888" cy="145349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599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SRB Operational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1" y="825500"/>
            <a:ext cx="6189744" cy="4132866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Currently, the SRB operational environment is uncertain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Shuttle experience inapplicable or limited due to configuration differences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Some data is available from tests of individual systems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Water system operation data obtained from the ISVV-14 test series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RS-25 plume-water interaction insight from SLS Green Run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Nozzle side load data obtained from FSB-1 booster static test fire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All tests lack key physics of the full SLS launch configuration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No integrated testing will be available prior to the Artemis I launch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only means of gaining insight is computational fluid dynamics (CFD) modeling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D7FC79-204B-E4C7-EC8F-E60FABAD2A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00" t="63333" r="17500" b="5324"/>
          <a:stretch/>
        </p:blipFill>
        <p:spPr>
          <a:xfrm>
            <a:off x="6367545" y="825673"/>
            <a:ext cx="2706710" cy="1363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0A9420-3976-D0D1-8B75-36CD0D776EB2}"/>
              </a:ext>
            </a:extLst>
          </p:cNvPr>
          <p:cNvSpPr txBox="1"/>
          <p:nvPr/>
        </p:nvSpPr>
        <p:spPr>
          <a:xfrm>
            <a:off x="6367545" y="825500"/>
            <a:ext cx="21259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ISVV-14 Water System Test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026C4E-602B-39A5-077F-73EC0F64B2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46" t="58890" r="23610" b="6666"/>
          <a:stretch/>
        </p:blipFill>
        <p:spPr>
          <a:xfrm>
            <a:off x="6613852" y="3625763"/>
            <a:ext cx="2214096" cy="13727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388B22-8CD5-649A-3F2A-ACE67199BE2B}"/>
              </a:ext>
            </a:extLst>
          </p:cNvPr>
          <p:cNvSpPr txBox="1"/>
          <p:nvPr/>
        </p:nvSpPr>
        <p:spPr>
          <a:xfrm>
            <a:off x="6613852" y="3625763"/>
            <a:ext cx="10593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FSB-1 Test</a:t>
            </a:r>
          </a:p>
        </p:txBody>
      </p:sp>
      <p:pic>
        <p:nvPicPr>
          <p:cNvPr id="10" name="Picture 2" descr="NASA test firing of huge SLS moon rocket sets stage for maiden flight - CBS  News">
            <a:extLst>
              <a:ext uri="{FF2B5EF4-FFF2-40B4-BE49-F238E27FC236}">
                <a16:creationId xmlns:a16="http://schemas.microsoft.com/office/drawing/2014/main" id="{7D35CC6B-DB9B-BC6F-BEC1-1E54A260B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584" y="2216665"/>
            <a:ext cx="2456632" cy="138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A340E7B-4087-790D-5EAE-BCA32197462E}"/>
              </a:ext>
            </a:extLst>
          </p:cNvPr>
          <p:cNvSpPr txBox="1"/>
          <p:nvPr/>
        </p:nvSpPr>
        <p:spPr>
          <a:xfrm>
            <a:off x="7644865" y="2235348"/>
            <a:ext cx="13043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>
                <a:solidFill>
                  <a:schemeClr val="bg1"/>
                </a:solidFill>
              </a:rPr>
              <a:t>Green Run Test</a:t>
            </a:r>
          </a:p>
        </p:txBody>
      </p:sp>
    </p:spTree>
    <p:extLst>
      <p:ext uri="{BB962C8B-B14F-4D97-AF65-F5344CB8AC3E}">
        <p14:creationId xmlns:p14="http://schemas.microsoft.com/office/powerpoint/2010/main" val="1113821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5B7C8-EB66-3406-724C-EDCEFF68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Modeling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53865-28F5-E60E-A712-3D3F96F94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825500"/>
            <a:ext cx="6679078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Modeling the SLS launch environment involves tightly-coupled physics which are incredibly challenging to simulate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Multiple, hot, supersonic rocket plumes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Multiphase flow (gas and liquid) + phase change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Large length scales (heavy launch vehicle)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Small length scales (droplet formation/break-up, turbulence)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Long time scales (~10s for vehicle ignition sequence)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Small time scales (~10𝜇s for droplet break-up in supersonic plumes)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NASA engineers at MSFC have conducted state-of-the-art CFD simulations to better understand these physics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Use the Loci/STREAM-Volume of Fluid (VoF) multiphase CFD solver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Initial efforts focused on validating CFD predictions against tests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Currently conducting more complex simulations of the integrated vehicle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These simulations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Are conducted on thousands of processors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Take weeks to months to execute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Require terabytes of storage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673896-8BD1-2E43-482F-7F66DFDD09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6507"/>
          <a:stretch/>
        </p:blipFill>
        <p:spPr>
          <a:xfrm>
            <a:off x="6914831" y="1195975"/>
            <a:ext cx="2109322" cy="33551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D452E3-FF43-9712-8B57-4D5554BAD92B}"/>
              </a:ext>
            </a:extLst>
          </p:cNvPr>
          <p:cNvSpPr txBox="1"/>
          <p:nvPr/>
        </p:nvSpPr>
        <p:spPr>
          <a:xfrm rot="16200000">
            <a:off x="7374714" y="2310402"/>
            <a:ext cx="10631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Hot Plume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14A061-1891-1D93-513B-250A68C6D5EB}"/>
              </a:ext>
            </a:extLst>
          </p:cNvPr>
          <p:cNvSpPr txBox="1"/>
          <p:nvPr/>
        </p:nvSpPr>
        <p:spPr>
          <a:xfrm>
            <a:off x="6564572" y="4017127"/>
            <a:ext cx="127730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solidFill>
                  <a:srgbClr val="2C93EF"/>
                </a:solidFill>
              </a:rPr>
              <a:t>Sound Suppression</a:t>
            </a:r>
          </a:p>
          <a:p>
            <a:pPr algn="r"/>
            <a:r>
              <a:rPr lang="en-US" sz="1100" dirty="0">
                <a:solidFill>
                  <a:srgbClr val="2C93EF"/>
                </a:solidFill>
              </a:rPr>
              <a:t>Water</a:t>
            </a:r>
          </a:p>
        </p:txBody>
      </p:sp>
    </p:spTree>
    <p:extLst>
      <p:ext uri="{BB962C8B-B14F-4D97-AF65-F5344CB8AC3E}">
        <p14:creationId xmlns:p14="http://schemas.microsoft.com/office/powerpoint/2010/main" val="3933602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trimmed_t1f2_345-V1_short.mp4" descr="trimmed_t1f2_345-V1_short.mp4">
            <a:hlinkClick r:id="" action="ppaction://media"/>
            <a:extLst>
              <a:ext uri="{FF2B5EF4-FFF2-40B4-BE49-F238E27FC236}">
                <a16:creationId xmlns:a16="http://schemas.microsoft.com/office/drawing/2014/main" id="{814268B7-ED94-A410-66A3-C6C16994B4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747" t="10497" r="23108" b="17768"/>
          <a:stretch/>
        </p:blipFill>
        <p:spPr>
          <a:xfrm rot="60000">
            <a:off x="3542583" y="1328986"/>
            <a:ext cx="5537597" cy="293447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FA9D890-8C7B-2B90-32C6-B6FEFD575A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8856" y="1223494"/>
            <a:ext cx="5685144" cy="30880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500"/>
            <a:ext cx="3376768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SLS ignition sequence occurs in 3 steps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T0-14 s: IOP/SS activation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270,000 gallons of water is fed into the IOP/SS system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941D00E-C8ED-4BE1-792D-086E894002BF}"/>
              </a:ext>
            </a:extLst>
          </p:cNvPr>
          <p:cNvSpPr txBox="1"/>
          <p:nvPr/>
        </p:nvSpPr>
        <p:spPr>
          <a:xfrm>
            <a:off x="5389557" y="4112277"/>
            <a:ext cx="17811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IOP/SS Water System Test</a:t>
            </a:r>
          </a:p>
        </p:txBody>
      </p:sp>
    </p:spTree>
    <p:extLst>
      <p:ext uri="{BB962C8B-B14F-4D97-AF65-F5344CB8AC3E}">
        <p14:creationId xmlns:p14="http://schemas.microsoft.com/office/powerpoint/2010/main" val="30918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eenrun_jan_rs25s.mp4" descr="greenrun_jan_rs25s.mp4">
            <a:hlinkClick r:id="" action="ppaction://media"/>
            <a:extLst>
              <a:ext uri="{FF2B5EF4-FFF2-40B4-BE49-F238E27FC236}">
                <a16:creationId xmlns:a16="http://schemas.microsoft.com/office/drawing/2014/main" id="{20F7CF2F-54A1-AB23-B83E-99D46D5EE1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6760" t="23286" r="14930"/>
          <a:stretch/>
        </p:blipFill>
        <p:spPr>
          <a:xfrm>
            <a:off x="3554570" y="1100245"/>
            <a:ext cx="5451104" cy="34434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500"/>
            <a:ext cx="3376768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SLS ignition sequence occurs in 3 steps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T0-14 s: IOP/SS activation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T0-  6 s: RS-25 ignition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RS-25 engines active in a staggered sequence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Takes ~4 seconds to reach 100% rated power level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Held at 100% power for 2 seconds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F7DD8E-44C2-8329-076D-26E62631948F}"/>
              </a:ext>
            </a:extLst>
          </p:cNvPr>
          <p:cNvSpPr txBox="1"/>
          <p:nvPr/>
        </p:nvSpPr>
        <p:spPr>
          <a:xfrm>
            <a:off x="5369071" y="4543714"/>
            <a:ext cx="19375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Core Stage Green Run Test</a:t>
            </a:r>
            <a:r>
              <a:rPr lang="en-US" sz="1200" i="1" baseline="30000" dirty="0"/>
              <a:t>[1]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120993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500"/>
            <a:ext cx="3376768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SLS ignition sequence occurs in 3 steps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T0-14 s: IOP/SS activation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T0-  6 s: RS-25 ignition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T0+ 0 s: SRB ignition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SRB ignition initiated at T0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3.6 million </a:t>
            </a:r>
            <a:r>
              <a:rPr lang="en-US" dirty="0" err="1"/>
              <a:t>lb</a:t>
            </a:r>
            <a:r>
              <a:rPr lang="en-US" dirty="0"/>
              <a:t> of thrust per SRB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Liftoff occurs shortly after ignition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fsb1_media_footage.mp4" descr="fsb1_media_footage.mp4">
            <a:hlinkClick r:id="" action="ppaction://media"/>
            <a:extLst>
              <a:ext uri="{FF2B5EF4-FFF2-40B4-BE49-F238E27FC236}">
                <a16:creationId xmlns:a16="http://schemas.microsoft.com/office/drawing/2014/main" id="{C39415B0-8154-400B-D529-898B0CFC8A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11409" b="30391"/>
          <a:stretch/>
        </p:blipFill>
        <p:spPr>
          <a:xfrm flipH="1">
            <a:off x="3555850" y="1617646"/>
            <a:ext cx="5449824" cy="24086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BBA243-B92E-5FA5-9E13-18AD326BBBD0}"/>
              </a:ext>
            </a:extLst>
          </p:cNvPr>
          <p:cNvSpPr txBox="1"/>
          <p:nvPr/>
        </p:nvSpPr>
        <p:spPr>
          <a:xfrm>
            <a:off x="5144200" y="4026312"/>
            <a:ext cx="23532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Flight Support Booster-1 SRB Test</a:t>
            </a:r>
            <a:r>
              <a:rPr lang="en-US" sz="1200" i="1" baseline="30000" dirty="0"/>
              <a:t>[2]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144518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8485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s25_only_iso_view_transparent_t1f2_LT2B-V1+plume-15-V1+plume-15" descr="rs25_only_iso_view_transparent_t1f2_LT2B-V1+plume-15-V1+plume-15">
            <a:hlinkClick r:id="" action="ppaction://media"/>
            <a:extLst>
              <a:ext uri="{FF2B5EF4-FFF2-40B4-BE49-F238E27FC236}">
                <a16:creationId xmlns:a16="http://schemas.microsoft.com/office/drawing/2014/main" id="{C8803164-8B18-EA30-3F1B-CA30101195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13468"/>
          <a:stretch/>
        </p:blipFill>
        <p:spPr>
          <a:xfrm>
            <a:off x="5112912" y="827845"/>
            <a:ext cx="3991441" cy="41513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Simulation: RS-25 Plumes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500"/>
            <a:ext cx="4935110" cy="3811588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SLS ignition simulation occurs in 3 steps, mimicking the actual ignition sequence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IOP/SS water-only to quasi-steady state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RS-25 transient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SRB transient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rapid RS-25 transient disturbs the Core Stage water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water eventually recovers to a quasi-steady state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Water splashing under the SRB nozzle visibly reduces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unsteadiness of the RS-25 Mach disks appears physical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4A6E7-4DC4-CFE9-6482-839FB4BDAC91}"/>
              </a:ext>
            </a:extLst>
          </p:cNvPr>
          <p:cNvSpPr txBox="1"/>
          <p:nvPr/>
        </p:nvSpPr>
        <p:spPr>
          <a:xfrm>
            <a:off x="5112912" y="1125828"/>
            <a:ext cx="13409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RS-25 Ignition</a:t>
            </a:r>
          </a:p>
          <a:p>
            <a:r>
              <a:rPr lang="en-US" sz="1600" i="1" dirty="0">
                <a:solidFill>
                  <a:schemeClr val="bg1"/>
                </a:solidFill>
              </a:rPr>
              <a:t>Simulation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D9ACAF-1847-20C2-89BE-BC825A252A92}"/>
              </a:ext>
            </a:extLst>
          </p:cNvPr>
          <p:cNvSpPr txBox="1"/>
          <p:nvPr/>
        </p:nvSpPr>
        <p:spPr>
          <a:xfrm>
            <a:off x="6379907" y="594667"/>
            <a:ext cx="145745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i="1" dirty="0"/>
              <a:t>image credit Patrick Moran</a:t>
            </a:r>
          </a:p>
        </p:txBody>
      </p:sp>
    </p:spTree>
    <p:extLst>
      <p:ext uri="{BB962C8B-B14F-4D97-AF65-F5344CB8AC3E}">
        <p14:creationId xmlns:p14="http://schemas.microsoft.com/office/powerpoint/2010/main" val="321429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12fps_srb_only_iso_view_opaque_t1f2_LT2B-V1+plume-14" descr="12fps_srb_only_iso_view_opaque_t1f2_LT2B-V1+plume-14">
            <a:hlinkClick r:id="" action="ppaction://media"/>
            <a:extLst>
              <a:ext uri="{FF2B5EF4-FFF2-40B4-BE49-F238E27FC236}">
                <a16:creationId xmlns:a16="http://schemas.microsoft.com/office/drawing/2014/main" id="{AB7807E6-DCCA-7415-5741-7E129663FC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13468"/>
          <a:stretch/>
        </p:blipFill>
        <p:spPr>
          <a:xfrm>
            <a:off x="5112912" y="827845"/>
            <a:ext cx="3991441" cy="41513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Simulation: SRB-Plumes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1" y="825499"/>
            <a:ext cx="4986627" cy="4074911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SRB plume ignition simulation is conducted from the end state of the RS-25 simulation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plume emerging from the nozzle displaces the water and pushes through the duct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This simulation will be used for post-flight analysis of Artemis I including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Plume-water induced side loads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Throat plug debris transport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Acoustic environment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Unexpected phenomenon witnessed at launch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Artemis I flight data will also be used to validate the simulation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4A6E7-4DC4-CFE9-6482-839FB4BDAC91}"/>
              </a:ext>
            </a:extLst>
          </p:cNvPr>
          <p:cNvSpPr txBox="1"/>
          <p:nvPr/>
        </p:nvSpPr>
        <p:spPr>
          <a:xfrm>
            <a:off x="5112912" y="1125828"/>
            <a:ext cx="1184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SRB Ignition</a:t>
            </a:r>
          </a:p>
          <a:p>
            <a:r>
              <a:rPr lang="en-US" sz="1600" i="1" dirty="0">
                <a:solidFill>
                  <a:schemeClr val="bg1"/>
                </a:solidFill>
              </a:rPr>
              <a:t>Simulation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2653A3-ACD0-B353-830C-46A7E1EC8957}"/>
              </a:ext>
            </a:extLst>
          </p:cNvPr>
          <p:cNvSpPr txBox="1"/>
          <p:nvPr/>
        </p:nvSpPr>
        <p:spPr>
          <a:xfrm>
            <a:off x="6379907" y="594667"/>
            <a:ext cx="145745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i="1" dirty="0"/>
              <a:t>image credit Patrick Moran</a:t>
            </a:r>
          </a:p>
        </p:txBody>
      </p:sp>
    </p:spTree>
    <p:extLst>
      <p:ext uri="{BB962C8B-B14F-4D97-AF65-F5344CB8AC3E}">
        <p14:creationId xmlns:p14="http://schemas.microsoft.com/office/powerpoint/2010/main" val="184206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Simulation: Pseudo-Schlieren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499"/>
            <a:ext cx="4258289" cy="4049847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CFD can provide a deep understanding of the physics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Still frame of the SRB simulation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Planar slice through RS-25 and SRB centerlines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Greyscale pseudo-Schlieren contour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Dark regions represent shocks and other waves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Blue represents water on this plane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Velocity vectors colored by velocity magnitude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8F762-E1AC-4B91-4141-8C87C33D5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091" y="883455"/>
            <a:ext cx="4555509" cy="4049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200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Simulation: Pseudo-Schlieren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499"/>
            <a:ext cx="4258289" cy="4049847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CFD can provide a deep understanding of the physics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Still frame of the SRB simulation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Planar slice through RS-25 and SRB centerlines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Greyscale pseudo-Schlieren contour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Dark regions represent shocks and other waves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Blue represents water on this plane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Velocity vectors colored by velocity magnitude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Time just after igniter shock shown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Igniter shock (IS) is the pressure wave resulting from SRB ignition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4A6E7-4DC4-CFE9-6482-839FB4BDAC91}"/>
              </a:ext>
            </a:extLst>
          </p:cNvPr>
          <p:cNvSpPr txBox="1"/>
          <p:nvPr/>
        </p:nvSpPr>
        <p:spPr>
          <a:xfrm>
            <a:off x="5112912" y="1125828"/>
            <a:ext cx="1184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SRB Ignition</a:t>
            </a:r>
          </a:p>
          <a:p>
            <a:r>
              <a:rPr lang="en-US" sz="1600" i="1" dirty="0">
                <a:solidFill>
                  <a:schemeClr val="bg1"/>
                </a:solidFill>
              </a:rPr>
              <a:t>Simulation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8F762-E1AC-4B91-4141-8C87C33D5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091" y="883455"/>
            <a:ext cx="4555509" cy="40498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FEF3A10-7DF0-E3A4-0CD7-8F69918B6260}"/>
              </a:ext>
            </a:extLst>
          </p:cNvPr>
          <p:cNvSpPr txBox="1"/>
          <p:nvPr/>
        </p:nvSpPr>
        <p:spPr>
          <a:xfrm>
            <a:off x="4720882" y="3792656"/>
            <a:ext cx="9845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D61A0A8-1169-1A0D-7584-122AF6342DAA}"/>
              </a:ext>
            </a:extLst>
          </p:cNvPr>
          <p:cNvCxnSpPr/>
          <p:nvPr/>
        </p:nvCxnSpPr>
        <p:spPr bwMode="auto">
          <a:xfrm flipV="1">
            <a:off x="5364051" y="3580327"/>
            <a:ext cx="154546" cy="2575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230604B-682E-8483-710D-4FF02A333027}"/>
              </a:ext>
            </a:extLst>
          </p:cNvPr>
          <p:cNvSpPr txBox="1"/>
          <p:nvPr/>
        </p:nvSpPr>
        <p:spPr>
          <a:xfrm>
            <a:off x="7513451" y="987328"/>
            <a:ext cx="9845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D2DC84B-23CF-3636-F911-41F5477D176C}"/>
              </a:ext>
            </a:extLst>
          </p:cNvPr>
          <p:cNvCxnSpPr/>
          <p:nvPr/>
        </p:nvCxnSpPr>
        <p:spPr bwMode="auto">
          <a:xfrm flipH="1">
            <a:off x="7411792" y="1196678"/>
            <a:ext cx="360608" cy="6514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3603148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Simulation: Pseudo-Schlieren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499"/>
            <a:ext cx="4253673" cy="4049847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CFD can provide a deep understanding of the physics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Still frame of the SRB simulation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Planar slice through RS-25 and SRB centerlines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Greyscale pseudo-Schlieren contour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Dark regions represent shocks and other waves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Blue represents water on this plane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Velocity vectors colored by velocity magnitude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Time just after igniter shock shown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Igniter shock (IS) is the pressure wave resulting from SRB ignition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Igniter shock reflects off the water sheets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4A6E7-4DC4-CFE9-6482-839FB4BDAC91}"/>
              </a:ext>
            </a:extLst>
          </p:cNvPr>
          <p:cNvSpPr txBox="1"/>
          <p:nvPr/>
        </p:nvSpPr>
        <p:spPr>
          <a:xfrm>
            <a:off x="5112912" y="1125828"/>
            <a:ext cx="1184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SRB Ignition</a:t>
            </a:r>
          </a:p>
          <a:p>
            <a:r>
              <a:rPr lang="en-US" sz="1600" i="1" dirty="0">
                <a:solidFill>
                  <a:schemeClr val="bg1"/>
                </a:solidFill>
              </a:rPr>
              <a:t>Simulation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8F762-E1AC-4B91-4141-8C87C33D5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091" y="883455"/>
            <a:ext cx="4555509" cy="40498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FEF3A10-7DF0-E3A4-0CD7-8F69918B6260}"/>
              </a:ext>
            </a:extLst>
          </p:cNvPr>
          <p:cNvSpPr txBox="1"/>
          <p:nvPr/>
        </p:nvSpPr>
        <p:spPr>
          <a:xfrm>
            <a:off x="4720882" y="3792656"/>
            <a:ext cx="9845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BA0F8C-18E7-B7B3-C39E-F2D9C5C4668D}"/>
              </a:ext>
            </a:extLst>
          </p:cNvPr>
          <p:cNvSpPr txBox="1"/>
          <p:nvPr/>
        </p:nvSpPr>
        <p:spPr>
          <a:xfrm>
            <a:off x="4327668" y="1727804"/>
            <a:ext cx="984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  <a:p>
            <a:pPr algn="ctr"/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Reflection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06FCCB9-7F63-7540-8394-32EB53A37AB1}"/>
              </a:ext>
            </a:extLst>
          </p:cNvPr>
          <p:cNvCxnSpPr/>
          <p:nvPr/>
        </p:nvCxnSpPr>
        <p:spPr bwMode="auto">
          <a:xfrm>
            <a:off x="4951927" y="2137893"/>
            <a:ext cx="70834" cy="16742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9BDDBBA-4203-A995-9CB1-99C7C6DC0620}"/>
              </a:ext>
            </a:extLst>
          </p:cNvPr>
          <p:cNvCxnSpPr/>
          <p:nvPr/>
        </p:nvCxnSpPr>
        <p:spPr bwMode="auto">
          <a:xfrm>
            <a:off x="4951927" y="2137893"/>
            <a:ext cx="463639" cy="45076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D61A0A8-1169-1A0D-7584-122AF6342DAA}"/>
              </a:ext>
            </a:extLst>
          </p:cNvPr>
          <p:cNvCxnSpPr/>
          <p:nvPr/>
        </p:nvCxnSpPr>
        <p:spPr bwMode="auto">
          <a:xfrm flipV="1">
            <a:off x="5364051" y="3580327"/>
            <a:ext cx="154546" cy="2575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230604B-682E-8483-710D-4FF02A333027}"/>
              </a:ext>
            </a:extLst>
          </p:cNvPr>
          <p:cNvSpPr txBox="1"/>
          <p:nvPr/>
        </p:nvSpPr>
        <p:spPr>
          <a:xfrm>
            <a:off x="7513451" y="987328"/>
            <a:ext cx="9845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D2DC84B-23CF-3636-F911-41F5477D176C}"/>
              </a:ext>
            </a:extLst>
          </p:cNvPr>
          <p:cNvCxnSpPr/>
          <p:nvPr/>
        </p:nvCxnSpPr>
        <p:spPr bwMode="auto">
          <a:xfrm flipH="1">
            <a:off x="7411792" y="1196678"/>
            <a:ext cx="360608" cy="6514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41050469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Ignition Simulation: Pseudo-Schlieren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499"/>
            <a:ext cx="4280476" cy="4049847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CFD can provide a deep understanding of the physics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Still frame of the SRB simulation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Planar slice through RS-25 and SRB centerlines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Greyscale pseudo-Schlieren contour</a:t>
            </a:r>
          </a:p>
          <a:p>
            <a:pPr marL="922338" lvl="2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Dark regions represent shocks and other waves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Blue represents water on this plane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Velocity vectors colored by velocity magnitude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Time just after igniter shock shown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Igniter shock (IS) is the pressure wave resulting from SRB ignition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Igniter shock reflects off the water sheets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The flow from IS and the plume mushrooms outwards from the booster centerline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4A6E7-4DC4-CFE9-6482-839FB4BDAC91}"/>
              </a:ext>
            </a:extLst>
          </p:cNvPr>
          <p:cNvSpPr txBox="1"/>
          <p:nvPr/>
        </p:nvSpPr>
        <p:spPr>
          <a:xfrm>
            <a:off x="5112912" y="1125828"/>
            <a:ext cx="1184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SRB Ignition</a:t>
            </a:r>
          </a:p>
          <a:p>
            <a:r>
              <a:rPr lang="en-US" sz="1600" i="1" dirty="0">
                <a:solidFill>
                  <a:schemeClr val="bg1"/>
                </a:solidFill>
              </a:rPr>
              <a:t>Simulation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8F762-E1AC-4B91-4141-8C87C33D5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091" y="883455"/>
            <a:ext cx="4555509" cy="40498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FEF3A10-7DF0-E3A4-0CD7-8F69918B6260}"/>
              </a:ext>
            </a:extLst>
          </p:cNvPr>
          <p:cNvSpPr txBox="1"/>
          <p:nvPr/>
        </p:nvSpPr>
        <p:spPr>
          <a:xfrm>
            <a:off x="4720882" y="3792656"/>
            <a:ext cx="9845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BA0F8C-18E7-B7B3-C39E-F2D9C5C4668D}"/>
              </a:ext>
            </a:extLst>
          </p:cNvPr>
          <p:cNvSpPr txBox="1"/>
          <p:nvPr/>
        </p:nvSpPr>
        <p:spPr>
          <a:xfrm>
            <a:off x="4327668" y="1727804"/>
            <a:ext cx="984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  <a:p>
            <a:pPr algn="ctr"/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Reflection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06FCCB9-7F63-7540-8394-32EB53A37AB1}"/>
              </a:ext>
            </a:extLst>
          </p:cNvPr>
          <p:cNvCxnSpPr/>
          <p:nvPr/>
        </p:nvCxnSpPr>
        <p:spPr bwMode="auto">
          <a:xfrm>
            <a:off x="4951927" y="2137893"/>
            <a:ext cx="70834" cy="16742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9BDDBBA-4203-A995-9CB1-99C7C6DC0620}"/>
              </a:ext>
            </a:extLst>
          </p:cNvPr>
          <p:cNvCxnSpPr/>
          <p:nvPr/>
        </p:nvCxnSpPr>
        <p:spPr bwMode="auto">
          <a:xfrm>
            <a:off x="4951927" y="2137893"/>
            <a:ext cx="463639" cy="45076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D61A0A8-1169-1A0D-7584-122AF6342DAA}"/>
              </a:ext>
            </a:extLst>
          </p:cNvPr>
          <p:cNvCxnSpPr/>
          <p:nvPr/>
        </p:nvCxnSpPr>
        <p:spPr bwMode="auto">
          <a:xfrm flipV="1">
            <a:off x="5364051" y="3580327"/>
            <a:ext cx="154546" cy="2575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230604B-682E-8483-710D-4FF02A333027}"/>
              </a:ext>
            </a:extLst>
          </p:cNvPr>
          <p:cNvSpPr txBox="1"/>
          <p:nvPr/>
        </p:nvSpPr>
        <p:spPr>
          <a:xfrm>
            <a:off x="7513451" y="987328"/>
            <a:ext cx="9845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EF0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Igniter shock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D2DC84B-23CF-3636-F911-41F5477D176C}"/>
              </a:ext>
            </a:extLst>
          </p:cNvPr>
          <p:cNvCxnSpPr/>
          <p:nvPr/>
        </p:nvCxnSpPr>
        <p:spPr bwMode="auto">
          <a:xfrm flipH="1">
            <a:off x="7411792" y="1196678"/>
            <a:ext cx="360608" cy="6514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EF020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4" name="Oval 23">
            <a:extLst>
              <a:ext uri="{FF2B5EF4-FFF2-40B4-BE49-F238E27FC236}">
                <a16:creationId xmlns:a16="http://schemas.microsoft.com/office/drawing/2014/main" id="{3C05C9A4-2EF2-67A8-0DC5-2904F71EB0C3}"/>
              </a:ext>
            </a:extLst>
          </p:cNvPr>
          <p:cNvSpPr/>
          <p:nvPr/>
        </p:nvSpPr>
        <p:spPr bwMode="auto">
          <a:xfrm rot="21286715">
            <a:off x="6718942" y="2374559"/>
            <a:ext cx="1001891" cy="392533"/>
          </a:xfrm>
          <a:prstGeom prst="ellipse">
            <a:avLst/>
          </a:prstGeom>
          <a:noFill/>
          <a:ln w="19050" cap="flat" cmpd="sng" algn="ctr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-52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3F69808-4DA4-9D43-73E7-94893D0E9ADB}"/>
              </a:ext>
            </a:extLst>
          </p:cNvPr>
          <p:cNvSpPr txBox="1"/>
          <p:nvPr/>
        </p:nvSpPr>
        <p:spPr>
          <a:xfrm>
            <a:off x="6865456" y="2831110"/>
            <a:ext cx="1041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Outward flow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293D657-319B-07E2-3BE1-5EB594C939C1}"/>
              </a:ext>
            </a:extLst>
          </p:cNvPr>
          <p:cNvSpPr/>
          <p:nvPr/>
        </p:nvSpPr>
        <p:spPr bwMode="auto">
          <a:xfrm rot="313285" flipH="1">
            <a:off x="4542707" y="2370640"/>
            <a:ext cx="1001891" cy="392533"/>
          </a:xfrm>
          <a:prstGeom prst="ellipse">
            <a:avLst/>
          </a:prstGeom>
          <a:noFill/>
          <a:ln w="19050" cap="flat" cmpd="sng" algn="ctr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-52"/>
            </a:endParaRPr>
          </a:p>
        </p:txBody>
      </p:sp>
    </p:spTree>
    <p:extLst>
      <p:ext uri="{BB962C8B-B14F-4D97-AF65-F5344CB8AC3E}">
        <p14:creationId xmlns:p14="http://schemas.microsoft.com/office/powerpoint/2010/main" val="15050075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so_view_opaque_t1f2_LT2B-V1+plume-14" descr="iso_view_opaque_t1f2_LT2B-V1+plume-14">
            <a:hlinkClick r:id="" action="ppaction://media"/>
            <a:extLst>
              <a:ext uri="{FF2B5EF4-FFF2-40B4-BE49-F238E27FC236}">
                <a16:creationId xmlns:a16="http://schemas.microsoft.com/office/drawing/2014/main" id="{37D0D11E-C30F-9628-EDAC-E401F53B4D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4133"/>
          <a:stretch/>
        </p:blipFill>
        <p:spPr>
          <a:xfrm>
            <a:off x="5389332" y="1030228"/>
            <a:ext cx="3576868" cy="37490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EAE126-DBA7-D54D-A4F6-8639F33AC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 and Forward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7C173-80FC-9343-BBAC-C695FDEE4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825499"/>
            <a:ext cx="5231327" cy="4151375"/>
          </a:xfrm>
        </p:spPr>
        <p:txBody>
          <a:bodyPr/>
          <a:lstStyle/>
          <a:p>
            <a:pPr marL="257175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Initial efforts to apply state of the art simulation tools for the SLS launch environment focused on validating Loci/STREAM-VoF CFD predictions</a:t>
            </a:r>
          </a:p>
          <a:p>
            <a:pPr marL="714375" lvl="1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57175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Simulations are currently being executed of the entire SLS ignition sequence that will</a:t>
            </a:r>
          </a:p>
          <a:p>
            <a:pPr marL="714375" lvl="1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provide deeper understanding into the SLS multiphase launch environment</a:t>
            </a:r>
          </a:p>
          <a:p>
            <a:pPr marL="714375" lvl="1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provide insight for decision making for the first crewed SLS flight, Artemis II</a:t>
            </a:r>
          </a:p>
          <a:p>
            <a:pPr marL="714375" lvl="1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be validated against Artemis I flight data</a:t>
            </a:r>
          </a:p>
          <a:p>
            <a:pPr marL="257175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marL="257175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Future simulations will</a:t>
            </a:r>
          </a:p>
          <a:p>
            <a:pPr marL="714375" lvl="1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target new configurations of the SLS IOP/SS water required to support more powerful variants of the SLS vehicle</a:t>
            </a:r>
          </a:p>
          <a:p>
            <a:pPr marL="714375" lvl="1" indent="-25717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dirty="0"/>
              <a:t>investigate launch environments for vehicles other than the SLS to support other agency space missions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32BF57-DB8E-75E4-2080-FAC3E86E6A25}"/>
              </a:ext>
            </a:extLst>
          </p:cNvPr>
          <p:cNvSpPr txBox="1"/>
          <p:nvPr/>
        </p:nvSpPr>
        <p:spPr>
          <a:xfrm>
            <a:off x="6458938" y="799396"/>
            <a:ext cx="145745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i="1" dirty="0"/>
              <a:t>image credit Patrick Moran</a:t>
            </a:r>
          </a:p>
        </p:txBody>
      </p:sp>
    </p:spTree>
    <p:extLst>
      <p:ext uri="{BB962C8B-B14F-4D97-AF65-F5344CB8AC3E}">
        <p14:creationId xmlns:p14="http://schemas.microsoft.com/office/powerpoint/2010/main" val="392824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6FC54-71ED-D528-54C3-39EB2A872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347-4062-6872-A989-3C51B224B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2" y="825500"/>
            <a:ext cx="8813798" cy="3811588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en-US" sz="1400" b="0" dirty="0"/>
              <a:t>[1] SLS Core Stage Green Run Testing Media Resources: https://</a:t>
            </a:r>
            <a:r>
              <a:rPr lang="en-US" sz="1400" b="0" dirty="0" err="1"/>
              <a:t>images.nasa.gov</a:t>
            </a:r>
            <a:r>
              <a:rPr lang="en-US" sz="1400" b="0" dirty="0"/>
              <a:t>/details-NHQ_2021_0106_NASA%20Conducts%20Test%20of%20SLS%20Rocket%20Core%20Stage%20for%20Artemis%20I%20Moon%20Mission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en-US" sz="1400" b="0" dirty="0"/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en-US" sz="1400" b="0" dirty="0"/>
              <a:t>[2] Media Resources: Flight Support Booster Test: https://</a:t>
            </a:r>
            <a:r>
              <a:rPr lang="en-US" sz="1400" b="0" dirty="0" err="1"/>
              <a:t>images.nasa.gov</a:t>
            </a:r>
            <a:r>
              <a:rPr lang="en-US" sz="1400" b="0" dirty="0"/>
              <a:t>/details-MSFC_XP01_V_0133_FSB1_BROLL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en-US" sz="1400" b="0" dirty="0"/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en-US" sz="1400" b="0" dirty="0"/>
              <a:t>[3] SLS-4091 August 2022 Artemis I Resource Reel 081922:  https://</a:t>
            </a:r>
            <a:r>
              <a:rPr lang="en-US" sz="1400" b="0" dirty="0" err="1"/>
              <a:t>images.nasa.gov</a:t>
            </a:r>
            <a:r>
              <a:rPr lang="en-US" sz="1400" b="0" dirty="0"/>
              <a:t>/details-SLS-4091%20August%202022%20Artemis%20I%20Resource%20Reel%20081922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en-US" sz="1400" b="0" dirty="0"/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en-US" sz="1400" b="0" dirty="0"/>
              <a:t>[4] KSC-20190913-RV-CMS01_0001-Nominal_Wet_Flow_Test_at_Pad_39B-3229665: https://</a:t>
            </a:r>
            <a:r>
              <a:rPr lang="en-US" sz="1400" b="0" dirty="0" err="1"/>
              <a:t>images.nasa.gov</a:t>
            </a:r>
            <a:r>
              <a:rPr lang="en-US" sz="1400" b="0" dirty="0"/>
              <a:t>/details-KSC-20190913-RV-CMS01_0001-Nominal_Wet_Flow_Test_at_Pad_39B-[4] 3229665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en-US" sz="1400" b="0" dirty="0"/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en-US" sz="1400" b="0" dirty="0"/>
              <a:t>[5] NASA's Second Hot Fire Test for the Artemis Moon Rocket: https://</a:t>
            </a:r>
            <a:r>
              <a:rPr lang="en-US" sz="1400" b="0" dirty="0" err="1"/>
              <a:t>images.nasa.gov</a:t>
            </a:r>
            <a:r>
              <a:rPr lang="en-US" sz="1400" b="0" dirty="0"/>
              <a:t>/details-NASA%E2%80%99s%20Green%20Run%20Hot%20Fire%20Test%20of%20the%20Space%20Launch%20System%20Core%20Stage</a:t>
            </a:r>
          </a:p>
        </p:txBody>
      </p:sp>
    </p:spTree>
    <p:extLst>
      <p:ext uri="{BB962C8B-B14F-4D97-AF65-F5344CB8AC3E}">
        <p14:creationId xmlns:p14="http://schemas.microsoft.com/office/powerpoint/2010/main" val="2217375156"/>
      </p:ext>
    </p:extLst>
  </p:cSld>
  <p:clrMapOvr>
    <a:masterClrMapping/>
  </p:clrMapOvr>
</p:sld>
</file>

<file path=ppt/theme/theme1.xml><?xml version="1.0" encoding="utf-8"?>
<a:theme xmlns:a="http://schemas.openxmlformats.org/drawingml/2006/main" name="SC14_presentation_template_16x10_demo_station">
  <a:themeElements>
    <a:clrScheme name="Blank Presentation 8">
      <a:dk1>
        <a:srgbClr val="58572B"/>
      </a:dk1>
      <a:lt1>
        <a:srgbClr val="FFFFFF"/>
      </a:lt1>
      <a:dk2>
        <a:srgbClr val="808000"/>
      </a:dk2>
      <a:lt2>
        <a:srgbClr val="333333"/>
      </a:lt2>
      <a:accent1>
        <a:srgbClr val="CCCC99"/>
      </a:accent1>
      <a:accent2>
        <a:srgbClr val="FFFFCC"/>
      </a:accent2>
      <a:accent3>
        <a:srgbClr val="FFFFFF"/>
      </a:accent3>
      <a:accent4>
        <a:srgbClr val="4A4923"/>
      </a:accent4>
      <a:accent5>
        <a:srgbClr val="E2E2CA"/>
      </a:accent5>
      <a:accent6>
        <a:srgbClr val="E7E7B9"/>
      </a:accent6>
      <a:hlink>
        <a:srgbClr val="990000"/>
      </a:hlink>
      <a:folHlink>
        <a:srgbClr val="6633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00" b="0" i="0" u="none" strike="noStrike" cap="none" normalizeH="0" baseline="0">
            <a:ln>
              <a:noFill/>
            </a:ln>
            <a:solidFill>
              <a:srgbClr val="666666"/>
            </a:solidFill>
            <a:effectLst/>
            <a:latin typeface="55 Helvetica Roman" pitchFamily="1" charset="-5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00" b="0" i="0" u="none" strike="noStrike" cap="none" normalizeH="0" baseline="0">
            <a:ln>
              <a:noFill/>
            </a:ln>
            <a:solidFill>
              <a:srgbClr val="666666"/>
            </a:solidFill>
            <a:effectLst/>
            <a:latin typeface="55 Helvetica Roman" pitchFamily="1" charset="-52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4D4D4D"/>
        </a:dk1>
        <a:lt1>
          <a:srgbClr val="FFFFD9"/>
        </a:lt1>
        <a:dk2>
          <a:srgbClr val="000000"/>
        </a:dk2>
        <a:lt2>
          <a:srgbClr val="7F7F7D"/>
        </a:lt2>
        <a:accent1>
          <a:srgbClr val="DEDACF"/>
        </a:accent1>
        <a:accent2>
          <a:srgbClr val="536D89"/>
        </a:accent2>
        <a:accent3>
          <a:srgbClr val="FFFFE9"/>
        </a:accent3>
        <a:accent4>
          <a:srgbClr val="404040"/>
        </a:accent4>
        <a:accent5>
          <a:srgbClr val="ECEAE4"/>
        </a:accent5>
        <a:accent6>
          <a:srgbClr val="4A627C"/>
        </a:accent6>
        <a:hlink>
          <a:srgbClr val="943C35"/>
        </a:hlink>
        <a:folHlink>
          <a:srgbClr val="63406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E1EAED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EEF3F4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85B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666666"/>
        </a:dk1>
        <a:lt1>
          <a:srgbClr val="FFFFFF"/>
        </a:lt1>
        <a:dk2>
          <a:srgbClr val="000000"/>
        </a:dk2>
        <a:lt2>
          <a:srgbClr val="333333"/>
        </a:lt2>
        <a:accent1>
          <a:srgbClr val="D7DCC8"/>
        </a:accent1>
        <a:accent2>
          <a:srgbClr val="8DC6FF"/>
        </a:accent2>
        <a:accent3>
          <a:srgbClr val="FFFFFF"/>
        </a:accent3>
        <a:accent4>
          <a:srgbClr val="565656"/>
        </a:accent4>
        <a:accent5>
          <a:srgbClr val="E8EBE0"/>
        </a:accent5>
        <a:accent6>
          <a:srgbClr val="7FB3E7"/>
        </a:accent6>
        <a:hlink>
          <a:srgbClr val="0066CC"/>
        </a:hlink>
        <a:folHlink>
          <a:srgbClr val="FF99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58572B"/>
        </a:dk1>
        <a:lt1>
          <a:srgbClr val="FFFFFF"/>
        </a:lt1>
        <a:dk2>
          <a:srgbClr val="808000"/>
        </a:dk2>
        <a:lt2>
          <a:srgbClr val="333333"/>
        </a:lt2>
        <a:accent1>
          <a:srgbClr val="CCCC99"/>
        </a:accent1>
        <a:accent2>
          <a:srgbClr val="FFFFCC"/>
        </a:accent2>
        <a:accent3>
          <a:srgbClr val="FFFFFF"/>
        </a:accent3>
        <a:accent4>
          <a:srgbClr val="4A4923"/>
        </a:accent4>
        <a:accent5>
          <a:srgbClr val="E2E2CA"/>
        </a:accent5>
        <a:accent6>
          <a:srgbClr val="E7E7B9"/>
        </a:accent6>
        <a:hlink>
          <a:srgbClr val="990000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666633"/>
        </a:dk1>
        <a:lt1>
          <a:srgbClr val="008080"/>
        </a:lt1>
        <a:dk2>
          <a:srgbClr val="808000"/>
        </a:dk2>
        <a:lt2>
          <a:srgbClr val="005A58"/>
        </a:lt2>
        <a:accent1>
          <a:srgbClr val="B5C6B3"/>
        </a:accent1>
        <a:accent2>
          <a:srgbClr val="FFA962"/>
        </a:accent2>
        <a:accent3>
          <a:srgbClr val="AAC0C0"/>
        </a:accent3>
        <a:accent4>
          <a:srgbClr val="56562A"/>
        </a:accent4>
        <a:accent5>
          <a:srgbClr val="D7DFD6"/>
        </a:accent5>
        <a:accent6>
          <a:srgbClr val="E79958"/>
        </a:accent6>
        <a:hlink>
          <a:srgbClr val="FFEFCE"/>
        </a:hlink>
        <a:folHlink>
          <a:srgbClr val="A741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003366"/>
        </a:dk1>
        <a:lt1>
          <a:srgbClr val="A28E73"/>
        </a:lt1>
        <a:dk2>
          <a:srgbClr val="000099"/>
        </a:dk2>
        <a:lt2>
          <a:srgbClr val="D2C368"/>
        </a:lt2>
        <a:accent1>
          <a:srgbClr val="D1EBEA"/>
        </a:accent1>
        <a:accent2>
          <a:srgbClr val="CEC975"/>
        </a:accent2>
        <a:accent3>
          <a:srgbClr val="AAAACA"/>
        </a:accent3>
        <a:accent4>
          <a:srgbClr val="8A7861"/>
        </a:accent4>
        <a:accent5>
          <a:srgbClr val="E5F3F3"/>
        </a:accent5>
        <a:accent6>
          <a:srgbClr val="BAB669"/>
        </a:accent6>
        <a:hlink>
          <a:srgbClr val="7EBA93"/>
        </a:hlink>
        <a:folHlink>
          <a:srgbClr val="F09D3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36699"/>
        </a:dk1>
        <a:lt1>
          <a:srgbClr val="969696"/>
        </a:lt1>
        <a:dk2>
          <a:srgbClr val="000000"/>
        </a:dk2>
        <a:lt2>
          <a:srgbClr val="517FA1"/>
        </a:lt2>
        <a:accent1>
          <a:srgbClr val="F3F5DD"/>
        </a:accent1>
        <a:accent2>
          <a:srgbClr val="CB4B0A"/>
        </a:accent2>
        <a:accent3>
          <a:srgbClr val="AAAAAA"/>
        </a:accent3>
        <a:accent4>
          <a:srgbClr val="7F7F7F"/>
        </a:accent4>
        <a:accent5>
          <a:srgbClr val="F8F9EB"/>
        </a:accent5>
        <a:accent6>
          <a:srgbClr val="B84308"/>
        </a:accent6>
        <a:hlink>
          <a:srgbClr val="D4B224"/>
        </a:hlink>
        <a:folHlink>
          <a:srgbClr val="D58E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5C1F00"/>
        </a:dk1>
        <a:lt1>
          <a:srgbClr val="8FA418"/>
        </a:lt1>
        <a:dk2>
          <a:srgbClr val="800000"/>
        </a:dk2>
        <a:lt2>
          <a:srgbClr val="A89546"/>
        </a:lt2>
        <a:accent1>
          <a:srgbClr val="EDF6BE"/>
        </a:accent1>
        <a:accent2>
          <a:srgbClr val="ADBC00"/>
        </a:accent2>
        <a:accent3>
          <a:srgbClr val="C0AAAA"/>
        </a:accent3>
        <a:accent4>
          <a:srgbClr val="798B13"/>
        </a:accent4>
        <a:accent5>
          <a:srgbClr val="F4FADB"/>
        </a:accent5>
        <a:accent6>
          <a:srgbClr val="9CAA00"/>
        </a:accent6>
        <a:hlink>
          <a:srgbClr val="FF7500"/>
        </a:hlink>
        <a:folHlink>
          <a:srgbClr val="3E5E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c73a2035-c708-4e06-8a22-150fd2a59909" xsi:nil="true"/>
    <TaxCatchAll xmlns="00780204-d65c-4456-82f3-af3cc7e2838c" xsi:nil="true"/>
    <lcf76f155ced4ddcb4097134ff3c332f xmlns="c73a2035-c708-4e06-8a22-150fd2a59909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A16239683593E47B1646971542EB538" ma:contentTypeVersion="11" ma:contentTypeDescription="Create a new document." ma:contentTypeScope="" ma:versionID="29396fc92b5ffc93c1c6117b0cae6a57">
  <xsd:schema xmlns:xsd="http://www.w3.org/2001/XMLSchema" xmlns:xs="http://www.w3.org/2001/XMLSchema" xmlns:p="http://schemas.microsoft.com/office/2006/metadata/properties" xmlns:ns2="c73a2035-c708-4e06-8a22-150fd2a59909" xmlns:ns3="00780204-d65c-4456-82f3-af3cc7e2838c" targetNamespace="http://schemas.microsoft.com/office/2006/metadata/properties" ma:root="true" ma:fieldsID="e262cbc60c3e67a7d0a98cd8b58aff32" ns2:_="" ns3:_="">
    <xsd:import namespace="c73a2035-c708-4e06-8a22-150fd2a59909"/>
    <xsd:import namespace="00780204-d65c-4456-82f3-af3cc7e2838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3a2035-c708-4e06-8a22-150fd2a5990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0fb68aea-d2ee-4a6c-85e6-e4b5686e96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780204-d65c-4456-82f3-af3cc7e2838c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00dbe76e-7ecf-424d-9145-574388b0494e}" ma:internalName="TaxCatchAll" ma:showField="CatchAllData" ma:web="00780204-d65c-4456-82f3-af3cc7e2838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C9EDED-6AC7-468E-B77E-0FB7A5BECD2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058331-08FC-4780-8CED-58203AEF3463}">
  <ds:schemaRefs>
    <ds:schemaRef ds:uri="http://schemas.microsoft.com/office/2006/metadata/properties"/>
    <ds:schemaRef ds:uri="http://schemas.microsoft.com/office/infopath/2007/PartnerControls"/>
    <ds:schemaRef ds:uri="c73a2035-c708-4e06-8a22-150fd2a59909"/>
    <ds:schemaRef ds:uri="00780204-d65c-4456-82f3-af3cc7e2838c"/>
  </ds:schemaRefs>
</ds:datastoreItem>
</file>

<file path=customXml/itemProps3.xml><?xml version="1.0" encoding="utf-8"?>
<ds:datastoreItem xmlns:ds="http://schemas.openxmlformats.org/officeDocument/2006/customXml" ds:itemID="{35124A29-98F5-4B93-8737-393286A0E9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73a2035-c708-4e06-8a22-150fd2a59909"/>
    <ds:schemaRef ds:uri="00780204-d65c-4456-82f3-af3cc7e283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SC14_presentation_template_16x10_demo_station.potx</Template>
  <TotalTime>13603</TotalTime>
  <Words>1584</Words>
  <Application>Microsoft Macintosh PowerPoint</Application>
  <PresentationFormat>On-screen Show (16:9)</PresentationFormat>
  <Paragraphs>242</Paragraphs>
  <Slides>17</Slides>
  <Notes>16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55 Helvetica Roman</vt:lpstr>
      <vt:lpstr>AGaramond RegularSC</vt:lpstr>
      <vt:lpstr>Arial</vt:lpstr>
      <vt:lpstr>Helvetica</vt:lpstr>
      <vt:lpstr>Times New Roman</vt:lpstr>
      <vt:lpstr>SC14_presentation_template_16x10_demo_station</vt:lpstr>
      <vt:lpstr>Multiphase Simulations of the SLS Launch Environment</vt:lpstr>
      <vt:lpstr>SLS Background</vt:lpstr>
      <vt:lpstr>SLS Water System</vt:lpstr>
      <vt:lpstr>Shuttle and SLS Differences</vt:lpstr>
      <vt:lpstr>SRB Operational Environment</vt:lpstr>
      <vt:lpstr>Modeling Challenges</vt:lpstr>
      <vt:lpstr>SLS Ignition Sequence</vt:lpstr>
      <vt:lpstr>SLS Ignition Sequence</vt:lpstr>
      <vt:lpstr>SLS Ignition Sequence</vt:lpstr>
      <vt:lpstr>SLS Ignition Simulation: RS-25 Plumes</vt:lpstr>
      <vt:lpstr>SLS Ignition Simulation: SRB-Plumes</vt:lpstr>
      <vt:lpstr>SLS Ignition Simulation: Pseudo-Schlieren</vt:lpstr>
      <vt:lpstr>SLS Ignition Simulation: Pseudo-Schlieren</vt:lpstr>
      <vt:lpstr>SLS Ignition Simulation: Pseudo-Schlieren</vt:lpstr>
      <vt:lpstr>SLS Ignition Simulation: Pseudo-Schlieren</vt:lpstr>
      <vt:lpstr>Conclusions and Forward Work</vt:lpstr>
      <vt:lpstr>References</vt:lpstr>
    </vt:vector>
  </TitlesOfParts>
  <Manager/>
  <Company>LMIT ODIN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Multiphase Simulations of the SLS Launch Environment</dc:title>
  <dc:subject/>
  <dc:creator>LMIT ODIN</dc:creator>
  <cp:keywords/>
  <dc:description/>
  <cp:lastModifiedBy>Rivord, Travis A. (MSFC-ER42)[ESSCA]</cp:lastModifiedBy>
  <cp:revision>145</cp:revision>
  <cp:lastPrinted>2006-05-05T11:56:29Z</cp:lastPrinted>
  <dcterms:created xsi:type="dcterms:W3CDTF">2011-09-08T22:53:54Z</dcterms:created>
  <dcterms:modified xsi:type="dcterms:W3CDTF">2022-11-04T14:12:10Z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TC062562941033</vt:lpwstr>
  </property>
  <property fmtid="{D5CDD505-2E9C-101B-9397-08002B2CF9AE}" pid="3" name="ContentTypeId">
    <vt:lpwstr>0x010100EA16239683593E47B1646971542EB538</vt:lpwstr>
  </property>
  <property fmtid="{D5CDD505-2E9C-101B-9397-08002B2CF9AE}" pid="4" name="Order">
    <vt:r8>24169800</vt:r8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  <property fmtid="{D5CDD505-2E9C-101B-9397-08002B2CF9AE}" pid="10" name="MediaServiceImageTags">
    <vt:lpwstr/>
  </property>
</Properties>
</file>