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8"/>
  </p:notesMasterIdLst>
  <p:handoutMasterIdLst>
    <p:handoutMasterId r:id="rId39"/>
  </p:handoutMasterIdLst>
  <p:sldIdLst>
    <p:sldId id="814" r:id="rId5"/>
    <p:sldId id="824" r:id="rId6"/>
    <p:sldId id="876" r:id="rId7"/>
    <p:sldId id="875" r:id="rId8"/>
    <p:sldId id="878" r:id="rId9"/>
    <p:sldId id="881" r:id="rId10"/>
    <p:sldId id="874" r:id="rId11"/>
    <p:sldId id="868" r:id="rId12"/>
    <p:sldId id="821" r:id="rId13"/>
    <p:sldId id="819" r:id="rId14"/>
    <p:sldId id="886" r:id="rId15"/>
    <p:sldId id="887" r:id="rId16"/>
    <p:sldId id="888" r:id="rId17"/>
    <p:sldId id="907" r:id="rId18"/>
    <p:sldId id="902" r:id="rId19"/>
    <p:sldId id="892" r:id="rId20"/>
    <p:sldId id="894" r:id="rId21"/>
    <p:sldId id="893" r:id="rId22"/>
    <p:sldId id="908" r:id="rId23"/>
    <p:sldId id="895" r:id="rId24"/>
    <p:sldId id="889" r:id="rId25"/>
    <p:sldId id="890" r:id="rId26"/>
    <p:sldId id="898" r:id="rId27"/>
    <p:sldId id="904" r:id="rId28"/>
    <p:sldId id="896" r:id="rId29"/>
    <p:sldId id="877" r:id="rId30"/>
    <p:sldId id="891" r:id="rId31"/>
    <p:sldId id="879" r:id="rId32"/>
    <p:sldId id="906" r:id="rId33"/>
    <p:sldId id="900" r:id="rId34"/>
    <p:sldId id="884" r:id="rId35"/>
    <p:sldId id="882" r:id="rId36"/>
    <p:sldId id="870" r:id="rId37"/>
  </p:sldIdLst>
  <p:sldSz cx="12192000"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tonsen, Erik L. (JSC-SD111)[IPA]" initials="AEL(" lastIdx="5" clrIdx="0">
    <p:extLst>
      <p:ext uri="{19B8F6BF-5375-455C-9EA6-DF929625EA0E}">
        <p15:presenceInfo xmlns:p15="http://schemas.microsoft.com/office/powerpoint/2012/main" userId="S-1-5-21-330711430-3775241029-4075259233-6572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5200"/>
    <a:srgbClr val="008F00"/>
    <a:srgbClr val="0000FF"/>
    <a:srgbClr val="FD2615"/>
    <a:srgbClr val="33CC33"/>
    <a:srgbClr val="46B246"/>
    <a:srgbClr val="44B874"/>
    <a:srgbClr val="43BD43"/>
    <a:srgbClr val="44B8A8"/>
    <a:srgbClr val="43B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30" autoAdjust="0"/>
    <p:restoredTop sz="97059" autoAdjust="0"/>
  </p:normalViewPr>
  <p:slideViewPr>
    <p:cSldViewPr snapToGrid="0">
      <p:cViewPr varScale="1">
        <p:scale>
          <a:sx n="114" d="100"/>
          <a:sy n="114" d="100"/>
        </p:scale>
        <p:origin x="176" y="560"/>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snapToGrid="0">
      <p:cViewPr varScale="1">
        <p:scale>
          <a:sx n="79" d="100"/>
          <a:sy n="79" d="100"/>
        </p:scale>
        <p:origin x="390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7841" cy="464820"/>
          </a:xfrm>
          <a:prstGeom prst="rect">
            <a:avLst/>
          </a:prstGeom>
        </p:spPr>
        <p:txBody>
          <a:bodyPr vert="horz" lIns="92731" tIns="46365" rIns="92731" bIns="46365" rtlCol="0"/>
          <a:lstStyle>
            <a:lvl1pPr algn="l">
              <a:defRPr sz="1200"/>
            </a:lvl1pPr>
          </a:lstStyle>
          <a:p>
            <a:endParaRPr lang="en-US" dirty="0"/>
          </a:p>
        </p:txBody>
      </p:sp>
      <p:sp>
        <p:nvSpPr>
          <p:cNvPr id="3" name="Date Placeholder 2"/>
          <p:cNvSpPr>
            <a:spLocks noGrp="1"/>
          </p:cNvSpPr>
          <p:nvPr>
            <p:ph type="dt" sz="quarter" idx="1"/>
          </p:nvPr>
        </p:nvSpPr>
        <p:spPr>
          <a:xfrm>
            <a:off x="3970938" y="2"/>
            <a:ext cx="3037841" cy="464820"/>
          </a:xfrm>
          <a:prstGeom prst="rect">
            <a:avLst/>
          </a:prstGeom>
        </p:spPr>
        <p:txBody>
          <a:bodyPr vert="horz" lIns="92731" tIns="46365" rIns="92731" bIns="46365" rtlCol="0"/>
          <a:lstStyle>
            <a:lvl1pPr algn="r">
              <a:defRPr sz="1200"/>
            </a:lvl1pPr>
          </a:lstStyle>
          <a:p>
            <a:fld id="{6F939B30-D49D-42B5-9DD0-86D32581AF6E}" type="datetimeFigureOut">
              <a:rPr lang="en-US" smtClean="0"/>
              <a:pPr/>
              <a:t>11/14/22</a:t>
            </a:fld>
            <a:endParaRPr lang="en-US" dirty="0"/>
          </a:p>
        </p:txBody>
      </p:sp>
      <p:sp>
        <p:nvSpPr>
          <p:cNvPr id="4" name="Footer Placeholder 3"/>
          <p:cNvSpPr>
            <a:spLocks noGrp="1"/>
          </p:cNvSpPr>
          <p:nvPr>
            <p:ph type="ftr" sz="quarter" idx="2"/>
          </p:nvPr>
        </p:nvSpPr>
        <p:spPr>
          <a:xfrm>
            <a:off x="1" y="8829967"/>
            <a:ext cx="3037841" cy="464820"/>
          </a:xfrm>
          <a:prstGeom prst="rect">
            <a:avLst/>
          </a:prstGeom>
        </p:spPr>
        <p:txBody>
          <a:bodyPr vert="horz" lIns="92731" tIns="46365" rIns="92731" bIns="4636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1" cy="464820"/>
          </a:xfrm>
          <a:prstGeom prst="rect">
            <a:avLst/>
          </a:prstGeom>
        </p:spPr>
        <p:txBody>
          <a:bodyPr vert="horz" lIns="92731" tIns="46365" rIns="92731" bIns="46365" rtlCol="0" anchor="b"/>
          <a:lstStyle>
            <a:lvl1pPr algn="r">
              <a:defRPr sz="1200"/>
            </a:lvl1pPr>
          </a:lstStyle>
          <a:p>
            <a:fld id="{7FB23E30-FE4D-405B-B219-437BDFE39BF4}" type="slidenum">
              <a:rPr lang="en-US" smtClean="0"/>
              <a:pPr/>
              <a:t>‹#›</a:t>
            </a:fld>
            <a:endParaRPr lang="en-US" dirty="0"/>
          </a:p>
        </p:txBody>
      </p:sp>
    </p:spTree>
    <p:extLst>
      <p:ext uri="{BB962C8B-B14F-4D97-AF65-F5344CB8AC3E}">
        <p14:creationId xmlns:p14="http://schemas.microsoft.com/office/powerpoint/2010/main" val="2935128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
            <a:ext cx="3037841" cy="264689"/>
          </a:xfrm>
          <a:prstGeom prst="rect">
            <a:avLst/>
          </a:prstGeom>
          <a:noFill/>
          <a:ln w="9525">
            <a:noFill/>
            <a:miter lim="800000"/>
            <a:headEnd/>
            <a:tailEnd/>
          </a:ln>
          <a:effectLst/>
        </p:spPr>
        <p:txBody>
          <a:bodyPr vert="horz" wrap="square" lIns="92731" tIns="46365" rIns="92731" bIns="46365" numCol="1" anchor="t" anchorCtr="0" compatLnSpc="1">
            <a:prstTxWarp prst="textNoShape">
              <a:avLst/>
            </a:prstTxWarp>
          </a:bodyPr>
          <a:lstStyle>
            <a:lvl1pPr eaLnBrk="1" hangingPunct="1">
              <a:defRPr sz="1200"/>
            </a:lvl1pPr>
          </a:lstStyle>
          <a:p>
            <a:endParaRPr lang="en-US" dirty="0"/>
          </a:p>
        </p:txBody>
      </p:sp>
      <p:sp>
        <p:nvSpPr>
          <p:cNvPr id="2051" name="Rectangle 3"/>
          <p:cNvSpPr>
            <a:spLocks noGrp="1" noChangeArrowheads="1"/>
          </p:cNvSpPr>
          <p:nvPr>
            <p:ph type="dt" idx="1"/>
          </p:nvPr>
        </p:nvSpPr>
        <p:spPr bwMode="auto">
          <a:xfrm>
            <a:off x="3972560" y="1"/>
            <a:ext cx="3037841" cy="264689"/>
          </a:xfrm>
          <a:prstGeom prst="rect">
            <a:avLst/>
          </a:prstGeom>
          <a:noFill/>
          <a:ln w="9525">
            <a:noFill/>
            <a:miter lim="800000"/>
            <a:headEnd/>
            <a:tailEnd/>
          </a:ln>
          <a:effectLst/>
        </p:spPr>
        <p:txBody>
          <a:bodyPr vert="horz" wrap="square" lIns="92731" tIns="46365" rIns="92731" bIns="46365" numCol="1" anchor="t" anchorCtr="0" compatLnSpc="1">
            <a:prstTxWarp prst="textNoShape">
              <a:avLst/>
            </a:prstTxWarp>
          </a:bodyPr>
          <a:lstStyle>
            <a:lvl1pPr algn="r" eaLnBrk="1" hangingPunct="1">
              <a:defRPr sz="1200"/>
            </a:lvl1pPr>
          </a:lstStyle>
          <a:p>
            <a:endParaRPr lang="en-US" dirty="0"/>
          </a:p>
        </p:txBody>
      </p:sp>
      <p:sp>
        <p:nvSpPr>
          <p:cNvPr id="2052" name="Rectangle 4"/>
          <p:cNvSpPr>
            <a:spLocks noGrp="1" noRot="1" noChangeAspect="1" noChangeArrowheads="1" noTextEdit="1"/>
          </p:cNvSpPr>
          <p:nvPr>
            <p:ph type="sldImg" idx="2"/>
          </p:nvPr>
        </p:nvSpPr>
        <p:spPr bwMode="auto">
          <a:xfrm>
            <a:off x="-617538" y="290513"/>
            <a:ext cx="8243888" cy="4638675"/>
          </a:xfrm>
          <a:prstGeom prst="rect">
            <a:avLst/>
          </a:prstGeom>
          <a:noFill/>
          <a:ln w="9525">
            <a:solidFill>
              <a:srgbClr val="000000"/>
            </a:solidFill>
            <a:miter lim="800000"/>
            <a:headEnd/>
            <a:tailEnd/>
          </a:ln>
          <a:effectLst/>
        </p:spPr>
      </p:sp>
      <p:sp>
        <p:nvSpPr>
          <p:cNvPr id="2053" name="Rectangle 5"/>
          <p:cNvSpPr>
            <a:spLocks noGrp="1" noChangeArrowheads="1"/>
          </p:cNvSpPr>
          <p:nvPr>
            <p:ph type="body" sz="quarter" idx="3"/>
          </p:nvPr>
        </p:nvSpPr>
        <p:spPr bwMode="auto">
          <a:xfrm>
            <a:off x="233682" y="4946783"/>
            <a:ext cx="6543041" cy="4034896"/>
          </a:xfrm>
          <a:prstGeom prst="rect">
            <a:avLst/>
          </a:prstGeom>
          <a:noFill/>
          <a:ln w="9525">
            <a:noFill/>
            <a:miter lim="800000"/>
            <a:headEnd/>
            <a:tailEnd/>
          </a:ln>
          <a:effectLst/>
        </p:spPr>
        <p:txBody>
          <a:bodyPr vert="horz" wrap="square" lIns="92731" tIns="46365" rIns="92731" bIns="4636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4" name="Rectangle 6"/>
          <p:cNvSpPr>
            <a:spLocks noGrp="1" noChangeArrowheads="1"/>
          </p:cNvSpPr>
          <p:nvPr>
            <p:ph type="ftr" sz="quarter" idx="4"/>
          </p:nvPr>
        </p:nvSpPr>
        <p:spPr bwMode="auto">
          <a:xfrm>
            <a:off x="1" y="9002660"/>
            <a:ext cx="3037841" cy="293740"/>
          </a:xfrm>
          <a:prstGeom prst="rect">
            <a:avLst/>
          </a:prstGeom>
          <a:noFill/>
          <a:ln w="9525">
            <a:noFill/>
            <a:miter lim="800000"/>
            <a:headEnd/>
            <a:tailEnd/>
          </a:ln>
          <a:effectLst/>
        </p:spPr>
        <p:txBody>
          <a:bodyPr vert="horz" wrap="square" lIns="92731" tIns="46365" rIns="92731" bIns="46365" numCol="1" anchor="b" anchorCtr="0" compatLnSpc="1">
            <a:prstTxWarp prst="textNoShape">
              <a:avLst/>
            </a:prstTxWarp>
          </a:bodyPr>
          <a:lstStyle>
            <a:lvl1pPr eaLnBrk="1" hangingPunct="1">
              <a:defRPr sz="1200"/>
            </a:lvl1pPr>
          </a:lstStyle>
          <a:p>
            <a:endParaRPr lang="en-US" dirty="0"/>
          </a:p>
        </p:txBody>
      </p:sp>
      <p:sp>
        <p:nvSpPr>
          <p:cNvPr id="2055" name="Rectangle 7"/>
          <p:cNvSpPr>
            <a:spLocks noGrp="1" noChangeArrowheads="1"/>
          </p:cNvSpPr>
          <p:nvPr>
            <p:ph type="sldNum" sz="quarter" idx="5"/>
          </p:nvPr>
        </p:nvSpPr>
        <p:spPr bwMode="auto">
          <a:xfrm>
            <a:off x="3972560" y="9002660"/>
            <a:ext cx="3037841" cy="293740"/>
          </a:xfrm>
          <a:prstGeom prst="rect">
            <a:avLst/>
          </a:prstGeom>
          <a:noFill/>
          <a:ln w="9525">
            <a:noFill/>
            <a:miter lim="800000"/>
            <a:headEnd/>
            <a:tailEnd/>
          </a:ln>
          <a:effectLst/>
        </p:spPr>
        <p:txBody>
          <a:bodyPr vert="horz" wrap="square" lIns="92731" tIns="46365" rIns="92731" bIns="46365" numCol="1" anchor="b" anchorCtr="0" compatLnSpc="1">
            <a:prstTxWarp prst="textNoShape">
              <a:avLst/>
            </a:prstTxWarp>
          </a:bodyPr>
          <a:lstStyle>
            <a:lvl1pPr algn="r" eaLnBrk="1" hangingPunct="1">
              <a:defRPr sz="1200"/>
            </a:lvl1pPr>
          </a:lstStyle>
          <a:p>
            <a:fld id="{4729073F-FF10-4A9A-BAD3-C27A1021F93F}" type="slidenum">
              <a:rPr lang="en-US"/>
              <a:pPr/>
              <a:t>‹#›</a:t>
            </a:fld>
            <a:endParaRPr lang="en-US" dirty="0"/>
          </a:p>
        </p:txBody>
      </p:sp>
    </p:spTree>
    <p:extLst>
      <p:ext uri="{BB962C8B-B14F-4D97-AF65-F5344CB8AC3E}">
        <p14:creationId xmlns:p14="http://schemas.microsoft.com/office/powerpoint/2010/main" val="3385141482"/>
      </p:ext>
    </p:extLst>
  </p:cSld>
  <p:clrMap bg1="lt1" tx1="dk1" bg2="lt2" tx2="dk2" accent1="accent1" accent2="accent2" accent3="accent3" accent4="accent4" accent5="accent5" accent6="accent6" hlink="hlink" folHlink="folHlink"/>
  <p:notesStyle>
    <a:lvl1pPr marL="117475" indent="-11747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1pPr>
    <a:lvl2pPr marL="344488" indent="-112713"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2pPr>
    <a:lvl3pPr marL="569913" indent="-11112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3pPr>
    <a:lvl4pPr marL="796925" indent="-107950"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4pPr>
    <a:lvl5pPr marL="1031875" indent="-117475" algn="l" rtl="0" eaLnBrk="0" fontAlgn="base" hangingPunct="0">
      <a:spcBef>
        <a:spcPct val="30000"/>
      </a:spcBef>
      <a:spcAft>
        <a:spcPct val="0"/>
      </a:spcAft>
      <a:buChar char="•"/>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mars.nasa.gov/all-about-mars/fact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1</a:t>
            </a:fld>
            <a:endParaRPr lang="en-US"/>
          </a:p>
        </p:txBody>
      </p:sp>
    </p:spTree>
    <p:extLst>
      <p:ext uri="{BB962C8B-B14F-4D97-AF65-F5344CB8AC3E}">
        <p14:creationId xmlns:p14="http://schemas.microsoft.com/office/powerpoint/2010/main" val="3331242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3</a:t>
            </a:fld>
            <a:endParaRPr lang="en-US"/>
          </a:p>
        </p:txBody>
      </p:sp>
    </p:spTree>
    <p:extLst>
      <p:ext uri="{BB962C8B-B14F-4D97-AF65-F5344CB8AC3E}">
        <p14:creationId xmlns:p14="http://schemas.microsoft.com/office/powerpoint/2010/main" val="2440907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4</a:t>
            </a:fld>
            <a:endParaRPr lang="en-US"/>
          </a:p>
        </p:txBody>
      </p:sp>
    </p:spTree>
    <p:extLst>
      <p:ext uri="{BB962C8B-B14F-4D97-AF65-F5344CB8AC3E}">
        <p14:creationId xmlns:p14="http://schemas.microsoft.com/office/powerpoint/2010/main" val="1071494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5</a:t>
            </a:fld>
            <a:endParaRPr lang="en-US"/>
          </a:p>
        </p:txBody>
      </p:sp>
    </p:spTree>
    <p:extLst>
      <p:ext uri="{BB962C8B-B14F-4D97-AF65-F5344CB8AC3E}">
        <p14:creationId xmlns:p14="http://schemas.microsoft.com/office/powerpoint/2010/main" val="2009182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6</a:t>
            </a:fld>
            <a:endParaRPr lang="en-US"/>
          </a:p>
        </p:txBody>
      </p:sp>
    </p:spTree>
    <p:extLst>
      <p:ext uri="{BB962C8B-B14F-4D97-AF65-F5344CB8AC3E}">
        <p14:creationId xmlns:p14="http://schemas.microsoft.com/office/powerpoint/2010/main" val="3037586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7</a:t>
            </a:fld>
            <a:endParaRPr lang="en-US"/>
          </a:p>
        </p:txBody>
      </p:sp>
    </p:spTree>
    <p:extLst>
      <p:ext uri="{BB962C8B-B14F-4D97-AF65-F5344CB8AC3E}">
        <p14:creationId xmlns:p14="http://schemas.microsoft.com/office/powerpoint/2010/main" val="826660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rPr>
              <a:t>Image credit: </a:t>
            </a:r>
            <a:r>
              <a:rPr lang="en-US" sz="1200" i="1" dirty="0">
                <a:solidFill>
                  <a:schemeClr val="bg1"/>
                </a:solidFill>
                <a:hlinkClick r:id="rId3">
                  <a:extLst>
                    <a:ext uri="{A12FA001-AC4F-418D-AE19-62706E023703}">
                      <ahyp:hlinkClr xmlns:ahyp="http://schemas.microsoft.com/office/drawing/2018/hyperlinkcolor" val="tx"/>
                    </a:ext>
                  </a:extLst>
                </a:hlinkClick>
              </a:rPr>
              <a:t>https://mars.nasa.gov/all-about-mars/facts/</a:t>
            </a:r>
            <a:r>
              <a:rPr lang="en-US" sz="1200" i="1" dirty="0">
                <a:solidFill>
                  <a:schemeClr val="bg1"/>
                </a:solidFill>
              </a:rPr>
              <a:t> </a:t>
            </a:r>
          </a:p>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10</a:t>
            </a:fld>
            <a:endParaRPr lang="en-US"/>
          </a:p>
        </p:txBody>
      </p:sp>
    </p:spTree>
    <p:extLst>
      <p:ext uri="{BB962C8B-B14F-4D97-AF65-F5344CB8AC3E}">
        <p14:creationId xmlns:p14="http://schemas.microsoft.com/office/powerpoint/2010/main" val="533696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186734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565004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010061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03146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66746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91446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97349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962672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26</a:t>
            </a:fld>
            <a:endParaRPr lang="en-US"/>
          </a:p>
        </p:txBody>
      </p:sp>
    </p:spTree>
    <p:extLst>
      <p:ext uri="{BB962C8B-B14F-4D97-AF65-F5344CB8AC3E}">
        <p14:creationId xmlns:p14="http://schemas.microsoft.com/office/powerpoint/2010/main" val="2584841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27</a:t>
            </a:fld>
            <a:endParaRPr lang="en-US"/>
          </a:p>
        </p:txBody>
      </p:sp>
    </p:spTree>
    <p:extLst>
      <p:ext uri="{BB962C8B-B14F-4D97-AF65-F5344CB8AC3E}">
        <p14:creationId xmlns:p14="http://schemas.microsoft.com/office/powerpoint/2010/main" val="1480328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28</a:t>
            </a:fld>
            <a:endParaRPr lang="en-US"/>
          </a:p>
        </p:txBody>
      </p:sp>
    </p:spTree>
    <p:extLst>
      <p:ext uri="{BB962C8B-B14F-4D97-AF65-F5344CB8AC3E}">
        <p14:creationId xmlns:p14="http://schemas.microsoft.com/office/powerpoint/2010/main" val="948195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68286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D81858-55B0-BA4D-B99E-F2665DF132EF}" type="slidenum">
              <a:rPr lang="en-US" smtClean="0"/>
              <a:t>30</a:t>
            </a:fld>
            <a:endParaRPr lang="en-US"/>
          </a:p>
        </p:txBody>
      </p:sp>
    </p:spTree>
    <p:extLst>
      <p:ext uri="{BB962C8B-B14F-4D97-AF65-F5344CB8AC3E}">
        <p14:creationId xmlns:p14="http://schemas.microsoft.com/office/powerpoint/2010/main" val="29283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83091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55057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D81858-55B0-BA4D-B99E-F2665DF132E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88075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13AE-B3E7-F44B-889F-45D8AD70E80E}"/>
              </a:ext>
            </a:extLst>
          </p:cNvPr>
          <p:cNvSpPr>
            <a:spLocks noGrp="1"/>
          </p:cNvSpPr>
          <p:nvPr>
            <p:ph type="ctrTitle"/>
          </p:nvPr>
        </p:nvSpPr>
        <p:spPr>
          <a:xfrm>
            <a:off x="1524000" y="1122363"/>
            <a:ext cx="91440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D8F4BF77-39D8-604A-A432-F71592F234DB}"/>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015920-7878-684F-89AB-F81EFFE635C3}"/>
              </a:ext>
            </a:extLst>
          </p:cNvPr>
          <p:cNvSpPr>
            <a:spLocks noGrp="1"/>
          </p:cNvSpPr>
          <p:nvPr>
            <p:ph type="dt" sz="half" idx="10"/>
          </p:nvPr>
        </p:nvSpPr>
        <p:spPr/>
        <p:txBody>
          <a:bodyPr/>
          <a:lstStyle/>
          <a:p>
            <a:fld id="{F9F80365-9802-FC47-B66C-6900F08E6319}" type="datetimeFigureOut">
              <a:rPr lang="en-US" smtClean="0"/>
              <a:t>11/14/22</a:t>
            </a:fld>
            <a:endParaRPr lang="en-US"/>
          </a:p>
        </p:txBody>
      </p:sp>
      <p:sp>
        <p:nvSpPr>
          <p:cNvPr id="5" name="Footer Placeholder 4">
            <a:extLst>
              <a:ext uri="{FF2B5EF4-FFF2-40B4-BE49-F238E27FC236}">
                <a16:creationId xmlns:a16="http://schemas.microsoft.com/office/drawing/2014/main" id="{1888B865-6597-3447-BCB7-003C08DD5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470970-67EE-F54D-8515-80E3074ECBD6}"/>
              </a:ext>
            </a:extLst>
          </p:cNvPr>
          <p:cNvSpPr>
            <a:spLocks noGrp="1"/>
          </p:cNvSpPr>
          <p:nvPr>
            <p:ph type="sldNum" sz="quarter" idx="12"/>
          </p:nvPr>
        </p:nvSpPr>
        <p:spPr/>
        <p:txBody>
          <a:bodyPr/>
          <a:lstStyle/>
          <a:p>
            <a:fld id="{D3639C46-1C4C-C849-A276-B2C59FB373FD}" type="slidenum">
              <a:rPr lang="en-US" smtClean="0"/>
              <a:t>‹#›</a:t>
            </a:fld>
            <a:endParaRPr lang="en-US"/>
          </a:p>
        </p:txBody>
      </p:sp>
    </p:spTree>
    <p:extLst>
      <p:ext uri="{BB962C8B-B14F-4D97-AF65-F5344CB8AC3E}">
        <p14:creationId xmlns:p14="http://schemas.microsoft.com/office/powerpoint/2010/main" val="320474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5846" name="Rectangle 6"/>
          <p:cNvSpPr>
            <a:spLocks noGrp="1" noChangeArrowheads="1"/>
          </p:cNvSpPr>
          <p:nvPr userDrawn="1">
            <p:ph type="ctrTitle"/>
          </p:nvPr>
        </p:nvSpPr>
        <p:spPr>
          <a:xfrm>
            <a:off x="630264" y="1604076"/>
            <a:ext cx="10972801" cy="1852047"/>
          </a:xfrm>
        </p:spPr>
        <p:txBody>
          <a:bodyPr anchor="b" anchorCtr="1"/>
          <a:lstStyle>
            <a:lvl1pPr algn="ctr">
              <a:defRPr sz="3200">
                <a:latin typeface="+mn-lt"/>
                <a:cs typeface="Helvetica" pitchFamily="34" charset="0"/>
              </a:defRPr>
            </a:lvl1pPr>
          </a:lstStyle>
          <a:p>
            <a:r>
              <a:rPr lang="en-US"/>
              <a:t>Click to edit Master title style</a:t>
            </a:r>
            <a:endParaRPr lang="en-US" dirty="0"/>
          </a:p>
        </p:txBody>
      </p:sp>
      <p:sp>
        <p:nvSpPr>
          <p:cNvPr id="15" name="Text Placeholder 16"/>
          <p:cNvSpPr>
            <a:spLocks noGrp="1"/>
          </p:cNvSpPr>
          <p:nvPr>
            <p:ph type="body" sz="quarter" idx="10" hasCustomPrompt="1"/>
          </p:nvPr>
        </p:nvSpPr>
        <p:spPr>
          <a:xfrm>
            <a:off x="6312113" y="3561607"/>
            <a:ext cx="5398529" cy="1210400"/>
          </a:xfrm>
          <a:prstGeom prst="rect">
            <a:avLst/>
          </a:prstGeom>
        </p:spPr>
        <p:txBody>
          <a:bodyPr/>
          <a:lstStyle>
            <a:lvl1pPr algn="l">
              <a:buFontTx/>
              <a:buNone/>
              <a:defRPr baseline="0">
                <a:latin typeface="+mn-lt"/>
              </a:defRPr>
            </a:lvl1pPr>
          </a:lstStyle>
          <a:p>
            <a:pPr lvl="0"/>
            <a:r>
              <a:rPr lang="en-US" dirty="0"/>
              <a:t>Presentation information</a:t>
            </a:r>
          </a:p>
        </p:txBody>
      </p:sp>
      <p:cxnSp>
        <p:nvCxnSpPr>
          <p:cNvPr id="18" name="Straight Connector 17"/>
          <p:cNvCxnSpPr/>
          <p:nvPr userDrawn="1"/>
        </p:nvCxnSpPr>
        <p:spPr>
          <a:xfrm flipV="1">
            <a:off x="927887" y="3477540"/>
            <a:ext cx="1035780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629484" y="962993"/>
            <a:ext cx="10972800" cy="47434"/>
          </a:xfrm>
          <a:prstGeom prst="rect">
            <a:avLst/>
          </a:prstGeom>
        </p:spPr>
      </p:pic>
      <p:sp>
        <p:nvSpPr>
          <p:cNvPr id="11" name="Text Placeholder 16"/>
          <p:cNvSpPr>
            <a:spLocks noGrp="1"/>
          </p:cNvSpPr>
          <p:nvPr>
            <p:ph type="body" sz="quarter" idx="11" hasCustomPrompt="1"/>
          </p:nvPr>
        </p:nvSpPr>
        <p:spPr>
          <a:xfrm>
            <a:off x="629484" y="3561607"/>
            <a:ext cx="5398529" cy="1210400"/>
          </a:xfrm>
          <a:prstGeom prst="rect">
            <a:avLst/>
          </a:prstGeom>
        </p:spPr>
        <p:txBody>
          <a:bodyPr/>
          <a:lstStyle>
            <a:lvl1pPr algn="l">
              <a:buFontTx/>
              <a:buNone/>
              <a:defRPr baseline="0">
                <a:latin typeface="+mn-lt"/>
              </a:defRPr>
            </a:lvl1pPr>
          </a:lstStyle>
          <a:p>
            <a:pPr lvl="0"/>
            <a:r>
              <a:rPr lang="en-US" dirty="0"/>
              <a:t>Presentation information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648781" y="1039936"/>
            <a:ext cx="11130844" cy="5239841"/>
          </a:xfrm>
          <a:prstGeom prst="rect">
            <a:avLst/>
          </a:prstGeom>
        </p:spPr>
        <p:txBody>
          <a:bodyPr>
            <a:normAutofit/>
          </a:bodyPr>
          <a:lstStyle>
            <a:lvl1pPr marL="274320" indent="-365760">
              <a:spcBef>
                <a:spcPts val="0"/>
              </a:spcBef>
              <a:spcAft>
                <a:spcPts val="600"/>
              </a:spcAft>
              <a:buClrTx/>
              <a:buSzPct val="80000"/>
              <a:buFont typeface="Wingdings" pitchFamily="2" charset="2"/>
              <a:buChar char="v"/>
              <a:defRPr sz="2400">
                <a:solidFill>
                  <a:schemeClr val="tx1"/>
                </a:solidFill>
                <a:latin typeface="+mn-lt"/>
                <a:cs typeface="Helvetica" pitchFamily="34" charset="0"/>
              </a:defRPr>
            </a:lvl1pPr>
            <a:lvl2pPr marL="640080" indent="-274320">
              <a:spcBef>
                <a:spcPts val="0"/>
              </a:spcBef>
              <a:spcAft>
                <a:spcPts val="600"/>
              </a:spcAft>
              <a:buClrTx/>
              <a:buSzPct val="80000"/>
              <a:buFont typeface="Arial" pitchFamily="34" charset="0"/>
              <a:buChar char="•"/>
              <a:defRPr sz="2400">
                <a:solidFill>
                  <a:schemeClr val="tx1"/>
                </a:solidFill>
                <a:latin typeface="+mn-lt"/>
                <a:cs typeface="Helvetica" pitchFamily="34" charset="0"/>
              </a:defRPr>
            </a:lvl2pPr>
            <a:lvl3pPr marL="914400" indent="-274320">
              <a:spcBef>
                <a:spcPts val="0"/>
              </a:spcBef>
              <a:spcAft>
                <a:spcPts val="600"/>
              </a:spcAft>
              <a:buClrTx/>
              <a:buSzPct val="80000"/>
              <a:buFont typeface="Helvetica" pitchFamily="34" charset="0"/>
              <a:buChar char="–"/>
              <a:defRPr sz="2400">
                <a:solidFill>
                  <a:schemeClr val="tx1"/>
                </a:solidFill>
                <a:latin typeface="+mn-lt"/>
                <a:cs typeface="Helvetica" pitchFamily="34" charset="0"/>
              </a:defRPr>
            </a:lvl3pPr>
            <a:lvl4pPr marL="1828800" indent="-457200">
              <a:spcBef>
                <a:spcPts val="0"/>
              </a:spcBef>
              <a:spcAft>
                <a:spcPts val="600"/>
              </a:spcAft>
              <a:buClrTx/>
              <a:buSzPct val="80000"/>
              <a:buFont typeface="Wingdings" panose="05000000000000000000" pitchFamily="2" charset="2"/>
              <a:buChar char="§"/>
              <a:defRPr sz="1800">
                <a:solidFill>
                  <a:schemeClr val="tx1"/>
                </a:solidFill>
                <a:latin typeface="+mn-lt"/>
                <a:cs typeface="Helvetica" pitchFamily="34" charset="0"/>
              </a:defRPr>
            </a:lvl4pPr>
            <a:lvl5pPr marL="1828800" indent="0">
              <a:buClrTx/>
              <a:buSzPct val="80000"/>
              <a:buFont typeface="Courier New" panose="02070309020205020404" pitchFamily="49" charset="0"/>
              <a:buNone/>
              <a:defRPr sz="1600" baseline="0">
                <a:solidFill>
                  <a:schemeClr val="tx1"/>
                </a:solidFill>
                <a:latin typeface="Helvetica" pitchFamily="34" charset="0"/>
                <a:cs typeface="Helvetica" pitchFamily="34" charset="0"/>
              </a:defRPr>
            </a:lvl5pPr>
            <a:lvl6pPr>
              <a:buClr>
                <a:schemeClr val="tx2">
                  <a:lumMod val="50000"/>
                </a:schemeClr>
              </a:buClr>
              <a:defRPr baseline="0"/>
            </a:lvl6pPr>
            <a:lvl7pPr>
              <a:buClr>
                <a:schemeClr val="tx2">
                  <a:lumMod val="50000"/>
                </a:schemeClr>
              </a:buClr>
              <a:defRPr/>
            </a:lvl7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13"/>
          <p:cNvSpPr>
            <a:spLocks noGrp="1" noChangeArrowheads="1"/>
          </p:cNvSpPr>
          <p:nvPr>
            <p:ph type="title"/>
          </p:nvPr>
        </p:nvSpPr>
        <p:spPr bwMode="auto">
          <a:xfrm>
            <a:off x="1016001" y="217911"/>
            <a:ext cx="10063890" cy="550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b="1">
                <a:latin typeface="+mj-lt"/>
              </a:defRPr>
            </a:lvl1pPr>
          </a:lstStyle>
          <a:p>
            <a:pPr lvl="0"/>
            <a:r>
              <a:rPr lang="en-US"/>
              <a:t>Click to edit Master title style</a:t>
            </a:r>
            <a:endParaRPr lang="en-US" dirty="0"/>
          </a:p>
        </p:txBody>
      </p:sp>
      <p:sp>
        <p:nvSpPr>
          <p:cNvPr id="14" name="Slide Number Placeholder 7"/>
          <p:cNvSpPr>
            <a:spLocks noGrp="1"/>
          </p:cNvSpPr>
          <p:nvPr>
            <p:ph type="sldNum" sz="quarter" idx="4"/>
          </p:nvPr>
        </p:nvSpPr>
        <p:spPr>
          <a:xfrm>
            <a:off x="11079891" y="6443823"/>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
        <p:nvSpPr>
          <p:cNvPr id="2" name="Date Placeholder 1"/>
          <p:cNvSpPr>
            <a:spLocks noGrp="1"/>
          </p:cNvSpPr>
          <p:nvPr>
            <p:ph type="dt" sz="half" idx="10"/>
          </p:nvPr>
        </p:nvSpPr>
        <p:spPr/>
        <p:txBody>
          <a:bodyPr/>
          <a:lstStyle/>
          <a:p>
            <a:r>
              <a:rPr lang="en-US" dirty="0"/>
              <a:t>May 19, 2022</a:t>
            </a:r>
          </a:p>
        </p:txBody>
      </p:sp>
      <p:sp>
        <p:nvSpPr>
          <p:cNvPr id="6" name="Footer Placeholder 6"/>
          <p:cNvSpPr>
            <a:spLocks noGrp="1"/>
          </p:cNvSpPr>
          <p:nvPr>
            <p:ph type="ftr" sz="quarter" idx="3"/>
          </p:nvPr>
        </p:nvSpPr>
        <p:spPr>
          <a:xfrm>
            <a:off x="2698801" y="6443822"/>
            <a:ext cx="7106509" cy="260385"/>
          </a:xfrm>
          <a:prstGeom prst="rect">
            <a:avLst/>
          </a:prstGeom>
        </p:spPr>
        <p:txBody>
          <a:bodyPr vert="horz" lIns="45720" tIns="45720" rIns="45720" bIns="45720" rtlCol="0" anchor="ctr"/>
          <a:lstStyle>
            <a:lvl1pPr algn="ctr">
              <a:defRPr sz="1100">
                <a:solidFill>
                  <a:schemeClr val="tx1"/>
                </a:solidFill>
                <a:latin typeface="+mn-lt"/>
                <a:cs typeface="Helvetica" pitchFamily="34" charset="0"/>
              </a:defRPr>
            </a:lvl1pPr>
          </a:lstStyle>
          <a:p>
            <a:r>
              <a:rPr lang="en-US" dirty="0"/>
              <a:t>Informational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1"/>
          <p:cNvSpPr>
            <a:spLocks noGrp="1"/>
          </p:cNvSpPr>
          <p:nvPr>
            <p:ph type="ctrTitle"/>
          </p:nvPr>
        </p:nvSpPr>
        <p:spPr>
          <a:xfrm>
            <a:off x="1034474" y="168361"/>
            <a:ext cx="10045417" cy="628650"/>
          </a:xfrm>
        </p:spPr>
        <p:txBody>
          <a:bodyPr>
            <a:normAutofit/>
          </a:bodyPr>
          <a:lstStyle>
            <a:lvl1pPr algn="ctr">
              <a:defRPr sz="2800" baseline="0"/>
            </a:lvl1pPr>
          </a:lstStyle>
          <a:p>
            <a:r>
              <a:rPr lang="en-US"/>
              <a:t>Click to edit Master title style</a:t>
            </a:r>
            <a:endParaRPr lang="en-US" dirty="0"/>
          </a:p>
        </p:txBody>
      </p:sp>
      <p:sp>
        <p:nvSpPr>
          <p:cNvPr id="6" name="Date Placeholder 5"/>
          <p:cNvSpPr>
            <a:spLocks noGrp="1"/>
          </p:cNvSpPr>
          <p:nvPr>
            <p:ph type="dt" sz="half" idx="2"/>
          </p:nvPr>
        </p:nvSpPr>
        <p:spPr>
          <a:xfrm>
            <a:off x="324533" y="6478606"/>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a:t>Date of meeting</a:t>
            </a:r>
            <a:endParaRPr lang="en-US" dirty="0"/>
          </a:p>
        </p:txBody>
      </p:sp>
      <p:sp>
        <p:nvSpPr>
          <p:cNvPr id="10" name="Footer Placeholder 6"/>
          <p:cNvSpPr>
            <a:spLocks noGrp="1"/>
          </p:cNvSpPr>
          <p:nvPr>
            <p:ph type="ftr" sz="quarter" idx="3"/>
          </p:nvPr>
        </p:nvSpPr>
        <p:spPr>
          <a:xfrm>
            <a:off x="2639158" y="6468535"/>
            <a:ext cx="7592441" cy="260385"/>
          </a:xfrm>
          <a:prstGeom prst="rect">
            <a:avLst/>
          </a:prstGeom>
        </p:spPr>
        <p:txBody>
          <a:bodyPr vert="horz" lIns="45720" tIns="45720" rIns="45720" bIns="45720" rtlCol="0" anchor="ctr"/>
          <a:lstStyle>
            <a:lvl1pPr algn="ctr">
              <a:defRPr sz="1100">
                <a:solidFill>
                  <a:schemeClr val="tx1"/>
                </a:solidFill>
                <a:latin typeface="+mn-lt"/>
                <a:cs typeface="Helvetica" pitchFamily="34" charset="0"/>
              </a:defRPr>
            </a:lvl1pPr>
          </a:lstStyle>
          <a:p>
            <a:r>
              <a:rPr lang="en-US" dirty="0"/>
              <a:t>Informational</a:t>
            </a:r>
          </a:p>
        </p:txBody>
      </p:sp>
      <p:sp>
        <p:nvSpPr>
          <p:cNvPr id="12" name="Slide Number Placeholder 7"/>
          <p:cNvSpPr>
            <a:spLocks noGrp="1"/>
          </p:cNvSpPr>
          <p:nvPr>
            <p:ph type="sldNum" sz="quarter" idx="4"/>
          </p:nvPr>
        </p:nvSpPr>
        <p:spPr>
          <a:xfrm>
            <a:off x="11079891" y="6468536"/>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0DD20F-5155-574B-A56C-6D69FA4CA569}"/>
              </a:ext>
            </a:extLst>
          </p:cNvPr>
          <p:cNvSpPr>
            <a:spLocks noGrp="1"/>
          </p:cNvSpPr>
          <p:nvPr>
            <p:ph type="dt" sz="half" idx="10"/>
          </p:nvPr>
        </p:nvSpPr>
        <p:spPr/>
        <p:txBody>
          <a:bodyPr/>
          <a:lstStyle/>
          <a:p>
            <a:fld id="{F9F80365-9802-FC47-B66C-6900F08E6319}" type="datetimeFigureOut">
              <a:rPr lang="en-US" smtClean="0"/>
              <a:t>11/14/22</a:t>
            </a:fld>
            <a:endParaRPr lang="en-US"/>
          </a:p>
        </p:txBody>
      </p:sp>
      <p:sp>
        <p:nvSpPr>
          <p:cNvPr id="3" name="Footer Placeholder 2">
            <a:extLst>
              <a:ext uri="{FF2B5EF4-FFF2-40B4-BE49-F238E27FC236}">
                <a16:creationId xmlns:a16="http://schemas.microsoft.com/office/drawing/2014/main" id="{5E5EFCD5-2FC7-0E4C-9C4A-37B567788A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A7F21D-5EDC-6347-AF4F-E2562439700F}"/>
              </a:ext>
            </a:extLst>
          </p:cNvPr>
          <p:cNvSpPr>
            <a:spLocks noGrp="1"/>
          </p:cNvSpPr>
          <p:nvPr>
            <p:ph type="sldNum" sz="quarter" idx="12"/>
          </p:nvPr>
        </p:nvSpPr>
        <p:spPr/>
        <p:txBody>
          <a:bodyPr/>
          <a:lstStyle/>
          <a:p>
            <a:fld id="{D3639C46-1C4C-C849-A276-B2C59FB373FD}" type="slidenum">
              <a:rPr lang="en-US" smtClean="0"/>
              <a:t>‹#›</a:t>
            </a:fld>
            <a:endParaRPr lang="en-US"/>
          </a:p>
        </p:txBody>
      </p:sp>
    </p:spTree>
    <p:extLst>
      <p:ext uri="{BB962C8B-B14F-4D97-AF65-F5344CB8AC3E}">
        <p14:creationId xmlns:p14="http://schemas.microsoft.com/office/powerpoint/2010/main" val="39105490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7" name="Rectangle 13"/>
          <p:cNvSpPr>
            <a:spLocks noGrp="1" noChangeArrowheads="1"/>
          </p:cNvSpPr>
          <p:nvPr>
            <p:ph type="title"/>
          </p:nvPr>
        </p:nvSpPr>
        <p:spPr bwMode="auto">
          <a:xfrm>
            <a:off x="1031756" y="217911"/>
            <a:ext cx="10048135" cy="550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6" name="Date Placeholder 5"/>
          <p:cNvSpPr>
            <a:spLocks noGrp="1"/>
          </p:cNvSpPr>
          <p:nvPr>
            <p:ph type="dt" sz="half" idx="2"/>
          </p:nvPr>
        </p:nvSpPr>
        <p:spPr>
          <a:xfrm>
            <a:off x="186627" y="6445655"/>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dirty="0"/>
              <a:t>May 19, 2022</a:t>
            </a:r>
          </a:p>
        </p:txBody>
      </p:sp>
      <p:sp>
        <p:nvSpPr>
          <p:cNvPr id="8" name="Slide Number Placeholder 7"/>
          <p:cNvSpPr>
            <a:spLocks noGrp="1"/>
          </p:cNvSpPr>
          <p:nvPr>
            <p:ph type="sldNum" sz="quarter" idx="4"/>
          </p:nvPr>
        </p:nvSpPr>
        <p:spPr>
          <a:xfrm>
            <a:off x="11079891" y="6445655"/>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
        <p:nvSpPr>
          <p:cNvPr id="7" name="Footer Placeholder 6"/>
          <p:cNvSpPr>
            <a:spLocks noGrp="1"/>
          </p:cNvSpPr>
          <p:nvPr>
            <p:ph type="ftr" sz="quarter" idx="3"/>
          </p:nvPr>
        </p:nvSpPr>
        <p:spPr>
          <a:xfrm>
            <a:off x="2698801" y="6443822"/>
            <a:ext cx="7106509" cy="260385"/>
          </a:xfrm>
          <a:prstGeom prst="rect">
            <a:avLst/>
          </a:prstGeom>
        </p:spPr>
        <p:txBody>
          <a:bodyPr vert="horz" lIns="45720" tIns="45720" rIns="45720" bIns="45720" rtlCol="0" anchor="ctr"/>
          <a:lstStyle>
            <a:lvl1pPr algn="ctr">
              <a:defRPr sz="1100">
                <a:solidFill>
                  <a:schemeClr val="tx1"/>
                </a:solidFill>
                <a:latin typeface="+mn-lt"/>
                <a:cs typeface="Helvetica" pitchFamily="34" charset="0"/>
              </a:defRPr>
            </a:lvl1pPr>
          </a:lstStyle>
          <a:p>
            <a:r>
              <a:rPr lang="en-US" dirty="0"/>
              <a:t>Informational</a:t>
            </a:r>
          </a:p>
        </p:txBody>
      </p:sp>
      <p:sp>
        <p:nvSpPr>
          <p:cNvPr id="2" name="Text Placeholder 1"/>
          <p:cNvSpPr>
            <a:spLocks noGrp="1"/>
          </p:cNvSpPr>
          <p:nvPr>
            <p:ph type="body" idx="1"/>
          </p:nvPr>
        </p:nvSpPr>
        <p:spPr>
          <a:xfrm>
            <a:off x="629483" y="1183542"/>
            <a:ext cx="1095291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cSld>
  <p:clrMap bg1="lt1" tx1="dk1" bg2="lt2" tx2="dk2" accent1="accent1" accent2="accent2" accent3="accent3" accent4="accent4" accent5="accent5" accent6="accent6" hlink="hlink" folHlink="folHlink"/>
  <p:sldLayoutIdLst>
    <p:sldLayoutId id="2147483680" r:id="rId1"/>
    <p:sldLayoutId id="2147483649" r:id="rId2"/>
    <p:sldLayoutId id="2147483650" r:id="rId3"/>
    <p:sldLayoutId id="2147483654" r:id="rId4"/>
    <p:sldLayoutId id="2147483679" r:id="rId5"/>
  </p:sldLayoutIdLst>
  <p:hf hdr="0"/>
  <p:txStyles>
    <p:titleStyle>
      <a:lvl1pPr algn="ctr" rtl="0" eaLnBrk="1" fontAlgn="base" hangingPunct="1">
        <a:spcBef>
          <a:spcPct val="0"/>
        </a:spcBef>
        <a:spcAft>
          <a:spcPct val="0"/>
        </a:spcAft>
        <a:defRPr sz="3200" b="1"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200" algn="l" rtl="0" eaLnBrk="1" fontAlgn="base" hangingPunct="1">
        <a:spcBef>
          <a:spcPct val="0"/>
        </a:spcBef>
        <a:spcAft>
          <a:spcPct val="0"/>
        </a:spcAft>
        <a:defRPr sz="2800">
          <a:solidFill>
            <a:schemeClr val="tx2"/>
          </a:solidFill>
          <a:latin typeface="Times New Roman" pitchFamily="18" charset="0"/>
        </a:defRPr>
      </a:lvl6pPr>
      <a:lvl7pPr marL="914400" algn="l" rtl="0" eaLnBrk="1" fontAlgn="base" hangingPunct="1">
        <a:spcBef>
          <a:spcPct val="0"/>
        </a:spcBef>
        <a:spcAft>
          <a:spcPct val="0"/>
        </a:spcAft>
        <a:defRPr sz="2800">
          <a:solidFill>
            <a:schemeClr val="tx2"/>
          </a:solidFill>
          <a:latin typeface="Times New Roman" pitchFamily="18" charset="0"/>
        </a:defRPr>
      </a:lvl7pPr>
      <a:lvl8pPr marL="1371600" algn="l" rtl="0" eaLnBrk="1" fontAlgn="base" hangingPunct="1">
        <a:spcBef>
          <a:spcPct val="0"/>
        </a:spcBef>
        <a:spcAft>
          <a:spcPct val="0"/>
        </a:spcAft>
        <a:defRPr sz="2800">
          <a:solidFill>
            <a:schemeClr val="tx2"/>
          </a:solidFill>
          <a:latin typeface="Times New Roman" pitchFamily="18" charset="0"/>
        </a:defRPr>
      </a:lvl8pPr>
      <a:lvl9pPr marL="1828800" algn="l" rtl="0" eaLnBrk="1" fontAlgn="base" hangingPunct="1">
        <a:spcBef>
          <a:spcPct val="0"/>
        </a:spcBef>
        <a:spcAft>
          <a:spcPct val="0"/>
        </a:spcAft>
        <a:defRPr sz="2800">
          <a:solidFill>
            <a:schemeClr val="tx2"/>
          </a:solidFill>
          <a:latin typeface="Times New Roman" pitchFamily="18" charset="0"/>
        </a:defRPr>
      </a:lvl9pPr>
    </p:titleStyle>
    <p:bodyStyle>
      <a:lvl1pPr marL="274320" indent="-365760" algn="l" rtl="0" eaLnBrk="1" fontAlgn="base" hangingPunct="1">
        <a:spcBef>
          <a:spcPts val="600"/>
        </a:spcBef>
        <a:spcAft>
          <a:spcPts val="600"/>
        </a:spcAft>
        <a:buClrTx/>
        <a:buSzPct val="80000"/>
        <a:buFont typeface="Wingdings" panose="05000000000000000000" pitchFamily="2" charset="2"/>
        <a:buChar char="v"/>
        <a:tabLst>
          <a:tab pos="8856663" algn="r"/>
        </a:tabLst>
        <a:defRPr lang="en-US" sz="2400" b="1" dirty="0" smtClean="0">
          <a:solidFill>
            <a:schemeClr val="tx1"/>
          </a:solidFill>
          <a:latin typeface="+mn-lt"/>
          <a:ea typeface="+mn-ea"/>
          <a:cs typeface="Helvetica" pitchFamily="34" charset="0"/>
        </a:defRPr>
      </a:lvl1pPr>
      <a:lvl2pPr marL="640080" indent="-274320" algn="l" rtl="0" eaLnBrk="1" fontAlgn="base" hangingPunct="1">
        <a:spcBef>
          <a:spcPct val="0"/>
        </a:spcBef>
        <a:spcAft>
          <a:spcPct val="0"/>
        </a:spcAft>
        <a:buClrTx/>
        <a:buSzPct val="80000"/>
        <a:buFont typeface="Arial" panose="020B0604020202020204" pitchFamily="34" charset="0"/>
        <a:buChar char="•"/>
        <a:tabLst>
          <a:tab pos="8856663" algn="r"/>
        </a:tabLst>
        <a:defRPr lang="en-US" sz="2400" dirty="0" smtClean="0">
          <a:solidFill>
            <a:schemeClr val="tx1"/>
          </a:solidFill>
          <a:latin typeface="+mn-lt"/>
          <a:ea typeface="+mn-ea"/>
          <a:cs typeface="Helvetica" pitchFamily="34" charset="0"/>
        </a:defRPr>
      </a:lvl2pPr>
      <a:lvl3pPr marL="914400" indent="-274320" algn="l" rtl="0" eaLnBrk="1" fontAlgn="base" hangingPunct="1">
        <a:spcBef>
          <a:spcPct val="0"/>
        </a:spcBef>
        <a:spcAft>
          <a:spcPct val="0"/>
        </a:spcAft>
        <a:buClrTx/>
        <a:buSzPct val="80000"/>
        <a:buFont typeface="Helvetica" panose="020B0604020202020204" pitchFamily="34" charset="0"/>
        <a:buChar char="–"/>
        <a:tabLst>
          <a:tab pos="8856663" algn="r"/>
        </a:tabLst>
        <a:defRPr lang="en-US" sz="2400" dirty="0" smtClean="0">
          <a:solidFill>
            <a:schemeClr val="tx1"/>
          </a:solidFill>
          <a:latin typeface="+mn-lt"/>
          <a:ea typeface="+mn-ea"/>
          <a:cs typeface="Helvetica" pitchFamily="34" charset="0"/>
        </a:defRPr>
      </a:lvl3pPr>
      <a:lvl4pPr marL="1828800" indent="-457200" algn="l" rtl="0" eaLnBrk="1" fontAlgn="base" hangingPunct="1">
        <a:spcBef>
          <a:spcPct val="0"/>
        </a:spcBef>
        <a:spcAft>
          <a:spcPct val="0"/>
        </a:spcAft>
        <a:buClrTx/>
        <a:buSzPct val="80000"/>
        <a:buFont typeface="Wingdings" panose="05000000000000000000" pitchFamily="2" charset="2"/>
        <a:buChar char="§"/>
        <a:tabLst>
          <a:tab pos="8856663" algn="r"/>
        </a:tabLst>
        <a:defRPr lang="en-US" sz="1600" dirty="0" smtClean="0">
          <a:solidFill>
            <a:schemeClr val="tx1"/>
          </a:solidFill>
          <a:latin typeface="Helvetica" pitchFamily="34" charset="0"/>
          <a:ea typeface="+mn-ea"/>
          <a:cs typeface="Helvetica" pitchFamily="34" charset="0"/>
        </a:defRPr>
      </a:lvl4pPr>
      <a:lvl5pPr marL="2286000" indent="-457200" algn="l" rtl="0" eaLnBrk="1" fontAlgn="base" hangingPunct="1">
        <a:spcBef>
          <a:spcPct val="0"/>
        </a:spcBef>
        <a:spcAft>
          <a:spcPct val="0"/>
        </a:spcAft>
        <a:buClrTx/>
        <a:buSzPct val="80000"/>
        <a:buFont typeface="Arial" panose="020B0604020202020204" pitchFamily="34" charset="0"/>
        <a:buChar char="•"/>
        <a:tabLst>
          <a:tab pos="8856663" algn="r"/>
        </a:tabLst>
        <a:defRPr lang="en-US" sz="16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3" cstate="print"/>
          <a:srcRect l="90000"/>
          <a:stretch/>
        </p:blipFill>
        <p:spPr bwMode="auto">
          <a:xfrm>
            <a:off x="10972800" y="1"/>
            <a:ext cx="1219200" cy="6857999"/>
          </a:xfrm>
          <a:prstGeom prst="rect">
            <a:avLst/>
          </a:prstGeom>
          <a:noFill/>
          <a:ln w="9525">
            <a:noFill/>
            <a:miter lim="800000"/>
            <a:headEnd/>
            <a:tailEnd/>
          </a:ln>
        </p:spPr>
      </p:pic>
      <p:sp>
        <p:nvSpPr>
          <p:cNvPr id="4" name="Title 3">
            <a:extLst>
              <a:ext uri="{FF2B5EF4-FFF2-40B4-BE49-F238E27FC236}">
                <a16:creationId xmlns:a16="http://schemas.microsoft.com/office/drawing/2014/main" id="{F34F697A-3EB8-9D42-9029-8C75FA340DE5}"/>
              </a:ext>
            </a:extLst>
          </p:cNvPr>
          <p:cNvSpPr>
            <a:spLocks noGrp="1"/>
          </p:cNvSpPr>
          <p:nvPr>
            <p:ph type="ctrTitle"/>
          </p:nvPr>
        </p:nvSpPr>
        <p:spPr/>
        <p:txBody>
          <a:bodyPr>
            <a:noAutofit/>
          </a:bodyPr>
          <a:lstStyle/>
          <a:p>
            <a:pPr>
              <a:defRPr/>
            </a:pPr>
            <a:br>
              <a:rPr lang="en-US" sz="2800" b="0" dirty="0">
                <a:solidFill>
                  <a:schemeClr val="bg1"/>
                </a:solidFill>
                <a:latin typeface="Calibri Light" panose="020F0302020204030204" pitchFamily="34" charset="0"/>
                <a:cs typeface="Calibri Light" panose="020F0302020204030204" pitchFamily="34" charset="0"/>
              </a:rPr>
            </a:br>
            <a:r>
              <a:rPr lang="en-US" sz="4400" b="0" dirty="0">
                <a:solidFill>
                  <a:schemeClr val="bg1"/>
                </a:solidFill>
                <a:latin typeface="Calibri Light" panose="020F0302020204030204" pitchFamily="34" charset="0"/>
                <a:cs typeface="Calibri Light" panose="020F0302020204030204" pitchFamily="34" charset="0"/>
              </a:rPr>
              <a:t>Balancing Crew and Mission Design Parameters</a:t>
            </a:r>
          </a:p>
        </p:txBody>
      </p:sp>
      <p:sp>
        <p:nvSpPr>
          <p:cNvPr id="5" name="Subtitle 4">
            <a:extLst>
              <a:ext uri="{FF2B5EF4-FFF2-40B4-BE49-F238E27FC236}">
                <a16:creationId xmlns:a16="http://schemas.microsoft.com/office/drawing/2014/main" id="{80303161-930B-8640-8EF5-FB0CD3831420}"/>
              </a:ext>
            </a:extLst>
          </p:cNvPr>
          <p:cNvSpPr>
            <a:spLocks noGrp="1"/>
          </p:cNvSpPr>
          <p:nvPr>
            <p:ph type="subTitle" idx="1"/>
          </p:nvPr>
        </p:nvSpPr>
        <p:spPr/>
        <p:txBody>
          <a:bodyPr/>
          <a:lstStyle/>
          <a:p>
            <a:r>
              <a:rPr lang="en-US" b="0" dirty="0">
                <a:solidFill>
                  <a:schemeClr val="bg1"/>
                </a:solidFill>
                <a:cs typeface="Arial" pitchFamily="34" charset="0"/>
              </a:rPr>
              <a:t>Donna L. Dempsey, Ph.D.</a:t>
            </a:r>
          </a:p>
          <a:p>
            <a:r>
              <a:rPr lang="en-US" b="0">
                <a:solidFill>
                  <a:schemeClr val="bg1"/>
                </a:solidFill>
                <a:cs typeface="Arial" pitchFamily="34" charset="0"/>
              </a:rPr>
              <a:t>Cynthia H. Null</a:t>
            </a:r>
            <a:r>
              <a:rPr lang="en-US" b="0" dirty="0">
                <a:solidFill>
                  <a:schemeClr val="bg1"/>
                </a:solidFill>
                <a:cs typeface="Arial" pitchFamily="34" charset="0"/>
              </a:rPr>
              <a:t>, Ph.D.</a:t>
            </a:r>
          </a:p>
          <a:p>
            <a:r>
              <a:rPr lang="en-US" b="0" dirty="0">
                <a:solidFill>
                  <a:schemeClr val="bg1"/>
                </a:solidFill>
                <a:cs typeface="Arial" pitchFamily="34" charset="0"/>
              </a:rPr>
              <a:t>November 2022</a:t>
            </a:r>
          </a:p>
          <a:p>
            <a:endParaRPr lang="en-US" b="0" dirty="0">
              <a:solidFill>
                <a:schemeClr val="bg1"/>
              </a:solidFill>
            </a:endParaRPr>
          </a:p>
        </p:txBody>
      </p:sp>
      <p:cxnSp>
        <p:nvCxnSpPr>
          <p:cNvPr id="8" name="Straight Connector 7">
            <a:extLst>
              <a:ext uri="{FF2B5EF4-FFF2-40B4-BE49-F238E27FC236}">
                <a16:creationId xmlns:a16="http://schemas.microsoft.com/office/drawing/2014/main" id="{06228538-9556-53FA-02D8-8A4BC091F74D}"/>
              </a:ext>
            </a:extLst>
          </p:cNvPr>
          <p:cNvCxnSpPr>
            <a:cxnSpLocks/>
          </p:cNvCxnSpPr>
          <p:nvPr/>
        </p:nvCxnSpPr>
        <p:spPr bwMode="auto">
          <a:xfrm>
            <a:off x="1596978" y="3576280"/>
            <a:ext cx="859536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11" name="TextBox 10">
            <a:extLst>
              <a:ext uri="{FF2B5EF4-FFF2-40B4-BE49-F238E27FC236}">
                <a16:creationId xmlns:a16="http://schemas.microsoft.com/office/drawing/2014/main" id="{8328CE3F-EC42-F6A2-D5C9-3DA521000616}"/>
              </a:ext>
            </a:extLst>
          </p:cNvPr>
          <p:cNvSpPr txBox="1"/>
          <p:nvPr/>
        </p:nvSpPr>
        <p:spPr>
          <a:xfrm>
            <a:off x="7913914" y="642257"/>
            <a:ext cx="184731" cy="461665"/>
          </a:xfrm>
          <a:prstGeom prst="rect">
            <a:avLst/>
          </a:prstGeom>
          <a:noFill/>
        </p:spPr>
        <p:txBody>
          <a:bodyPr wrap="none" rtlCol="0">
            <a:spAutoFit/>
          </a:bodyPr>
          <a:lstStyle/>
          <a:p>
            <a:endParaRPr lang="en-US" dirty="0"/>
          </a:p>
        </p:txBody>
      </p:sp>
      <p:cxnSp>
        <p:nvCxnSpPr>
          <p:cNvPr id="6" name="Straight Connector 5">
            <a:extLst>
              <a:ext uri="{FF2B5EF4-FFF2-40B4-BE49-F238E27FC236}">
                <a16:creationId xmlns:a16="http://schemas.microsoft.com/office/drawing/2014/main" id="{0F6CDFF9-287C-9DBD-B910-08BF1CAEA2C7}"/>
              </a:ext>
            </a:extLst>
          </p:cNvPr>
          <p:cNvCxnSpPr>
            <a:cxnSpLocks/>
          </p:cNvCxnSpPr>
          <p:nvPr/>
        </p:nvCxnSpPr>
        <p:spPr bwMode="auto">
          <a:xfrm>
            <a:off x="10931544" y="0"/>
            <a:ext cx="0" cy="6858000"/>
          </a:xfrm>
          <a:prstGeom prst="line">
            <a:avLst/>
          </a:prstGeom>
          <a:solidFill>
            <a:schemeClr val="accent1"/>
          </a:solidFill>
          <a:ln w="44450"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442250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2</a:t>
            </a:fld>
            <a:endParaRPr lang="en-US" dirty="0">
              <a:solidFill>
                <a:schemeClr val="bg1"/>
              </a:solidFill>
            </a:endParaRPr>
          </a:p>
        </p:txBody>
      </p:sp>
      <p:sp>
        <p:nvSpPr>
          <p:cNvPr id="12" name="Content Placeholder 2">
            <a:extLst>
              <a:ext uri="{FF2B5EF4-FFF2-40B4-BE49-F238E27FC236}">
                <a16:creationId xmlns:a16="http://schemas.microsoft.com/office/drawing/2014/main" id="{9AC15C8D-2E32-9983-362C-A54B30A7577B}"/>
              </a:ext>
            </a:extLst>
          </p:cNvPr>
          <p:cNvSpPr txBox="1">
            <a:spLocks/>
          </p:cNvSpPr>
          <p:nvPr/>
        </p:nvSpPr>
        <p:spPr>
          <a:xfrm>
            <a:off x="525092" y="1498253"/>
            <a:ext cx="5577840" cy="45499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rPr>
              <a:t>Mission Statement</a:t>
            </a:r>
          </a:p>
          <a:p>
            <a:pPr marL="457200" lvl="1" indent="0">
              <a:buNone/>
            </a:pPr>
            <a:r>
              <a:rPr lang="en-US" sz="1600" dirty="0">
                <a:solidFill>
                  <a:schemeClr val="bg1"/>
                </a:solidFill>
              </a:rPr>
              <a:t>The NASA Engineering and Safety Center’s (NESC) mission is to perform value-added independent testing, evaluation, and assessments of NASA’s high-risk projects to ensure safety and mission success. </a:t>
            </a:r>
          </a:p>
          <a:p>
            <a:pPr marL="457200" lvl="1" indent="0">
              <a:buNone/>
            </a:pPr>
            <a:endParaRPr lang="en-US" sz="1600" dirty="0">
              <a:solidFill>
                <a:schemeClr val="bg1"/>
              </a:solidFill>
            </a:endParaRPr>
          </a:p>
          <a:p>
            <a:pPr marL="0" indent="0">
              <a:buNone/>
            </a:pPr>
            <a:r>
              <a:rPr lang="en-US" altLang="en-US" sz="1600" dirty="0">
                <a:solidFill>
                  <a:schemeClr val="bg1"/>
                </a:solidFill>
              </a:rPr>
              <a:t>Organizational Structure</a:t>
            </a:r>
          </a:p>
          <a:p>
            <a:pPr marL="457200" lvl="1" indent="0">
              <a:buNone/>
            </a:pPr>
            <a:r>
              <a:rPr lang="en-US" sz="1600" dirty="0">
                <a:solidFill>
                  <a:schemeClr val="bg1"/>
                </a:solidFill>
              </a:rPr>
              <a:t>At the core of the NESC is an established knowledge base of technical specialists with a diversity of expertise pulled from NASA Centers and external partner organizations.</a:t>
            </a:r>
          </a:p>
          <a:p>
            <a:pPr marL="457200" lvl="1" indent="0">
              <a:buNone/>
            </a:pPr>
            <a:endParaRPr lang="en-US" sz="1600" dirty="0">
              <a:solidFill>
                <a:schemeClr val="bg1"/>
              </a:solidFill>
            </a:endParaRPr>
          </a:p>
          <a:p>
            <a:pPr marL="0" indent="0">
              <a:buNone/>
            </a:pPr>
            <a:r>
              <a:rPr lang="en-US" sz="1600" dirty="0">
                <a:solidFill>
                  <a:schemeClr val="bg1"/>
                </a:solidFill>
              </a:rPr>
              <a:t>Technical Excellence</a:t>
            </a:r>
          </a:p>
          <a:p>
            <a:pPr marL="457200" lvl="1" indent="0">
              <a:buNone/>
            </a:pPr>
            <a:r>
              <a:rPr lang="en-US" sz="1600" dirty="0">
                <a:solidFill>
                  <a:schemeClr val="bg1"/>
                </a:solidFill>
              </a:rPr>
              <a:t>NESC cultivates a safety culture focused on engineering and technical excellence across a breadth of disciplines and systems, while fostering an open environment and attacking challenges with unequalled tenacity.</a:t>
            </a:r>
          </a:p>
        </p:txBody>
      </p:sp>
      <p:sp>
        <p:nvSpPr>
          <p:cNvPr id="14" name="Title 1">
            <a:extLst>
              <a:ext uri="{FF2B5EF4-FFF2-40B4-BE49-F238E27FC236}">
                <a16:creationId xmlns:a16="http://schemas.microsoft.com/office/drawing/2014/main" id="{7F9D5D8A-DA0A-DBC4-9825-60CB9E8CE654}"/>
              </a:ext>
            </a:extLst>
          </p:cNvPr>
          <p:cNvSpPr txBox="1">
            <a:spLocks/>
          </p:cNvSpPr>
          <p:nvPr/>
        </p:nvSpPr>
        <p:spPr>
          <a:xfrm>
            <a:off x="513010" y="623641"/>
            <a:ext cx="4398386"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NESC Overview</a:t>
            </a:r>
          </a:p>
        </p:txBody>
      </p:sp>
      <p:cxnSp>
        <p:nvCxnSpPr>
          <p:cNvPr id="2" name="Straight Connector 1">
            <a:extLst>
              <a:ext uri="{FF2B5EF4-FFF2-40B4-BE49-F238E27FC236}">
                <a16:creationId xmlns:a16="http://schemas.microsoft.com/office/drawing/2014/main" id="{50050182-334E-134C-AC2D-3ADE29FDC956}"/>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pic>
        <p:nvPicPr>
          <p:cNvPr id="1026" name="Picture 2" descr="NESC Organization Structure">
            <a:extLst>
              <a:ext uri="{FF2B5EF4-FFF2-40B4-BE49-F238E27FC236}">
                <a16:creationId xmlns:a16="http://schemas.microsoft.com/office/drawing/2014/main" id="{4AAC7C89-AB03-506C-8C71-81A570E48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712" y="1700032"/>
            <a:ext cx="4864251" cy="3891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95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3</a:t>
            </a:fld>
            <a:endParaRPr lang="en-US" dirty="0">
              <a:solidFill>
                <a:schemeClr val="bg1"/>
              </a:solidFill>
            </a:endParaRPr>
          </a:p>
        </p:txBody>
      </p:sp>
      <p:sp>
        <p:nvSpPr>
          <p:cNvPr id="2" name="TextBox 1">
            <a:extLst>
              <a:ext uri="{FF2B5EF4-FFF2-40B4-BE49-F238E27FC236}">
                <a16:creationId xmlns:a16="http://schemas.microsoft.com/office/drawing/2014/main" id="{355C3519-D0A1-105E-08E5-B410265805BA}"/>
              </a:ext>
            </a:extLst>
          </p:cNvPr>
          <p:cNvSpPr txBox="1"/>
          <p:nvPr/>
        </p:nvSpPr>
        <p:spPr>
          <a:xfrm>
            <a:off x="513011" y="1491929"/>
            <a:ext cx="11062951" cy="1477328"/>
          </a:xfrm>
          <a:prstGeom prst="rect">
            <a:avLst/>
          </a:prstGeom>
          <a:noFill/>
        </p:spPr>
        <p:txBody>
          <a:bodyPr wrap="square" rtlCol="0">
            <a:spAutoFit/>
          </a:bodyPr>
          <a:lstStyle/>
          <a:p>
            <a:r>
              <a:rPr lang="en-US" sz="1800" dirty="0">
                <a:solidFill>
                  <a:schemeClr val="bg1"/>
                </a:solidFill>
                <a:latin typeface="+mn-lt"/>
                <a:cs typeface="Arial" panose="020B0604020202020204" pitchFamily="34" charset="0"/>
              </a:rPr>
              <a:t>In early 2020, the office of the AA for HEO requested that the JSC Crew Health and Safety office conduct a quick assessment of crew size (number of crew) for a mission to Mars.</a:t>
            </a:r>
          </a:p>
          <a:p>
            <a:endParaRPr lang="en-US" sz="1800" dirty="0">
              <a:solidFill>
                <a:schemeClr val="bg1"/>
              </a:solidFill>
              <a:latin typeface="+mn-lt"/>
              <a:cs typeface="Arial" panose="020B0604020202020204" pitchFamily="34" charset="0"/>
            </a:endParaRPr>
          </a:p>
          <a:p>
            <a:r>
              <a:rPr lang="en-US" sz="1800" dirty="0">
                <a:solidFill>
                  <a:schemeClr val="bg1"/>
                </a:solidFill>
                <a:latin typeface="+mn-lt"/>
                <a:cs typeface="Arial" panose="020B0604020202020204" pitchFamily="34" charset="0"/>
              </a:rPr>
              <a:t>This NESC assessment will develop a new Agency capability for performing trade space analysis for crew size for future missions to Mars, including developing task analysis model(s) using an existing military framework, IMPRINT. </a:t>
            </a:r>
          </a:p>
        </p:txBody>
      </p:sp>
      <p:sp>
        <p:nvSpPr>
          <p:cNvPr id="13" name="Title 1">
            <a:extLst>
              <a:ext uri="{FF2B5EF4-FFF2-40B4-BE49-F238E27FC236}">
                <a16:creationId xmlns:a16="http://schemas.microsoft.com/office/drawing/2014/main" id="{EAA1C356-482B-3A0B-EB57-E16E1F042CCD}"/>
              </a:ext>
            </a:extLst>
          </p:cNvPr>
          <p:cNvSpPr txBox="1">
            <a:spLocks/>
          </p:cNvSpPr>
          <p:nvPr/>
        </p:nvSpPr>
        <p:spPr>
          <a:xfrm>
            <a:off x="513010" y="623641"/>
            <a:ext cx="4398386"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Background</a:t>
            </a:r>
          </a:p>
        </p:txBody>
      </p:sp>
      <p:cxnSp>
        <p:nvCxnSpPr>
          <p:cNvPr id="7" name="Straight Connector 6">
            <a:extLst>
              <a:ext uri="{FF2B5EF4-FFF2-40B4-BE49-F238E27FC236}">
                <a16:creationId xmlns:a16="http://schemas.microsoft.com/office/drawing/2014/main" id="{74B765E9-6F30-079F-4543-98F016EDED60}"/>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1303403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4</a:t>
            </a:fld>
            <a:endParaRPr lang="en-US" dirty="0">
              <a:solidFill>
                <a:schemeClr val="bg1"/>
              </a:solidFill>
            </a:endParaRPr>
          </a:p>
        </p:txBody>
      </p:sp>
      <p:sp>
        <p:nvSpPr>
          <p:cNvPr id="4" name="Title 1">
            <a:extLst>
              <a:ext uri="{FF2B5EF4-FFF2-40B4-BE49-F238E27FC236}">
                <a16:creationId xmlns:a16="http://schemas.microsoft.com/office/drawing/2014/main" id="{FBC8D5D1-C042-8D75-95AF-78BD08CA0C83}"/>
              </a:ext>
            </a:extLst>
          </p:cNvPr>
          <p:cNvSpPr txBox="1">
            <a:spLocks/>
          </p:cNvSpPr>
          <p:nvPr/>
        </p:nvSpPr>
        <p:spPr>
          <a:xfrm>
            <a:off x="513010" y="779755"/>
            <a:ext cx="508900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Historical Missions</a:t>
            </a:r>
          </a:p>
        </p:txBody>
      </p:sp>
      <p:sp>
        <p:nvSpPr>
          <p:cNvPr id="2" name="TextBox 1">
            <a:extLst>
              <a:ext uri="{FF2B5EF4-FFF2-40B4-BE49-F238E27FC236}">
                <a16:creationId xmlns:a16="http://schemas.microsoft.com/office/drawing/2014/main" id="{355C3519-D0A1-105E-08E5-B410265805BA}"/>
              </a:ext>
            </a:extLst>
          </p:cNvPr>
          <p:cNvSpPr txBox="1"/>
          <p:nvPr/>
        </p:nvSpPr>
        <p:spPr>
          <a:xfrm>
            <a:off x="513010" y="1445435"/>
            <a:ext cx="6093851" cy="3373359"/>
          </a:xfrm>
          <a:prstGeom prst="rect">
            <a:avLst/>
          </a:prstGeom>
          <a:noFill/>
        </p:spPr>
        <p:txBody>
          <a:bodyPr wrap="square" rtlCol="0">
            <a:spAutoFit/>
          </a:bodyPr>
          <a:lstStyle/>
          <a:p>
            <a:r>
              <a:rPr lang="en-US" sz="1800" dirty="0">
                <a:solidFill>
                  <a:schemeClr val="bg1"/>
                </a:solidFill>
                <a:latin typeface="+mn-lt"/>
                <a:cs typeface="Arial" panose="020B0604020202020204" pitchFamily="34" charset="0"/>
              </a:rPr>
              <a:t>Based on launch vehicle capability</a:t>
            </a:r>
          </a:p>
          <a:p>
            <a:endParaRPr lang="en-US" sz="1800" b="1" u="sng" dirty="0">
              <a:solidFill>
                <a:schemeClr val="bg1"/>
              </a:solidFill>
              <a:latin typeface="+mn-lt"/>
              <a:cs typeface="Arial" panose="020B0604020202020204" pitchFamily="34" charset="0"/>
            </a:endParaRPr>
          </a:p>
          <a:p>
            <a:endParaRPr lang="en-US" sz="1800" b="1" u="sng" dirty="0">
              <a:solidFill>
                <a:schemeClr val="bg1"/>
              </a:solidFill>
              <a:latin typeface="+mn-lt"/>
              <a:cs typeface="Arial" panose="020B0604020202020204" pitchFamily="34" charset="0"/>
            </a:endParaRPr>
          </a:p>
          <a:p>
            <a:pPr>
              <a:lnSpc>
                <a:spcPct val="150000"/>
              </a:lnSpc>
            </a:pPr>
            <a:r>
              <a:rPr lang="en-US" sz="1800" dirty="0">
                <a:solidFill>
                  <a:schemeClr val="bg1"/>
                </a:solidFill>
                <a:latin typeface="+mn-lt"/>
                <a:cs typeface="Arial" panose="020B0604020202020204" pitchFamily="34" charset="0"/>
              </a:rPr>
              <a:t>Project Mercury: 1-person crew</a:t>
            </a:r>
          </a:p>
          <a:p>
            <a:pPr>
              <a:lnSpc>
                <a:spcPct val="150000"/>
              </a:lnSpc>
            </a:pPr>
            <a:r>
              <a:rPr lang="en-US" sz="1800" dirty="0">
                <a:solidFill>
                  <a:schemeClr val="bg1"/>
                </a:solidFill>
                <a:latin typeface="+mn-lt"/>
                <a:cs typeface="Arial" panose="020B0604020202020204" pitchFamily="34" charset="0"/>
              </a:rPr>
              <a:t>Gemini: 2-person crew</a:t>
            </a:r>
          </a:p>
          <a:p>
            <a:pPr>
              <a:lnSpc>
                <a:spcPct val="150000"/>
              </a:lnSpc>
            </a:pPr>
            <a:r>
              <a:rPr lang="en-US" sz="1800" dirty="0">
                <a:solidFill>
                  <a:schemeClr val="bg1"/>
                </a:solidFill>
                <a:latin typeface="+mn-lt"/>
                <a:cs typeface="Arial" panose="020B0604020202020204" pitchFamily="34" charset="0"/>
              </a:rPr>
              <a:t>Apollo: 3-person crew</a:t>
            </a:r>
          </a:p>
          <a:p>
            <a:pPr>
              <a:lnSpc>
                <a:spcPct val="150000"/>
              </a:lnSpc>
            </a:pPr>
            <a:r>
              <a:rPr lang="en-US" sz="1800" dirty="0">
                <a:solidFill>
                  <a:schemeClr val="bg1"/>
                </a:solidFill>
                <a:latin typeface="+mn-lt"/>
                <a:cs typeface="Arial" panose="020B0604020202020204" pitchFamily="34" charset="0"/>
              </a:rPr>
              <a:t>Skylab: 3-person crew</a:t>
            </a:r>
          </a:p>
          <a:p>
            <a:pPr>
              <a:lnSpc>
                <a:spcPct val="150000"/>
              </a:lnSpc>
            </a:pPr>
            <a:r>
              <a:rPr lang="en-US" sz="1800" dirty="0">
                <a:solidFill>
                  <a:schemeClr val="bg1"/>
                </a:solidFill>
                <a:latin typeface="+mn-lt"/>
                <a:cs typeface="Arial" panose="020B0604020202020204" pitchFamily="34" charset="0"/>
              </a:rPr>
              <a:t>Shuttle: 2-to-8-person crew</a:t>
            </a:r>
          </a:p>
          <a:p>
            <a:pPr>
              <a:lnSpc>
                <a:spcPct val="150000"/>
              </a:lnSpc>
            </a:pPr>
            <a:r>
              <a:rPr lang="en-US" sz="1800" dirty="0">
                <a:solidFill>
                  <a:schemeClr val="bg1"/>
                </a:solidFill>
                <a:latin typeface="+mn-lt"/>
                <a:cs typeface="Arial" panose="020B0604020202020204" pitchFamily="34" charset="0"/>
              </a:rPr>
              <a:t>International Space Station: 6-or-7-person crew</a:t>
            </a:r>
            <a:endParaRPr lang="en-US" sz="1800" dirty="0">
              <a:solidFill>
                <a:schemeClr val="bg1"/>
              </a:solidFill>
              <a:latin typeface="+mn-lt"/>
            </a:endParaRPr>
          </a:p>
        </p:txBody>
      </p:sp>
      <p:sp>
        <p:nvSpPr>
          <p:cNvPr id="3" name="TextBox 2">
            <a:extLst>
              <a:ext uri="{FF2B5EF4-FFF2-40B4-BE49-F238E27FC236}">
                <a16:creationId xmlns:a16="http://schemas.microsoft.com/office/drawing/2014/main" id="{65E3C654-66F0-2939-C44E-5BBD5B3AE54E}"/>
              </a:ext>
            </a:extLst>
          </p:cNvPr>
          <p:cNvSpPr txBox="1"/>
          <p:nvPr/>
        </p:nvSpPr>
        <p:spPr>
          <a:xfrm>
            <a:off x="6045199" y="6535556"/>
            <a:ext cx="1506596" cy="276999"/>
          </a:xfrm>
          <a:prstGeom prst="rect">
            <a:avLst/>
          </a:prstGeom>
          <a:noFill/>
        </p:spPr>
        <p:txBody>
          <a:bodyPr wrap="square">
            <a:spAutoFit/>
          </a:bodyPr>
          <a:lstStyle/>
          <a:p>
            <a:pPr algn="r"/>
            <a:r>
              <a:rPr lang="en-US" sz="1200" b="0" i="1" dirty="0">
                <a:solidFill>
                  <a:srgbClr val="6D787A"/>
                </a:solidFill>
                <a:effectLst/>
                <a:latin typeface="LabGrotesque"/>
              </a:rPr>
              <a:t>Credits: NASA </a:t>
            </a:r>
            <a:endParaRPr lang="en-US" sz="1200" i="1" dirty="0"/>
          </a:p>
        </p:txBody>
      </p:sp>
      <p:pic>
        <p:nvPicPr>
          <p:cNvPr id="1026" name="Picture 2">
            <a:extLst>
              <a:ext uri="{FF2B5EF4-FFF2-40B4-BE49-F238E27FC236}">
                <a16:creationId xmlns:a16="http://schemas.microsoft.com/office/drawing/2014/main" id="{B62AE525-BDDA-2BA8-C35B-19F47CDFB8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2595" y="19860"/>
            <a:ext cx="4582621" cy="35801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7F58142-624E-0C4A-95B5-275ABBF9BFA1}"/>
              </a:ext>
            </a:extLst>
          </p:cNvPr>
          <p:cNvPicPr>
            <a:picLocks noChangeAspect="1"/>
          </p:cNvPicPr>
          <p:nvPr/>
        </p:nvPicPr>
        <p:blipFill>
          <a:blip r:embed="rId4"/>
          <a:stretch>
            <a:fillRect/>
          </a:stretch>
        </p:blipFill>
        <p:spPr>
          <a:xfrm>
            <a:off x="7602596" y="3465576"/>
            <a:ext cx="4601808" cy="3392424"/>
          </a:xfrm>
          <a:prstGeom prst="rect">
            <a:avLst/>
          </a:prstGeom>
        </p:spPr>
      </p:pic>
      <p:cxnSp>
        <p:nvCxnSpPr>
          <p:cNvPr id="10" name="Straight Connector 9">
            <a:extLst>
              <a:ext uri="{FF2B5EF4-FFF2-40B4-BE49-F238E27FC236}">
                <a16:creationId xmlns:a16="http://schemas.microsoft.com/office/drawing/2014/main" id="{BFCB29B0-3CEF-C373-A122-40274F070B19}"/>
              </a:ext>
            </a:extLst>
          </p:cNvPr>
          <p:cNvCxnSpPr>
            <a:cxnSpLocks/>
          </p:cNvCxnSpPr>
          <p:nvPr/>
        </p:nvCxnSpPr>
        <p:spPr bwMode="auto">
          <a:xfrm flipH="1">
            <a:off x="7569229" y="3464274"/>
            <a:ext cx="4617720" cy="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cxnSp>
        <p:nvCxnSpPr>
          <p:cNvPr id="11" name="Straight Connector 10">
            <a:extLst>
              <a:ext uri="{FF2B5EF4-FFF2-40B4-BE49-F238E27FC236}">
                <a16:creationId xmlns:a16="http://schemas.microsoft.com/office/drawing/2014/main" id="{77BAEA16-4406-263A-9377-35DF502A9584}"/>
              </a:ext>
            </a:extLst>
          </p:cNvPr>
          <p:cNvCxnSpPr>
            <a:cxnSpLocks/>
          </p:cNvCxnSpPr>
          <p:nvPr/>
        </p:nvCxnSpPr>
        <p:spPr bwMode="auto">
          <a:xfrm>
            <a:off x="7578373" y="1407"/>
            <a:ext cx="0" cy="685800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spTree>
    <p:extLst>
      <p:ext uri="{BB962C8B-B14F-4D97-AF65-F5344CB8AC3E}">
        <p14:creationId xmlns:p14="http://schemas.microsoft.com/office/powerpoint/2010/main" val="427629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5</a:t>
            </a:fld>
            <a:endParaRPr lang="en-US" dirty="0">
              <a:solidFill>
                <a:schemeClr val="bg1"/>
              </a:solidFill>
            </a:endParaRPr>
          </a:p>
        </p:txBody>
      </p:sp>
      <p:sp>
        <p:nvSpPr>
          <p:cNvPr id="17" name="Title 1">
            <a:extLst>
              <a:ext uri="{FF2B5EF4-FFF2-40B4-BE49-F238E27FC236}">
                <a16:creationId xmlns:a16="http://schemas.microsoft.com/office/drawing/2014/main" id="{B265653C-E677-E1A1-1706-3E3BCD28959A}"/>
              </a:ext>
            </a:extLst>
          </p:cNvPr>
          <p:cNvSpPr txBox="1">
            <a:spLocks/>
          </p:cNvSpPr>
          <p:nvPr/>
        </p:nvSpPr>
        <p:spPr>
          <a:xfrm>
            <a:off x="513009" y="623641"/>
            <a:ext cx="507849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Mars Mission Plans</a:t>
            </a:r>
          </a:p>
        </p:txBody>
      </p:sp>
      <p:sp>
        <p:nvSpPr>
          <p:cNvPr id="4" name="TextBox 3">
            <a:extLst>
              <a:ext uri="{FF2B5EF4-FFF2-40B4-BE49-F238E27FC236}">
                <a16:creationId xmlns:a16="http://schemas.microsoft.com/office/drawing/2014/main" id="{28A756AE-22D5-E1D2-1542-A2047ED16CF0}"/>
              </a:ext>
            </a:extLst>
          </p:cNvPr>
          <p:cNvSpPr txBox="1"/>
          <p:nvPr/>
        </p:nvSpPr>
        <p:spPr>
          <a:xfrm>
            <a:off x="603163" y="1481769"/>
            <a:ext cx="8595353" cy="3693319"/>
          </a:xfrm>
          <a:prstGeom prst="rect">
            <a:avLst/>
          </a:prstGeom>
          <a:noFill/>
        </p:spPr>
        <p:txBody>
          <a:bodyPr wrap="square">
            <a:spAutoFit/>
          </a:bodyPr>
          <a:lstStyle/>
          <a:p>
            <a:pPr>
              <a:spcBef>
                <a:spcPts val="0"/>
              </a:spcBef>
            </a:pPr>
            <a:r>
              <a:rPr kumimoji="0" lang="en-US" altLang="en-US" sz="1800" b="0" i="0" u="none" strike="noStrike" cap="none" normalizeH="0" baseline="0" dirty="0">
                <a:ln>
                  <a:noFill/>
                </a:ln>
                <a:solidFill>
                  <a:srgbClr val="FFFFFF"/>
                </a:solidFill>
                <a:effectLst/>
                <a:latin typeface="+mn-lt"/>
              </a:rPr>
              <a:t>Based mostly on vehicle capability with some thought given to roles of astronauts </a:t>
            </a:r>
          </a:p>
          <a:p>
            <a:pPr>
              <a:spcBef>
                <a:spcPts val="0"/>
              </a:spcBef>
            </a:pPr>
            <a:endParaRPr kumimoji="0" lang="en-US"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spcBef>
                <a:spcPts val="0"/>
              </a:spcBef>
              <a:spcAft>
                <a:spcPct val="0"/>
              </a:spcAft>
              <a:buClrTx/>
              <a:buSzTx/>
              <a:buFontTx/>
              <a:buNone/>
              <a:tabLst/>
            </a:pPr>
            <a:endParaRPr kumimoji="0" lang="en-US" altLang="en-US" sz="1800" b="0" i="0" u="none" strike="noStrike" cap="none" normalizeH="0" baseline="0" dirty="0">
              <a:ln>
                <a:noFill/>
              </a:ln>
              <a:solidFill>
                <a:srgbClr val="FFFFFF"/>
              </a:solidFill>
              <a:effectLst/>
              <a:latin typeface="+mn-lt"/>
            </a:endParaRPr>
          </a:p>
          <a:p>
            <a:pPr marL="0" marR="0" lvl="0" indent="0" algn="l" defTabSz="914400" rtl="0" eaLnBrk="0" fontAlgn="base" latinLnBrk="0" hangingPunct="0">
              <a:spcBef>
                <a:spcPts val="0"/>
              </a:spcBef>
              <a:spcAft>
                <a:spcPct val="0"/>
              </a:spcAft>
              <a:buClrTx/>
              <a:buSzTx/>
              <a:buFontTx/>
              <a:buNone/>
              <a:tabLst/>
            </a:pPr>
            <a:r>
              <a:rPr kumimoji="0" lang="en-US" altLang="en-US" sz="1800" b="0" i="0" u="none" strike="noStrike" cap="none" normalizeH="0" baseline="0" dirty="0">
                <a:ln>
                  <a:noFill/>
                </a:ln>
                <a:solidFill>
                  <a:srgbClr val="FFFFFF"/>
                </a:solidFill>
                <a:effectLst/>
                <a:latin typeface="+mn-lt"/>
              </a:rPr>
              <a:t>1952: </a:t>
            </a:r>
            <a:r>
              <a:rPr kumimoji="0" lang="en-US" altLang="en-US" sz="1800" b="0" i="0" u="none" strike="noStrike" cap="none" normalizeH="0" baseline="0" dirty="0" err="1">
                <a:ln>
                  <a:noFill/>
                </a:ln>
                <a:solidFill>
                  <a:srgbClr val="FFFFFF"/>
                </a:solidFill>
                <a:effectLst/>
                <a:latin typeface="+mn-lt"/>
              </a:rPr>
              <a:t>Wernher</a:t>
            </a:r>
            <a:r>
              <a:rPr kumimoji="0" lang="en-US" altLang="en-US" sz="1800" b="0" i="0" u="none" strike="noStrike" cap="none" normalizeH="0" baseline="0" dirty="0">
                <a:ln>
                  <a:noFill/>
                </a:ln>
                <a:solidFill>
                  <a:srgbClr val="FFFFFF"/>
                </a:solidFill>
                <a:effectLst/>
                <a:latin typeface="+mn-lt"/>
              </a:rPr>
              <a:t> von Braun and collaborators publish a plan for a mission with a 70-person crew, scaling down to a 12-person crew in a later paper</a:t>
            </a:r>
          </a:p>
          <a:p>
            <a:pPr marL="0" marR="0" lvl="0" indent="0" algn="l" defTabSz="914400" rtl="0" eaLnBrk="0" fontAlgn="base" latinLnBrk="0" hangingPunct="0">
              <a:spcBef>
                <a:spcPts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spcBef>
                <a:spcPts val="0"/>
              </a:spcBef>
              <a:spcAft>
                <a:spcPct val="0"/>
              </a:spcAft>
              <a:buClrTx/>
              <a:buSzTx/>
              <a:buFontTx/>
              <a:buNone/>
              <a:tabLst/>
            </a:pPr>
            <a:r>
              <a:rPr kumimoji="0" lang="en-US" altLang="en-US" sz="1800" b="0" i="0" u="none" strike="noStrike" cap="none" normalizeH="0" baseline="0" dirty="0">
                <a:ln>
                  <a:noFill/>
                </a:ln>
                <a:solidFill>
                  <a:srgbClr val="FFFFFF"/>
                </a:solidFill>
                <a:effectLst/>
                <a:latin typeface="+mn-lt"/>
              </a:rPr>
              <a:t>1959-1971: Studies at multiple NASA centers suggest crews of 5 to 15 people </a:t>
            </a:r>
            <a:endParaRPr kumimoji="0" lang="en-US"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spcBef>
                <a:spcPts val="0"/>
              </a:spcBef>
              <a:spcAft>
                <a:spcPct val="0"/>
              </a:spcAft>
              <a:buClrTx/>
              <a:buSzTx/>
              <a:buFontTx/>
              <a:buNone/>
              <a:tabLst/>
            </a:pPr>
            <a:endParaRPr kumimoji="0" lang="en-US" altLang="en-US" sz="1800" b="0" i="0" u="none" strike="noStrike" cap="none" normalizeH="0" baseline="0" dirty="0">
              <a:ln>
                <a:noFill/>
              </a:ln>
              <a:solidFill>
                <a:srgbClr val="FFFFFF"/>
              </a:solidFill>
              <a:effectLst/>
              <a:latin typeface="+mn-lt"/>
            </a:endParaRPr>
          </a:p>
          <a:p>
            <a:pPr marL="0" marR="0" lvl="0" indent="0" algn="l" defTabSz="914400" rtl="0" eaLnBrk="0" fontAlgn="base" latinLnBrk="0" hangingPunct="0">
              <a:spcBef>
                <a:spcPts val="0"/>
              </a:spcBef>
              <a:spcAft>
                <a:spcPct val="0"/>
              </a:spcAft>
              <a:buClrTx/>
              <a:buSzTx/>
              <a:buFontTx/>
              <a:buNone/>
              <a:tabLst/>
            </a:pPr>
            <a:r>
              <a:rPr kumimoji="0" lang="en-US" altLang="en-US" sz="1800" b="0" i="0" u="none" strike="noStrike" cap="none" normalizeH="0" baseline="0" dirty="0">
                <a:ln>
                  <a:noFill/>
                </a:ln>
                <a:solidFill>
                  <a:srgbClr val="FFFFFF"/>
                </a:solidFill>
                <a:effectLst/>
                <a:latin typeface="+mn-lt"/>
              </a:rPr>
              <a:t>1970’s,80’s,90’s, and 2000’s : Sparse (mostly external) proposals for a crew of 4 to 6 and Mars Design Reference Missions propose crews of 4 to 6 </a:t>
            </a:r>
            <a:endParaRPr kumimoji="0" lang="en-US"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spcBef>
                <a:spcPts val="0"/>
              </a:spcBef>
              <a:spcAft>
                <a:spcPct val="0"/>
              </a:spcAft>
              <a:buClrTx/>
              <a:buSzTx/>
              <a:buFontTx/>
              <a:buNone/>
              <a:tabLst/>
            </a:pPr>
            <a:endParaRPr kumimoji="0" lang="en-US" altLang="en-US" sz="1800" b="0" i="0" u="none" strike="noStrike" cap="none" normalizeH="0" baseline="0" dirty="0">
              <a:ln>
                <a:noFill/>
              </a:ln>
              <a:solidFill>
                <a:srgbClr val="FFFFFF"/>
              </a:solidFill>
              <a:effectLst/>
              <a:latin typeface="+mn-lt"/>
            </a:endParaRPr>
          </a:p>
          <a:p>
            <a:pPr marL="0" marR="0" lvl="0" indent="0" algn="l" defTabSz="914400" rtl="0" eaLnBrk="0" fontAlgn="base" latinLnBrk="0" hangingPunct="0">
              <a:spcBef>
                <a:spcPts val="0"/>
              </a:spcBef>
              <a:spcAft>
                <a:spcPct val="0"/>
              </a:spcAft>
              <a:buClrTx/>
              <a:buSzTx/>
              <a:buFontTx/>
              <a:buNone/>
              <a:tabLst/>
            </a:pPr>
            <a:r>
              <a:rPr kumimoji="0" lang="en-US" altLang="en-US" sz="1800" b="0" i="0" u="none" strike="noStrike" cap="none" normalizeH="0" baseline="0" dirty="0">
                <a:ln>
                  <a:noFill/>
                </a:ln>
                <a:solidFill>
                  <a:srgbClr val="FFFFFF"/>
                </a:solidFill>
                <a:effectLst/>
                <a:latin typeface="+mn-lt"/>
              </a:rPr>
              <a:t>Current guidance: crew of 4 </a:t>
            </a:r>
          </a:p>
          <a:p>
            <a:pPr marL="0" marR="0" lvl="0" indent="0" algn="l" defTabSz="914400" rtl="0" eaLnBrk="0" fontAlgn="base" latinLnBrk="0" hangingPunct="0">
              <a:spcBef>
                <a:spcPts val="0"/>
              </a:spcBef>
              <a:spcAft>
                <a:spcPct val="0"/>
              </a:spcAft>
              <a:buClrTx/>
              <a:buSzTx/>
              <a:buFontTx/>
              <a:buNone/>
              <a:tabLst/>
            </a:pPr>
            <a:endParaRPr lang="en-US" altLang="en-US" sz="1800" dirty="0">
              <a:solidFill>
                <a:srgbClr val="FFFFFF"/>
              </a:solidFill>
              <a:latin typeface="+mn-lt"/>
            </a:endParaRPr>
          </a:p>
        </p:txBody>
      </p:sp>
      <p:cxnSp>
        <p:nvCxnSpPr>
          <p:cNvPr id="12" name="Straight Connector 11">
            <a:extLst>
              <a:ext uri="{FF2B5EF4-FFF2-40B4-BE49-F238E27FC236}">
                <a16:creationId xmlns:a16="http://schemas.microsoft.com/office/drawing/2014/main" id="{8D682440-E238-AFD3-4793-60B6DA949C83}"/>
              </a:ext>
            </a:extLst>
          </p:cNvPr>
          <p:cNvCxnSpPr>
            <a:cxnSpLocks/>
          </p:cNvCxnSpPr>
          <p:nvPr/>
        </p:nvCxnSpPr>
        <p:spPr bwMode="auto">
          <a:xfrm>
            <a:off x="603160" y="1266567"/>
            <a:ext cx="8595360" cy="0"/>
          </a:xfrm>
          <a:prstGeom prst="line">
            <a:avLst/>
          </a:prstGeom>
          <a:solidFill>
            <a:schemeClr val="accent1"/>
          </a:solidFill>
          <a:ln w="15875" cap="flat" cmpd="sng" algn="ctr">
            <a:solidFill>
              <a:schemeClr val="bg1"/>
            </a:solidFill>
            <a:prstDash val="solid"/>
            <a:round/>
            <a:headEnd type="none" w="sm" len="sm"/>
            <a:tailEnd type="none" w="sm" len="sm"/>
          </a:ln>
          <a:effectLst/>
        </p:spPr>
      </p:cxnSp>
      <p:pic>
        <p:nvPicPr>
          <p:cNvPr id="3" name="Picture 2">
            <a:extLst>
              <a:ext uri="{FF2B5EF4-FFF2-40B4-BE49-F238E27FC236}">
                <a16:creationId xmlns:a16="http://schemas.microsoft.com/office/drawing/2014/main" id="{2A686EB0-2CAE-9568-42E1-D6B68C2B91BC}"/>
              </a:ext>
            </a:extLst>
          </p:cNvPr>
          <p:cNvPicPr>
            <a:picLocks noChangeAspect="1" noChangeArrowheads="1"/>
          </p:cNvPicPr>
          <p:nvPr/>
        </p:nvPicPr>
        <p:blipFill rotWithShape="1">
          <a:blip r:embed="rId3" cstate="print"/>
          <a:srcRect l="90000"/>
          <a:stretch/>
        </p:blipFill>
        <p:spPr bwMode="auto">
          <a:xfrm>
            <a:off x="10972800" y="1"/>
            <a:ext cx="1219200" cy="6857999"/>
          </a:xfrm>
          <a:prstGeom prst="rect">
            <a:avLst/>
          </a:prstGeom>
          <a:noFill/>
          <a:ln w="9525">
            <a:noFill/>
            <a:miter lim="800000"/>
            <a:headEnd/>
            <a:tailEnd/>
          </a:ln>
        </p:spPr>
      </p:pic>
      <p:cxnSp>
        <p:nvCxnSpPr>
          <p:cNvPr id="5" name="Straight Connector 4">
            <a:extLst>
              <a:ext uri="{FF2B5EF4-FFF2-40B4-BE49-F238E27FC236}">
                <a16:creationId xmlns:a16="http://schemas.microsoft.com/office/drawing/2014/main" id="{0DA28AA6-96BA-55CC-BA4B-2B790A688FF4}"/>
              </a:ext>
            </a:extLst>
          </p:cNvPr>
          <p:cNvCxnSpPr>
            <a:cxnSpLocks/>
          </p:cNvCxnSpPr>
          <p:nvPr/>
        </p:nvCxnSpPr>
        <p:spPr bwMode="auto">
          <a:xfrm>
            <a:off x="10931544" y="0"/>
            <a:ext cx="0" cy="6858000"/>
          </a:xfrm>
          <a:prstGeom prst="line">
            <a:avLst/>
          </a:prstGeom>
          <a:solidFill>
            <a:schemeClr val="accent1"/>
          </a:solidFill>
          <a:ln w="44450"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778923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6</a:t>
            </a:fld>
            <a:endParaRPr lang="en-US" dirty="0">
              <a:solidFill>
                <a:schemeClr val="bg1"/>
              </a:solidFill>
            </a:endParaRPr>
          </a:p>
        </p:txBody>
      </p:sp>
      <p:sp>
        <p:nvSpPr>
          <p:cNvPr id="7" name="Title 1">
            <a:extLst>
              <a:ext uri="{FF2B5EF4-FFF2-40B4-BE49-F238E27FC236}">
                <a16:creationId xmlns:a16="http://schemas.microsoft.com/office/drawing/2014/main" id="{D58D5B14-8384-639F-89E6-8193CE5DCE0B}"/>
              </a:ext>
            </a:extLst>
          </p:cNvPr>
          <p:cNvSpPr txBox="1">
            <a:spLocks/>
          </p:cNvSpPr>
          <p:nvPr/>
        </p:nvSpPr>
        <p:spPr>
          <a:xfrm>
            <a:off x="513009" y="623641"/>
            <a:ext cx="1106295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Mission Control Center (MCC)</a:t>
            </a:r>
          </a:p>
        </p:txBody>
      </p:sp>
      <p:sp>
        <p:nvSpPr>
          <p:cNvPr id="10" name="TextBox 9">
            <a:extLst>
              <a:ext uri="{FF2B5EF4-FFF2-40B4-BE49-F238E27FC236}">
                <a16:creationId xmlns:a16="http://schemas.microsoft.com/office/drawing/2014/main" id="{991F041A-1707-4754-768C-86B2CF35E983}"/>
              </a:ext>
            </a:extLst>
          </p:cNvPr>
          <p:cNvSpPr txBox="1"/>
          <p:nvPr/>
        </p:nvSpPr>
        <p:spPr>
          <a:xfrm>
            <a:off x="249621" y="6246645"/>
            <a:ext cx="6608379" cy="461665"/>
          </a:xfrm>
          <a:prstGeom prst="rect">
            <a:avLst/>
          </a:prstGeom>
          <a:noFill/>
        </p:spPr>
        <p:txBody>
          <a:bodyPr wrap="square">
            <a:spAutoFit/>
          </a:bodyPr>
          <a:lstStyle/>
          <a:p>
            <a:pPr marL="114300" lvl="0" algn="l" rtl="0">
              <a:lnSpc>
                <a:spcPct val="100000"/>
              </a:lnSpc>
              <a:spcBef>
                <a:spcPts val="0"/>
              </a:spcBef>
              <a:spcAft>
                <a:spcPts val="0"/>
              </a:spcAft>
              <a:buSzPts val="1800"/>
            </a:pPr>
            <a:r>
              <a:rPr lang="en-US" sz="1200" b="0" dirty="0" err="1">
                <a:solidFill>
                  <a:schemeClr val="bg1"/>
                </a:solidFill>
                <a:latin typeface="Calibri" panose="020F0502020204030204" pitchFamily="34" charset="0"/>
                <a:cs typeface="Calibri" panose="020F0502020204030204" pitchFamily="34" charset="0"/>
              </a:rPr>
              <a:t>Panontin</a:t>
            </a:r>
            <a:r>
              <a:rPr lang="en-US" sz="1200" b="0" dirty="0">
                <a:solidFill>
                  <a:schemeClr val="bg1"/>
                </a:solidFill>
                <a:latin typeface="Calibri" panose="020F0502020204030204" pitchFamily="34" charset="0"/>
                <a:cs typeface="Calibri" panose="020F0502020204030204" pitchFamily="34" charset="0"/>
              </a:rPr>
              <a:t>, T. L., Wu, S. C., </a:t>
            </a:r>
            <a:r>
              <a:rPr lang="en-US" sz="1200" b="0" dirty="0" err="1">
                <a:solidFill>
                  <a:schemeClr val="bg1"/>
                </a:solidFill>
                <a:latin typeface="Calibri" panose="020F0502020204030204" pitchFamily="34" charset="0"/>
                <a:cs typeface="Calibri" panose="020F0502020204030204" pitchFamily="34" charset="0"/>
              </a:rPr>
              <a:t>Parisi</a:t>
            </a:r>
            <a:r>
              <a:rPr lang="en-US" sz="1200" b="0" dirty="0">
                <a:solidFill>
                  <a:schemeClr val="bg1"/>
                </a:solidFill>
                <a:latin typeface="Calibri" panose="020F0502020204030204" pitchFamily="34" charset="0"/>
                <a:cs typeface="Calibri" panose="020F0502020204030204" pitchFamily="34" charset="0"/>
              </a:rPr>
              <a:t>, M. E., McTigue, K. R., &amp; Vera, A. H. Human-Systems Integration Architecture Needs Analysis: On-Board Anomaly Resolution During Autonomous Operations. </a:t>
            </a:r>
          </a:p>
        </p:txBody>
      </p:sp>
      <p:pic>
        <p:nvPicPr>
          <p:cNvPr id="4" name="Picture 3" descr="Diagram&#10;&#10;Description automatically generated">
            <a:extLst>
              <a:ext uri="{FF2B5EF4-FFF2-40B4-BE49-F238E27FC236}">
                <a16:creationId xmlns:a16="http://schemas.microsoft.com/office/drawing/2014/main" id="{80D333E4-C475-F81E-54FD-74524CE7C8D2}"/>
              </a:ext>
            </a:extLst>
          </p:cNvPr>
          <p:cNvPicPr>
            <a:picLocks noChangeAspect="1"/>
          </p:cNvPicPr>
          <p:nvPr/>
        </p:nvPicPr>
        <p:blipFill>
          <a:blip r:embed="rId3"/>
          <a:stretch>
            <a:fillRect/>
          </a:stretch>
        </p:blipFill>
        <p:spPr>
          <a:xfrm>
            <a:off x="2657522" y="1526972"/>
            <a:ext cx="6773928" cy="4462759"/>
          </a:xfrm>
          <a:prstGeom prst="rect">
            <a:avLst/>
          </a:prstGeom>
        </p:spPr>
      </p:pic>
      <p:pic>
        <p:nvPicPr>
          <p:cNvPr id="5" name="Picture 4">
            <a:extLst>
              <a:ext uri="{FF2B5EF4-FFF2-40B4-BE49-F238E27FC236}">
                <a16:creationId xmlns:a16="http://schemas.microsoft.com/office/drawing/2014/main" id="{C1793D49-796A-418B-2BC3-D00D2C76D9A4}"/>
              </a:ext>
            </a:extLst>
          </p:cNvPr>
          <p:cNvPicPr>
            <a:picLocks noChangeAspect="1"/>
          </p:cNvPicPr>
          <p:nvPr/>
        </p:nvPicPr>
        <p:blipFill>
          <a:blip r:embed="rId4"/>
          <a:stretch>
            <a:fillRect/>
          </a:stretch>
        </p:blipFill>
        <p:spPr>
          <a:xfrm>
            <a:off x="1065501" y="3863701"/>
            <a:ext cx="1388708" cy="2126030"/>
          </a:xfrm>
          <a:prstGeom prst="rect">
            <a:avLst/>
          </a:prstGeom>
        </p:spPr>
      </p:pic>
      <p:cxnSp>
        <p:nvCxnSpPr>
          <p:cNvPr id="6" name="Straight Connector 5">
            <a:extLst>
              <a:ext uri="{FF2B5EF4-FFF2-40B4-BE49-F238E27FC236}">
                <a16:creationId xmlns:a16="http://schemas.microsoft.com/office/drawing/2014/main" id="{B0060862-9504-0251-18A1-AF460FF0B20F}"/>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4194464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7</a:t>
            </a:fld>
            <a:endParaRPr lang="en-US" dirty="0">
              <a:solidFill>
                <a:schemeClr val="bg1"/>
              </a:solidFill>
            </a:endParaRPr>
          </a:p>
        </p:txBody>
      </p:sp>
      <p:sp>
        <p:nvSpPr>
          <p:cNvPr id="6" name="TextBox 5">
            <a:extLst>
              <a:ext uri="{FF2B5EF4-FFF2-40B4-BE49-F238E27FC236}">
                <a16:creationId xmlns:a16="http://schemas.microsoft.com/office/drawing/2014/main" id="{293E4DA4-45B0-85F4-CBAF-680A48CD20ED}"/>
              </a:ext>
            </a:extLst>
          </p:cNvPr>
          <p:cNvSpPr txBox="1"/>
          <p:nvPr/>
        </p:nvSpPr>
        <p:spPr>
          <a:xfrm>
            <a:off x="603164" y="1445435"/>
            <a:ext cx="10972798" cy="2616101"/>
          </a:xfrm>
          <a:prstGeom prst="rect">
            <a:avLst/>
          </a:prstGeom>
          <a:noFill/>
        </p:spPr>
        <p:txBody>
          <a:bodyPr wrap="square" rtlCol="0">
            <a:spAutoFit/>
          </a:bodyPr>
          <a:lstStyle/>
          <a:p>
            <a:r>
              <a:rPr lang="en-US" sz="1800" dirty="0">
                <a:solidFill>
                  <a:srgbClr val="FFFFFF"/>
                </a:solidFill>
                <a:effectLst/>
                <a:latin typeface="Calibri" panose="020F0502020204030204" pitchFamily="34" charset="0"/>
              </a:rPr>
              <a:t>Task and model-based approach to develop a systematic, repeatable process for trade space analysis using the IMPRINT h</a:t>
            </a:r>
            <a:r>
              <a:rPr lang="en-US" sz="1800" dirty="0">
                <a:solidFill>
                  <a:schemeClr val="bg1"/>
                </a:solidFill>
                <a:latin typeface="+mn-lt"/>
                <a:cs typeface="Arial" panose="020B0604020202020204" pitchFamily="34" charset="0"/>
              </a:rPr>
              <a:t>uman performance modeling platform to study human systems integration concerns, such as:</a:t>
            </a:r>
            <a:br>
              <a:rPr lang="en-US" sz="1800" dirty="0">
                <a:solidFill>
                  <a:schemeClr val="bg1"/>
                </a:solidFill>
                <a:latin typeface="+mn-lt"/>
                <a:cs typeface="Arial" panose="020B0604020202020204" pitchFamily="34" charset="0"/>
              </a:rPr>
            </a:br>
            <a:endParaRPr lang="en-US" sz="1800" dirty="0">
              <a:solidFill>
                <a:schemeClr val="bg1"/>
              </a:solidFill>
              <a:latin typeface="+mn-lt"/>
              <a:cs typeface="Arial" panose="020B0604020202020204" pitchFamily="34" charset="0"/>
            </a:endParaRPr>
          </a:p>
          <a:p>
            <a:pPr marL="742950" lvl="1" indent="-285750">
              <a:spcAft>
                <a:spcPts val="600"/>
              </a:spcAft>
              <a:buFont typeface="Arial" panose="020B0604020202020204" pitchFamily="34" charset="0"/>
              <a:buChar char="•"/>
            </a:pPr>
            <a:r>
              <a:rPr lang="en-US" sz="1800" dirty="0">
                <a:solidFill>
                  <a:schemeClr val="bg1"/>
                </a:solidFill>
                <a:latin typeface="+mn-lt"/>
                <a:cs typeface="Arial" panose="020B0604020202020204" pitchFamily="34" charset="0"/>
              </a:rPr>
              <a:t>Given critical mission tasks, what is the </a:t>
            </a:r>
            <a:r>
              <a:rPr lang="en-US" sz="1800" u="sng" dirty="0">
                <a:solidFill>
                  <a:schemeClr val="bg1"/>
                </a:solidFill>
                <a:latin typeface="+mn-lt"/>
                <a:cs typeface="Arial" panose="020B0604020202020204" pitchFamily="34" charset="0"/>
              </a:rPr>
              <a:t>mental workload</a:t>
            </a:r>
            <a:r>
              <a:rPr lang="en-US" sz="1800" dirty="0">
                <a:solidFill>
                  <a:schemeClr val="bg1"/>
                </a:solidFill>
                <a:latin typeface="+mn-lt"/>
                <a:cs typeface="Arial" panose="020B0604020202020204" pitchFamily="34" charset="0"/>
              </a:rPr>
              <a:t> associated with these tasks?</a:t>
            </a:r>
          </a:p>
          <a:p>
            <a:pPr marL="742950" lvl="1" indent="-285750">
              <a:spcAft>
                <a:spcPts val="600"/>
              </a:spcAft>
              <a:buFont typeface="Arial" panose="020B0604020202020204" pitchFamily="34" charset="0"/>
              <a:buChar char="•"/>
            </a:pPr>
            <a:r>
              <a:rPr lang="en-US" sz="1800" dirty="0">
                <a:solidFill>
                  <a:schemeClr val="bg1"/>
                </a:solidFill>
                <a:latin typeface="+mn-lt"/>
                <a:cs typeface="Arial" panose="020B0604020202020204" pitchFamily="34" charset="0"/>
              </a:rPr>
              <a:t>What level of manpower or </a:t>
            </a:r>
            <a:r>
              <a:rPr lang="en-US" sz="1800" u="sng" dirty="0">
                <a:solidFill>
                  <a:schemeClr val="bg1"/>
                </a:solidFill>
                <a:latin typeface="+mn-lt"/>
                <a:cs typeface="Arial" panose="020B0604020202020204" pitchFamily="34" charset="0"/>
              </a:rPr>
              <a:t>level of engagement</a:t>
            </a:r>
            <a:r>
              <a:rPr lang="en-US" sz="1800" dirty="0">
                <a:solidFill>
                  <a:schemeClr val="bg1"/>
                </a:solidFill>
                <a:latin typeface="+mn-lt"/>
                <a:cs typeface="Arial" panose="020B0604020202020204" pitchFamily="34" charset="0"/>
              </a:rPr>
              <a:t> is associated with longer mission segments?</a:t>
            </a:r>
          </a:p>
          <a:p>
            <a:pPr marL="742950" lvl="1" indent="-285750">
              <a:spcAft>
                <a:spcPts val="600"/>
              </a:spcAft>
              <a:buFont typeface="Arial" panose="020B0604020202020204" pitchFamily="34" charset="0"/>
              <a:buChar char="•"/>
            </a:pPr>
            <a:r>
              <a:rPr lang="en-US" sz="1800" dirty="0">
                <a:solidFill>
                  <a:schemeClr val="bg1"/>
                </a:solidFill>
                <a:latin typeface="+mn-lt"/>
                <a:cs typeface="Arial" panose="020B0604020202020204" pitchFamily="34" charset="0"/>
              </a:rPr>
              <a:t>How effective are the </a:t>
            </a:r>
            <a:r>
              <a:rPr lang="en-US" sz="1800" u="sng" dirty="0">
                <a:solidFill>
                  <a:schemeClr val="bg1"/>
                </a:solidFill>
                <a:latin typeface="+mn-lt"/>
                <a:cs typeface="Arial" panose="020B0604020202020204" pitchFamily="34" charset="0"/>
              </a:rPr>
              <a:t>interactions of human operators with automated systems</a:t>
            </a:r>
            <a:r>
              <a:rPr lang="en-US" sz="1800" dirty="0">
                <a:solidFill>
                  <a:schemeClr val="bg1"/>
                </a:solidFill>
                <a:latin typeface="+mn-lt"/>
                <a:cs typeface="Arial" panose="020B0604020202020204" pitchFamily="34" charset="0"/>
              </a:rPr>
              <a:t>?</a:t>
            </a:r>
          </a:p>
          <a:p>
            <a:pPr marL="742950" lvl="1" indent="-285750">
              <a:spcAft>
                <a:spcPts val="600"/>
              </a:spcAft>
              <a:buFont typeface="Arial" panose="020B0604020202020204" pitchFamily="34" charset="0"/>
              <a:buChar char="•"/>
            </a:pPr>
            <a:r>
              <a:rPr lang="en-US" sz="1800" dirty="0">
                <a:solidFill>
                  <a:schemeClr val="bg1"/>
                </a:solidFill>
                <a:latin typeface="+mn-lt"/>
                <a:cs typeface="Arial" panose="020B0604020202020204" pitchFamily="34" charset="0"/>
              </a:rPr>
              <a:t>What </a:t>
            </a:r>
            <a:r>
              <a:rPr lang="en-US" sz="1800" u="sng" dirty="0">
                <a:solidFill>
                  <a:schemeClr val="bg1"/>
                </a:solidFill>
                <a:latin typeface="+mn-lt"/>
                <a:cs typeface="Arial" panose="020B0604020202020204" pitchFamily="34" charset="0"/>
              </a:rPr>
              <a:t>level of expertise</a:t>
            </a:r>
            <a:r>
              <a:rPr lang="en-US" sz="1800" dirty="0">
                <a:solidFill>
                  <a:schemeClr val="bg1"/>
                </a:solidFill>
                <a:latin typeface="+mn-lt"/>
                <a:cs typeface="Arial" panose="020B0604020202020204" pitchFamily="34" charset="0"/>
              </a:rPr>
              <a:t> and associated </a:t>
            </a:r>
            <a:r>
              <a:rPr lang="en-US" sz="1800" u="sng" dirty="0">
                <a:solidFill>
                  <a:schemeClr val="bg1"/>
                </a:solidFill>
                <a:latin typeface="+mn-lt"/>
                <a:cs typeface="Arial" panose="020B0604020202020204" pitchFamily="34" charset="0"/>
              </a:rPr>
              <a:t>training</a:t>
            </a:r>
            <a:r>
              <a:rPr lang="en-US" sz="1800" dirty="0">
                <a:solidFill>
                  <a:schemeClr val="bg1"/>
                </a:solidFill>
                <a:latin typeface="+mn-lt"/>
                <a:cs typeface="Arial" panose="020B0604020202020204" pitchFamily="34" charset="0"/>
              </a:rPr>
              <a:t> is needed for successful operations?</a:t>
            </a:r>
            <a:endParaRPr lang="en-US" sz="1800" u="sng" dirty="0">
              <a:solidFill>
                <a:schemeClr val="bg1"/>
              </a:solidFill>
              <a:latin typeface="+mn-lt"/>
              <a:cs typeface="Arial" panose="020B0604020202020204" pitchFamily="34" charset="0"/>
            </a:endParaRPr>
          </a:p>
          <a:p>
            <a:endParaRPr lang="en-US" sz="1800" dirty="0">
              <a:solidFill>
                <a:schemeClr val="bg1"/>
              </a:solidFill>
              <a:latin typeface="+mn-lt"/>
              <a:cs typeface="Arial" panose="020B0604020202020204" pitchFamily="34" charset="0"/>
            </a:endParaRPr>
          </a:p>
        </p:txBody>
      </p:sp>
      <p:sp>
        <p:nvSpPr>
          <p:cNvPr id="13" name="Title 1">
            <a:extLst>
              <a:ext uri="{FF2B5EF4-FFF2-40B4-BE49-F238E27FC236}">
                <a16:creationId xmlns:a16="http://schemas.microsoft.com/office/drawing/2014/main" id="{EAA1C356-482B-3A0B-EB57-E16E1F042CCD}"/>
              </a:ext>
            </a:extLst>
          </p:cNvPr>
          <p:cNvSpPr txBox="1">
            <a:spLocks/>
          </p:cNvSpPr>
          <p:nvPr/>
        </p:nvSpPr>
        <p:spPr>
          <a:xfrm>
            <a:off x="513009" y="623641"/>
            <a:ext cx="10972799"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NESC Approach: Human Performance Modeling</a:t>
            </a:r>
          </a:p>
        </p:txBody>
      </p:sp>
      <p:cxnSp>
        <p:nvCxnSpPr>
          <p:cNvPr id="16" name="Straight Connector 15">
            <a:extLst>
              <a:ext uri="{FF2B5EF4-FFF2-40B4-BE49-F238E27FC236}">
                <a16:creationId xmlns:a16="http://schemas.microsoft.com/office/drawing/2014/main" id="{2B23542C-19D7-BDF8-CFF3-6E7595A300AB}"/>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2023217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8</a:t>
            </a:fld>
            <a:endParaRPr lang="en-US" dirty="0">
              <a:solidFill>
                <a:schemeClr val="bg1"/>
              </a:solidFill>
            </a:endParaRPr>
          </a:p>
        </p:txBody>
      </p:sp>
      <p:sp>
        <p:nvSpPr>
          <p:cNvPr id="2" name="Rectangle 1">
            <a:extLst>
              <a:ext uri="{FF2B5EF4-FFF2-40B4-BE49-F238E27FC236}">
                <a16:creationId xmlns:a16="http://schemas.microsoft.com/office/drawing/2014/main" id="{E83818E7-E5EE-3E42-9470-78FC8E882BB6}"/>
              </a:ext>
            </a:extLst>
          </p:cNvPr>
          <p:cNvSpPr/>
          <p:nvPr/>
        </p:nvSpPr>
        <p:spPr>
          <a:xfrm>
            <a:off x="748177" y="6291178"/>
            <a:ext cx="6352533" cy="276999"/>
          </a:xfrm>
          <a:prstGeom prst="rect">
            <a:avLst/>
          </a:prstGeom>
        </p:spPr>
        <p:txBody>
          <a:bodyPr wrap="square">
            <a:spAutoFit/>
          </a:bodyPr>
          <a:lstStyle/>
          <a:p>
            <a:r>
              <a:rPr lang="en-US" sz="1200" i="1" dirty="0">
                <a:solidFill>
                  <a:schemeClr val="bg1"/>
                </a:solidFill>
                <a:latin typeface="Calibri" panose="020F0502020204030204" pitchFamily="34" charset="0"/>
                <a:cs typeface="Calibri" panose="020F0502020204030204" pitchFamily="34" charset="0"/>
              </a:rPr>
              <a:t>*The envisioned world may also be referred to as the projected operational environment.</a:t>
            </a:r>
            <a:endParaRPr lang="en-US" sz="1600" dirty="0">
              <a:solidFill>
                <a:schemeClr val="bg1"/>
              </a:solidFill>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8A302C7B-EDA6-5F4B-9558-4B2235854CD8}"/>
              </a:ext>
            </a:extLst>
          </p:cNvPr>
          <p:cNvSpPr/>
          <p:nvPr/>
        </p:nvSpPr>
        <p:spPr>
          <a:xfrm>
            <a:off x="601531" y="1508747"/>
            <a:ext cx="5666475" cy="4154984"/>
          </a:xfrm>
          <a:prstGeom prst="rect">
            <a:avLst/>
          </a:prstGeom>
        </p:spPr>
        <p:txBody>
          <a:bodyPr wrap="square">
            <a:spAutoFit/>
          </a:bodyPr>
          <a:lstStyle/>
          <a:p>
            <a:endParaRPr lang="en-US" sz="1400" dirty="0">
              <a:solidFill>
                <a:schemeClr val="bg1"/>
              </a:solidFill>
              <a:latin typeface="+mn-lt"/>
              <a:cs typeface="Arial" panose="020B0604020202020204" pitchFamily="34" charset="0"/>
            </a:endParaRPr>
          </a:p>
          <a:p>
            <a:endParaRPr lang="en-US" sz="1400" dirty="0">
              <a:solidFill>
                <a:schemeClr val="bg1"/>
              </a:solidFill>
              <a:latin typeface="+mn-lt"/>
              <a:cs typeface="Arial" panose="020B0604020202020204" pitchFamily="34" charset="0"/>
            </a:endParaRPr>
          </a:p>
          <a:p>
            <a:endParaRPr lang="en-US" sz="1400" dirty="0">
              <a:solidFill>
                <a:schemeClr val="bg1"/>
              </a:solidFill>
              <a:latin typeface="+mn-lt"/>
              <a:cs typeface="Arial" panose="020B0604020202020204" pitchFamily="34" charset="0"/>
            </a:endParaRPr>
          </a:p>
          <a:p>
            <a:r>
              <a:rPr lang="en-US" sz="1800" dirty="0">
                <a:solidFill>
                  <a:schemeClr val="bg1"/>
                </a:solidFill>
                <a:latin typeface="+mn-lt"/>
                <a:cs typeface="Arial" panose="020B0604020202020204" pitchFamily="34" charset="0"/>
              </a:rPr>
              <a:t>The Envisioned World*</a:t>
            </a:r>
          </a:p>
          <a:p>
            <a:pPr lvl="1"/>
            <a:r>
              <a:rPr lang="en-US" sz="1400" i="1" dirty="0">
                <a:solidFill>
                  <a:schemeClr val="bg1"/>
                </a:solidFill>
                <a:latin typeface="+mn-lt"/>
                <a:cs typeface="Arial" panose="020B0604020202020204" pitchFamily="34" charset="0"/>
              </a:rPr>
              <a:t>A</a:t>
            </a:r>
            <a:r>
              <a:rPr lang="en-US" sz="1400" i="1" dirty="0">
                <a:solidFill>
                  <a:schemeClr val="bg1"/>
                </a:solidFill>
                <a:latin typeface="+mn-lt"/>
              </a:rPr>
              <a:t> description “intended to provide the necessary contextual knowledge about the future environment” when considering the crewing configuration for future missions (specifically, the spaceflight environment (incl. communication infrastructure), vehicle capabilities, and mission objectives).</a:t>
            </a:r>
          </a:p>
          <a:p>
            <a:pPr marL="342900" indent="-342900">
              <a:buFont typeface="+mj-lt"/>
              <a:buAutoNum type="arabicPeriod"/>
            </a:pPr>
            <a:endParaRPr lang="en-US" sz="1400" dirty="0">
              <a:solidFill>
                <a:schemeClr val="bg1"/>
              </a:solidFill>
              <a:latin typeface="+mn-lt"/>
              <a:cs typeface="Arial" panose="020B0604020202020204" pitchFamily="34" charset="0"/>
            </a:endParaRPr>
          </a:p>
          <a:p>
            <a:r>
              <a:rPr lang="en-US" sz="1800" dirty="0">
                <a:solidFill>
                  <a:schemeClr val="bg1"/>
                </a:solidFill>
                <a:latin typeface="+mn-lt"/>
                <a:cs typeface="Arial" panose="020B0604020202020204" pitchFamily="34" charset="0"/>
              </a:rPr>
              <a:t>Mission Tasks</a:t>
            </a:r>
          </a:p>
          <a:p>
            <a:pPr lvl="1"/>
            <a:r>
              <a:rPr lang="en-US" sz="1400" i="1" dirty="0">
                <a:solidFill>
                  <a:schemeClr val="bg1"/>
                </a:solidFill>
                <a:latin typeface="+mn-lt"/>
                <a:cs typeface="Arial" panose="020B0604020202020204" pitchFamily="34" charset="0"/>
              </a:rPr>
              <a:t>Especially considering t</a:t>
            </a:r>
            <a:r>
              <a:rPr lang="en-US" sz="1400" i="1" dirty="0">
                <a:solidFill>
                  <a:schemeClr val="bg1"/>
                </a:solidFill>
                <a:latin typeface="+mn-lt"/>
              </a:rPr>
              <a:t>asks or mission segments that likely require high mental workload, high manpower, or a high level of expertise in such a way that may drive crew size requirements.</a:t>
            </a:r>
          </a:p>
          <a:p>
            <a:pPr marL="342900" indent="-342900">
              <a:buFont typeface="+mj-lt"/>
              <a:buAutoNum type="arabicPeriod"/>
            </a:pPr>
            <a:endParaRPr lang="en-US" sz="1400" i="1" dirty="0">
              <a:solidFill>
                <a:schemeClr val="bg1"/>
              </a:solidFill>
              <a:latin typeface="+mn-lt"/>
            </a:endParaRPr>
          </a:p>
          <a:p>
            <a:r>
              <a:rPr lang="en-US" sz="1800" dirty="0">
                <a:solidFill>
                  <a:schemeClr val="bg1"/>
                </a:solidFill>
                <a:latin typeface="+mn-lt"/>
                <a:cs typeface="Arial" panose="020B0604020202020204" pitchFamily="34" charset="0"/>
              </a:rPr>
              <a:t>Crew Size </a:t>
            </a:r>
            <a:r>
              <a:rPr lang="en-US" sz="1600" dirty="0">
                <a:solidFill>
                  <a:schemeClr val="bg1"/>
                </a:solidFill>
                <a:latin typeface="+mn-lt"/>
                <a:cs typeface="Arial" panose="020B0604020202020204" pitchFamily="34" charset="0"/>
              </a:rPr>
              <a:t>(as part of the Crewing Configuration)</a:t>
            </a:r>
          </a:p>
          <a:p>
            <a:pPr lvl="1"/>
            <a:r>
              <a:rPr lang="en-US" sz="1400" i="1" dirty="0">
                <a:solidFill>
                  <a:schemeClr val="bg1"/>
                </a:solidFill>
                <a:latin typeface="+mn-lt"/>
                <a:cs typeface="Arial" panose="020B0604020202020204" pitchFamily="34" charset="0"/>
              </a:rPr>
              <a:t>Where a “crewing configuration” is </a:t>
            </a:r>
            <a:r>
              <a:rPr lang="en-US" sz="1400" i="1" dirty="0">
                <a:solidFill>
                  <a:schemeClr val="bg1"/>
                </a:solidFill>
                <a:latin typeface="+mn-lt"/>
                <a:cs typeface="Arial" charset="0"/>
              </a:rPr>
              <a:t>an allocation of functions among different agents in a complex system. </a:t>
            </a:r>
            <a:endParaRPr lang="en-US" sz="1400" dirty="0">
              <a:solidFill>
                <a:schemeClr val="bg1"/>
              </a:solidFill>
              <a:latin typeface="+mn-lt"/>
              <a:cs typeface="Arial" panose="020B0604020202020204" pitchFamily="34" charset="0"/>
            </a:endParaRPr>
          </a:p>
        </p:txBody>
      </p:sp>
      <p:pic>
        <p:nvPicPr>
          <p:cNvPr id="10" name="Content Placeholder 6" descr="Chart, diagram&#10;&#10;Description automatically generated">
            <a:extLst>
              <a:ext uri="{FF2B5EF4-FFF2-40B4-BE49-F238E27FC236}">
                <a16:creationId xmlns:a16="http://schemas.microsoft.com/office/drawing/2014/main" id="{4E172B89-D43D-1B41-8A62-B06E74805849}"/>
              </a:ext>
            </a:extLst>
          </p:cNvPr>
          <p:cNvPicPr>
            <a:picLocks noChangeAspect="1"/>
          </p:cNvPicPr>
          <p:nvPr/>
        </p:nvPicPr>
        <p:blipFill>
          <a:blip r:embed="rId2"/>
          <a:stretch>
            <a:fillRect/>
          </a:stretch>
        </p:blipFill>
        <p:spPr>
          <a:xfrm>
            <a:off x="6544218" y="2484258"/>
            <a:ext cx="5006546" cy="2658694"/>
          </a:xfrm>
          <a:prstGeom prst="rect">
            <a:avLst/>
          </a:prstGeom>
          <a:ln w="19050">
            <a:solidFill>
              <a:schemeClr val="tx1"/>
            </a:solidFill>
          </a:ln>
        </p:spPr>
      </p:pic>
      <p:sp>
        <p:nvSpPr>
          <p:cNvPr id="3" name="TextBox 2">
            <a:extLst>
              <a:ext uri="{FF2B5EF4-FFF2-40B4-BE49-F238E27FC236}">
                <a16:creationId xmlns:a16="http://schemas.microsoft.com/office/drawing/2014/main" id="{6D5022E9-2C0B-E197-3B22-90857B914991}"/>
              </a:ext>
            </a:extLst>
          </p:cNvPr>
          <p:cNvSpPr txBox="1"/>
          <p:nvPr/>
        </p:nvSpPr>
        <p:spPr>
          <a:xfrm>
            <a:off x="9090733" y="2510891"/>
            <a:ext cx="1597981" cy="430887"/>
          </a:xfrm>
          <a:prstGeom prst="rect">
            <a:avLst/>
          </a:prstGeom>
          <a:noFill/>
        </p:spPr>
        <p:txBody>
          <a:bodyPr wrap="square" rtlCol="0">
            <a:spAutoFit/>
          </a:bodyPr>
          <a:lstStyle/>
          <a:p>
            <a:r>
              <a:rPr lang="en-US" sz="1100" i="1" dirty="0">
                <a:latin typeface="+mj-lt"/>
              </a:rPr>
              <a:t>(as part of the crewing configuration)</a:t>
            </a:r>
          </a:p>
        </p:txBody>
      </p:sp>
      <p:sp>
        <p:nvSpPr>
          <p:cNvPr id="13" name="TextBox 12">
            <a:extLst>
              <a:ext uri="{FF2B5EF4-FFF2-40B4-BE49-F238E27FC236}">
                <a16:creationId xmlns:a16="http://schemas.microsoft.com/office/drawing/2014/main" id="{DDB77B71-49D7-4C2D-8556-054A335799B1}"/>
              </a:ext>
            </a:extLst>
          </p:cNvPr>
          <p:cNvSpPr txBox="1"/>
          <p:nvPr/>
        </p:nvSpPr>
        <p:spPr>
          <a:xfrm>
            <a:off x="6616941" y="3617760"/>
            <a:ext cx="721407" cy="646331"/>
          </a:xfrm>
          <a:prstGeom prst="rect">
            <a:avLst/>
          </a:prstGeom>
          <a:solidFill>
            <a:schemeClr val="bg1"/>
          </a:solidFill>
        </p:spPr>
        <p:txBody>
          <a:bodyPr wrap="square" rtlCol="0">
            <a:spAutoFit/>
          </a:bodyPr>
          <a:lstStyle/>
          <a:p>
            <a:r>
              <a:rPr lang="en-US" sz="1200" b="1" dirty="0">
                <a:latin typeface="+mj-lt"/>
              </a:rPr>
              <a:t>mission</a:t>
            </a:r>
          </a:p>
          <a:p>
            <a:r>
              <a:rPr lang="en-US" sz="1200" b="1" dirty="0">
                <a:latin typeface="+mj-lt"/>
              </a:rPr>
              <a:t>tasks</a:t>
            </a:r>
          </a:p>
          <a:p>
            <a:endParaRPr lang="en-US" sz="1200" b="1" dirty="0">
              <a:latin typeface="+mj-lt"/>
            </a:endParaRPr>
          </a:p>
        </p:txBody>
      </p:sp>
      <p:sp>
        <p:nvSpPr>
          <p:cNvPr id="15" name="Rectangle 14">
            <a:extLst>
              <a:ext uri="{FF2B5EF4-FFF2-40B4-BE49-F238E27FC236}">
                <a16:creationId xmlns:a16="http://schemas.microsoft.com/office/drawing/2014/main" id="{F4435D71-5B96-F20C-FDE6-E39584C8B677}"/>
              </a:ext>
            </a:extLst>
          </p:cNvPr>
          <p:cNvSpPr/>
          <p:nvPr/>
        </p:nvSpPr>
        <p:spPr>
          <a:xfrm>
            <a:off x="500463" y="1451067"/>
            <a:ext cx="11151701" cy="646331"/>
          </a:xfrm>
          <a:prstGeom prst="rect">
            <a:avLst/>
          </a:prstGeom>
        </p:spPr>
        <p:txBody>
          <a:bodyPr wrap="square">
            <a:spAutoFit/>
          </a:bodyPr>
          <a:lstStyle/>
          <a:p>
            <a:pPr marL="120650"/>
            <a:r>
              <a:rPr lang="en-US" sz="1800" dirty="0">
                <a:solidFill>
                  <a:schemeClr val="bg1"/>
                </a:solidFill>
                <a:latin typeface="+mn-lt"/>
                <a:cs typeface="Arial" panose="020B0604020202020204" pitchFamily="34" charset="0"/>
              </a:rPr>
              <a:t>The approach for performing trade space analysis for crew size for future missions to Mars is based on work by </a:t>
            </a:r>
            <a:r>
              <a:rPr lang="en-US" sz="1800" dirty="0" err="1">
                <a:solidFill>
                  <a:schemeClr val="bg1"/>
                </a:solidFill>
                <a:latin typeface="+mn-lt"/>
                <a:cs typeface="Arial" panose="020B0604020202020204" pitchFamily="34" charset="0"/>
              </a:rPr>
              <a:t>Militello</a:t>
            </a:r>
            <a:r>
              <a:rPr lang="en-US" sz="1800" dirty="0">
                <a:solidFill>
                  <a:schemeClr val="bg1"/>
                </a:solidFill>
                <a:latin typeface="+mn-lt"/>
                <a:cs typeface="Arial" panose="020B0604020202020204" pitchFamily="34" charset="0"/>
              </a:rPr>
              <a:t> et al. (2018, 2019, 2020) and can be framed by considering the following:</a:t>
            </a:r>
          </a:p>
        </p:txBody>
      </p:sp>
      <p:sp>
        <p:nvSpPr>
          <p:cNvPr id="4" name="Rectangle 3">
            <a:extLst>
              <a:ext uri="{FF2B5EF4-FFF2-40B4-BE49-F238E27FC236}">
                <a16:creationId xmlns:a16="http://schemas.microsoft.com/office/drawing/2014/main" id="{A689FDC3-F6B2-622A-89E4-14BC94E95221}"/>
              </a:ext>
            </a:extLst>
          </p:cNvPr>
          <p:cNvSpPr/>
          <p:nvPr/>
        </p:nvSpPr>
        <p:spPr>
          <a:xfrm>
            <a:off x="6544219" y="5169585"/>
            <a:ext cx="5006545" cy="830997"/>
          </a:xfrm>
          <a:prstGeom prst="rect">
            <a:avLst/>
          </a:prstGeom>
        </p:spPr>
        <p:txBody>
          <a:bodyPr wrap="square">
            <a:spAutoFit/>
          </a:bodyPr>
          <a:lstStyle/>
          <a:p>
            <a:pPr algn="ctr"/>
            <a:r>
              <a:rPr lang="en-US" sz="1600" i="1" dirty="0">
                <a:solidFill>
                  <a:schemeClr val="bg1"/>
                </a:solidFill>
                <a:latin typeface="+mn-lt"/>
                <a:cs typeface="Arial" panose="020B0604020202020204" pitchFamily="34" charset="0"/>
              </a:rPr>
              <a:t>The crewing configurations for each mission task or segment modeled allow for informed decision-making in the trade space.</a:t>
            </a:r>
            <a:endParaRPr lang="en-US" sz="1600" i="1" dirty="0">
              <a:latin typeface="+mn-lt"/>
            </a:endParaRPr>
          </a:p>
        </p:txBody>
      </p:sp>
      <p:sp>
        <p:nvSpPr>
          <p:cNvPr id="21" name="TextBox 20">
            <a:extLst>
              <a:ext uri="{FF2B5EF4-FFF2-40B4-BE49-F238E27FC236}">
                <a16:creationId xmlns:a16="http://schemas.microsoft.com/office/drawing/2014/main" id="{D2DBF4EA-FF57-1BCB-1B91-21904DC13B35}"/>
              </a:ext>
            </a:extLst>
          </p:cNvPr>
          <p:cNvSpPr txBox="1"/>
          <p:nvPr/>
        </p:nvSpPr>
        <p:spPr>
          <a:xfrm>
            <a:off x="8978381" y="4837053"/>
            <a:ext cx="881913" cy="276999"/>
          </a:xfrm>
          <a:prstGeom prst="rect">
            <a:avLst/>
          </a:prstGeom>
          <a:solidFill>
            <a:schemeClr val="bg1"/>
          </a:solidFill>
        </p:spPr>
        <p:txBody>
          <a:bodyPr wrap="square" rtlCol="0">
            <a:spAutoFit/>
          </a:bodyPr>
          <a:lstStyle/>
          <a:p>
            <a:r>
              <a:rPr lang="en-US" sz="600" dirty="0">
                <a:latin typeface="Arial" panose="020B0604020202020204" pitchFamily="34" charset="0"/>
                <a:cs typeface="Arial" panose="020B0604020202020204" pitchFamily="34" charset="0"/>
              </a:rPr>
              <a:t>Current technology plus capability gaps</a:t>
            </a:r>
          </a:p>
        </p:txBody>
      </p:sp>
      <p:sp>
        <p:nvSpPr>
          <p:cNvPr id="5" name="Rectangle 4">
            <a:extLst>
              <a:ext uri="{FF2B5EF4-FFF2-40B4-BE49-F238E27FC236}">
                <a16:creationId xmlns:a16="http://schemas.microsoft.com/office/drawing/2014/main" id="{BA64B981-FD07-E2BE-49C3-201534A2D6EE}"/>
              </a:ext>
            </a:extLst>
          </p:cNvPr>
          <p:cNvSpPr/>
          <p:nvPr/>
        </p:nvSpPr>
        <p:spPr bwMode="auto">
          <a:xfrm>
            <a:off x="9860294" y="4837053"/>
            <a:ext cx="348935" cy="126336"/>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TextBox 15">
            <a:extLst>
              <a:ext uri="{FF2B5EF4-FFF2-40B4-BE49-F238E27FC236}">
                <a16:creationId xmlns:a16="http://schemas.microsoft.com/office/drawing/2014/main" id="{A9A7B9C7-EA6E-D283-E8F1-8371517620CD}"/>
              </a:ext>
            </a:extLst>
          </p:cNvPr>
          <p:cNvSpPr txBox="1"/>
          <p:nvPr/>
        </p:nvSpPr>
        <p:spPr>
          <a:xfrm>
            <a:off x="9589347" y="4649466"/>
            <a:ext cx="526737" cy="228600"/>
          </a:xfrm>
          <a:prstGeom prst="rect">
            <a:avLst/>
          </a:prstGeom>
          <a:solidFill>
            <a:schemeClr val="bg1"/>
          </a:solidFill>
        </p:spPr>
        <p:txBody>
          <a:bodyPr wrap="square" rtlCol="0">
            <a:spAutoFit/>
          </a:bodyPr>
          <a:lstStyle/>
          <a:p>
            <a:r>
              <a:rPr lang="en-US" sz="600" dirty="0">
                <a:latin typeface="Arial" panose="020B0604020202020204" pitchFamily="34" charset="0"/>
                <a:cs typeface="Arial" panose="020B0604020202020204" pitchFamily="34" charset="0"/>
              </a:rPr>
              <a:t>Upgraded comm. </a:t>
            </a:r>
          </a:p>
        </p:txBody>
      </p:sp>
      <p:sp>
        <p:nvSpPr>
          <p:cNvPr id="18" name="TextBox 17">
            <a:extLst>
              <a:ext uri="{FF2B5EF4-FFF2-40B4-BE49-F238E27FC236}">
                <a16:creationId xmlns:a16="http://schemas.microsoft.com/office/drawing/2014/main" id="{77B38E05-EA48-8D74-8991-23C74858B936}"/>
              </a:ext>
            </a:extLst>
          </p:cNvPr>
          <p:cNvSpPr txBox="1"/>
          <p:nvPr/>
        </p:nvSpPr>
        <p:spPr>
          <a:xfrm>
            <a:off x="8214331" y="4831118"/>
            <a:ext cx="508259" cy="184666"/>
          </a:xfrm>
          <a:prstGeom prst="rect">
            <a:avLst/>
          </a:prstGeom>
          <a:solidFill>
            <a:schemeClr val="bg1"/>
          </a:solidFill>
        </p:spPr>
        <p:txBody>
          <a:bodyPr wrap="square" rtlCol="0">
            <a:spAutoFit/>
          </a:bodyPr>
          <a:lstStyle/>
          <a:p>
            <a:r>
              <a:rPr lang="en-US" sz="600" dirty="0">
                <a:latin typeface="Arial" panose="020B0604020202020204" pitchFamily="34" charset="0"/>
                <a:cs typeface="Arial" panose="020B0604020202020204" pitchFamily="34" charset="0"/>
              </a:rPr>
              <a:t>Transit</a:t>
            </a:r>
          </a:p>
        </p:txBody>
      </p:sp>
      <p:sp>
        <p:nvSpPr>
          <p:cNvPr id="6" name="TextBox 5">
            <a:extLst>
              <a:ext uri="{FF2B5EF4-FFF2-40B4-BE49-F238E27FC236}">
                <a16:creationId xmlns:a16="http://schemas.microsoft.com/office/drawing/2014/main" id="{DAE783A4-D761-2038-AD7C-91A064A50E75}"/>
              </a:ext>
            </a:extLst>
          </p:cNvPr>
          <p:cNvSpPr txBox="1"/>
          <p:nvPr/>
        </p:nvSpPr>
        <p:spPr>
          <a:xfrm>
            <a:off x="7728620" y="4534576"/>
            <a:ext cx="616996" cy="276999"/>
          </a:xfrm>
          <a:prstGeom prst="rect">
            <a:avLst/>
          </a:prstGeom>
          <a:solidFill>
            <a:schemeClr val="bg1"/>
          </a:solidFill>
        </p:spPr>
        <p:txBody>
          <a:bodyPr wrap="square" rtlCol="0">
            <a:spAutoFit/>
          </a:bodyPr>
          <a:lstStyle/>
          <a:p>
            <a:r>
              <a:rPr lang="en-US" sz="600" dirty="0">
                <a:latin typeface="Arial" panose="020B0604020202020204" pitchFamily="34" charset="0"/>
                <a:cs typeface="Arial" panose="020B0604020202020204" pitchFamily="34" charset="0"/>
              </a:rPr>
              <a:t>Robotics Operations</a:t>
            </a: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10" y="623641"/>
            <a:ext cx="904944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NESC Approach: Methodology</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2943948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43499823-9B4C-4AFF-B68B-EB768297B647}"/>
              </a:ext>
            </a:extLst>
          </p:cNvPr>
          <p:cNvSpPr txBox="1">
            <a:spLocks noChangeArrowheads="1"/>
          </p:cNvSpPr>
          <p:nvPr/>
        </p:nvSpPr>
        <p:spPr bwMode="auto">
          <a:xfrm>
            <a:off x="1865466" y="1213104"/>
            <a:ext cx="8461068" cy="1846771"/>
          </a:xfrm>
          <a:prstGeom prst="rect">
            <a:avLst/>
          </a:prstGeom>
          <a:noFill/>
          <a:ln w="9525">
            <a:noFill/>
            <a:miter lim="800000"/>
            <a:headEnd/>
            <a:tailEnd/>
          </a:ln>
        </p:spPr>
        <p:txBody>
          <a:bodyPr/>
          <a:lstStyle/>
          <a:p>
            <a:pPr eaLnBrk="1" hangingPunct="1"/>
            <a:endParaRPr lang="en-US" sz="1800" dirty="0">
              <a:solidFill>
                <a:schemeClr val="bg1"/>
              </a:solidFill>
              <a:latin typeface="Arial" charset="0"/>
              <a:cs typeface="Arial" charset="0"/>
            </a:endParaRPr>
          </a:p>
        </p:txBody>
      </p:sp>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9</a:t>
            </a:fld>
            <a:endParaRPr lang="en-US" dirty="0">
              <a:solidFill>
                <a:schemeClr val="bg1"/>
              </a:solidFill>
            </a:endParaRPr>
          </a:p>
        </p:txBody>
      </p:sp>
      <p:graphicFrame>
        <p:nvGraphicFramePr>
          <p:cNvPr id="7" name="Table 4">
            <a:extLst>
              <a:ext uri="{FF2B5EF4-FFF2-40B4-BE49-F238E27FC236}">
                <a16:creationId xmlns:a16="http://schemas.microsoft.com/office/drawing/2014/main" id="{3FD703C8-E0C3-4E68-B7AC-B731D8AD7A7E}"/>
              </a:ext>
            </a:extLst>
          </p:cNvPr>
          <p:cNvGraphicFramePr>
            <a:graphicFrameLocks noGrp="1"/>
          </p:cNvGraphicFramePr>
          <p:nvPr>
            <p:extLst>
              <p:ext uri="{D42A27DB-BD31-4B8C-83A1-F6EECF244321}">
                <p14:modId xmlns:p14="http://schemas.microsoft.com/office/powerpoint/2010/main" val="65899812"/>
              </p:ext>
            </p:extLst>
          </p:nvPr>
        </p:nvGraphicFramePr>
        <p:xfrm>
          <a:off x="603163" y="1459614"/>
          <a:ext cx="10972800" cy="5059680"/>
        </p:xfrm>
        <a:graphic>
          <a:graphicData uri="http://schemas.openxmlformats.org/drawingml/2006/table">
            <a:tbl>
              <a:tblPr firstRow="1" bandRow="1">
                <a:tableStyleId>{8A107856-5554-42FB-B03E-39F5DBC370BA}</a:tableStyleId>
              </a:tblPr>
              <a:tblGrid>
                <a:gridCol w="2231574">
                  <a:extLst>
                    <a:ext uri="{9D8B030D-6E8A-4147-A177-3AD203B41FA5}">
                      <a16:colId xmlns:a16="http://schemas.microsoft.com/office/drawing/2014/main" val="935494128"/>
                    </a:ext>
                  </a:extLst>
                </a:gridCol>
                <a:gridCol w="8741226">
                  <a:extLst>
                    <a:ext uri="{9D8B030D-6E8A-4147-A177-3AD203B41FA5}">
                      <a16:colId xmlns:a16="http://schemas.microsoft.com/office/drawing/2014/main" val="1678192374"/>
                    </a:ext>
                  </a:extLst>
                </a:gridCol>
              </a:tblGrid>
              <a:tr h="975360">
                <a:tc>
                  <a:txBody>
                    <a:bodyPr/>
                    <a:lstStyle/>
                    <a:p>
                      <a:r>
                        <a:rPr lang="en-US" sz="1600" b="1" dirty="0">
                          <a:solidFill>
                            <a:schemeClr val="bg1"/>
                          </a:solidFill>
                          <a:latin typeface="+mn-lt"/>
                        </a:rPr>
                        <a:t>Spaceflight Environment</a:t>
                      </a:r>
                    </a:p>
                  </a:txBody>
                  <a:tcPr marL="121920" marR="121920" marT="60960" marB="6096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lgn="l" rtl="0">
                        <a:lnSpc>
                          <a:spcPct val="100000"/>
                        </a:lnSpc>
                        <a:spcBef>
                          <a:spcPts val="0"/>
                        </a:spcBef>
                        <a:spcAft>
                          <a:spcPts val="0"/>
                        </a:spcAft>
                        <a:buFont typeface="Arial" panose="020B0604020202020204" pitchFamily="34" charset="0"/>
                        <a:buChar char="•"/>
                      </a:pPr>
                      <a:r>
                        <a:rPr lang="en-US" sz="1600" b="0" kern="1200" dirty="0">
                          <a:solidFill>
                            <a:schemeClr val="bg1"/>
                          </a:solidFill>
                          <a:latin typeface="+mn-lt"/>
                          <a:ea typeface="+mn-ea"/>
                          <a:cs typeface="+mn-cs"/>
                        </a:rPr>
                        <a:t>Deep Space and Planetary Surface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bg1"/>
                          </a:solidFill>
                          <a:latin typeface="+mn-lt"/>
                          <a:ea typeface="+mn-ea"/>
                          <a:cs typeface="+mn-cs"/>
                        </a:rPr>
                        <a:t>Spaceflight Hazards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rPr>
                        <a:t>Five main hazards identified by NASA’s Human System Risk Board (HSRB) are: 1) Altered gravity, 2) radiation, 3) isolation and confinement, 4) hostile, closed environment, and 5) distance from Earth. The </a:t>
                      </a:r>
                      <a:r>
                        <a:rPr lang="en-US" sz="1600" b="0" i="0" dirty="0">
                          <a:solidFill>
                            <a:schemeClr val="bg1"/>
                          </a:solidFill>
                          <a:latin typeface="+mn-lt"/>
                        </a:rPr>
                        <a:t>distance from Earth is the most relevant for this assessment.</a:t>
                      </a:r>
                    </a:p>
                    <a:p>
                      <a:pPr marL="285750" lvl="0" indent="-285750" algn="l" rtl="0">
                        <a:lnSpc>
                          <a:spcPct val="100000"/>
                        </a:lnSpc>
                        <a:spcBef>
                          <a:spcPts val="0"/>
                        </a:spcBef>
                        <a:spcAft>
                          <a:spcPts val="0"/>
                        </a:spcAft>
                        <a:buFont typeface="Arial" panose="020B0604020202020204" pitchFamily="34" charset="0"/>
                        <a:buChar char="•"/>
                      </a:pPr>
                      <a:r>
                        <a:rPr lang="en-US" sz="1600" b="0" kern="1200" dirty="0">
                          <a:solidFill>
                            <a:schemeClr val="bg1"/>
                          </a:solidFill>
                          <a:latin typeface="+mn-lt"/>
                          <a:ea typeface="+mn-ea"/>
                          <a:cs typeface="+mn-cs"/>
                        </a:rPr>
                        <a:t>Communication Infrastructure </a:t>
                      </a:r>
                      <a:r>
                        <a:rPr lang="en-US" sz="1400" b="0" i="1" kern="1200" dirty="0">
                          <a:solidFill>
                            <a:schemeClr val="bg1"/>
                          </a:solidFill>
                          <a:latin typeface="+mn-lt"/>
                          <a:ea typeface="+mn-ea"/>
                          <a:cs typeface="+mn-cs"/>
                        </a:rPr>
                        <a:t>(as described on the next slide)</a:t>
                      </a:r>
                    </a:p>
                    <a:p>
                      <a:pPr marL="285750" lvl="0" indent="-285750" algn="l" rtl="0">
                        <a:lnSpc>
                          <a:spcPct val="100000"/>
                        </a:lnSpc>
                        <a:spcBef>
                          <a:spcPts val="0"/>
                        </a:spcBef>
                        <a:spcAft>
                          <a:spcPts val="0"/>
                        </a:spcAft>
                        <a:buFont typeface="Arial" panose="020B0604020202020204" pitchFamily="34" charset="0"/>
                        <a:buChar char="•"/>
                      </a:pPr>
                      <a:endParaRPr lang="en-US" sz="1400" b="0" i="1" kern="1200" dirty="0">
                        <a:solidFill>
                          <a:schemeClr val="bg1"/>
                        </a:solidFill>
                        <a:latin typeface="+mn-lt"/>
                        <a:ea typeface="+mn-ea"/>
                        <a:cs typeface="+mn-cs"/>
                      </a:endParaRPr>
                    </a:p>
                  </a:txBody>
                  <a:tcPr marL="121920" marR="121920" marT="60960" marB="6096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8930127"/>
                  </a:ext>
                </a:extLst>
              </a:tr>
              <a:tr h="660417">
                <a:tc>
                  <a:txBody>
                    <a:bodyPr/>
                    <a:lstStyle/>
                    <a:p>
                      <a:r>
                        <a:rPr lang="en-US" sz="1600" b="1" dirty="0">
                          <a:solidFill>
                            <a:schemeClr val="bg1"/>
                          </a:solidFill>
                          <a:latin typeface="+mn-lt"/>
                        </a:rPr>
                        <a:t>Vehicle Capabilities</a:t>
                      </a:r>
                    </a:p>
                    <a:p>
                      <a:endParaRPr lang="en-US" sz="1600" b="1" dirty="0">
                        <a:solidFill>
                          <a:schemeClr val="bg1"/>
                        </a:solidFill>
                        <a:latin typeface="+mn-lt"/>
                      </a:endParaRPr>
                    </a:p>
                  </a:txBody>
                  <a:tcPr marL="121920" marR="121920" marT="60960" marB="6096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bg1"/>
                          </a:solidFill>
                          <a:latin typeface="+mn-lt"/>
                        </a:rPr>
                        <a:t>HEO Documentation, Exploration Capability Gaps, with ISS and Other Current Vehicles as a Baseline</a:t>
                      </a:r>
                    </a:p>
                    <a:p>
                      <a:r>
                        <a:rPr lang="en-US" sz="1400" b="0" i="1" dirty="0">
                          <a:solidFill>
                            <a:schemeClr val="bg1"/>
                          </a:solidFill>
                          <a:latin typeface="+mn-lt"/>
                        </a:rPr>
                        <a:t>(We are modeling planetary surface EVA and transit to Mars timelines. We are not modeling ascent/entry, Surface Rover operations, or Surface Habitat operations.)</a:t>
                      </a:r>
                    </a:p>
                    <a:p>
                      <a:endParaRPr lang="en-US" sz="1400" b="0" i="1" dirty="0">
                        <a:solidFill>
                          <a:schemeClr val="bg1"/>
                        </a:solidFill>
                        <a:latin typeface="+mn-lt"/>
                      </a:endParaRPr>
                    </a:p>
                  </a:txBody>
                  <a:tcPr marL="121920" marR="121920" marT="60960" marB="6096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474933"/>
                  </a:ext>
                </a:extLst>
              </a:tr>
              <a:tr h="975360">
                <a:tc>
                  <a:txBody>
                    <a:bodyPr/>
                    <a:lstStyle/>
                    <a:p>
                      <a:r>
                        <a:rPr lang="en-US" sz="1600" b="1" dirty="0">
                          <a:solidFill>
                            <a:schemeClr val="bg1"/>
                          </a:solidFill>
                          <a:latin typeface="+mn-lt"/>
                        </a:rPr>
                        <a:t>Mission Objectives</a:t>
                      </a:r>
                    </a:p>
                  </a:txBody>
                  <a:tcPr marL="121920" marR="121920" marT="60960" marB="6096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kern="1200" dirty="0">
                          <a:solidFill>
                            <a:schemeClr val="bg1"/>
                          </a:solidFill>
                          <a:effectLst/>
                          <a:latin typeface="+mn-lt"/>
                          <a:ea typeface="+mn-ea"/>
                          <a:cs typeface="+mn-cs"/>
                        </a:rPr>
                        <a:t>Mission Goals for First Mission SAC21 Mars ADD</a:t>
                      </a:r>
                    </a:p>
                    <a:p>
                      <a:pPr marL="285750" indent="-285750">
                        <a:buFont typeface="Arial" panose="020B0604020202020204" pitchFamily="34" charset="0"/>
                        <a:buChar char="•"/>
                      </a:pPr>
                      <a:r>
                        <a:rPr lang="en-US" sz="1600" kern="1200" dirty="0">
                          <a:solidFill>
                            <a:schemeClr val="bg1"/>
                          </a:solidFill>
                          <a:effectLst/>
                          <a:latin typeface="+mn-lt"/>
                          <a:ea typeface="+mn-ea"/>
                          <a:cs typeface="+mn-cs"/>
                        </a:rPr>
                        <a:t>To land humans on the surface of Mars and return them, and their return cargo, safely to Earth </a:t>
                      </a:r>
                    </a:p>
                    <a:p>
                      <a:endParaRPr lang="en-US" sz="1600" kern="1200" dirty="0">
                        <a:solidFill>
                          <a:schemeClr val="bg1"/>
                        </a:solidFill>
                        <a:effectLst/>
                        <a:latin typeface="+mn-lt"/>
                        <a:ea typeface="+mn-ea"/>
                        <a:cs typeface="+mn-cs"/>
                      </a:endParaRPr>
                    </a:p>
                    <a:p>
                      <a:r>
                        <a:rPr lang="en-US" sz="1600" kern="1200" dirty="0">
                          <a:solidFill>
                            <a:schemeClr val="bg1"/>
                          </a:solidFill>
                          <a:effectLst/>
                          <a:latin typeface="+mn-lt"/>
                          <a:ea typeface="+mn-ea"/>
                          <a:cs typeface="+mn-cs"/>
                        </a:rPr>
                        <a:t>Science Goals SAC21 Mars ADD</a:t>
                      </a:r>
                    </a:p>
                    <a:p>
                      <a:pPr marL="285750" indent="-285750">
                        <a:buFont typeface="Arial" panose="020B0604020202020204" pitchFamily="34" charset="0"/>
                        <a:buChar char="•"/>
                      </a:pPr>
                      <a:r>
                        <a:rPr lang="en-US" sz="1600" kern="1200" dirty="0">
                          <a:solidFill>
                            <a:schemeClr val="bg1"/>
                          </a:solidFill>
                          <a:effectLst/>
                          <a:latin typeface="+mn-lt"/>
                          <a:ea typeface="+mn-ea"/>
                          <a:cs typeface="+mn-cs"/>
                        </a:rPr>
                        <a:t>To land humans on the surface of Mars to search for signs of extant life (i.e., life that still exists today) </a:t>
                      </a:r>
                    </a:p>
                    <a:p>
                      <a:r>
                        <a:rPr lang="en-US" sz="1600" kern="1200" dirty="0">
                          <a:solidFill>
                            <a:schemeClr val="bg1"/>
                          </a:solidFill>
                          <a:effectLst/>
                          <a:latin typeface="+mn-lt"/>
                          <a:ea typeface="+mn-ea"/>
                          <a:cs typeface="+mn-cs"/>
                        </a:rPr>
                        <a:t> </a:t>
                      </a:r>
                    </a:p>
                    <a:p>
                      <a:r>
                        <a:rPr lang="en-US" sz="1400" i="1" kern="1200" dirty="0">
                          <a:solidFill>
                            <a:schemeClr val="bg1"/>
                          </a:solidFill>
                          <a:effectLst/>
                          <a:latin typeface="+mn-lt"/>
                          <a:ea typeface="+mn-ea"/>
                          <a:cs typeface="+mn-cs"/>
                        </a:rPr>
                        <a:t>(Detailed goals such as utilization hours will be baselined from ISS and Apollo.)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dirty="0">
                        <a:solidFill>
                          <a:schemeClr val="bg1"/>
                        </a:solidFill>
                        <a:latin typeface="+mn-lt"/>
                      </a:endParaRPr>
                    </a:p>
                  </a:txBody>
                  <a:tcPr marL="121920" marR="121920" marT="60960" marB="6096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29889824"/>
                  </a:ext>
                </a:extLst>
              </a:tr>
            </a:tbl>
          </a:graphicData>
        </a:graphic>
      </p:graphicFrame>
      <p:sp>
        <p:nvSpPr>
          <p:cNvPr id="2" name="Title 1">
            <a:extLst>
              <a:ext uri="{FF2B5EF4-FFF2-40B4-BE49-F238E27FC236}">
                <a16:creationId xmlns:a16="http://schemas.microsoft.com/office/drawing/2014/main" id="{40FF3152-0ABF-0E9E-9373-F54A47C0B4D8}"/>
              </a:ext>
            </a:extLst>
          </p:cNvPr>
          <p:cNvSpPr txBox="1">
            <a:spLocks/>
          </p:cNvSpPr>
          <p:nvPr/>
        </p:nvSpPr>
        <p:spPr>
          <a:xfrm>
            <a:off x="513010" y="623641"/>
            <a:ext cx="904944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Envisioned World</a:t>
            </a:r>
          </a:p>
        </p:txBody>
      </p:sp>
      <p:cxnSp>
        <p:nvCxnSpPr>
          <p:cNvPr id="5" name="Straight Connector 4">
            <a:extLst>
              <a:ext uri="{FF2B5EF4-FFF2-40B4-BE49-F238E27FC236}">
                <a16:creationId xmlns:a16="http://schemas.microsoft.com/office/drawing/2014/main" id="{BB4B7602-139E-1226-F30F-B5C57F9E309A}"/>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1981776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10</a:t>
            </a:fld>
            <a:endParaRPr lang="en-US" dirty="0">
              <a:solidFill>
                <a:schemeClr val="bg1"/>
              </a:solidFill>
            </a:endParaRPr>
          </a:p>
        </p:txBody>
      </p:sp>
      <p:sp>
        <p:nvSpPr>
          <p:cNvPr id="12" name="Rectangle 11">
            <a:extLst>
              <a:ext uri="{FF2B5EF4-FFF2-40B4-BE49-F238E27FC236}">
                <a16:creationId xmlns:a16="http://schemas.microsoft.com/office/drawing/2014/main" id="{D7A1E8EF-82DF-4DC3-B54A-D4F572C03F21}"/>
              </a:ext>
            </a:extLst>
          </p:cNvPr>
          <p:cNvSpPr/>
          <p:nvPr/>
        </p:nvSpPr>
        <p:spPr>
          <a:xfrm>
            <a:off x="513010" y="3827839"/>
            <a:ext cx="5339150" cy="2308324"/>
          </a:xfrm>
          <a:prstGeom prst="rect">
            <a:avLst/>
          </a:prstGeom>
        </p:spPr>
        <p:txBody>
          <a:bodyPr wrap="square">
            <a:spAutoFit/>
          </a:bodyPr>
          <a:lstStyle/>
          <a:p>
            <a:pPr lvl="0">
              <a:defRPr/>
            </a:pPr>
            <a:r>
              <a:rPr lang="en-US" sz="1600" dirty="0">
                <a:solidFill>
                  <a:schemeClr val="bg1"/>
                </a:solidFill>
                <a:latin typeface="Calibri" panose="020F0502020204030204" pitchFamily="34" charset="0"/>
                <a:cs typeface="Calibri" panose="020F0502020204030204" pitchFamily="34" charset="0"/>
              </a:rPr>
              <a:t>Current Infrastructure</a:t>
            </a:r>
          </a:p>
          <a:p>
            <a:pPr lvl="0">
              <a:defRPr/>
            </a:pPr>
            <a:endParaRPr lang="en-US" sz="1600" dirty="0">
              <a:solidFill>
                <a:schemeClr val="bg1"/>
              </a:solidFill>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defRPr/>
            </a:pPr>
            <a:r>
              <a:rPr lang="en-US" sz="1600" dirty="0">
                <a:solidFill>
                  <a:schemeClr val="bg1"/>
                </a:solidFill>
                <a:latin typeface="Calibri" panose="020F0502020204030204" pitchFamily="34" charset="0"/>
                <a:cs typeface="Calibri" panose="020F0502020204030204" pitchFamily="34" charset="0"/>
              </a:rPr>
              <a:t>No 24x7 comm. with Earth; instead, a dedicated window of time daily (~4 to 8 hours), delayed between ~4 to ~22 min. </a:t>
            </a:r>
          </a:p>
          <a:p>
            <a:pPr marL="285750" lvl="0" indent="-285750">
              <a:buFont typeface="Arial" panose="020B0604020202020204" pitchFamily="34" charset="0"/>
              <a:buChar char="•"/>
              <a:defRPr/>
            </a:pPr>
            <a:r>
              <a:rPr lang="en-US" sz="1600" dirty="0">
                <a:solidFill>
                  <a:schemeClr val="bg1"/>
                </a:solidFill>
                <a:latin typeface="Calibri" panose="020F0502020204030204" pitchFamily="34" charset="0"/>
                <a:cs typeface="Calibri" panose="020F0502020204030204" pitchFamily="34" charset="0"/>
              </a:rPr>
              <a:t>Not always continual comm. between crew in orbit and crew on surface</a:t>
            </a:r>
          </a:p>
          <a:p>
            <a:pPr marL="285750" lvl="0" indent="-285750">
              <a:buFont typeface="Arial" panose="020B0604020202020204" pitchFamily="34" charset="0"/>
              <a:buChar char="•"/>
              <a:defRPr/>
            </a:pPr>
            <a:r>
              <a:rPr lang="en-US" sz="1600" dirty="0">
                <a:solidFill>
                  <a:schemeClr val="bg1"/>
                </a:solidFill>
                <a:latin typeface="Calibri" panose="020F0502020204030204" pitchFamily="34" charset="0"/>
                <a:cs typeface="Calibri" panose="020F0502020204030204" pitchFamily="34" charset="0"/>
              </a:rPr>
              <a:t>Complete comm. blackout for a 1-to-2-week period when Mars passes through superior conjunction (Mars is on the opposite side of the Sun from Earth)</a:t>
            </a:r>
          </a:p>
        </p:txBody>
      </p:sp>
      <p:sp>
        <p:nvSpPr>
          <p:cNvPr id="13" name="Rectangle 12">
            <a:extLst>
              <a:ext uri="{FF2B5EF4-FFF2-40B4-BE49-F238E27FC236}">
                <a16:creationId xmlns:a16="http://schemas.microsoft.com/office/drawing/2014/main" id="{12C76F22-B60F-40B9-97D3-C9E6896E54A6}"/>
              </a:ext>
            </a:extLst>
          </p:cNvPr>
          <p:cNvSpPr/>
          <p:nvPr/>
        </p:nvSpPr>
        <p:spPr>
          <a:xfrm>
            <a:off x="6339843" y="3833486"/>
            <a:ext cx="5236120" cy="2308324"/>
          </a:xfrm>
          <a:prstGeom prst="rect">
            <a:avLst/>
          </a:prstGeom>
        </p:spPr>
        <p:txBody>
          <a:bodyPr wrap="square">
            <a:spAutoFit/>
          </a:bodyPr>
          <a:lstStyle/>
          <a:p>
            <a:pPr lvl="0">
              <a:defRPr/>
            </a:pPr>
            <a:r>
              <a:rPr lang="en-US" sz="1600" dirty="0">
                <a:solidFill>
                  <a:schemeClr val="bg1"/>
                </a:solidFill>
                <a:latin typeface="Calibri" panose="020F0502020204030204" pitchFamily="34" charset="0"/>
                <a:cs typeface="Calibri" panose="020F0502020204030204" pitchFamily="34" charset="0"/>
              </a:rPr>
              <a:t>Upgraded Infrastructure</a:t>
            </a:r>
          </a:p>
          <a:p>
            <a:pPr lvl="0">
              <a:defRPr/>
            </a:pPr>
            <a:endParaRPr lang="en-US" sz="1600" dirty="0">
              <a:solidFill>
                <a:schemeClr val="bg1"/>
              </a:solidFill>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defRPr/>
            </a:pPr>
            <a:r>
              <a:rPr lang="en-US" sz="1600" dirty="0">
                <a:solidFill>
                  <a:schemeClr val="bg1"/>
                </a:solidFill>
                <a:latin typeface="Calibri" panose="020F0502020204030204" pitchFamily="34" charset="0"/>
                <a:cs typeface="Calibri" panose="020F0502020204030204" pitchFamily="34" charset="0"/>
              </a:rPr>
              <a:t>Dedicated Earth assets providing 24x7 comm., delayed between ~4 to ~22 min.</a:t>
            </a:r>
          </a:p>
          <a:p>
            <a:pPr marL="285750" lvl="0" indent="-285750">
              <a:buFont typeface="Arial" panose="020B0604020202020204" pitchFamily="34" charset="0"/>
              <a:buChar char="•"/>
              <a:defRPr/>
            </a:pPr>
            <a:r>
              <a:rPr lang="en-US" sz="1600" dirty="0">
                <a:solidFill>
                  <a:schemeClr val="bg1"/>
                </a:solidFill>
                <a:latin typeface="Calibri" panose="020F0502020204030204" pitchFamily="34" charset="0"/>
                <a:cs typeface="Calibri" panose="020F0502020204030204" pitchFamily="34" charset="0"/>
              </a:rPr>
              <a:t>Relay in Mars orbit for continual comm. between crew in orbit and crew on surface</a:t>
            </a:r>
          </a:p>
          <a:p>
            <a:pPr marL="285750" lvl="0" indent="-285750">
              <a:buFont typeface="Arial" panose="020B0604020202020204" pitchFamily="34" charset="0"/>
              <a:buChar char="•"/>
              <a:defRPr/>
            </a:pPr>
            <a:r>
              <a:rPr lang="en-US" sz="1600" dirty="0">
                <a:solidFill>
                  <a:schemeClr val="bg1"/>
                </a:solidFill>
                <a:latin typeface="Calibri" panose="020F0502020204030204" pitchFamily="34" charset="0"/>
                <a:cs typeface="Calibri" panose="020F0502020204030204" pitchFamily="34" charset="0"/>
              </a:rPr>
              <a:t>Dedicated relay between Earth and Mars allowing for low data rates when Mars passes through superior conjunction</a:t>
            </a:r>
          </a:p>
        </p:txBody>
      </p:sp>
      <p:grpSp>
        <p:nvGrpSpPr>
          <p:cNvPr id="4" name="Group 3">
            <a:extLst>
              <a:ext uri="{FF2B5EF4-FFF2-40B4-BE49-F238E27FC236}">
                <a16:creationId xmlns:a16="http://schemas.microsoft.com/office/drawing/2014/main" id="{D95A4991-95A3-AAAB-5E6A-57C80589A101}"/>
              </a:ext>
            </a:extLst>
          </p:cNvPr>
          <p:cNvGrpSpPr/>
          <p:nvPr/>
        </p:nvGrpSpPr>
        <p:grpSpPr>
          <a:xfrm>
            <a:off x="840050" y="1551160"/>
            <a:ext cx="4215853" cy="2217379"/>
            <a:chOff x="1378481" y="1645406"/>
            <a:chExt cx="4215853" cy="2217379"/>
          </a:xfrm>
        </p:grpSpPr>
        <p:pic>
          <p:nvPicPr>
            <p:cNvPr id="14" name="Picture 8" descr="Mars Facts | All About Mars – NASA's Mars Exploration Program">
              <a:extLst>
                <a:ext uri="{FF2B5EF4-FFF2-40B4-BE49-F238E27FC236}">
                  <a16:creationId xmlns:a16="http://schemas.microsoft.com/office/drawing/2014/main" id="{1796CCD7-B86C-4DB2-9B6B-59003A63BD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89" r="9726"/>
            <a:stretch/>
          </p:blipFill>
          <p:spPr bwMode="auto">
            <a:xfrm>
              <a:off x="1378481" y="1645406"/>
              <a:ext cx="4215853" cy="22173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17" name="Straight Arrow Connector 16">
              <a:extLst>
                <a:ext uri="{FF2B5EF4-FFF2-40B4-BE49-F238E27FC236}">
                  <a16:creationId xmlns:a16="http://schemas.microsoft.com/office/drawing/2014/main" id="{464D323F-8C97-4F74-9031-130AFD8FFEF9}"/>
                </a:ext>
              </a:extLst>
            </p:cNvPr>
            <p:cNvCxnSpPr>
              <a:cxnSpLocks/>
            </p:cNvCxnSpPr>
            <p:nvPr/>
          </p:nvCxnSpPr>
          <p:spPr>
            <a:xfrm flipH="1">
              <a:off x="3256169" y="2792618"/>
              <a:ext cx="823985" cy="178009"/>
            </a:xfrm>
            <a:prstGeom prst="straightConnector1">
              <a:avLst/>
            </a:prstGeom>
            <a:ln w="15875">
              <a:solidFill>
                <a:srgbClr val="FF9300"/>
              </a:solidFill>
              <a:tailEnd type="triangle"/>
            </a:ln>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9BC7AC71-E555-4AF5-9FF0-30BAB01BD934}"/>
                </a:ext>
              </a:extLst>
            </p:cNvPr>
            <p:cNvSpPr txBox="1"/>
            <p:nvPr/>
          </p:nvSpPr>
          <p:spPr>
            <a:xfrm>
              <a:off x="3085979" y="3055497"/>
              <a:ext cx="1465578" cy="461665"/>
            </a:xfrm>
            <a:prstGeom prst="rect">
              <a:avLst/>
            </a:prstGeom>
            <a:noFill/>
          </p:spPr>
          <p:txBody>
            <a:bodyPr wrap="square" rtlCol="0">
              <a:spAutoFit/>
            </a:bodyPr>
            <a:lstStyle/>
            <a:p>
              <a:r>
                <a:rPr lang="en-US" sz="1200" dirty="0">
                  <a:solidFill>
                    <a:schemeClr val="accent2"/>
                  </a:solidFill>
                </a:rPr>
                <a:t>daily one-way comm. windows</a:t>
              </a:r>
            </a:p>
          </p:txBody>
        </p:sp>
        <p:cxnSp>
          <p:nvCxnSpPr>
            <p:cNvPr id="19" name="Straight Arrow Connector 18">
              <a:extLst>
                <a:ext uri="{FF2B5EF4-FFF2-40B4-BE49-F238E27FC236}">
                  <a16:creationId xmlns:a16="http://schemas.microsoft.com/office/drawing/2014/main" id="{44908C6B-DDFB-48AF-BE58-19D3AAF001D6}"/>
                </a:ext>
              </a:extLst>
            </p:cNvPr>
            <p:cNvCxnSpPr>
              <a:cxnSpLocks/>
            </p:cNvCxnSpPr>
            <p:nvPr/>
          </p:nvCxnSpPr>
          <p:spPr>
            <a:xfrm flipH="1">
              <a:off x="3334008" y="2620555"/>
              <a:ext cx="823985" cy="178009"/>
            </a:xfrm>
            <a:prstGeom prst="straightConnector1">
              <a:avLst/>
            </a:prstGeom>
            <a:ln w="15875">
              <a:solidFill>
                <a:srgbClr val="FF9300"/>
              </a:solidFill>
              <a:headEnd type="triangle"/>
              <a:tailEnd type="none"/>
            </a:ln>
          </p:spPr>
          <p:style>
            <a:lnRef idx="1">
              <a:schemeClr val="accent2"/>
            </a:lnRef>
            <a:fillRef idx="0">
              <a:schemeClr val="accent2"/>
            </a:fillRef>
            <a:effectRef idx="0">
              <a:schemeClr val="accent2"/>
            </a:effectRef>
            <a:fontRef idx="minor">
              <a:schemeClr val="tx1"/>
            </a:fontRef>
          </p:style>
        </p:cxnSp>
        <p:cxnSp>
          <p:nvCxnSpPr>
            <p:cNvPr id="20" name="Straight Arrow Connector 19">
              <a:extLst>
                <a:ext uri="{FF2B5EF4-FFF2-40B4-BE49-F238E27FC236}">
                  <a16:creationId xmlns:a16="http://schemas.microsoft.com/office/drawing/2014/main" id="{609983E1-D1B4-4C63-AACF-25F7DD7BF50B}"/>
                </a:ext>
              </a:extLst>
            </p:cNvPr>
            <p:cNvCxnSpPr>
              <a:cxnSpLocks/>
            </p:cNvCxnSpPr>
            <p:nvPr/>
          </p:nvCxnSpPr>
          <p:spPr>
            <a:xfrm flipH="1">
              <a:off x="4859032" y="1919535"/>
              <a:ext cx="146658" cy="331410"/>
            </a:xfrm>
            <a:prstGeom prst="straightConnector1">
              <a:avLst/>
            </a:prstGeom>
            <a:ln w="15875">
              <a:solidFill>
                <a:srgbClr val="FF9300"/>
              </a:solidFill>
              <a:headEnd type="triangle"/>
              <a:tailEnd type="none"/>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id="{94FD9B53-D21E-4142-8D55-A2561C5EA0D8}"/>
                </a:ext>
              </a:extLst>
            </p:cNvPr>
            <p:cNvCxnSpPr>
              <a:cxnSpLocks/>
            </p:cNvCxnSpPr>
            <p:nvPr/>
          </p:nvCxnSpPr>
          <p:spPr>
            <a:xfrm flipH="1">
              <a:off x="4946312" y="2030954"/>
              <a:ext cx="131807" cy="299594"/>
            </a:xfrm>
            <a:prstGeom prst="straightConnector1">
              <a:avLst/>
            </a:prstGeom>
            <a:ln w="15875">
              <a:solidFill>
                <a:srgbClr val="FF9300"/>
              </a:solidFill>
              <a:headEnd type="none"/>
              <a:tailEnd type="triangle"/>
            </a:ln>
          </p:spPr>
          <p:style>
            <a:lnRef idx="1">
              <a:schemeClr val="accent2"/>
            </a:lnRef>
            <a:fillRef idx="0">
              <a:schemeClr val="accent2"/>
            </a:fillRef>
            <a:effectRef idx="0">
              <a:schemeClr val="accent2"/>
            </a:effectRef>
            <a:fontRef idx="minor">
              <a:schemeClr val="tx1"/>
            </a:fontRef>
          </p:style>
        </p:cxnSp>
        <p:sp>
          <p:nvSpPr>
            <p:cNvPr id="22" name="Oval 21">
              <a:extLst>
                <a:ext uri="{FF2B5EF4-FFF2-40B4-BE49-F238E27FC236}">
                  <a16:creationId xmlns:a16="http://schemas.microsoft.com/office/drawing/2014/main" id="{6D91E45A-5403-4068-9934-FF10281B64A5}"/>
                </a:ext>
              </a:extLst>
            </p:cNvPr>
            <p:cNvSpPr/>
            <p:nvPr/>
          </p:nvSpPr>
          <p:spPr>
            <a:xfrm>
              <a:off x="4178428" y="1730119"/>
              <a:ext cx="1057252" cy="159318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TextBox 22">
              <a:extLst>
                <a:ext uri="{FF2B5EF4-FFF2-40B4-BE49-F238E27FC236}">
                  <a16:creationId xmlns:a16="http://schemas.microsoft.com/office/drawing/2014/main" id="{48F87212-C236-4B71-96EA-19DC739AC5E7}"/>
                </a:ext>
              </a:extLst>
            </p:cNvPr>
            <p:cNvSpPr txBox="1"/>
            <p:nvPr/>
          </p:nvSpPr>
          <p:spPr>
            <a:xfrm>
              <a:off x="3869596" y="1703680"/>
              <a:ext cx="899609" cy="461665"/>
            </a:xfrm>
            <a:prstGeom prst="rect">
              <a:avLst/>
            </a:prstGeom>
            <a:solidFill>
              <a:srgbClr val="000F2F">
                <a:alpha val="67059"/>
              </a:srgbClr>
            </a:solidFill>
          </p:spPr>
          <p:txBody>
            <a:bodyPr wrap="square" rtlCol="0">
              <a:spAutoFit/>
            </a:bodyPr>
            <a:lstStyle>
              <a:defPPr>
                <a:defRPr lang="en-US"/>
              </a:defPPr>
              <a:lvl1pPr>
                <a:defRPr sz="1200">
                  <a:solidFill>
                    <a:srgbClr val="FF9300"/>
                  </a:solidFill>
                </a:defRPr>
              </a:lvl1pPr>
            </a:lstStyle>
            <a:p>
              <a:r>
                <a:rPr lang="en-US" dirty="0">
                  <a:solidFill>
                    <a:schemeClr val="accent2"/>
                  </a:solidFill>
                </a:rPr>
                <a:t>not always  continual </a:t>
              </a:r>
            </a:p>
          </p:txBody>
        </p:sp>
      </p:grpSp>
      <p:grpSp>
        <p:nvGrpSpPr>
          <p:cNvPr id="5" name="Group 4">
            <a:extLst>
              <a:ext uri="{FF2B5EF4-FFF2-40B4-BE49-F238E27FC236}">
                <a16:creationId xmlns:a16="http://schemas.microsoft.com/office/drawing/2014/main" id="{02C92567-915E-27B8-4A12-A049C94889CF}"/>
              </a:ext>
            </a:extLst>
          </p:cNvPr>
          <p:cNvGrpSpPr/>
          <p:nvPr/>
        </p:nvGrpSpPr>
        <p:grpSpPr>
          <a:xfrm>
            <a:off x="6429811" y="1551160"/>
            <a:ext cx="4215853" cy="2239433"/>
            <a:chOff x="6756107" y="1645406"/>
            <a:chExt cx="4215853" cy="2239433"/>
          </a:xfrm>
        </p:grpSpPr>
        <p:pic>
          <p:nvPicPr>
            <p:cNvPr id="24" name="Picture 8" descr="Mars Facts | All About Mars – NASA's Mars Exploration Program">
              <a:extLst>
                <a:ext uri="{FF2B5EF4-FFF2-40B4-BE49-F238E27FC236}">
                  <a16:creationId xmlns:a16="http://schemas.microsoft.com/office/drawing/2014/main" id="{3CE3A1EC-FAFE-45BE-BB1B-5A71848CCB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89" r="9726"/>
            <a:stretch/>
          </p:blipFill>
          <p:spPr bwMode="auto">
            <a:xfrm>
              <a:off x="6756107" y="1645406"/>
              <a:ext cx="4215853" cy="22173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25" name="Straight Arrow Connector 24">
              <a:extLst>
                <a:ext uri="{FF2B5EF4-FFF2-40B4-BE49-F238E27FC236}">
                  <a16:creationId xmlns:a16="http://schemas.microsoft.com/office/drawing/2014/main" id="{A18FC8FE-2E9B-484A-A781-A0B03B336C9B}"/>
                </a:ext>
              </a:extLst>
            </p:cNvPr>
            <p:cNvCxnSpPr>
              <a:cxnSpLocks/>
            </p:cNvCxnSpPr>
            <p:nvPr/>
          </p:nvCxnSpPr>
          <p:spPr>
            <a:xfrm flipH="1">
              <a:off x="8633795" y="2792618"/>
              <a:ext cx="823985" cy="178009"/>
            </a:xfrm>
            <a:prstGeom prst="straightConnector1">
              <a:avLst/>
            </a:prstGeom>
            <a:ln w="15875">
              <a:solidFill>
                <a:srgbClr val="FF9300"/>
              </a:solidFill>
              <a:tailEnd type="triangle"/>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19789A90-2C3B-4E33-81CD-75E68FFBFBBA}"/>
                </a:ext>
              </a:extLst>
            </p:cNvPr>
            <p:cNvSpPr txBox="1"/>
            <p:nvPr/>
          </p:nvSpPr>
          <p:spPr>
            <a:xfrm>
              <a:off x="8463605" y="3055497"/>
              <a:ext cx="1465578" cy="461665"/>
            </a:xfrm>
            <a:prstGeom prst="rect">
              <a:avLst/>
            </a:prstGeom>
            <a:noFill/>
          </p:spPr>
          <p:txBody>
            <a:bodyPr wrap="square" rtlCol="0">
              <a:spAutoFit/>
            </a:bodyPr>
            <a:lstStyle/>
            <a:p>
              <a:r>
                <a:rPr lang="en-US" sz="1200" dirty="0">
                  <a:solidFill>
                    <a:schemeClr val="accent2"/>
                  </a:solidFill>
                </a:rPr>
                <a:t>24x7 continual comm. </a:t>
              </a:r>
            </a:p>
          </p:txBody>
        </p:sp>
        <p:cxnSp>
          <p:nvCxnSpPr>
            <p:cNvPr id="27" name="Straight Arrow Connector 26">
              <a:extLst>
                <a:ext uri="{FF2B5EF4-FFF2-40B4-BE49-F238E27FC236}">
                  <a16:creationId xmlns:a16="http://schemas.microsoft.com/office/drawing/2014/main" id="{C554DE37-65DB-4EDD-BC00-C21B59E6400A}"/>
                </a:ext>
              </a:extLst>
            </p:cNvPr>
            <p:cNvCxnSpPr>
              <a:cxnSpLocks/>
            </p:cNvCxnSpPr>
            <p:nvPr/>
          </p:nvCxnSpPr>
          <p:spPr>
            <a:xfrm flipH="1">
              <a:off x="8703167" y="2620555"/>
              <a:ext cx="823985" cy="178009"/>
            </a:xfrm>
            <a:prstGeom prst="straightConnector1">
              <a:avLst/>
            </a:prstGeom>
            <a:ln w="15875">
              <a:solidFill>
                <a:srgbClr val="FF9300"/>
              </a:solidFill>
              <a:headEnd type="triangle"/>
              <a:tailEnd type="none"/>
            </a:ln>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id="{1E86BDFE-436A-45CB-9DAF-92E2E6F7C157}"/>
                </a:ext>
              </a:extLst>
            </p:cNvPr>
            <p:cNvCxnSpPr>
              <a:cxnSpLocks/>
            </p:cNvCxnSpPr>
            <p:nvPr/>
          </p:nvCxnSpPr>
          <p:spPr>
            <a:xfrm flipH="1">
              <a:off x="10236658" y="1919535"/>
              <a:ext cx="146658" cy="331410"/>
            </a:xfrm>
            <a:prstGeom prst="straightConnector1">
              <a:avLst/>
            </a:prstGeom>
            <a:ln w="15875">
              <a:solidFill>
                <a:srgbClr val="FF9300"/>
              </a:solidFill>
              <a:headEnd type="triangle"/>
              <a:tailEnd type="none"/>
            </a:ln>
          </p:spPr>
          <p:style>
            <a:lnRef idx="1">
              <a:schemeClr val="accent2"/>
            </a:lnRef>
            <a:fillRef idx="0">
              <a:schemeClr val="accent2"/>
            </a:fillRef>
            <a:effectRef idx="0">
              <a:schemeClr val="accent2"/>
            </a:effectRef>
            <a:fontRef idx="minor">
              <a:schemeClr val="tx1"/>
            </a:fontRef>
          </p:style>
        </p:cxnSp>
        <p:cxnSp>
          <p:nvCxnSpPr>
            <p:cNvPr id="29" name="Straight Arrow Connector 28">
              <a:extLst>
                <a:ext uri="{FF2B5EF4-FFF2-40B4-BE49-F238E27FC236}">
                  <a16:creationId xmlns:a16="http://schemas.microsoft.com/office/drawing/2014/main" id="{D7D843FC-BE5F-4832-ACC0-43176F43F133}"/>
                </a:ext>
              </a:extLst>
            </p:cNvPr>
            <p:cNvCxnSpPr>
              <a:cxnSpLocks/>
            </p:cNvCxnSpPr>
            <p:nvPr/>
          </p:nvCxnSpPr>
          <p:spPr>
            <a:xfrm flipH="1">
              <a:off x="10323938" y="2030954"/>
              <a:ext cx="131807" cy="299594"/>
            </a:xfrm>
            <a:prstGeom prst="straightConnector1">
              <a:avLst/>
            </a:prstGeom>
            <a:ln w="15875">
              <a:solidFill>
                <a:srgbClr val="FF9300"/>
              </a:solidFill>
              <a:headEnd type="none"/>
              <a:tailEnd type="triangle"/>
            </a:ln>
          </p:spPr>
          <p:style>
            <a:lnRef idx="1">
              <a:schemeClr val="accent2"/>
            </a:lnRef>
            <a:fillRef idx="0">
              <a:schemeClr val="accent2"/>
            </a:fillRef>
            <a:effectRef idx="0">
              <a:schemeClr val="accent2"/>
            </a:effectRef>
            <a:fontRef idx="minor">
              <a:schemeClr val="tx1"/>
            </a:fontRef>
          </p:style>
        </p:cxnSp>
        <p:sp>
          <p:nvSpPr>
            <p:cNvPr id="30" name="Oval 29">
              <a:extLst>
                <a:ext uri="{FF2B5EF4-FFF2-40B4-BE49-F238E27FC236}">
                  <a16:creationId xmlns:a16="http://schemas.microsoft.com/office/drawing/2014/main" id="{33DF5B68-A30E-4619-BE41-15C21E898C8C}"/>
                </a:ext>
              </a:extLst>
            </p:cNvPr>
            <p:cNvSpPr/>
            <p:nvPr/>
          </p:nvSpPr>
          <p:spPr>
            <a:xfrm>
              <a:off x="9556054" y="1730119"/>
              <a:ext cx="1057252" cy="159318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1" name="TextBox 30">
              <a:extLst>
                <a:ext uri="{FF2B5EF4-FFF2-40B4-BE49-F238E27FC236}">
                  <a16:creationId xmlns:a16="http://schemas.microsoft.com/office/drawing/2014/main" id="{8E57875A-6F7E-47A1-92E4-57D70D136332}"/>
                </a:ext>
              </a:extLst>
            </p:cNvPr>
            <p:cNvSpPr txBox="1"/>
            <p:nvPr/>
          </p:nvSpPr>
          <p:spPr>
            <a:xfrm>
              <a:off x="8105942" y="3431172"/>
              <a:ext cx="1978738" cy="276999"/>
            </a:xfrm>
            <a:prstGeom prst="rect">
              <a:avLst/>
            </a:prstGeom>
            <a:noFill/>
          </p:spPr>
          <p:txBody>
            <a:bodyPr wrap="square" rtlCol="0">
              <a:spAutoFit/>
            </a:bodyPr>
            <a:lstStyle/>
            <a:p>
              <a:r>
                <a:rPr lang="en-US" sz="1200" dirty="0">
                  <a:solidFill>
                    <a:schemeClr val="bg1"/>
                  </a:solidFill>
                </a:rPr>
                <a:t>dedicated Earth assets</a:t>
              </a:r>
            </a:p>
          </p:txBody>
        </p:sp>
        <p:sp>
          <p:nvSpPr>
            <p:cNvPr id="32" name="TextBox 31">
              <a:extLst>
                <a:ext uri="{FF2B5EF4-FFF2-40B4-BE49-F238E27FC236}">
                  <a16:creationId xmlns:a16="http://schemas.microsoft.com/office/drawing/2014/main" id="{49ACB483-7449-4A74-9B4D-F54D5D6352CB}"/>
                </a:ext>
              </a:extLst>
            </p:cNvPr>
            <p:cNvSpPr txBox="1"/>
            <p:nvPr/>
          </p:nvSpPr>
          <p:spPr>
            <a:xfrm>
              <a:off x="9005661" y="1700757"/>
              <a:ext cx="1100786" cy="461665"/>
            </a:xfrm>
            <a:prstGeom prst="rect">
              <a:avLst/>
            </a:prstGeom>
            <a:solidFill>
              <a:srgbClr val="000F2F">
                <a:alpha val="67059"/>
              </a:srgbClr>
            </a:solidFill>
          </p:spPr>
          <p:txBody>
            <a:bodyPr wrap="square" rtlCol="0">
              <a:spAutoFit/>
            </a:bodyPr>
            <a:lstStyle/>
            <a:p>
              <a:r>
                <a:rPr lang="en-US" sz="1200" dirty="0">
                  <a:solidFill>
                    <a:schemeClr val="accent2"/>
                  </a:solidFill>
                </a:rPr>
                <a:t>24x7 continual comm. </a:t>
              </a:r>
            </a:p>
          </p:txBody>
        </p:sp>
        <p:sp>
          <p:nvSpPr>
            <p:cNvPr id="33" name="TextBox 32">
              <a:extLst>
                <a:ext uri="{FF2B5EF4-FFF2-40B4-BE49-F238E27FC236}">
                  <a16:creationId xmlns:a16="http://schemas.microsoft.com/office/drawing/2014/main" id="{199D1FB3-7839-44F7-96B9-F058F962152A}"/>
                </a:ext>
              </a:extLst>
            </p:cNvPr>
            <p:cNvSpPr txBox="1"/>
            <p:nvPr/>
          </p:nvSpPr>
          <p:spPr>
            <a:xfrm>
              <a:off x="8791603" y="2082087"/>
              <a:ext cx="1591713" cy="276999"/>
            </a:xfrm>
            <a:prstGeom prst="rect">
              <a:avLst/>
            </a:prstGeom>
            <a:noFill/>
          </p:spPr>
          <p:txBody>
            <a:bodyPr wrap="square" rtlCol="0">
              <a:spAutoFit/>
            </a:bodyPr>
            <a:lstStyle/>
            <a:p>
              <a:r>
                <a:rPr lang="en-US" sz="1200" dirty="0">
                  <a:solidFill>
                    <a:schemeClr val="bg1"/>
                  </a:solidFill>
                </a:rPr>
                <a:t>dedicated Mars relay</a:t>
              </a:r>
            </a:p>
          </p:txBody>
        </p:sp>
        <p:sp>
          <p:nvSpPr>
            <p:cNvPr id="34" name="TextBox 33">
              <a:extLst>
                <a:ext uri="{FF2B5EF4-FFF2-40B4-BE49-F238E27FC236}">
                  <a16:creationId xmlns:a16="http://schemas.microsoft.com/office/drawing/2014/main" id="{E19D8CB9-BB6B-46AE-AE5A-0F66FF2EF5D6}"/>
                </a:ext>
              </a:extLst>
            </p:cNvPr>
            <p:cNvSpPr txBox="1"/>
            <p:nvPr/>
          </p:nvSpPr>
          <p:spPr>
            <a:xfrm>
              <a:off x="9783153" y="3423174"/>
              <a:ext cx="1188807" cy="461665"/>
            </a:xfrm>
            <a:prstGeom prst="rect">
              <a:avLst/>
            </a:prstGeom>
            <a:noFill/>
          </p:spPr>
          <p:txBody>
            <a:bodyPr wrap="square" rtlCol="0">
              <a:spAutoFit/>
            </a:bodyPr>
            <a:lstStyle/>
            <a:p>
              <a:r>
                <a:rPr lang="en-US" sz="1200" dirty="0">
                  <a:solidFill>
                    <a:schemeClr val="bg1"/>
                  </a:solidFill>
                </a:rPr>
                <a:t>dedicated Mars to Earth relay</a:t>
              </a:r>
            </a:p>
          </p:txBody>
        </p:sp>
      </p:grpSp>
      <p:sp>
        <p:nvSpPr>
          <p:cNvPr id="36" name="Rectangle 35">
            <a:extLst>
              <a:ext uri="{FF2B5EF4-FFF2-40B4-BE49-F238E27FC236}">
                <a16:creationId xmlns:a16="http://schemas.microsoft.com/office/drawing/2014/main" id="{4E5FF3F7-21C6-303E-6B72-C93074240D96}"/>
              </a:ext>
            </a:extLst>
          </p:cNvPr>
          <p:cNvSpPr/>
          <p:nvPr/>
        </p:nvSpPr>
        <p:spPr>
          <a:xfrm>
            <a:off x="513010" y="6181884"/>
            <a:ext cx="10719190" cy="276999"/>
          </a:xfrm>
          <a:prstGeom prst="rect">
            <a:avLst/>
          </a:prstGeom>
        </p:spPr>
        <p:txBody>
          <a:bodyPr wrap="square">
            <a:spAutoFit/>
          </a:bodyPr>
          <a:lstStyle/>
          <a:p>
            <a:r>
              <a:rPr lang="en-US" sz="1200" i="1" dirty="0">
                <a:solidFill>
                  <a:schemeClr val="bg1"/>
                </a:solidFill>
                <a:latin typeface="Calibri" panose="020F0502020204030204" pitchFamily="34" charset="0"/>
                <a:cs typeface="Calibri" panose="020F0502020204030204" pitchFamily="34" charset="0"/>
              </a:rPr>
              <a:t>Per interviews with personnel from </a:t>
            </a:r>
            <a:r>
              <a:rPr lang="en-US" sz="1200" i="1" dirty="0" err="1">
                <a:solidFill>
                  <a:schemeClr val="bg1"/>
                </a:solidFill>
                <a:latin typeface="Calibri" panose="020F0502020204030204" pitchFamily="34" charset="0"/>
                <a:cs typeface="Calibri" panose="020F0502020204030204" pitchFamily="34" charset="0"/>
              </a:rPr>
              <a:t>SCaN</a:t>
            </a:r>
            <a:r>
              <a:rPr lang="en-US" sz="1200" i="1" dirty="0">
                <a:solidFill>
                  <a:schemeClr val="bg1"/>
                </a:solidFill>
                <a:latin typeface="Calibri" panose="020F0502020204030204" pitchFamily="34" charset="0"/>
                <a:cs typeface="Calibri" panose="020F0502020204030204" pitchFamily="34" charset="0"/>
              </a:rPr>
              <a:t> (Space Communication and Navigation).</a:t>
            </a:r>
          </a:p>
        </p:txBody>
      </p:sp>
      <p:sp>
        <p:nvSpPr>
          <p:cNvPr id="6" name="Title 1">
            <a:extLst>
              <a:ext uri="{FF2B5EF4-FFF2-40B4-BE49-F238E27FC236}">
                <a16:creationId xmlns:a16="http://schemas.microsoft.com/office/drawing/2014/main" id="{38019ED3-7F6B-6053-A38F-1E788AE8CC49}"/>
              </a:ext>
            </a:extLst>
          </p:cNvPr>
          <p:cNvSpPr txBox="1">
            <a:spLocks/>
          </p:cNvSpPr>
          <p:nvPr/>
        </p:nvSpPr>
        <p:spPr>
          <a:xfrm>
            <a:off x="513009" y="623641"/>
            <a:ext cx="11537477"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Envisioned World: Communication Infrastructure</a:t>
            </a:r>
          </a:p>
        </p:txBody>
      </p:sp>
      <p:cxnSp>
        <p:nvCxnSpPr>
          <p:cNvPr id="7" name="Straight Connector 6">
            <a:extLst>
              <a:ext uri="{FF2B5EF4-FFF2-40B4-BE49-F238E27FC236}">
                <a16:creationId xmlns:a16="http://schemas.microsoft.com/office/drawing/2014/main" id="{02D8B54A-D9CA-5E35-CC9B-E7F53A0BAEF2}"/>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355037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3" name="Title 1">
            <a:extLst>
              <a:ext uri="{FF2B5EF4-FFF2-40B4-BE49-F238E27FC236}">
                <a16:creationId xmlns:a16="http://schemas.microsoft.com/office/drawing/2014/main" id="{EAA1C356-482B-3A0B-EB57-E16E1F042CCD}"/>
              </a:ext>
            </a:extLst>
          </p:cNvPr>
          <p:cNvSpPr txBox="1">
            <a:spLocks/>
          </p:cNvSpPr>
          <p:nvPr/>
        </p:nvSpPr>
        <p:spPr>
          <a:xfrm>
            <a:off x="513009" y="623641"/>
            <a:ext cx="11075827"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ts val="120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Mission Tasks: Crew Master Task List</a:t>
            </a:r>
          </a:p>
          <a:p>
            <a:pPr marL="0" marR="0" lvl="0" indent="0" algn="l" defTabSz="914400" rtl="0" eaLnBrk="1" fontAlgn="base" latinLnBrk="0" hangingPunct="1">
              <a:lnSpc>
                <a:spcPct val="90000"/>
              </a:lnSpc>
              <a:spcBef>
                <a:spcPts val="1200"/>
              </a:spcBef>
              <a:spcAft>
                <a:spcPts val="60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cxnSp>
        <p:nvCxnSpPr>
          <p:cNvPr id="7" name="Straight Connector 6">
            <a:extLst>
              <a:ext uri="{FF2B5EF4-FFF2-40B4-BE49-F238E27FC236}">
                <a16:creationId xmlns:a16="http://schemas.microsoft.com/office/drawing/2014/main" id="{74B765E9-6F30-079F-4543-98F016EDED60}"/>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3" name="Content Placeholder 2">
            <a:extLst>
              <a:ext uri="{FF2B5EF4-FFF2-40B4-BE49-F238E27FC236}">
                <a16:creationId xmlns:a16="http://schemas.microsoft.com/office/drawing/2014/main" id="{AF9016FF-CC6B-F8A6-8A90-D5231F37D6BD}"/>
              </a:ext>
            </a:extLst>
          </p:cNvPr>
          <p:cNvSpPr txBox="1">
            <a:spLocks/>
          </p:cNvSpPr>
          <p:nvPr/>
        </p:nvSpPr>
        <p:spPr>
          <a:xfrm>
            <a:off x="513009" y="1491929"/>
            <a:ext cx="11075827" cy="45169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Compile list from ISS Training Needs Analysis (TNA), Generalizable Skills and Knowledge for Exploration Missions, other sources, additions from NESC team </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Interview Mission Control Center (MCC) personnel to understand what duties they currently perform that would have to be transferred to the crew configuration*. </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Sources:</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Generalizable Skills and Knowledge for Exploration Missions NASA/CR-2018-220455 </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ISS Training Needs Analysis  (16 ISS Systems)</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Artemis Training Needs Analysis</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Gateway Master Task List</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Reference Surface Activities for Crewed Mars Mission Systems and Utilization HEOMD-415 Version 1</a:t>
            </a:r>
          </a:p>
          <a:p>
            <a:pPr marL="685800" marR="0" lvl="1" indent="-228600" algn="l" defTabSz="914400" rtl="0" eaLnBrk="1" fontAlgn="base" latinLnBrk="0" hangingPunct="1">
              <a:lnSpc>
                <a:spcPct val="90000"/>
              </a:lnSpc>
              <a:spcBef>
                <a:spcPts val="50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Mission Control Center (MCC) flight control interviews</a:t>
            </a:r>
          </a:p>
        </p:txBody>
      </p:sp>
      <p:sp>
        <p:nvSpPr>
          <p:cNvPr id="11" name="TextBox 10">
            <a:extLst>
              <a:ext uri="{FF2B5EF4-FFF2-40B4-BE49-F238E27FC236}">
                <a16:creationId xmlns:a16="http://schemas.microsoft.com/office/drawing/2014/main" id="{B8561D73-0878-9131-B700-E3BE799D701D}"/>
              </a:ext>
            </a:extLst>
          </p:cNvPr>
          <p:cNvSpPr txBox="1"/>
          <p:nvPr/>
        </p:nvSpPr>
        <p:spPr>
          <a:xfrm>
            <a:off x="603163" y="5417525"/>
            <a:ext cx="8018323" cy="30777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*where a “crewing configuration” is an allocation of functions among different agents in a complex system</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99564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12</a:t>
            </a:fld>
            <a:endParaRPr lang="en-US" dirty="0">
              <a:solidFill>
                <a:schemeClr val="bg1"/>
              </a:solidFill>
            </a:endParaRPr>
          </a:p>
        </p:txBody>
      </p:sp>
      <p:sp>
        <p:nvSpPr>
          <p:cNvPr id="15" name="Rectangle 14">
            <a:extLst>
              <a:ext uri="{FF2B5EF4-FFF2-40B4-BE49-F238E27FC236}">
                <a16:creationId xmlns:a16="http://schemas.microsoft.com/office/drawing/2014/main" id="{F4435D71-5B96-F20C-FDE6-E39584C8B677}"/>
              </a:ext>
            </a:extLst>
          </p:cNvPr>
          <p:cNvSpPr/>
          <p:nvPr/>
        </p:nvSpPr>
        <p:spPr>
          <a:xfrm>
            <a:off x="500463" y="1451067"/>
            <a:ext cx="11151701" cy="4524315"/>
          </a:xfrm>
          <a:prstGeom prst="rect">
            <a:avLst/>
          </a:prstGeom>
        </p:spPr>
        <p:txBody>
          <a:bodyPr wrap="square">
            <a:spAutoFit/>
          </a:bodyPr>
          <a:lstStyle/>
          <a:p>
            <a:r>
              <a:rPr lang="en-US" sz="1800" dirty="0">
                <a:solidFill>
                  <a:schemeClr val="bg1"/>
                </a:solidFill>
                <a:latin typeface="+mn-lt"/>
              </a:rPr>
              <a:t>Tasks or mission segments that likely require high </a:t>
            </a:r>
            <a:r>
              <a:rPr lang="en-US" sz="1800" u="sng" dirty="0">
                <a:solidFill>
                  <a:schemeClr val="bg1"/>
                </a:solidFill>
                <a:latin typeface="+mn-lt"/>
              </a:rPr>
              <a:t>mental workload</a:t>
            </a:r>
            <a:r>
              <a:rPr lang="en-US" sz="1800" dirty="0">
                <a:solidFill>
                  <a:schemeClr val="bg1"/>
                </a:solidFill>
                <a:latin typeface="+mn-lt"/>
              </a:rPr>
              <a:t>, high </a:t>
            </a:r>
            <a:r>
              <a:rPr lang="en-US" sz="1800" u="sng" dirty="0">
                <a:solidFill>
                  <a:schemeClr val="bg1"/>
                </a:solidFill>
                <a:latin typeface="+mn-lt"/>
              </a:rPr>
              <a:t>manpower</a:t>
            </a:r>
            <a:r>
              <a:rPr lang="en-US" sz="1800" dirty="0">
                <a:solidFill>
                  <a:schemeClr val="bg1"/>
                </a:solidFill>
                <a:latin typeface="+mn-lt"/>
              </a:rPr>
              <a:t>, or a high level of </a:t>
            </a:r>
            <a:r>
              <a:rPr lang="en-US" sz="1800" u="sng" dirty="0">
                <a:solidFill>
                  <a:schemeClr val="bg1"/>
                </a:solidFill>
                <a:latin typeface="+mn-lt"/>
              </a:rPr>
              <a:t>expertise</a:t>
            </a:r>
            <a:r>
              <a:rPr lang="en-US" sz="1800" dirty="0">
                <a:solidFill>
                  <a:schemeClr val="bg1"/>
                </a:solidFill>
                <a:latin typeface="+mn-lt"/>
              </a:rPr>
              <a:t> in such a way that may drive crew size requirements.</a:t>
            </a:r>
          </a:p>
          <a:p>
            <a:endParaRPr lang="en-US" sz="1800" dirty="0">
              <a:solidFill>
                <a:schemeClr val="bg1"/>
              </a:solidFill>
              <a:latin typeface="+mn-lt"/>
            </a:endParaRPr>
          </a:p>
          <a:p>
            <a:r>
              <a:rPr lang="en-US" sz="1800" dirty="0">
                <a:solidFill>
                  <a:schemeClr val="bg1"/>
                </a:solidFill>
                <a:latin typeface="+mn-lt"/>
                <a:cs typeface="Arial" panose="020B0604020202020204" pitchFamily="34" charset="0"/>
              </a:rPr>
              <a:t>Scenarios selected were based on previous research by Holden et al., and interviews with SMEs. The scenario list was down-selected considering the criticality of the task or mission segment and the </a:t>
            </a:r>
            <a:r>
              <a:rPr lang="en-US" sz="1800" dirty="0">
                <a:solidFill>
                  <a:schemeClr val="bg1"/>
                </a:solidFill>
                <a:latin typeface="+mn-lt"/>
                <a:ea typeface="Calibri" panose="020F0502020204030204" pitchFamily="34" charset="0"/>
                <a:cs typeface="Times New Roman" panose="02020603050405020304" pitchFamily="18" charset="0"/>
              </a:rPr>
              <a:t>IMPRINT modeling requires of a timelines to model level of engagement and detailed procedures to model mental workload. The following critical mission tasks or mission segments are included in this effort:</a:t>
            </a:r>
            <a:endParaRPr lang="en-US" sz="1800" dirty="0">
              <a:solidFill>
                <a:schemeClr val="bg1"/>
              </a:solidFill>
              <a:latin typeface="+mn-lt"/>
            </a:endParaRPr>
          </a:p>
          <a:p>
            <a:endParaRPr lang="en-US" sz="1800" dirty="0">
              <a:solidFill>
                <a:schemeClr val="bg1"/>
              </a:solidFill>
              <a:latin typeface="+mn-lt"/>
            </a:endParaRPr>
          </a:p>
          <a:p>
            <a:pPr marL="742950" lvl="1" indent="-285750">
              <a:buFont typeface="Arial" panose="020B0604020202020204" pitchFamily="34" charset="0"/>
              <a:buChar char="•"/>
            </a:pPr>
            <a:r>
              <a:rPr lang="en-US" sz="1800" dirty="0">
                <a:solidFill>
                  <a:schemeClr val="bg1"/>
                </a:solidFill>
                <a:latin typeface="+mn-lt"/>
                <a:ea typeface="Calibri" panose="020F0502020204030204" pitchFamily="34" charset="0"/>
                <a:cs typeface="Times New Roman" panose="02020603050405020304" pitchFamily="18" charset="0"/>
              </a:rPr>
              <a:t>Conduct Transit to Mars</a:t>
            </a:r>
          </a:p>
          <a:p>
            <a:pPr marL="742950" lvl="1" indent="-285750">
              <a:buFont typeface="Arial" panose="020B0604020202020204" pitchFamily="34" charset="0"/>
              <a:buChar char="•"/>
            </a:pPr>
            <a:r>
              <a:rPr lang="en-US" sz="1800" dirty="0">
                <a:solidFill>
                  <a:schemeClr val="bg1"/>
                </a:solidFill>
                <a:latin typeface="+mn-lt"/>
                <a:ea typeface="Calibri" panose="020F0502020204030204" pitchFamily="34" charset="0"/>
                <a:cs typeface="Times New Roman" panose="02020603050405020304" pitchFamily="18" charset="0"/>
              </a:rPr>
              <a:t>Conduct Planetary Surface EVA</a:t>
            </a:r>
          </a:p>
          <a:p>
            <a:pPr marL="742950" lvl="1" indent="-285750">
              <a:buFont typeface="Arial" panose="020B0604020202020204" pitchFamily="34" charset="0"/>
              <a:buChar char="•"/>
            </a:pPr>
            <a:r>
              <a:rPr lang="en-US" sz="1800" dirty="0">
                <a:solidFill>
                  <a:schemeClr val="bg1"/>
                </a:solidFill>
                <a:latin typeface="+mn-lt"/>
                <a:ea typeface="Calibri" panose="020F0502020204030204" pitchFamily="34" charset="0"/>
                <a:cs typeface="Times New Roman" panose="02020603050405020304" pitchFamily="18" charset="0"/>
              </a:rPr>
              <a:t>Respond to Automation Failure</a:t>
            </a:r>
          </a:p>
          <a:p>
            <a:pPr marL="742950" lvl="1" indent="-285750">
              <a:buFont typeface="Arial" panose="020B0604020202020204" pitchFamily="34" charset="0"/>
              <a:buChar char="•"/>
            </a:pPr>
            <a:r>
              <a:rPr lang="en-US" sz="1800" dirty="0">
                <a:solidFill>
                  <a:schemeClr val="bg1"/>
                </a:solidFill>
                <a:latin typeface="+mn-lt"/>
                <a:ea typeface="Calibri" panose="020F0502020204030204" pitchFamily="34" charset="0"/>
                <a:cs typeface="Times New Roman" panose="02020603050405020304" pitchFamily="18" charset="0"/>
              </a:rPr>
              <a:t>Respond to Unanticipated Major Malfunction</a:t>
            </a:r>
          </a:p>
          <a:p>
            <a:pPr marL="285750" indent="-285750">
              <a:buFont typeface="Arial" panose="020B0604020202020204" pitchFamily="34" charset="0"/>
              <a:buChar char="•"/>
            </a:pPr>
            <a:endParaRPr lang="en-US" sz="1600" dirty="0">
              <a:solidFill>
                <a:schemeClr val="bg1"/>
              </a:solidFill>
              <a:latin typeface="+mn-lt"/>
              <a:ea typeface="Calibri" panose="020F0502020204030204" pitchFamily="34" charset="0"/>
              <a:cs typeface="Times New Roman" panose="02020603050405020304" pitchFamily="18" charset="0"/>
            </a:endParaRPr>
          </a:p>
          <a:p>
            <a:endParaRPr lang="en-US" sz="1600" dirty="0">
              <a:solidFill>
                <a:schemeClr val="bg1"/>
              </a:solidFill>
              <a:latin typeface="+mn-lt"/>
              <a:ea typeface="Calibri" panose="020F0502020204030204" pitchFamily="34" charset="0"/>
              <a:cs typeface="Times New Roman" panose="02020603050405020304" pitchFamily="18" charset="0"/>
            </a:endParaRPr>
          </a:p>
          <a:p>
            <a:r>
              <a:rPr lang="en-US" sz="1200" dirty="0">
                <a:solidFill>
                  <a:schemeClr val="bg1"/>
                </a:solidFill>
                <a:latin typeface="+mn-lt"/>
                <a:ea typeface="Calibri" panose="020F0502020204030204" pitchFamily="34" charset="0"/>
                <a:cs typeface="Times New Roman" panose="02020603050405020304" pitchFamily="18" charset="0"/>
              </a:rPr>
              <a:t>Holden, K., Munson, B., </a:t>
            </a:r>
            <a:r>
              <a:rPr lang="en-US" sz="1200" dirty="0" err="1">
                <a:solidFill>
                  <a:schemeClr val="bg1"/>
                </a:solidFill>
                <a:latin typeface="+mn-lt"/>
                <a:ea typeface="Calibri" panose="020F0502020204030204" pitchFamily="34" charset="0"/>
                <a:cs typeface="Times New Roman" panose="02020603050405020304" pitchFamily="18" charset="0"/>
              </a:rPr>
              <a:t>Russi-Vigoya</a:t>
            </a:r>
            <a:r>
              <a:rPr lang="en-US" sz="1200" dirty="0">
                <a:solidFill>
                  <a:schemeClr val="bg1"/>
                </a:solidFill>
                <a:latin typeface="+mn-lt"/>
                <a:ea typeface="Calibri" panose="020F0502020204030204" pitchFamily="34" charset="0"/>
                <a:cs typeface="Times New Roman" panose="02020603050405020304" pitchFamily="18" charset="0"/>
              </a:rPr>
              <a:t>, N., Dempsey, D., Adelstein, B. (2019). Human Capabilities Assessment for Autonomous Missions (HCAAM) Phase II: Development and Validation of an Autonomous Operations Task List Final Report.</a:t>
            </a:r>
          </a:p>
          <a:p>
            <a:endParaRPr lang="en-US" sz="1600" dirty="0">
              <a:solidFill>
                <a:schemeClr val="bg1"/>
              </a:solidFill>
              <a:latin typeface="+mn-lt"/>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Mission Tasks: Critical Tasks or Mission Segments</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1800335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13</a:t>
            </a:fld>
            <a:endParaRPr lang="en-US" dirty="0">
              <a:solidFill>
                <a:schemeClr val="bg1"/>
              </a:solidFill>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Conduct Transit to Mars Model</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graphicFrame>
        <p:nvGraphicFramePr>
          <p:cNvPr id="2" name="Table 4">
            <a:extLst>
              <a:ext uri="{FF2B5EF4-FFF2-40B4-BE49-F238E27FC236}">
                <a16:creationId xmlns:a16="http://schemas.microsoft.com/office/drawing/2014/main" id="{5BBB6149-ADDC-F6AD-E428-E7645D8F3645}"/>
              </a:ext>
            </a:extLst>
          </p:cNvPr>
          <p:cNvGraphicFramePr>
            <a:graphicFrameLocks noGrp="1"/>
          </p:cNvGraphicFramePr>
          <p:nvPr>
            <p:extLst>
              <p:ext uri="{D42A27DB-BD31-4B8C-83A1-F6EECF244321}">
                <p14:modId xmlns:p14="http://schemas.microsoft.com/office/powerpoint/2010/main" val="2415774690"/>
              </p:ext>
            </p:extLst>
          </p:nvPr>
        </p:nvGraphicFramePr>
        <p:xfrm>
          <a:off x="603163" y="1471742"/>
          <a:ext cx="10548432" cy="2804160"/>
        </p:xfrm>
        <a:graphic>
          <a:graphicData uri="http://schemas.openxmlformats.org/drawingml/2006/table">
            <a:tbl>
              <a:tblPr firstRow="1" bandRow="1">
                <a:tableStyleId>{8A107856-5554-42FB-B03E-39F5DBC370BA}</a:tableStyleId>
              </a:tblPr>
              <a:tblGrid>
                <a:gridCol w="1535541">
                  <a:extLst>
                    <a:ext uri="{9D8B030D-6E8A-4147-A177-3AD203B41FA5}">
                      <a16:colId xmlns:a16="http://schemas.microsoft.com/office/drawing/2014/main" val="935494128"/>
                    </a:ext>
                  </a:extLst>
                </a:gridCol>
                <a:gridCol w="9012891">
                  <a:extLst>
                    <a:ext uri="{9D8B030D-6E8A-4147-A177-3AD203B41FA5}">
                      <a16:colId xmlns:a16="http://schemas.microsoft.com/office/drawing/2014/main" val="1678192374"/>
                    </a:ext>
                  </a:extLst>
                </a:gridCol>
              </a:tblGrid>
              <a:tr h="975360">
                <a:tc>
                  <a:txBody>
                    <a:bodyPr/>
                    <a:lstStyle/>
                    <a:p>
                      <a:r>
                        <a:rPr lang="en-US" sz="1600" dirty="0">
                          <a:solidFill>
                            <a:schemeClr val="bg1"/>
                          </a:solidFill>
                          <a:latin typeface="+mn-lt"/>
                        </a:rPr>
                        <a:t>Background</a:t>
                      </a:r>
                    </a:p>
                  </a:txBody>
                  <a:tcPr marL="121920" marR="121920" marT="60960" marB="6096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ISS crew scheduling is well understood</a:t>
                      </a:r>
                    </a:p>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Mars Transit crew will need to perform ISS tasks as well as MCC tasks reallocated to the crewing configuration for both nominal and off-nominal scenarios</a:t>
                      </a:r>
                    </a:p>
                    <a:p>
                      <a:pPr marL="914400" lvl="1" indent="-34290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Include likely maintenance and repair, baselined from ISS</a:t>
                      </a:r>
                    </a:p>
                    <a:p>
                      <a:pPr marL="914400" lvl="1" indent="-34290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Include likely medical events and their impact on the crew</a:t>
                      </a:r>
                    </a:p>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What crewing configuration is needed for for the Mars transit? </a:t>
                      </a:r>
                    </a:p>
                    <a:p>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8930127"/>
                  </a:ext>
                </a:extLst>
              </a:tr>
              <a:tr h="975360">
                <a:tc>
                  <a:txBody>
                    <a:bodyPr/>
                    <a:lstStyle/>
                    <a:p>
                      <a:endParaRPr lang="en-US" sz="1600" dirty="0">
                        <a:solidFill>
                          <a:schemeClr val="bg1"/>
                        </a:solidFill>
                        <a:latin typeface="+mn-lt"/>
                      </a:endParaRPr>
                    </a:p>
                  </a:txBody>
                  <a:tcPr marL="121920" marR="121920" marT="60960" marB="6096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69958166"/>
                  </a:ext>
                </a:extLst>
              </a:tr>
            </a:tbl>
          </a:graphicData>
        </a:graphic>
      </p:graphicFrame>
    </p:spTree>
    <p:extLst>
      <p:ext uri="{BB962C8B-B14F-4D97-AF65-F5344CB8AC3E}">
        <p14:creationId xmlns:p14="http://schemas.microsoft.com/office/powerpoint/2010/main" val="2880295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 name="Title 1">
            <a:extLst>
              <a:ext uri="{FF2B5EF4-FFF2-40B4-BE49-F238E27FC236}">
                <a16:creationId xmlns:a16="http://schemas.microsoft.com/office/drawing/2014/main" id="{FBC8D5D1-C042-8D75-95AF-78BD08CA0C83}"/>
              </a:ext>
            </a:extLst>
          </p:cNvPr>
          <p:cNvSpPr txBox="1">
            <a:spLocks/>
          </p:cNvSpPr>
          <p:nvPr/>
        </p:nvSpPr>
        <p:spPr>
          <a:xfrm>
            <a:off x="513010" y="779755"/>
            <a:ext cx="508900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Modeling Using IMPRINT</a:t>
            </a:r>
            <a:endParaRPr lang="en-US" sz="4400" dirty="0">
              <a:solidFill>
                <a:schemeClr val="bg1"/>
              </a:solidFill>
            </a:endParaRPr>
          </a:p>
        </p:txBody>
      </p:sp>
      <p:cxnSp>
        <p:nvCxnSpPr>
          <p:cNvPr id="14" name="Straight Connector 13">
            <a:extLst>
              <a:ext uri="{FF2B5EF4-FFF2-40B4-BE49-F238E27FC236}">
                <a16:creationId xmlns:a16="http://schemas.microsoft.com/office/drawing/2014/main" id="{A2EA9F58-EE08-EF8C-7676-E17D8F114BC8}"/>
              </a:ext>
            </a:extLst>
          </p:cNvPr>
          <p:cNvCxnSpPr>
            <a:cxnSpLocks/>
          </p:cNvCxnSpPr>
          <p:nvPr/>
        </p:nvCxnSpPr>
        <p:spPr bwMode="auto">
          <a:xfrm>
            <a:off x="4303822" y="1407"/>
            <a:ext cx="0" cy="685800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sp>
        <p:nvSpPr>
          <p:cNvPr id="3" name="TextBox 2">
            <a:extLst>
              <a:ext uri="{FF2B5EF4-FFF2-40B4-BE49-F238E27FC236}">
                <a16:creationId xmlns:a16="http://schemas.microsoft.com/office/drawing/2014/main" id="{7CCB00BA-E42B-A04A-3AB3-CECE9330472F}"/>
              </a:ext>
            </a:extLst>
          </p:cNvPr>
          <p:cNvSpPr txBox="1"/>
          <p:nvPr/>
        </p:nvSpPr>
        <p:spPr>
          <a:xfrm>
            <a:off x="513009" y="2148316"/>
            <a:ext cx="3564719" cy="2554545"/>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IMPRINT consists of four modules.  This assessment will focus on the Operations and Manpower modules.</a:t>
            </a:r>
          </a:p>
          <a:p>
            <a:pPr marL="28575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r>
              <a:rPr lang="en-US" sz="1600" b="1" dirty="0">
                <a:solidFill>
                  <a:schemeClr val="bg1"/>
                </a:solidFill>
                <a:latin typeface="Calibri" panose="020F0502020204030204" pitchFamily="34" charset="0"/>
                <a:cs typeface="Calibri" panose="020F0502020204030204" pitchFamily="34" charset="0"/>
              </a:rPr>
              <a:t>IMPRINT Force Model</a:t>
            </a:r>
          </a:p>
          <a:p>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Models </a:t>
            </a:r>
            <a:r>
              <a:rPr lang="en-US" sz="1600" u="sng" dirty="0">
                <a:solidFill>
                  <a:schemeClr val="bg1"/>
                </a:solidFill>
                <a:latin typeface="Calibri" panose="020F0502020204030204" pitchFamily="34" charset="0"/>
                <a:cs typeface="Calibri" panose="020F0502020204030204" pitchFamily="34" charset="0"/>
              </a:rPr>
              <a:t>level of engagement</a:t>
            </a:r>
          </a:p>
          <a:p>
            <a:pPr marL="28575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cs typeface="Calibri" panose="020F0502020204030204" pitchFamily="34" charset="0"/>
            </a:endParaRPr>
          </a:p>
        </p:txBody>
      </p:sp>
      <p:grpSp>
        <p:nvGrpSpPr>
          <p:cNvPr id="26" name="Group 25">
            <a:extLst>
              <a:ext uri="{FF2B5EF4-FFF2-40B4-BE49-F238E27FC236}">
                <a16:creationId xmlns:a16="http://schemas.microsoft.com/office/drawing/2014/main" id="{47F79D00-394E-4DBC-A2F1-3FFC0690FE1B}"/>
              </a:ext>
            </a:extLst>
          </p:cNvPr>
          <p:cNvGrpSpPr/>
          <p:nvPr/>
        </p:nvGrpSpPr>
        <p:grpSpPr>
          <a:xfrm>
            <a:off x="4576707" y="611315"/>
            <a:ext cx="7259117" cy="4258635"/>
            <a:chOff x="1128293" y="920270"/>
            <a:chExt cx="8875391" cy="5258271"/>
          </a:xfrm>
        </p:grpSpPr>
        <p:sp>
          <p:nvSpPr>
            <p:cNvPr id="27" name="Rectangle 26">
              <a:extLst>
                <a:ext uri="{FF2B5EF4-FFF2-40B4-BE49-F238E27FC236}">
                  <a16:creationId xmlns:a16="http://schemas.microsoft.com/office/drawing/2014/main" id="{6D2A209E-D128-D28D-EFC3-C4DABFB9424F}"/>
                </a:ext>
              </a:extLst>
            </p:cNvPr>
            <p:cNvSpPr/>
            <p:nvPr/>
          </p:nvSpPr>
          <p:spPr bwMode="auto">
            <a:xfrm>
              <a:off x="5614564" y="3618221"/>
              <a:ext cx="4389120" cy="2560320"/>
            </a:xfrm>
            <a:prstGeom prst="rect">
              <a:avLst/>
            </a:prstGeom>
            <a:solidFill>
              <a:srgbClr val="FFFFFF"/>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sp>
          <p:nvSpPr>
            <p:cNvPr id="28" name="Rectangle 27">
              <a:extLst>
                <a:ext uri="{FF2B5EF4-FFF2-40B4-BE49-F238E27FC236}">
                  <a16:creationId xmlns:a16="http://schemas.microsoft.com/office/drawing/2014/main" id="{11E603B7-C787-4729-1ED5-2741788E0B30}"/>
                </a:ext>
              </a:extLst>
            </p:cNvPr>
            <p:cNvSpPr/>
            <p:nvPr/>
          </p:nvSpPr>
          <p:spPr bwMode="auto">
            <a:xfrm>
              <a:off x="1128293" y="3615839"/>
              <a:ext cx="4389120" cy="2560320"/>
            </a:xfrm>
            <a:prstGeom prst="rect">
              <a:avLst/>
            </a:prstGeom>
            <a:solidFill>
              <a:srgbClr val="FFFFFF"/>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sp>
          <p:nvSpPr>
            <p:cNvPr id="29" name="Rectangle 28">
              <a:extLst>
                <a:ext uri="{FF2B5EF4-FFF2-40B4-BE49-F238E27FC236}">
                  <a16:creationId xmlns:a16="http://schemas.microsoft.com/office/drawing/2014/main" id="{E2F977CB-F103-7F60-B131-CB85A9634121}"/>
                </a:ext>
              </a:extLst>
            </p:cNvPr>
            <p:cNvSpPr/>
            <p:nvPr/>
          </p:nvSpPr>
          <p:spPr bwMode="auto">
            <a:xfrm>
              <a:off x="5614564" y="929796"/>
              <a:ext cx="4389120" cy="2560320"/>
            </a:xfrm>
            <a:prstGeom prst="rect">
              <a:avLst/>
            </a:prstGeom>
            <a:solidFill>
              <a:srgbClr val="510C76">
                <a:lumMod val="95000"/>
              </a:srgbClr>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sp>
          <p:nvSpPr>
            <p:cNvPr id="30" name="Rectangle 29">
              <a:extLst>
                <a:ext uri="{FF2B5EF4-FFF2-40B4-BE49-F238E27FC236}">
                  <a16:creationId xmlns:a16="http://schemas.microsoft.com/office/drawing/2014/main" id="{C26440B8-6464-3B16-79CF-654E99A5A35F}"/>
                </a:ext>
              </a:extLst>
            </p:cNvPr>
            <p:cNvSpPr/>
            <p:nvPr/>
          </p:nvSpPr>
          <p:spPr bwMode="auto">
            <a:xfrm>
              <a:off x="1135432" y="920270"/>
              <a:ext cx="4389120" cy="2560320"/>
            </a:xfrm>
            <a:prstGeom prst="rect">
              <a:avLst/>
            </a:prstGeom>
            <a:solidFill>
              <a:srgbClr val="FFFFFF"/>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pic>
          <p:nvPicPr>
            <p:cNvPr id="31" name="Picture 2">
              <a:extLst>
                <a:ext uri="{FF2B5EF4-FFF2-40B4-BE49-F238E27FC236}">
                  <a16:creationId xmlns:a16="http://schemas.microsoft.com/office/drawing/2014/main" id="{60837B50-C1A5-5030-0D7E-17BF4E9DFBC9}"/>
                </a:ext>
              </a:extLst>
            </p:cNvPr>
            <p:cNvPicPr>
              <a:picLocks noChangeAspect="1" noChangeArrowheads="1"/>
            </p:cNvPicPr>
            <p:nvPr/>
          </p:nvPicPr>
          <p:blipFill>
            <a:blip r:embed="rId3" cstate="print"/>
            <a:srcRect l="16360" t="6392" r="26418" b="35030"/>
            <a:stretch>
              <a:fillRect/>
            </a:stretch>
          </p:blipFill>
          <p:spPr bwMode="auto">
            <a:xfrm>
              <a:off x="1195306" y="3684899"/>
              <a:ext cx="1957331" cy="1213870"/>
            </a:xfrm>
            <a:prstGeom prst="rect">
              <a:avLst/>
            </a:prstGeom>
            <a:noFill/>
            <a:ln w="9525">
              <a:noFill/>
              <a:miter lim="800000"/>
              <a:headEnd/>
              <a:tailEnd/>
            </a:ln>
          </p:spPr>
        </p:pic>
        <p:pic>
          <p:nvPicPr>
            <p:cNvPr id="32" name="Picture 3">
              <a:extLst>
                <a:ext uri="{FF2B5EF4-FFF2-40B4-BE49-F238E27FC236}">
                  <a16:creationId xmlns:a16="http://schemas.microsoft.com/office/drawing/2014/main" id="{567B1372-3406-7570-FC6C-3A087782C1A7}"/>
                </a:ext>
              </a:extLst>
            </p:cNvPr>
            <p:cNvPicPr>
              <a:picLocks noChangeAspect="1" noChangeArrowheads="1"/>
            </p:cNvPicPr>
            <p:nvPr/>
          </p:nvPicPr>
          <p:blipFill>
            <a:blip r:embed="rId4" cstate="print"/>
            <a:srcRect l="16489" t="12394" r="26289" b="15851"/>
            <a:stretch>
              <a:fillRect/>
            </a:stretch>
          </p:blipFill>
          <p:spPr bwMode="auto">
            <a:xfrm>
              <a:off x="1199387" y="4629689"/>
              <a:ext cx="1891501" cy="1436914"/>
            </a:xfrm>
            <a:prstGeom prst="rect">
              <a:avLst/>
            </a:prstGeom>
            <a:noFill/>
            <a:ln w="9525">
              <a:noFill/>
              <a:miter lim="800000"/>
              <a:headEnd/>
              <a:tailEnd/>
            </a:ln>
          </p:spPr>
        </p:pic>
        <p:pic>
          <p:nvPicPr>
            <p:cNvPr id="33" name="Picture 3">
              <a:extLst>
                <a:ext uri="{FF2B5EF4-FFF2-40B4-BE49-F238E27FC236}">
                  <a16:creationId xmlns:a16="http://schemas.microsoft.com/office/drawing/2014/main" id="{8AC0B188-12F8-6461-54C4-E340AADDC474}"/>
                </a:ext>
              </a:extLst>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273671" y="3697329"/>
              <a:ext cx="3226593" cy="1914790"/>
            </a:xfrm>
            <a:prstGeom prst="rect">
              <a:avLst/>
            </a:prstGeom>
            <a:noFill/>
            <a:ln w="9525">
              <a:noFill/>
              <a:miter lim="800000"/>
              <a:headEnd/>
              <a:tailEnd/>
            </a:ln>
            <a:effectLst/>
          </p:spPr>
        </p:pic>
        <p:sp>
          <p:nvSpPr>
            <p:cNvPr id="34" name="TextBox 3">
              <a:extLst>
                <a:ext uri="{FF2B5EF4-FFF2-40B4-BE49-F238E27FC236}">
                  <a16:creationId xmlns:a16="http://schemas.microsoft.com/office/drawing/2014/main" id="{688680CB-BF88-A548-499B-C782FA4D07B4}"/>
                </a:ext>
              </a:extLst>
            </p:cNvPr>
            <p:cNvSpPr txBox="1">
              <a:spLocks noChangeArrowheads="1"/>
            </p:cNvSpPr>
            <p:nvPr/>
          </p:nvSpPr>
          <p:spPr bwMode="auto">
            <a:xfrm>
              <a:off x="1204488" y="5379551"/>
              <a:ext cx="2606862" cy="721625"/>
            </a:xfrm>
            <a:prstGeom prst="roundRect">
              <a:avLst/>
            </a:prstGeom>
            <a:solidFill>
              <a:schemeClr val="accent2"/>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Gill Sans MT"/>
                  <a:ea typeface="ＭＳ Ｐゴシック"/>
                  <a:cs typeface="+mn-cs"/>
                </a:rPr>
                <a:t>Maintenance Modeling</a:t>
              </a:r>
              <a:br>
                <a:rPr kumimoji="0" lang="en-US" sz="1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b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Equipment</a:t>
              </a:r>
            </a:p>
          </p:txBody>
        </p:sp>
        <p:sp>
          <p:nvSpPr>
            <p:cNvPr id="35" name="TextBox 3">
              <a:extLst>
                <a:ext uri="{FF2B5EF4-FFF2-40B4-BE49-F238E27FC236}">
                  <a16:creationId xmlns:a16="http://schemas.microsoft.com/office/drawing/2014/main" id="{F9946295-53D6-99F9-78FA-094E4D2DA10E}"/>
                </a:ext>
              </a:extLst>
            </p:cNvPr>
            <p:cNvSpPr txBox="1">
              <a:spLocks noChangeArrowheads="1"/>
            </p:cNvSpPr>
            <p:nvPr/>
          </p:nvSpPr>
          <p:spPr bwMode="auto">
            <a:xfrm>
              <a:off x="1221317" y="2679217"/>
              <a:ext cx="2799847" cy="721625"/>
            </a:xfrm>
            <a:prstGeom prst="roundRect">
              <a:avLst/>
            </a:prstGeom>
            <a:solidFill>
              <a:srgbClr val="7030A0"/>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t>Personnel Modeling </a:t>
              </a: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Operators</a:t>
              </a:r>
            </a:p>
          </p:txBody>
        </p:sp>
        <p:pic>
          <p:nvPicPr>
            <p:cNvPr id="36" name="Picture 35">
              <a:extLst>
                <a:ext uri="{FF2B5EF4-FFF2-40B4-BE49-F238E27FC236}">
                  <a16:creationId xmlns:a16="http://schemas.microsoft.com/office/drawing/2014/main" id="{F970E9CF-6C43-B699-68B7-F0DB9B603A79}"/>
                </a:ext>
              </a:extLst>
            </p:cNvPr>
            <p:cNvPicPr>
              <a:picLocks noChangeAspect="1"/>
            </p:cNvPicPr>
            <p:nvPr/>
          </p:nvPicPr>
          <p:blipFill>
            <a:blip r:embed="rId6"/>
            <a:stretch>
              <a:fillRect/>
            </a:stretch>
          </p:blipFill>
          <p:spPr>
            <a:xfrm>
              <a:off x="5583865" y="929796"/>
              <a:ext cx="4419819" cy="2560319"/>
            </a:xfrm>
            <a:prstGeom prst="rect">
              <a:avLst/>
            </a:prstGeom>
            <a:ln>
              <a:solidFill>
                <a:schemeClr val="accent1"/>
              </a:solidFill>
            </a:ln>
          </p:spPr>
        </p:pic>
        <p:sp>
          <p:nvSpPr>
            <p:cNvPr id="37" name="TextBox 3">
              <a:extLst>
                <a:ext uri="{FF2B5EF4-FFF2-40B4-BE49-F238E27FC236}">
                  <a16:creationId xmlns:a16="http://schemas.microsoft.com/office/drawing/2014/main" id="{AD1624B5-ECF7-A184-F0D3-D91F9EA4B8E4}"/>
                </a:ext>
              </a:extLst>
            </p:cNvPr>
            <p:cNvSpPr txBox="1">
              <a:spLocks noChangeArrowheads="1"/>
            </p:cNvSpPr>
            <p:nvPr/>
          </p:nvSpPr>
          <p:spPr bwMode="auto">
            <a:xfrm>
              <a:off x="7058188" y="2719685"/>
              <a:ext cx="2860719" cy="721625"/>
            </a:xfrm>
            <a:prstGeom prst="roundRect">
              <a:avLst/>
            </a:prstGeom>
            <a:solidFill>
              <a:srgbClr val="00B050"/>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t>Operations Modeling</a:t>
              </a:r>
              <a:br>
                <a:rPr kumimoji="0" lang="en-US" sz="1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b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Missions</a:t>
              </a:r>
            </a:p>
          </p:txBody>
        </p:sp>
        <p:pic>
          <p:nvPicPr>
            <p:cNvPr id="38" name="Picture 2" descr="Imprint Pro.bmp">
              <a:extLst>
                <a:ext uri="{FF2B5EF4-FFF2-40B4-BE49-F238E27FC236}">
                  <a16:creationId xmlns:a16="http://schemas.microsoft.com/office/drawing/2014/main" id="{9B4DEDEF-4858-A2D4-8C82-6A2577B22773}"/>
                </a:ext>
              </a:extLst>
            </p:cNvPr>
            <p:cNvPicPr>
              <a:picLocks noChangeAspect="1"/>
            </p:cNvPicPr>
            <p:nvPr/>
          </p:nvPicPr>
          <p:blipFill>
            <a:blip r:embed="rId7" cstate="print"/>
            <a:srcRect/>
            <a:stretch>
              <a:fillRect/>
            </a:stretch>
          </p:blipFill>
          <p:spPr bwMode="auto">
            <a:xfrm>
              <a:off x="4686273" y="3121981"/>
              <a:ext cx="1756568" cy="922487"/>
            </a:xfrm>
            <a:prstGeom prst="rect">
              <a:avLst/>
            </a:prstGeom>
            <a:ln>
              <a:noFill/>
            </a:ln>
            <a:effectLst>
              <a:outerShdw blurRad="190500" algn="tl" rotWithShape="0">
                <a:srgbClr val="000000">
                  <a:alpha val="70000"/>
                </a:srgbClr>
              </a:outerShdw>
            </a:effectLst>
          </p:spPr>
        </p:pic>
        <p:pic>
          <p:nvPicPr>
            <p:cNvPr id="39" name="Picture 38">
              <a:extLst>
                <a:ext uri="{FF2B5EF4-FFF2-40B4-BE49-F238E27FC236}">
                  <a16:creationId xmlns:a16="http://schemas.microsoft.com/office/drawing/2014/main" id="{D50BE0F9-38A4-BA77-79AC-1FE761230865}"/>
                </a:ext>
              </a:extLst>
            </p:cNvPr>
            <p:cNvPicPr>
              <a:picLocks noChangeAspect="1"/>
            </p:cNvPicPr>
            <p:nvPr/>
          </p:nvPicPr>
          <p:blipFill>
            <a:blip r:embed="rId8"/>
            <a:stretch>
              <a:fillRect/>
            </a:stretch>
          </p:blipFill>
          <p:spPr>
            <a:xfrm>
              <a:off x="1180211" y="966989"/>
              <a:ext cx="4311961" cy="1623211"/>
            </a:xfrm>
            <a:prstGeom prst="rect">
              <a:avLst/>
            </a:prstGeom>
          </p:spPr>
        </p:pic>
        <p:pic>
          <p:nvPicPr>
            <p:cNvPr id="40" name="Picture 39">
              <a:extLst>
                <a:ext uri="{FF2B5EF4-FFF2-40B4-BE49-F238E27FC236}">
                  <a16:creationId xmlns:a16="http://schemas.microsoft.com/office/drawing/2014/main" id="{67323AC8-4685-5348-3E89-28D72EA1CB96}"/>
                </a:ext>
              </a:extLst>
            </p:cNvPr>
            <p:cNvPicPr>
              <a:picLocks noChangeAspect="1"/>
            </p:cNvPicPr>
            <p:nvPr/>
          </p:nvPicPr>
          <p:blipFill>
            <a:blip r:embed="rId9"/>
            <a:stretch>
              <a:fillRect/>
            </a:stretch>
          </p:blipFill>
          <p:spPr>
            <a:xfrm>
              <a:off x="5642036" y="4062202"/>
              <a:ext cx="1032553" cy="2100155"/>
            </a:xfrm>
            <a:prstGeom prst="rect">
              <a:avLst/>
            </a:prstGeom>
          </p:spPr>
        </p:pic>
        <p:pic>
          <p:nvPicPr>
            <p:cNvPr id="41" name="Picture 40">
              <a:extLst>
                <a:ext uri="{FF2B5EF4-FFF2-40B4-BE49-F238E27FC236}">
                  <a16:creationId xmlns:a16="http://schemas.microsoft.com/office/drawing/2014/main" id="{D336691B-51D7-2C83-954A-66A9B8626956}"/>
                </a:ext>
              </a:extLst>
            </p:cNvPr>
            <p:cNvPicPr>
              <a:picLocks noChangeAspect="1"/>
            </p:cNvPicPr>
            <p:nvPr/>
          </p:nvPicPr>
          <p:blipFill>
            <a:blip r:embed="rId10"/>
            <a:stretch>
              <a:fillRect/>
            </a:stretch>
          </p:blipFill>
          <p:spPr>
            <a:xfrm>
              <a:off x="6660304" y="3653495"/>
              <a:ext cx="3258603" cy="1826287"/>
            </a:xfrm>
            <a:prstGeom prst="rect">
              <a:avLst/>
            </a:prstGeom>
          </p:spPr>
        </p:pic>
        <p:sp>
          <p:nvSpPr>
            <p:cNvPr id="42" name="TextBox 3">
              <a:extLst>
                <a:ext uri="{FF2B5EF4-FFF2-40B4-BE49-F238E27FC236}">
                  <a16:creationId xmlns:a16="http://schemas.microsoft.com/office/drawing/2014/main" id="{40AA7DC5-F5F2-4281-F1B4-DC901BE7E4C5}"/>
                </a:ext>
              </a:extLst>
            </p:cNvPr>
            <p:cNvSpPr txBox="1">
              <a:spLocks noChangeArrowheads="1"/>
            </p:cNvSpPr>
            <p:nvPr/>
          </p:nvSpPr>
          <p:spPr bwMode="auto">
            <a:xfrm>
              <a:off x="7311153" y="5379551"/>
              <a:ext cx="2607752" cy="721625"/>
            </a:xfrm>
            <a:prstGeom prst="roundRect">
              <a:avLst/>
            </a:prstGeom>
            <a:solidFill>
              <a:schemeClr val="accent1"/>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t>Manpower Modeling</a:t>
              </a:r>
              <a:br>
                <a:rPr kumimoji="0" lang="en-US" sz="1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b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Forces</a:t>
              </a:r>
            </a:p>
          </p:txBody>
        </p:sp>
      </p:grpSp>
    </p:spTree>
    <p:extLst>
      <p:ext uri="{BB962C8B-B14F-4D97-AF65-F5344CB8AC3E}">
        <p14:creationId xmlns:p14="http://schemas.microsoft.com/office/powerpoint/2010/main" val="4257376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 name="Title 1">
            <a:extLst>
              <a:ext uri="{FF2B5EF4-FFF2-40B4-BE49-F238E27FC236}">
                <a16:creationId xmlns:a16="http://schemas.microsoft.com/office/drawing/2014/main" id="{FBC8D5D1-C042-8D75-95AF-78BD08CA0C83}"/>
              </a:ext>
            </a:extLst>
          </p:cNvPr>
          <p:cNvSpPr txBox="1">
            <a:spLocks/>
          </p:cNvSpPr>
          <p:nvPr/>
        </p:nvSpPr>
        <p:spPr>
          <a:xfrm>
            <a:off x="513010" y="779755"/>
            <a:ext cx="508900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Data Collection</a:t>
            </a:r>
            <a:endParaRPr lang="en-US" sz="4400" dirty="0">
              <a:solidFill>
                <a:schemeClr val="bg1"/>
              </a:solidFill>
            </a:endParaRPr>
          </a:p>
        </p:txBody>
      </p:sp>
      <p:cxnSp>
        <p:nvCxnSpPr>
          <p:cNvPr id="14" name="Straight Connector 13">
            <a:extLst>
              <a:ext uri="{FF2B5EF4-FFF2-40B4-BE49-F238E27FC236}">
                <a16:creationId xmlns:a16="http://schemas.microsoft.com/office/drawing/2014/main" id="{A2EA9F58-EE08-EF8C-7676-E17D8F114BC8}"/>
              </a:ext>
            </a:extLst>
          </p:cNvPr>
          <p:cNvCxnSpPr>
            <a:cxnSpLocks/>
          </p:cNvCxnSpPr>
          <p:nvPr/>
        </p:nvCxnSpPr>
        <p:spPr bwMode="auto">
          <a:xfrm>
            <a:off x="4303822" y="1407"/>
            <a:ext cx="0" cy="685800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sp>
        <p:nvSpPr>
          <p:cNvPr id="3" name="TextBox 2">
            <a:extLst>
              <a:ext uri="{FF2B5EF4-FFF2-40B4-BE49-F238E27FC236}">
                <a16:creationId xmlns:a16="http://schemas.microsoft.com/office/drawing/2014/main" id="{7CCB00BA-E42B-A04A-3AB3-CECE9330472F}"/>
              </a:ext>
            </a:extLst>
          </p:cNvPr>
          <p:cNvSpPr txBox="1"/>
          <p:nvPr/>
        </p:nvSpPr>
        <p:spPr>
          <a:xfrm>
            <a:off x="513009" y="1485376"/>
            <a:ext cx="3564719" cy="1815882"/>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Baseline schedule for Mars transit crew </a:t>
            </a: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Developed from the ISS GGR&amp;C crew and from the Mars Architecture Team (MAT) composition of work week tables</a:t>
            </a:r>
          </a:p>
          <a:p>
            <a:endParaRPr lang="en-US" sz="16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1D427848-D6CE-06C5-BE6C-D7DD8BA3D1CA}"/>
              </a:ext>
            </a:extLst>
          </p:cNvPr>
          <p:cNvPicPr>
            <a:picLocks noChangeAspect="1"/>
          </p:cNvPicPr>
          <p:nvPr/>
        </p:nvPicPr>
        <p:blipFill>
          <a:blip r:embed="rId3"/>
          <a:stretch>
            <a:fillRect/>
          </a:stretch>
        </p:blipFill>
        <p:spPr>
          <a:xfrm>
            <a:off x="4651001" y="203647"/>
            <a:ext cx="6732258" cy="6081349"/>
          </a:xfrm>
          <a:prstGeom prst="rect">
            <a:avLst/>
          </a:prstGeom>
        </p:spPr>
      </p:pic>
    </p:spTree>
    <p:extLst>
      <p:ext uri="{BB962C8B-B14F-4D97-AF65-F5344CB8AC3E}">
        <p14:creationId xmlns:p14="http://schemas.microsoft.com/office/powerpoint/2010/main" val="3726418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3" name="Title 1">
            <a:extLst>
              <a:ext uri="{FF2B5EF4-FFF2-40B4-BE49-F238E27FC236}">
                <a16:creationId xmlns:a16="http://schemas.microsoft.com/office/drawing/2014/main" id="{EAA1C356-482B-3A0B-EB57-E16E1F042CCD}"/>
              </a:ext>
            </a:extLst>
          </p:cNvPr>
          <p:cNvSpPr txBox="1">
            <a:spLocks/>
          </p:cNvSpPr>
          <p:nvPr/>
        </p:nvSpPr>
        <p:spPr>
          <a:xfrm>
            <a:off x="513009" y="623641"/>
            <a:ext cx="11075827"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Data Collection</a:t>
            </a:r>
          </a:p>
          <a:p>
            <a:pPr marL="0" marR="0" lvl="0" indent="0" algn="l" defTabSz="914400" rtl="0" eaLnBrk="1" fontAlgn="base" latinLnBrk="0" hangingPunct="1">
              <a:lnSpc>
                <a:spcPct val="90000"/>
              </a:lnSpc>
              <a:spcBef>
                <a:spcPts val="1200"/>
              </a:spcBef>
              <a:spcAft>
                <a:spcPts val="600"/>
              </a:spcAft>
              <a:buClrTx/>
              <a:buSzTx/>
              <a:buFontTx/>
              <a:buNone/>
              <a:tabLst/>
              <a:defRPr/>
            </a:pPr>
            <a:endParaRPr kumimoji="0" lang="en-US" sz="4400" b="0" i="0" u="none" strike="noStrike" kern="1200" cap="none" spc="0" normalizeH="0" baseline="0" noProof="0" dirty="0">
              <a:ln>
                <a:noFill/>
              </a:ln>
              <a:solidFill>
                <a:prstClr val="white"/>
              </a:solidFill>
              <a:effectLst/>
              <a:uLnTx/>
              <a:uFillTx/>
              <a:ea typeface="+mj-ea"/>
              <a:cs typeface="+mj-cs"/>
            </a:endParaRPr>
          </a:p>
        </p:txBody>
      </p:sp>
      <p:cxnSp>
        <p:nvCxnSpPr>
          <p:cNvPr id="7" name="Straight Connector 6">
            <a:extLst>
              <a:ext uri="{FF2B5EF4-FFF2-40B4-BE49-F238E27FC236}">
                <a16:creationId xmlns:a16="http://schemas.microsoft.com/office/drawing/2014/main" id="{74B765E9-6F30-079F-4543-98F016EDED60}"/>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4" name="Content Placeholder 3">
            <a:extLst>
              <a:ext uri="{FF2B5EF4-FFF2-40B4-BE49-F238E27FC236}">
                <a16:creationId xmlns:a16="http://schemas.microsoft.com/office/drawing/2014/main" id="{6CFF3992-F759-5FD0-D69D-34BBD897B16A}"/>
              </a:ext>
            </a:extLst>
          </p:cNvPr>
          <p:cNvSpPr txBox="1">
            <a:spLocks/>
          </p:cNvSpPr>
          <p:nvPr/>
        </p:nvSpPr>
        <p:spPr>
          <a:xfrm>
            <a:off x="513008" y="1481043"/>
            <a:ext cx="10383591" cy="5169078"/>
          </a:xfrm>
          <a:prstGeom prst="rect">
            <a:avLst/>
          </a:prstGeom>
        </p:spPr>
        <p:txBody>
          <a:bodyPr>
            <a:normAutofit lnSpcReduction="10000"/>
          </a:bodyPr>
          <a:lstStyle>
            <a:lvl1pPr marL="274320" indent="-365760" algn="l" rtl="0" eaLnBrk="1" fontAlgn="base" hangingPunct="1">
              <a:spcBef>
                <a:spcPts val="600"/>
              </a:spcBef>
              <a:spcAft>
                <a:spcPts val="600"/>
              </a:spcAft>
              <a:buClrTx/>
              <a:buSzPct val="80000"/>
              <a:buFont typeface="Wingdings" panose="05000000000000000000" pitchFamily="2" charset="2"/>
              <a:buChar char="v"/>
              <a:tabLst>
                <a:tab pos="8856663" algn="r"/>
              </a:tabLst>
              <a:defRPr lang="en-US" sz="2400" b="1" dirty="0" smtClean="0">
                <a:solidFill>
                  <a:schemeClr val="tx1"/>
                </a:solidFill>
                <a:latin typeface="+mn-lt"/>
                <a:ea typeface="+mn-ea"/>
                <a:cs typeface="Helvetica" pitchFamily="34" charset="0"/>
              </a:defRPr>
            </a:lvl1pPr>
            <a:lvl2pPr marL="640080" indent="-274320" algn="l" rtl="0" eaLnBrk="1" fontAlgn="base" hangingPunct="1">
              <a:spcBef>
                <a:spcPct val="0"/>
              </a:spcBef>
              <a:spcAft>
                <a:spcPct val="0"/>
              </a:spcAft>
              <a:buClrTx/>
              <a:buSzPct val="80000"/>
              <a:buFont typeface="Arial" panose="020B0604020202020204" pitchFamily="34" charset="0"/>
              <a:buChar char="•"/>
              <a:tabLst>
                <a:tab pos="8856663" algn="r"/>
              </a:tabLst>
              <a:defRPr lang="en-US" sz="2400" dirty="0" smtClean="0">
                <a:solidFill>
                  <a:schemeClr val="tx1"/>
                </a:solidFill>
                <a:latin typeface="+mn-lt"/>
                <a:ea typeface="+mn-ea"/>
                <a:cs typeface="Helvetica" pitchFamily="34" charset="0"/>
              </a:defRPr>
            </a:lvl2pPr>
            <a:lvl3pPr marL="914400" indent="-274320" algn="l" rtl="0" eaLnBrk="1" fontAlgn="base" hangingPunct="1">
              <a:spcBef>
                <a:spcPct val="0"/>
              </a:spcBef>
              <a:spcAft>
                <a:spcPct val="0"/>
              </a:spcAft>
              <a:buClrTx/>
              <a:buSzPct val="80000"/>
              <a:buFont typeface="Helvetica" panose="020B0604020202020204" pitchFamily="34" charset="0"/>
              <a:buChar char="–"/>
              <a:tabLst>
                <a:tab pos="8856663" algn="r"/>
              </a:tabLst>
              <a:defRPr lang="en-US" sz="2400" dirty="0" smtClean="0">
                <a:solidFill>
                  <a:schemeClr val="tx1"/>
                </a:solidFill>
                <a:latin typeface="+mn-lt"/>
                <a:ea typeface="+mn-ea"/>
                <a:cs typeface="Helvetica" pitchFamily="34" charset="0"/>
              </a:defRPr>
            </a:lvl3pPr>
            <a:lvl4pPr marL="1828800" indent="-457200" algn="l" rtl="0" eaLnBrk="1" fontAlgn="base" hangingPunct="1">
              <a:spcBef>
                <a:spcPct val="0"/>
              </a:spcBef>
              <a:spcAft>
                <a:spcPct val="0"/>
              </a:spcAft>
              <a:buClrTx/>
              <a:buSzPct val="80000"/>
              <a:buFont typeface="Wingdings" panose="05000000000000000000" pitchFamily="2" charset="2"/>
              <a:buChar char="§"/>
              <a:tabLst>
                <a:tab pos="8856663" algn="r"/>
              </a:tabLst>
              <a:defRPr lang="en-US" sz="1600" dirty="0" smtClean="0">
                <a:solidFill>
                  <a:schemeClr val="tx1"/>
                </a:solidFill>
                <a:latin typeface="Helvetica" pitchFamily="34" charset="0"/>
                <a:ea typeface="+mn-ea"/>
                <a:cs typeface="Helvetica" pitchFamily="34" charset="0"/>
              </a:defRPr>
            </a:lvl4pPr>
            <a:lvl5pPr marL="2286000" indent="-457200" algn="l" rtl="0" eaLnBrk="1" fontAlgn="base" hangingPunct="1">
              <a:spcBef>
                <a:spcPct val="0"/>
              </a:spcBef>
              <a:spcAft>
                <a:spcPct val="0"/>
              </a:spcAft>
              <a:buClrTx/>
              <a:buSzPct val="80000"/>
              <a:buFont typeface="Arial" panose="020B0604020202020204" pitchFamily="34" charset="0"/>
              <a:buChar char="•"/>
              <a:tabLst>
                <a:tab pos="8856663" algn="r"/>
              </a:tabLst>
              <a:defRPr lang="en-US" sz="16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buFont typeface="Wingdings" panose="05000000000000000000" pitchFamily="2" charset="2"/>
              <a:buNone/>
            </a:pPr>
            <a:r>
              <a:rPr lang="en-US" sz="1500" i="1" kern="0" dirty="0">
                <a:solidFill>
                  <a:schemeClr val="bg1"/>
                </a:solidFill>
              </a:rPr>
              <a:t>Assumptions for Mars:</a:t>
            </a:r>
          </a:p>
          <a:p>
            <a:pPr>
              <a:spcBef>
                <a:spcPts val="0"/>
              </a:spcBef>
            </a:pPr>
            <a:r>
              <a:rPr lang="en-US" sz="1700" b="0" kern="0" dirty="0">
                <a:solidFill>
                  <a:schemeClr val="bg1"/>
                </a:solidFill>
              </a:rPr>
              <a:t>MCC is prime for nominal planning (alternately, for crew behavioral health, some planning to crew). </a:t>
            </a:r>
          </a:p>
          <a:p>
            <a:pPr>
              <a:spcBef>
                <a:spcPts val="0"/>
              </a:spcBef>
            </a:pPr>
            <a:r>
              <a:rPr lang="en-US" sz="1700" b="0" kern="0" dirty="0">
                <a:solidFill>
                  <a:schemeClr val="bg1"/>
                </a:solidFill>
              </a:rPr>
              <a:t>MCC is prime for nominal commanding with a comm. delay.</a:t>
            </a:r>
          </a:p>
          <a:p>
            <a:pPr>
              <a:spcBef>
                <a:spcPts val="0"/>
              </a:spcBef>
            </a:pPr>
            <a:r>
              <a:rPr lang="en-US" sz="1700" b="0" kern="0" dirty="0">
                <a:solidFill>
                  <a:schemeClr val="bg1"/>
                </a:solidFill>
              </a:rPr>
              <a:t>MCC is prime for resource allocation (e.g., power, thermal, bandwidth, data, 0</a:t>
            </a:r>
            <a:r>
              <a:rPr lang="en-US" sz="1700" b="0" kern="0" baseline="-25000" dirty="0">
                <a:solidFill>
                  <a:schemeClr val="bg1"/>
                </a:solidFill>
              </a:rPr>
              <a:t>2</a:t>
            </a:r>
            <a:r>
              <a:rPr lang="en-US" sz="1700" b="0" kern="0" dirty="0">
                <a:solidFill>
                  <a:schemeClr val="bg1"/>
                </a:solidFill>
              </a:rPr>
              <a:t>, N</a:t>
            </a:r>
            <a:r>
              <a:rPr lang="en-US" sz="1700" b="0" kern="0" baseline="-25000" dirty="0">
                <a:solidFill>
                  <a:schemeClr val="bg1"/>
                </a:solidFill>
              </a:rPr>
              <a:t>2</a:t>
            </a:r>
            <a:r>
              <a:rPr lang="en-US" sz="1700" b="0" kern="0" dirty="0">
                <a:solidFill>
                  <a:schemeClr val="bg1"/>
                </a:solidFill>
              </a:rPr>
              <a:t> vacuum access, …).</a:t>
            </a:r>
          </a:p>
          <a:p>
            <a:pPr>
              <a:spcBef>
                <a:spcPts val="0"/>
              </a:spcBef>
            </a:pPr>
            <a:r>
              <a:rPr lang="en-US" sz="1700" b="0" kern="0" dirty="0">
                <a:solidFill>
                  <a:schemeClr val="bg1"/>
                </a:solidFill>
              </a:rPr>
              <a:t>MCC is prime for console analytic tools that can be performed with a comm. delay.</a:t>
            </a:r>
          </a:p>
          <a:p>
            <a:pPr>
              <a:spcBef>
                <a:spcPts val="0"/>
              </a:spcBef>
            </a:pPr>
            <a:r>
              <a:rPr lang="en-US" sz="1700" b="0" kern="0" dirty="0">
                <a:solidFill>
                  <a:srgbClr val="FFFF00"/>
                </a:solidFill>
              </a:rPr>
              <a:t>Crew is prime for commanding for tasks requiring real-time or near real-time verification.</a:t>
            </a:r>
          </a:p>
          <a:p>
            <a:pPr>
              <a:spcBef>
                <a:spcPts val="0"/>
              </a:spcBef>
            </a:pPr>
            <a:r>
              <a:rPr lang="en-US" sz="1700" b="0" kern="0" dirty="0">
                <a:solidFill>
                  <a:srgbClr val="FFFF00"/>
                </a:solidFill>
              </a:rPr>
              <a:t>Crew is prime for tasks with time constraints.</a:t>
            </a:r>
          </a:p>
          <a:p>
            <a:pPr>
              <a:spcBef>
                <a:spcPts val="0"/>
              </a:spcBef>
            </a:pPr>
            <a:r>
              <a:rPr lang="en-US" sz="1700" b="0" kern="0" dirty="0">
                <a:solidFill>
                  <a:srgbClr val="FFFF00"/>
                </a:solidFill>
              </a:rPr>
              <a:t>Crew is prime for go-no-go calls requiring real-time data (e.g., crew lock depress).</a:t>
            </a:r>
          </a:p>
          <a:p>
            <a:pPr>
              <a:spcBef>
                <a:spcPts val="0"/>
              </a:spcBef>
            </a:pPr>
            <a:r>
              <a:rPr lang="en-US" sz="1700" b="0" kern="0" dirty="0">
                <a:solidFill>
                  <a:srgbClr val="FFFF00"/>
                </a:solidFill>
              </a:rPr>
              <a:t>Crew is prime for tasks requiring real-time monitoring (e.g., some robotics operations).</a:t>
            </a:r>
          </a:p>
          <a:p>
            <a:pPr>
              <a:spcBef>
                <a:spcPts val="0"/>
              </a:spcBef>
            </a:pPr>
            <a:r>
              <a:rPr lang="en-US" sz="1700" b="0" kern="0" dirty="0">
                <a:solidFill>
                  <a:srgbClr val="FFFF00"/>
                </a:solidFill>
              </a:rPr>
              <a:t>Crew is prime for tasks requiring real-time communication (e.g., IV crew).</a:t>
            </a:r>
          </a:p>
          <a:p>
            <a:pPr>
              <a:spcBef>
                <a:spcPts val="0"/>
              </a:spcBef>
            </a:pPr>
            <a:r>
              <a:rPr lang="en-US" sz="1700" b="0" kern="0" dirty="0">
                <a:solidFill>
                  <a:srgbClr val="FFFF00"/>
                </a:solidFill>
              </a:rPr>
              <a:t>Crew is prime for tasks with bandwidth limitations. </a:t>
            </a:r>
          </a:p>
          <a:p>
            <a:pPr>
              <a:spcBef>
                <a:spcPts val="0"/>
              </a:spcBef>
            </a:pPr>
            <a:r>
              <a:rPr lang="en-US" sz="1700" b="0" kern="0" dirty="0">
                <a:solidFill>
                  <a:srgbClr val="FFFF00"/>
                </a:solidFill>
              </a:rPr>
              <a:t>Crew is prime for console analytic tools impacted by the comm. delay or bandwidth limitations.</a:t>
            </a:r>
          </a:p>
          <a:p>
            <a:pPr>
              <a:spcBef>
                <a:spcPts val="0"/>
              </a:spcBef>
            </a:pPr>
            <a:r>
              <a:rPr lang="en-US" sz="1700" b="0" kern="0" dirty="0">
                <a:solidFill>
                  <a:srgbClr val="FFFF00"/>
                </a:solidFill>
              </a:rPr>
              <a:t>Crew is prime for emergencies, warning, and </a:t>
            </a:r>
            <a:r>
              <a:rPr lang="en-US" sz="1700" b="0" i="1" kern="0" dirty="0">
                <a:solidFill>
                  <a:srgbClr val="FFFF00"/>
                </a:solidFill>
              </a:rPr>
              <a:t>all</a:t>
            </a:r>
            <a:r>
              <a:rPr lang="en-US" sz="1700" b="0" kern="0" dirty="0">
                <a:solidFill>
                  <a:srgbClr val="FFFF00"/>
                </a:solidFill>
              </a:rPr>
              <a:t> cautions.</a:t>
            </a:r>
          </a:p>
          <a:p>
            <a:pPr marL="368300" indent="-368300">
              <a:spcBef>
                <a:spcPts val="0"/>
              </a:spcBef>
            </a:pPr>
            <a:r>
              <a:rPr lang="en-US" sz="1700" b="0" kern="0" dirty="0">
                <a:solidFill>
                  <a:srgbClr val="FFFF00"/>
                </a:solidFill>
              </a:rPr>
              <a:t>Crew is prime for cleanup steps that match the nominal task assumptions (e.g., requires real-time data, has a time constraint).  </a:t>
            </a:r>
          </a:p>
          <a:p>
            <a:pPr>
              <a:spcBef>
                <a:spcPts val="0"/>
              </a:spcBef>
            </a:pPr>
            <a:r>
              <a:rPr lang="en-US" sz="1700" b="0" kern="0" dirty="0">
                <a:solidFill>
                  <a:schemeClr val="bg1"/>
                </a:solidFill>
              </a:rPr>
              <a:t>All crewmembers will stay on the same sleep schedule, unless one of the above requires them to be awake.</a:t>
            </a:r>
            <a:endParaRPr lang="en-US" sz="1500" b="0" kern="0" dirty="0">
              <a:solidFill>
                <a:schemeClr val="bg1"/>
              </a:solidFill>
            </a:endParaRPr>
          </a:p>
        </p:txBody>
      </p:sp>
    </p:spTree>
    <p:extLst>
      <p:ext uri="{BB962C8B-B14F-4D97-AF65-F5344CB8AC3E}">
        <p14:creationId xmlns:p14="http://schemas.microsoft.com/office/powerpoint/2010/main" val="40068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17</a:t>
            </a:fld>
            <a:endParaRPr lang="en-US" dirty="0">
              <a:solidFill>
                <a:schemeClr val="bg1"/>
              </a:solidFill>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Conduct Transit to Mars Model</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graphicFrame>
        <p:nvGraphicFramePr>
          <p:cNvPr id="2" name="Table 4">
            <a:extLst>
              <a:ext uri="{FF2B5EF4-FFF2-40B4-BE49-F238E27FC236}">
                <a16:creationId xmlns:a16="http://schemas.microsoft.com/office/drawing/2014/main" id="{5BBB6149-ADDC-F6AD-E428-E7645D8F3645}"/>
              </a:ext>
            </a:extLst>
          </p:cNvPr>
          <p:cNvGraphicFramePr>
            <a:graphicFrameLocks noGrp="1"/>
          </p:cNvGraphicFramePr>
          <p:nvPr>
            <p:extLst>
              <p:ext uri="{D42A27DB-BD31-4B8C-83A1-F6EECF244321}">
                <p14:modId xmlns:p14="http://schemas.microsoft.com/office/powerpoint/2010/main" val="4279932592"/>
              </p:ext>
            </p:extLst>
          </p:nvPr>
        </p:nvGraphicFramePr>
        <p:xfrm>
          <a:off x="603163" y="1471742"/>
          <a:ext cx="10548432" cy="3291840"/>
        </p:xfrm>
        <a:graphic>
          <a:graphicData uri="http://schemas.openxmlformats.org/drawingml/2006/table">
            <a:tbl>
              <a:tblPr firstRow="1" bandRow="1">
                <a:tableStyleId>{8A107856-5554-42FB-B03E-39F5DBC370BA}</a:tableStyleId>
              </a:tblPr>
              <a:tblGrid>
                <a:gridCol w="1535541">
                  <a:extLst>
                    <a:ext uri="{9D8B030D-6E8A-4147-A177-3AD203B41FA5}">
                      <a16:colId xmlns:a16="http://schemas.microsoft.com/office/drawing/2014/main" val="935494128"/>
                    </a:ext>
                  </a:extLst>
                </a:gridCol>
                <a:gridCol w="9012891">
                  <a:extLst>
                    <a:ext uri="{9D8B030D-6E8A-4147-A177-3AD203B41FA5}">
                      <a16:colId xmlns:a16="http://schemas.microsoft.com/office/drawing/2014/main" val="1678192374"/>
                    </a:ext>
                  </a:extLst>
                </a:gridCol>
              </a:tblGrid>
              <a:tr h="811361">
                <a:tc>
                  <a:txBody>
                    <a:bodyPr/>
                    <a:lstStyle/>
                    <a:p>
                      <a:r>
                        <a:rPr lang="en-US" sz="1600" b="1" dirty="0">
                          <a:solidFill>
                            <a:schemeClr val="bg1"/>
                          </a:solidFill>
                          <a:latin typeface="+mn-lt"/>
                        </a:rPr>
                        <a:t>Objectives</a:t>
                      </a:r>
                    </a:p>
                  </a:txBody>
                  <a:tcPr marL="121920" marR="121920" marT="60960" marB="60960">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Perform 40 hours (from ISS baseline) of science during nominal transit</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Maintain 8.5 hours of sleep at the same time each night (</a:t>
                      </a:r>
                      <a:r>
                        <a:rPr lang="en-US" sz="1600" b="0" u="sng" dirty="0">
                          <a:solidFill>
                            <a:schemeClr val="bg1"/>
                          </a:solidFill>
                          <a:latin typeface="+mn-lt"/>
                        </a:rPr>
                        <a:t>level of engagement</a:t>
                      </a:r>
                      <a:r>
                        <a:rPr lang="en-US" sz="1600" b="0" dirty="0">
                          <a:solidFill>
                            <a:schemeClr val="bg1"/>
                          </a:solidFill>
                          <a:latin typeface="+mn-lt"/>
                        </a:rPr>
                        <a:t>)</a:t>
                      </a:r>
                    </a:p>
                    <a:p>
                      <a:pPr marL="400050" lvl="0" indent="-285750" algn="l" rtl="0">
                        <a:lnSpc>
                          <a:spcPct val="100000"/>
                        </a:lnSpc>
                        <a:spcBef>
                          <a:spcPts val="0"/>
                        </a:spcBef>
                        <a:spcAft>
                          <a:spcPts val="0"/>
                        </a:spcAft>
                        <a:buSzPts val="1800"/>
                        <a:buFont typeface="Arial" panose="020B0604020202020204" pitchFamily="34" charset="0"/>
                        <a:buChar char="•"/>
                      </a:pPr>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74933"/>
                  </a:ext>
                </a:extLst>
              </a:tr>
              <a:tr h="975360">
                <a:tc>
                  <a:txBody>
                    <a:bodyPr/>
                    <a:lstStyle/>
                    <a:p>
                      <a:r>
                        <a:rPr lang="en-US" sz="1600" b="1" dirty="0">
                          <a:solidFill>
                            <a:schemeClr val="bg1"/>
                          </a:solidFill>
                          <a:latin typeface="+mn-lt"/>
                        </a:rPr>
                        <a:t>Trade Space</a:t>
                      </a:r>
                    </a:p>
                    <a:p>
                      <a:r>
                        <a:rPr lang="en-US" sz="1200" b="0" i="1" dirty="0">
                          <a:solidFill>
                            <a:schemeClr val="bg1"/>
                          </a:solidFill>
                          <a:latin typeface="+mn-lt"/>
                        </a:rPr>
                        <a:t>(in addition to number of crew)</a:t>
                      </a:r>
                      <a:endParaRPr lang="en-US" sz="1600" b="0" i="1" dirty="0">
                        <a:solidFill>
                          <a:schemeClr val="bg1"/>
                        </a:solidFill>
                        <a:latin typeface="+mn-lt"/>
                      </a:endParaRPr>
                    </a:p>
                  </a:txBody>
                  <a:tcPr marL="121920" marR="121920" marT="60960" marB="6096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938" lvl="0" indent="0" algn="l" rtl="0">
                        <a:lnSpc>
                          <a:spcPct val="100000"/>
                        </a:lnSpc>
                        <a:spcBef>
                          <a:spcPts val="0"/>
                        </a:spcBef>
                        <a:spcAft>
                          <a:spcPts val="0"/>
                        </a:spcAft>
                        <a:buSzPts val="1800"/>
                        <a:buFontTx/>
                        <a:buNone/>
                        <a:tabLst/>
                      </a:pPr>
                      <a:r>
                        <a:rPr lang="en-US" sz="1600" b="0" dirty="0">
                          <a:solidFill>
                            <a:schemeClr val="bg1"/>
                          </a:solidFill>
                          <a:latin typeface="+mn-lt"/>
                        </a:rPr>
                        <a:t>Capabilities / technologies to consider in the trade space:</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Allocate human functions to automation (Agency capabilities gaps)</a:t>
                      </a:r>
                    </a:p>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Allocate human functions to advanced technologies </a:t>
                      </a:r>
                    </a:p>
                    <a:p>
                      <a:pPr marL="400050" lvl="0" indent="-285750" algn="l" rtl="0">
                        <a:lnSpc>
                          <a:spcPct val="100000"/>
                        </a:lnSpc>
                        <a:spcBef>
                          <a:spcPts val="0"/>
                        </a:spcBef>
                        <a:spcAft>
                          <a:spcPts val="0"/>
                        </a:spcAft>
                        <a:buSzPts val="1800"/>
                        <a:buFont typeface="Arial" panose="020B0604020202020204" pitchFamily="34" charset="0"/>
                        <a:buChar char="•"/>
                      </a:pPr>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5611411"/>
                  </a:ext>
                </a:extLst>
              </a:tr>
              <a:tr h="975360">
                <a:tc>
                  <a:txBody>
                    <a:bodyPr/>
                    <a:lstStyle/>
                    <a:p>
                      <a:r>
                        <a:rPr lang="en-US" sz="1600" b="1" i="0" dirty="0">
                          <a:solidFill>
                            <a:schemeClr val="bg1"/>
                          </a:solidFill>
                          <a:latin typeface="+mn-lt"/>
                        </a:rPr>
                        <a:t>Data Sources</a:t>
                      </a:r>
                    </a:p>
                  </a:txBody>
                  <a:tcPr marL="121920" marR="121920" marT="60960" marB="6096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ISS Program Office as-run ISS mission timeline data</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Structured interviews with SMEs and scaled survey responses</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LaRC sustainability modeling data</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Integrated Medical Model (IMM) data</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ISS Generic Ground Rules &amp; Constraints</a:t>
                      </a:r>
                    </a:p>
                  </a:txBody>
                  <a:tcPr marL="121920" marR="121920" marT="60960" marB="6096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7140233"/>
                  </a:ext>
                </a:extLst>
              </a:tr>
            </a:tbl>
          </a:graphicData>
        </a:graphic>
      </p:graphicFrame>
    </p:spTree>
    <p:extLst>
      <p:ext uri="{BB962C8B-B14F-4D97-AF65-F5344CB8AC3E}">
        <p14:creationId xmlns:p14="http://schemas.microsoft.com/office/powerpoint/2010/main" val="399117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18</a:t>
            </a:fld>
            <a:endParaRPr lang="en-US" dirty="0">
              <a:solidFill>
                <a:schemeClr val="bg1"/>
              </a:solidFill>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Conduct Planetary Surface EVA Model</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graphicFrame>
        <p:nvGraphicFramePr>
          <p:cNvPr id="4" name="Table 4">
            <a:extLst>
              <a:ext uri="{FF2B5EF4-FFF2-40B4-BE49-F238E27FC236}">
                <a16:creationId xmlns:a16="http://schemas.microsoft.com/office/drawing/2014/main" id="{35BB1830-E646-F371-39FC-E4AFB255C284}"/>
              </a:ext>
            </a:extLst>
          </p:cNvPr>
          <p:cNvGraphicFramePr>
            <a:graphicFrameLocks noGrp="1"/>
          </p:cNvGraphicFramePr>
          <p:nvPr>
            <p:extLst>
              <p:ext uri="{D42A27DB-BD31-4B8C-83A1-F6EECF244321}">
                <p14:modId xmlns:p14="http://schemas.microsoft.com/office/powerpoint/2010/main" val="3625188475"/>
              </p:ext>
            </p:extLst>
          </p:nvPr>
        </p:nvGraphicFramePr>
        <p:xfrm>
          <a:off x="603163" y="1469571"/>
          <a:ext cx="9020339" cy="2508667"/>
        </p:xfrm>
        <a:graphic>
          <a:graphicData uri="http://schemas.openxmlformats.org/drawingml/2006/table">
            <a:tbl>
              <a:tblPr firstRow="1" bandRow="1">
                <a:tableStyleId>{8A107856-5554-42FB-B03E-39F5DBC370BA}</a:tableStyleId>
              </a:tblPr>
              <a:tblGrid>
                <a:gridCol w="1593627">
                  <a:extLst>
                    <a:ext uri="{9D8B030D-6E8A-4147-A177-3AD203B41FA5}">
                      <a16:colId xmlns:a16="http://schemas.microsoft.com/office/drawing/2014/main" val="935494128"/>
                    </a:ext>
                  </a:extLst>
                </a:gridCol>
                <a:gridCol w="7426712">
                  <a:extLst>
                    <a:ext uri="{9D8B030D-6E8A-4147-A177-3AD203B41FA5}">
                      <a16:colId xmlns:a16="http://schemas.microsoft.com/office/drawing/2014/main" val="1678192374"/>
                    </a:ext>
                  </a:extLst>
                </a:gridCol>
              </a:tblGrid>
              <a:tr h="679867">
                <a:tc>
                  <a:txBody>
                    <a:bodyPr/>
                    <a:lstStyle/>
                    <a:p>
                      <a:r>
                        <a:rPr lang="en-US" sz="1600" dirty="0">
                          <a:solidFill>
                            <a:schemeClr val="bg1"/>
                          </a:solidFill>
                          <a:latin typeface="+mn-lt"/>
                          <a:cs typeface="Calibri" panose="020F0502020204030204" pitchFamily="34" charset="0"/>
                        </a:rPr>
                        <a:t>Background</a:t>
                      </a:r>
                    </a:p>
                  </a:txBody>
                  <a:tcPr marL="121920" marR="121920" marT="60960" marB="6096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EVA crew scheduling is well understood</a:t>
                      </a:r>
                    </a:p>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Martian surface EVAs and possibly transit vehicle maintenance EVAs will occur during these missions </a:t>
                      </a:r>
                    </a:p>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Martian EVAs will need to be primarily supported by intravehicular (IV) crew due to communication delay </a:t>
                      </a:r>
                    </a:p>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What crewing configuration is needed for an IV crew to support an EVA? </a:t>
                      </a:r>
                    </a:p>
                    <a:p>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8930127"/>
                  </a:ext>
                </a:extLst>
              </a:tr>
              <a:tr h="679867">
                <a:tc>
                  <a:txBody>
                    <a:bodyPr/>
                    <a:lstStyle/>
                    <a:p>
                      <a:endParaRPr lang="en-US" sz="1600" dirty="0">
                        <a:solidFill>
                          <a:schemeClr val="bg1"/>
                        </a:solidFill>
                        <a:latin typeface="+mn-lt"/>
                        <a:cs typeface="Calibri" panose="020F0502020204030204" pitchFamily="34" charset="0"/>
                      </a:endParaRPr>
                    </a:p>
                  </a:txBody>
                  <a:tcPr marL="121920" marR="121920" marT="60960" marB="6096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7088893"/>
                  </a:ext>
                </a:extLst>
              </a:tr>
            </a:tbl>
          </a:graphicData>
        </a:graphic>
      </p:graphicFrame>
    </p:spTree>
    <p:extLst>
      <p:ext uri="{BB962C8B-B14F-4D97-AF65-F5344CB8AC3E}">
        <p14:creationId xmlns:p14="http://schemas.microsoft.com/office/powerpoint/2010/main" val="693468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 name="Title 1">
            <a:extLst>
              <a:ext uri="{FF2B5EF4-FFF2-40B4-BE49-F238E27FC236}">
                <a16:creationId xmlns:a16="http://schemas.microsoft.com/office/drawing/2014/main" id="{FBC8D5D1-C042-8D75-95AF-78BD08CA0C83}"/>
              </a:ext>
            </a:extLst>
          </p:cNvPr>
          <p:cNvSpPr txBox="1">
            <a:spLocks/>
          </p:cNvSpPr>
          <p:nvPr/>
        </p:nvSpPr>
        <p:spPr>
          <a:xfrm>
            <a:off x="513010" y="779755"/>
            <a:ext cx="508900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Modeling Using IMPRINT</a:t>
            </a:r>
            <a:endParaRPr lang="en-US" sz="4400" dirty="0">
              <a:solidFill>
                <a:schemeClr val="bg1"/>
              </a:solidFill>
            </a:endParaRPr>
          </a:p>
        </p:txBody>
      </p:sp>
      <p:cxnSp>
        <p:nvCxnSpPr>
          <p:cNvPr id="14" name="Straight Connector 13">
            <a:extLst>
              <a:ext uri="{FF2B5EF4-FFF2-40B4-BE49-F238E27FC236}">
                <a16:creationId xmlns:a16="http://schemas.microsoft.com/office/drawing/2014/main" id="{A2EA9F58-EE08-EF8C-7676-E17D8F114BC8}"/>
              </a:ext>
            </a:extLst>
          </p:cNvPr>
          <p:cNvCxnSpPr>
            <a:cxnSpLocks/>
          </p:cNvCxnSpPr>
          <p:nvPr/>
        </p:nvCxnSpPr>
        <p:spPr bwMode="auto">
          <a:xfrm>
            <a:off x="4303822" y="1407"/>
            <a:ext cx="0" cy="685800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sp>
        <p:nvSpPr>
          <p:cNvPr id="3" name="TextBox 2">
            <a:extLst>
              <a:ext uri="{FF2B5EF4-FFF2-40B4-BE49-F238E27FC236}">
                <a16:creationId xmlns:a16="http://schemas.microsoft.com/office/drawing/2014/main" id="{7CCB00BA-E42B-A04A-3AB3-CECE9330472F}"/>
              </a:ext>
            </a:extLst>
          </p:cNvPr>
          <p:cNvSpPr txBox="1"/>
          <p:nvPr/>
        </p:nvSpPr>
        <p:spPr>
          <a:xfrm>
            <a:off x="513009" y="2148316"/>
            <a:ext cx="3564719" cy="1569660"/>
          </a:xfrm>
          <a:prstGeom prst="rect">
            <a:avLst/>
          </a:prstGeom>
          <a:noFill/>
        </p:spPr>
        <p:txBody>
          <a:bodyPr wrap="square">
            <a:spAutoFit/>
          </a:bodyPr>
          <a:lstStyle/>
          <a:p>
            <a:r>
              <a:rPr lang="en-US" sz="1600" b="1" dirty="0">
                <a:solidFill>
                  <a:schemeClr val="bg1"/>
                </a:solidFill>
                <a:latin typeface="Calibri" panose="020F0502020204030204" pitchFamily="34" charset="0"/>
                <a:cs typeface="Calibri" panose="020F0502020204030204" pitchFamily="34" charset="0"/>
              </a:rPr>
              <a:t>IMPRINT Operations Model</a:t>
            </a:r>
          </a:p>
          <a:p>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Models </a:t>
            </a:r>
            <a:r>
              <a:rPr lang="en-US" sz="1600" u="sng" dirty="0">
                <a:solidFill>
                  <a:schemeClr val="bg1"/>
                </a:solidFill>
                <a:latin typeface="Calibri" panose="020F0502020204030204" pitchFamily="34" charset="0"/>
                <a:cs typeface="Calibri" panose="020F0502020204030204" pitchFamily="34" charset="0"/>
              </a:rPr>
              <a:t>mental workload</a:t>
            </a:r>
          </a:p>
          <a:p>
            <a:pPr marL="28575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cs typeface="Calibri" panose="020F0502020204030204" pitchFamily="34" charset="0"/>
            </a:endParaRPr>
          </a:p>
        </p:txBody>
      </p:sp>
      <p:grpSp>
        <p:nvGrpSpPr>
          <p:cNvPr id="26" name="Group 25">
            <a:extLst>
              <a:ext uri="{FF2B5EF4-FFF2-40B4-BE49-F238E27FC236}">
                <a16:creationId xmlns:a16="http://schemas.microsoft.com/office/drawing/2014/main" id="{47F79D00-394E-4DBC-A2F1-3FFC0690FE1B}"/>
              </a:ext>
            </a:extLst>
          </p:cNvPr>
          <p:cNvGrpSpPr/>
          <p:nvPr/>
        </p:nvGrpSpPr>
        <p:grpSpPr>
          <a:xfrm>
            <a:off x="4576707" y="611315"/>
            <a:ext cx="7259117" cy="4258635"/>
            <a:chOff x="1128293" y="920270"/>
            <a:chExt cx="8875391" cy="5258271"/>
          </a:xfrm>
        </p:grpSpPr>
        <p:sp>
          <p:nvSpPr>
            <p:cNvPr id="27" name="Rectangle 26">
              <a:extLst>
                <a:ext uri="{FF2B5EF4-FFF2-40B4-BE49-F238E27FC236}">
                  <a16:creationId xmlns:a16="http://schemas.microsoft.com/office/drawing/2014/main" id="{6D2A209E-D128-D28D-EFC3-C4DABFB9424F}"/>
                </a:ext>
              </a:extLst>
            </p:cNvPr>
            <p:cNvSpPr/>
            <p:nvPr/>
          </p:nvSpPr>
          <p:spPr bwMode="auto">
            <a:xfrm>
              <a:off x="5614564" y="3618221"/>
              <a:ext cx="4389120" cy="2560320"/>
            </a:xfrm>
            <a:prstGeom prst="rect">
              <a:avLst/>
            </a:prstGeom>
            <a:solidFill>
              <a:srgbClr val="FFFFFF"/>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sp>
          <p:nvSpPr>
            <p:cNvPr id="28" name="Rectangle 27">
              <a:extLst>
                <a:ext uri="{FF2B5EF4-FFF2-40B4-BE49-F238E27FC236}">
                  <a16:creationId xmlns:a16="http://schemas.microsoft.com/office/drawing/2014/main" id="{11E603B7-C787-4729-1ED5-2741788E0B30}"/>
                </a:ext>
              </a:extLst>
            </p:cNvPr>
            <p:cNvSpPr/>
            <p:nvPr/>
          </p:nvSpPr>
          <p:spPr bwMode="auto">
            <a:xfrm>
              <a:off x="1128293" y="3615839"/>
              <a:ext cx="4389120" cy="2560320"/>
            </a:xfrm>
            <a:prstGeom prst="rect">
              <a:avLst/>
            </a:prstGeom>
            <a:solidFill>
              <a:srgbClr val="FFFFFF"/>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sp>
          <p:nvSpPr>
            <p:cNvPr id="29" name="Rectangle 28">
              <a:extLst>
                <a:ext uri="{FF2B5EF4-FFF2-40B4-BE49-F238E27FC236}">
                  <a16:creationId xmlns:a16="http://schemas.microsoft.com/office/drawing/2014/main" id="{E2F977CB-F103-7F60-B131-CB85A9634121}"/>
                </a:ext>
              </a:extLst>
            </p:cNvPr>
            <p:cNvSpPr/>
            <p:nvPr/>
          </p:nvSpPr>
          <p:spPr bwMode="auto">
            <a:xfrm>
              <a:off x="5614564" y="929796"/>
              <a:ext cx="4389120" cy="2560320"/>
            </a:xfrm>
            <a:prstGeom prst="rect">
              <a:avLst/>
            </a:prstGeom>
            <a:solidFill>
              <a:srgbClr val="510C76">
                <a:lumMod val="95000"/>
              </a:srgbClr>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sp>
          <p:nvSpPr>
            <p:cNvPr id="30" name="Rectangle 29">
              <a:extLst>
                <a:ext uri="{FF2B5EF4-FFF2-40B4-BE49-F238E27FC236}">
                  <a16:creationId xmlns:a16="http://schemas.microsoft.com/office/drawing/2014/main" id="{C26440B8-6464-3B16-79CF-654E99A5A35F}"/>
                </a:ext>
              </a:extLst>
            </p:cNvPr>
            <p:cNvSpPr/>
            <p:nvPr/>
          </p:nvSpPr>
          <p:spPr bwMode="auto">
            <a:xfrm>
              <a:off x="1135432" y="920270"/>
              <a:ext cx="4389120" cy="2560320"/>
            </a:xfrm>
            <a:prstGeom prst="rect">
              <a:avLst/>
            </a:prstGeom>
            <a:solidFill>
              <a:srgbClr val="FFFFFF"/>
            </a:solidFill>
            <a:ln w="19050" cap="flat" cmpd="sng" algn="ctr">
              <a:noFill/>
              <a:prstDash val="sysDot"/>
              <a:round/>
              <a:headEnd type="none" w="med" len="med"/>
              <a:tailEnd type="none" w="med" len="med"/>
            </a:ln>
            <a:effectLst>
              <a:glow rad="63500">
                <a:srgbClr val="1579B3">
                  <a:satMod val="175000"/>
                  <a:alpha val="40000"/>
                </a:srgbClr>
              </a:glo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baseline="-25000" dirty="0">
                <a:solidFill>
                  <a:schemeClr val="bg1"/>
                </a:solidFill>
                <a:latin typeface="Arial" charset="0"/>
                <a:ea typeface="ＭＳ Ｐゴシック" pitchFamily="28" charset="-128"/>
              </a:endParaRPr>
            </a:p>
          </p:txBody>
        </p:sp>
        <p:pic>
          <p:nvPicPr>
            <p:cNvPr id="31" name="Picture 2">
              <a:extLst>
                <a:ext uri="{FF2B5EF4-FFF2-40B4-BE49-F238E27FC236}">
                  <a16:creationId xmlns:a16="http://schemas.microsoft.com/office/drawing/2014/main" id="{60837B50-C1A5-5030-0D7E-17BF4E9DFBC9}"/>
                </a:ext>
              </a:extLst>
            </p:cNvPr>
            <p:cNvPicPr>
              <a:picLocks noChangeAspect="1" noChangeArrowheads="1"/>
            </p:cNvPicPr>
            <p:nvPr/>
          </p:nvPicPr>
          <p:blipFill>
            <a:blip r:embed="rId3" cstate="print"/>
            <a:srcRect l="16360" t="6392" r="26418" b="35030"/>
            <a:stretch>
              <a:fillRect/>
            </a:stretch>
          </p:blipFill>
          <p:spPr bwMode="auto">
            <a:xfrm>
              <a:off x="1195306" y="3684899"/>
              <a:ext cx="1957331" cy="1213870"/>
            </a:xfrm>
            <a:prstGeom prst="rect">
              <a:avLst/>
            </a:prstGeom>
            <a:noFill/>
            <a:ln w="9525">
              <a:noFill/>
              <a:miter lim="800000"/>
              <a:headEnd/>
              <a:tailEnd/>
            </a:ln>
          </p:spPr>
        </p:pic>
        <p:pic>
          <p:nvPicPr>
            <p:cNvPr id="32" name="Picture 3">
              <a:extLst>
                <a:ext uri="{FF2B5EF4-FFF2-40B4-BE49-F238E27FC236}">
                  <a16:creationId xmlns:a16="http://schemas.microsoft.com/office/drawing/2014/main" id="{567B1372-3406-7570-FC6C-3A087782C1A7}"/>
                </a:ext>
              </a:extLst>
            </p:cNvPr>
            <p:cNvPicPr>
              <a:picLocks noChangeAspect="1" noChangeArrowheads="1"/>
            </p:cNvPicPr>
            <p:nvPr/>
          </p:nvPicPr>
          <p:blipFill>
            <a:blip r:embed="rId4" cstate="print"/>
            <a:srcRect l="16489" t="12394" r="26289" b="15851"/>
            <a:stretch>
              <a:fillRect/>
            </a:stretch>
          </p:blipFill>
          <p:spPr bwMode="auto">
            <a:xfrm>
              <a:off x="1199387" y="4629689"/>
              <a:ext cx="1891501" cy="1436914"/>
            </a:xfrm>
            <a:prstGeom prst="rect">
              <a:avLst/>
            </a:prstGeom>
            <a:noFill/>
            <a:ln w="9525">
              <a:noFill/>
              <a:miter lim="800000"/>
              <a:headEnd/>
              <a:tailEnd/>
            </a:ln>
          </p:spPr>
        </p:pic>
        <p:pic>
          <p:nvPicPr>
            <p:cNvPr id="33" name="Picture 3">
              <a:extLst>
                <a:ext uri="{FF2B5EF4-FFF2-40B4-BE49-F238E27FC236}">
                  <a16:creationId xmlns:a16="http://schemas.microsoft.com/office/drawing/2014/main" id="{8AC0B188-12F8-6461-54C4-E340AADDC474}"/>
                </a:ext>
              </a:extLst>
            </p:cNvPr>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273671" y="3697329"/>
              <a:ext cx="3226593" cy="1914790"/>
            </a:xfrm>
            <a:prstGeom prst="rect">
              <a:avLst/>
            </a:prstGeom>
            <a:noFill/>
            <a:ln w="9525">
              <a:noFill/>
              <a:miter lim="800000"/>
              <a:headEnd/>
              <a:tailEnd/>
            </a:ln>
            <a:effectLst/>
          </p:spPr>
        </p:pic>
        <p:sp>
          <p:nvSpPr>
            <p:cNvPr id="34" name="TextBox 3">
              <a:extLst>
                <a:ext uri="{FF2B5EF4-FFF2-40B4-BE49-F238E27FC236}">
                  <a16:creationId xmlns:a16="http://schemas.microsoft.com/office/drawing/2014/main" id="{688680CB-BF88-A548-499B-C782FA4D07B4}"/>
                </a:ext>
              </a:extLst>
            </p:cNvPr>
            <p:cNvSpPr txBox="1">
              <a:spLocks noChangeArrowheads="1"/>
            </p:cNvSpPr>
            <p:nvPr/>
          </p:nvSpPr>
          <p:spPr bwMode="auto">
            <a:xfrm>
              <a:off x="1204488" y="5379551"/>
              <a:ext cx="2606862" cy="721625"/>
            </a:xfrm>
            <a:prstGeom prst="roundRect">
              <a:avLst/>
            </a:prstGeom>
            <a:solidFill>
              <a:schemeClr val="accent2"/>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Gill Sans MT"/>
                  <a:ea typeface="ＭＳ Ｐゴシック"/>
                  <a:cs typeface="+mn-cs"/>
                </a:rPr>
                <a:t>Maintenance Modeling</a:t>
              </a:r>
              <a:br>
                <a:rPr kumimoji="0" lang="en-US" sz="1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b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Equipment</a:t>
              </a:r>
            </a:p>
          </p:txBody>
        </p:sp>
        <p:sp>
          <p:nvSpPr>
            <p:cNvPr id="35" name="TextBox 3">
              <a:extLst>
                <a:ext uri="{FF2B5EF4-FFF2-40B4-BE49-F238E27FC236}">
                  <a16:creationId xmlns:a16="http://schemas.microsoft.com/office/drawing/2014/main" id="{F9946295-53D6-99F9-78FA-094E4D2DA10E}"/>
                </a:ext>
              </a:extLst>
            </p:cNvPr>
            <p:cNvSpPr txBox="1">
              <a:spLocks noChangeArrowheads="1"/>
            </p:cNvSpPr>
            <p:nvPr/>
          </p:nvSpPr>
          <p:spPr bwMode="auto">
            <a:xfrm>
              <a:off x="1221317" y="2679217"/>
              <a:ext cx="2799847" cy="721625"/>
            </a:xfrm>
            <a:prstGeom prst="roundRect">
              <a:avLst/>
            </a:prstGeom>
            <a:solidFill>
              <a:srgbClr val="7030A0"/>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t>Personnel Modeling </a:t>
              </a: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Operators</a:t>
              </a:r>
            </a:p>
          </p:txBody>
        </p:sp>
        <p:pic>
          <p:nvPicPr>
            <p:cNvPr id="36" name="Picture 35">
              <a:extLst>
                <a:ext uri="{FF2B5EF4-FFF2-40B4-BE49-F238E27FC236}">
                  <a16:creationId xmlns:a16="http://schemas.microsoft.com/office/drawing/2014/main" id="{F970E9CF-6C43-B699-68B7-F0DB9B603A79}"/>
                </a:ext>
              </a:extLst>
            </p:cNvPr>
            <p:cNvPicPr>
              <a:picLocks noChangeAspect="1"/>
            </p:cNvPicPr>
            <p:nvPr/>
          </p:nvPicPr>
          <p:blipFill>
            <a:blip r:embed="rId6"/>
            <a:stretch>
              <a:fillRect/>
            </a:stretch>
          </p:blipFill>
          <p:spPr>
            <a:xfrm>
              <a:off x="5583865" y="929796"/>
              <a:ext cx="4419819" cy="2560319"/>
            </a:xfrm>
            <a:prstGeom prst="rect">
              <a:avLst/>
            </a:prstGeom>
            <a:ln>
              <a:solidFill>
                <a:schemeClr val="accent1"/>
              </a:solidFill>
            </a:ln>
          </p:spPr>
        </p:pic>
        <p:sp>
          <p:nvSpPr>
            <p:cNvPr id="37" name="TextBox 3">
              <a:extLst>
                <a:ext uri="{FF2B5EF4-FFF2-40B4-BE49-F238E27FC236}">
                  <a16:creationId xmlns:a16="http://schemas.microsoft.com/office/drawing/2014/main" id="{AD1624B5-ECF7-A184-F0D3-D91F9EA4B8E4}"/>
                </a:ext>
              </a:extLst>
            </p:cNvPr>
            <p:cNvSpPr txBox="1">
              <a:spLocks noChangeArrowheads="1"/>
            </p:cNvSpPr>
            <p:nvPr/>
          </p:nvSpPr>
          <p:spPr bwMode="auto">
            <a:xfrm>
              <a:off x="7058188" y="2719685"/>
              <a:ext cx="2860719" cy="721625"/>
            </a:xfrm>
            <a:prstGeom prst="roundRect">
              <a:avLst/>
            </a:prstGeom>
            <a:solidFill>
              <a:srgbClr val="00B050"/>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t>Operations Modeling</a:t>
              </a:r>
              <a:br>
                <a:rPr kumimoji="0" lang="en-US" sz="1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b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Missions</a:t>
              </a:r>
            </a:p>
          </p:txBody>
        </p:sp>
        <p:pic>
          <p:nvPicPr>
            <p:cNvPr id="38" name="Picture 2" descr="Imprint Pro.bmp">
              <a:extLst>
                <a:ext uri="{FF2B5EF4-FFF2-40B4-BE49-F238E27FC236}">
                  <a16:creationId xmlns:a16="http://schemas.microsoft.com/office/drawing/2014/main" id="{9B4DEDEF-4858-A2D4-8C82-6A2577B22773}"/>
                </a:ext>
              </a:extLst>
            </p:cNvPr>
            <p:cNvPicPr>
              <a:picLocks noChangeAspect="1"/>
            </p:cNvPicPr>
            <p:nvPr/>
          </p:nvPicPr>
          <p:blipFill>
            <a:blip r:embed="rId7" cstate="print"/>
            <a:srcRect/>
            <a:stretch>
              <a:fillRect/>
            </a:stretch>
          </p:blipFill>
          <p:spPr bwMode="auto">
            <a:xfrm>
              <a:off x="4686273" y="3121981"/>
              <a:ext cx="1756568" cy="922487"/>
            </a:xfrm>
            <a:prstGeom prst="rect">
              <a:avLst/>
            </a:prstGeom>
            <a:ln>
              <a:noFill/>
            </a:ln>
            <a:effectLst>
              <a:outerShdw blurRad="190500" algn="tl" rotWithShape="0">
                <a:srgbClr val="000000">
                  <a:alpha val="70000"/>
                </a:srgbClr>
              </a:outerShdw>
            </a:effectLst>
          </p:spPr>
        </p:pic>
        <p:pic>
          <p:nvPicPr>
            <p:cNvPr id="39" name="Picture 38">
              <a:extLst>
                <a:ext uri="{FF2B5EF4-FFF2-40B4-BE49-F238E27FC236}">
                  <a16:creationId xmlns:a16="http://schemas.microsoft.com/office/drawing/2014/main" id="{D50BE0F9-38A4-BA77-79AC-1FE761230865}"/>
                </a:ext>
              </a:extLst>
            </p:cNvPr>
            <p:cNvPicPr>
              <a:picLocks noChangeAspect="1"/>
            </p:cNvPicPr>
            <p:nvPr/>
          </p:nvPicPr>
          <p:blipFill>
            <a:blip r:embed="rId8"/>
            <a:stretch>
              <a:fillRect/>
            </a:stretch>
          </p:blipFill>
          <p:spPr>
            <a:xfrm>
              <a:off x="1180211" y="966989"/>
              <a:ext cx="4311961" cy="1623211"/>
            </a:xfrm>
            <a:prstGeom prst="rect">
              <a:avLst/>
            </a:prstGeom>
          </p:spPr>
        </p:pic>
        <p:pic>
          <p:nvPicPr>
            <p:cNvPr id="40" name="Picture 39">
              <a:extLst>
                <a:ext uri="{FF2B5EF4-FFF2-40B4-BE49-F238E27FC236}">
                  <a16:creationId xmlns:a16="http://schemas.microsoft.com/office/drawing/2014/main" id="{67323AC8-4685-5348-3E89-28D72EA1CB96}"/>
                </a:ext>
              </a:extLst>
            </p:cNvPr>
            <p:cNvPicPr>
              <a:picLocks noChangeAspect="1"/>
            </p:cNvPicPr>
            <p:nvPr/>
          </p:nvPicPr>
          <p:blipFill>
            <a:blip r:embed="rId9"/>
            <a:stretch>
              <a:fillRect/>
            </a:stretch>
          </p:blipFill>
          <p:spPr>
            <a:xfrm>
              <a:off x="5642036" y="4062202"/>
              <a:ext cx="1032553" cy="2100155"/>
            </a:xfrm>
            <a:prstGeom prst="rect">
              <a:avLst/>
            </a:prstGeom>
          </p:spPr>
        </p:pic>
        <p:pic>
          <p:nvPicPr>
            <p:cNvPr id="41" name="Picture 40">
              <a:extLst>
                <a:ext uri="{FF2B5EF4-FFF2-40B4-BE49-F238E27FC236}">
                  <a16:creationId xmlns:a16="http://schemas.microsoft.com/office/drawing/2014/main" id="{D336691B-51D7-2C83-954A-66A9B8626956}"/>
                </a:ext>
              </a:extLst>
            </p:cNvPr>
            <p:cNvPicPr>
              <a:picLocks noChangeAspect="1"/>
            </p:cNvPicPr>
            <p:nvPr/>
          </p:nvPicPr>
          <p:blipFill>
            <a:blip r:embed="rId10"/>
            <a:stretch>
              <a:fillRect/>
            </a:stretch>
          </p:blipFill>
          <p:spPr>
            <a:xfrm>
              <a:off x="6660304" y="3653495"/>
              <a:ext cx="3258603" cy="1826287"/>
            </a:xfrm>
            <a:prstGeom prst="rect">
              <a:avLst/>
            </a:prstGeom>
          </p:spPr>
        </p:pic>
        <p:sp>
          <p:nvSpPr>
            <p:cNvPr id="42" name="TextBox 3">
              <a:extLst>
                <a:ext uri="{FF2B5EF4-FFF2-40B4-BE49-F238E27FC236}">
                  <a16:creationId xmlns:a16="http://schemas.microsoft.com/office/drawing/2014/main" id="{40AA7DC5-F5F2-4281-F1B4-DC901BE7E4C5}"/>
                </a:ext>
              </a:extLst>
            </p:cNvPr>
            <p:cNvSpPr txBox="1">
              <a:spLocks noChangeArrowheads="1"/>
            </p:cNvSpPr>
            <p:nvPr/>
          </p:nvSpPr>
          <p:spPr bwMode="auto">
            <a:xfrm>
              <a:off x="7311153" y="5379551"/>
              <a:ext cx="2607752" cy="721625"/>
            </a:xfrm>
            <a:prstGeom prst="roundRect">
              <a:avLst/>
            </a:prstGeom>
            <a:solidFill>
              <a:schemeClr val="accent1"/>
            </a:solidFill>
            <a:ln w="25400" cap="flat" cmpd="sng" algn="ctr">
              <a:solidFill>
                <a:srgbClr val="4475AF">
                  <a:shade val="50000"/>
                </a:srgbClr>
              </a:solidFill>
              <a:prstDash val="solid"/>
              <a:headEnd/>
              <a:tailEnd/>
            </a:ln>
            <a:effectLst/>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t>Manpower Modeling</a:t>
              </a:r>
              <a:br>
                <a:rPr kumimoji="0" lang="en-US" sz="12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ＭＳ Ｐゴシック"/>
                  <a:cs typeface="+mn-cs"/>
                </a:rPr>
              </a:br>
              <a:r>
                <a:rPr kumimoji="0" lang="en-US" sz="1100" b="0" i="0" u="none" strike="noStrike" kern="0" cap="none" spc="0" normalizeH="0" baseline="0" noProof="0" dirty="0">
                  <a:ln>
                    <a:noFill/>
                  </a:ln>
                  <a:solidFill>
                    <a:schemeClr val="bg1"/>
                  </a:solidFill>
                  <a:effectLst/>
                  <a:uLnTx/>
                  <a:uFillTx/>
                  <a:latin typeface="Arial Narrow" pitchFamily="34" charset="0"/>
                  <a:ea typeface="ＭＳ Ｐゴシック"/>
                  <a:cs typeface="+mn-cs"/>
                </a:rPr>
                <a:t>Forces</a:t>
              </a:r>
            </a:p>
          </p:txBody>
        </p:sp>
      </p:grpSp>
    </p:spTree>
    <p:extLst>
      <p:ext uri="{BB962C8B-B14F-4D97-AF65-F5344CB8AC3E}">
        <p14:creationId xmlns:p14="http://schemas.microsoft.com/office/powerpoint/2010/main" val="104562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3" name="Title 1">
            <a:extLst>
              <a:ext uri="{FF2B5EF4-FFF2-40B4-BE49-F238E27FC236}">
                <a16:creationId xmlns:a16="http://schemas.microsoft.com/office/drawing/2014/main" id="{EAA1C356-482B-3A0B-EB57-E16E1F042CCD}"/>
              </a:ext>
            </a:extLst>
          </p:cNvPr>
          <p:cNvSpPr txBox="1">
            <a:spLocks/>
          </p:cNvSpPr>
          <p:nvPr/>
        </p:nvSpPr>
        <p:spPr>
          <a:xfrm>
            <a:off x="513009" y="623641"/>
            <a:ext cx="11075827"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white"/>
                </a:solidFill>
                <a:effectLst/>
                <a:uLnTx/>
                <a:uFillTx/>
                <a:ea typeface="+mj-ea"/>
                <a:cs typeface="+mj-cs"/>
              </a:rPr>
              <a:t>Data Collection</a:t>
            </a:r>
          </a:p>
        </p:txBody>
      </p:sp>
      <p:cxnSp>
        <p:nvCxnSpPr>
          <p:cNvPr id="7" name="Straight Connector 6">
            <a:extLst>
              <a:ext uri="{FF2B5EF4-FFF2-40B4-BE49-F238E27FC236}">
                <a16:creationId xmlns:a16="http://schemas.microsoft.com/office/drawing/2014/main" id="{74B765E9-6F30-079F-4543-98F016EDED60}"/>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4" name="Content Placeholder 3">
            <a:extLst>
              <a:ext uri="{FF2B5EF4-FFF2-40B4-BE49-F238E27FC236}">
                <a16:creationId xmlns:a16="http://schemas.microsoft.com/office/drawing/2014/main" id="{6CFF3992-F759-5FD0-D69D-34BBD897B16A}"/>
              </a:ext>
            </a:extLst>
          </p:cNvPr>
          <p:cNvSpPr txBox="1">
            <a:spLocks/>
          </p:cNvSpPr>
          <p:nvPr/>
        </p:nvSpPr>
        <p:spPr>
          <a:xfrm>
            <a:off x="513008" y="1481043"/>
            <a:ext cx="10383591" cy="5169078"/>
          </a:xfrm>
          <a:prstGeom prst="rect">
            <a:avLst/>
          </a:prstGeom>
        </p:spPr>
        <p:txBody>
          <a:bodyPr>
            <a:normAutofit/>
          </a:bodyPr>
          <a:lstStyle>
            <a:lvl1pPr marL="274320" indent="-365760" algn="l" rtl="0" eaLnBrk="1" fontAlgn="base" hangingPunct="1">
              <a:spcBef>
                <a:spcPts val="600"/>
              </a:spcBef>
              <a:spcAft>
                <a:spcPts val="600"/>
              </a:spcAft>
              <a:buClrTx/>
              <a:buSzPct val="80000"/>
              <a:buFont typeface="Wingdings" panose="05000000000000000000" pitchFamily="2" charset="2"/>
              <a:buChar char="v"/>
              <a:tabLst>
                <a:tab pos="8856663" algn="r"/>
              </a:tabLst>
              <a:defRPr lang="en-US" sz="2400" b="1" dirty="0" smtClean="0">
                <a:solidFill>
                  <a:schemeClr val="tx1"/>
                </a:solidFill>
                <a:latin typeface="+mn-lt"/>
                <a:ea typeface="+mn-ea"/>
                <a:cs typeface="Helvetica" pitchFamily="34" charset="0"/>
              </a:defRPr>
            </a:lvl1pPr>
            <a:lvl2pPr marL="640080" indent="-274320" algn="l" rtl="0" eaLnBrk="1" fontAlgn="base" hangingPunct="1">
              <a:spcBef>
                <a:spcPct val="0"/>
              </a:spcBef>
              <a:spcAft>
                <a:spcPct val="0"/>
              </a:spcAft>
              <a:buClrTx/>
              <a:buSzPct val="80000"/>
              <a:buFont typeface="Arial" panose="020B0604020202020204" pitchFamily="34" charset="0"/>
              <a:buChar char="•"/>
              <a:tabLst>
                <a:tab pos="8856663" algn="r"/>
              </a:tabLst>
              <a:defRPr lang="en-US" sz="2400" dirty="0" smtClean="0">
                <a:solidFill>
                  <a:schemeClr val="tx1"/>
                </a:solidFill>
                <a:latin typeface="+mn-lt"/>
                <a:ea typeface="+mn-ea"/>
                <a:cs typeface="Helvetica" pitchFamily="34" charset="0"/>
              </a:defRPr>
            </a:lvl2pPr>
            <a:lvl3pPr marL="914400" indent="-274320" algn="l" rtl="0" eaLnBrk="1" fontAlgn="base" hangingPunct="1">
              <a:spcBef>
                <a:spcPct val="0"/>
              </a:spcBef>
              <a:spcAft>
                <a:spcPct val="0"/>
              </a:spcAft>
              <a:buClrTx/>
              <a:buSzPct val="80000"/>
              <a:buFont typeface="Helvetica" panose="020B0604020202020204" pitchFamily="34" charset="0"/>
              <a:buChar char="–"/>
              <a:tabLst>
                <a:tab pos="8856663" algn="r"/>
              </a:tabLst>
              <a:defRPr lang="en-US" sz="2400" dirty="0" smtClean="0">
                <a:solidFill>
                  <a:schemeClr val="tx1"/>
                </a:solidFill>
                <a:latin typeface="+mn-lt"/>
                <a:ea typeface="+mn-ea"/>
                <a:cs typeface="Helvetica" pitchFamily="34" charset="0"/>
              </a:defRPr>
            </a:lvl3pPr>
            <a:lvl4pPr marL="1828800" indent="-457200" algn="l" rtl="0" eaLnBrk="1" fontAlgn="base" hangingPunct="1">
              <a:spcBef>
                <a:spcPct val="0"/>
              </a:spcBef>
              <a:spcAft>
                <a:spcPct val="0"/>
              </a:spcAft>
              <a:buClrTx/>
              <a:buSzPct val="80000"/>
              <a:buFont typeface="Wingdings" panose="05000000000000000000" pitchFamily="2" charset="2"/>
              <a:buChar char="§"/>
              <a:tabLst>
                <a:tab pos="8856663" algn="r"/>
              </a:tabLst>
              <a:defRPr lang="en-US" sz="1600" dirty="0" smtClean="0">
                <a:solidFill>
                  <a:schemeClr val="tx1"/>
                </a:solidFill>
                <a:latin typeface="Helvetica" pitchFamily="34" charset="0"/>
                <a:ea typeface="+mn-ea"/>
                <a:cs typeface="Helvetica" pitchFamily="34" charset="0"/>
              </a:defRPr>
            </a:lvl4pPr>
            <a:lvl5pPr marL="2286000" indent="-457200" algn="l" rtl="0" eaLnBrk="1" fontAlgn="base" hangingPunct="1">
              <a:spcBef>
                <a:spcPct val="0"/>
              </a:spcBef>
              <a:spcAft>
                <a:spcPct val="0"/>
              </a:spcAft>
              <a:buClrTx/>
              <a:buSzPct val="80000"/>
              <a:buFont typeface="Arial" panose="020B0604020202020204" pitchFamily="34" charset="0"/>
              <a:buChar char="•"/>
              <a:tabLst>
                <a:tab pos="8856663" algn="r"/>
              </a:tabLst>
              <a:defRPr lang="en-US" sz="16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buNone/>
            </a:pPr>
            <a:endParaRPr lang="en-US" sz="1800" b="0" dirty="0">
              <a:solidFill>
                <a:srgbClr val="AA82C4"/>
              </a:solidFill>
              <a:effectLst/>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5082931E-A5D8-5385-EE77-CC5802762E63}"/>
              </a:ext>
            </a:extLst>
          </p:cNvPr>
          <p:cNvSpPr txBox="1"/>
          <p:nvPr/>
        </p:nvSpPr>
        <p:spPr>
          <a:xfrm>
            <a:off x="603164" y="1481043"/>
            <a:ext cx="5372100" cy="2308324"/>
          </a:xfrm>
          <a:prstGeom prst="rect">
            <a:avLst/>
          </a:prstGeom>
          <a:noFill/>
        </p:spPr>
        <p:txBody>
          <a:bodyPr wrap="square">
            <a:spAutoFit/>
          </a:bodyPr>
          <a:lstStyle/>
          <a:p>
            <a:pPr marL="0" marR="0">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Interview MCC Personnel working EVA 79</a:t>
            </a:r>
          </a:p>
          <a:p>
            <a:pPr marL="0" marR="0">
              <a:spcBef>
                <a:spcPts val="0"/>
              </a:spcBef>
              <a:spcAft>
                <a:spcPts val="0"/>
              </a:spcAft>
            </a:pPr>
            <a:endPar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Analyze Voice Loops for EVA 79</a:t>
            </a: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Analyze Timeline and Procedures</a:t>
            </a:r>
          </a:p>
          <a:p>
            <a:pPr marL="0" marR="0">
              <a:spcBef>
                <a:spcPts val="0"/>
              </a:spcBef>
              <a:spcAft>
                <a:spcPts val="0"/>
              </a:spcAft>
            </a:pP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Duration and frequency of tasks </a:t>
            </a:r>
          </a:p>
          <a:p>
            <a:pPr marL="34290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Difference during nominal and off-nominal operations</a:t>
            </a:r>
          </a:p>
          <a:p>
            <a:pPr>
              <a:spcBef>
                <a:spcPts val="0"/>
              </a:spcBef>
              <a:spcAft>
                <a:spcPts val="0"/>
              </a:spcAft>
            </a:pPr>
            <a:endParaRPr lang="en-US" sz="1600"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D78A61A4-7292-7CCF-C348-75F0690E7659}"/>
              </a:ext>
            </a:extLst>
          </p:cNvPr>
          <p:cNvPicPr>
            <a:picLocks noChangeAspect="1"/>
          </p:cNvPicPr>
          <p:nvPr/>
        </p:nvPicPr>
        <p:blipFill>
          <a:blip r:embed="rId3"/>
          <a:stretch>
            <a:fillRect/>
          </a:stretch>
        </p:blipFill>
        <p:spPr>
          <a:xfrm>
            <a:off x="6919783" y="1406639"/>
            <a:ext cx="4656179" cy="3489382"/>
          </a:xfrm>
          <a:prstGeom prst="rect">
            <a:avLst/>
          </a:prstGeom>
          <a:ln>
            <a:noFill/>
          </a:ln>
          <a:effectLst>
            <a:softEdge rad="112500"/>
          </a:effectLst>
        </p:spPr>
      </p:pic>
      <p:pic>
        <p:nvPicPr>
          <p:cNvPr id="6" name="Picture 5">
            <a:extLst>
              <a:ext uri="{FF2B5EF4-FFF2-40B4-BE49-F238E27FC236}">
                <a16:creationId xmlns:a16="http://schemas.microsoft.com/office/drawing/2014/main" id="{5FD8FC89-224E-6F24-A372-5FDC6EBEFB58}"/>
              </a:ext>
            </a:extLst>
          </p:cNvPr>
          <p:cNvPicPr>
            <a:picLocks noChangeAspect="1"/>
          </p:cNvPicPr>
          <p:nvPr/>
        </p:nvPicPr>
        <p:blipFill>
          <a:blip r:embed="rId4"/>
          <a:stretch>
            <a:fillRect/>
          </a:stretch>
        </p:blipFill>
        <p:spPr>
          <a:xfrm>
            <a:off x="6352661" y="3665066"/>
            <a:ext cx="1839867" cy="2841097"/>
          </a:xfrm>
          <a:prstGeom prst="rect">
            <a:avLst/>
          </a:prstGeom>
          <a:ln>
            <a:noFill/>
          </a:ln>
          <a:effectLst>
            <a:softEdge rad="112500"/>
          </a:effectLst>
        </p:spPr>
      </p:pic>
      <p:sp>
        <p:nvSpPr>
          <p:cNvPr id="2" name="TextBox 1">
            <a:extLst>
              <a:ext uri="{FF2B5EF4-FFF2-40B4-BE49-F238E27FC236}">
                <a16:creationId xmlns:a16="http://schemas.microsoft.com/office/drawing/2014/main" id="{0C2A4115-5269-8E86-F554-5440005AB84B}"/>
              </a:ext>
            </a:extLst>
          </p:cNvPr>
          <p:cNvSpPr txBox="1"/>
          <p:nvPr/>
        </p:nvSpPr>
        <p:spPr>
          <a:xfrm>
            <a:off x="8145986" y="4859691"/>
            <a:ext cx="1582214" cy="276999"/>
          </a:xfrm>
          <a:prstGeom prst="rect">
            <a:avLst/>
          </a:prstGeom>
          <a:noFill/>
        </p:spPr>
        <p:txBody>
          <a:bodyPr wrap="square">
            <a:spAutoFit/>
          </a:bodyPr>
          <a:lstStyle/>
          <a:p>
            <a:r>
              <a:rPr lang="en-US" sz="1200" b="0" i="1" dirty="0">
                <a:solidFill>
                  <a:srgbClr val="6D787A"/>
                </a:solidFill>
                <a:effectLst/>
                <a:latin typeface="LabGrotesque"/>
              </a:rPr>
              <a:t>Credits: NASA</a:t>
            </a:r>
            <a:endParaRPr lang="en-US" sz="1200" i="1" dirty="0"/>
          </a:p>
        </p:txBody>
      </p:sp>
    </p:spTree>
    <p:extLst>
      <p:ext uri="{BB962C8B-B14F-4D97-AF65-F5344CB8AC3E}">
        <p14:creationId xmlns:p14="http://schemas.microsoft.com/office/powerpoint/2010/main" val="3982152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21</a:t>
            </a:fld>
            <a:endParaRPr lang="en-US" dirty="0">
              <a:solidFill>
                <a:schemeClr val="bg1"/>
              </a:solidFill>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Conduct Planetary Surface EVA Model</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graphicFrame>
        <p:nvGraphicFramePr>
          <p:cNvPr id="4" name="Table 4">
            <a:extLst>
              <a:ext uri="{FF2B5EF4-FFF2-40B4-BE49-F238E27FC236}">
                <a16:creationId xmlns:a16="http://schemas.microsoft.com/office/drawing/2014/main" id="{35BB1830-E646-F371-39FC-E4AFB255C284}"/>
              </a:ext>
            </a:extLst>
          </p:cNvPr>
          <p:cNvGraphicFramePr>
            <a:graphicFrameLocks noGrp="1"/>
          </p:cNvGraphicFramePr>
          <p:nvPr>
            <p:extLst>
              <p:ext uri="{D42A27DB-BD31-4B8C-83A1-F6EECF244321}">
                <p14:modId xmlns:p14="http://schemas.microsoft.com/office/powerpoint/2010/main" val="2849822948"/>
              </p:ext>
            </p:extLst>
          </p:nvPr>
        </p:nvGraphicFramePr>
        <p:xfrm>
          <a:off x="603163" y="1469571"/>
          <a:ext cx="10471738" cy="3467988"/>
        </p:xfrm>
        <a:graphic>
          <a:graphicData uri="http://schemas.openxmlformats.org/drawingml/2006/table">
            <a:tbl>
              <a:tblPr firstRow="1" bandRow="1">
                <a:tableStyleId>{8A107856-5554-42FB-B03E-39F5DBC370BA}</a:tableStyleId>
              </a:tblPr>
              <a:tblGrid>
                <a:gridCol w="1524376">
                  <a:extLst>
                    <a:ext uri="{9D8B030D-6E8A-4147-A177-3AD203B41FA5}">
                      <a16:colId xmlns:a16="http://schemas.microsoft.com/office/drawing/2014/main" val="935494128"/>
                    </a:ext>
                  </a:extLst>
                </a:gridCol>
                <a:gridCol w="8947362">
                  <a:extLst>
                    <a:ext uri="{9D8B030D-6E8A-4147-A177-3AD203B41FA5}">
                      <a16:colId xmlns:a16="http://schemas.microsoft.com/office/drawing/2014/main" val="1678192374"/>
                    </a:ext>
                  </a:extLst>
                </a:gridCol>
              </a:tblGrid>
              <a:tr h="515689">
                <a:tc>
                  <a:txBody>
                    <a:bodyPr/>
                    <a:lstStyle/>
                    <a:p>
                      <a:r>
                        <a:rPr lang="en-US" sz="1600" b="1" dirty="0">
                          <a:solidFill>
                            <a:schemeClr val="bg1"/>
                          </a:solidFill>
                          <a:latin typeface="+mn-lt"/>
                        </a:rPr>
                        <a:t>Objectives</a:t>
                      </a:r>
                    </a:p>
                  </a:txBody>
                  <a:tcPr marL="121920" marR="121920" marT="60960" marB="60960">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Maintain </a:t>
                      </a:r>
                      <a:r>
                        <a:rPr lang="en-US" sz="1600" b="0" u="sng" dirty="0">
                          <a:solidFill>
                            <a:schemeClr val="bg1"/>
                          </a:solidFill>
                          <a:latin typeface="+mn-lt"/>
                        </a:rPr>
                        <a:t>mental workload </a:t>
                      </a:r>
                      <a:r>
                        <a:rPr lang="en-US" sz="1600" b="0" dirty="0">
                          <a:solidFill>
                            <a:schemeClr val="bg1"/>
                          </a:solidFill>
                          <a:latin typeface="+mn-lt"/>
                        </a:rPr>
                        <a:t>of IV crew below overload threshold</a:t>
                      </a:r>
                    </a:p>
                  </a:txBody>
                  <a:tcPr marL="121920" marR="121920" marT="60960" marB="6096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74933"/>
                  </a:ext>
                </a:extLst>
              </a:tr>
              <a:tr h="524786">
                <a:tc>
                  <a:txBody>
                    <a:bodyPr/>
                    <a:lstStyle/>
                    <a:p>
                      <a:r>
                        <a:rPr lang="en-US" sz="1600" b="1" dirty="0">
                          <a:solidFill>
                            <a:schemeClr val="bg1"/>
                          </a:solidFill>
                          <a:latin typeface="+mn-lt"/>
                        </a:rPr>
                        <a:t>Trade Space</a:t>
                      </a:r>
                    </a:p>
                    <a:p>
                      <a:r>
                        <a:rPr lang="en-US" sz="1200" b="0" i="1" dirty="0">
                          <a:solidFill>
                            <a:schemeClr val="bg1"/>
                          </a:solidFill>
                          <a:latin typeface="+mn-lt"/>
                        </a:rPr>
                        <a:t>(in addition to number of crew)</a:t>
                      </a:r>
                      <a:endParaRPr lang="en-US" sz="1600" b="0" i="1" dirty="0">
                        <a:solidFill>
                          <a:schemeClr val="bg1"/>
                        </a:solidFill>
                        <a:latin typeface="+mn-lt"/>
                      </a:endParaRPr>
                    </a:p>
                  </a:txBody>
                  <a:tcPr marL="121920" marR="121920" marT="60960" marB="6096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938" lvl="0" indent="0" algn="l" rtl="0">
                        <a:lnSpc>
                          <a:spcPct val="100000"/>
                        </a:lnSpc>
                        <a:spcBef>
                          <a:spcPts val="0"/>
                        </a:spcBef>
                        <a:spcAft>
                          <a:spcPts val="0"/>
                        </a:spcAft>
                        <a:buSzPts val="1800"/>
                        <a:buFontTx/>
                        <a:buNone/>
                        <a:tabLst/>
                      </a:pPr>
                      <a:r>
                        <a:rPr lang="en-US" sz="1600" b="0" dirty="0">
                          <a:solidFill>
                            <a:schemeClr val="bg1"/>
                          </a:solidFill>
                          <a:latin typeface="+mn-lt"/>
                        </a:rPr>
                        <a:t>Capabilities / technologies to consider in the trade space:</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Allocate human functions to automation (Agency capabilities gaps)</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Allocate human functions to advanced technologies</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i="1" dirty="0">
                          <a:solidFill>
                            <a:schemeClr val="bg1"/>
                          </a:solidFill>
                          <a:latin typeface="+mn-lt"/>
                        </a:rPr>
                        <a:t>Discussion on communication assets</a:t>
                      </a:r>
                    </a:p>
                    <a:p>
                      <a:pPr marL="400050" lvl="0" indent="-285750" algn="l" rtl="0">
                        <a:lnSpc>
                          <a:spcPct val="100000"/>
                        </a:lnSpc>
                        <a:spcBef>
                          <a:spcPts val="0"/>
                        </a:spcBef>
                        <a:spcAft>
                          <a:spcPts val="0"/>
                        </a:spcAft>
                        <a:buSzPts val="1800"/>
                        <a:buFont typeface="Arial" panose="020B0604020202020204" pitchFamily="34" charset="0"/>
                        <a:buChar char="•"/>
                      </a:pPr>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5611411"/>
                  </a:ext>
                </a:extLst>
              </a:tr>
              <a:tr h="1611179">
                <a:tc>
                  <a:txBody>
                    <a:bodyPr/>
                    <a:lstStyle/>
                    <a:p>
                      <a:r>
                        <a:rPr lang="en-US" sz="1600" b="1" i="0" dirty="0">
                          <a:solidFill>
                            <a:schemeClr val="bg1"/>
                          </a:solidFill>
                          <a:latin typeface="+mn-lt"/>
                        </a:rPr>
                        <a:t>Data Sources</a:t>
                      </a:r>
                    </a:p>
                  </a:txBody>
                  <a:tcPr marL="121920" marR="121920" marT="60960" marB="60960">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kern="1200" dirty="0">
                          <a:solidFill>
                            <a:schemeClr val="bg1"/>
                          </a:solidFill>
                          <a:latin typeface="+mn-lt"/>
                          <a:ea typeface="+mn-ea"/>
                          <a:cs typeface="+mn-cs"/>
                        </a:rPr>
                        <a:t>ISS EVA 79 </a:t>
                      </a:r>
                    </a:p>
                    <a:p>
                      <a:pPr marL="857250" marR="0" lvl="1"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ISS Program as-planned and -executed ISS EVA timeline data</a:t>
                      </a:r>
                    </a:p>
                    <a:p>
                      <a:pPr marL="857250" marR="0" lvl="1"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Structured interviews with SMEs</a:t>
                      </a:r>
                    </a:p>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SMA Flight Safety Office Significant Incidents &amp; Close Calls in Human Spaceflight: EVA Operations</a:t>
                      </a:r>
                    </a:p>
                    <a:p>
                      <a:pPr marL="400050" lvl="0" indent="-285750" algn="l" rtl="0">
                        <a:lnSpc>
                          <a:spcPct val="100000"/>
                        </a:lnSpc>
                        <a:spcBef>
                          <a:spcPts val="0"/>
                        </a:spcBef>
                        <a:spcAft>
                          <a:spcPts val="0"/>
                        </a:spcAft>
                        <a:buSzPts val="1800"/>
                        <a:buFont typeface="Arial" panose="020B0604020202020204" pitchFamily="34" charset="0"/>
                        <a:buChar char="•"/>
                      </a:pPr>
                      <a:endParaRPr lang="en-US" sz="1600" b="0" dirty="0">
                        <a:solidFill>
                          <a:schemeClr val="bg1"/>
                        </a:solidFill>
                        <a:latin typeface="+mn-lt"/>
                      </a:endParaRPr>
                    </a:p>
                  </a:txBody>
                  <a:tcPr marL="121920" marR="121920" marT="60960" marB="6096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7140233"/>
                  </a:ext>
                </a:extLst>
              </a:tr>
            </a:tbl>
          </a:graphicData>
        </a:graphic>
      </p:graphicFrame>
    </p:spTree>
    <p:extLst>
      <p:ext uri="{BB962C8B-B14F-4D97-AF65-F5344CB8AC3E}">
        <p14:creationId xmlns:p14="http://schemas.microsoft.com/office/powerpoint/2010/main" val="2283716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22</a:t>
            </a:fld>
            <a:endParaRPr lang="en-US" dirty="0">
              <a:solidFill>
                <a:schemeClr val="bg1"/>
              </a:solidFill>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Respond to Automation Failure Model</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graphicFrame>
        <p:nvGraphicFramePr>
          <p:cNvPr id="2" name="Table 4">
            <a:extLst>
              <a:ext uri="{FF2B5EF4-FFF2-40B4-BE49-F238E27FC236}">
                <a16:creationId xmlns:a16="http://schemas.microsoft.com/office/drawing/2014/main" id="{357D98A1-2B3A-FA67-4C43-247983205311}"/>
              </a:ext>
            </a:extLst>
          </p:cNvPr>
          <p:cNvGraphicFramePr>
            <a:graphicFrameLocks noGrp="1"/>
          </p:cNvGraphicFramePr>
          <p:nvPr>
            <p:extLst>
              <p:ext uri="{D42A27DB-BD31-4B8C-83A1-F6EECF244321}">
                <p14:modId xmlns:p14="http://schemas.microsoft.com/office/powerpoint/2010/main" val="442530708"/>
              </p:ext>
            </p:extLst>
          </p:nvPr>
        </p:nvGraphicFramePr>
        <p:xfrm>
          <a:off x="635821" y="1491348"/>
          <a:ext cx="9708417" cy="1554480"/>
        </p:xfrm>
        <a:graphic>
          <a:graphicData uri="http://schemas.openxmlformats.org/drawingml/2006/table">
            <a:tbl>
              <a:tblPr firstRow="1" bandRow="1">
                <a:tableStyleId>{8A107856-5554-42FB-B03E-39F5DBC370BA}</a:tableStyleId>
              </a:tblPr>
              <a:tblGrid>
                <a:gridCol w="1560629">
                  <a:extLst>
                    <a:ext uri="{9D8B030D-6E8A-4147-A177-3AD203B41FA5}">
                      <a16:colId xmlns:a16="http://schemas.microsoft.com/office/drawing/2014/main" val="935494128"/>
                    </a:ext>
                  </a:extLst>
                </a:gridCol>
                <a:gridCol w="8147788">
                  <a:extLst>
                    <a:ext uri="{9D8B030D-6E8A-4147-A177-3AD203B41FA5}">
                      <a16:colId xmlns:a16="http://schemas.microsoft.com/office/drawing/2014/main" val="1678192374"/>
                    </a:ext>
                  </a:extLst>
                </a:gridCol>
              </a:tblGrid>
              <a:tr h="723983">
                <a:tc>
                  <a:txBody>
                    <a:bodyPr/>
                    <a:lstStyle/>
                    <a:p>
                      <a:r>
                        <a:rPr lang="en-US" sz="1600" dirty="0">
                          <a:solidFill>
                            <a:schemeClr val="bg1"/>
                          </a:solidFill>
                          <a:latin typeface="+mn-lt"/>
                        </a:rPr>
                        <a:t>Background</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ISS flight controllers monitor vehicle systems</a:t>
                      </a:r>
                    </a:p>
                    <a:p>
                      <a:pPr marL="285750" lvl="0" indent="-285750" algn="l" rtl="0">
                        <a:lnSpc>
                          <a:spcPct val="100000"/>
                        </a:lnSpc>
                        <a:spcBef>
                          <a:spcPts val="0"/>
                        </a:spcBef>
                        <a:spcAft>
                          <a:spcPts val="0"/>
                        </a:spcAft>
                        <a:buFont typeface="Arial" panose="020B0604020202020204" pitchFamily="34" charset="0"/>
                        <a:buChar char="•"/>
                      </a:pPr>
                      <a:r>
                        <a:rPr lang="en-US" sz="1600" b="0" dirty="0">
                          <a:solidFill>
                            <a:schemeClr val="bg1"/>
                          </a:solidFill>
                          <a:latin typeface="+mn-lt"/>
                        </a:rPr>
                        <a:t>The Mars crew may be tasked to perform robotic arm operations using various levels of automation while also monitoring vehicle systems such as the environmental control and life support system (ECLSS).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bg1"/>
                          </a:solidFill>
                          <a:latin typeface="+mn-lt"/>
                        </a:rPr>
                        <a:t>How does human-automation- interaction inform the crewing configuration?</a:t>
                      </a:r>
                    </a:p>
                    <a:p>
                      <a:endParaRPr lang="en-US" sz="1600" b="0" dirty="0">
                        <a:solidFill>
                          <a:schemeClr val="bg1"/>
                        </a:solidFill>
                        <a:latin typeface="+mn-lt"/>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8930127"/>
                  </a:ext>
                </a:extLst>
              </a:tr>
            </a:tbl>
          </a:graphicData>
        </a:graphic>
      </p:graphicFrame>
    </p:spTree>
    <p:extLst>
      <p:ext uri="{BB962C8B-B14F-4D97-AF65-F5344CB8AC3E}">
        <p14:creationId xmlns:p14="http://schemas.microsoft.com/office/powerpoint/2010/main" val="3969765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 name="Title 1">
            <a:extLst>
              <a:ext uri="{FF2B5EF4-FFF2-40B4-BE49-F238E27FC236}">
                <a16:creationId xmlns:a16="http://schemas.microsoft.com/office/drawing/2014/main" id="{FBC8D5D1-C042-8D75-95AF-78BD08CA0C83}"/>
              </a:ext>
            </a:extLst>
          </p:cNvPr>
          <p:cNvSpPr txBox="1">
            <a:spLocks/>
          </p:cNvSpPr>
          <p:nvPr/>
        </p:nvSpPr>
        <p:spPr>
          <a:xfrm>
            <a:off x="513010" y="779755"/>
            <a:ext cx="508900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Modeling Using IMPRINT</a:t>
            </a:r>
            <a:endParaRPr lang="en-US" sz="4400" dirty="0">
              <a:solidFill>
                <a:schemeClr val="bg1"/>
              </a:solidFill>
            </a:endParaRPr>
          </a:p>
        </p:txBody>
      </p:sp>
      <p:cxnSp>
        <p:nvCxnSpPr>
          <p:cNvPr id="14" name="Straight Connector 13">
            <a:extLst>
              <a:ext uri="{FF2B5EF4-FFF2-40B4-BE49-F238E27FC236}">
                <a16:creationId xmlns:a16="http://schemas.microsoft.com/office/drawing/2014/main" id="{A2EA9F58-EE08-EF8C-7676-E17D8F114BC8}"/>
              </a:ext>
            </a:extLst>
          </p:cNvPr>
          <p:cNvCxnSpPr>
            <a:cxnSpLocks/>
          </p:cNvCxnSpPr>
          <p:nvPr/>
        </p:nvCxnSpPr>
        <p:spPr bwMode="auto">
          <a:xfrm>
            <a:off x="4303822" y="1407"/>
            <a:ext cx="0" cy="685800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sp>
        <p:nvSpPr>
          <p:cNvPr id="3" name="TextBox 2">
            <a:extLst>
              <a:ext uri="{FF2B5EF4-FFF2-40B4-BE49-F238E27FC236}">
                <a16:creationId xmlns:a16="http://schemas.microsoft.com/office/drawing/2014/main" id="{7CCB00BA-E42B-A04A-3AB3-CECE9330472F}"/>
              </a:ext>
            </a:extLst>
          </p:cNvPr>
          <p:cNvSpPr txBox="1"/>
          <p:nvPr/>
        </p:nvSpPr>
        <p:spPr>
          <a:xfrm>
            <a:off x="513009" y="2148316"/>
            <a:ext cx="3564719" cy="1815882"/>
          </a:xfrm>
          <a:prstGeom prst="rect">
            <a:avLst/>
          </a:prstGeom>
          <a:noFill/>
        </p:spPr>
        <p:txBody>
          <a:bodyPr wrap="square">
            <a:spAutoFit/>
          </a:bodyPr>
          <a:lstStyle/>
          <a:p>
            <a:r>
              <a:rPr lang="en-US" sz="1600" b="1" dirty="0">
                <a:solidFill>
                  <a:schemeClr val="bg1"/>
                </a:solidFill>
                <a:latin typeface="Calibri" panose="020F0502020204030204" pitchFamily="34" charset="0"/>
                <a:cs typeface="Calibri" panose="020F0502020204030204" pitchFamily="34" charset="0"/>
              </a:rPr>
              <a:t>IMPRINT Operations Model</a:t>
            </a:r>
          </a:p>
          <a:p>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Models </a:t>
            </a:r>
            <a:r>
              <a:rPr lang="en-US" sz="1600" u="sng" dirty="0">
                <a:solidFill>
                  <a:schemeClr val="bg1"/>
                </a:solidFill>
                <a:latin typeface="Calibri" panose="020F0502020204030204" pitchFamily="34" charset="0"/>
                <a:cs typeface="Calibri" panose="020F0502020204030204" pitchFamily="34" charset="0"/>
              </a:rPr>
              <a:t>mental workload </a:t>
            </a:r>
            <a:r>
              <a:rPr lang="en-US" sz="1600" dirty="0">
                <a:solidFill>
                  <a:schemeClr val="bg1"/>
                </a:solidFill>
                <a:latin typeface="Calibri" panose="020F0502020204030204" pitchFamily="34" charset="0"/>
                <a:cs typeface="Calibri" panose="020F0502020204030204" pitchFamily="34" charset="0"/>
              </a:rPr>
              <a:t>based on multiple resource theory using sensory/movement benchmarks</a:t>
            </a:r>
          </a:p>
          <a:p>
            <a:pPr marL="28575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90EB5B6-F887-3C49-E08F-58BF83A6C6D3}"/>
              </a:ext>
            </a:extLst>
          </p:cNvPr>
          <p:cNvPicPr>
            <a:picLocks noChangeAspect="1"/>
          </p:cNvPicPr>
          <p:nvPr/>
        </p:nvPicPr>
        <p:blipFill>
          <a:blip r:embed="rId3"/>
          <a:stretch>
            <a:fillRect/>
          </a:stretch>
        </p:blipFill>
        <p:spPr>
          <a:xfrm>
            <a:off x="4629594" y="368519"/>
            <a:ext cx="6905012" cy="5970499"/>
          </a:xfrm>
          <a:prstGeom prst="rect">
            <a:avLst/>
          </a:prstGeom>
        </p:spPr>
      </p:pic>
    </p:spTree>
    <p:extLst>
      <p:ext uri="{BB962C8B-B14F-4D97-AF65-F5344CB8AC3E}">
        <p14:creationId xmlns:p14="http://schemas.microsoft.com/office/powerpoint/2010/main" val="3368877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3" name="Title 1">
            <a:extLst>
              <a:ext uri="{FF2B5EF4-FFF2-40B4-BE49-F238E27FC236}">
                <a16:creationId xmlns:a16="http://schemas.microsoft.com/office/drawing/2014/main" id="{EAA1C356-482B-3A0B-EB57-E16E1F042CCD}"/>
              </a:ext>
            </a:extLst>
          </p:cNvPr>
          <p:cNvSpPr txBox="1">
            <a:spLocks/>
          </p:cNvSpPr>
          <p:nvPr/>
        </p:nvSpPr>
        <p:spPr>
          <a:xfrm>
            <a:off x="513009" y="623641"/>
            <a:ext cx="11075827"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4400" b="0" i="0" u="none" strike="noStrike" kern="1200" cap="none" spc="0" normalizeH="0" baseline="0" noProof="0" dirty="0">
                <a:ln>
                  <a:noFill/>
                </a:ln>
                <a:solidFill>
                  <a:prstClr val="white"/>
                </a:solidFill>
                <a:effectLst/>
                <a:uLnTx/>
                <a:uFillTx/>
                <a:ea typeface="+mj-ea"/>
                <a:cs typeface="+mj-cs"/>
              </a:rPr>
              <a:t>Data Collection</a:t>
            </a:r>
          </a:p>
        </p:txBody>
      </p:sp>
      <p:cxnSp>
        <p:nvCxnSpPr>
          <p:cNvPr id="7" name="Straight Connector 6">
            <a:extLst>
              <a:ext uri="{FF2B5EF4-FFF2-40B4-BE49-F238E27FC236}">
                <a16:creationId xmlns:a16="http://schemas.microsoft.com/office/drawing/2014/main" id="{74B765E9-6F30-079F-4543-98F016EDED60}"/>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4" name="Content Placeholder 3">
            <a:extLst>
              <a:ext uri="{FF2B5EF4-FFF2-40B4-BE49-F238E27FC236}">
                <a16:creationId xmlns:a16="http://schemas.microsoft.com/office/drawing/2014/main" id="{6CFF3992-F759-5FD0-D69D-34BBD897B16A}"/>
              </a:ext>
            </a:extLst>
          </p:cNvPr>
          <p:cNvSpPr txBox="1">
            <a:spLocks/>
          </p:cNvSpPr>
          <p:nvPr/>
        </p:nvSpPr>
        <p:spPr>
          <a:xfrm>
            <a:off x="513008" y="1481043"/>
            <a:ext cx="10383591" cy="5169078"/>
          </a:xfrm>
          <a:prstGeom prst="rect">
            <a:avLst/>
          </a:prstGeom>
        </p:spPr>
        <p:txBody>
          <a:bodyPr>
            <a:normAutofit/>
          </a:bodyPr>
          <a:lstStyle>
            <a:lvl1pPr marL="274320" indent="-365760" algn="l" rtl="0" eaLnBrk="1" fontAlgn="base" hangingPunct="1">
              <a:spcBef>
                <a:spcPts val="600"/>
              </a:spcBef>
              <a:spcAft>
                <a:spcPts val="600"/>
              </a:spcAft>
              <a:buClrTx/>
              <a:buSzPct val="80000"/>
              <a:buFont typeface="Wingdings" panose="05000000000000000000" pitchFamily="2" charset="2"/>
              <a:buChar char="v"/>
              <a:tabLst>
                <a:tab pos="8856663" algn="r"/>
              </a:tabLst>
              <a:defRPr lang="en-US" sz="2400" b="1" dirty="0" smtClean="0">
                <a:solidFill>
                  <a:schemeClr val="tx1"/>
                </a:solidFill>
                <a:latin typeface="+mn-lt"/>
                <a:ea typeface="+mn-ea"/>
                <a:cs typeface="Helvetica" pitchFamily="34" charset="0"/>
              </a:defRPr>
            </a:lvl1pPr>
            <a:lvl2pPr marL="640080" indent="-274320" algn="l" rtl="0" eaLnBrk="1" fontAlgn="base" hangingPunct="1">
              <a:spcBef>
                <a:spcPct val="0"/>
              </a:spcBef>
              <a:spcAft>
                <a:spcPct val="0"/>
              </a:spcAft>
              <a:buClrTx/>
              <a:buSzPct val="80000"/>
              <a:buFont typeface="Arial" panose="020B0604020202020204" pitchFamily="34" charset="0"/>
              <a:buChar char="•"/>
              <a:tabLst>
                <a:tab pos="8856663" algn="r"/>
              </a:tabLst>
              <a:defRPr lang="en-US" sz="2400" dirty="0" smtClean="0">
                <a:solidFill>
                  <a:schemeClr val="tx1"/>
                </a:solidFill>
                <a:latin typeface="+mn-lt"/>
                <a:ea typeface="+mn-ea"/>
                <a:cs typeface="Helvetica" pitchFamily="34" charset="0"/>
              </a:defRPr>
            </a:lvl2pPr>
            <a:lvl3pPr marL="914400" indent="-274320" algn="l" rtl="0" eaLnBrk="1" fontAlgn="base" hangingPunct="1">
              <a:spcBef>
                <a:spcPct val="0"/>
              </a:spcBef>
              <a:spcAft>
                <a:spcPct val="0"/>
              </a:spcAft>
              <a:buClrTx/>
              <a:buSzPct val="80000"/>
              <a:buFont typeface="Helvetica" panose="020B0604020202020204" pitchFamily="34" charset="0"/>
              <a:buChar char="–"/>
              <a:tabLst>
                <a:tab pos="8856663" algn="r"/>
              </a:tabLst>
              <a:defRPr lang="en-US" sz="2400" dirty="0" smtClean="0">
                <a:solidFill>
                  <a:schemeClr val="tx1"/>
                </a:solidFill>
                <a:latin typeface="+mn-lt"/>
                <a:ea typeface="+mn-ea"/>
                <a:cs typeface="Helvetica" pitchFamily="34" charset="0"/>
              </a:defRPr>
            </a:lvl3pPr>
            <a:lvl4pPr marL="1828800" indent="-457200" algn="l" rtl="0" eaLnBrk="1" fontAlgn="base" hangingPunct="1">
              <a:spcBef>
                <a:spcPct val="0"/>
              </a:spcBef>
              <a:spcAft>
                <a:spcPct val="0"/>
              </a:spcAft>
              <a:buClrTx/>
              <a:buSzPct val="80000"/>
              <a:buFont typeface="Wingdings" panose="05000000000000000000" pitchFamily="2" charset="2"/>
              <a:buChar char="§"/>
              <a:tabLst>
                <a:tab pos="8856663" algn="r"/>
              </a:tabLst>
              <a:defRPr lang="en-US" sz="1600" dirty="0" smtClean="0">
                <a:solidFill>
                  <a:schemeClr val="tx1"/>
                </a:solidFill>
                <a:latin typeface="Helvetica" pitchFamily="34" charset="0"/>
                <a:ea typeface="+mn-ea"/>
                <a:cs typeface="Helvetica" pitchFamily="34" charset="0"/>
              </a:defRPr>
            </a:lvl4pPr>
            <a:lvl5pPr marL="2286000" indent="-457200" algn="l" rtl="0" eaLnBrk="1" fontAlgn="base" hangingPunct="1">
              <a:spcBef>
                <a:spcPct val="0"/>
              </a:spcBef>
              <a:spcAft>
                <a:spcPct val="0"/>
              </a:spcAft>
              <a:buClrTx/>
              <a:buSzPct val="80000"/>
              <a:buFont typeface="Arial" panose="020B0604020202020204" pitchFamily="34" charset="0"/>
              <a:buChar char="•"/>
              <a:tabLst>
                <a:tab pos="8856663" algn="r"/>
              </a:tabLst>
              <a:defRPr lang="en-US" sz="16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buNone/>
            </a:pPr>
            <a:endParaRPr lang="en-US" sz="1800" b="0" dirty="0">
              <a:solidFill>
                <a:srgbClr val="AA82C4"/>
              </a:solidFill>
              <a:effectLst/>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5082931E-A5D8-5385-EE77-CC5802762E63}"/>
              </a:ext>
            </a:extLst>
          </p:cNvPr>
          <p:cNvSpPr txBox="1"/>
          <p:nvPr/>
        </p:nvSpPr>
        <p:spPr>
          <a:xfrm>
            <a:off x="603164" y="1481043"/>
            <a:ext cx="5372100" cy="4278094"/>
          </a:xfrm>
          <a:prstGeom prst="rect">
            <a:avLst/>
          </a:prstGeom>
          <a:noFill/>
        </p:spPr>
        <p:txBody>
          <a:bodyPr wrap="square">
            <a:spAutoFit/>
          </a:bodyPr>
          <a:lstStyle/>
          <a:p>
            <a:pPr marL="0" marR="0">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Interview On-Orbit Crew working EVA 80</a:t>
            </a:r>
          </a:p>
          <a:p>
            <a:pPr marL="0" marR="0">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p>
          <a:p>
            <a:pPr>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Analyze Voice Loops for EVA 80</a:t>
            </a: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Analyze </a:t>
            </a: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Timeline and Procedures</a:t>
            </a:r>
          </a:p>
          <a:p>
            <a:pPr marL="0" marR="0">
              <a:spcBef>
                <a:spcPts val="0"/>
              </a:spcBef>
              <a:spcAft>
                <a:spcPts val="0"/>
              </a:spcAft>
            </a:pP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Duration and frequency of tasks </a:t>
            </a:r>
          </a:p>
          <a:p>
            <a:pPr marL="34290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Difference during nominal and off-nominal operations</a:t>
            </a:r>
          </a:p>
          <a:p>
            <a:pPr marL="342900" indent="-342900">
              <a:spcBef>
                <a:spcPts val="0"/>
              </a:spcBef>
              <a:spcAft>
                <a:spcPts val="0"/>
              </a:spcAf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p>
            <a:pPr marR="0">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Assess Mental Workload</a:t>
            </a:r>
          </a:p>
          <a:p>
            <a:pPr marR="0">
              <a:spcBef>
                <a:spcPts val="0"/>
              </a:spcBef>
              <a:spcAft>
                <a:spcPts val="0"/>
              </a:spcAft>
            </a:pPr>
            <a:endParaRPr lang="en-US" sz="1600" dirty="0">
              <a:solidFill>
                <a:schemeClr val="bg1"/>
              </a:solidFill>
              <a:latin typeface="Calibri" panose="020F0502020204030204" pitchFamily="34" charset="0"/>
              <a:cs typeface="Calibri" panose="020F0502020204030204" pitchFamily="34" charset="0"/>
            </a:endParaRPr>
          </a:p>
          <a:p>
            <a:pPr marL="342900" marR="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Visual workload and complexity of visual stimuli</a:t>
            </a:r>
          </a:p>
          <a:p>
            <a:pPr marL="342900" marR="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Cognitive workload</a:t>
            </a:r>
          </a:p>
          <a:p>
            <a:pPr marL="342900" marR="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Fine Motor workload (writing or typing)</a:t>
            </a:r>
          </a:p>
          <a:p>
            <a:pPr marL="342900" marR="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Auditory workload</a:t>
            </a:r>
          </a:p>
          <a:p>
            <a:pPr marL="342900" marR="0" indent="-342900">
              <a:spcBef>
                <a:spcPts val="0"/>
              </a:spcBef>
              <a:spcAft>
                <a:spcPts val="0"/>
              </a:spcAft>
              <a:buFont typeface="Arial" panose="020B0604020202020204" pitchFamily="34" charset="0"/>
              <a:buChar char="•"/>
            </a:pPr>
            <a:r>
              <a:rPr lang="en-US" sz="1600" dirty="0">
                <a:solidFill>
                  <a:schemeClr val="bg1"/>
                </a:solidFill>
                <a:latin typeface="Calibri" panose="020F0502020204030204" pitchFamily="34" charset="0"/>
                <a:cs typeface="Calibri" panose="020F0502020204030204" pitchFamily="34" charset="0"/>
              </a:rPr>
              <a:t>Amount of different overlapping stimuli</a:t>
            </a:r>
          </a:p>
          <a:p>
            <a:pPr marL="342900" indent="-342900">
              <a:spcBef>
                <a:spcPts val="0"/>
              </a:spcBef>
              <a:spcAft>
                <a:spcPts val="0"/>
              </a:spcAft>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p:txBody>
      </p:sp>
      <p:pic>
        <p:nvPicPr>
          <p:cNvPr id="1028" name="Picture 4" descr="Canadarm2">
            <a:extLst>
              <a:ext uri="{FF2B5EF4-FFF2-40B4-BE49-F238E27FC236}">
                <a16:creationId xmlns:a16="http://schemas.microsoft.com/office/drawing/2014/main" id="{AAFF77AD-2FEE-EC01-EE07-2E4EFBDCFA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7159" y="1618199"/>
            <a:ext cx="5011677" cy="37587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F9F4634-F833-FEA6-FB41-4ED5FF40B82F}"/>
              </a:ext>
            </a:extLst>
          </p:cNvPr>
          <p:cNvSpPr txBox="1"/>
          <p:nvPr/>
        </p:nvSpPr>
        <p:spPr>
          <a:xfrm>
            <a:off x="6687407" y="5376957"/>
            <a:ext cx="1165683" cy="276999"/>
          </a:xfrm>
          <a:prstGeom prst="rect">
            <a:avLst/>
          </a:prstGeom>
          <a:noFill/>
        </p:spPr>
        <p:txBody>
          <a:bodyPr wrap="square">
            <a:spAutoFit/>
          </a:bodyPr>
          <a:lstStyle/>
          <a:p>
            <a:r>
              <a:rPr lang="en-US" sz="1200" b="0" i="1" dirty="0">
                <a:solidFill>
                  <a:srgbClr val="6D787A"/>
                </a:solidFill>
                <a:effectLst/>
                <a:latin typeface="LabGrotesque"/>
              </a:rPr>
              <a:t>Credits: NASA</a:t>
            </a:r>
            <a:endParaRPr lang="en-US" sz="1200" i="1" dirty="0"/>
          </a:p>
        </p:txBody>
      </p:sp>
    </p:spTree>
    <p:extLst>
      <p:ext uri="{BB962C8B-B14F-4D97-AF65-F5344CB8AC3E}">
        <p14:creationId xmlns:p14="http://schemas.microsoft.com/office/powerpoint/2010/main" val="3872753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25</a:t>
            </a:fld>
            <a:endParaRPr lang="en-US" dirty="0">
              <a:solidFill>
                <a:schemeClr val="bg1"/>
              </a:solidFill>
            </a:endParaRPr>
          </a:p>
        </p:txBody>
      </p:sp>
      <p:sp>
        <p:nvSpPr>
          <p:cNvPr id="7" name="Title 1">
            <a:extLst>
              <a:ext uri="{FF2B5EF4-FFF2-40B4-BE49-F238E27FC236}">
                <a16:creationId xmlns:a16="http://schemas.microsoft.com/office/drawing/2014/main" id="{9687EED2-8E06-7D27-EC76-0DD19115340B}"/>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Respond to Automation Failure Model</a:t>
            </a:r>
          </a:p>
        </p:txBody>
      </p:sp>
      <p:cxnSp>
        <p:nvCxnSpPr>
          <p:cNvPr id="11" name="Straight Connector 10">
            <a:extLst>
              <a:ext uri="{FF2B5EF4-FFF2-40B4-BE49-F238E27FC236}">
                <a16:creationId xmlns:a16="http://schemas.microsoft.com/office/drawing/2014/main" id="{B3B677DF-3595-6C61-0090-15E6FC6CD0CD}"/>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graphicFrame>
        <p:nvGraphicFramePr>
          <p:cNvPr id="2" name="Table 4">
            <a:extLst>
              <a:ext uri="{FF2B5EF4-FFF2-40B4-BE49-F238E27FC236}">
                <a16:creationId xmlns:a16="http://schemas.microsoft.com/office/drawing/2014/main" id="{357D98A1-2B3A-FA67-4C43-247983205311}"/>
              </a:ext>
            </a:extLst>
          </p:cNvPr>
          <p:cNvGraphicFramePr>
            <a:graphicFrameLocks noGrp="1"/>
          </p:cNvGraphicFramePr>
          <p:nvPr>
            <p:extLst>
              <p:ext uri="{D42A27DB-BD31-4B8C-83A1-F6EECF244321}">
                <p14:modId xmlns:p14="http://schemas.microsoft.com/office/powerpoint/2010/main" val="275174451"/>
              </p:ext>
            </p:extLst>
          </p:nvPr>
        </p:nvGraphicFramePr>
        <p:xfrm>
          <a:off x="635821" y="1491348"/>
          <a:ext cx="9708417" cy="3931920"/>
        </p:xfrm>
        <a:graphic>
          <a:graphicData uri="http://schemas.openxmlformats.org/drawingml/2006/table">
            <a:tbl>
              <a:tblPr firstRow="1" bandRow="1">
                <a:tableStyleId>{8A107856-5554-42FB-B03E-39F5DBC370BA}</a:tableStyleId>
              </a:tblPr>
              <a:tblGrid>
                <a:gridCol w="1560629">
                  <a:extLst>
                    <a:ext uri="{9D8B030D-6E8A-4147-A177-3AD203B41FA5}">
                      <a16:colId xmlns:a16="http://schemas.microsoft.com/office/drawing/2014/main" val="935494128"/>
                    </a:ext>
                  </a:extLst>
                </a:gridCol>
                <a:gridCol w="8147788">
                  <a:extLst>
                    <a:ext uri="{9D8B030D-6E8A-4147-A177-3AD203B41FA5}">
                      <a16:colId xmlns:a16="http://schemas.microsoft.com/office/drawing/2014/main" val="1678192374"/>
                    </a:ext>
                  </a:extLst>
                </a:gridCol>
              </a:tblGrid>
              <a:tr h="723983">
                <a:tc>
                  <a:txBody>
                    <a:bodyPr/>
                    <a:lstStyle/>
                    <a:p>
                      <a:r>
                        <a:rPr lang="en-US" sz="1600" b="1" dirty="0">
                          <a:solidFill>
                            <a:schemeClr val="bg1"/>
                          </a:solidFill>
                          <a:latin typeface="+mn-lt"/>
                        </a:rPr>
                        <a:t>Objectives</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400050" lvl="0" indent="-285750" algn="l" defTabSz="685800" rtl="0" eaLnBrk="1" latinLnBrk="0" hangingPunct="1">
                        <a:lnSpc>
                          <a:spcPct val="100000"/>
                        </a:lnSpc>
                        <a:spcBef>
                          <a:spcPts val="0"/>
                        </a:spcBef>
                        <a:spcAft>
                          <a:spcPts val="0"/>
                        </a:spcAft>
                        <a:buSzPts val="1800"/>
                        <a:buFont typeface="Arial" panose="020B0604020202020204" pitchFamily="34" charset="0"/>
                        <a:buChar char="•"/>
                      </a:pPr>
                      <a:r>
                        <a:rPr lang="en-US" sz="1600" b="0" kern="1200" dirty="0">
                          <a:solidFill>
                            <a:schemeClr val="bg1"/>
                          </a:solidFill>
                          <a:latin typeface="+mn-lt"/>
                          <a:ea typeface="+mn-ea"/>
                          <a:cs typeface="+mn-cs"/>
                        </a:rPr>
                        <a:t>Conduct external Robotic Arm operations within a specified time and without damaging incidents, both with automation assistance and without automation assistance</a:t>
                      </a:r>
                    </a:p>
                    <a:p>
                      <a:pPr marL="400050" marR="0" lvl="0" indent="-285750" algn="l" defTabSz="6858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kern="1200" dirty="0">
                          <a:solidFill>
                            <a:schemeClr val="bg1"/>
                          </a:solidFill>
                          <a:latin typeface="+mn-lt"/>
                          <a:ea typeface="+mn-ea"/>
                          <a:cs typeface="+mn-cs"/>
                        </a:rPr>
                        <a:t>Maintain ECLSS parameters within normal limits.</a:t>
                      </a:r>
                    </a:p>
                    <a:p>
                      <a:pPr marL="400050" lvl="0" indent="-285750" algn="l" defTabSz="685800" rtl="0" eaLnBrk="1" latinLnBrk="0" hangingPunct="1">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Maintain </a:t>
                      </a:r>
                      <a:r>
                        <a:rPr lang="en-US" sz="1600" b="0" u="sng" dirty="0">
                          <a:solidFill>
                            <a:schemeClr val="bg1"/>
                          </a:solidFill>
                          <a:latin typeface="+mn-lt"/>
                        </a:rPr>
                        <a:t>mental workload </a:t>
                      </a:r>
                      <a:r>
                        <a:rPr lang="en-US" sz="1600" b="0" dirty="0">
                          <a:solidFill>
                            <a:schemeClr val="bg1"/>
                          </a:solidFill>
                          <a:latin typeface="+mn-lt"/>
                        </a:rPr>
                        <a:t>robotic arm operator below overload threshold</a:t>
                      </a:r>
                      <a:endParaRPr lang="en-US" sz="1600" b="0" kern="1200" dirty="0">
                        <a:solidFill>
                          <a:schemeClr val="bg1"/>
                        </a:solidFill>
                        <a:latin typeface="+mn-lt"/>
                        <a:ea typeface="+mn-ea"/>
                        <a:cs typeface="+mn-cs"/>
                      </a:endParaRPr>
                    </a:p>
                    <a:p>
                      <a:pPr marL="0" lvl="0" indent="0" algn="l" rtl="0">
                        <a:lnSpc>
                          <a:spcPct val="100000"/>
                        </a:lnSpc>
                        <a:spcBef>
                          <a:spcPts val="0"/>
                        </a:spcBef>
                        <a:spcAft>
                          <a:spcPts val="0"/>
                        </a:spcAft>
                        <a:buFont typeface="Arial" panose="020B0604020202020204" pitchFamily="34" charset="0"/>
                        <a:buNone/>
                      </a:pPr>
                      <a:endParaRPr lang="en-US" sz="1600" b="0" dirty="0">
                        <a:solidFill>
                          <a:schemeClr val="bg1"/>
                        </a:solidFill>
                        <a:latin typeface="+mn-lt"/>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74933"/>
                  </a:ext>
                </a:extLst>
              </a:tr>
              <a:tr h="1161646">
                <a:tc>
                  <a:txBody>
                    <a:bodyPr/>
                    <a:lstStyle/>
                    <a:p>
                      <a:r>
                        <a:rPr lang="en-US" sz="1600" b="1" dirty="0">
                          <a:solidFill>
                            <a:schemeClr val="bg1"/>
                          </a:solidFill>
                          <a:latin typeface="+mn-lt"/>
                        </a:rPr>
                        <a:t>Trade Space</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Capabilities / technologies to consider in the trade space:</a:t>
                      </a:r>
                    </a:p>
                    <a:p>
                      <a:pPr marL="857250" marR="0" lvl="1"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Level of Robotic Arm control assistance provided</a:t>
                      </a:r>
                    </a:p>
                    <a:p>
                      <a:pPr marL="857250" lvl="1"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mn-lt"/>
                        </a:rPr>
                        <a:t>Level of ECLSS fault identification and recovery automation assistance provided</a:t>
                      </a:r>
                    </a:p>
                    <a:p>
                      <a:pPr marL="857250" lvl="1" indent="-285750" algn="l" defTabSz="685800" rtl="0" eaLnBrk="1" latinLnBrk="0" hangingPunct="1">
                        <a:lnSpc>
                          <a:spcPct val="100000"/>
                        </a:lnSpc>
                        <a:spcBef>
                          <a:spcPts val="0"/>
                        </a:spcBef>
                        <a:spcAft>
                          <a:spcPts val="0"/>
                        </a:spcAft>
                        <a:buSzPts val="1800"/>
                        <a:buFont typeface="Arial" panose="020B0604020202020204" pitchFamily="34" charset="0"/>
                        <a:buChar char="•"/>
                      </a:pPr>
                      <a:r>
                        <a:rPr lang="en-US" sz="1600" b="0" kern="1200" dirty="0">
                          <a:solidFill>
                            <a:schemeClr val="bg1"/>
                          </a:solidFill>
                          <a:latin typeface="+mn-lt"/>
                          <a:ea typeface="+mn-ea"/>
                          <a:cs typeface="+mn-cs"/>
                        </a:rPr>
                        <a:t>Crew sleep profile</a:t>
                      </a:r>
                    </a:p>
                    <a:p>
                      <a:pPr marL="857250" lvl="1" indent="-285750" algn="l" defTabSz="685800" rtl="0" eaLnBrk="1" latinLnBrk="0" hangingPunct="1">
                        <a:lnSpc>
                          <a:spcPct val="100000"/>
                        </a:lnSpc>
                        <a:spcBef>
                          <a:spcPts val="0"/>
                        </a:spcBef>
                        <a:spcAft>
                          <a:spcPts val="0"/>
                        </a:spcAft>
                        <a:buSzPts val="1800"/>
                        <a:buFont typeface="Arial" panose="020B0604020202020204" pitchFamily="34" charset="0"/>
                        <a:buChar char="•"/>
                      </a:pPr>
                      <a:endParaRPr lang="en-US" sz="1600" b="0" kern="1200" dirty="0">
                        <a:solidFill>
                          <a:schemeClr val="bg1"/>
                        </a:solidFill>
                        <a:latin typeface="+mn-lt"/>
                        <a:ea typeface="+mn-ea"/>
                        <a:cs typeface="+mn-cs"/>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5611411"/>
                  </a:ext>
                </a:extLst>
              </a:tr>
              <a:tr h="930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solidFill>
                            <a:schemeClr val="bg1"/>
                          </a:solidFill>
                          <a:latin typeface="+mn-lt"/>
                        </a:rPr>
                        <a:t>Data Sources</a:t>
                      </a:r>
                    </a:p>
                    <a:p>
                      <a:endParaRPr lang="en-US" sz="1600" b="0" i="1" dirty="0">
                        <a:solidFill>
                          <a:schemeClr val="bg1"/>
                        </a:solidFill>
                        <a:latin typeface="+mn-lt"/>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kern="1200" dirty="0">
                          <a:solidFill>
                            <a:schemeClr val="bg1"/>
                          </a:solidFill>
                          <a:latin typeface="+mn-lt"/>
                          <a:ea typeface="+mn-ea"/>
                          <a:cs typeface="+mn-cs"/>
                        </a:rPr>
                        <a:t>ISS EVA 80</a:t>
                      </a:r>
                    </a:p>
                    <a:p>
                      <a:pPr marL="857250" marR="0" lvl="1"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ISS Program as-planned and -executed ISS EVA timeline data</a:t>
                      </a:r>
                    </a:p>
                    <a:p>
                      <a:pPr marL="857250" marR="0" lvl="1"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mn-lt"/>
                        </a:rPr>
                        <a:t>Structured interviews with SMEs</a:t>
                      </a:r>
                      <a:endParaRPr lang="en-US" sz="1600" dirty="0">
                        <a:solidFill>
                          <a:schemeClr val="bg1"/>
                        </a:solidFill>
                        <a:latin typeface="+mn-lt"/>
                      </a:endParaRPr>
                    </a:p>
                    <a:p>
                      <a:pPr marL="400050" lvl="0" indent="-285750" algn="l" rtl="0">
                        <a:lnSpc>
                          <a:spcPct val="100000"/>
                        </a:lnSpc>
                        <a:spcBef>
                          <a:spcPts val="0"/>
                        </a:spcBef>
                        <a:spcAft>
                          <a:spcPts val="0"/>
                        </a:spcAft>
                        <a:buSzPts val="1800"/>
                        <a:buFont typeface="Arial" panose="020B0604020202020204" pitchFamily="34" charset="0"/>
                        <a:buChar char="•"/>
                      </a:pPr>
                      <a:r>
                        <a:rPr lang="en-US" sz="1600" dirty="0">
                          <a:solidFill>
                            <a:schemeClr val="bg1"/>
                          </a:solidFill>
                          <a:latin typeface="+mn-lt"/>
                        </a:rPr>
                        <a:t>S-PRINT: Development and Validation of a Model-Based Tool to Predict Astronaut Performance in Workload Transitions NASA Grant NNX12AE69G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1286233"/>
                  </a:ext>
                </a:extLst>
              </a:tr>
            </a:tbl>
          </a:graphicData>
        </a:graphic>
      </p:graphicFrame>
    </p:spTree>
    <p:extLst>
      <p:ext uri="{BB962C8B-B14F-4D97-AF65-F5344CB8AC3E}">
        <p14:creationId xmlns:p14="http://schemas.microsoft.com/office/powerpoint/2010/main" val="2655031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B7A0B29-32A9-50C1-77B7-8CE5FE20A89D}"/>
              </a:ext>
            </a:extLst>
          </p:cNvPr>
          <p:cNvSpPr/>
          <p:nvPr/>
        </p:nvSpPr>
        <p:spPr>
          <a:xfrm>
            <a:off x="544479" y="1403037"/>
            <a:ext cx="9209121" cy="3539430"/>
          </a:xfrm>
          <a:prstGeom prst="rect">
            <a:avLst/>
          </a:prstGeom>
        </p:spPr>
        <p:txBody>
          <a:bodyPr wrap="square">
            <a:spAutoFit/>
          </a:bodyPr>
          <a:lstStyle/>
          <a:p>
            <a:r>
              <a:rPr lang="en-US" sz="1600" dirty="0">
                <a:solidFill>
                  <a:schemeClr val="bg1"/>
                </a:solidFill>
                <a:latin typeface="+mn-lt"/>
                <a:cs typeface="Arial" panose="020B0604020202020204" pitchFamily="34" charset="0"/>
              </a:rPr>
              <a:t>Modeling Outputs</a:t>
            </a:r>
          </a:p>
          <a:p>
            <a:pPr marL="285750" indent="-285750">
              <a:buFont typeface="Arial" panose="020B0604020202020204" pitchFamily="34" charset="0"/>
              <a:buChar char="•"/>
            </a:pPr>
            <a:r>
              <a:rPr lang="en-US" sz="1600" dirty="0">
                <a:solidFill>
                  <a:schemeClr val="bg1"/>
                </a:solidFill>
                <a:latin typeface="+mn-lt"/>
                <a:cs typeface="Arial" panose="020B0604020202020204" pitchFamily="34" charset="0"/>
              </a:rPr>
              <a:t>Model outputs are </a:t>
            </a:r>
            <a:r>
              <a:rPr lang="en-US" sz="1600" u="sng" dirty="0">
                <a:solidFill>
                  <a:schemeClr val="bg1"/>
                </a:solidFill>
                <a:latin typeface="+mn-lt"/>
                <a:cs typeface="Arial" panose="020B0604020202020204" pitchFamily="34" charset="0"/>
              </a:rPr>
              <a:t>mental workload</a:t>
            </a:r>
            <a:r>
              <a:rPr lang="en-US" sz="1600" dirty="0">
                <a:solidFill>
                  <a:schemeClr val="bg1"/>
                </a:solidFill>
                <a:latin typeface="+mn-lt"/>
                <a:cs typeface="Arial" panose="020B0604020202020204" pitchFamily="34" charset="0"/>
              </a:rPr>
              <a:t> (IMPRINT Operations Modeling)</a:t>
            </a:r>
          </a:p>
          <a:p>
            <a:pPr marL="285750" indent="-285750">
              <a:buFont typeface="Arial" panose="020B0604020202020204" pitchFamily="34" charset="0"/>
              <a:buChar char="•"/>
            </a:pPr>
            <a:r>
              <a:rPr lang="en-US" sz="1600" u="sng" dirty="0">
                <a:solidFill>
                  <a:schemeClr val="bg1"/>
                </a:solidFill>
                <a:latin typeface="+mn-lt"/>
                <a:cs typeface="Arial" panose="020B0604020202020204" pitchFamily="34" charset="0"/>
              </a:rPr>
              <a:t>Level of engagement</a:t>
            </a:r>
            <a:r>
              <a:rPr lang="en-US" sz="1600" dirty="0">
                <a:solidFill>
                  <a:schemeClr val="bg1"/>
                </a:solidFill>
                <a:latin typeface="+mn-lt"/>
                <a:cs typeface="Arial" panose="020B0604020202020204" pitchFamily="34" charset="0"/>
              </a:rPr>
              <a:t> (IMPRINT Forces Modeling)</a:t>
            </a:r>
          </a:p>
          <a:p>
            <a:endParaRPr lang="en-US" sz="1600" dirty="0">
              <a:solidFill>
                <a:schemeClr val="bg1"/>
              </a:solidFill>
              <a:latin typeface="+mn-lt"/>
              <a:cs typeface="Arial" panose="020B0604020202020204" pitchFamily="34" charset="0"/>
            </a:endParaRPr>
          </a:p>
          <a:p>
            <a:r>
              <a:rPr lang="en-US" sz="1600" dirty="0">
                <a:solidFill>
                  <a:schemeClr val="bg1"/>
                </a:solidFill>
                <a:latin typeface="+mn-lt"/>
                <a:cs typeface="Arial" panose="020B0604020202020204" pitchFamily="34" charset="0"/>
              </a:rPr>
              <a:t>Modeling Process</a:t>
            </a:r>
          </a:p>
          <a:p>
            <a:pPr marL="285750" indent="-285750">
              <a:buFont typeface="Arial" panose="020B0604020202020204" pitchFamily="34" charset="0"/>
              <a:buChar char="•"/>
            </a:pPr>
            <a:r>
              <a:rPr lang="en-US" sz="1600" dirty="0">
                <a:solidFill>
                  <a:schemeClr val="bg1"/>
                </a:solidFill>
                <a:latin typeface="+mn-lt"/>
                <a:cs typeface="Arial" panose="020B0604020202020204" pitchFamily="34" charset="0"/>
              </a:rPr>
              <a:t>Model scenarios for a crew of 4**, based on the anticipated technologies in the envisioned world and the allocation of tasks for a given scenario</a:t>
            </a:r>
          </a:p>
          <a:p>
            <a:pPr marL="285750" indent="-285750">
              <a:buFont typeface="Arial" panose="020B0604020202020204" pitchFamily="34" charset="0"/>
              <a:buChar char="•"/>
            </a:pPr>
            <a:r>
              <a:rPr lang="en-US" sz="1600" dirty="0">
                <a:solidFill>
                  <a:schemeClr val="bg1"/>
                </a:solidFill>
                <a:latin typeface="+mn-lt"/>
                <a:cs typeface="Arial" panose="020B0604020202020204" pitchFamily="34" charset="0"/>
              </a:rPr>
              <a:t>For outputs that exceed the mental workload or level of engagement thresholds, then model the scenario for an increased crew size</a:t>
            </a:r>
          </a:p>
          <a:p>
            <a:pPr marL="285750" indent="-285750">
              <a:buFont typeface="Arial" panose="020B0604020202020204" pitchFamily="34" charset="0"/>
              <a:buChar char="•"/>
            </a:pPr>
            <a:r>
              <a:rPr lang="en-US" sz="1600" dirty="0">
                <a:solidFill>
                  <a:schemeClr val="bg1"/>
                </a:solidFill>
                <a:latin typeface="+mn-lt"/>
                <a:cs typeface="Arial" panose="020B0604020202020204" pitchFamily="34" charset="0"/>
              </a:rPr>
              <a:t>Model advanced technologies that may offload crew tasking and potentially reduce crew size</a:t>
            </a:r>
          </a:p>
          <a:p>
            <a:endParaRPr lang="en-US" sz="1600" dirty="0">
              <a:solidFill>
                <a:schemeClr val="bg1"/>
              </a:solidFill>
              <a:latin typeface="+mn-lt"/>
              <a:cs typeface="Arial" panose="020B0604020202020204" pitchFamily="34" charset="0"/>
            </a:endParaRPr>
          </a:p>
          <a:p>
            <a:r>
              <a:rPr lang="en-US" sz="1600" dirty="0">
                <a:solidFill>
                  <a:schemeClr val="bg1"/>
                </a:solidFill>
                <a:latin typeface="+mn-lt"/>
                <a:cs typeface="Arial" panose="020B0604020202020204" pitchFamily="34" charset="0"/>
              </a:rPr>
              <a:t>Crewing Configuration Recommendations</a:t>
            </a:r>
          </a:p>
          <a:p>
            <a:pPr marL="285750" indent="-285750">
              <a:buFont typeface="Arial" panose="020B0604020202020204" pitchFamily="34" charset="0"/>
              <a:buChar char="•"/>
            </a:pPr>
            <a:r>
              <a:rPr lang="en-US" sz="1600" dirty="0">
                <a:solidFill>
                  <a:schemeClr val="bg1"/>
                </a:solidFill>
                <a:latin typeface="+mn-lt"/>
                <a:cs typeface="Arial" panose="020B0604020202020204" pitchFamily="34" charset="0"/>
              </a:rPr>
              <a:t>Conduct SME review of crewing configurations for each scenario and set of assumptions about the envisioned world</a:t>
            </a:r>
          </a:p>
        </p:txBody>
      </p:sp>
      <p:sp>
        <p:nvSpPr>
          <p:cNvPr id="12" name="Rectangle 11">
            <a:extLst>
              <a:ext uri="{FF2B5EF4-FFF2-40B4-BE49-F238E27FC236}">
                <a16:creationId xmlns:a16="http://schemas.microsoft.com/office/drawing/2014/main" id="{D0A98D73-BD80-FF26-F0B2-6533BB29C2E4}"/>
              </a:ext>
            </a:extLst>
          </p:cNvPr>
          <p:cNvSpPr/>
          <p:nvPr/>
        </p:nvSpPr>
        <p:spPr>
          <a:xfrm>
            <a:off x="544480" y="5573259"/>
            <a:ext cx="9577927" cy="1200329"/>
          </a:xfrm>
          <a:prstGeom prst="rect">
            <a:avLst/>
          </a:prstGeom>
        </p:spPr>
        <p:txBody>
          <a:bodyPr wrap="square">
            <a:spAutoFit/>
          </a:bodyPr>
          <a:lstStyle/>
          <a:p>
            <a:endParaRPr lang="en-US" sz="1200" i="1" dirty="0">
              <a:solidFill>
                <a:schemeClr val="bg1"/>
              </a:solidFill>
              <a:latin typeface="Cambria" panose="02040503050406030204" pitchFamily="18" charset="0"/>
            </a:endParaRPr>
          </a:p>
          <a:p>
            <a:pPr marL="119063" indent="-119063"/>
            <a:r>
              <a:rPr lang="en-US" sz="1200" dirty="0">
                <a:solidFill>
                  <a:schemeClr val="bg1"/>
                </a:solidFill>
                <a:latin typeface="Cambria" panose="02040503050406030204" pitchFamily="18" charset="0"/>
                <a:cs typeface="Arial" panose="020B0604020202020204" pitchFamily="34" charset="0"/>
              </a:rPr>
              <a:t>* Crewing Configuration - </a:t>
            </a:r>
            <a:r>
              <a:rPr lang="en-US" sz="1200" i="1" dirty="0">
                <a:solidFill>
                  <a:schemeClr val="bg1"/>
                </a:solidFill>
                <a:latin typeface="Cambria" panose="02040503050406030204" pitchFamily="18" charset="0"/>
                <a:cs typeface="Arial" charset="0"/>
              </a:rPr>
              <a:t>an allocation of functions among different agents in a complex system, where an agent can be a human (crew, ground support), hardware (e.g., vehicle systems, robotic agents), or software (e.g., automation or intelligent systems). </a:t>
            </a:r>
          </a:p>
          <a:p>
            <a:pPr marL="285750" indent="-285750">
              <a:buFont typeface="Arial" panose="020B0604020202020204" pitchFamily="34" charset="0"/>
              <a:buChar char="•"/>
            </a:pPr>
            <a:endParaRPr lang="en-US" sz="1200" i="1" dirty="0">
              <a:solidFill>
                <a:schemeClr val="bg1"/>
              </a:solidFill>
              <a:latin typeface="Cambria" panose="02040503050406030204" pitchFamily="18" charset="0"/>
              <a:cs typeface="Arial" charset="0"/>
            </a:endParaRPr>
          </a:p>
          <a:p>
            <a:r>
              <a:rPr lang="en-US" sz="1200" dirty="0">
                <a:solidFill>
                  <a:schemeClr val="bg1"/>
                </a:solidFill>
                <a:latin typeface="Cambria" panose="02040503050406030204" pitchFamily="18" charset="0"/>
                <a:cs typeface="Arial" panose="020B0604020202020204" pitchFamily="34" charset="0"/>
              </a:rPr>
              <a:t>** Based on HEO-DM-1002</a:t>
            </a:r>
          </a:p>
          <a:p>
            <a:endParaRPr lang="en-US" sz="1200" dirty="0">
              <a:solidFill>
                <a:schemeClr val="bg1"/>
              </a:solidFill>
              <a:latin typeface="Cambria" panose="02040503050406030204" pitchFamily="18" charset="0"/>
              <a:cs typeface="Arial" panose="020B0604020202020204" pitchFamily="34" charset="0"/>
            </a:endParaRPr>
          </a:p>
        </p:txBody>
      </p:sp>
      <p:sp>
        <p:nvSpPr>
          <p:cNvPr id="13" name="Curved Left Arrow 12">
            <a:extLst>
              <a:ext uri="{FF2B5EF4-FFF2-40B4-BE49-F238E27FC236}">
                <a16:creationId xmlns:a16="http://schemas.microsoft.com/office/drawing/2014/main" id="{9D89E079-BBFC-5328-A134-C38414AF7930}"/>
              </a:ext>
            </a:extLst>
          </p:cNvPr>
          <p:cNvSpPr/>
          <p:nvPr/>
        </p:nvSpPr>
        <p:spPr bwMode="auto">
          <a:xfrm flipH="1" flipV="1">
            <a:off x="261020" y="2729017"/>
            <a:ext cx="245947" cy="544532"/>
          </a:xfrm>
          <a:prstGeom prst="curvedLeftArrow">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New Roman" pitchFamily="18" charset="0"/>
            </a:endParaRPr>
          </a:p>
        </p:txBody>
      </p:sp>
      <p:cxnSp>
        <p:nvCxnSpPr>
          <p:cNvPr id="16" name="Straight Connector 15">
            <a:extLst>
              <a:ext uri="{FF2B5EF4-FFF2-40B4-BE49-F238E27FC236}">
                <a16:creationId xmlns:a16="http://schemas.microsoft.com/office/drawing/2014/main" id="{C6EFAE1C-90A0-E71F-E7DC-A85131CC5CB6}"/>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17" name="Title 1">
            <a:extLst>
              <a:ext uri="{FF2B5EF4-FFF2-40B4-BE49-F238E27FC236}">
                <a16:creationId xmlns:a16="http://schemas.microsoft.com/office/drawing/2014/main" id="{A521068F-5CD4-A7EF-51AF-72B4E8AEFB96}"/>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Crew Size </a:t>
            </a:r>
            <a:r>
              <a:rPr lang="en-US" sz="3200" i="1" dirty="0">
                <a:solidFill>
                  <a:schemeClr val="bg1"/>
                </a:solidFill>
              </a:rPr>
              <a:t>(as part of the crewing configuration)</a:t>
            </a:r>
            <a:endParaRPr lang="en-US" sz="4400" i="1" dirty="0">
              <a:solidFill>
                <a:schemeClr val="bg1"/>
              </a:solidFill>
            </a:endParaRPr>
          </a:p>
        </p:txBody>
      </p:sp>
    </p:spTree>
    <p:extLst>
      <p:ext uri="{BB962C8B-B14F-4D97-AF65-F5344CB8AC3E}">
        <p14:creationId xmlns:p14="http://schemas.microsoft.com/office/powerpoint/2010/main" val="182483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C6EFAE1C-90A0-E71F-E7DC-A85131CC5CB6}"/>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17" name="Title 1">
            <a:extLst>
              <a:ext uri="{FF2B5EF4-FFF2-40B4-BE49-F238E27FC236}">
                <a16:creationId xmlns:a16="http://schemas.microsoft.com/office/drawing/2014/main" id="{A521068F-5CD4-A7EF-51AF-72B4E8AEFB96}"/>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Respond to Unanticipated Major </a:t>
            </a:r>
            <a:r>
              <a:rPr lang="en-US" sz="4400" dirty="0" err="1">
                <a:solidFill>
                  <a:schemeClr val="bg1"/>
                </a:solidFill>
              </a:rPr>
              <a:t>Malf</a:t>
            </a:r>
            <a:r>
              <a:rPr lang="en-US" sz="4400" dirty="0">
                <a:solidFill>
                  <a:schemeClr val="bg1"/>
                </a:solidFill>
              </a:rPr>
              <a:t>. Model</a:t>
            </a:r>
            <a:endParaRPr lang="en-US" sz="4400" i="1" dirty="0">
              <a:solidFill>
                <a:schemeClr val="bg1"/>
              </a:solidFill>
            </a:endParaRPr>
          </a:p>
        </p:txBody>
      </p:sp>
      <p:graphicFrame>
        <p:nvGraphicFramePr>
          <p:cNvPr id="2" name="Table 4">
            <a:extLst>
              <a:ext uri="{FF2B5EF4-FFF2-40B4-BE49-F238E27FC236}">
                <a16:creationId xmlns:a16="http://schemas.microsoft.com/office/drawing/2014/main" id="{E0716D0C-A5FF-7083-DE82-70652C5F9394}"/>
              </a:ext>
            </a:extLst>
          </p:cNvPr>
          <p:cNvGraphicFramePr>
            <a:graphicFrameLocks noGrp="1"/>
          </p:cNvGraphicFramePr>
          <p:nvPr>
            <p:extLst>
              <p:ext uri="{D42A27DB-BD31-4B8C-83A1-F6EECF244321}">
                <p14:modId xmlns:p14="http://schemas.microsoft.com/office/powerpoint/2010/main" val="4067888179"/>
              </p:ext>
            </p:extLst>
          </p:nvPr>
        </p:nvGraphicFramePr>
        <p:xfrm>
          <a:off x="603163" y="1447800"/>
          <a:ext cx="10972800" cy="1554480"/>
        </p:xfrm>
        <a:graphic>
          <a:graphicData uri="http://schemas.openxmlformats.org/drawingml/2006/table">
            <a:tbl>
              <a:tblPr firstRow="1" bandRow="1">
                <a:tableStyleId>{8A107856-5554-42FB-B03E-39F5DBC370BA}</a:tableStyleId>
              </a:tblPr>
              <a:tblGrid>
                <a:gridCol w="1802765">
                  <a:extLst>
                    <a:ext uri="{9D8B030D-6E8A-4147-A177-3AD203B41FA5}">
                      <a16:colId xmlns:a16="http://schemas.microsoft.com/office/drawing/2014/main" val="935494128"/>
                    </a:ext>
                  </a:extLst>
                </a:gridCol>
                <a:gridCol w="9170035">
                  <a:extLst>
                    <a:ext uri="{9D8B030D-6E8A-4147-A177-3AD203B41FA5}">
                      <a16:colId xmlns:a16="http://schemas.microsoft.com/office/drawing/2014/main" val="1678192374"/>
                    </a:ext>
                  </a:extLst>
                </a:gridCol>
              </a:tblGrid>
              <a:tr h="596762">
                <a:tc>
                  <a:txBody>
                    <a:bodyPr/>
                    <a:lstStyle/>
                    <a:p>
                      <a:r>
                        <a:rPr lang="en-US" sz="1600" dirty="0">
                          <a:solidFill>
                            <a:schemeClr val="bg1"/>
                          </a:solidFill>
                          <a:latin typeface="Calibri" panose="020F0502020204030204" pitchFamily="34" charset="0"/>
                          <a:cs typeface="Calibri" panose="020F0502020204030204" pitchFamily="34" charset="0"/>
                        </a:rPr>
                        <a:t>Background</a:t>
                      </a:r>
                    </a:p>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bg1"/>
                          </a:solidFill>
                          <a:latin typeface="+mn-lt"/>
                        </a:rPr>
                        <a:t>ISS flight controllers are trained for years as experts on vehicle systems and with real-time comm. for ISS missions, MCC is readily available to respond to unanticipated failures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bg1"/>
                          </a:solidFill>
                          <a:latin typeface="+mn-lt"/>
                          <a:cs typeface="Calibri" panose="020F0502020204030204" pitchFamily="34" charset="0"/>
                        </a:rPr>
                        <a:t>The HSIA Risk custodian has determined that there are ~1.7 unanticipated failures per year on ISS</a:t>
                      </a:r>
                      <a:endParaRPr lang="en-US" sz="1600" b="0" dirty="0">
                        <a:solidFill>
                          <a:schemeClr val="bg1"/>
                        </a:solidFill>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bg1"/>
                          </a:solidFill>
                          <a:latin typeface="Calibri" panose="020F0502020204030204" pitchFamily="34" charset="0"/>
                          <a:cs typeface="Calibri" panose="020F0502020204030204" pitchFamily="34" charset="0"/>
                        </a:rPr>
                        <a:t>Mars crew will likely need to respond to an unanticipated failure without the real-time support provided by MCC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dirty="0">
                          <a:solidFill>
                            <a:schemeClr val="bg1"/>
                          </a:solidFill>
                          <a:latin typeface="Calibri" panose="020F0502020204030204" pitchFamily="34" charset="0"/>
                          <a:cs typeface="Calibri" panose="020F0502020204030204" pitchFamily="34" charset="0"/>
                        </a:rPr>
                        <a:t>How does the necessary level of expertise needed to respond to such failure real-time inform crew size?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8930127"/>
                  </a:ext>
                </a:extLst>
              </a:tr>
            </a:tbl>
          </a:graphicData>
        </a:graphic>
      </p:graphicFrame>
    </p:spTree>
    <p:extLst>
      <p:ext uri="{BB962C8B-B14F-4D97-AF65-F5344CB8AC3E}">
        <p14:creationId xmlns:p14="http://schemas.microsoft.com/office/powerpoint/2010/main" val="2399558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fld id="{F8FC8337-2617-4A9E-BDAB-824D967E6C07}" type="slidenum">
              <a:rPr lang="en-US" smtClean="0">
                <a:solidFill>
                  <a:schemeClr val="bg1"/>
                </a:solidFill>
              </a:rPr>
              <a:pPr/>
              <a:t>28</a:t>
            </a:fld>
            <a:endParaRPr lang="en-US" dirty="0">
              <a:solidFill>
                <a:schemeClr val="bg1"/>
              </a:solidFill>
            </a:endParaRPr>
          </a:p>
        </p:txBody>
      </p:sp>
      <p:pic>
        <p:nvPicPr>
          <p:cNvPr id="2" name="Picture 1">
            <a:extLst>
              <a:ext uri="{FF2B5EF4-FFF2-40B4-BE49-F238E27FC236}">
                <a16:creationId xmlns:a16="http://schemas.microsoft.com/office/drawing/2014/main" id="{831946CD-BFD8-DB7A-A884-73F1C7B9330E}"/>
              </a:ext>
            </a:extLst>
          </p:cNvPr>
          <p:cNvPicPr>
            <a:picLocks noChangeAspect="1"/>
          </p:cNvPicPr>
          <p:nvPr/>
        </p:nvPicPr>
        <p:blipFill>
          <a:blip r:embed="rId3"/>
          <a:stretch>
            <a:fillRect/>
          </a:stretch>
        </p:blipFill>
        <p:spPr>
          <a:xfrm>
            <a:off x="2356495" y="1535581"/>
            <a:ext cx="9084290" cy="4437042"/>
          </a:xfrm>
          <a:prstGeom prst="rect">
            <a:avLst/>
          </a:prstGeom>
        </p:spPr>
      </p:pic>
      <p:sp>
        <p:nvSpPr>
          <p:cNvPr id="7" name="Title 1">
            <a:extLst>
              <a:ext uri="{FF2B5EF4-FFF2-40B4-BE49-F238E27FC236}">
                <a16:creationId xmlns:a16="http://schemas.microsoft.com/office/drawing/2014/main" id="{D58D5B14-8384-639F-89E6-8193CE5DCE0B}"/>
              </a:ext>
            </a:extLst>
          </p:cNvPr>
          <p:cNvSpPr txBox="1">
            <a:spLocks/>
          </p:cNvSpPr>
          <p:nvPr/>
        </p:nvSpPr>
        <p:spPr>
          <a:xfrm>
            <a:off x="513009" y="623641"/>
            <a:ext cx="1106295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spcAft>
                <a:spcPts val="600"/>
              </a:spcAft>
              <a:defRPr/>
            </a:pPr>
            <a:r>
              <a:rPr lang="en-US" dirty="0">
                <a:solidFill>
                  <a:schemeClr val="bg1"/>
                </a:solidFill>
              </a:rPr>
              <a:t>Mission Control Center – Houston (MCC-H)</a:t>
            </a:r>
          </a:p>
        </p:txBody>
      </p:sp>
      <p:sp>
        <p:nvSpPr>
          <p:cNvPr id="10" name="TextBox 9">
            <a:extLst>
              <a:ext uri="{FF2B5EF4-FFF2-40B4-BE49-F238E27FC236}">
                <a16:creationId xmlns:a16="http://schemas.microsoft.com/office/drawing/2014/main" id="{991F041A-1707-4754-768C-86B2CF35E983}"/>
              </a:ext>
            </a:extLst>
          </p:cNvPr>
          <p:cNvSpPr txBox="1"/>
          <p:nvPr/>
        </p:nvSpPr>
        <p:spPr>
          <a:xfrm>
            <a:off x="603161" y="6126901"/>
            <a:ext cx="10972801" cy="523220"/>
          </a:xfrm>
          <a:prstGeom prst="rect">
            <a:avLst/>
          </a:prstGeom>
          <a:noFill/>
        </p:spPr>
        <p:txBody>
          <a:bodyPr wrap="square">
            <a:spAutoFit/>
          </a:bodyPr>
          <a:lstStyle/>
          <a:p>
            <a:pPr marL="114300" lvl="0" algn="l" rtl="0">
              <a:lnSpc>
                <a:spcPct val="100000"/>
              </a:lnSpc>
              <a:spcBef>
                <a:spcPts val="0"/>
              </a:spcBef>
              <a:spcAft>
                <a:spcPts val="0"/>
              </a:spcAft>
              <a:buSzPts val="1800"/>
            </a:pPr>
            <a:r>
              <a:rPr lang="en-US" sz="1400" b="0" dirty="0" err="1">
                <a:solidFill>
                  <a:schemeClr val="bg1"/>
                </a:solidFill>
                <a:latin typeface="Calibri" panose="020F0502020204030204" pitchFamily="34" charset="0"/>
                <a:cs typeface="Calibri" panose="020F0502020204030204" pitchFamily="34" charset="0"/>
              </a:rPr>
              <a:t>Panontin</a:t>
            </a:r>
            <a:r>
              <a:rPr lang="en-US" sz="1400" b="0" dirty="0">
                <a:solidFill>
                  <a:schemeClr val="bg1"/>
                </a:solidFill>
                <a:latin typeface="Calibri" panose="020F0502020204030204" pitchFamily="34" charset="0"/>
                <a:cs typeface="Calibri" panose="020F0502020204030204" pitchFamily="34" charset="0"/>
              </a:rPr>
              <a:t>, T. L., Wu, S. C., </a:t>
            </a:r>
            <a:r>
              <a:rPr lang="en-US" sz="1400" b="0" dirty="0" err="1">
                <a:solidFill>
                  <a:schemeClr val="bg1"/>
                </a:solidFill>
                <a:latin typeface="Calibri" panose="020F0502020204030204" pitchFamily="34" charset="0"/>
                <a:cs typeface="Calibri" panose="020F0502020204030204" pitchFamily="34" charset="0"/>
              </a:rPr>
              <a:t>Parisi</a:t>
            </a:r>
            <a:r>
              <a:rPr lang="en-US" sz="1400" b="0" dirty="0">
                <a:solidFill>
                  <a:schemeClr val="bg1"/>
                </a:solidFill>
                <a:latin typeface="Calibri" panose="020F0502020204030204" pitchFamily="34" charset="0"/>
                <a:cs typeface="Calibri" panose="020F0502020204030204" pitchFamily="34" charset="0"/>
              </a:rPr>
              <a:t>, M. E., McTigue, K. R., &amp; Vera, A. H. Human-Systems Integration Architecture Needs Analysis: On-Board Anomaly Resolution During Autonomous Operations. </a:t>
            </a:r>
          </a:p>
        </p:txBody>
      </p:sp>
      <p:sp>
        <p:nvSpPr>
          <p:cNvPr id="11" name="Rectangle 10">
            <a:extLst>
              <a:ext uri="{FF2B5EF4-FFF2-40B4-BE49-F238E27FC236}">
                <a16:creationId xmlns:a16="http://schemas.microsoft.com/office/drawing/2014/main" id="{D3F64D30-6FFA-6D7A-B6DB-41EDB5EC739B}"/>
              </a:ext>
            </a:extLst>
          </p:cNvPr>
          <p:cNvSpPr/>
          <p:nvPr/>
        </p:nvSpPr>
        <p:spPr bwMode="auto">
          <a:xfrm>
            <a:off x="5831840" y="5049520"/>
            <a:ext cx="1442720" cy="386080"/>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12" name="Picture 11">
            <a:extLst>
              <a:ext uri="{FF2B5EF4-FFF2-40B4-BE49-F238E27FC236}">
                <a16:creationId xmlns:a16="http://schemas.microsoft.com/office/drawing/2014/main" id="{554DA3F4-0C1E-7967-9C26-9A3CBF1F5395}"/>
              </a:ext>
            </a:extLst>
          </p:cNvPr>
          <p:cNvPicPr>
            <a:picLocks noChangeAspect="1"/>
          </p:cNvPicPr>
          <p:nvPr/>
        </p:nvPicPr>
        <p:blipFill>
          <a:blip r:embed="rId4"/>
          <a:stretch>
            <a:fillRect/>
          </a:stretch>
        </p:blipFill>
        <p:spPr>
          <a:xfrm>
            <a:off x="831821" y="3863701"/>
            <a:ext cx="1388708" cy="2126030"/>
          </a:xfrm>
          <a:prstGeom prst="rect">
            <a:avLst/>
          </a:prstGeom>
        </p:spPr>
      </p:pic>
      <p:cxnSp>
        <p:nvCxnSpPr>
          <p:cNvPr id="4" name="Straight Connector 3">
            <a:extLst>
              <a:ext uri="{FF2B5EF4-FFF2-40B4-BE49-F238E27FC236}">
                <a16:creationId xmlns:a16="http://schemas.microsoft.com/office/drawing/2014/main" id="{F9FA2026-D6B1-F539-E380-094935C312A7}"/>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476066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 name="Title 1">
            <a:extLst>
              <a:ext uri="{FF2B5EF4-FFF2-40B4-BE49-F238E27FC236}">
                <a16:creationId xmlns:a16="http://schemas.microsoft.com/office/drawing/2014/main" id="{FBC8D5D1-C042-8D75-95AF-78BD08CA0C83}"/>
              </a:ext>
            </a:extLst>
          </p:cNvPr>
          <p:cNvSpPr txBox="1">
            <a:spLocks/>
          </p:cNvSpPr>
          <p:nvPr/>
        </p:nvSpPr>
        <p:spPr>
          <a:xfrm>
            <a:off x="513010" y="779755"/>
            <a:ext cx="5089004"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Data Collection</a:t>
            </a:r>
            <a:endParaRPr lang="en-US" sz="4400" dirty="0">
              <a:solidFill>
                <a:schemeClr val="bg1"/>
              </a:solidFill>
            </a:endParaRPr>
          </a:p>
        </p:txBody>
      </p:sp>
      <p:cxnSp>
        <p:nvCxnSpPr>
          <p:cNvPr id="14" name="Straight Connector 13">
            <a:extLst>
              <a:ext uri="{FF2B5EF4-FFF2-40B4-BE49-F238E27FC236}">
                <a16:creationId xmlns:a16="http://schemas.microsoft.com/office/drawing/2014/main" id="{A2EA9F58-EE08-EF8C-7676-E17D8F114BC8}"/>
              </a:ext>
            </a:extLst>
          </p:cNvPr>
          <p:cNvCxnSpPr>
            <a:cxnSpLocks/>
          </p:cNvCxnSpPr>
          <p:nvPr/>
        </p:nvCxnSpPr>
        <p:spPr bwMode="auto">
          <a:xfrm>
            <a:off x="4303822" y="1407"/>
            <a:ext cx="0" cy="6858000"/>
          </a:xfrm>
          <a:prstGeom prst="line">
            <a:avLst/>
          </a:prstGeom>
          <a:solidFill>
            <a:schemeClr val="accent1"/>
          </a:solidFill>
          <a:ln w="57150" cap="flat" cmpd="sng" algn="ctr">
            <a:solidFill>
              <a:schemeClr val="bg1">
                <a:lumMod val="50000"/>
              </a:schemeClr>
            </a:solidFill>
            <a:prstDash val="solid"/>
            <a:round/>
            <a:headEnd type="none" w="sm" len="sm"/>
            <a:tailEnd type="none" w="sm" len="sm"/>
          </a:ln>
          <a:effectLst/>
        </p:spPr>
      </p:cxnSp>
      <p:sp>
        <p:nvSpPr>
          <p:cNvPr id="3" name="TextBox 2">
            <a:extLst>
              <a:ext uri="{FF2B5EF4-FFF2-40B4-BE49-F238E27FC236}">
                <a16:creationId xmlns:a16="http://schemas.microsoft.com/office/drawing/2014/main" id="{7CCB00BA-E42B-A04A-3AB3-CECE9330472F}"/>
              </a:ext>
            </a:extLst>
          </p:cNvPr>
          <p:cNvSpPr txBox="1"/>
          <p:nvPr/>
        </p:nvSpPr>
        <p:spPr>
          <a:xfrm>
            <a:off x="513009" y="1485376"/>
            <a:ext cx="3564719" cy="2800767"/>
          </a:xfrm>
          <a:prstGeom prst="rect">
            <a:avLst/>
          </a:prstGeom>
          <a:noFill/>
        </p:spPr>
        <p:txBody>
          <a:bodyPr wrap="square">
            <a:spAutoFit/>
          </a:bodyPr>
          <a:lstStyle/>
          <a:p>
            <a:pPr marL="0" marR="0">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Mars Crew Task List</a:t>
            </a:r>
          </a:p>
          <a:p>
            <a:pPr marL="0" marR="0">
              <a:spcBef>
                <a:spcPts val="0"/>
              </a:spcBef>
              <a:spcAft>
                <a:spcPts val="0"/>
              </a:spcAft>
            </a:pPr>
            <a:endParaRPr lang="en-US" sz="1600" b="1" dirty="0">
              <a:solidFill>
                <a:schemeClr val="bg1"/>
              </a:solidFill>
              <a:latin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ISS Crew Training Data</a:t>
            </a:r>
          </a:p>
          <a:p>
            <a:pPr marL="0" marR="0">
              <a:spcBef>
                <a:spcPts val="0"/>
              </a:spcBef>
              <a:spcAft>
                <a:spcPts val="0"/>
              </a:spcAft>
            </a:pPr>
            <a:endParaRPr lang="en-US" sz="1600" b="1" dirty="0">
              <a:solidFill>
                <a:schemeClr val="bg1"/>
              </a:solidFill>
              <a:latin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MCC Flight Controller Training Data</a:t>
            </a:r>
          </a:p>
          <a:p>
            <a:pPr marL="0" marR="0">
              <a:spcBef>
                <a:spcPts val="0"/>
              </a:spcBef>
              <a:spcAft>
                <a:spcPts val="0"/>
              </a:spcAft>
            </a:pPr>
            <a:endParaRPr lang="en-US" sz="1600" b="1" dirty="0">
              <a:solidFill>
                <a:schemeClr val="bg1"/>
              </a:solidFill>
              <a:latin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Crew Qualification Requirements Matrix</a:t>
            </a:r>
          </a:p>
          <a:p>
            <a:pPr marL="0" marR="0">
              <a:spcBef>
                <a:spcPts val="0"/>
              </a:spcBef>
              <a:spcAft>
                <a:spcPts val="0"/>
              </a:spcAft>
            </a:pPr>
            <a:endParaRPr lang="en-US" sz="1600" b="1" dirty="0">
              <a:solidFill>
                <a:schemeClr val="bg1"/>
              </a:solidFill>
              <a:latin typeface="Calibri" panose="020F0502020204030204" pitchFamily="34" charset="0"/>
              <a:cs typeface="Calibri" panose="020F0502020204030204" pitchFamily="34" charset="0"/>
            </a:endParaRPr>
          </a:p>
          <a:p>
            <a:pPr marL="0" marR="0">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ISS Program Timeline Data</a:t>
            </a:r>
            <a:endParaRPr lang="en-US" sz="1600" dirty="0">
              <a:solidFill>
                <a:schemeClr val="bg1"/>
              </a:solidFill>
              <a:latin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53E2E387-FE46-9F90-D8CA-E3C6BC71654D}"/>
              </a:ext>
            </a:extLst>
          </p:cNvPr>
          <p:cNvPicPr>
            <a:picLocks noChangeAspect="1"/>
          </p:cNvPicPr>
          <p:nvPr/>
        </p:nvPicPr>
        <p:blipFill>
          <a:blip r:embed="rId3"/>
          <a:stretch>
            <a:fillRect/>
          </a:stretch>
        </p:blipFill>
        <p:spPr>
          <a:xfrm>
            <a:off x="4640118" y="915341"/>
            <a:ext cx="7083400" cy="3940835"/>
          </a:xfrm>
          <a:prstGeom prst="rect">
            <a:avLst/>
          </a:prstGeom>
        </p:spPr>
      </p:pic>
    </p:spTree>
    <p:extLst>
      <p:ext uri="{BB962C8B-B14F-4D97-AF65-F5344CB8AC3E}">
        <p14:creationId xmlns:p14="http://schemas.microsoft.com/office/powerpoint/2010/main" val="141534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C6EFAE1C-90A0-E71F-E7DC-A85131CC5CB6}"/>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
        <p:nvSpPr>
          <p:cNvPr id="17" name="Title 1">
            <a:extLst>
              <a:ext uri="{FF2B5EF4-FFF2-40B4-BE49-F238E27FC236}">
                <a16:creationId xmlns:a16="http://schemas.microsoft.com/office/drawing/2014/main" id="{A521068F-5CD4-A7EF-51AF-72B4E8AEFB96}"/>
              </a:ext>
            </a:extLst>
          </p:cNvPr>
          <p:cNvSpPr txBox="1">
            <a:spLocks/>
          </p:cNvSpPr>
          <p:nvPr/>
        </p:nvSpPr>
        <p:spPr>
          <a:xfrm>
            <a:off x="513009" y="623641"/>
            <a:ext cx="1134153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dirty="0">
                <a:solidFill>
                  <a:schemeClr val="bg1"/>
                </a:solidFill>
              </a:rPr>
              <a:t>Respond to Unanticipated Major </a:t>
            </a:r>
            <a:r>
              <a:rPr lang="en-US" sz="4400" dirty="0" err="1">
                <a:solidFill>
                  <a:schemeClr val="bg1"/>
                </a:solidFill>
              </a:rPr>
              <a:t>Malf</a:t>
            </a:r>
            <a:r>
              <a:rPr lang="en-US" sz="4400" dirty="0">
                <a:solidFill>
                  <a:schemeClr val="bg1"/>
                </a:solidFill>
              </a:rPr>
              <a:t>. Model</a:t>
            </a:r>
            <a:endParaRPr lang="en-US" sz="4400" i="1" dirty="0">
              <a:solidFill>
                <a:schemeClr val="bg1"/>
              </a:solidFill>
            </a:endParaRPr>
          </a:p>
        </p:txBody>
      </p:sp>
      <p:graphicFrame>
        <p:nvGraphicFramePr>
          <p:cNvPr id="2" name="Table 4">
            <a:extLst>
              <a:ext uri="{FF2B5EF4-FFF2-40B4-BE49-F238E27FC236}">
                <a16:creationId xmlns:a16="http://schemas.microsoft.com/office/drawing/2014/main" id="{E0716D0C-A5FF-7083-DE82-70652C5F9394}"/>
              </a:ext>
            </a:extLst>
          </p:cNvPr>
          <p:cNvGraphicFramePr>
            <a:graphicFrameLocks noGrp="1"/>
          </p:cNvGraphicFramePr>
          <p:nvPr>
            <p:extLst>
              <p:ext uri="{D42A27DB-BD31-4B8C-83A1-F6EECF244321}">
                <p14:modId xmlns:p14="http://schemas.microsoft.com/office/powerpoint/2010/main" val="3118830872"/>
              </p:ext>
            </p:extLst>
          </p:nvPr>
        </p:nvGraphicFramePr>
        <p:xfrm>
          <a:off x="603163" y="1447800"/>
          <a:ext cx="10972800" cy="4419600"/>
        </p:xfrm>
        <a:graphic>
          <a:graphicData uri="http://schemas.openxmlformats.org/drawingml/2006/table">
            <a:tbl>
              <a:tblPr firstRow="1" bandRow="1">
                <a:tableStyleId>{8A107856-5554-42FB-B03E-39F5DBC370BA}</a:tableStyleId>
              </a:tblPr>
              <a:tblGrid>
                <a:gridCol w="1802765">
                  <a:extLst>
                    <a:ext uri="{9D8B030D-6E8A-4147-A177-3AD203B41FA5}">
                      <a16:colId xmlns:a16="http://schemas.microsoft.com/office/drawing/2014/main" val="935494128"/>
                    </a:ext>
                  </a:extLst>
                </a:gridCol>
                <a:gridCol w="9170035">
                  <a:extLst>
                    <a:ext uri="{9D8B030D-6E8A-4147-A177-3AD203B41FA5}">
                      <a16:colId xmlns:a16="http://schemas.microsoft.com/office/drawing/2014/main" val="1678192374"/>
                    </a:ext>
                  </a:extLst>
                </a:gridCol>
              </a:tblGrid>
              <a:tr h="164990">
                <a:tc>
                  <a:txBody>
                    <a:bodyPr/>
                    <a:lstStyle/>
                    <a:p>
                      <a:r>
                        <a:rPr lang="en-US" sz="1600" b="1" dirty="0">
                          <a:solidFill>
                            <a:schemeClr val="bg1"/>
                          </a:solidFill>
                          <a:latin typeface="Calibri" panose="020F0502020204030204" pitchFamily="34" charset="0"/>
                          <a:cs typeface="Calibri" panose="020F0502020204030204" pitchFamily="34" charset="0"/>
                        </a:rPr>
                        <a:t>Objectives</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400050" marR="0" lvl="0" indent="-285750" algn="l" defTabSz="6858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kern="1200" dirty="0">
                          <a:solidFill>
                            <a:schemeClr val="bg1"/>
                          </a:solidFill>
                          <a:latin typeface="Calibri" panose="020F0502020204030204" pitchFamily="34" charset="0"/>
                          <a:ea typeface="+mn-ea"/>
                          <a:cs typeface="Calibri" panose="020F0502020204030204" pitchFamily="34" charset="0"/>
                        </a:rPr>
                        <a:t>Determine a recommended crew size given the allocation of duties and tasks across the crewing compliment that supports the expertise required to successfully complete the missions and most critically respond to unanticipated failures </a:t>
                      </a:r>
                    </a:p>
                    <a:p>
                      <a:pPr marL="400050" lvl="0" indent="-285750" algn="l" defTabSz="685800" rtl="0" eaLnBrk="1" latinLnBrk="0" hangingPunct="1">
                        <a:lnSpc>
                          <a:spcPct val="100000"/>
                        </a:lnSpc>
                        <a:spcBef>
                          <a:spcPts val="0"/>
                        </a:spcBef>
                        <a:spcAft>
                          <a:spcPts val="0"/>
                        </a:spcAft>
                        <a:buSzPts val="1800"/>
                        <a:buFont typeface="Arial" panose="020B0604020202020204" pitchFamily="34" charset="0"/>
                        <a:buChar char="•"/>
                      </a:pPr>
                      <a:endParaRPr lang="en-US" sz="1600" b="0" kern="1200" dirty="0">
                        <a:solidFill>
                          <a:schemeClr val="bg1"/>
                        </a:solidFill>
                        <a:latin typeface="Calibri" panose="020F0502020204030204" pitchFamily="34" charset="0"/>
                        <a:ea typeface="+mn-ea"/>
                        <a:cs typeface="Calibri" panose="020F0502020204030204" pitchFamily="34"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74933"/>
                  </a:ext>
                </a:extLst>
              </a:tr>
              <a:tr h="466725">
                <a:tc>
                  <a:txBody>
                    <a:bodyPr/>
                    <a:lstStyle/>
                    <a:p>
                      <a:r>
                        <a:rPr lang="en-US" sz="1600" b="1" dirty="0">
                          <a:solidFill>
                            <a:schemeClr val="bg1"/>
                          </a:solidFill>
                          <a:latin typeface="Calibri" panose="020F0502020204030204" pitchFamily="34" charset="0"/>
                          <a:cs typeface="Calibri" panose="020F0502020204030204" pitchFamily="34" charset="0"/>
                        </a:rPr>
                        <a:t>Trade Space</a:t>
                      </a:r>
                    </a:p>
                    <a:p>
                      <a:r>
                        <a:rPr lang="en-US" sz="1200" b="0" i="1" dirty="0">
                          <a:solidFill>
                            <a:schemeClr val="bg1"/>
                          </a:solidFill>
                          <a:latin typeface="Calibri" panose="020F0502020204030204" pitchFamily="34" charset="0"/>
                          <a:cs typeface="Calibri" panose="020F0502020204030204" pitchFamily="34" charset="0"/>
                        </a:rPr>
                        <a:t>(in addition to number of crew)</a:t>
                      </a:r>
                      <a:endParaRPr lang="en-US" sz="12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938" lvl="0" indent="0" algn="l" rtl="0">
                        <a:lnSpc>
                          <a:spcPct val="100000"/>
                        </a:lnSpc>
                        <a:spcBef>
                          <a:spcPts val="0"/>
                        </a:spcBef>
                        <a:spcAft>
                          <a:spcPts val="0"/>
                        </a:spcAft>
                        <a:buSzPts val="1800"/>
                        <a:buFontTx/>
                        <a:buNone/>
                        <a:tabLst/>
                      </a:pPr>
                      <a:r>
                        <a:rPr lang="en-US" sz="1600" b="0" dirty="0">
                          <a:solidFill>
                            <a:schemeClr val="bg1"/>
                          </a:solidFill>
                          <a:latin typeface="Calibri" panose="020F0502020204030204" pitchFamily="34" charset="0"/>
                          <a:cs typeface="Calibri" panose="020F0502020204030204" pitchFamily="34" charset="0"/>
                        </a:rPr>
                        <a:t>Capabilities / technologies to consider in the trade space:</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Calibri" panose="020F0502020204030204" pitchFamily="34" charset="0"/>
                          <a:cs typeface="Calibri" panose="020F0502020204030204" pitchFamily="34" charset="0"/>
                        </a:rPr>
                        <a:t>Allocation of duties and tasks given crew workday</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a:solidFill>
                            <a:schemeClr val="bg1"/>
                          </a:solidFill>
                          <a:latin typeface="Calibri" panose="020F0502020204030204" pitchFamily="34" charset="0"/>
                          <a:cs typeface="Calibri" panose="020F0502020204030204" pitchFamily="34" charset="0"/>
                        </a:rPr>
                        <a:t>Allocation of expertise given training time(s)</a:t>
                      </a:r>
                    </a:p>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Calibri" panose="020F0502020204030204" pitchFamily="34" charset="0"/>
                          <a:cs typeface="Calibri" panose="020F0502020204030204" pitchFamily="34" charset="0"/>
                        </a:rPr>
                        <a:t>Additional comm. assets (during comm. blackout)</a:t>
                      </a:r>
                    </a:p>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dirty="0">
                          <a:solidFill>
                            <a:schemeClr val="bg1"/>
                          </a:solidFill>
                          <a:latin typeface="Calibri" panose="020F0502020204030204" pitchFamily="34" charset="0"/>
                          <a:cs typeface="Calibri" panose="020F0502020204030204" pitchFamily="34" charset="0"/>
                        </a:rPr>
                        <a:t>Operational considerations (level of real-time expertise)</a:t>
                      </a:r>
                    </a:p>
                    <a:p>
                      <a:pPr marL="400050" lvl="0" indent="-285750" algn="l" rtl="0">
                        <a:lnSpc>
                          <a:spcPct val="100000"/>
                        </a:lnSpc>
                        <a:spcBef>
                          <a:spcPts val="0"/>
                        </a:spcBef>
                        <a:spcAft>
                          <a:spcPts val="0"/>
                        </a:spcAft>
                        <a:buSzPts val="1800"/>
                        <a:buFont typeface="Arial" panose="020B0604020202020204" pitchFamily="34" charset="0"/>
                        <a:buChar char="•"/>
                      </a:pP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5611411"/>
                  </a:ext>
                </a:extLst>
              </a:tr>
              <a:tr h="9308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0" dirty="0">
                          <a:solidFill>
                            <a:schemeClr val="bg1"/>
                          </a:solidFill>
                          <a:latin typeface="Calibri" panose="020F0502020204030204" pitchFamily="34" charset="0"/>
                          <a:cs typeface="Calibri" panose="020F0502020204030204" pitchFamily="34" charset="0"/>
                        </a:rPr>
                        <a:t>Data Sources</a:t>
                      </a:r>
                    </a:p>
                    <a:p>
                      <a:endParaRPr lang="en-US" sz="1600" b="0" i="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kern="1200" dirty="0">
                          <a:solidFill>
                            <a:schemeClr val="bg1"/>
                          </a:solidFill>
                          <a:latin typeface="Calibri" panose="020F0502020204030204" pitchFamily="34" charset="0"/>
                          <a:ea typeface="+mn-ea"/>
                          <a:cs typeface="Calibri" panose="020F0502020204030204" pitchFamily="34" charset="0"/>
                        </a:rPr>
                        <a:t>Mars Master Task List</a:t>
                      </a:r>
                    </a:p>
                    <a:p>
                      <a:pPr marL="400050" marR="0" lvl="0" indent="-285750" algn="l" defTabSz="914400" rtl="0" eaLnBrk="1" fontAlgn="auto" latinLnBrk="0" hangingPunct="1">
                        <a:lnSpc>
                          <a:spcPct val="100000"/>
                        </a:lnSpc>
                        <a:spcBef>
                          <a:spcPts val="0"/>
                        </a:spcBef>
                        <a:spcAft>
                          <a:spcPts val="0"/>
                        </a:spcAft>
                        <a:buClrTx/>
                        <a:buSzPts val="1800"/>
                        <a:buFont typeface="Arial" panose="020B0604020202020204" pitchFamily="34" charset="0"/>
                        <a:buChar char="•"/>
                        <a:tabLst/>
                        <a:defRPr/>
                      </a:pPr>
                      <a:r>
                        <a:rPr lang="en-US" sz="1600" b="0" kern="1200" dirty="0">
                          <a:solidFill>
                            <a:schemeClr val="bg1"/>
                          </a:solidFill>
                          <a:latin typeface="Calibri" panose="020F0502020204030204" pitchFamily="34" charset="0"/>
                          <a:ea typeface="+mn-ea"/>
                          <a:cs typeface="Calibri" panose="020F0502020204030204" pitchFamily="34" charset="0"/>
                        </a:rPr>
                        <a:t>ISS Training Data</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err="1">
                          <a:solidFill>
                            <a:schemeClr val="bg1"/>
                          </a:solidFill>
                          <a:latin typeface="Calibri" panose="020F0502020204030204" pitchFamily="34" charset="0"/>
                          <a:cs typeface="Calibri" panose="020F0502020204030204" pitchFamily="34" charset="0"/>
                        </a:rPr>
                        <a:t>Panontin</a:t>
                      </a:r>
                      <a:r>
                        <a:rPr lang="en-US" sz="1600" b="0" dirty="0">
                          <a:solidFill>
                            <a:schemeClr val="bg1"/>
                          </a:solidFill>
                          <a:latin typeface="Calibri" panose="020F0502020204030204" pitchFamily="34" charset="0"/>
                          <a:cs typeface="Calibri" panose="020F0502020204030204" pitchFamily="34" charset="0"/>
                        </a:rPr>
                        <a:t>, T. L., Wu, S. C., </a:t>
                      </a:r>
                      <a:r>
                        <a:rPr lang="en-US" sz="1600" b="0" dirty="0" err="1">
                          <a:solidFill>
                            <a:schemeClr val="bg1"/>
                          </a:solidFill>
                          <a:latin typeface="Calibri" panose="020F0502020204030204" pitchFamily="34" charset="0"/>
                          <a:cs typeface="Calibri" panose="020F0502020204030204" pitchFamily="34" charset="0"/>
                        </a:rPr>
                        <a:t>Parisi</a:t>
                      </a:r>
                      <a:r>
                        <a:rPr lang="en-US" sz="1600" b="0" dirty="0">
                          <a:solidFill>
                            <a:schemeClr val="bg1"/>
                          </a:solidFill>
                          <a:latin typeface="Calibri" panose="020F0502020204030204" pitchFamily="34" charset="0"/>
                          <a:cs typeface="Calibri" panose="020F0502020204030204" pitchFamily="34" charset="0"/>
                        </a:rPr>
                        <a:t>, M. E., McTigue, K. R., &amp; Vera, A. H. (2022). Evidence Base Building for the Risk of Inadequate Human-Systems Integration Architecture. </a:t>
                      </a:r>
                    </a:p>
                    <a:p>
                      <a:pPr marL="400050" lvl="0" indent="-285750" algn="l" rtl="0">
                        <a:lnSpc>
                          <a:spcPct val="100000"/>
                        </a:lnSpc>
                        <a:spcBef>
                          <a:spcPts val="0"/>
                        </a:spcBef>
                        <a:spcAft>
                          <a:spcPts val="0"/>
                        </a:spcAft>
                        <a:buSzPts val="1800"/>
                        <a:buFont typeface="Arial" panose="020B0604020202020204" pitchFamily="34" charset="0"/>
                        <a:buChar char="•"/>
                      </a:pPr>
                      <a:r>
                        <a:rPr lang="en-US" sz="1600" b="0" dirty="0" err="1">
                          <a:solidFill>
                            <a:schemeClr val="bg1"/>
                          </a:solidFill>
                          <a:latin typeface="Calibri" panose="020F0502020204030204" pitchFamily="34" charset="0"/>
                          <a:cs typeface="Calibri" panose="020F0502020204030204" pitchFamily="34" charset="0"/>
                        </a:rPr>
                        <a:t>Valinia</a:t>
                      </a:r>
                      <a:r>
                        <a:rPr lang="en-US" sz="1600" b="0" dirty="0">
                          <a:solidFill>
                            <a:schemeClr val="bg1"/>
                          </a:solidFill>
                          <a:latin typeface="Calibri" panose="020F0502020204030204" pitchFamily="34" charset="0"/>
                          <a:cs typeface="Calibri" panose="020F0502020204030204" pitchFamily="34" charset="0"/>
                        </a:rPr>
                        <a:t>, A., Allen, J. R., Francisco, D. R., Minow, J. I., </a:t>
                      </a:r>
                      <a:r>
                        <a:rPr lang="en-US" sz="1600" b="0" dirty="0" err="1">
                          <a:solidFill>
                            <a:schemeClr val="bg1"/>
                          </a:solidFill>
                          <a:latin typeface="Calibri" panose="020F0502020204030204" pitchFamily="34" charset="0"/>
                          <a:cs typeface="Calibri" panose="020F0502020204030204" pitchFamily="34" charset="0"/>
                        </a:rPr>
                        <a:t>Pellish</a:t>
                      </a:r>
                      <a:r>
                        <a:rPr lang="en-US" sz="1600" b="0" dirty="0">
                          <a:solidFill>
                            <a:schemeClr val="bg1"/>
                          </a:solidFill>
                          <a:latin typeface="Calibri" panose="020F0502020204030204" pitchFamily="34" charset="0"/>
                          <a:cs typeface="Calibri" panose="020F0502020204030204" pitchFamily="34" charset="0"/>
                        </a:rPr>
                        <a:t>, J. A., &amp; Vera, A. H. (2022). Safe Human Expeditions Beyond Low Earth Orbit (LEO). NASA/TM-20220002905, NESC-RP-20-01589.</a:t>
                      </a:r>
                      <a:endParaRPr lang="en-US" sz="1600" b="0" kern="1200" dirty="0">
                        <a:solidFill>
                          <a:schemeClr val="bg1"/>
                        </a:solidFill>
                        <a:latin typeface="Calibri" panose="020F0502020204030204" pitchFamily="34" charset="0"/>
                        <a:ea typeface="+mn-ea"/>
                        <a:cs typeface="Calibri" panose="020F0502020204030204" pitchFamily="34" charset="0"/>
                      </a:endParaRPr>
                    </a:p>
                    <a:p>
                      <a:pPr marL="285750" lvl="0" indent="-285750">
                        <a:buFont typeface="Arial" panose="020B0604020202020204" pitchFamily="34" charset="0"/>
                        <a:buChar char="•"/>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1286233"/>
                  </a:ext>
                </a:extLst>
              </a:tr>
            </a:tbl>
          </a:graphicData>
        </a:graphic>
      </p:graphicFrame>
    </p:spTree>
    <p:extLst>
      <p:ext uri="{BB962C8B-B14F-4D97-AF65-F5344CB8AC3E}">
        <p14:creationId xmlns:p14="http://schemas.microsoft.com/office/powerpoint/2010/main" val="2072707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7" name="Title 1">
            <a:extLst>
              <a:ext uri="{FF2B5EF4-FFF2-40B4-BE49-F238E27FC236}">
                <a16:creationId xmlns:a16="http://schemas.microsoft.com/office/drawing/2014/main" id="{B265653C-E677-E1A1-1706-3E3BCD28959A}"/>
              </a:ext>
            </a:extLst>
          </p:cNvPr>
          <p:cNvSpPr txBox="1">
            <a:spLocks/>
          </p:cNvSpPr>
          <p:nvPr/>
        </p:nvSpPr>
        <p:spPr>
          <a:xfrm>
            <a:off x="513009" y="623641"/>
            <a:ext cx="507849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ts val="120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Discussion</a:t>
            </a:r>
          </a:p>
        </p:txBody>
      </p:sp>
      <p:sp>
        <p:nvSpPr>
          <p:cNvPr id="2" name="Rectangle 1">
            <a:extLst>
              <a:ext uri="{FF2B5EF4-FFF2-40B4-BE49-F238E27FC236}">
                <a16:creationId xmlns:a16="http://schemas.microsoft.com/office/drawing/2014/main" id="{C5203FD8-6834-9284-843D-1E408E3ED9D0}"/>
              </a:ext>
            </a:extLst>
          </p:cNvPr>
          <p:cNvSpPr/>
          <p:nvPr/>
        </p:nvSpPr>
        <p:spPr>
          <a:xfrm>
            <a:off x="603163" y="1445435"/>
            <a:ext cx="10335667" cy="3693319"/>
          </a:xfrm>
          <a:prstGeom prst="rect">
            <a:avLst/>
          </a:prstGeom>
        </p:spPr>
        <p:txBody>
          <a:bodyPr wrap="square">
            <a:spAutoFit/>
          </a:bodyPr>
          <a:lstStyle/>
          <a:p>
            <a:r>
              <a:rPr lang="en-US" sz="1800" dirty="0">
                <a:solidFill>
                  <a:schemeClr val="bg1"/>
                </a:solidFill>
                <a:latin typeface="Calibri" panose="020F0502020204030204" pitchFamily="34" charset="0"/>
                <a:cs typeface="Calibri" panose="020F0502020204030204" pitchFamily="34" charset="0"/>
              </a:rPr>
              <a:t>The final crewing configuration recommendations allow for informed decision-making in the trade space, including decisions on </a:t>
            </a:r>
          </a:p>
          <a:p>
            <a:pPr marL="285750" indent="-285750">
              <a:buFont typeface="Arial" panose="020B0604020202020204" pitchFamily="34" charset="0"/>
              <a:buChar char="•"/>
            </a:pPr>
            <a:endParaRPr lang="en-US" sz="1800" dirty="0">
              <a:solidFill>
                <a:schemeClr val="bg1"/>
              </a:solidFill>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800" dirty="0">
                <a:solidFill>
                  <a:schemeClr val="bg1"/>
                </a:solidFill>
                <a:latin typeface="Calibri" panose="020F0502020204030204" pitchFamily="34" charset="0"/>
                <a:cs typeface="Calibri" panose="020F0502020204030204" pitchFamily="34" charset="0"/>
              </a:rPr>
              <a:t>Crew size and expertise</a:t>
            </a:r>
          </a:p>
          <a:p>
            <a:pPr marL="742950" lvl="1" indent="-285750">
              <a:buFont typeface="Arial" panose="020B0604020202020204" pitchFamily="34" charset="0"/>
              <a:buChar char="•"/>
            </a:pPr>
            <a:r>
              <a:rPr lang="en-US" sz="1800" dirty="0">
                <a:solidFill>
                  <a:schemeClr val="bg1"/>
                </a:solidFill>
                <a:latin typeface="Calibri" panose="020F0502020204030204" pitchFamily="34" charset="0"/>
                <a:cs typeface="Calibri" panose="020F0502020204030204" pitchFamily="34" charset="0"/>
              </a:rPr>
              <a:t>Communication infrastructure</a:t>
            </a:r>
          </a:p>
          <a:p>
            <a:pPr marL="742950" lvl="1" indent="-285750">
              <a:buFont typeface="Arial" panose="020B0604020202020204" pitchFamily="34" charset="0"/>
              <a:buChar char="•"/>
            </a:pPr>
            <a:r>
              <a:rPr lang="en-US" sz="1800" dirty="0">
                <a:solidFill>
                  <a:schemeClr val="bg1"/>
                </a:solidFill>
                <a:latin typeface="Calibri" panose="020F0502020204030204" pitchFamily="34" charset="0"/>
                <a:cs typeface="Calibri" panose="020F0502020204030204" pitchFamily="34" charset="0"/>
              </a:rPr>
              <a:t>Prioritization of technologies that support human task performance</a:t>
            </a:r>
          </a:p>
          <a:p>
            <a:pPr marL="742950" lvl="1" indent="-285750">
              <a:buFont typeface="Arial" panose="020B0604020202020204" pitchFamily="34" charset="0"/>
              <a:buChar char="•"/>
            </a:pPr>
            <a:endParaRPr lang="en-US" sz="1800" dirty="0">
              <a:solidFill>
                <a:schemeClr val="bg1"/>
              </a:solidFill>
              <a:latin typeface="Calibri" panose="020F0502020204030204" pitchFamily="34" charset="0"/>
              <a:cs typeface="Calibri" panose="020F0502020204030204" pitchFamily="34" charset="0"/>
            </a:endParaRPr>
          </a:p>
          <a:p>
            <a:r>
              <a:rPr lang="en-US" sz="1800" dirty="0">
                <a:solidFill>
                  <a:schemeClr val="bg1"/>
                </a:solidFill>
                <a:latin typeface="Calibri" panose="020F0502020204030204" pitchFamily="34" charset="0"/>
                <a:cs typeface="Calibri" panose="020F0502020204030204" pitchFamily="34" charset="0"/>
              </a:rPr>
              <a:t>This trade space analysis capability may be informed by or inform Mars mission designs as well as Human System Risk Board (HSRB)-managed risks, including the HSIA, Team, Medical, EVA, and Behavioral Health risks.</a:t>
            </a:r>
          </a:p>
          <a:p>
            <a:pPr marL="285750" indent="-285750">
              <a:buFont typeface="Arial" panose="020B0604020202020204" pitchFamily="34" charset="0"/>
              <a:buChar char="•"/>
            </a:pPr>
            <a:endParaRPr lang="en-US" sz="18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8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800" dirty="0">
              <a:solidFill>
                <a:schemeClr val="bg1"/>
              </a:solidFill>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247D83B8-9AAD-08EA-5A6B-CB4B8BE51D56}"/>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3619633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0" name="Rectangle 9">
            <a:extLst>
              <a:ext uri="{FF2B5EF4-FFF2-40B4-BE49-F238E27FC236}">
                <a16:creationId xmlns:a16="http://schemas.microsoft.com/office/drawing/2014/main" id="{63C7CD42-3F78-35DE-5BC0-0E3C1D0C0132}"/>
              </a:ext>
            </a:extLst>
          </p:cNvPr>
          <p:cNvSpPr/>
          <p:nvPr/>
        </p:nvSpPr>
        <p:spPr>
          <a:xfrm>
            <a:off x="649120" y="1445435"/>
            <a:ext cx="10001708" cy="3108543"/>
          </a:xfrm>
          <a:prstGeom prst="rect">
            <a:avLst/>
          </a:prstGeom>
        </p:spPr>
        <p:txBody>
          <a:bodyPr wrap="square" numCol="1">
            <a:spAutoFit/>
          </a:bodyPr>
          <a:lstStyle/>
          <a:p>
            <a:r>
              <a:rPr lang="en-US" sz="1800" dirty="0">
                <a:solidFill>
                  <a:schemeClr val="bg1"/>
                </a:solidFill>
                <a:latin typeface="+mn-lt"/>
                <a:cs typeface="Arial" panose="020B0604020202020204" pitchFamily="34" charset="0"/>
              </a:rPr>
              <a:t>The NESC is conducting an assessment to develop a new Agency capability to conduct trade space analysis for future missions to Mars based on human performance task analysis modeling. </a:t>
            </a:r>
          </a:p>
          <a:p>
            <a:pPr marL="285750" indent="-285750">
              <a:buFont typeface="Arial" panose="020B0604020202020204" pitchFamily="34" charset="0"/>
              <a:buChar char="•"/>
            </a:pPr>
            <a:endParaRPr lang="en-US" sz="1800" dirty="0">
              <a:solidFill>
                <a:schemeClr val="bg1"/>
              </a:solidFill>
              <a:latin typeface="+mn-lt"/>
              <a:cs typeface="Arial" panose="020B0604020202020204" pitchFamily="34" charset="0"/>
            </a:endParaRPr>
          </a:p>
          <a:p>
            <a:r>
              <a:rPr lang="en-US" sz="1800" dirty="0">
                <a:solidFill>
                  <a:schemeClr val="bg1"/>
                </a:solidFill>
                <a:latin typeface="+mn-lt"/>
                <a:cs typeface="Arial" panose="020B0604020202020204" pitchFamily="34" charset="0"/>
              </a:rPr>
              <a:t>Deliverables include:</a:t>
            </a:r>
          </a:p>
          <a:p>
            <a:pPr marL="742950" lvl="1" indent="-285750">
              <a:buFont typeface="Arial" panose="020B0604020202020204" pitchFamily="34" charset="0"/>
              <a:buChar char="•"/>
            </a:pPr>
            <a:r>
              <a:rPr lang="en-US" sz="1800" dirty="0">
                <a:solidFill>
                  <a:schemeClr val="bg1"/>
                </a:solidFill>
                <a:latin typeface="+mn-lt"/>
                <a:cs typeface="Arial" panose="020B0604020202020204" pitchFamily="34" charset="0"/>
              </a:rPr>
              <a:t>A methodology for systematic, repeatable trade space analyses</a:t>
            </a:r>
          </a:p>
          <a:p>
            <a:pPr marL="742950" lvl="1" indent="-285750">
              <a:buFont typeface="Arial" panose="020B0604020202020204" pitchFamily="34" charset="0"/>
              <a:buChar char="•"/>
            </a:pPr>
            <a:r>
              <a:rPr lang="en-US" sz="1800" dirty="0">
                <a:solidFill>
                  <a:schemeClr val="bg1"/>
                </a:solidFill>
                <a:latin typeface="+mn-lt"/>
                <a:cs typeface="Arial" panose="020B0604020202020204" pitchFamily="34" charset="0"/>
              </a:rPr>
              <a:t>An initial set of task analysis models for critical SME-identified mission segment, including assumptions for each model</a:t>
            </a:r>
          </a:p>
          <a:p>
            <a:pPr marL="742950" lvl="1" indent="-285750">
              <a:buFont typeface="Arial" panose="020B0604020202020204" pitchFamily="34" charset="0"/>
              <a:buChar char="•"/>
            </a:pPr>
            <a:r>
              <a:rPr lang="en-US" sz="1800" dirty="0">
                <a:solidFill>
                  <a:schemeClr val="bg1"/>
                </a:solidFill>
                <a:latin typeface="+mn-lt"/>
                <a:cs typeface="Arial" panose="020B0604020202020204" pitchFamily="34" charset="0"/>
              </a:rPr>
              <a:t>A trade space framework for assessing the trade space</a:t>
            </a:r>
          </a:p>
          <a:p>
            <a:pPr marL="742950" lvl="1" indent="-285750">
              <a:buFont typeface="Arial" panose="020B0604020202020204" pitchFamily="34" charset="0"/>
              <a:buChar char="•"/>
            </a:pPr>
            <a:r>
              <a:rPr lang="en-US" sz="1800" u="sng" dirty="0">
                <a:solidFill>
                  <a:schemeClr val="bg1"/>
                </a:solidFill>
                <a:latin typeface="+mn-lt"/>
                <a:cs typeface="Arial" panose="020B0604020202020204" pitchFamily="34" charset="0"/>
              </a:rPr>
              <a:t>The first trade space analysis, with findings, observations, and recommendations (FORs) on crewing configurations for future missions to Mars</a:t>
            </a: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17" name="Title 1">
            <a:extLst>
              <a:ext uri="{FF2B5EF4-FFF2-40B4-BE49-F238E27FC236}">
                <a16:creationId xmlns:a16="http://schemas.microsoft.com/office/drawing/2014/main" id="{B265653C-E677-E1A1-1706-3E3BCD28959A}"/>
              </a:ext>
            </a:extLst>
          </p:cNvPr>
          <p:cNvSpPr txBox="1">
            <a:spLocks/>
          </p:cNvSpPr>
          <p:nvPr/>
        </p:nvSpPr>
        <p:spPr>
          <a:xfrm>
            <a:off x="513009" y="623641"/>
            <a:ext cx="507849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ts val="1200"/>
              </a:spcBef>
              <a:spcAft>
                <a:spcPts val="6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Light" panose="020F0302020204030204"/>
                <a:ea typeface="+mj-ea"/>
                <a:cs typeface="+mj-cs"/>
              </a:rPr>
              <a:t>Summary</a:t>
            </a:r>
          </a:p>
        </p:txBody>
      </p:sp>
      <p:cxnSp>
        <p:nvCxnSpPr>
          <p:cNvPr id="3" name="Straight Connector 2">
            <a:extLst>
              <a:ext uri="{FF2B5EF4-FFF2-40B4-BE49-F238E27FC236}">
                <a16:creationId xmlns:a16="http://schemas.microsoft.com/office/drawing/2014/main" id="{EE023331-794B-DCEC-1A7D-AA96B9110ED3}"/>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2863449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66DF28E2-6184-4206-B4E8-B1677292160D}"/>
              </a:ext>
            </a:extLst>
          </p:cNvPr>
          <p:cNvSpPr>
            <a:spLocks noGrp="1"/>
          </p:cNvSpPr>
          <p:nvPr>
            <p:ph type="sldNum" sz="quarter" idx="12"/>
          </p:nvPr>
        </p:nvSpPr>
        <p:spPr>
          <a:xfrm>
            <a:off x="11014841" y="6284996"/>
            <a:ext cx="927538" cy="365125"/>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8FC8337-2617-4A9E-BDAB-824D967E6C07}"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8" name="Rectangle 7">
            <a:extLst>
              <a:ext uri="{FF2B5EF4-FFF2-40B4-BE49-F238E27FC236}">
                <a16:creationId xmlns:a16="http://schemas.microsoft.com/office/drawing/2014/main" id="{884C44A2-E782-F515-7083-3504EB6FA665}"/>
              </a:ext>
            </a:extLst>
          </p:cNvPr>
          <p:cNvSpPr/>
          <p:nvPr/>
        </p:nvSpPr>
        <p:spPr>
          <a:xfrm>
            <a:off x="649119" y="1445435"/>
            <a:ext cx="10623827" cy="3046988"/>
          </a:xfrm>
          <a:prstGeom prst="rect">
            <a:avLst/>
          </a:prstGeom>
        </p:spPr>
        <p:txBody>
          <a:bodyPr wrap="square" numCol="2">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Assessment Core Team</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Dr. Cynthia Null, NESC Technical Fellow for Human Factors</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Dr. Donna Dempsey, Technical Lead</a:t>
            </a:r>
          </a:p>
          <a:p>
            <a:pPr lvl="1">
              <a:defRPr/>
            </a:pPr>
            <a:r>
              <a:rPr lang="en-US" sz="1600" dirty="0">
                <a:solidFill>
                  <a:prstClr val="white"/>
                </a:solidFill>
                <a:latin typeface="Calibri" panose="020F0502020204030204"/>
                <a:cs typeface="Arial" panose="020B0604020202020204" pitchFamily="34" charset="0"/>
              </a:rPr>
              <a:t>Dr. Alan Hobbs</a:t>
            </a:r>
          </a:p>
          <a:p>
            <a:pPr lvl="1">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Dr. </a:t>
            </a: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Zhaofeng</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Carl Huang</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Dr. John </a:t>
            </a: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Karasinski</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Dr. Kara </a:t>
            </a: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Latorella</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Dr. Ruthan Lewis</a:t>
            </a:r>
          </a:p>
          <a:p>
            <a:pPr marL="457200" marR="0" lvl="1" indent="0" algn="l" defTabSz="914400" rtl="0" eaLnBrk="0" fontAlgn="base" latinLnBrk="0" hangingPunct="0">
              <a:lnSpc>
                <a:spcPct val="100000"/>
              </a:lnSpc>
              <a:spcBef>
                <a:spcPct val="0"/>
              </a:spcBef>
              <a:spcAft>
                <a:spcPct val="0"/>
              </a:spcAft>
              <a:buClrTx/>
              <a:buSzTx/>
              <a:buFontTx/>
              <a:buNone/>
              <a:tabLst/>
              <a:defRPr/>
            </a:pPr>
            <a:endParaRPr lang="en-US" sz="1600" dirty="0">
              <a:solidFill>
                <a:prstClr val="white"/>
              </a:solidFill>
              <a:latin typeface="Calibri" panose="020F0502020204030204"/>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lang="en-US" sz="1600" dirty="0">
              <a:solidFill>
                <a:prstClr val="white"/>
              </a:solidFill>
              <a:latin typeface="Calibri" panose="020F0502020204030204"/>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lang="en-US" sz="1600" dirty="0">
              <a:solidFill>
                <a:prstClr val="white"/>
              </a:solidFill>
              <a:latin typeface="Calibri" panose="020F0502020204030204"/>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lang="en-US" sz="1600" dirty="0">
              <a:solidFill>
                <a:prstClr val="white"/>
              </a:solidFill>
              <a:latin typeface="Calibri" panose="020F0502020204030204"/>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LCDR Amanda Lippert (USN)</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Chris Niemann</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Peter Robinson</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Robert Sargent (HII)</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Thera Shear-</a:t>
            </a: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Tungol</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Terence Tyson</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9">
            <a:extLst>
              <a:ext uri="{FF2B5EF4-FFF2-40B4-BE49-F238E27FC236}">
                <a16:creationId xmlns:a16="http://schemas.microsoft.com/office/drawing/2014/main" id="{63C7CD42-3F78-35DE-5BC0-0E3C1D0C0132}"/>
              </a:ext>
            </a:extLst>
          </p:cNvPr>
          <p:cNvSpPr/>
          <p:nvPr/>
        </p:nvSpPr>
        <p:spPr>
          <a:xfrm>
            <a:off x="649120" y="3651330"/>
            <a:ext cx="10001708" cy="2554545"/>
          </a:xfrm>
          <a:prstGeom prst="rect">
            <a:avLst/>
          </a:prstGeom>
        </p:spPr>
        <p:txBody>
          <a:bodyPr wrap="square" numCol="1">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NESC Business Management and Assessment Support Team</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Becki Hendricks</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Melissa Strickland</a:t>
            </a:r>
          </a:p>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Jenny </a:t>
            </a: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Devasher</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t>
            </a: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FOD and HHPD SME Support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In addition to core team members, JSC’s Flight Operations Directorate (FOD) and Human Health and Performance Directorate (HH&amp;PD) are providing SME support for each of the models.</a:t>
            </a: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17" name="Title 1">
            <a:extLst>
              <a:ext uri="{FF2B5EF4-FFF2-40B4-BE49-F238E27FC236}">
                <a16:creationId xmlns:a16="http://schemas.microsoft.com/office/drawing/2014/main" id="{B265653C-E677-E1A1-1706-3E3BCD28959A}"/>
              </a:ext>
            </a:extLst>
          </p:cNvPr>
          <p:cNvSpPr txBox="1">
            <a:spLocks/>
          </p:cNvSpPr>
          <p:nvPr/>
        </p:nvSpPr>
        <p:spPr>
          <a:xfrm>
            <a:off x="513009" y="623641"/>
            <a:ext cx="5078493" cy="667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ts val="1200"/>
              </a:spcBef>
              <a:spcAft>
                <a:spcPts val="6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Assessment Team</a:t>
            </a:r>
          </a:p>
        </p:txBody>
      </p:sp>
      <p:cxnSp>
        <p:nvCxnSpPr>
          <p:cNvPr id="18" name="Straight Connector 17">
            <a:extLst>
              <a:ext uri="{FF2B5EF4-FFF2-40B4-BE49-F238E27FC236}">
                <a16:creationId xmlns:a16="http://schemas.microsoft.com/office/drawing/2014/main" id="{7BAAA06A-3DC3-8B60-949D-EB4BC7A486EA}"/>
              </a:ext>
            </a:extLst>
          </p:cNvPr>
          <p:cNvCxnSpPr>
            <a:cxnSpLocks/>
          </p:cNvCxnSpPr>
          <p:nvPr/>
        </p:nvCxnSpPr>
        <p:spPr bwMode="auto">
          <a:xfrm flipV="1">
            <a:off x="603163" y="1266567"/>
            <a:ext cx="10972800" cy="0"/>
          </a:xfrm>
          <a:prstGeom prst="line">
            <a:avLst/>
          </a:prstGeom>
          <a:solidFill>
            <a:schemeClr val="accent1"/>
          </a:solidFill>
          <a:ln w="15875" cap="flat" cmpd="sng" algn="ctr">
            <a:solidFill>
              <a:schemeClr val="bg1"/>
            </a:solidFill>
            <a:prstDash val="solid"/>
            <a:round/>
            <a:headEnd type="none" w="sm" len="sm"/>
            <a:tailEnd type="none" w="sm" len="sm"/>
          </a:ln>
          <a:effectLst/>
        </p:spPr>
      </p:cxnSp>
    </p:spTree>
    <p:extLst>
      <p:ext uri="{BB962C8B-B14F-4D97-AF65-F5344CB8AC3E}">
        <p14:creationId xmlns:p14="http://schemas.microsoft.com/office/powerpoint/2010/main" val="3877712959"/>
      </p:ext>
    </p:extLst>
  </p:cSld>
  <p:clrMapOvr>
    <a:masterClrMapping/>
  </p:clrMapOvr>
</p:sld>
</file>

<file path=ppt/theme/theme1.xml><?xml version="1.0" encoding="utf-8"?>
<a:theme xmlns:a="http://schemas.openxmlformats.org/drawingml/2006/main" name="HSRB 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STP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STP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STP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STP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STP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STP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STP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HSRB Informational Topic Presentation TEMPLATE" id="{7B51116A-B28F-4D3D-B860-98D23A6909C3}" vid="{8727441F-3DED-405E-B17D-D5D81FB9C6A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92D4F5F1446848ACC05F2CE463D54C" ma:contentTypeVersion="1" ma:contentTypeDescription="Create a new document." ma:contentTypeScope="" ma:versionID="674514f7dc9596c383be3fa3744588aa">
  <xsd:schema xmlns:xsd="http://www.w3.org/2001/XMLSchema" xmlns:xs="http://www.w3.org/2001/XMLSchema" xmlns:p="http://schemas.microsoft.com/office/2006/metadata/properties" xmlns:ns2="1a14d9b9-1ea0-47dc-9528-22d7cfbef679" targetNamespace="http://schemas.microsoft.com/office/2006/metadata/properties" ma:root="true" ma:fieldsID="74378eb177819ce1c4915bd901918a7b" ns2:_="">
    <xsd:import namespace="1a14d9b9-1ea0-47dc-9528-22d7cfbef679"/>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14d9b9-1ea0-47dc-9528-22d7cfbef6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8570960-69AC-41AD-8244-F381A27BB2CC}">
  <ds:schemaRefs>
    <ds:schemaRef ds:uri="http://schemas.microsoft.com/sharepoint/v3/contenttype/forms"/>
  </ds:schemaRefs>
</ds:datastoreItem>
</file>

<file path=customXml/itemProps2.xml><?xml version="1.0" encoding="utf-8"?>
<ds:datastoreItem xmlns:ds="http://schemas.openxmlformats.org/officeDocument/2006/customXml" ds:itemID="{1C705BDA-3CF6-405A-9619-2975C99B9E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14d9b9-1ea0-47dc-9528-22d7cfbef6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396AB1-BFB0-47AA-91D4-0B9A19F5629F}">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1a14d9b9-1ea0-47dc-9528-22d7cfbef67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HSRB 2019</Template>
  <TotalTime>12874</TotalTime>
  <Words>3185</Words>
  <Application>Microsoft Macintosh PowerPoint</Application>
  <PresentationFormat>Widescreen</PresentationFormat>
  <Paragraphs>408</Paragraphs>
  <Slides>33</Slides>
  <Notes>23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Arial</vt:lpstr>
      <vt:lpstr>Arial Narrow</vt:lpstr>
      <vt:lpstr>Calibri</vt:lpstr>
      <vt:lpstr>Calibri Light</vt:lpstr>
      <vt:lpstr>Cambria</vt:lpstr>
      <vt:lpstr>Courier New</vt:lpstr>
      <vt:lpstr>Gill Sans MT</vt:lpstr>
      <vt:lpstr>Helvetica</vt:lpstr>
      <vt:lpstr>LabGrotesque</vt:lpstr>
      <vt:lpstr>Times New Roman</vt:lpstr>
      <vt:lpstr>Wingdings</vt:lpstr>
      <vt:lpstr>HSRB 2019</vt:lpstr>
      <vt:lpstr> Balancing Crew and Mission Design Parameters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erik.l.antonsen@nasa.gov</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(INFORMATIONAL) NESC Trade Space Analysis Assessment Briefing </dc:title>
  <dc:creator>Dempsey, Donna L. (JSC-SF311)</dc:creator>
  <cp:keywords>HSRB</cp:keywords>
  <cp:lastModifiedBy>Dempsey, Donna L. (JSC-SF311)</cp:lastModifiedBy>
  <cp:revision>62</cp:revision>
  <cp:lastPrinted>2014-08-26T14:00:13Z</cp:lastPrinted>
  <dcterms:created xsi:type="dcterms:W3CDTF">2022-05-16T16:14:06Z</dcterms:created>
  <dcterms:modified xsi:type="dcterms:W3CDTF">2022-11-15T01:26:51Z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0x0101005492D4F5F1446848ACC05F2CE463D54C</vt:lpwstr>
  </property>
  <property fmtid="{D5CDD505-2E9C-101B-9397-08002B2CF9AE}" pid="3" name="Order">
    <vt:r8>7900</vt:r8>
  </property>
  <property fmtid="{D5CDD505-2E9C-101B-9397-08002B2CF9AE}" pid="4" name="Function">
    <vt:lpwstr>Templates</vt:lpwstr>
  </property>
  <property fmtid="{D5CDD505-2E9C-101B-9397-08002B2CF9AE}" pid="5" name="Source">
    <vt:lpwstr>STPO</vt:lpwstr>
  </property>
  <property fmtid="{D5CDD505-2E9C-101B-9397-08002B2CF9AE}" pid="6" name="Category">
    <vt:lpwstr>Template</vt:lpwstr>
  </property>
  <property fmtid="{D5CDD505-2E9C-101B-9397-08002B2CF9AE}" pid="7" name="Purpose">
    <vt:lpwstr>Template to be used for CCP Presentations.</vt:lpwstr>
  </property>
  <property fmtid="{D5CDD505-2E9C-101B-9397-08002B2CF9AE}" pid="8" name="Partner">
    <vt:lpwstr/>
  </property>
  <property fmtid="{D5CDD505-2E9C-101B-9397-08002B2CF9AE}" pid="9" name="SBU Type">
    <vt:lpwstr/>
  </property>
  <property fmtid="{D5CDD505-2E9C-101B-9397-08002B2CF9AE}" pid="10" name="Document Marking">
    <vt:lpwstr/>
  </property>
  <property fmtid="{D5CDD505-2E9C-101B-9397-08002B2CF9AE}" pid="11" name="Community">
    <vt:lpwstr/>
  </property>
  <property fmtid="{D5CDD505-2E9C-101B-9397-08002B2CF9AE}" pid="12" name="softwareVendor">
    <vt:lpwstr/>
  </property>
  <property fmtid="{D5CDD505-2E9C-101B-9397-08002B2CF9AE}" pid="13" name="Security Type">
    <vt:lpwstr/>
  </property>
  <property fmtid="{D5CDD505-2E9C-101B-9397-08002B2CF9AE}" pid="14" name="SLSD Document Number">
    <vt:lpwstr/>
  </property>
  <property fmtid="{D5CDD505-2E9C-101B-9397-08002B2CF9AE}" pid="15" name="productName">
    <vt:lpwstr/>
  </property>
  <property fmtid="{D5CDD505-2E9C-101B-9397-08002B2CF9AE}" pid="16" name="Related_requirement_Key">
    <vt:lpwstr/>
  </property>
  <property fmtid="{D5CDD505-2E9C-101B-9397-08002B2CF9AE}" pid="17" name="DAA Number">
    <vt:lpwstr/>
  </property>
  <property fmtid="{D5CDD505-2E9C-101B-9397-08002B2CF9AE}" pid="18" name="Related_Requirements">
    <vt:lpwstr/>
  </property>
  <property fmtid="{D5CDD505-2E9C-101B-9397-08002B2CF9AE}" pid="19" name="Req# (Key)">
    <vt:lpwstr/>
  </property>
  <property fmtid="{D5CDD505-2E9C-101B-9397-08002B2CF9AE}" pid="20" name="Discipline &amp; Req#">
    <vt:lpwstr/>
  </property>
  <property fmtid="{D5CDD505-2E9C-101B-9397-08002B2CF9AE}" pid="21" name="TaxCatchAll">
    <vt:lpwstr/>
  </property>
  <property fmtid="{D5CDD505-2E9C-101B-9397-08002B2CF9AE}" pid="22" name="m81fe3135dcd4d4a91280f47b2f7b901">
    <vt:lpwstr/>
  </property>
  <property fmtid="{D5CDD505-2E9C-101B-9397-08002B2CF9AE}" pid="23" name="TaxKeyword">
    <vt:lpwstr/>
  </property>
  <property fmtid="{D5CDD505-2E9C-101B-9397-08002B2CF9AE}" pid="24" name="TaxKeywordTaxHTField">
    <vt:lpwstr/>
  </property>
  <property fmtid="{D5CDD505-2E9C-101B-9397-08002B2CF9AE}" pid="25" name="Presentation Document Type">
    <vt:lpwstr/>
  </property>
  <property fmtid="{D5CDD505-2E9C-101B-9397-08002B2CF9AE}" pid="26" name="KpiDescription">
    <vt:lpwstr/>
  </property>
  <property fmtid="{D5CDD505-2E9C-101B-9397-08002B2CF9AE}" pid="27" name="DocumentSetDescription">
    <vt:lpwstr/>
  </property>
  <property fmtid="{D5CDD505-2E9C-101B-9397-08002B2CF9AE}" pid="28" name="Meeting Notes">
    <vt:lpwstr/>
  </property>
  <property fmtid="{D5CDD505-2E9C-101B-9397-08002B2CF9AE}" pid="29" name="Proposed/Approval Status">
    <vt:lpwstr/>
  </property>
  <property fmtid="{D5CDD505-2E9C-101B-9397-08002B2CF9AE}" pid="30" name="DS Requirement #">
    <vt:lpwstr/>
  </property>
  <property fmtid="{D5CDD505-2E9C-101B-9397-08002B2CF9AE}" pid="31" name="HMTA Approval">
    <vt:lpwstr/>
  </property>
  <property fmtid="{D5CDD505-2E9C-101B-9397-08002B2CF9AE}" pid="32" name="Type of Board">
    <vt:lpwstr/>
  </property>
  <property fmtid="{D5CDD505-2E9C-101B-9397-08002B2CF9AE}" pid="33" name="RI Areas of Speciality Category 2">
    <vt:lpwstr/>
  </property>
  <property fmtid="{D5CDD505-2E9C-101B-9397-08002B2CF9AE}" pid="34" name="CCPIT Dispo">
    <vt:lpwstr/>
  </property>
  <property fmtid="{D5CDD505-2E9C-101B-9397-08002B2CF9AE}" pid="35" name="Partner Req #">
    <vt:lpwstr/>
  </property>
  <property fmtid="{D5CDD505-2E9C-101B-9397-08002B2CF9AE}" pid="36" name="Assessment Category">
    <vt:lpwstr/>
  </property>
  <property fmtid="{D5CDD505-2E9C-101B-9397-08002B2CF9AE}" pid="37" name="Type of Meeting">
    <vt:lpwstr/>
  </property>
  <property fmtid="{D5CDD505-2E9C-101B-9397-08002B2CF9AE}" pid="38" name="RI">
    <vt:lpwstr/>
  </property>
  <property fmtid="{D5CDD505-2E9C-101B-9397-08002B2CF9AE}" pid="39" name="URL">
    <vt:lpwstr/>
  </property>
  <property fmtid="{D5CDD505-2E9C-101B-9397-08002B2CF9AE}" pid="40" name="Variance Recommendation">
    <vt:lpwstr/>
  </property>
  <property fmtid="{D5CDD505-2E9C-101B-9397-08002B2CF9AE}" pid="41" name="CCPIT Comments">
    <vt:lpwstr/>
  </property>
  <property fmtid="{D5CDD505-2E9C-101B-9397-08002B2CF9AE}" pid="42" name="j2b8d4aac85f4b9aa9d4746f940b6793">
    <vt:lpwstr/>
  </property>
  <property fmtid="{D5CDD505-2E9C-101B-9397-08002B2CF9AE}" pid="43" name="Description_bd7603cd-1709-4fce-a147-7a102203ef14">
    <vt:lpwstr/>
  </property>
  <property fmtid="{D5CDD505-2E9C-101B-9397-08002B2CF9AE}" pid="44" name="_dlc_policyId">
    <vt:lpwstr/>
  </property>
  <property fmtid="{D5CDD505-2E9C-101B-9397-08002B2CF9AE}" pid="45" name="ItemRetentionFormula">
    <vt:lpwstr/>
  </property>
</Properties>
</file>