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2" r:id="rId5"/>
    <p:sldMasterId id="2147483689" r:id="rId6"/>
    <p:sldMasterId id="2147483705" r:id="rId7"/>
  </p:sldMasterIdLst>
  <p:notesMasterIdLst>
    <p:notesMasterId r:id="rId35"/>
  </p:notesMasterIdLst>
  <p:sldIdLst>
    <p:sldId id="271" r:id="rId8"/>
    <p:sldId id="272" r:id="rId9"/>
    <p:sldId id="4999" r:id="rId10"/>
    <p:sldId id="4988" r:id="rId11"/>
    <p:sldId id="4996" r:id="rId12"/>
    <p:sldId id="5000" r:id="rId13"/>
    <p:sldId id="275" r:id="rId14"/>
    <p:sldId id="4990" r:id="rId15"/>
    <p:sldId id="1249" r:id="rId16"/>
    <p:sldId id="276" r:id="rId17"/>
    <p:sldId id="4987" r:id="rId18"/>
    <p:sldId id="4989" r:id="rId19"/>
    <p:sldId id="5001" r:id="rId20"/>
    <p:sldId id="5009" r:id="rId21"/>
    <p:sldId id="4934" r:id="rId22"/>
    <p:sldId id="4935" r:id="rId23"/>
    <p:sldId id="5012" r:id="rId24"/>
    <p:sldId id="5002" r:id="rId25"/>
    <p:sldId id="4985" r:id="rId26"/>
    <p:sldId id="5003" r:id="rId27"/>
    <p:sldId id="4997" r:id="rId28"/>
    <p:sldId id="5004" r:id="rId29"/>
    <p:sldId id="5005" r:id="rId30"/>
    <p:sldId id="5006" r:id="rId31"/>
    <p:sldId id="5007" r:id="rId32"/>
    <p:sldId id="5008" r:id="rId33"/>
    <p:sldId id="499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ebler, William J. (LARC-D321)" initials="DWJ(" lastIdx="1" clrIdx="0">
    <p:extLst>
      <p:ext uri="{19B8F6BF-5375-455C-9EA6-DF929625EA0E}">
        <p15:presenceInfo xmlns:p15="http://schemas.microsoft.com/office/powerpoint/2012/main" userId="S-1-5-21-330711430-3775241029-4075259233-777162" providerId="AD"/>
      </p:ext>
    </p:extLst>
  </p:cmAuthor>
  <p:cmAuthor id="2" name="Loubeau, Alexandra (LARC-D321)" initials="LA(" lastIdx="31" clrIdx="1">
    <p:extLst>
      <p:ext uri="{19B8F6BF-5375-455C-9EA6-DF929625EA0E}">
        <p15:presenceInfo xmlns:p15="http://schemas.microsoft.com/office/powerpoint/2012/main" userId="S::aloubeau@ndc.nasa.gov::bc0ed32d-919a-4446-8601-d201835796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5D8D"/>
    <a:srgbClr val="4F9F2D"/>
    <a:srgbClr val="000093"/>
    <a:srgbClr val="D5C256"/>
    <a:srgbClr val="CF3FBA"/>
    <a:srgbClr val="0374BE"/>
    <a:srgbClr val="D95319"/>
    <a:srgbClr val="6236CC"/>
    <a:srgbClr val="227CC5"/>
    <a:srgbClr val="A5E8CB"/>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777E92-64DE-4C12-86B7-3FDEB7F34646}" v="1623" dt="2022-11-04T16:11:54.6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6558" autoAdjust="0"/>
  </p:normalViewPr>
  <p:slideViewPr>
    <p:cSldViewPr snapToGrid="0">
      <p:cViewPr varScale="1">
        <p:scale>
          <a:sx n="71" d="100"/>
          <a:sy n="71" d="100"/>
        </p:scale>
        <p:origin x="970" y="48"/>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554A6-5D59-4F8C-B52B-23451EBB30F4}" type="datetimeFigureOut">
              <a:rPr lang="en-US" smtClean="0"/>
              <a:t>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9501D-8A85-4CCA-9C6E-0235E77D4E5A}" type="slidenum">
              <a:rPr lang="en-US" smtClean="0"/>
              <a:t>‹#›</a:t>
            </a:fld>
            <a:endParaRPr lang="en-US"/>
          </a:p>
        </p:txBody>
      </p:sp>
    </p:spTree>
    <p:extLst>
      <p:ext uri="{BB962C8B-B14F-4D97-AF65-F5344CB8AC3E}">
        <p14:creationId xmlns:p14="http://schemas.microsoft.com/office/powerpoint/2010/main" val="137051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Aaron Vaughn from NASA Langley Research Center and today I’ll be providing some information about acoustics at NASA and share a brief overview of the </a:t>
            </a:r>
            <a:r>
              <a:rPr lang="en-US" dirty="0" err="1"/>
              <a:t>Quesst</a:t>
            </a:r>
            <a:r>
              <a:rPr lang="en-US" dirty="0"/>
              <a:t> Mission. </a:t>
            </a:r>
          </a:p>
          <a:p>
            <a:endParaRPr lang="en-US" dirty="0"/>
          </a:p>
          <a:p>
            <a:r>
              <a:rPr lang="en-US" dirty="0"/>
              <a:t>I’d also like to acknowledge several others at NASA who have contributed to this presentation including the members of NASA’s community test planning and execution teams, and our branch heads Ran Cabell and Mike Doty</a:t>
            </a:r>
          </a:p>
        </p:txBody>
      </p:sp>
      <p:sp>
        <p:nvSpPr>
          <p:cNvPr id="4" name="Slide Number Placeholder 3"/>
          <p:cNvSpPr>
            <a:spLocks noGrp="1"/>
          </p:cNvSpPr>
          <p:nvPr>
            <p:ph type="sldNum" sz="quarter" idx="5"/>
          </p:nvPr>
        </p:nvSpPr>
        <p:spPr/>
        <p:txBody>
          <a:bodyPr/>
          <a:lstStyle/>
          <a:p>
            <a:fld id="{DFA9501D-8A85-4CCA-9C6E-0235E77D4E5A}" type="slidenum">
              <a:rPr lang="en-US" smtClean="0"/>
              <a:t>1</a:t>
            </a:fld>
            <a:endParaRPr lang="en-US"/>
          </a:p>
        </p:txBody>
      </p:sp>
    </p:spTree>
    <p:extLst>
      <p:ext uri="{BB962C8B-B14F-4D97-AF65-F5344CB8AC3E}">
        <p14:creationId xmlns:p14="http://schemas.microsoft.com/office/powerpoint/2010/main" val="1376415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I’ll give a little about my background. Then I’ll provide some information about what acoustics research is going on at NASA Langley and potential opportunities at NASA. Finally, I’ll talk about the </a:t>
            </a:r>
            <a:r>
              <a:rPr lang="en-US" dirty="0" err="1"/>
              <a:t>Quesst</a:t>
            </a:r>
            <a:r>
              <a:rPr lang="en-US" dirty="0"/>
              <a:t> mission that I’m currently supporting, whose goal is to help enable the future of commercial supersonic flight. </a:t>
            </a:r>
          </a:p>
        </p:txBody>
      </p:sp>
      <p:sp>
        <p:nvSpPr>
          <p:cNvPr id="4" name="Slide Number Placeholder 3"/>
          <p:cNvSpPr>
            <a:spLocks noGrp="1"/>
          </p:cNvSpPr>
          <p:nvPr>
            <p:ph type="sldNum" sz="quarter" idx="5"/>
          </p:nvPr>
        </p:nvSpPr>
        <p:spPr/>
        <p:txBody>
          <a:bodyPr/>
          <a:lstStyle/>
          <a:p>
            <a:fld id="{DFA9501D-8A85-4CCA-9C6E-0235E77D4E5A}" type="slidenum">
              <a:rPr lang="en-US" smtClean="0"/>
              <a:t>2</a:t>
            </a:fld>
            <a:endParaRPr lang="en-US"/>
          </a:p>
        </p:txBody>
      </p:sp>
    </p:spTree>
    <p:extLst>
      <p:ext uri="{BB962C8B-B14F-4D97-AF65-F5344CB8AC3E}">
        <p14:creationId xmlns:p14="http://schemas.microsoft.com/office/powerpoint/2010/main" val="2117653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background about myself– </a:t>
            </a:r>
          </a:p>
          <a:p>
            <a:endParaRPr lang="en-US" dirty="0"/>
          </a:p>
          <a:p>
            <a:r>
              <a:rPr lang="en-US" dirty="0"/>
              <a:t>I’m originally from New Mexico and Utah. I attended Brigham Young University in Provo, Utah for my undergrad and graduate degrees in physics. I was involved in jet noise research under Dr. Kent Gee as both an undergrad and grad student and wrote a Master’s thesis on the physical characterization of jet crackle. I also participated in the BYU marching and pep bands, where I met my wife who I married in the Salt Lake Temple, and we have a dog named </a:t>
            </a:r>
            <a:r>
              <a:rPr lang="en-US" dirty="0" err="1"/>
              <a:t>Lando</a:t>
            </a:r>
            <a:r>
              <a:rPr lang="en-US" dirty="0"/>
              <a:t>. </a:t>
            </a:r>
          </a:p>
          <a:p>
            <a:endParaRPr lang="en-US" dirty="0"/>
          </a:p>
          <a:p>
            <a:r>
              <a:rPr lang="en-US" dirty="0"/>
              <a:t>I joined NASA after graduating in 2020. My job title is Research Aerospace Engineer and I do acoustics research with sonic booms in the structural acoustics branch at NASA Langley. </a:t>
            </a:r>
          </a:p>
          <a:p>
            <a:endParaRPr lang="en-US" dirty="0"/>
          </a:p>
          <a:p>
            <a:r>
              <a:rPr lang="en-US" dirty="0"/>
              <a:t>Since joining NASA, I’ve been fortunate enough to participate in an early career leadership program titled NASA FIRST, which stands for Foundations of Influence, Relationships, Success, and Teamwork. This program focuses on development through understanding NASA as an Agency, greater awareness of self, and the importance of team dynamics. I’ve had the opportunity to visit other NASA centers and see amazing facilities far beyond what my day-to-day job is involved with such as the 40’x80’ wind tunnel at Ames Research Center, the SLS rocket at Kennedy Space Center, the Flight Control Center at Johnson Space Center, to name a few. </a:t>
            </a:r>
          </a:p>
          <a:p>
            <a:endParaRPr lang="en-US" dirty="0"/>
          </a:p>
          <a:p>
            <a:r>
              <a:rPr lang="en-US" dirty="0"/>
              <a:t>I am excited today to share with you all a bit about what goes on at NASA.</a:t>
            </a:r>
          </a:p>
        </p:txBody>
      </p:sp>
      <p:sp>
        <p:nvSpPr>
          <p:cNvPr id="4" name="Slide Number Placeholder 3"/>
          <p:cNvSpPr>
            <a:spLocks noGrp="1"/>
          </p:cNvSpPr>
          <p:nvPr>
            <p:ph type="sldNum" sz="quarter" idx="5"/>
          </p:nvPr>
        </p:nvSpPr>
        <p:spPr/>
        <p:txBody>
          <a:bodyPr/>
          <a:lstStyle/>
          <a:p>
            <a:fld id="{DFA9501D-8A85-4CCA-9C6E-0235E77D4E5A}" type="slidenum">
              <a:rPr lang="en-US" smtClean="0"/>
              <a:t>3</a:t>
            </a:fld>
            <a:endParaRPr lang="en-US"/>
          </a:p>
        </p:txBody>
      </p:sp>
    </p:spTree>
    <p:extLst>
      <p:ext uri="{BB962C8B-B14F-4D97-AF65-F5344CB8AC3E}">
        <p14:creationId xmlns:p14="http://schemas.microsoft.com/office/powerpoint/2010/main" val="1512933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enough about me. Let’s move on to Acoustics at NASA</a:t>
            </a:r>
          </a:p>
        </p:txBody>
      </p:sp>
      <p:sp>
        <p:nvSpPr>
          <p:cNvPr id="4" name="Slide Number Placeholder 3"/>
          <p:cNvSpPr>
            <a:spLocks noGrp="1"/>
          </p:cNvSpPr>
          <p:nvPr>
            <p:ph type="sldNum" sz="quarter" idx="5"/>
          </p:nvPr>
        </p:nvSpPr>
        <p:spPr/>
        <p:txBody>
          <a:bodyPr/>
          <a:lstStyle/>
          <a:p>
            <a:fld id="{DFA9501D-8A85-4CCA-9C6E-0235E77D4E5A}" type="slidenum">
              <a:rPr lang="en-US" smtClean="0"/>
              <a:t>4</a:t>
            </a:fld>
            <a:endParaRPr lang="en-US"/>
          </a:p>
        </p:txBody>
      </p:sp>
    </p:spTree>
    <p:extLst>
      <p:ext uri="{BB962C8B-B14F-4D97-AF65-F5344CB8AC3E}">
        <p14:creationId xmlns:p14="http://schemas.microsoft.com/office/powerpoint/2010/main" val="770956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stands for the National Aeronautics and Space Administration and is divided into 5 Mission directorates. </a:t>
            </a:r>
            <a:r>
              <a:rPr lang="en-US" b="1" dirty="0"/>
              <a:t>Aeronautics </a:t>
            </a:r>
            <a:r>
              <a:rPr lang="en-US" dirty="0"/>
              <a:t>which seeks to transform aviation through research and development, </a:t>
            </a:r>
            <a:r>
              <a:rPr lang="en-US" b="1" dirty="0"/>
              <a:t>Science</a:t>
            </a:r>
            <a:r>
              <a:rPr lang="en-US" dirty="0"/>
              <a:t> that seeks to understand the sun, Earth, and universe, </a:t>
            </a:r>
            <a:r>
              <a:rPr lang="en-US" b="1" dirty="0"/>
              <a:t>Space Technology</a:t>
            </a:r>
            <a:r>
              <a:rPr lang="en-US" b="0" dirty="0"/>
              <a:t> that deals with developing and transferring revolutionary technologies</a:t>
            </a:r>
            <a:r>
              <a:rPr lang="en-US" dirty="0"/>
              <a:t>, </a:t>
            </a:r>
            <a:r>
              <a:rPr lang="en-US" b="1" dirty="0"/>
              <a:t>Space Operations </a:t>
            </a:r>
            <a:r>
              <a:rPr lang="en-US" dirty="0"/>
              <a:t>that handles launch and near-Earth space operations, and </a:t>
            </a:r>
            <a:r>
              <a:rPr lang="en-US" b="1" dirty="0"/>
              <a:t>Exploration</a:t>
            </a:r>
            <a:r>
              <a:rPr lang="en-US" dirty="0"/>
              <a:t> </a:t>
            </a:r>
            <a:r>
              <a:rPr lang="en-US" b="1" dirty="0"/>
              <a:t>Systems Development</a:t>
            </a:r>
            <a:r>
              <a:rPr lang="en-US" dirty="0"/>
              <a:t> that encompasses Moon to Mars and deep space exploration.</a:t>
            </a:r>
          </a:p>
          <a:p>
            <a:endParaRPr lang="en-US" dirty="0"/>
          </a:p>
          <a:p>
            <a:r>
              <a:rPr lang="en-US" dirty="0"/>
              <a:t>Now NASA is of course typically associated with space research, and I know what you’re thinking – there is not a whole lot of sound in space. But the aeronautics research mission directorate focuses on several acoustics related projects here on earth for terrestrial aviation.</a:t>
            </a:r>
          </a:p>
        </p:txBody>
      </p:sp>
      <p:sp>
        <p:nvSpPr>
          <p:cNvPr id="4" name="Slide Number Placeholder 3"/>
          <p:cNvSpPr>
            <a:spLocks noGrp="1"/>
          </p:cNvSpPr>
          <p:nvPr>
            <p:ph type="sldNum" sz="quarter" idx="5"/>
          </p:nvPr>
        </p:nvSpPr>
        <p:spPr/>
        <p:txBody>
          <a:bodyPr/>
          <a:lstStyle/>
          <a:p>
            <a:fld id="{DFA9501D-8A85-4CCA-9C6E-0235E77D4E5A}" type="slidenum">
              <a:rPr lang="en-US" smtClean="0"/>
              <a:t>5</a:t>
            </a:fld>
            <a:endParaRPr lang="en-US"/>
          </a:p>
        </p:txBody>
      </p:sp>
    </p:spTree>
    <p:extLst>
      <p:ext uri="{BB962C8B-B14F-4D97-AF65-F5344CB8AC3E}">
        <p14:creationId xmlns:p14="http://schemas.microsoft.com/office/powerpoint/2010/main" val="3646990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has many research, spaceflight and assembly facilities all across the country, and NASA Langley is in Hampton, VA. </a:t>
            </a:r>
          </a:p>
          <a:p>
            <a:endParaRPr lang="en-US" dirty="0"/>
          </a:p>
          <a:p>
            <a:r>
              <a:rPr lang="en-US" dirty="0"/>
              <a:t>Much of the work is done with teams spanning multiple locations. On my team, we also regularly work with NASA employees from Armstrong and Ames in California as well as some from NASA Glenn in Ohio. NASA also supports contractors who work all over the globe.</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6</a:t>
            </a:fld>
            <a:endParaRPr lang="en-US"/>
          </a:p>
        </p:txBody>
      </p:sp>
    </p:spTree>
    <p:extLst>
      <p:ext uri="{BB962C8B-B14F-4D97-AF65-F5344CB8AC3E}">
        <p14:creationId xmlns:p14="http://schemas.microsoft.com/office/powerpoint/2010/main" val="2060350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Langley has two acoustics branches with slightly different expertise. I work in the Structural Acoustics Branch, and our sister branch is the Aeroacoustics Branch. Their websites are listed here in case you want to dive into additional detail on any of the topics I will outline on the next slide.</a:t>
            </a:r>
          </a:p>
        </p:txBody>
      </p:sp>
      <p:sp>
        <p:nvSpPr>
          <p:cNvPr id="4" name="Slide Number Placeholder 3"/>
          <p:cNvSpPr>
            <a:spLocks noGrp="1"/>
          </p:cNvSpPr>
          <p:nvPr>
            <p:ph type="sldNum" sz="quarter" idx="5"/>
          </p:nvPr>
        </p:nvSpPr>
        <p:spPr/>
        <p:txBody>
          <a:bodyPr/>
          <a:lstStyle/>
          <a:p>
            <a:fld id="{DFA9501D-8A85-4CCA-9C6E-0235E77D4E5A}" type="slidenum">
              <a:rPr lang="en-US" smtClean="0"/>
              <a:t>7</a:t>
            </a:fld>
            <a:endParaRPr lang="en-US"/>
          </a:p>
        </p:txBody>
      </p:sp>
    </p:spTree>
    <p:extLst>
      <p:ext uri="{BB962C8B-B14F-4D97-AF65-F5344CB8AC3E}">
        <p14:creationId xmlns:p14="http://schemas.microsoft.com/office/powerpoint/2010/main" val="1732405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time, point out figures]</a:t>
            </a:r>
          </a:p>
          <a:p>
            <a:r>
              <a:rPr lang="en-US" dirty="0"/>
              <a:t>The structural acoustics branch aims to understand and mitigate the impact of noise on people and structures.  There are four main categories of research expertise in our branch – psychoacoustics, </a:t>
            </a:r>
            <a:r>
              <a:rPr lang="en-US" dirty="0" err="1"/>
              <a:t>auralization</a:t>
            </a:r>
            <a:r>
              <a:rPr lang="en-US" dirty="0"/>
              <a:t>, sound/structure interaction, and noise control. </a:t>
            </a:r>
          </a:p>
          <a:p>
            <a:endParaRPr lang="en-US" dirty="0"/>
          </a:p>
          <a:p>
            <a:r>
              <a:rPr lang="en-US" dirty="0"/>
              <a:t>For psychoacoustics, we research human perception of sound and community noise. Two of our branch’s facilities support this. The exterior effects room is a </a:t>
            </a:r>
            <a:r>
              <a:rPr lang="en-US" dirty="0" err="1"/>
              <a:t>multiseat</a:t>
            </a:r>
            <a:r>
              <a:rPr lang="en-US" dirty="0"/>
              <a:t> psychoacoustics laboratory where aircraft or other sounds is played over an array of loudspeakers. The emerging topic of urban air mobility or small personal rotorcraft and the noise they generate is of particular interest to our branch, and a lot research is being done in that area.</a:t>
            </a:r>
          </a:p>
          <a:p>
            <a:endParaRPr lang="en-US" dirty="0"/>
          </a:p>
          <a:p>
            <a:r>
              <a:rPr lang="en-US" dirty="0"/>
              <a:t>The interior effects room is an interesting lab space that looks just like a home living room but is instrumented with 52 subwoofers in order to accurately recreate the sound from supersonic aircraft.</a:t>
            </a:r>
          </a:p>
          <a:p>
            <a:endParaRPr lang="en-US" dirty="0"/>
          </a:p>
          <a:p>
            <a:r>
              <a:rPr lang="en-US" dirty="0"/>
              <a:t>The </a:t>
            </a:r>
            <a:r>
              <a:rPr lang="en-US" dirty="0" err="1"/>
              <a:t>auralization</a:t>
            </a:r>
            <a:r>
              <a:rPr lang="en-US" dirty="0"/>
              <a:t> team creates realistic aircraft sounds from predictions and measurements, which are often played back in the exterior effects room for psychoacoustics studies.</a:t>
            </a:r>
          </a:p>
          <a:p>
            <a:endParaRPr lang="en-US" dirty="0"/>
          </a:p>
          <a:p>
            <a:r>
              <a:rPr lang="en-US" dirty="0"/>
              <a:t>Our noise control technologies team supports several projects. The Liner Technology Facility is used to test the noise reduction qualities of jet engine acoustic liners in laboratory conditions. The noise reduction research has influenced products that are currently flying today. Others in the branch support active noise control, adaptive structures, and effects of sound on structures such the effect of rotor noise on aircraft bodies.</a:t>
            </a:r>
          </a:p>
        </p:txBody>
      </p:sp>
      <p:sp>
        <p:nvSpPr>
          <p:cNvPr id="4" name="Slide Number Placeholder 3"/>
          <p:cNvSpPr>
            <a:spLocks noGrp="1"/>
          </p:cNvSpPr>
          <p:nvPr>
            <p:ph type="sldNum" sz="quarter" idx="5"/>
          </p:nvPr>
        </p:nvSpPr>
        <p:spPr/>
        <p:txBody>
          <a:bodyPr/>
          <a:lstStyle/>
          <a:p>
            <a:fld id="{DFA9501D-8A85-4CCA-9C6E-0235E77D4E5A}" type="slidenum">
              <a:rPr lang="en-US" smtClean="0"/>
              <a:t>8</a:t>
            </a:fld>
            <a:endParaRPr lang="en-US"/>
          </a:p>
        </p:txBody>
      </p:sp>
    </p:spTree>
    <p:extLst>
      <p:ext uri="{BB962C8B-B14F-4D97-AF65-F5344CB8AC3E}">
        <p14:creationId xmlns:p14="http://schemas.microsoft.com/office/powerpoint/2010/main" val="716836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it conveys more than just propellor noise]</a:t>
            </a:r>
          </a:p>
          <a:p>
            <a:r>
              <a:rPr lang="en-US" dirty="0"/>
              <a:t>The aeroacoustics branch aims to understand and accurately predict the noise from any air vehicle configuration as well as to define and demonstrate concepts for air vehicle noise reduction.</a:t>
            </a:r>
          </a:p>
          <a:p>
            <a:endParaRPr lang="en-US" dirty="0"/>
          </a:p>
          <a:p>
            <a:r>
              <a:rPr lang="en-US" dirty="0"/>
              <a:t>Six of their expertise areas are source noise experiments, subsystem measurements, full vehicle measurements, source predictions, system noise, and propulsion-airframe acoustics. </a:t>
            </a:r>
          </a:p>
          <a:p>
            <a:endParaRPr lang="en-US" dirty="0"/>
          </a:p>
          <a:p>
            <a:r>
              <a:rPr lang="en-US" dirty="0"/>
              <a:t>Researchers work in several wind tunnels measuring noise from various propellers at the subsystem level, but they also get to take the mobile acoustics facility out to the field and measure noise from vehicle flyovers. From these and other prediction tools they create accurate directional source noise predictions for use in determining noise at the ground.</a:t>
            </a:r>
          </a:p>
          <a:p>
            <a:endParaRPr lang="en-US" dirty="0"/>
          </a:p>
          <a:p>
            <a:r>
              <a:rPr lang="en-US" dirty="0"/>
              <a:t>Between the two branches there is a lot of amazing work being accomplished, and perhaps something that catches your interest.</a:t>
            </a:r>
          </a:p>
        </p:txBody>
      </p:sp>
      <p:sp>
        <p:nvSpPr>
          <p:cNvPr id="4" name="Slide Number Placeholder 3"/>
          <p:cNvSpPr>
            <a:spLocks noGrp="1"/>
          </p:cNvSpPr>
          <p:nvPr>
            <p:ph type="sldNum" sz="quarter" idx="5"/>
          </p:nvPr>
        </p:nvSpPr>
        <p:spPr/>
        <p:txBody>
          <a:bodyPr/>
          <a:lstStyle/>
          <a:p>
            <a:fld id="{DFA9501D-8A85-4CCA-9C6E-0235E77D4E5A}" type="slidenum">
              <a:rPr lang="en-US" smtClean="0"/>
              <a:t>9</a:t>
            </a:fld>
            <a:endParaRPr lang="en-US"/>
          </a:p>
        </p:txBody>
      </p:sp>
    </p:spTree>
    <p:extLst>
      <p:ext uri="{BB962C8B-B14F-4D97-AF65-F5344CB8AC3E}">
        <p14:creationId xmlns:p14="http://schemas.microsoft.com/office/powerpoint/2010/main" val="842433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opportunities for students and graduates at NASA. The primary channels are through the intern.nasa.gov website and the federal job website, usajobs.gov.</a:t>
            </a:r>
          </a:p>
          <a:p>
            <a:endParaRPr lang="en-US" dirty="0"/>
          </a:p>
          <a:p>
            <a:r>
              <a:rPr lang="en-US" dirty="0"/>
              <a:t>NASA internships are available in three separate sessions each year. The spring session’s deadline is quickly approaching the first week of November, so check that out soon if you’re interested.</a:t>
            </a:r>
          </a:p>
          <a:p>
            <a:endParaRPr lang="en-US" dirty="0"/>
          </a:p>
          <a:p>
            <a:r>
              <a:rPr lang="en-US" dirty="0"/>
              <a:t>The intern.nasa.gov also has information on available fellowships, which in 2021 paid out about 50k per year to M.S. students and about 55k per year to PhD students.</a:t>
            </a:r>
          </a:p>
          <a:p>
            <a:endParaRPr lang="en-US" dirty="0"/>
          </a:p>
          <a:p>
            <a:r>
              <a:rPr lang="en-US" dirty="0"/>
              <a:t>“Pathways Interns typically follow a cooperative education model, where you’ll alternate between working at NASA and going to school until you graduate. The biggest opportunity that comes to Pathways Interns is the chance to be noncompetitively converted to a full-time position after you complete your initial Pathways appointment. This gives you the chance to transition directly into a full-time job without having to reapply.”</a:t>
            </a:r>
          </a:p>
          <a:p>
            <a:endParaRPr lang="en-US" dirty="0"/>
          </a:p>
          <a:p>
            <a:r>
              <a:rPr lang="en-US" dirty="0"/>
              <a:t>There may be some upcoming openings in both the acoustics branches at NASA Langley, so be on the lookout for a call for applicants. Here are some details regarding employment at NASA and the included benefits. Starting salaries for fresh MS students is 66k and the starting salary for PhD is 80k. 13 days paid time off plus the 10 federal holidays. 13 paid sick days. Recently the parental leave program was overhauled to allow 12 weeks paid time off for both parents. You get access to the federal insurance rates, up to 5% matched retirement contributions as well as an additional life-long pension. We have flexible work hours and telework arrangements, and you may also be supported to travel to conferences.</a:t>
            </a:r>
          </a:p>
          <a:p>
            <a:endParaRPr lang="en-US" dirty="0"/>
          </a:p>
          <a:p>
            <a:r>
              <a:rPr lang="en-US" dirty="0"/>
              <a:t>Also, after being hired and working for 1 year you are eligible to apply for the NASA Advanced Degree Program, which pays tuition and books toward MS and PhD degrees.</a:t>
            </a:r>
          </a:p>
        </p:txBody>
      </p:sp>
      <p:sp>
        <p:nvSpPr>
          <p:cNvPr id="4" name="Slide Number Placeholder 3"/>
          <p:cNvSpPr>
            <a:spLocks noGrp="1"/>
          </p:cNvSpPr>
          <p:nvPr>
            <p:ph type="sldNum" sz="quarter" idx="5"/>
          </p:nvPr>
        </p:nvSpPr>
        <p:spPr/>
        <p:txBody>
          <a:bodyPr/>
          <a:lstStyle/>
          <a:p>
            <a:fld id="{DFA9501D-8A85-4CCA-9C6E-0235E77D4E5A}" type="slidenum">
              <a:rPr lang="en-US" smtClean="0"/>
              <a:t>10</a:t>
            </a:fld>
            <a:endParaRPr lang="en-US"/>
          </a:p>
        </p:txBody>
      </p:sp>
    </p:spTree>
    <p:extLst>
      <p:ext uri="{BB962C8B-B14F-4D97-AF65-F5344CB8AC3E}">
        <p14:creationId xmlns:p14="http://schemas.microsoft.com/office/powerpoint/2010/main" val="1747425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acoustic branches at NASA Langley, there are many unique facilities and experiences to be had across NASA. There are collection of flight simulators. There is the towering gantry facility where the apollo astronauts trained and is now used for crash testing of air and spacecraft. There are many wind tunnels of varying size and speed. There are opportunities both virtual or hybrid that may be of interest to you, so be sure to be plugged into opportunities via interns.nasa.gov or usajobs.gov</a:t>
            </a:r>
          </a:p>
        </p:txBody>
      </p:sp>
      <p:sp>
        <p:nvSpPr>
          <p:cNvPr id="4" name="Slide Number Placeholder 3"/>
          <p:cNvSpPr>
            <a:spLocks noGrp="1"/>
          </p:cNvSpPr>
          <p:nvPr>
            <p:ph type="sldNum" sz="quarter" idx="5"/>
          </p:nvPr>
        </p:nvSpPr>
        <p:spPr/>
        <p:txBody>
          <a:bodyPr/>
          <a:lstStyle/>
          <a:p>
            <a:fld id="{DFA9501D-8A85-4CCA-9C6E-0235E77D4E5A}" type="slidenum">
              <a:rPr lang="en-US" smtClean="0"/>
              <a:t>11</a:t>
            </a:fld>
            <a:endParaRPr lang="en-US"/>
          </a:p>
        </p:txBody>
      </p:sp>
    </p:spTree>
    <p:extLst>
      <p:ext uri="{BB962C8B-B14F-4D97-AF65-F5344CB8AC3E}">
        <p14:creationId xmlns:p14="http://schemas.microsoft.com/office/powerpoint/2010/main" val="2759452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we’ll transition to focus on the NASA </a:t>
            </a:r>
            <a:r>
              <a:rPr lang="en-US" dirty="0" err="1"/>
              <a:t>Quesst</a:t>
            </a:r>
            <a:r>
              <a:rPr lang="en-US" dirty="0"/>
              <a:t> Mission</a:t>
            </a:r>
          </a:p>
        </p:txBody>
      </p:sp>
      <p:sp>
        <p:nvSpPr>
          <p:cNvPr id="4" name="Slide Number Placeholder 3"/>
          <p:cNvSpPr>
            <a:spLocks noGrp="1"/>
          </p:cNvSpPr>
          <p:nvPr>
            <p:ph type="sldNum" sz="quarter" idx="5"/>
          </p:nvPr>
        </p:nvSpPr>
        <p:spPr/>
        <p:txBody>
          <a:bodyPr/>
          <a:lstStyle/>
          <a:p>
            <a:fld id="{DFA9501D-8A85-4CCA-9C6E-0235E77D4E5A}" type="slidenum">
              <a:rPr lang="en-US" smtClean="0"/>
              <a:t>12</a:t>
            </a:fld>
            <a:endParaRPr lang="en-US"/>
          </a:p>
        </p:txBody>
      </p:sp>
    </p:spTree>
    <p:extLst>
      <p:ext uri="{BB962C8B-B14F-4D97-AF65-F5344CB8AC3E}">
        <p14:creationId xmlns:p14="http://schemas.microsoft.com/office/powerpoint/2010/main" val="1909889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Supersonic flight has been around since Chuck Yeager broke the sound barrier in the Bell X-1 in 1947.</a:t>
            </a:r>
          </a:p>
          <a:p>
            <a:endParaRPr lang="en-US" sz="1200" dirty="0"/>
          </a:p>
          <a:p>
            <a:r>
              <a:rPr lang="en-US" sz="1200" dirty="0"/>
              <a:t>As one NASA pilot likes to say, “we broke the sound barrier 75 years ago and have been working to fix it ever since.”</a:t>
            </a:r>
          </a:p>
          <a:p>
            <a:endParaRPr lang="en-US" sz="1200" dirty="0"/>
          </a:p>
          <a:p>
            <a:r>
              <a:rPr lang="en-US" sz="1200" dirty="0"/>
              <a:t>Through the 1950s supersonic military aircraft rapidly developed which gave rise to noise concerns.</a:t>
            </a:r>
          </a:p>
          <a:p>
            <a:endParaRPr lang="en-US" sz="1200" dirty="0"/>
          </a:p>
          <a:p>
            <a:r>
              <a:rPr lang="en-US" sz="1200" dirty="0"/>
              <a:t>In the 1960s supersonic commercial aircraft were proposed, potentially cutting flight times in half, and several major community studies were conducted to test their potential noise impact. In these studies, an aircraft flies supersonically and produces a sonic booms over the community. After a period of time, people in the community provide their response via social surveys. The results revealed that conventional sonic booms were too loud to be acceptable.</a:t>
            </a:r>
          </a:p>
          <a:p>
            <a:endParaRPr lang="en-US" sz="1200" dirty="0"/>
          </a:p>
          <a:p>
            <a:r>
              <a:rPr lang="en-US" sz="1200" dirty="0"/>
              <a:t>And in 1973 overland commercial supersonic flight was banned.  </a:t>
            </a:r>
          </a:p>
          <a:p>
            <a:endParaRPr lang="en-US" sz="1200" dirty="0"/>
          </a:p>
          <a:p>
            <a:r>
              <a:rPr lang="en-US" sz="1200" dirty="0"/>
              <a:t>There were, however, commercial supersonic aircraft from 1976—2003, the Concorde, which flew passengers supersonically over water but had to slow down over land.</a:t>
            </a:r>
          </a:p>
          <a:p>
            <a:endParaRPr lang="en-US" sz="1200" dirty="0"/>
          </a:p>
          <a:p>
            <a:r>
              <a:rPr lang="en-US" sz="1200" dirty="0"/>
              <a:t>In 2003, the Shaped Sonic Boom Demonstration, or SSBD, showed that if you change the geometry of the supersonic object, you can minimize the shock wave, or sonic boom, that reaches the ground. </a:t>
            </a:r>
          </a:p>
          <a:p>
            <a:endParaRPr lang="en-US" sz="1200" dirty="0"/>
          </a:p>
          <a:p>
            <a:r>
              <a:rPr lang="en-US" sz="1200" dirty="0"/>
              <a:t>Building on this “shaped-boom” technology, the present NASA Quesst mission is developing the X-59 aircraft, which will be used to collect community response data to these quieter sonic booms or as we like to call them, “sonic thumps.” </a:t>
            </a:r>
          </a:p>
          <a:p>
            <a:r>
              <a:rPr lang="en-US" sz="1200" b="1" dirty="0"/>
              <a:t>X-59 what is special about it? Shaped-sonic boom. Here or on next slides. Use 2003 test to setup the importance of X-59</a:t>
            </a:r>
          </a:p>
          <a:p>
            <a:r>
              <a:rPr lang="en-US" sz="1200" dirty="0"/>
              <a:t>Presently, NASA’s </a:t>
            </a:r>
            <a:r>
              <a:rPr lang="en-US" sz="1200" dirty="0" err="1"/>
              <a:t>Quesst</a:t>
            </a:r>
            <a:r>
              <a:rPr lang="en-US" sz="1200" dirty="0"/>
              <a:t> mission is building a low noise supersonic experimental aircraft, the X-59, to enable survey data collection from the public on reactions to low noise supersonic overflight and.</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13</a:t>
            </a:fld>
            <a:endParaRPr lang="en-US"/>
          </a:p>
        </p:txBody>
      </p:sp>
    </p:spTree>
    <p:extLst>
      <p:ext uri="{BB962C8B-B14F-4D97-AF65-F5344CB8AC3E}">
        <p14:creationId xmlns:p14="http://schemas.microsoft.com/office/powerpoint/2010/main" val="1019123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200" b="0" dirty="0">
                <a:latin typeface="Calibri" panose="020F0502020204030204" pitchFamily="34" charset="0"/>
                <a:ea typeface="Calibri" panose="020F0502020204030204" pitchFamily="34" charset="0"/>
                <a:cs typeface="Times New Roman" panose="02020603050405020304" pitchFamily="18" charset="0"/>
              </a:rPr>
              <a:t>So why are sonic booms such an issue for supersonic aircraft? Well, when an object travels faster than the speed of sound, the sound waves bunch up and form a shock wave. This shock wave is called a Mach cone as it is in the shape of a cone with the point at the supersonic object. For a supersonic aircraft, when this shock wave reaches the ground, it is perceived as a “sonic boom.” The width of the Mach cone’s intersection with the ground is referred to as a carpet (denoted by the yellow lines in the figure), which can be 20 to 50 miles wide depending on altitude and weather. As the aircraft flies hundreds or thousands of miles while dragging a 50-mile-wide carpet is why supersonic flight can cause many people on the ground to experience a disruptive sonic boom.</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14</a:t>
            </a:fld>
            <a:endParaRPr lang="en-US"/>
          </a:p>
        </p:txBody>
      </p:sp>
    </p:spTree>
    <p:extLst>
      <p:ext uri="{BB962C8B-B14F-4D97-AF65-F5344CB8AC3E}">
        <p14:creationId xmlns:p14="http://schemas.microsoft.com/office/powerpoint/2010/main" val="2775129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Our vision for the future is fast air travel that is broadly available to the traveling public, potentially cutting flight times in half and allowing us to connect across the US and around the world with speed and efficiency. There are a handful of companies seeking to make this a reality, however, the biggest roadblock is the restriction on overland supersonic flight. Therefore, there is a need for research agencies like NASA to gather data to inform and policy agencies like FAA to develop new regulations to enable the future of commercial supersonic flight.</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9529671-9345-4E78-927A-07C03D48ED4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6126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800" dirty="0">
                <a:latin typeface="Calibri" panose="020F0502020204030204" pitchFamily="34" charset="0"/>
                <a:ea typeface="Calibri" panose="020F0502020204030204" pitchFamily="34" charset="0"/>
                <a:cs typeface="Times New Roman" panose="02020603050405020304" pitchFamily="18" charset="0"/>
              </a:rPr>
              <a:t>One key to overcoming the barrier is the development of appropriate noise level standards.  </a:t>
            </a:r>
          </a:p>
          <a:p>
            <a:pPr defTabSz="9317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sz="1800" dirty="0">
                <a:latin typeface="Calibri" panose="020F0502020204030204" pitchFamily="34" charset="0"/>
                <a:ea typeface="Calibri" panose="020F0502020204030204" pitchFamily="34" charset="0"/>
                <a:cs typeface="Times New Roman" panose="02020603050405020304" pitchFamily="18" charset="0"/>
              </a:rPr>
              <a:t>The goal is to move away from the current speed limit, which prohibits any supersonic flight, to establishing an actual noise limit.  </a:t>
            </a:r>
          </a:p>
          <a:p>
            <a:pPr defTabSz="9317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defTabSz="931774">
              <a:defRPr/>
            </a:pPr>
            <a:r>
              <a:rPr lang="en-US" sz="1800" dirty="0">
                <a:latin typeface="Calibri" panose="020F0502020204030204" pitchFamily="34" charset="0"/>
                <a:ea typeface="Calibri" panose="020F0502020204030204" pitchFamily="34" charset="0"/>
                <a:cs typeface="Times New Roman" panose="02020603050405020304" pitchFamily="18" charset="0"/>
              </a:rPr>
              <a:t>A regulation with a noise limit requires data to inform it. </a:t>
            </a:r>
          </a:p>
          <a:p>
            <a:pPr defTabSz="931774">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9529671-9345-4E78-927A-07C03D48ED4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158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the kind of data we’d need to inform regulators. In this table, we have participants who are responding to booms with a given dose, or noise level, and a survey response. In this case, the dose is the measured noise level of the sonic boom, and the survey response is the annoyance response on a 5-point scale. This data is collected from many participants and many booms and then combined through a statistical model to produce a dose-response curve that describes the community annoyance relative to the noise level of the sonic booms.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The Quesst Mission is intended to generate and provide data like this to regulators for the development of the noise standard.</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17</a:t>
            </a:fld>
            <a:endParaRPr lang="en-US"/>
          </a:p>
        </p:txBody>
      </p:sp>
    </p:spTree>
    <p:extLst>
      <p:ext uri="{BB962C8B-B14F-4D97-AF65-F5344CB8AC3E}">
        <p14:creationId xmlns:p14="http://schemas.microsoft.com/office/powerpoint/2010/main" val="861024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NASA’s Quesst mission culminates in the collection of public survey data on reactions to low noise supersonic overflight.  It’s divided into 3 phases.  </a:t>
            </a:r>
          </a:p>
          <a:p>
            <a:endParaRPr lang="en-US" sz="1200" dirty="0"/>
          </a:p>
          <a:p>
            <a:r>
              <a:rPr lang="en-US" sz="1200" dirty="0"/>
              <a:t>Phase 1 is aircraft development of the X-59, which is currently underway. </a:t>
            </a:r>
            <a:r>
              <a:rPr lang="en-US" sz="1200" dirty="0" err="1"/>
              <a:t>Lockeed</a:t>
            </a:r>
            <a:r>
              <a:rPr lang="en-US" sz="1200" dirty="0"/>
              <a:t> Martin is leading the build in Palmdale, California. Phase 1 includes the design, fabrication, and ground test of the X-59.  When ready, the aircraft will undergo a series of envelope expansion flights to prove the airplane is ready and safe to fly.  </a:t>
            </a:r>
          </a:p>
          <a:p>
            <a:endParaRPr lang="en-US" sz="1200" dirty="0"/>
          </a:p>
          <a:p>
            <a:r>
              <a:rPr lang="en-US" sz="1200" dirty="0"/>
              <a:t>After that we’ll stay in the test ranges to conduct the acoustic validation, which is Phase 2.  Here we’ll be proving that the acoustic signature of the airplane matches what we set out to design.  We’ll conduct detailed inflight and ground measurements of the airplane’s signature in preparation for community testing.</a:t>
            </a:r>
          </a:p>
          <a:p>
            <a:endParaRPr lang="en-US" sz="1200" dirty="0"/>
          </a:p>
          <a:p>
            <a:r>
              <a:rPr lang="en-US" sz="1200" dirty="0"/>
              <a:t>Phase 3 is execution of the community response tests and data analysis.  That phase will be executed over 2-3 years staring in 2024 and will consist of several month-long flight tests over different communities in the US and possibly abroad.</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18</a:t>
            </a:fld>
            <a:endParaRPr lang="en-US"/>
          </a:p>
        </p:txBody>
      </p:sp>
    </p:spTree>
    <p:extLst>
      <p:ext uri="{BB962C8B-B14F-4D97-AF65-F5344CB8AC3E}">
        <p14:creationId xmlns:p14="http://schemas.microsoft.com/office/powerpoint/2010/main" val="1554170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 X-59 aircraft design is driven by the idea of meeting a set of requirements to accomplish the mission. The acoustic signal must replicate a future, larger aircraft, and we must be able to operate the airplane using normal flight maneuvers that would be expected for commercial supersonic aircraft. </a:t>
            </a:r>
          </a:p>
          <a:p>
            <a:endParaRPr lang="en-US" sz="1800" dirty="0"/>
          </a:p>
          <a:p>
            <a:r>
              <a:rPr lang="en-US" sz="1800" dirty="0"/>
              <a:t>Some design features include the unique airframe design, including a long nose, to accomplish the “shaped-boom” design, which reduces the conventional sonic boom to a “sonic thump.” It also uses many components from existing aircraft to reduce cost.  It’s a research aircraft, so the payload is just a single pilot plus flight test instrumentation.</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017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Here are some images of the airplane in fabrication. Some systems are supplied by NASA such as the External Vision System, which enables forward vision without a forward-facing canopy window, as the aircraft has the long nose to help with the “boom-shaping.” The airplane is powered by an existing fighter aircraft engine.  The aircraft underwent ground testing in TX in the spring and is back in California for the finishing touches. The target for its first flight is in 2023.</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20</a:t>
            </a:fld>
            <a:endParaRPr lang="en-US"/>
          </a:p>
        </p:txBody>
      </p:sp>
    </p:spTree>
    <p:extLst>
      <p:ext uri="{BB962C8B-B14F-4D97-AF65-F5344CB8AC3E}">
        <p14:creationId xmlns:p14="http://schemas.microsoft.com/office/powerpoint/2010/main" val="4281799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Psychoacoustic research on sonic booms has shown that the Perceived Level, or PL, decibel scale correlates well with human perception of impulsive sonic booms. This is different than other decibel scales that work well for continuous noise such as A-weighted sound level. </a:t>
            </a:r>
          </a:p>
          <a:p>
            <a:endParaRPr lang="en-US" sz="1200" dirty="0"/>
          </a:p>
          <a:p>
            <a:r>
              <a:rPr lang="en-US" sz="1200" dirty="0"/>
              <a:t>To put PL values in context, the conventional sonic booms from Concorde or other traditional loud sonic-boom-generating aircraft were on the order of 105 dB Perceived Level, which is comparable to nearby thunder or a car door slam from inside the car.  These types of sounds can be very startling when you are not expecting them.</a:t>
            </a:r>
          </a:p>
          <a:p>
            <a:endParaRPr lang="en-US" sz="1200" dirty="0"/>
          </a:p>
          <a:p>
            <a:r>
              <a:rPr lang="en-US" sz="1200" dirty="0"/>
              <a:t>By contrast, X-59’s sonic thump is designed to be 75 dB, which is comparable to distant thunder, or a car door slam from across the street.</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21</a:t>
            </a:fld>
            <a:endParaRPr lang="en-US"/>
          </a:p>
        </p:txBody>
      </p:sp>
    </p:spTree>
    <p:extLst>
      <p:ext uri="{BB962C8B-B14F-4D97-AF65-F5344CB8AC3E}">
        <p14:creationId xmlns:p14="http://schemas.microsoft.com/office/powerpoint/2010/main" val="2742622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latin typeface="Calibri" panose="020F0502020204030204" pitchFamily="34" charset="0"/>
                <a:ea typeface="Calibri" panose="020F0502020204030204" pitchFamily="34" charset="0"/>
                <a:cs typeface="Times New Roman" panose="02020603050405020304" pitchFamily="18" charset="0"/>
              </a:rPr>
              <a:t>Similar to the Space side of NASA where rockets undergo design iterations, test firings, and several other steps before space launches, we have undergone several steps in preparing for our future community tests. NASA conducted laboratory psychoacoustic tests with the Interior Effects Room built in 2007-09, performed small community test near Edwards Air Force Base in California in 2011, and piloted a risk reduction community noise survey test in a larger community in Galveston, Texas in 2018. These earlier tests have prepared NASA to take the next step with flight tests over very large communities.</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22</a:t>
            </a:fld>
            <a:endParaRPr lang="en-US"/>
          </a:p>
        </p:txBody>
      </p:sp>
    </p:spTree>
    <p:extLst>
      <p:ext uri="{BB962C8B-B14F-4D97-AF65-F5344CB8AC3E}">
        <p14:creationId xmlns:p14="http://schemas.microsoft.com/office/powerpoint/2010/main" val="3425257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t>This plot shows sample dose response curves resulting from previous NASA community tests. Now the objective of these community tests were not to resolve a representative dose-response curve to inform regulators but for preparing and reducing risk for the Quesst mission. </a:t>
            </a:r>
          </a:p>
          <a:p>
            <a:pPr defTabSz="931774">
              <a:defRPr/>
            </a:pPr>
            <a:endParaRPr lang="en-US" sz="1200" dirty="0"/>
          </a:p>
          <a:p>
            <a:pPr marL="0" marR="0" lvl="0" indent="0" algn="l" defTabSz="931774" rtl="0" eaLnBrk="1" fontAlgn="auto" latinLnBrk="0" hangingPunct="1">
              <a:lnSpc>
                <a:spcPct val="100000"/>
              </a:lnSpc>
              <a:spcBef>
                <a:spcPts val="0"/>
              </a:spcBef>
              <a:spcAft>
                <a:spcPts val="0"/>
              </a:spcAft>
              <a:buClrTx/>
              <a:buSzTx/>
              <a:buFontTx/>
              <a:buNone/>
              <a:tabLst/>
              <a:defRPr/>
            </a:pPr>
            <a:r>
              <a:rPr lang="en-US" sz="1200" dirty="0"/>
              <a:t>We see that the x-axis shows noise dose in terms of Perceived Level (PL) in decibels, and the y-axis shows percent of highly annoyed responses.</a:t>
            </a:r>
          </a:p>
          <a:p>
            <a:pPr defTabSz="931774">
              <a:defRPr/>
            </a:pPr>
            <a:endParaRPr lang="en-US" sz="1200" dirty="0"/>
          </a:p>
          <a:p>
            <a:pPr defTabSz="931774">
              <a:defRPr/>
            </a:pPr>
            <a:r>
              <a:rPr lang="en-US" sz="1200" dirty="0"/>
              <a:t>There’s a high degree of scatter in the data, which is typical of social survey data. </a:t>
            </a:r>
          </a:p>
          <a:p>
            <a:pPr defTabSz="931774">
              <a:defRPr/>
            </a:pPr>
            <a:endParaRPr lang="en-US" sz="1200" dirty="0"/>
          </a:p>
          <a:p>
            <a:pPr defTabSz="931774">
              <a:defRPr/>
            </a:pPr>
            <a:r>
              <a:rPr lang="en-US" sz="1200" dirty="0"/>
              <a:t>As a matter of practicality, the sonic boom community tests have all been “panel surveys,” in which a panel of survey participants responds multiple times.  It simply is not practical to recruit a member of the public and then only request a single response, especially when responses are needed promptly after each overflight.  A consequence of having panel studies is the need for statistical models that account for the correlation among multiple observations from the same person.  </a:t>
            </a:r>
          </a:p>
          <a:p>
            <a:pPr defTabSz="931774">
              <a:defRPr/>
            </a:pPr>
            <a:endParaRPr lang="en-US" sz="1200" dirty="0"/>
          </a:p>
          <a:p>
            <a:pPr defTabSz="931774">
              <a:defRPr/>
            </a:pPr>
            <a:r>
              <a:rPr lang="en-US" sz="1200" dirty="0"/>
              <a:t>The Quesst mission goal is to produce an accurate and precise dose-response curve that is representative of the nation.</a:t>
            </a:r>
          </a:p>
        </p:txBody>
      </p:sp>
      <p:sp>
        <p:nvSpPr>
          <p:cNvPr id="4" name="Slide Number Placeholder 3"/>
          <p:cNvSpPr>
            <a:spLocks noGrp="1"/>
          </p:cNvSpPr>
          <p:nvPr>
            <p:ph type="sldNum" sz="quarter" idx="5"/>
          </p:nvPr>
        </p:nvSpPr>
        <p:spPr/>
        <p:txBody>
          <a:bodyPr/>
          <a:lstStyle/>
          <a:p>
            <a:fld id="{DFA9501D-8A85-4CCA-9C6E-0235E77D4E5A}" type="slidenum">
              <a:rPr lang="en-US" smtClean="0"/>
              <a:t>23</a:t>
            </a:fld>
            <a:endParaRPr lang="en-US"/>
          </a:p>
        </p:txBody>
      </p:sp>
    </p:spTree>
    <p:extLst>
      <p:ext uri="{BB962C8B-B14F-4D97-AF65-F5344CB8AC3E}">
        <p14:creationId xmlns:p14="http://schemas.microsoft.com/office/powerpoint/2010/main" val="1147486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a handful of challenges in collecting accurate noise dose values, which impact the horizontal axis of the dose-response curve, including</a:t>
            </a:r>
          </a:p>
          <a:p>
            <a:pPr lvl="1">
              <a:tabLst>
                <a:tab pos="7029450" algn="l"/>
              </a:tabLst>
            </a:pPr>
            <a:r>
              <a:rPr lang="en-US" sz="1200" dirty="0">
                <a:latin typeface="Helvetica" panose="020B0604020202020204" pitchFamily="34" charset="0"/>
                <a:cs typeface="Helvetica" panose="020B0604020202020204" pitchFamily="34" charset="0"/>
              </a:rPr>
              <a:t>Measuring over a large area</a:t>
            </a:r>
          </a:p>
          <a:p>
            <a:pPr lvl="1">
              <a:tabLst>
                <a:tab pos="7029450" algn="l"/>
              </a:tabLst>
            </a:pPr>
            <a:r>
              <a:rPr lang="en-US" sz="1200" dirty="0">
                <a:latin typeface="Helvetica" panose="020B0604020202020204" pitchFamily="34" charset="0"/>
                <a:cs typeface="Helvetica" panose="020B0604020202020204" pitchFamily="34" charset="0"/>
              </a:rPr>
              <a:t>Combining measured and predicted levels</a:t>
            </a:r>
          </a:p>
          <a:p>
            <a:pPr lvl="1"/>
            <a:r>
              <a:rPr lang="en-US" sz="1200" dirty="0">
                <a:latin typeface="Helvetica" panose="020B0604020202020204" pitchFamily="34" charset="0"/>
                <a:cs typeface="Helvetica" panose="020B0604020202020204" pitchFamily="34" charset="0"/>
              </a:rPr>
              <a:t>Estimating meteorological condition</a:t>
            </a:r>
          </a:p>
          <a:p>
            <a:pPr lvl="1"/>
            <a:r>
              <a:rPr lang="en-US" sz="1200" dirty="0">
                <a:latin typeface="Helvetica" panose="020B0604020202020204" pitchFamily="34" charset="0"/>
                <a:cs typeface="Helvetica" panose="020B0604020202020204" pitchFamily="34" charset="0"/>
              </a:rPr>
              <a:t>Automating acoustic data acquisition (and transmission) – as we will have many unmonitored systems deployed in the field</a:t>
            </a:r>
          </a:p>
          <a:p>
            <a:pPr lvl="1"/>
            <a:r>
              <a:rPr lang="en-US" sz="1200" dirty="0">
                <a:latin typeface="Helvetica" panose="020B0604020202020204" pitchFamily="34" charset="0"/>
                <a:cs typeface="Helvetica" panose="020B0604020202020204" pitchFamily="34" charset="0"/>
              </a:rPr>
              <a:t>Acquiring acoustic data with low signal-to-noise ratio (sonic boom loudness relative to ambient noise)</a:t>
            </a:r>
          </a:p>
          <a:p>
            <a:pPr lvl="1"/>
            <a:r>
              <a:rPr lang="en-US" sz="1200" dirty="0">
                <a:latin typeface="Helvetica" panose="020B0604020202020204" pitchFamily="34" charset="0"/>
                <a:cs typeface="Helvetica" panose="020B0604020202020204" pitchFamily="34" charset="0"/>
              </a:rPr>
              <a:t>Acoustic sensor placement to minimize measurement error</a:t>
            </a:r>
          </a:p>
          <a:p>
            <a:endParaRPr lang="en-US" dirty="0"/>
          </a:p>
          <a:p>
            <a:r>
              <a:rPr lang="en-US" dirty="0"/>
              <a:t>Some strategies to address this include: </a:t>
            </a:r>
          </a:p>
          <a:p>
            <a:pPr lvl="1">
              <a:spcBef>
                <a:spcPts val="1200"/>
              </a:spcBef>
            </a:pPr>
            <a:r>
              <a:rPr lang="en-US" sz="1200" dirty="0">
                <a:solidFill>
                  <a:schemeClr val="accent5">
                    <a:lumMod val="75000"/>
                  </a:schemeClr>
                </a:solidFill>
                <a:latin typeface="Helvetica" panose="020B0604020202020204" pitchFamily="34" charset="0"/>
                <a:cs typeface="Helvetica" panose="020B0604020202020204" pitchFamily="34" charset="0"/>
              </a:rPr>
              <a:t>Development and testing of rapid, automated methods of exposure estimation based on acoustic and meteorological sensor data</a:t>
            </a:r>
          </a:p>
          <a:p>
            <a:pPr lvl="1">
              <a:spcBef>
                <a:spcPts val="1200"/>
              </a:spcBef>
            </a:pPr>
            <a:r>
              <a:rPr lang="en-US" sz="1200" dirty="0">
                <a:solidFill>
                  <a:schemeClr val="accent5">
                    <a:lumMod val="75000"/>
                  </a:schemeClr>
                </a:solidFill>
                <a:latin typeface="Helvetica" panose="020B0604020202020204" pitchFamily="34" charset="0"/>
                <a:cs typeface="Helvetica" panose="020B0604020202020204" pitchFamily="34" charset="0"/>
              </a:rPr>
              <a:t>Hardware/software testing and validation of remote operation and robustness during Phase 2</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24</a:t>
            </a:fld>
            <a:endParaRPr lang="en-US"/>
          </a:p>
        </p:txBody>
      </p:sp>
    </p:spTree>
    <p:extLst>
      <p:ext uri="{BB962C8B-B14F-4D97-AF65-F5344CB8AC3E}">
        <p14:creationId xmlns:p14="http://schemas.microsoft.com/office/powerpoint/2010/main" val="1171608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There are a handful of challenges in the survey design as well, which impacts the vertical axis of the dose-response curve, including</a:t>
            </a:r>
          </a:p>
          <a:p>
            <a:pPr lvl="1">
              <a:spcAft>
                <a:spcPts val="600"/>
              </a:spcAft>
            </a:pPr>
            <a:r>
              <a:rPr lang="en-US" sz="1200" b="0" dirty="0">
                <a:latin typeface="Helvetica" panose="020B0604020202020204" pitchFamily="34" charset="0"/>
                <a:cs typeface="Helvetica" panose="020B0604020202020204" pitchFamily="34" charset="0"/>
              </a:rPr>
              <a:t>Representative sample from few community studies – we only have 5 communities that we can test</a:t>
            </a:r>
          </a:p>
          <a:p>
            <a:pPr lvl="1">
              <a:spcAft>
                <a:spcPts val="600"/>
              </a:spcAft>
            </a:pPr>
            <a:r>
              <a:rPr lang="en-US" sz="1200" dirty="0">
                <a:latin typeface="Helvetica" panose="020B0604020202020204" pitchFamily="34" charset="0"/>
                <a:cs typeface="Helvetica" panose="020B0604020202020204" pitchFamily="34" charset="0"/>
              </a:rPr>
              <a:t>Instantaneous survey collection – we want to collect responses after each aircraft overflight</a:t>
            </a:r>
          </a:p>
          <a:p>
            <a:pPr lvl="1">
              <a:spcAft>
                <a:spcPts val="600"/>
              </a:spcAft>
            </a:pPr>
            <a:r>
              <a:rPr lang="en-US" sz="1200" b="0" dirty="0">
                <a:latin typeface="Helvetica" panose="020B0604020202020204" pitchFamily="34" charset="0"/>
                <a:cs typeface="Helvetica" panose="020B0604020202020204" pitchFamily="34" charset="0"/>
              </a:rPr>
              <a:t>Location information – location required to assign a dose value</a:t>
            </a:r>
          </a:p>
          <a:p>
            <a:pPr lvl="1">
              <a:spcAft>
                <a:spcPts val="600"/>
              </a:spcAft>
            </a:pPr>
            <a:r>
              <a:rPr lang="en-US" sz="1200" dirty="0">
                <a:latin typeface="Helvetica" panose="020B0604020202020204" pitchFamily="34" charset="0"/>
                <a:cs typeface="Helvetica" panose="020B0604020202020204" pitchFamily="34" charset="0"/>
              </a:rPr>
              <a:t>Statistical analysis to handle collected data – Same group of participants responding over the course of weeks requires a different method than many other community noise surveys that often just have 1 response over a longer period of time </a:t>
            </a:r>
          </a:p>
          <a:p>
            <a:pPr lvl="1">
              <a:spcAft>
                <a:spcPts val="600"/>
              </a:spcAft>
            </a:pPr>
            <a:r>
              <a:rPr lang="en-US" sz="1200" dirty="0">
                <a:latin typeface="Helvetica" panose="020B0604020202020204" pitchFamily="34" charset="0"/>
                <a:cs typeface="Helvetica" panose="020B0604020202020204" pitchFamily="34" charset="0"/>
              </a:rPr>
              <a:t>Avoiding bias – We don’t want people to never say they’re annoyed because they want commercial supersonic flight, we need honest answers to accurately model representative annoyance</a:t>
            </a:r>
          </a:p>
          <a:p>
            <a:pPr lvl="1">
              <a:spcAft>
                <a:spcPts val="600"/>
              </a:spcAft>
            </a:pPr>
            <a:endParaRPr lang="en-US" sz="1200" b="0" dirty="0">
              <a:latin typeface="Helvetica" panose="020B0604020202020204" pitchFamily="34" charset="0"/>
              <a:cs typeface="Helvetica" panose="020B0604020202020204" pitchFamily="34" charset="0"/>
            </a:endParaRPr>
          </a:p>
          <a:p>
            <a:r>
              <a:rPr lang="en-US" sz="2000" b="0" dirty="0">
                <a:solidFill>
                  <a:schemeClr val="accent5">
                    <a:lumMod val="75000"/>
                  </a:schemeClr>
                </a:solidFill>
                <a:latin typeface="Helvetica" panose="020B0604020202020204" pitchFamily="34" charset="0"/>
                <a:cs typeface="Helvetica" panose="020B0604020202020204" pitchFamily="34" charset="0"/>
              </a:rPr>
              <a:t>Some mitigation strategies to address these challenges include:</a:t>
            </a:r>
          </a:p>
          <a:p>
            <a:pPr lvl="1">
              <a:spcBef>
                <a:spcPts val="1200"/>
              </a:spcBef>
            </a:pPr>
            <a:r>
              <a:rPr lang="en-US" sz="1600" dirty="0">
                <a:solidFill>
                  <a:schemeClr val="accent5">
                    <a:lumMod val="75000"/>
                  </a:schemeClr>
                </a:solidFill>
                <a:latin typeface="Helvetica" panose="020B0604020202020204" pitchFamily="34" charset="0"/>
                <a:cs typeface="Helvetica" panose="020B0604020202020204" pitchFamily="34" charset="0"/>
              </a:rPr>
              <a:t>Testing/validation of survey methods and instruments through small-scale studies</a:t>
            </a:r>
          </a:p>
          <a:p>
            <a:pPr lvl="1">
              <a:spcBef>
                <a:spcPts val="1200"/>
              </a:spcBef>
            </a:pPr>
            <a:r>
              <a:rPr lang="en-US" sz="1600" dirty="0">
                <a:solidFill>
                  <a:schemeClr val="accent5">
                    <a:lumMod val="75000"/>
                  </a:schemeClr>
                </a:solidFill>
                <a:latin typeface="Helvetica" panose="020B0604020202020204" pitchFamily="34" charset="0"/>
                <a:cs typeface="Helvetica" panose="020B0604020202020204" pitchFamily="34" charset="0"/>
              </a:rPr>
              <a:t>Testing of automated processing methods to achieve target levels of usable/valid survey data</a:t>
            </a:r>
            <a:endParaRPr lang="en-US" sz="2000" dirty="0">
              <a:solidFill>
                <a:schemeClr val="accent5">
                  <a:lumMod val="75000"/>
                </a:schemeClr>
              </a:solidFill>
              <a:latin typeface="Helvetica" panose="020B0604020202020204" pitchFamily="34" charset="0"/>
              <a:cs typeface="Helvetica" panose="020B0604020202020204" pitchFamily="34" charset="0"/>
            </a:endParaRPr>
          </a:p>
          <a:p>
            <a:pPr lvl="1">
              <a:spcAft>
                <a:spcPts val="600"/>
              </a:spcAft>
            </a:pPr>
            <a:endParaRPr lang="en-US" dirty="0"/>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25</a:t>
            </a:fld>
            <a:endParaRPr lang="en-US"/>
          </a:p>
        </p:txBody>
      </p:sp>
    </p:spTree>
    <p:extLst>
      <p:ext uri="{BB962C8B-B14F-4D97-AF65-F5344CB8AC3E}">
        <p14:creationId xmlns:p14="http://schemas.microsoft.com/office/powerpoint/2010/main" val="2854798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Helvetica" panose="020B0604020202020204" pitchFamily="34" charset="0"/>
                <a:cs typeface="Helvetica" panose="020B0604020202020204" pitchFamily="34" charset="0"/>
              </a:rPr>
              <a:t>In summary</a:t>
            </a:r>
            <a:br>
              <a:rPr lang="en-US" dirty="0">
                <a:latin typeface="Helvetica" panose="020B0604020202020204" pitchFamily="34" charset="0"/>
                <a:cs typeface="Helvetica" panose="020B0604020202020204" pitchFamily="34" charset="0"/>
              </a:rPr>
            </a:br>
            <a:r>
              <a:rPr lang="en-US" dirty="0" err="1">
                <a:latin typeface="Helvetica" panose="020B0604020202020204" pitchFamily="34" charset="0"/>
                <a:cs typeface="Helvetica" panose="020B0604020202020204" pitchFamily="34" charset="0"/>
              </a:rPr>
              <a:t>Quesst</a:t>
            </a:r>
            <a:r>
              <a:rPr lang="en-US" dirty="0">
                <a:latin typeface="Helvetica" panose="020B0604020202020204" pitchFamily="34" charset="0"/>
                <a:cs typeface="Helvetica" panose="020B0604020202020204" pitchFamily="34" charset="0"/>
              </a:rPr>
              <a:t> Mission</a:t>
            </a:r>
          </a:p>
          <a:p>
            <a:pPr lvl="1"/>
            <a:r>
              <a:rPr lang="en-US" dirty="0">
                <a:latin typeface="Helvetica" panose="020B0604020202020204" pitchFamily="34" charset="0"/>
                <a:cs typeface="Helvetica" panose="020B0604020202020204" pitchFamily="34" charset="0"/>
              </a:rPr>
              <a:t>The X-59 will soon be flying over several US communities</a:t>
            </a:r>
          </a:p>
          <a:p>
            <a:pPr lvl="1"/>
            <a:r>
              <a:rPr lang="en-US" dirty="0">
                <a:latin typeface="Helvetica" panose="020B0604020202020204" pitchFamily="34" charset="0"/>
                <a:cs typeface="Helvetica" panose="020B0604020202020204" pitchFamily="34" charset="0"/>
              </a:rPr>
              <a:t>Noise dose and perceptual response data will be collected to inform potential new supersonic aircraft noise certification standards</a:t>
            </a:r>
          </a:p>
          <a:p>
            <a:pPr lvl="1"/>
            <a:r>
              <a:rPr lang="en-US" dirty="0">
                <a:latin typeface="Helvetica" panose="020B0604020202020204" pitchFamily="34" charset="0"/>
                <a:cs typeface="Helvetica" panose="020B0604020202020204" pitchFamily="34" charset="0"/>
              </a:rPr>
              <a:t>We are in the planning stage and are working to solve several testing challenges</a:t>
            </a:r>
          </a:p>
          <a:p>
            <a:pPr lvl="1"/>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Many opportunities for students and graduates at NASA – be sure to apply!</a:t>
            </a:r>
          </a:p>
          <a:p>
            <a:pPr lvl="1"/>
            <a:r>
              <a:rPr lang="en-US" dirty="0">
                <a:latin typeface="Helvetica" panose="020B0604020202020204" pitchFamily="34" charset="0"/>
                <a:cs typeface="Helvetica" panose="020B0604020202020204" pitchFamily="34" charset="0"/>
              </a:rPr>
              <a:t>intern.nasa.gov</a:t>
            </a:r>
          </a:p>
          <a:p>
            <a:pPr lvl="1"/>
            <a:r>
              <a:rPr lang="en-US" dirty="0">
                <a:latin typeface="Helvetica" panose="020B0604020202020204" pitchFamily="34" charset="0"/>
                <a:cs typeface="Helvetica" panose="020B0604020202020204" pitchFamily="34" charset="0"/>
              </a:rPr>
              <a:t>usajobs.gov</a:t>
            </a:r>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26</a:t>
            </a:fld>
            <a:endParaRPr lang="en-US"/>
          </a:p>
        </p:txBody>
      </p:sp>
    </p:spTree>
    <p:extLst>
      <p:ext uri="{BB962C8B-B14F-4D97-AF65-F5344CB8AC3E}">
        <p14:creationId xmlns:p14="http://schemas.microsoft.com/office/powerpoint/2010/main" val="2865849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4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6" name="Straight Connector 5"/>
          <p:cNvCxnSpPr>
            <a:cxnSpLocks noChangeShapeType="1"/>
          </p:cNvCxnSpPr>
          <p:nvPr/>
        </p:nvCxnSpPr>
        <p:spPr bwMode="auto">
          <a:xfrm>
            <a:off x="304804"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101600" y="1221189"/>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Placeholder 8"/>
          <p:cNvSpPr>
            <a:spLocks noGrp="1"/>
          </p:cNvSpPr>
          <p:nvPr>
            <p:ph type="title"/>
          </p:nvPr>
        </p:nvSpPr>
        <p:spPr bwMode="auto">
          <a:xfrm>
            <a:off x="304803" y="167511"/>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33992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5" name="Straight Connector 4"/>
          <p:cNvCxnSpPr>
            <a:cxnSpLocks noChangeShapeType="1"/>
          </p:cNvCxnSpPr>
          <p:nvPr/>
        </p:nvCxnSpPr>
        <p:spPr bwMode="auto">
          <a:xfrm>
            <a:off x="203202"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3" y="167511"/>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92504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l" defTabSz="1219170" rtl="0" eaLnBrk="1" fontAlgn="base" latinLnBrk="0" hangingPunct="1">
                <a:lnSpc>
                  <a:spcPct val="100000"/>
                </a:lnSpc>
                <a:spcBef>
                  <a:spcPct val="0"/>
                </a:spcBef>
                <a:spcAft>
                  <a:spcPct val="0"/>
                </a:spcAft>
                <a:buClrTx/>
                <a:buSzTx/>
                <a:buFontTx/>
                <a:buNone/>
                <a:tabLst/>
                <a:defRPr/>
              </a:pPr>
              <a:t>11/4/2022</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charset="0"/>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7" name="Title Placeholder 8"/>
          <p:cNvSpPr>
            <a:spLocks noGrp="1"/>
          </p:cNvSpPr>
          <p:nvPr>
            <p:ph type="title"/>
          </p:nvPr>
        </p:nvSpPr>
        <p:spPr bwMode="auto">
          <a:xfrm>
            <a:off x="1656321" y="167511"/>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70721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6" name="Footer Placeholder 4"/>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8019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609603" y="1022287"/>
            <a:ext cx="103510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609602" y="274639"/>
            <a:ext cx="10043793" cy="639763"/>
          </a:xfrm>
          <a:prstGeom prst="rect">
            <a:avLst/>
          </a:prstGeom>
        </p:spPr>
        <p:txBody>
          <a:bodyPr/>
          <a:lstStyle>
            <a:lvl1pPr algn="l">
              <a:defRPr sz="32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3"/>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endParaRPr lang="en-US" dirty="0">
              <a:solidFill>
                <a:prstClr val="black"/>
              </a:solidFill>
            </a:endParaRP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4231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4"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1524000" y="274639"/>
            <a:ext cx="8940800" cy="639763"/>
          </a:xfrm>
          <a:prstGeom prst="rect">
            <a:avLst/>
          </a:prstGeom>
        </p:spPr>
        <p:txBody>
          <a:bodyPr/>
          <a:lstStyle>
            <a:lvl1pPr>
              <a:defRPr>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609602" y="1535115"/>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1" y="1535115"/>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3351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1524002" y="273052"/>
            <a:ext cx="3096684" cy="793751"/>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4766735" y="1219203"/>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983339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2389717" y="4800602"/>
            <a:ext cx="7315200" cy="566739"/>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40"/>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60134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973780" y="4259180"/>
            <a:ext cx="10363200" cy="1711806"/>
          </a:xfrm>
        </p:spPr>
        <p:txBody>
          <a:bodyPr anchor="ctr" anchorCtr="0"/>
          <a:lstStyle>
            <a:lvl1pPr marL="0" indent="0" algn="ctr">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11" name="Text Placeholder 2"/>
          <p:cNvSpPr>
            <a:spLocks noGrp="1"/>
          </p:cNvSpPr>
          <p:nvPr>
            <p:ph type="body" idx="10"/>
          </p:nvPr>
        </p:nvSpPr>
        <p:spPr>
          <a:xfrm>
            <a:off x="973780" y="1560096"/>
            <a:ext cx="10363200" cy="2518609"/>
          </a:xfrm>
        </p:spPr>
        <p:txBody>
          <a:bodyPr anchor="ctr" anchorCtr="0"/>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pic>
        <p:nvPicPr>
          <p:cNvPr id="12" name="Picture 11" descr="footer.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6595872"/>
            <a:ext cx="12192000" cy="262128"/>
          </a:xfrm>
          <a:prstGeom prst="rect">
            <a:avLst/>
          </a:prstGeom>
        </p:spPr>
      </p:pic>
    </p:spTree>
    <p:extLst>
      <p:ext uri="{BB962C8B-B14F-4D97-AF65-F5344CB8AC3E}">
        <p14:creationId xmlns:p14="http://schemas.microsoft.com/office/powerpoint/2010/main" val="134308988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825379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2188139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784" y="990600"/>
            <a:ext cx="5399616" cy="5399088"/>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369984" cy="5399088"/>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125234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49889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730765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43200"/>
            <a:ext cx="10363200" cy="1470025"/>
          </a:xfrm>
        </p:spPr>
        <p:txBody>
          <a:bodyPr/>
          <a:lstStyle>
            <a:lvl1pPr algn="ctr">
              <a:defRPr sz="36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5">
            <a:extLst>
              <a:ext uri="{FF2B5EF4-FFF2-40B4-BE49-F238E27FC236}">
                <a16:creationId xmlns:a16="http://schemas.microsoft.com/office/drawing/2014/main" id="{38DE5C90-8E1D-4C0F-9B89-4BB259D03DA0}"/>
              </a:ext>
            </a:extLst>
          </p:cNvPr>
          <p:cNvSpPr>
            <a:spLocks noGrp="1" noChangeArrowheads="1"/>
          </p:cNvSpPr>
          <p:nvPr>
            <p:ph type="sldNum" sz="quarter" idx="10"/>
          </p:nvPr>
        </p:nvSpPr>
        <p:spPr>
          <a:xfrm>
            <a:off x="11641138" y="6469063"/>
            <a:ext cx="550862" cy="388937"/>
          </a:xfrm>
        </p:spPr>
        <p:txBody>
          <a:bodyPr anchor="ctr"/>
          <a:lstStyle>
            <a:lvl1pPr algn="r">
              <a:defRPr sz="1000">
                <a:solidFill>
                  <a:srgbClr val="677085"/>
                </a:solidFill>
                <a:latin typeface="75 Helvetica Bold" charset="0"/>
              </a:defRPr>
            </a:lvl1pPr>
          </a:lstStyle>
          <a:p>
            <a:pPr>
              <a:defRPr/>
            </a:pPr>
            <a:fld id="{230D22D6-9D47-4895-A806-D02861F6109E}" type="slidenum">
              <a:rPr lang="en-US"/>
              <a:pPr>
                <a:defRPr/>
              </a:pPr>
              <a:t>‹#›</a:t>
            </a:fld>
            <a:endParaRPr lang="en-US"/>
          </a:p>
        </p:txBody>
      </p:sp>
    </p:spTree>
    <p:extLst>
      <p:ext uri="{BB962C8B-B14F-4D97-AF65-F5344CB8AC3E}">
        <p14:creationId xmlns:p14="http://schemas.microsoft.com/office/powerpoint/2010/main" val="1313359156"/>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8" y="177249"/>
            <a:ext cx="10520109" cy="622300"/>
          </a:xfrm>
        </p:spPr>
        <p:txBody>
          <a:bodyPr>
            <a:normAutofit/>
          </a:bodyPr>
          <a:lstStyle/>
          <a:p>
            <a:r>
              <a:rPr lang="en-US"/>
              <a:t>Click to edit Master title style</a:t>
            </a:r>
          </a:p>
        </p:txBody>
      </p:sp>
      <p:sp>
        <p:nvSpPr>
          <p:cNvPr id="3" name="Content Placeholder 2"/>
          <p:cNvSpPr>
            <a:spLocks noGrp="1"/>
          </p:cNvSpPr>
          <p:nvPr>
            <p:ph idx="1"/>
          </p:nvPr>
        </p:nvSpPr>
        <p:spPr>
          <a:xfrm>
            <a:off x="304801" y="1052945"/>
            <a:ext cx="11571817" cy="5340298"/>
          </a:xfrm>
        </p:spPr>
        <p:txBody>
          <a:bodyPr/>
          <a:lstStyle>
            <a:lvl1pPr marL="227013" indent="-227013">
              <a:spcBef>
                <a:spcPts val="1200"/>
              </a:spcBef>
              <a:buSzPct val="90000"/>
              <a:defRPr sz="2200" b="1">
                <a:latin typeface="Arial" panose="020B0604020202020204" pitchFamily="34" charset="0"/>
                <a:cs typeface="Arial" panose="020B0604020202020204" pitchFamily="34" charset="0"/>
              </a:defRPr>
            </a:lvl1pPr>
            <a:lvl2pPr marL="685800" indent="-228600">
              <a:tabLst/>
              <a:defRPr sz="1800">
                <a:latin typeface="Arial" panose="020B0604020202020204" pitchFamily="34" charset="0"/>
                <a:cs typeface="Arial" panose="020B0604020202020204" pitchFamily="34" charset="0"/>
              </a:defRPr>
            </a:lvl2pPr>
            <a:lvl3pPr marL="1087438" indent="-173038">
              <a:buSzPct val="90000"/>
              <a:defRPr sz="1800">
                <a:latin typeface="Arial" panose="020B0604020202020204" pitchFamily="34" charset="0"/>
                <a:cs typeface="Arial" panose="020B0604020202020204" pitchFamily="34" charset="0"/>
              </a:defRPr>
            </a:lvl3pPr>
            <a:lvl4pPr marL="1604963" indent="-233363">
              <a:tabLst/>
              <a:defRPr sz="1800">
                <a:latin typeface="Arial" panose="020B0604020202020204" pitchFamily="34" charset="0"/>
                <a:cs typeface="Arial" panose="020B0604020202020204" pitchFamily="34" charset="0"/>
              </a:defRPr>
            </a:lvl4pPr>
            <a:lvl5pPr marL="2001838" indent="-173038">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a:extLst>
              <a:ext uri="{FF2B5EF4-FFF2-40B4-BE49-F238E27FC236}">
                <a16:creationId xmlns:a16="http://schemas.microsoft.com/office/drawing/2014/main" id="{03D03488-4851-420C-9BBF-E41C16C64724}"/>
              </a:ext>
            </a:extLst>
          </p:cNvPr>
          <p:cNvSpPr>
            <a:spLocks noGrp="1" noChangeArrowheads="1"/>
          </p:cNvSpPr>
          <p:nvPr>
            <p:ph type="sldNum" sz="quarter" idx="10"/>
          </p:nvPr>
        </p:nvSpPr>
        <p:spPr>
          <a:xfrm>
            <a:off x="11641138" y="6461125"/>
            <a:ext cx="550862" cy="388938"/>
          </a:xfrm>
        </p:spPr>
        <p:txBody>
          <a:bodyPr anchor="ctr"/>
          <a:lstStyle>
            <a:lvl1pPr algn="r">
              <a:defRPr sz="900">
                <a:solidFill>
                  <a:srgbClr val="677085"/>
                </a:solidFill>
                <a:latin typeface="75 Helvetica Bold" charset="0"/>
              </a:defRPr>
            </a:lvl1pPr>
          </a:lstStyle>
          <a:p>
            <a:pPr>
              <a:defRPr/>
            </a:pPr>
            <a:fld id="{31DD3C4B-036E-4AED-9291-1DC0D6EAFAC7}" type="slidenum">
              <a:rPr lang="en-US"/>
              <a:pPr>
                <a:defRPr/>
              </a:pPr>
              <a:t>‹#›</a:t>
            </a:fld>
            <a:endParaRPr lang="en-US"/>
          </a:p>
        </p:txBody>
      </p:sp>
    </p:spTree>
    <p:extLst>
      <p:ext uri="{BB962C8B-B14F-4D97-AF65-F5344CB8AC3E}">
        <p14:creationId xmlns:p14="http://schemas.microsoft.com/office/powerpoint/2010/main" val="35840210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5">
            <a:extLst>
              <a:ext uri="{FF2B5EF4-FFF2-40B4-BE49-F238E27FC236}">
                <a16:creationId xmlns:a16="http://schemas.microsoft.com/office/drawing/2014/main" id="{9E9A61B6-A5BC-4B53-A41A-74F54F4EF1A0}"/>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D573493C-DEEA-4DD3-A9FE-0403D7C85E5B}" type="slidenum">
              <a:rPr lang="en-US"/>
              <a:pPr>
                <a:defRPr/>
              </a:pPr>
              <a:t>‹#›</a:t>
            </a:fld>
            <a:endParaRPr lang="en-US"/>
          </a:p>
        </p:txBody>
      </p:sp>
    </p:spTree>
    <p:extLst>
      <p:ext uri="{BB962C8B-B14F-4D97-AF65-F5344CB8AC3E}">
        <p14:creationId xmlns:p14="http://schemas.microsoft.com/office/powerpoint/2010/main" val="4007753280"/>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4114800"/>
            <a:ext cx="5683251"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1251" y="4114800"/>
            <a:ext cx="5685367"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a:extLst>
              <a:ext uri="{FF2B5EF4-FFF2-40B4-BE49-F238E27FC236}">
                <a16:creationId xmlns:a16="http://schemas.microsoft.com/office/drawing/2014/main" id="{BD4AB8BA-4DEC-4933-BDC6-C3EE35F9D003}"/>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A3041203-9414-435E-9EB6-0EBBECF303B0}" type="slidenum">
              <a:rPr lang="en-US"/>
              <a:pPr>
                <a:defRPr/>
              </a:pPr>
              <a:t>‹#›</a:t>
            </a:fld>
            <a:endParaRPr lang="en-US"/>
          </a:p>
        </p:txBody>
      </p:sp>
    </p:spTree>
    <p:extLst>
      <p:ext uri="{BB962C8B-B14F-4D97-AF65-F5344CB8AC3E}">
        <p14:creationId xmlns:p14="http://schemas.microsoft.com/office/powerpoint/2010/main" val="2707493057"/>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5">
            <a:extLst>
              <a:ext uri="{FF2B5EF4-FFF2-40B4-BE49-F238E27FC236}">
                <a16:creationId xmlns:a16="http://schemas.microsoft.com/office/drawing/2014/main" id="{535915BD-8518-476E-92D0-108F81C09282}"/>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0CB4497C-0A64-477C-A574-3AD8DC6EFAD2}" type="slidenum">
              <a:rPr lang="en-US"/>
              <a:pPr>
                <a:defRPr/>
              </a:pPr>
              <a:t>‹#›</a:t>
            </a:fld>
            <a:endParaRPr lang="en-US"/>
          </a:p>
        </p:txBody>
      </p:sp>
    </p:spTree>
    <p:extLst>
      <p:ext uri="{BB962C8B-B14F-4D97-AF65-F5344CB8AC3E}">
        <p14:creationId xmlns:p14="http://schemas.microsoft.com/office/powerpoint/2010/main" val="80134404"/>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8" y="177249"/>
            <a:ext cx="10532533" cy="622300"/>
          </a:xfrm>
        </p:spPr>
        <p:txBody>
          <a:bodyPr/>
          <a:lstStyle/>
          <a:p>
            <a:r>
              <a:rPr lang="en-US"/>
              <a:t>Click to edit Master title style</a:t>
            </a:r>
          </a:p>
        </p:txBody>
      </p:sp>
      <p:sp>
        <p:nvSpPr>
          <p:cNvPr id="3" name="Rectangle 15">
            <a:extLst>
              <a:ext uri="{FF2B5EF4-FFF2-40B4-BE49-F238E27FC236}">
                <a16:creationId xmlns:a16="http://schemas.microsoft.com/office/drawing/2014/main" id="{C6646889-61FD-4181-AE0A-377C6C4DBB31}"/>
              </a:ext>
            </a:extLst>
          </p:cNvPr>
          <p:cNvSpPr>
            <a:spLocks noGrp="1" noChangeArrowheads="1"/>
          </p:cNvSpPr>
          <p:nvPr>
            <p:ph type="sldNum" sz="quarter" idx="10"/>
          </p:nvPr>
        </p:nvSpPr>
        <p:spPr>
          <a:xfrm>
            <a:off x="11641138" y="6469063"/>
            <a:ext cx="550862" cy="388937"/>
          </a:xfrm>
        </p:spPr>
        <p:txBody>
          <a:bodyPr/>
          <a:lstStyle>
            <a:lvl1pPr algn="r">
              <a:defRPr sz="900">
                <a:solidFill>
                  <a:srgbClr val="677085"/>
                </a:solidFill>
                <a:latin typeface="75 Helvetica Bold" charset="0"/>
              </a:defRPr>
            </a:lvl1pPr>
          </a:lstStyle>
          <a:p>
            <a:pPr>
              <a:defRPr/>
            </a:pPr>
            <a:fld id="{78A4C16C-A533-4C37-B717-D0E00056228F}" type="slidenum">
              <a:rPr lang="en-US"/>
              <a:pPr>
                <a:defRPr/>
              </a:pPr>
              <a:t>‹#›</a:t>
            </a:fld>
            <a:endParaRPr lang="en-US"/>
          </a:p>
        </p:txBody>
      </p:sp>
    </p:spTree>
    <p:extLst>
      <p:ext uri="{BB962C8B-B14F-4D97-AF65-F5344CB8AC3E}">
        <p14:creationId xmlns:p14="http://schemas.microsoft.com/office/powerpoint/2010/main" val="2826457038"/>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A3FD28FC-AD4C-430E-B7AD-3E6CFE5041F1}"/>
              </a:ext>
            </a:extLst>
          </p:cNvPr>
          <p:cNvSpPr>
            <a:spLocks noGrp="1" noChangeArrowheads="1"/>
          </p:cNvSpPr>
          <p:nvPr>
            <p:ph type="sldNum" sz="quarter" idx="10"/>
          </p:nvPr>
        </p:nvSpPr>
        <p:spPr>
          <a:xfrm>
            <a:off x="11634788" y="6469063"/>
            <a:ext cx="549275" cy="388937"/>
          </a:xfrm>
        </p:spPr>
        <p:txBody>
          <a:bodyPr anchor="ctr"/>
          <a:lstStyle>
            <a:lvl1pPr algn="r">
              <a:defRPr sz="900">
                <a:solidFill>
                  <a:srgbClr val="677085"/>
                </a:solidFill>
                <a:latin typeface="75 Helvetica Bold" charset="0"/>
              </a:defRPr>
            </a:lvl1pPr>
          </a:lstStyle>
          <a:p>
            <a:pPr>
              <a:defRPr/>
            </a:pPr>
            <a:fld id="{E079EC29-06AD-47F2-8FE2-E8F0197BF7E1}" type="slidenum">
              <a:rPr lang="en-US"/>
              <a:pPr>
                <a:defRPr/>
              </a:pPr>
              <a:t>‹#›</a:t>
            </a:fld>
            <a:endParaRPr lang="en-US"/>
          </a:p>
        </p:txBody>
      </p:sp>
    </p:spTree>
    <p:extLst>
      <p:ext uri="{BB962C8B-B14F-4D97-AF65-F5344CB8AC3E}">
        <p14:creationId xmlns:p14="http://schemas.microsoft.com/office/powerpoint/2010/main" val="1170067976"/>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5">
            <a:extLst>
              <a:ext uri="{FF2B5EF4-FFF2-40B4-BE49-F238E27FC236}">
                <a16:creationId xmlns:a16="http://schemas.microsoft.com/office/drawing/2014/main" id="{5E6DB997-4DB4-4630-960C-CD960950A1AD}"/>
              </a:ext>
            </a:extLst>
          </p:cNvPr>
          <p:cNvSpPr>
            <a:spLocks noGrp="1" noChangeArrowheads="1"/>
          </p:cNvSpPr>
          <p:nvPr>
            <p:ph type="sldNum" sz="quarter" idx="10"/>
          </p:nvPr>
        </p:nvSpPr>
        <p:spPr>
          <a:xfrm>
            <a:off x="11641138" y="6469063"/>
            <a:ext cx="550862" cy="388937"/>
          </a:xfrm>
        </p:spPr>
        <p:txBody>
          <a:bodyPr/>
          <a:lstStyle>
            <a:lvl1pPr algn="r">
              <a:defRPr sz="900">
                <a:solidFill>
                  <a:srgbClr val="677085"/>
                </a:solidFill>
                <a:latin typeface="75 Helvetica Bold" charset="0"/>
              </a:defRPr>
            </a:lvl1pPr>
          </a:lstStyle>
          <a:p>
            <a:pPr>
              <a:defRPr/>
            </a:pPr>
            <a:fld id="{1D22CACA-99CE-4F09-A264-93002534CAE3}" type="slidenum">
              <a:rPr lang="en-US"/>
              <a:pPr>
                <a:defRPr/>
              </a:pPr>
              <a:t>‹#›</a:t>
            </a:fld>
            <a:endParaRPr lang="en-US"/>
          </a:p>
        </p:txBody>
      </p:sp>
    </p:spTree>
    <p:extLst>
      <p:ext uri="{BB962C8B-B14F-4D97-AF65-F5344CB8AC3E}">
        <p14:creationId xmlns:p14="http://schemas.microsoft.com/office/powerpoint/2010/main" val="760619587"/>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5">
            <a:extLst>
              <a:ext uri="{FF2B5EF4-FFF2-40B4-BE49-F238E27FC236}">
                <a16:creationId xmlns:a16="http://schemas.microsoft.com/office/drawing/2014/main" id="{C944EB23-8FA4-4B07-9926-AC65BBC41557}"/>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552D3DAB-A42D-482F-AB4E-A515A86C9479}" type="slidenum">
              <a:rPr lang="en-US"/>
              <a:pPr>
                <a:defRPr/>
              </a:pPr>
              <a:t>‹#›</a:t>
            </a:fld>
            <a:endParaRPr lang="en-US"/>
          </a:p>
        </p:txBody>
      </p:sp>
    </p:spTree>
    <p:extLst>
      <p:ext uri="{BB962C8B-B14F-4D97-AF65-F5344CB8AC3E}">
        <p14:creationId xmlns:p14="http://schemas.microsoft.com/office/powerpoint/2010/main" val="137932777"/>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a:extLst>
              <a:ext uri="{FF2B5EF4-FFF2-40B4-BE49-F238E27FC236}">
                <a16:creationId xmlns:a16="http://schemas.microsoft.com/office/drawing/2014/main" id="{6541389B-5452-4A4F-B8A0-B99FA40D52EC}"/>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3481FA2D-910D-401A-A807-9CB36830EBA6}" type="slidenum">
              <a:rPr lang="en-US"/>
              <a:pPr>
                <a:defRPr/>
              </a:pPr>
              <a:t>‹#›</a:t>
            </a:fld>
            <a:endParaRPr lang="en-US"/>
          </a:p>
        </p:txBody>
      </p:sp>
    </p:spTree>
    <p:extLst>
      <p:ext uri="{BB962C8B-B14F-4D97-AF65-F5344CB8AC3E}">
        <p14:creationId xmlns:p14="http://schemas.microsoft.com/office/powerpoint/2010/main" val="4126275627"/>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66700"/>
            <a:ext cx="2895600" cy="5995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66700"/>
            <a:ext cx="8483600" cy="5995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a:extLst>
              <a:ext uri="{FF2B5EF4-FFF2-40B4-BE49-F238E27FC236}">
                <a16:creationId xmlns:a16="http://schemas.microsoft.com/office/drawing/2014/main" id="{795E4B7C-6F19-4377-9B46-B0185AD15095}"/>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803E815F-F498-4340-8195-1704A61321E7}" type="slidenum">
              <a:rPr lang="en-US"/>
              <a:pPr>
                <a:defRPr/>
              </a:pPr>
              <a:t>‹#›</a:t>
            </a:fld>
            <a:endParaRPr lang="en-US"/>
          </a:p>
        </p:txBody>
      </p:sp>
    </p:spTree>
    <p:extLst>
      <p:ext uri="{BB962C8B-B14F-4D97-AF65-F5344CB8AC3E}">
        <p14:creationId xmlns:p14="http://schemas.microsoft.com/office/powerpoint/2010/main" val="4218092729"/>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6918" y="187188"/>
            <a:ext cx="10520109" cy="622300"/>
          </a:xfrm>
        </p:spPr>
        <p:txBody>
          <a:bodyPr/>
          <a:lstStyle/>
          <a:p>
            <a:r>
              <a:rPr lang="en-US"/>
              <a:t>Click to edit Master title style</a:t>
            </a:r>
          </a:p>
        </p:txBody>
      </p:sp>
      <p:sp>
        <p:nvSpPr>
          <p:cNvPr id="3" name="Table Placeholder 2"/>
          <p:cNvSpPr>
            <a:spLocks noGrp="1"/>
          </p:cNvSpPr>
          <p:nvPr>
            <p:ph type="tbl" idx="1"/>
          </p:nvPr>
        </p:nvSpPr>
        <p:spPr>
          <a:xfrm>
            <a:off x="304801" y="4114800"/>
            <a:ext cx="11571817" cy="2147888"/>
          </a:xfrm>
        </p:spPr>
        <p:txBody>
          <a:bodyPr/>
          <a:lstStyle/>
          <a:p>
            <a:pPr lvl="0"/>
            <a:endParaRPr lang="en-US" noProof="0"/>
          </a:p>
        </p:txBody>
      </p:sp>
      <p:sp>
        <p:nvSpPr>
          <p:cNvPr id="4" name="Rectangle 15">
            <a:extLst>
              <a:ext uri="{FF2B5EF4-FFF2-40B4-BE49-F238E27FC236}">
                <a16:creationId xmlns:a16="http://schemas.microsoft.com/office/drawing/2014/main" id="{C6912E4A-70F3-4778-9F43-58C19097C4D4}"/>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26292D48-FF22-4F32-B7CC-999BD8D12BF9}" type="slidenum">
              <a:rPr lang="en-US"/>
              <a:pPr>
                <a:defRPr/>
              </a:pPr>
              <a:t>‹#›</a:t>
            </a:fld>
            <a:endParaRPr lang="en-US"/>
          </a:p>
        </p:txBody>
      </p:sp>
    </p:spTree>
    <p:extLst>
      <p:ext uri="{BB962C8B-B14F-4D97-AF65-F5344CB8AC3E}">
        <p14:creationId xmlns:p14="http://schemas.microsoft.com/office/powerpoint/2010/main" val="3080340993"/>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8" y="177249"/>
            <a:ext cx="10520109" cy="622300"/>
          </a:xfrm>
        </p:spPr>
        <p:txBody>
          <a:bodyPr/>
          <a:lstStyle/>
          <a:p>
            <a:r>
              <a:rPr lang="en-US"/>
              <a:t>Click to edit Master title style</a:t>
            </a:r>
          </a:p>
        </p:txBody>
      </p:sp>
      <p:sp>
        <p:nvSpPr>
          <p:cNvPr id="3" name="Text Placeholder 2"/>
          <p:cNvSpPr>
            <a:spLocks noGrp="1"/>
          </p:cNvSpPr>
          <p:nvPr>
            <p:ph type="body" sz="half" idx="1"/>
          </p:nvPr>
        </p:nvSpPr>
        <p:spPr>
          <a:xfrm>
            <a:off x="304800" y="4114800"/>
            <a:ext cx="5683251"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1251" y="4114800"/>
            <a:ext cx="5685367"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a:extLst>
              <a:ext uri="{FF2B5EF4-FFF2-40B4-BE49-F238E27FC236}">
                <a16:creationId xmlns:a16="http://schemas.microsoft.com/office/drawing/2014/main" id="{C5AF0191-816D-4BA2-B767-D11B28B6A863}"/>
              </a:ext>
            </a:extLst>
          </p:cNvPr>
          <p:cNvSpPr>
            <a:spLocks noGrp="1" noChangeArrowheads="1"/>
          </p:cNvSpPr>
          <p:nvPr>
            <p:ph type="sldNum" sz="quarter" idx="10"/>
          </p:nvPr>
        </p:nvSpPr>
        <p:spPr/>
        <p:txBody>
          <a:bodyPr/>
          <a:lstStyle>
            <a:lvl1pPr algn="r">
              <a:defRPr sz="1000">
                <a:solidFill>
                  <a:srgbClr val="677085"/>
                </a:solidFill>
                <a:latin typeface="75 Helvetica Bold" charset="0"/>
              </a:defRPr>
            </a:lvl1pPr>
          </a:lstStyle>
          <a:p>
            <a:pPr>
              <a:defRPr/>
            </a:pPr>
            <a:fld id="{970330A5-895E-484E-998F-E0028AACE532}" type="slidenum">
              <a:rPr lang="en-US"/>
              <a:pPr>
                <a:defRPr/>
              </a:pPr>
              <a:t>‹#›</a:t>
            </a:fld>
            <a:endParaRPr lang="en-US"/>
          </a:p>
        </p:txBody>
      </p:sp>
    </p:spTree>
    <p:extLst>
      <p:ext uri="{BB962C8B-B14F-4D97-AF65-F5344CB8AC3E}">
        <p14:creationId xmlns:p14="http://schemas.microsoft.com/office/powerpoint/2010/main" val="3868921486"/>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43200"/>
            <a:ext cx="10363200" cy="1470025"/>
          </a:xfrm>
        </p:spPr>
        <p:txBody>
          <a:bodyPr/>
          <a:lstStyle>
            <a:lvl1pPr algn="ctr">
              <a:defRPr sz="36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5">
            <a:extLst>
              <a:ext uri="{FF2B5EF4-FFF2-40B4-BE49-F238E27FC236}">
                <a16:creationId xmlns:a16="http://schemas.microsoft.com/office/drawing/2014/main" id="{38DE5C90-8E1D-4C0F-9B89-4BB259D03DA0}"/>
              </a:ext>
            </a:extLst>
          </p:cNvPr>
          <p:cNvSpPr>
            <a:spLocks noGrp="1" noChangeArrowheads="1"/>
          </p:cNvSpPr>
          <p:nvPr>
            <p:ph type="sldNum" sz="quarter" idx="10"/>
          </p:nvPr>
        </p:nvSpPr>
        <p:spPr>
          <a:xfrm>
            <a:off x="11641138" y="6469063"/>
            <a:ext cx="550862" cy="388937"/>
          </a:xfrm>
        </p:spPr>
        <p:txBody>
          <a:bodyPr anchor="ctr"/>
          <a:lstStyle>
            <a:lvl1pPr algn="r">
              <a:defRPr sz="1000">
                <a:solidFill>
                  <a:srgbClr val="677085"/>
                </a:solidFill>
                <a:latin typeface="75 Helvetica Bold" charset="0"/>
              </a:defRPr>
            </a:lvl1pPr>
          </a:lstStyle>
          <a:p>
            <a:pPr>
              <a:defRPr/>
            </a:pPr>
            <a:fld id="{230D22D6-9D47-4895-A806-D02861F6109E}" type="slidenum">
              <a:rPr lang="en-US"/>
              <a:pPr>
                <a:defRPr/>
              </a:pPr>
              <a:t>‹#›</a:t>
            </a:fld>
            <a:endParaRPr lang="en-US"/>
          </a:p>
        </p:txBody>
      </p:sp>
      <p:sp>
        <p:nvSpPr>
          <p:cNvPr id="7" name="Content Placeholder 6">
            <a:extLst>
              <a:ext uri="{FF2B5EF4-FFF2-40B4-BE49-F238E27FC236}">
                <a16:creationId xmlns:a16="http://schemas.microsoft.com/office/drawing/2014/main" id="{49135F8E-B60B-43F7-A3DE-C340D249F56A}"/>
              </a:ext>
            </a:extLst>
          </p:cNvPr>
          <p:cNvSpPr>
            <a:spLocks noGrp="1"/>
          </p:cNvSpPr>
          <p:nvPr>
            <p:ph sz="quarter" idx="12"/>
          </p:nvPr>
        </p:nvSpPr>
        <p:spPr>
          <a:xfrm>
            <a:off x="6191250" y="63563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9943086"/>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3690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6" name="Straight Connector 5"/>
          <p:cNvCxnSpPr>
            <a:cxnSpLocks noChangeShapeType="1"/>
          </p:cNvCxnSpPr>
          <p:nvPr/>
        </p:nvCxnSpPr>
        <p:spPr bwMode="auto">
          <a:xfrm>
            <a:off x="304802"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101600" y="1221189"/>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304801" y="167509"/>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
        <p:nvSpPr>
          <p:cNvPr id="4" name="Slide Number Placeholder 3">
            <a:extLst>
              <a:ext uri="{FF2B5EF4-FFF2-40B4-BE49-F238E27FC236}">
                <a16:creationId xmlns:a16="http://schemas.microsoft.com/office/drawing/2014/main" id="{104D21FD-D911-4F52-A334-78342B0581E0}"/>
              </a:ext>
            </a:extLst>
          </p:cNvPr>
          <p:cNvSpPr>
            <a:spLocks noGrp="1"/>
          </p:cNvSpPr>
          <p:nvPr>
            <p:ph type="sldNum" sz="quarter" idx="11"/>
          </p:nvPr>
        </p:nvSpPr>
        <p:spPr/>
        <p:txBody>
          <a:body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spTree>
    <p:extLst>
      <p:ext uri="{BB962C8B-B14F-4D97-AF65-F5344CB8AC3E}">
        <p14:creationId xmlns:p14="http://schemas.microsoft.com/office/powerpoint/2010/main" val="1325109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5" name="Straight Connector 4"/>
          <p:cNvCxnSpPr>
            <a:cxnSpLocks noChangeShapeType="1"/>
          </p:cNvCxnSpPr>
          <p:nvPr/>
        </p:nvCxnSpPr>
        <p:spPr bwMode="auto">
          <a:xfrm>
            <a:off x="203200"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1" y="167509"/>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18873916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l" defTabSz="1219170" rtl="0" eaLnBrk="1" fontAlgn="base" latinLnBrk="0" hangingPunct="1">
                <a:lnSpc>
                  <a:spcPct val="100000"/>
                </a:lnSpc>
                <a:spcBef>
                  <a:spcPct val="0"/>
                </a:spcBef>
                <a:spcAft>
                  <a:spcPct val="0"/>
                </a:spcAft>
                <a:buClrTx/>
                <a:buSzTx/>
                <a:buFontTx/>
                <a:buNone/>
                <a:tabLst/>
                <a:defRPr/>
              </a:pPr>
              <a:t>11/4/2022</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7" name="Title Placeholder 8"/>
          <p:cNvSpPr>
            <a:spLocks noGrp="1"/>
          </p:cNvSpPr>
          <p:nvPr>
            <p:ph type="title"/>
          </p:nvPr>
        </p:nvSpPr>
        <p:spPr bwMode="auto">
          <a:xfrm>
            <a:off x="1656321" y="167509"/>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12194006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914400" y="2286043"/>
            <a:ext cx="10363200" cy="1362075"/>
          </a:xfrm>
          <a:prstGeom prst="rect">
            <a:avLst/>
          </a:prstGeom>
        </p:spPr>
        <p:txBody>
          <a:bodyPr anchor="b" anchorCtr="0"/>
          <a:lstStyle>
            <a:lvl1pPr algn="ctr">
              <a:defRPr sz="4000" b="1" cap="none" baseline="0">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14400" y="3648118"/>
            <a:ext cx="10363200" cy="1500187"/>
          </a:xfrm>
          <a:prstGeom prst="rect">
            <a:avLst/>
          </a:prstGeom>
        </p:spPr>
        <p:txBody>
          <a:bodyPr anchor="t" anchorCtr="0"/>
          <a:lstStyle>
            <a:lvl1pPr marL="0" indent="0" algn="ctr">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Footer Placeholder 4"/>
          <p:cNvSpPr>
            <a:spLocks noGrp="1"/>
          </p:cNvSpPr>
          <p:nvPr>
            <p:ph type="ftr" sz="quarter" idx="11"/>
          </p:nvPr>
        </p:nvSpPr>
        <p:spPr>
          <a:xfrm>
            <a:off x="4165600" y="6629400"/>
            <a:ext cx="3860800" cy="228600"/>
          </a:xfrm>
          <a:prstGeom prst="rect">
            <a:avLst/>
          </a:prstGeom>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213998535"/>
      </p:ext>
    </p:extLst>
  </p:cSld>
  <p:clrMapOvr>
    <a:masterClrMapping/>
  </p:clrMapOvr>
  <p:hf sldNum="0" hdr="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609601" y="1022287"/>
            <a:ext cx="103510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609600" y="274637"/>
            <a:ext cx="10043793" cy="639763"/>
          </a:xfrm>
          <a:prstGeom prst="rect">
            <a:avLst/>
          </a:prstGeom>
        </p:spPr>
        <p:txBody>
          <a:bodyPr/>
          <a:lstStyle>
            <a:lvl1pPr algn="l">
              <a:defRPr sz="32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p>
        </p:txBody>
      </p:sp>
      <p:sp>
        <p:nvSpPr>
          <p:cNvPr id="8"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21852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2"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0" y="274637"/>
            <a:ext cx="8940800" cy="639763"/>
          </a:xfrm>
          <a:prstGeom prst="rect">
            <a:avLst/>
          </a:prstGeom>
        </p:spPr>
        <p:txBody>
          <a:bodyPr/>
          <a:lstStyle>
            <a:lvl1pPr>
              <a:defRPr>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a:xfrm>
            <a:off x="4165600" y="6629400"/>
            <a:ext cx="3860800" cy="228600"/>
          </a:xfrm>
          <a:prstGeom prst="rect">
            <a:avLst/>
          </a:prstGeom>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4783528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2" y="273050"/>
            <a:ext cx="3096684" cy="793751"/>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5861235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2389717" y="4800600"/>
            <a:ext cx="7315200" cy="566739"/>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53410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4.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3.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1.png"/><Relationship Id="rId5" Type="http://schemas.openxmlformats.org/officeDocument/2006/relationships/slideLayout" Target="../slideLayouts/slideLayout34.xml"/><Relationship Id="rId10" Type="http://schemas.openxmlformats.org/officeDocument/2006/relationships/theme" Target="../theme/theme4.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panose="020B0604020202020204" pitchFamily="34" charset="0"/>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4"/>
            <a:ext cx="1207008" cy="1008983"/>
          </a:xfrm>
          <a:prstGeom prst="rect">
            <a:avLst/>
          </a:prstGeom>
        </p:spPr>
      </p:pic>
    </p:spTree>
    <p:extLst>
      <p:ext uri="{BB962C8B-B14F-4D97-AF65-F5344CB8AC3E}">
        <p14:creationId xmlns:p14="http://schemas.microsoft.com/office/powerpoint/2010/main" val="3640487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3" name="Picture 22" descr="slide_sky.jpg"/>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9278" y="2"/>
            <a:ext cx="12201279" cy="794083"/>
          </a:xfrm>
          <a:prstGeom prst="rect">
            <a:avLst/>
          </a:prstGeom>
        </p:spPr>
      </p:pic>
      <p:sp>
        <p:nvSpPr>
          <p:cNvPr id="1026" name="Rectangle 3"/>
          <p:cNvSpPr>
            <a:spLocks noGrp="1" noChangeArrowheads="1"/>
          </p:cNvSpPr>
          <p:nvPr userDrawn="1">
            <p:ph type="body" idx="1"/>
          </p:nvPr>
        </p:nvSpPr>
        <p:spPr bwMode="auto">
          <a:xfrm>
            <a:off x="594784" y="990600"/>
            <a:ext cx="10972800" cy="5399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3" name="Rectangle 16"/>
          <p:cNvSpPr>
            <a:spLocks noGrp="1" noChangeArrowheads="1"/>
          </p:cNvSpPr>
          <p:nvPr userDrawn="1">
            <p:ph type="title"/>
          </p:nvPr>
        </p:nvSpPr>
        <p:spPr bwMode="auto">
          <a:xfrm>
            <a:off x="594784" y="131763"/>
            <a:ext cx="10972800" cy="488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cxnSp>
        <p:nvCxnSpPr>
          <p:cNvPr id="14" name="Straight Connector 13"/>
          <p:cNvCxnSpPr/>
          <p:nvPr userDrawn="1"/>
        </p:nvCxnSpPr>
        <p:spPr>
          <a:xfrm>
            <a:off x="0" y="784147"/>
            <a:ext cx="12192000" cy="1588"/>
          </a:xfrm>
          <a:prstGeom prst="line">
            <a:avLst/>
          </a:prstGeom>
          <a:ln w="38100" cap="flat" cmpd="sng" algn="ctr">
            <a:solidFill>
              <a:schemeClr val="bg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11" name="Picture 10" descr="footer.jpg"/>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0" y="6595872"/>
            <a:ext cx="12192000" cy="262128"/>
          </a:xfrm>
          <a:prstGeom prst="rect">
            <a:avLst/>
          </a:prstGeom>
        </p:spPr>
      </p:pic>
      <p:sp>
        <p:nvSpPr>
          <p:cNvPr id="12" name="Slide Number Placeholder 5"/>
          <p:cNvSpPr txBox="1">
            <a:spLocks/>
          </p:cNvSpPr>
          <p:nvPr userDrawn="1"/>
        </p:nvSpPr>
        <p:spPr bwMode="auto">
          <a:xfrm>
            <a:off x="9347200" y="6650347"/>
            <a:ext cx="2844800" cy="222867"/>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lvl1pPr algn="r">
              <a:defRPr sz="1000">
                <a:solidFill>
                  <a:srgbClr val="FFFFFF"/>
                </a:solidFill>
                <a:latin typeface="Arial"/>
                <a:cs typeface="Arial"/>
              </a:defRPr>
            </a:lvl1pPr>
          </a:lstStyle>
          <a:p>
            <a:pPr>
              <a:defRPr/>
            </a:pPr>
            <a:fld id="{5F83CCDB-619D-4800-8564-F05B109397A5}" type="slidenum">
              <a:rPr lang="en-US" sz="1000" smtClean="0">
                <a:ea typeface="ＭＳ Ｐゴシック" pitchFamily="124" charset="-128"/>
              </a:rPr>
              <a:pPr>
                <a:defRPr/>
              </a:pPr>
              <a:t>‹#›</a:t>
            </a:fld>
            <a:endParaRPr lang="en-US" sz="1000">
              <a:ea typeface="ＭＳ Ｐゴシック" pitchFamily="124" charset="-128"/>
            </a:endParaRPr>
          </a:p>
        </p:txBody>
      </p:sp>
    </p:spTree>
    <p:extLst>
      <p:ext uri="{BB962C8B-B14F-4D97-AF65-F5344CB8AC3E}">
        <p14:creationId xmlns:p14="http://schemas.microsoft.com/office/powerpoint/2010/main" val="266124253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transition/>
  <p:hf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ctr" rtl="0" eaLnBrk="0" fontAlgn="base" hangingPunct="0">
        <a:spcBef>
          <a:spcPct val="0"/>
        </a:spcBef>
        <a:spcAft>
          <a:spcPct val="0"/>
        </a:spcAft>
        <a:defRPr sz="2400" b="1">
          <a:solidFill>
            <a:schemeClr val="bg1"/>
          </a:solidFill>
          <a:latin typeface="Arial" charset="0"/>
          <a:ea typeface="ＭＳ Ｐゴシック" pitchFamily="124" charset="-128"/>
        </a:defRPr>
      </a:lvl2pPr>
      <a:lvl3pPr algn="ctr" rtl="0" eaLnBrk="0" fontAlgn="base" hangingPunct="0">
        <a:spcBef>
          <a:spcPct val="0"/>
        </a:spcBef>
        <a:spcAft>
          <a:spcPct val="0"/>
        </a:spcAft>
        <a:defRPr sz="2400" b="1">
          <a:solidFill>
            <a:schemeClr val="bg1"/>
          </a:solidFill>
          <a:latin typeface="Arial" charset="0"/>
          <a:ea typeface="ＭＳ Ｐゴシック" pitchFamily="124" charset="-128"/>
        </a:defRPr>
      </a:lvl3pPr>
      <a:lvl4pPr algn="ctr" rtl="0" eaLnBrk="0" fontAlgn="base" hangingPunct="0">
        <a:spcBef>
          <a:spcPct val="0"/>
        </a:spcBef>
        <a:spcAft>
          <a:spcPct val="0"/>
        </a:spcAft>
        <a:defRPr sz="2400" b="1">
          <a:solidFill>
            <a:schemeClr val="bg1"/>
          </a:solidFill>
          <a:latin typeface="Arial" charset="0"/>
          <a:ea typeface="ＭＳ Ｐゴシック" pitchFamily="124" charset="-128"/>
        </a:defRPr>
      </a:lvl4pPr>
      <a:lvl5pPr algn="ctr" rtl="0" eaLnBrk="0" fontAlgn="base" hangingPunct="0">
        <a:spcBef>
          <a:spcPct val="0"/>
        </a:spcBef>
        <a:spcAft>
          <a:spcPct val="0"/>
        </a:spcAft>
        <a:defRPr sz="2400" b="1">
          <a:solidFill>
            <a:schemeClr val="bg1"/>
          </a:solidFill>
          <a:latin typeface="Arial" charset="0"/>
          <a:ea typeface="ＭＳ Ｐゴシック" pitchFamily="124" charset="-128"/>
        </a:defRPr>
      </a:lvl5pPr>
      <a:lvl6pPr marL="457200" algn="ctr" rtl="0" fontAlgn="base">
        <a:spcBef>
          <a:spcPct val="0"/>
        </a:spcBef>
        <a:spcAft>
          <a:spcPct val="0"/>
        </a:spcAft>
        <a:defRPr sz="2400" b="1">
          <a:solidFill>
            <a:schemeClr val="bg1"/>
          </a:solidFill>
          <a:latin typeface="Arial" charset="0"/>
          <a:ea typeface="ＭＳ Ｐゴシック" pitchFamily="124" charset="-128"/>
        </a:defRPr>
      </a:lvl6pPr>
      <a:lvl7pPr marL="914400" algn="ctr" rtl="0" fontAlgn="base">
        <a:spcBef>
          <a:spcPct val="0"/>
        </a:spcBef>
        <a:spcAft>
          <a:spcPct val="0"/>
        </a:spcAft>
        <a:defRPr sz="2400" b="1">
          <a:solidFill>
            <a:schemeClr val="bg1"/>
          </a:solidFill>
          <a:latin typeface="Arial" charset="0"/>
          <a:ea typeface="ＭＳ Ｐゴシック" pitchFamily="124" charset="-128"/>
        </a:defRPr>
      </a:lvl7pPr>
      <a:lvl8pPr marL="1371600" algn="ctr" rtl="0" fontAlgn="base">
        <a:spcBef>
          <a:spcPct val="0"/>
        </a:spcBef>
        <a:spcAft>
          <a:spcPct val="0"/>
        </a:spcAft>
        <a:defRPr sz="2400" b="1">
          <a:solidFill>
            <a:schemeClr val="bg1"/>
          </a:solidFill>
          <a:latin typeface="Arial" charset="0"/>
          <a:ea typeface="ＭＳ Ｐゴシック" pitchFamily="124" charset="-128"/>
        </a:defRPr>
      </a:lvl8pPr>
      <a:lvl9pPr marL="1828800" algn="ctr" rtl="0" fontAlgn="base">
        <a:spcBef>
          <a:spcPct val="0"/>
        </a:spcBef>
        <a:spcAft>
          <a:spcPct val="0"/>
        </a:spcAft>
        <a:defRPr sz="2400" b="1">
          <a:solidFill>
            <a:schemeClr val="bg1"/>
          </a:solidFill>
          <a:latin typeface="Arial" charset="0"/>
          <a:ea typeface="ＭＳ Ｐゴシック" pitchFamily="124"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mn-ea"/>
        </a:defRPr>
      </a:lvl2pPr>
      <a:lvl3pPr marL="1143000" indent="-228600" algn="l" rtl="0" eaLnBrk="0" fontAlgn="base" hangingPunct="0">
        <a:spcBef>
          <a:spcPct val="20000"/>
        </a:spcBef>
        <a:spcAft>
          <a:spcPct val="0"/>
        </a:spcAft>
        <a:buChar char="•"/>
        <a:defRPr sz="1800">
          <a:solidFill>
            <a:schemeClr val="tx1"/>
          </a:solidFill>
          <a:latin typeface="+mn-lt"/>
          <a:ea typeface="+mn-ea"/>
        </a:defRPr>
      </a:lvl3pPr>
      <a:lvl4pPr marL="1600200" indent="-228600" algn="l" rtl="0" eaLnBrk="0" fontAlgn="base" hangingPunct="0">
        <a:spcBef>
          <a:spcPct val="20000"/>
        </a:spcBef>
        <a:spcAft>
          <a:spcPct val="0"/>
        </a:spcAft>
        <a:buChar char="–"/>
        <a:defRPr sz="1600">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400">
          <a:solidFill>
            <a:schemeClr val="tx1"/>
          </a:solidFill>
          <a:latin typeface="+mn-lt"/>
          <a:ea typeface="+mn-ea"/>
        </a:defRPr>
      </a:lvl6pPr>
      <a:lvl7pPr marL="2971800" indent="-228600" algn="l" rtl="0" fontAlgn="base">
        <a:spcBef>
          <a:spcPct val="20000"/>
        </a:spcBef>
        <a:spcAft>
          <a:spcPct val="0"/>
        </a:spcAft>
        <a:buChar char="»"/>
        <a:defRPr sz="1400">
          <a:solidFill>
            <a:schemeClr val="tx1"/>
          </a:solidFill>
          <a:latin typeface="+mn-lt"/>
          <a:ea typeface="+mn-ea"/>
        </a:defRPr>
      </a:lvl7pPr>
      <a:lvl8pPr marL="3429000" indent="-228600" algn="l" rtl="0" fontAlgn="base">
        <a:spcBef>
          <a:spcPct val="20000"/>
        </a:spcBef>
        <a:spcAft>
          <a:spcPct val="0"/>
        </a:spcAft>
        <a:buChar char="»"/>
        <a:defRPr sz="1400">
          <a:solidFill>
            <a:schemeClr val="tx1"/>
          </a:solidFill>
          <a:latin typeface="+mn-lt"/>
          <a:ea typeface="+mn-ea"/>
        </a:defRPr>
      </a:lvl8pPr>
      <a:lvl9pPr marL="3886200" indent="-228600" algn="l" rtl="0" fontAlgn="base">
        <a:spcBef>
          <a:spcPct val="20000"/>
        </a:spcBef>
        <a:spcAft>
          <a:spcPct val="0"/>
        </a:spcAft>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2">
            <a:extLst>
              <a:ext uri="{FF2B5EF4-FFF2-40B4-BE49-F238E27FC236}">
                <a16:creationId xmlns:a16="http://schemas.microsoft.com/office/drawing/2014/main" id="{1EEC9819-E05E-45B3-AF9D-E8B566FE7703}"/>
              </a:ext>
            </a:extLst>
          </p:cNvPr>
          <p:cNvSpPr>
            <a:spLocks noGrp="1" noChangeArrowheads="1"/>
          </p:cNvSpPr>
          <p:nvPr>
            <p:ph type="title"/>
          </p:nvPr>
        </p:nvSpPr>
        <p:spPr bwMode="auto">
          <a:xfrm>
            <a:off x="306388" y="177800"/>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ltLang="en-US"/>
              <a:t>Click to edit Master title style</a:t>
            </a:r>
          </a:p>
        </p:txBody>
      </p:sp>
      <p:sp>
        <p:nvSpPr>
          <p:cNvPr id="2051" name="Rectangle 13">
            <a:extLst>
              <a:ext uri="{FF2B5EF4-FFF2-40B4-BE49-F238E27FC236}">
                <a16:creationId xmlns:a16="http://schemas.microsoft.com/office/drawing/2014/main" id="{7F72D1FC-175F-454D-A299-4BD1662C18EE}"/>
              </a:ext>
            </a:extLst>
          </p:cNvPr>
          <p:cNvSpPr>
            <a:spLocks noGrp="1" noChangeArrowheads="1"/>
          </p:cNvSpPr>
          <p:nvPr>
            <p:ph type="body" idx="1"/>
          </p:nvPr>
        </p:nvSpPr>
        <p:spPr bwMode="auto">
          <a:xfrm>
            <a:off x="304800" y="1219200"/>
            <a:ext cx="11571288"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9" name="Rectangle 15">
            <a:extLst>
              <a:ext uri="{FF2B5EF4-FFF2-40B4-BE49-F238E27FC236}">
                <a16:creationId xmlns:a16="http://schemas.microsoft.com/office/drawing/2014/main" id="{98D6615F-2351-4C23-A7FC-F1075DEAB2F6}"/>
              </a:ext>
            </a:extLst>
          </p:cNvPr>
          <p:cNvSpPr>
            <a:spLocks noGrp="1" noChangeArrowheads="1"/>
          </p:cNvSpPr>
          <p:nvPr>
            <p:ph type="sldNum" sz="quarter" idx="4"/>
          </p:nvPr>
        </p:nvSpPr>
        <p:spPr bwMode="auto">
          <a:xfrm>
            <a:off x="11277600" y="6392863"/>
            <a:ext cx="550863"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eaLnBrk="1" hangingPunct="1">
              <a:defRPr sz="900">
                <a:solidFill>
                  <a:srgbClr val="677085"/>
                </a:solidFill>
                <a:latin typeface="75 Helvetica Bold" charset="0"/>
              </a:defRPr>
            </a:lvl1pPr>
          </a:lstStyle>
          <a:p>
            <a:pPr>
              <a:defRPr/>
            </a:pPr>
            <a:fld id="{021AC319-D74B-4600-94C6-C38E7DF792C3}" type="slidenum">
              <a:rPr lang="en-US"/>
              <a:pPr>
                <a:defRPr/>
              </a:pPr>
              <a:t>‹#›</a:t>
            </a:fld>
            <a:endParaRPr lang="en-US" sz="1000"/>
          </a:p>
        </p:txBody>
      </p:sp>
      <p:cxnSp>
        <p:nvCxnSpPr>
          <p:cNvPr id="7" name="Straight Connector 6">
            <a:extLst>
              <a:ext uri="{FF2B5EF4-FFF2-40B4-BE49-F238E27FC236}">
                <a16:creationId xmlns:a16="http://schemas.microsoft.com/office/drawing/2014/main" id="{23C8C752-4F3F-4430-8785-3FD8B449506E}"/>
              </a:ext>
            </a:extLst>
          </p:cNvPr>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2054" name="Picture 2">
            <a:extLst>
              <a:ext uri="{FF2B5EF4-FFF2-40B4-BE49-F238E27FC236}">
                <a16:creationId xmlns:a16="http://schemas.microsoft.com/office/drawing/2014/main" id="{5A7E6C68-42B3-4D43-828D-5DBC7D3AFAF4}"/>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3723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4" r:id="rId14"/>
  </p:sldLayoutIdLst>
  <p:transition spd="med">
    <p:fade/>
  </p:transition>
  <p:hf hdr="0" ftr="0" dt="0"/>
  <p:txStyles>
    <p:titleStyle>
      <a:lvl1pPr algn="l" rtl="0" eaLnBrk="0" fontAlgn="base" hangingPunct="0">
        <a:spcBef>
          <a:spcPct val="0"/>
        </a:spcBef>
        <a:spcAft>
          <a:spcPct val="0"/>
        </a:spcAft>
        <a:defRPr sz="2800" b="1">
          <a:solidFill>
            <a:schemeClr val="tx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800" b="1">
          <a:solidFill>
            <a:schemeClr val="tx1"/>
          </a:solidFill>
          <a:latin typeface="Arial" panose="020B0604020202020204" pitchFamily="34" charset="0"/>
          <a:ea typeface="ＭＳ Ｐゴシック" pitchFamily="-108" charset="-128"/>
          <a:cs typeface="Arial" panose="020B0604020202020204" pitchFamily="34" charset="0"/>
        </a:defRPr>
      </a:lvl2pPr>
      <a:lvl3pPr algn="l" rtl="0" eaLnBrk="0" fontAlgn="base" hangingPunct="0">
        <a:spcBef>
          <a:spcPct val="0"/>
        </a:spcBef>
        <a:spcAft>
          <a:spcPct val="0"/>
        </a:spcAft>
        <a:defRPr sz="2800" b="1">
          <a:solidFill>
            <a:schemeClr val="tx1"/>
          </a:solidFill>
          <a:latin typeface="Arial" panose="020B0604020202020204" pitchFamily="34" charset="0"/>
          <a:ea typeface="ＭＳ Ｐゴシック" pitchFamily="-108" charset="-128"/>
          <a:cs typeface="Arial" panose="020B0604020202020204" pitchFamily="34" charset="0"/>
        </a:defRPr>
      </a:lvl3pPr>
      <a:lvl4pPr algn="l" rtl="0" eaLnBrk="0" fontAlgn="base" hangingPunct="0">
        <a:spcBef>
          <a:spcPct val="0"/>
        </a:spcBef>
        <a:spcAft>
          <a:spcPct val="0"/>
        </a:spcAft>
        <a:defRPr sz="2800" b="1">
          <a:solidFill>
            <a:schemeClr val="tx1"/>
          </a:solidFill>
          <a:latin typeface="Arial" panose="020B0604020202020204" pitchFamily="34" charset="0"/>
          <a:ea typeface="ＭＳ Ｐゴシック" pitchFamily="-108" charset="-128"/>
          <a:cs typeface="Arial" panose="020B0604020202020204" pitchFamily="34" charset="0"/>
        </a:defRPr>
      </a:lvl4pPr>
      <a:lvl5pPr algn="l" rtl="0" eaLnBrk="0" fontAlgn="base" hangingPunct="0">
        <a:spcBef>
          <a:spcPct val="0"/>
        </a:spcBef>
        <a:spcAft>
          <a:spcPct val="0"/>
        </a:spcAft>
        <a:defRPr sz="2800" b="1">
          <a:solidFill>
            <a:schemeClr val="tx1"/>
          </a:solidFill>
          <a:latin typeface="Arial" panose="020B0604020202020204" pitchFamily="34" charset="0"/>
          <a:ea typeface="ＭＳ Ｐゴシック" pitchFamily="-108" charset="-128"/>
          <a:cs typeface="Arial" panose="020B0604020202020204" pitchFamily="34" charset="0"/>
        </a:defRPr>
      </a:lvl5pPr>
      <a:lvl6pPr marL="4572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900" indent="-342900" algn="l" rtl="0" eaLnBrk="0" fontAlgn="base" hangingPunct="0">
        <a:spcBef>
          <a:spcPct val="20000"/>
        </a:spcBef>
        <a:spcAft>
          <a:spcPct val="0"/>
        </a:spcAft>
        <a:buChar char="•"/>
        <a:defRPr>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har char="–"/>
        <a:defRPr sz="16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Char char="•"/>
        <a:defRPr sz="16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Char char="–"/>
        <a:defRPr sz="16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Char char="»"/>
        <a:defRPr sz="1600">
          <a:solidFill>
            <a:schemeClr val="tx1"/>
          </a:solidFill>
          <a:latin typeface="Arial" panose="020B0604020202020204" pitchFamily="34" charset="0"/>
          <a:ea typeface="+mn-ea"/>
          <a:cs typeface="Arial" panose="020B0604020202020204" pitchFamily="34" charset="0"/>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Unicode MS" panose="020B0604020202020204" pitchFamily="34" charset="-128"/>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2"/>
            <a:ext cx="1207008" cy="1008983"/>
          </a:xfrm>
          <a:prstGeom prst="rect">
            <a:avLst/>
          </a:prstGeom>
        </p:spPr>
      </p:pic>
    </p:spTree>
    <p:extLst>
      <p:ext uri="{BB962C8B-B14F-4D97-AF65-F5344CB8AC3E}">
        <p14:creationId xmlns:p14="http://schemas.microsoft.com/office/powerpoint/2010/main" val="323065236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Lst>
  <p:hf sldNum="0" hdr="0" ftr="0"/>
  <p:txStyles>
    <p:title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hyperlink" Target="https://ntrs.nasa.gov/citations/20220013091" TargetMode="External"/><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tiff"/><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jpeg"/><Relationship Id="rId12"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png"/><Relationship Id="rId1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18" Type="http://schemas.openxmlformats.org/officeDocument/2006/relationships/image" Target="../media/image65.jpeg"/><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jpeg"/><Relationship Id="rId17" Type="http://schemas.openxmlformats.org/officeDocument/2006/relationships/image" Target="../media/image64.jpeg"/><Relationship Id="rId2" Type="http://schemas.openxmlformats.org/officeDocument/2006/relationships/notesSlide" Target="../notesSlides/notesSlide11.xml"/><Relationship Id="rId16" Type="http://schemas.openxmlformats.org/officeDocument/2006/relationships/image" Target="../media/image63.jpeg"/><Relationship Id="rId1" Type="http://schemas.openxmlformats.org/officeDocument/2006/relationships/slideLayout" Target="../slideLayouts/slideLayout1.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5" Type="http://schemas.openxmlformats.org/officeDocument/2006/relationships/image" Target="../media/image62.jpeg"/><Relationship Id="rId10" Type="http://schemas.openxmlformats.org/officeDocument/2006/relationships/image" Target="../media/image57.jpeg"/><Relationship Id="rId19" Type="http://schemas.openxmlformats.org/officeDocument/2006/relationships/image" Target="../media/image66.png"/><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6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jpeg"/></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png"/></Relationships>
</file>

<file path=ppt/slides/_rels/slide1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22.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24.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jpeg"/></Relationships>
</file>

<file path=ppt/slides/_rels/slide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1.tiff"/><Relationship Id="rId4" Type="http://schemas.openxmlformats.org/officeDocument/2006/relationships/image" Target="../media/image100.tif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ky, outdoor, plane, mountain&#10;&#10;Description automatically generated">
            <a:extLst>
              <a:ext uri="{FF2B5EF4-FFF2-40B4-BE49-F238E27FC236}">
                <a16:creationId xmlns:a16="http://schemas.microsoft.com/office/drawing/2014/main" id="{44C2E86A-D507-4282-8846-D65884E1B5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txBox="1">
            <a:spLocks/>
          </p:cNvSpPr>
          <p:nvPr/>
        </p:nvSpPr>
        <p:spPr>
          <a:xfrm>
            <a:off x="6556375" y="3231444"/>
            <a:ext cx="5727065" cy="887151"/>
          </a:xfrm>
          <a:prstGeom prst="rect">
            <a:avLst/>
          </a:prstGeom>
        </p:spPr>
        <p:txBody>
          <a:bodyPr/>
          <a:lst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r>
              <a:rPr lang="en-US" sz="3500" dirty="0">
                <a:solidFill>
                  <a:srgbClr val="D5C256"/>
                </a:solidFill>
                <a:latin typeface="Helvetica" panose="020B0604020202020204" pitchFamily="34" charset="0"/>
                <a:cs typeface="Helvetica" panose="020B0604020202020204" pitchFamily="34" charset="0"/>
              </a:rPr>
              <a:t>NASA and </a:t>
            </a:r>
            <a:r>
              <a:rPr lang="en-US" sz="3500" dirty="0" err="1">
                <a:solidFill>
                  <a:srgbClr val="D5C256"/>
                </a:solidFill>
                <a:latin typeface="Helvetica" panose="020B0604020202020204" pitchFamily="34" charset="0"/>
                <a:cs typeface="Helvetica" panose="020B0604020202020204" pitchFamily="34" charset="0"/>
              </a:rPr>
              <a:t>Quesst</a:t>
            </a:r>
            <a:r>
              <a:rPr lang="en-US" sz="3500" dirty="0">
                <a:solidFill>
                  <a:srgbClr val="D5C256"/>
                </a:solidFill>
                <a:latin typeface="Helvetica" panose="020B0604020202020204" pitchFamily="34" charset="0"/>
                <a:cs typeface="Helvetica" panose="020B0604020202020204" pitchFamily="34" charset="0"/>
              </a:rPr>
              <a:t> Mission Overview</a:t>
            </a:r>
            <a:endParaRPr lang="en-US" sz="3500" dirty="0">
              <a:solidFill>
                <a:srgbClr val="000090"/>
              </a:solidFill>
              <a:latin typeface="Helvetica" panose="020B0604020202020204" pitchFamily="34" charset="0"/>
              <a:cs typeface="Helvetica" panose="020B0604020202020204" pitchFamily="34" charset="0"/>
            </a:endParaRPr>
          </a:p>
        </p:txBody>
      </p:sp>
      <p:sp>
        <p:nvSpPr>
          <p:cNvPr id="3" name="Text Placeholder 2"/>
          <p:cNvSpPr txBox="1">
            <a:spLocks/>
          </p:cNvSpPr>
          <p:nvPr/>
        </p:nvSpPr>
        <p:spPr>
          <a:xfrm>
            <a:off x="6931025" y="4360985"/>
            <a:ext cx="5181600" cy="1452188"/>
          </a:xfrm>
          <a:prstGeom prst="rect">
            <a:avLst/>
          </a:prstGeom>
        </p:spPr>
        <p:txBody>
          <a:bodyPr/>
          <a:lst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solidFill>
                  <a:srgbClr val="D5C256"/>
                </a:solidFill>
                <a:latin typeface="Helvetica" panose="020B0604020202020204" pitchFamily="34" charset="0"/>
                <a:cs typeface="Helvetica" panose="020B0604020202020204" pitchFamily="34" charset="0"/>
              </a:rPr>
              <a:t>Aaron Vaughn</a:t>
            </a:r>
          </a:p>
          <a:p>
            <a:pPr marL="0" indent="0" algn="ctr">
              <a:buNone/>
            </a:pPr>
            <a:r>
              <a:rPr lang="en-US" sz="2000" dirty="0">
                <a:solidFill>
                  <a:srgbClr val="D5C256"/>
                </a:solidFill>
                <a:latin typeface="Helvetica" panose="020B0604020202020204" pitchFamily="34" charset="0"/>
                <a:cs typeface="Helvetica" panose="020B0604020202020204" pitchFamily="34" charset="0"/>
              </a:rPr>
              <a:t>NASA Langley Research Center</a:t>
            </a:r>
          </a:p>
          <a:p>
            <a:pPr marL="0" indent="0" algn="ctr">
              <a:buNone/>
            </a:pPr>
            <a:endParaRPr lang="en-US" sz="1200" dirty="0">
              <a:solidFill>
                <a:srgbClr val="D5C256"/>
              </a:solidFill>
              <a:latin typeface="Helvetica" panose="020B0604020202020204" pitchFamily="34" charset="0"/>
              <a:cs typeface="Helvetica" panose="020B0604020202020204" pitchFamily="34" charset="0"/>
            </a:endParaRPr>
          </a:p>
          <a:p>
            <a:pPr marL="0" indent="0" algn="ctr">
              <a:buNone/>
            </a:pPr>
            <a:r>
              <a:rPr lang="en-US" sz="1800" dirty="0">
                <a:solidFill>
                  <a:srgbClr val="D5C256"/>
                </a:solidFill>
                <a:latin typeface="Helvetica" panose="020B0604020202020204" pitchFamily="34" charset="0"/>
                <a:cs typeface="Helvetica" panose="020B0604020202020204" pitchFamily="34" charset="0"/>
              </a:rPr>
              <a:t>University of Nebraska-Lincoln </a:t>
            </a:r>
          </a:p>
          <a:p>
            <a:pPr marL="0" indent="0" algn="ctr">
              <a:buNone/>
            </a:pPr>
            <a:r>
              <a:rPr lang="en-US" sz="1800" dirty="0">
                <a:solidFill>
                  <a:srgbClr val="D5C256"/>
                </a:solidFill>
                <a:latin typeface="Helvetica" panose="020B0604020202020204" pitchFamily="34" charset="0"/>
                <a:cs typeface="Helvetica" panose="020B0604020202020204" pitchFamily="34" charset="0"/>
              </a:rPr>
              <a:t>American Society of Mechanical Engineers</a:t>
            </a:r>
            <a:endParaRPr lang="en-US" dirty="0">
              <a:solidFill>
                <a:srgbClr val="D5C256"/>
              </a:solidFill>
              <a:latin typeface="Helvetica" panose="020B0604020202020204" pitchFamily="34" charset="0"/>
              <a:cs typeface="Helvetica" panose="020B0604020202020204" pitchFamily="34" charset="0"/>
            </a:endParaRPr>
          </a:p>
        </p:txBody>
      </p:sp>
      <p:sp>
        <p:nvSpPr>
          <p:cNvPr id="6" name="Text Placeholder 2"/>
          <p:cNvSpPr txBox="1">
            <a:spLocks/>
          </p:cNvSpPr>
          <p:nvPr/>
        </p:nvSpPr>
        <p:spPr>
          <a:xfrm>
            <a:off x="8104426" y="6267472"/>
            <a:ext cx="2834798" cy="538162"/>
          </a:xfrm>
          <a:prstGeom prst="rect">
            <a:avLst/>
          </a:prstGeom>
        </p:spPr>
        <p:txBody>
          <a:bodyPr/>
          <a:lst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dirty="0">
                <a:solidFill>
                  <a:srgbClr val="D5C256"/>
                </a:solidFill>
                <a:latin typeface="Helvetica" panose="020B0604020202020204" pitchFamily="34" charset="0"/>
                <a:cs typeface="Helvetica" panose="020B0604020202020204" pitchFamily="34" charset="0"/>
              </a:rPr>
              <a:t>November 8, 2022</a:t>
            </a:r>
          </a:p>
        </p:txBody>
      </p:sp>
    </p:spTree>
    <p:extLst>
      <p:ext uri="{BB962C8B-B14F-4D97-AF65-F5344CB8AC3E}">
        <p14:creationId xmlns:p14="http://schemas.microsoft.com/office/powerpoint/2010/main" val="3349502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Helvetica" panose="020B0604020202020204" pitchFamily="34" charset="0"/>
                <a:cs typeface="Helvetica" panose="020B0604020202020204" pitchFamily="34" charset="0"/>
              </a:rPr>
              <a:t>My background</a:t>
            </a:r>
          </a:p>
          <a:p>
            <a:r>
              <a:rPr lang="en-US" dirty="0">
                <a:latin typeface="Helvetica" panose="020B0604020202020204" pitchFamily="34" charset="0"/>
                <a:cs typeface="Helvetica" panose="020B0604020202020204" pitchFamily="34" charset="0"/>
              </a:rPr>
              <a:t>Opportunities at NASA</a:t>
            </a:r>
          </a:p>
          <a:p>
            <a:pPr lvl="1"/>
            <a:r>
              <a:rPr lang="en-US" dirty="0">
                <a:latin typeface="Helvetica" panose="020B0604020202020204" pitchFamily="34" charset="0"/>
                <a:cs typeface="Helvetica" panose="020B0604020202020204" pitchFamily="34" charset="0"/>
              </a:rPr>
              <a:t>Acoustics at NASA Langley</a:t>
            </a:r>
          </a:p>
          <a:p>
            <a:pPr lvl="1"/>
            <a:r>
              <a:rPr lang="en-US" dirty="0">
                <a:latin typeface="Helvetica" panose="020B0604020202020204" pitchFamily="34" charset="0"/>
                <a:cs typeface="Helvetica" panose="020B0604020202020204" pitchFamily="34" charset="0"/>
              </a:rPr>
              <a:t>Opportunities for students and graduates</a:t>
            </a:r>
          </a:p>
          <a:p>
            <a:r>
              <a:rPr lang="en-US" dirty="0">
                <a:latin typeface="Helvetica" panose="020B0604020202020204" pitchFamily="34" charset="0"/>
                <a:cs typeface="Helvetica" panose="020B0604020202020204" pitchFamily="34" charset="0"/>
              </a:rPr>
              <a:t>NASA </a:t>
            </a:r>
            <a:r>
              <a:rPr lang="en-US" dirty="0" err="1">
                <a:latin typeface="Helvetica" panose="020B0604020202020204" pitchFamily="34" charset="0"/>
                <a:cs typeface="Helvetica" panose="020B0604020202020204" pitchFamily="34" charset="0"/>
              </a:rPr>
              <a:t>Quesst</a:t>
            </a:r>
            <a:r>
              <a:rPr lang="en-US" dirty="0">
                <a:latin typeface="Helvetica" panose="020B0604020202020204" pitchFamily="34" charset="0"/>
                <a:cs typeface="Helvetica" panose="020B0604020202020204" pitchFamily="34" charset="0"/>
              </a:rPr>
              <a:t> Mission</a:t>
            </a:r>
          </a:p>
          <a:p>
            <a:pPr lvl="1"/>
            <a:r>
              <a:rPr lang="en-US" dirty="0">
                <a:latin typeface="Helvetica" panose="020B0604020202020204" pitchFamily="34" charset="0"/>
                <a:cs typeface="Helvetica" panose="020B0604020202020204" pitchFamily="34" charset="0"/>
              </a:rPr>
              <a:t>Background: civil supersonic transportation prohibition</a:t>
            </a:r>
          </a:p>
          <a:p>
            <a:pPr lvl="1"/>
            <a:r>
              <a:rPr lang="en-US" dirty="0">
                <a:latin typeface="Helvetica" panose="020B0604020202020204" pitchFamily="34" charset="0"/>
                <a:cs typeface="Helvetica" panose="020B0604020202020204" pitchFamily="34" charset="0"/>
              </a:rPr>
              <a:t>X-59 low-boom aircraft</a:t>
            </a:r>
          </a:p>
          <a:p>
            <a:pPr lvl="1"/>
            <a:r>
              <a:rPr lang="en-US" dirty="0">
                <a:latin typeface="Helvetica" panose="020B0604020202020204" pitchFamily="34" charset="0"/>
                <a:cs typeface="Helvetica" panose="020B0604020202020204" pitchFamily="34" charset="0"/>
              </a:rPr>
              <a:t>Mission phases</a:t>
            </a:r>
          </a:p>
          <a:p>
            <a:pPr lvl="1"/>
            <a:r>
              <a:rPr lang="en-US" dirty="0">
                <a:latin typeface="Helvetica" panose="020B0604020202020204" pitchFamily="34" charset="0"/>
                <a:cs typeface="Helvetica" panose="020B0604020202020204" pitchFamily="34" charset="0"/>
              </a:rPr>
              <a:t>Current status</a:t>
            </a:r>
          </a:p>
          <a:p>
            <a:pPr lvl="1"/>
            <a:r>
              <a:rPr lang="en-US" dirty="0">
                <a:latin typeface="Helvetica" panose="020B0604020202020204" pitchFamily="34" charset="0"/>
                <a:cs typeface="Helvetica" panose="020B0604020202020204" pitchFamily="34" charset="0"/>
              </a:rPr>
              <a:t>Challenges</a:t>
            </a:r>
          </a:p>
          <a:p>
            <a:pPr lvl="1"/>
            <a:endParaRPr lang="en-US"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p:txBody>
          <a:bodyPr anchor="ctr"/>
          <a:lstStyle/>
          <a:p>
            <a:r>
              <a:rPr lang="en-US" dirty="0">
                <a:latin typeface="Helvetica" panose="020B0604020202020204" pitchFamily="34" charset="0"/>
                <a:cs typeface="Helvetica" panose="020B0604020202020204" pitchFamily="34" charset="0"/>
              </a:rPr>
              <a:t>Outline</a:t>
            </a:r>
          </a:p>
        </p:txBody>
      </p:sp>
    </p:spTree>
    <p:extLst>
      <p:ext uri="{BB962C8B-B14F-4D97-AF65-F5344CB8AC3E}">
        <p14:creationId xmlns:p14="http://schemas.microsoft.com/office/powerpoint/2010/main" val="247995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erson standing in front of a large space ship&#10;&#10;Description automatically generated with low confidence">
            <a:extLst>
              <a:ext uri="{FF2B5EF4-FFF2-40B4-BE49-F238E27FC236}">
                <a16:creationId xmlns:a16="http://schemas.microsoft.com/office/drawing/2014/main" id="{D49C818D-9AF4-4906-ABF5-1AEFFCEE32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6881" y="4808458"/>
            <a:ext cx="1503120" cy="2004161"/>
          </a:xfrm>
          <a:prstGeom prst="rect">
            <a:avLst/>
          </a:prstGeom>
        </p:spPr>
      </p:pic>
      <p:pic>
        <p:nvPicPr>
          <p:cNvPr id="36" name="Picture 35" descr="A person wearing a hard hat&#10;&#10;Description automatically generated with medium confidence">
            <a:extLst>
              <a:ext uri="{FF2B5EF4-FFF2-40B4-BE49-F238E27FC236}">
                <a16:creationId xmlns:a16="http://schemas.microsoft.com/office/drawing/2014/main" id="{FDE5A1DB-93E1-4F8B-ABCC-2B921DE9B4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5756" y="4858073"/>
            <a:ext cx="1466260" cy="1955014"/>
          </a:xfrm>
          <a:prstGeom prst="rect">
            <a:avLst/>
          </a:prstGeom>
        </p:spPr>
      </p:pic>
      <p:pic>
        <p:nvPicPr>
          <p:cNvPr id="16" name="Picture 15" descr="A person standing in front of a display of monitors&#10;&#10;Description automatically generated with low confidence">
            <a:extLst>
              <a:ext uri="{FF2B5EF4-FFF2-40B4-BE49-F238E27FC236}">
                <a16:creationId xmlns:a16="http://schemas.microsoft.com/office/drawing/2014/main" id="{8FC5C031-FABC-4F5F-8906-BC3C55CD4B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9075" y="2956680"/>
            <a:ext cx="2606685" cy="1955015"/>
          </a:xfrm>
          <a:prstGeom prst="rect">
            <a:avLst/>
          </a:prstGeom>
        </p:spPr>
      </p:pic>
      <p:sp>
        <p:nvSpPr>
          <p:cNvPr id="2" name="Content Placeholder 1">
            <a:extLst>
              <a:ext uri="{FF2B5EF4-FFF2-40B4-BE49-F238E27FC236}">
                <a16:creationId xmlns:a16="http://schemas.microsoft.com/office/drawing/2014/main" id="{1C4D0D0D-9710-4B06-A9C3-80C4A16830A1}"/>
              </a:ext>
            </a:extLst>
          </p:cNvPr>
          <p:cNvSpPr>
            <a:spLocks noGrp="1"/>
          </p:cNvSpPr>
          <p:nvPr>
            <p:ph idx="1"/>
          </p:nvPr>
        </p:nvSpPr>
        <p:spPr>
          <a:xfrm>
            <a:off x="2" y="1116701"/>
            <a:ext cx="5994398" cy="5485344"/>
          </a:xfrm>
        </p:spPr>
        <p:txBody>
          <a:bodyPr/>
          <a:lstStyle/>
          <a:p>
            <a:pPr>
              <a:spcBef>
                <a:spcPts val="200"/>
              </a:spcBef>
            </a:pPr>
            <a:r>
              <a:rPr lang="en-US" sz="1800" b="0" dirty="0">
                <a:latin typeface="Helvetica" panose="020B0604020202020204" pitchFamily="34" charset="0"/>
                <a:cs typeface="Helvetica" panose="020B0604020202020204" pitchFamily="34" charset="0"/>
              </a:rPr>
              <a:t>Originally from New Mexico and Utah</a:t>
            </a:r>
          </a:p>
          <a:p>
            <a:pPr>
              <a:spcBef>
                <a:spcPts val="200"/>
              </a:spcBef>
            </a:pPr>
            <a:r>
              <a:rPr lang="en-US" sz="1800" b="0" dirty="0">
                <a:latin typeface="Helvetica" panose="020B0604020202020204" pitchFamily="34" charset="0"/>
                <a:cs typeface="Helvetica" panose="020B0604020202020204" pitchFamily="34" charset="0"/>
              </a:rPr>
              <a:t>M.S. in Physics from Brigham Young University, Aug. 2020</a:t>
            </a:r>
          </a:p>
          <a:p>
            <a:pPr lvl="1">
              <a:spcBef>
                <a:spcPts val="200"/>
              </a:spcBef>
            </a:pPr>
            <a:r>
              <a:rPr lang="en-US" sz="1600" dirty="0">
                <a:latin typeface="Helvetica" panose="020B0604020202020204" pitchFamily="34" charset="0"/>
                <a:cs typeface="Helvetica" panose="020B0604020202020204" pitchFamily="34" charset="0"/>
              </a:rPr>
              <a:t>Jet noise research – physical characterization of jet crackle</a:t>
            </a:r>
            <a:endParaRPr lang="en-US" sz="1800" b="0" dirty="0">
              <a:latin typeface="Helvetica" panose="020B0604020202020204" pitchFamily="34" charset="0"/>
              <a:cs typeface="Helvetica" panose="020B0604020202020204" pitchFamily="34" charset="0"/>
            </a:endParaRPr>
          </a:p>
          <a:p>
            <a:pPr>
              <a:spcBef>
                <a:spcPts val="200"/>
              </a:spcBef>
            </a:pPr>
            <a:r>
              <a:rPr lang="en-US" sz="1800" b="0" dirty="0">
                <a:latin typeface="Helvetica" panose="020B0604020202020204" pitchFamily="34" charset="0"/>
                <a:cs typeface="Helvetica" panose="020B0604020202020204" pitchFamily="34" charset="0"/>
              </a:rPr>
              <a:t>Research Aerospace Engineer</a:t>
            </a:r>
          </a:p>
          <a:p>
            <a:pPr lvl="1">
              <a:spcBef>
                <a:spcPts val="200"/>
              </a:spcBef>
            </a:pPr>
            <a:r>
              <a:rPr lang="en-US" sz="1600" b="0" dirty="0">
                <a:latin typeface="Helvetica" panose="020B0604020202020204" pitchFamily="34" charset="0"/>
                <a:cs typeface="Helvetica" panose="020B0604020202020204" pitchFamily="34" charset="0"/>
              </a:rPr>
              <a:t>Structural Acoustics Branch, NASA Langley Research Center, Hampton, VA</a:t>
            </a:r>
          </a:p>
          <a:p>
            <a:pPr lvl="1">
              <a:spcBef>
                <a:spcPts val="200"/>
              </a:spcBef>
            </a:pPr>
            <a:r>
              <a:rPr lang="en-US" sz="1600" dirty="0">
                <a:latin typeface="Helvetica" panose="020B0604020202020204" pitchFamily="34" charset="0"/>
                <a:cs typeface="Helvetica" panose="020B0604020202020204" pitchFamily="34" charset="0"/>
              </a:rPr>
              <a:t>Sonic boom research</a:t>
            </a:r>
          </a:p>
          <a:p>
            <a:pPr>
              <a:spcBef>
                <a:spcPts val="200"/>
              </a:spcBef>
            </a:pPr>
            <a:r>
              <a:rPr lang="en-US" sz="1800" b="0" dirty="0">
                <a:latin typeface="Helvetica" panose="020B0604020202020204" pitchFamily="34" charset="0"/>
                <a:cs typeface="Helvetica" panose="020B0604020202020204" pitchFamily="34" charset="0"/>
              </a:rPr>
              <a:t>Early career leadership development program</a:t>
            </a:r>
          </a:p>
          <a:p>
            <a:pPr lvl="1">
              <a:spcBef>
                <a:spcPts val="200"/>
              </a:spcBef>
            </a:pPr>
            <a:r>
              <a:rPr lang="en-US" sz="1600" dirty="0">
                <a:latin typeface="Helvetica" panose="020B0604020202020204" pitchFamily="34" charset="0"/>
                <a:cs typeface="Helvetica" panose="020B0604020202020204" pitchFamily="34" charset="0"/>
              </a:rPr>
              <a:t>NASA FIRST (Foundations of Influence, Relationships, Success, and Teamwork)</a:t>
            </a:r>
          </a:p>
          <a:p>
            <a:pPr lvl="1">
              <a:spcBef>
                <a:spcPts val="200"/>
              </a:spcBef>
            </a:pPr>
            <a:r>
              <a:rPr lang="en-US" sz="1600" dirty="0">
                <a:latin typeface="Helvetica" panose="020B0604020202020204" pitchFamily="34" charset="0"/>
                <a:cs typeface="Helvetica" panose="020B0604020202020204" pitchFamily="34" charset="0"/>
              </a:rPr>
              <a:t>Learn about NASA, myself, and teamwork</a:t>
            </a:r>
          </a:p>
          <a:p>
            <a:pPr lvl="1"/>
            <a:endParaRPr lang="en-US" sz="1600" dirty="0">
              <a:latin typeface="Helvetica" panose="020B0604020202020204" pitchFamily="34" charset="0"/>
              <a:cs typeface="Helvetica" panose="020B0604020202020204" pitchFamily="34" charset="0"/>
            </a:endParaRPr>
          </a:p>
          <a:p>
            <a:endParaRPr lang="en-US" sz="1800" b="0" dirty="0">
              <a:latin typeface="Helvetica" panose="020B0604020202020204" pitchFamily="34" charset="0"/>
              <a:cs typeface="Helvetica" panose="020B0604020202020204" pitchFamily="34" charset="0"/>
            </a:endParaRPr>
          </a:p>
          <a:p>
            <a:endParaRPr lang="en-US" sz="1800" b="0"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832DC3C7-40DB-403A-B535-7A8F7D8A3825}"/>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About Me</a:t>
            </a:r>
          </a:p>
        </p:txBody>
      </p:sp>
      <p:pic>
        <p:nvPicPr>
          <p:cNvPr id="5" name="Picture 4" descr="A picture containing person, person, ceiling, standing&#10;&#10;Description automatically generated">
            <a:extLst>
              <a:ext uri="{FF2B5EF4-FFF2-40B4-BE49-F238E27FC236}">
                <a16:creationId xmlns:a16="http://schemas.microsoft.com/office/drawing/2014/main" id="{4880542A-954B-4105-A218-9C78B08B55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4477" y="4858073"/>
            <a:ext cx="1466260" cy="1955013"/>
          </a:xfrm>
          <a:prstGeom prst="rect">
            <a:avLst/>
          </a:prstGeom>
        </p:spPr>
      </p:pic>
      <p:pic>
        <p:nvPicPr>
          <p:cNvPr id="26" name="Picture 25" descr="A person standing in a tunnel&#10;&#10;Description automatically generated">
            <a:extLst>
              <a:ext uri="{FF2B5EF4-FFF2-40B4-BE49-F238E27FC236}">
                <a16:creationId xmlns:a16="http://schemas.microsoft.com/office/drawing/2014/main" id="{4F6622B8-2101-4EDE-B23E-E101E351EA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4478" y="2956680"/>
            <a:ext cx="2606685" cy="1955014"/>
          </a:xfrm>
          <a:prstGeom prst="rect">
            <a:avLst/>
          </a:prstGeom>
        </p:spPr>
      </p:pic>
      <p:pic>
        <p:nvPicPr>
          <p:cNvPr id="32" name="Picture 31" descr="A person standing outside&#10;&#10;Description automatically generated with low confidence">
            <a:extLst>
              <a:ext uri="{FF2B5EF4-FFF2-40B4-BE49-F238E27FC236}">
                <a16:creationId xmlns:a16="http://schemas.microsoft.com/office/drawing/2014/main" id="{0DDBC21C-B219-4122-815E-4F7DB5F9A4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26680" y="2983960"/>
            <a:ext cx="1445801" cy="1927734"/>
          </a:xfrm>
          <a:prstGeom prst="rect">
            <a:avLst/>
          </a:prstGeom>
        </p:spPr>
      </p:pic>
      <p:pic>
        <p:nvPicPr>
          <p:cNvPr id="34" name="Picture 33" descr="A picture containing text, person&#10;&#10;Description automatically generated">
            <a:extLst>
              <a:ext uri="{FF2B5EF4-FFF2-40B4-BE49-F238E27FC236}">
                <a16:creationId xmlns:a16="http://schemas.microsoft.com/office/drawing/2014/main" id="{DEA6ABF4-8057-4362-8191-DDE59ED57B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70156" y="4911694"/>
            <a:ext cx="1426046" cy="1901395"/>
          </a:xfrm>
          <a:prstGeom prst="rect">
            <a:avLst/>
          </a:prstGeom>
        </p:spPr>
      </p:pic>
      <p:pic>
        <p:nvPicPr>
          <p:cNvPr id="38" name="Google Shape;62;p13">
            <a:extLst>
              <a:ext uri="{FF2B5EF4-FFF2-40B4-BE49-F238E27FC236}">
                <a16:creationId xmlns:a16="http://schemas.microsoft.com/office/drawing/2014/main" id="{D5C4297F-0DAC-4410-A3B3-6B25EF34CF50}"/>
              </a:ext>
            </a:extLst>
          </p:cNvPr>
          <p:cNvPicPr preferRelativeResize="0">
            <a:picLocks noChangeAspect="1"/>
          </p:cNvPicPr>
          <p:nvPr/>
        </p:nvPicPr>
        <p:blipFill rotWithShape="1">
          <a:blip r:embed="rId10">
            <a:alphaModFix/>
          </a:blip>
          <a:srcRect t="12799" b="17064"/>
          <a:stretch/>
        </p:blipFill>
        <p:spPr>
          <a:xfrm>
            <a:off x="7192479" y="1154798"/>
            <a:ext cx="3527668" cy="1855502"/>
          </a:xfrm>
          <a:prstGeom prst="rect">
            <a:avLst/>
          </a:prstGeom>
          <a:noFill/>
          <a:ln>
            <a:noFill/>
          </a:ln>
        </p:spPr>
      </p:pic>
      <p:pic>
        <p:nvPicPr>
          <p:cNvPr id="29" name="Google Shape;59;p13">
            <a:extLst>
              <a:ext uri="{FF2B5EF4-FFF2-40B4-BE49-F238E27FC236}">
                <a16:creationId xmlns:a16="http://schemas.microsoft.com/office/drawing/2014/main" id="{A773B878-BBBE-48BC-9B9A-92CB89626230}"/>
              </a:ext>
            </a:extLst>
          </p:cNvPr>
          <p:cNvPicPr preferRelativeResize="0">
            <a:picLocks noChangeAspect="1"/>
          </p:cNvPicPr>
          <p:nvPr/>
        </p:nvPicPr>
        <p:blipFill>
          <a:blip r:embed="rId11">
            <a:alphaModFix/>
          </a:blip>
          <a:stretch>
            <a:fillRect/>
          </a:stretch>
        </p:blipFill>
        <p:spPr>
          <a:xfrm>
            <a:off x="5954478" y="1159461"/>
            <a:ext cx="1301425" cy="1908755"/>
          </a:xfrm>
          <a:prstGeom prst="rect">
            <a:avLst/>
          </a:prstGeom>
          <a:noFill/>
          <a:ln>
            <a:noFill/>
          </a:ln>
        </p:spPr>
      </p:pic>
      <p:pic>
        <p:nvPicPr>
          <p:cNvPr id="37" name="Picture 36">
            <a:extLst>
              <a:ext uri="{FF2B5EF4-FFF2-40B4-BE49-F238E27FC236}">
                <a16:creationId xmlns:a16="http://schemas.microsoft.com/office/drawing/2014/main" id="{8E1D67EB-D573-4439-B399-6203ADBE6A92}"/>
              </a:ext>
            </a:extLst>
          </p:cNvPr>
          <p:cNvPicPr>
            <a:picLocks noChangeAspect="1"/>
          </p:cNvPicPr>
          <p:nvPr/>
        </p:nvPicPr>
        <p:blipFill>
          <a:blip r:embed="rId12"/>
          <a:stretch>
            <a:fillRect/>
          </a:stretch>
        </p:blipFill>
        <p:spPr>
          <a:xfrm>
            <a:off x="10699495" y="1159462"/>
            <a:ext cx="1096265" cy="1850838"/>
          </a:xfrm>
          <a:prstGeom prst="rect">
            <a:avLst/>
          </a:prstGeom>
        </p:spPr>
      </p:pic>
    </p:spTree>
    <p:extLst>
      <p:ext uri="{BB962C8B-B14F-4D97-AF65-F5344CB8AC3E}">
        <p14:creationId xmlns:p14="http://schemas.microsoft.com/office/powerpoint/2010/main" val="2316973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Helvetica" panose="020B0604020202020204" pitchFamily="34" charset="0"/>
                <a:cs typeface="Helvetica" panose="020B0604020202020204" pitchFamily="34" charset="0"/>
              </a:rPr>
              <a:t>My background</a:t>
            </a:r>
          </a:p>
          <a:p>
            <a:r>
              <a:rPr lang="en-US" dirty="0">
                <a:solidFill>
                  <a:srgbClr val="FF0000"/>
                </a:solidFill>
                <a:latin typeface="Helvetica" panose="020B0604020202020204" pitchFamily="34" charset="0"/>
                <a:cs typeface="Helvetica" panose="020B0604020202020204" pitchFamily="34" charset="0"/>
              </a:rPr>
              <a:t>Opportunities at NASA</a:t>
            </a:r>
          </a:p>
          <a:p>
            <a:pPr lvl="1"/>
            <a:r>
              <a:rPr lang="en-US" dirty="0">
                <a:latin typeface="Helvetica" panose="020B0604020202020204" pitchFamily="34" charset="0"/>
                <a:cs typeface="Helvetica" panose="020B0604020202020204" pitchFamily="34" charset="0"/>
              </a:rPr>
              <a:t>Acoustics at NASA Langley </a:t>
            </a:r>
          </a:p>
          <a:p>
            <a:pPr lvl="1"/>
            <a:r>
              <a:rPr lang="en-US" dirty="0">
                <a:latin typeface="Helvetica" panose="020B0604020202020204" pitchFamily="34" charset="0"/>
                <a:cs typeface="Helvetica" panose="020B0604020202020204" pitchFamily="34" charset="0"/>
              </a:rPr>
              <a:t>Opportunities for students and graduates</a:t>
            </a:r>
          </a:p>
          <a:p>
            <a:r>
              <a:rPr lang="en-US" dirty="0">
                <a:latin typeface="Helvetica" panose="020B0604020202020204" pitchFamily="34" charset="0"/>
                <a:cs typeface="Helvetica" panose="020B0604020202020204" pitchFamily="34" charset="0"/>
              </a:rPr>
              <a:t>NASA Quesst Mission</a:t>
            </a:r>
          </a:p>
          <a:p>
            <a:pPr lvl="1"/>
            <a:r>
              <a:rPr lang="en-US" dirty="0">
                <a:latin typeface="Helvetica" panose="020B0604020202020204" pitchFamily="34" charset="0"/>
                <a:cs typeface="Helvetica" panose="020B0604020202020204" pitchFamily="34" charset="0"/>
              </a:rPr>
              <a:t>Background: civil supersonic transportation prohibition</a:t>
            </a:r>
          </a:p>
          <a:p>
            <a:pPr lvl="1"/>
            <a:r>
              <a:rPr lang="en-US" dirty="0">
                <a:latin typeface="Helvetica" panose="020B0604020202020204" pitchFamily="34" charset="0"/>
                <a:cs typeface="Helvetica" panose="020B0604020202020204" pitchFamily="34" charset="0"/>
              </a:rPr>
              <a:t>X-59 low-boom aircraft</a:t>
            </a:r>
          </a:p>
          <a:p>
            <a:pPr lvl="1"/>
            <a:r>
              <a:rPr lang="en-US" dirty="0">
                <a:latin typeface="Helvetica" panose="020B0604020202020204" pitchFamily="34" charset="0"/>
                <a:cs typeface="Helvetica" panose="020B0604020202020204" pitchFamily="34" charset="0"/>
              </a:rPr>
              <a:t>Mission phases</a:t>
            </a:r>
          </a:p>
          <a:p>
            <a:pPr lvl="1"/>
            <a:r>
              <a:rPr lang="en-US" dirty="0">
                <a:latin typeface="Helvetica" panose="020B0604020202020204" pitchFamily="34" charset="0"/>
                <a:cs typeface="Helvetica" panose="020B0604020202020204" pitchFamily="34" charset="0"/>
              </a:rPr>
              <a:t>Current status</a:t>
            </a:r>
          </a:p>
          <a:p>
            <a:pPr lvl="1"/>
            <a:r>
              <a:rPr lang="en-US" dirty="0">
                <a:latin typeface="Helvetica" panose="020B0604020202020204" pitchFamily="34" charset="0"/>
                <a:cs typeface="Helvetica" panose="020B0604020202020204" pitchFamily="34" charset="0"/>
              </a:rPr>
              <a:t>Challenges</a:t>
            </a:r>
          </a:p>
          <a:p>
            <a:pPr lvl="1"/>
            <a:endParaRPr lang="en-US"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Outline</a:t>
            </a:r>
          </a:p>
        </p:txBody>
      </p:sp>
    </p:spTree>
    <p:extLst>
      <p:ext uri="{BB962C8B-B14F-4D97-AF65-F5344CB8AC3E}">
        <p14:creationId xmlns:p14="http://schemas.microsoft.com/office/powerpoint/2010/main" val="2302934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C44E-E133-41E6-B120-387A1AE737F8}"/>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NASA Mission Directorates</a:t>
            </a:r>
          </a:p>
        </p:txBody>
      </p:sp>
      <p:grpSp>
        <p:nvGrpSpPr>
          <p:cNvPr id="93" name="Group 92">
            <a:extLst>
              <a:ext uri="{FF2B5EF4-FFF2-40B4-BE49-F238E27FC236}">
                <a16:creationId xmlns:a16="http://schemas.microsoft.com/office/drawing/2014/main" id="{D45EA2E3-1F5E-41C3-90AA-69255E4590A9}"/>
              </a:ext>
            </a:extLst>
          </p:cNvPr>
          <p:cNvGrpSpPr/>
          <p:nvPr/>
        </p:nvGrpSpPr>
        <p:grpSpPr>
          <a:xfrm>
            <a:off x="304803" y="1116494"/>
            <a:ext cx="11739794" cy="5646123"/>
            <a:chOff x="1243791" y="1693132"/>
            <a:chExt cx="9140706" cy="4449553"/>
          </a:xfrm>
        </p:grpSpPr>
        <p:sp>
          <p:nvSpPr>
            <p:cNvPr id="47" name="object 2">
              <a:extLst>
                <a:ext uri="{FF2B5EF4-FFF2-40B4-BE49-F238E27FC236}">
                  <a16:creationId xmlns:a16="http://schemas.microsoft.com/office/drawing/2014/main" id="{EAB4B24F-F457-4E0B-BF00-248134E6C9B4}"/>
                </a:ext>
              </a:extLst>
            </p:cNvPr>
            <p:cNvSpPr/>
            <p:nvPr/>
          </p:nvSpPr>
          <p:spPr>
            <a:xfrm>
              <a:off x="4971196" y="2206493"/>
              <a:ext cx="1626235" cy="3288029"/>
            </a:xfrm>
            <a:custGeom>
              <a:avLst/>
              <a:gdLst/>
              <a:ahLst/>
              <a:cxnLst/>
              <a:rect l="l" t="t" r="r" b="b"/>
              <a:pathLst>
                <a:path w="1626235" h="3288029">
                  <a:moveTo>
                    <a:pt x="1626108" y="0"/>
                  </a:moveTo>
                  <a:lnTo>
                    <a:pt x="271030" y="0"/>
                  </a:lnTo>
                  <a:lnTo>
                    <a:pt x="222313" y="4371"/>
                  </a:lnTo>
                  <a:lnTo>
                    <a:pt x="176460" y="16976"/>
                  </a:lnTo>
                  <a:lnTo>
                    <a:pt x="134238" y="37046"/>
                  </a:lnTo>
                  <a:lnTo>
                    <a:pt x="96410" y="63817"/>
                  </a:lnTo>
                  <a:lnTo>
                    <a:pt x="63744" y="96520"/>
                  </a:lnTo>
                  <a:lnTo>
                    <a:pt x="37004" y="134390"/>
                  </a:lnTo>
                  <a:lnTo>
                    <a:pt x="16956" y="176660"/>
                  </a:lnTo>
                  <a:lnTo>
                    <a:pt x="4366" y="222564"/>
                  </a:lnTo>
                  <a:lnTo>
                    <a:pt x="0" y="271335"/>
                  </a:lnTo>
                  <a:lnTo>
                    <a:pt x="0" y="3287661"/>
                  </a:lnTo>
                  <a:lnTo>
                    <a:pt x="1355089" y="3287661"/>
                  </a:lnTo>
                  <a:lnTo>
                    <a:pt x="1403806" y="3283290"/>
                  </a:lnTo>
                  <a:lnTo>
                    <a:pt x="1449658" y="3270686"/>
                  </a:lnTo>
                  <a:lnTo>
                    <a:pt x="1491879" y="3250617"/>
                  </a:lnTo>
                  <a:lnTo>
                    <a:pt x="1529704" y="3223848"/>
                  </a:lnTo>
                  <a:lnTo>
                    <a:pt x="1562368" y="3191146"/>
                  </a:lnTo>
                  <a:lnTo>
                    <a:pt x="1589106" y="3153276"/>
                  </a:lnTo>
                  <a:lnTo>
                    <a:pt x="1609152" y="3111006"/>
                  </a:lnTo>
                  <a:lnTo>
                    <a:pt x="1621741" y="3065100"/>
                  </a:lnTo>
                  <a:lnTo>
                    <a:pt x="1626108" y="3016326"/>
                  </a:lnTo>
                  <a:lnTo>
                    <a:pt x="1626108" y="0"/>
                  </a:lnTo>
                  <a:close/>
                </a:path>
              </a:pathLst>
            </a:custGeom>
            <a:solidFill>
              <a:srgbClr val="2F559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8" name="object 3">
              <a:extLst>
                <a:ext uri="{FF2B5EF4-FFF2-40B4-BE49-F238E27FC236}">
                  <a16:creationId xmlns:a16="http://schemas.microsoft.com/office/drawing/2014/main" id="{6D1B59FC-5C82-4D8B-8BCB-0DFE73582E66}"/>
                </a:ext>
              </a:extLst>
            </p:cNvPr>
            <p:cNvSpPr/>
            <p:nvPr/>
          </p:nvSpPr>
          <p:spPr>
            <a:xfrm>
              <a:off x="4972436" y="2207592"/>
              <a:ext cx="1624965" cy="3286760"/>
            </a:xfrm>
            <a:custGeom>
              <a:avLst/>
              <a:gdLst/>
              <a:ahLst/>
              <a:cxnLst/>
              <a:rect l="l" t="t" r="r" b="b"/>
              <a:pathLst>
                <a:path w="1624964" h="3286760">
                  <a:moveTo>
                    <a:pt x="1354057" y="3286562"/>
                  </a:moveTo>
                  <a:lnTo>
                    <a:pt x="0" y="3286562"/>
                  </a:lnTo>
                  <a:lnTo>
                    <a:pt x="0" y="271242"/>
                  </a:lnTo>
                  <a:lnTo>
                    <a:pt x="4363" y="222486"/>
                  </a:lnTo>
                  <a:lnTo>
                    <a:pt x="16942" y="176596"/>
                  </a:lnTo>
                  <a:lnTo>
                    <a:pt x="36974" y="134340"/>
                  </a:lnTo>
                  <a:lnTo>
                    <a:pt x="63692" y="96484"/>
                  </a:lnTo>
                  <a:lnTo>
                    <a:pt x="96332" y="63792"/>
                  </a:lnTo>
                  <a:lnTo>
                    <a:pt x="134130" y="37032"/>
                  </a:lnTo>
                  <a:lnTo>
                    <a:pt x="176319" y="16969"/>
                  </a:lnTo>
                  <a:lnTo>
                    <a:pt x="222136" y="4370"/>
                  </a:lnTo>
                  <a:lnTo>
                    <a:pt x="270816" y="0"/>
                  </a:lnTo>
                  <a:lnTo>
                    <a:pt x="1624874" y="0"/>
                  </a:lnTo>
                  <a:lnTo>
                    <a:pt x="1624874" y="3015320"/>
                  </a:lnTo>
                  <a:lnTo>
                    <a:pt x="1620511" y="3064076"/>
                  </a:lnTo>
                  <a:lnTo>
                    <a:pt x="1607931" y="3109965"/>
                  </a:lnTo>
                  <a:lnTo>
                    <a:pt x="1587899" y="3152221"/>
                  </a:lnTo>
                  <a:lnTo>
                    <a:pt x="1561181" y="3190077"/>
                  </a:lnTo>
                  <a:lnTo>
                    <a:pt x="1528541" y="3222769"/>
                  </a:lnTo>
                  <a:lnTo>
                    <a:pt x="1490743" y="3249529"/>
                  </a:lnTo>
                  <a:lnTo>
                    <a:pt x="1448554" y="3269592"/>
                  </a:lnTo>
                  <a:lnTo>
                    <a:pt x="1402737" y="3282192"/>
                  </a:lnTo>
                  <a:lnTo>
                    <a:pt x="1354057" y="3286562"/>
                  </a:lnTo>
                  <a:close/>
                </a:path>
              </a:pathLst>
            </a:custGeom>
            <a:ln w="10261">
              <a:solidFill>
                <a:srgbClr val="20386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49" name="object 4">
              <a:extLst>
                <a:ext uri="{FF2B5EF4-FFF2-40B4-BE49-F238E27FC236}">
                  <a16:creationId xmlns:a16="http://schemas.microsoft.com/office/drawing/2014/main" id="{2D8887EB-A156-44B4-A5D4-C3D73C1DCF37}"/>
                </a:ext>
              </a:extLst>
            </p:cNvPr>
            <p:cNvSpPr/>
            <p:nvPr/>
          </p:nvSpPr>
          <p:spPr>
            <a:xfrm>
              <a:off x="5043163" y="2291785"/>
              <a:ext cx="1481327" cy="1453896"/>
            </a:xfrm>
            <a:prstGeom prst="rect">
              <a:avLst/>
            </a:prstGeom>
            <a:blipFill>
              <a:blip r:embed="rId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0" name="object 5">
              <a:extLst>
                <a:ext uri="{FF2B5EF4-FFF2-40B4-BE49-F238E27FC236}">
                  <a16:creationId xmlns:a16="http://schemas.microsoft.com/office/drawing/2014/main" id="{3C73504D-6FE7-4CD5-9AE9-73E90A108120}"/>
                </a:ext>
              </a:extLst>
            </p:cNvPr>
            <p:cNvSpPr/>
            <p:nvPr/>
          </p:nvSpPr>
          <p:spPr>
            <a:xfrm>
              <a:off x="1243791" y="2206493"/>
              <a:ext cx="1626235" cy="3288029"/>
            </a:xfrm>
            <a:custGeom>
              <a:avLst/>
              <a:gdLst/>
              <a:ahLst/>
              <a:cxnLst/>
              <a:rect l="l" t="t" r="r" b="b"/>
              <a:pathLst>
                <a:path w="1626235" h="3288029">
                  <a:moveTo>
                    <a:pt x="1626108" y="0"/>
                  </a:moveTo>
                  <a:lnTo>
                    <a:pt x="271030" y="0"/>
                  </a:lnTo>
                  <a:lnTo>
                    <a:pt x="222313" y="4371"/>
                  </a:lnTo>
                  <a:lnTo>
                    <a:pt x="176460" y="16976"/>
                  </a:lnTo>
                  <a:lnTo>
                    <a:pt x="134238" y="37046"/>
                  </a:lnTo>
                  <a:lnTo>
                    <a:pt x="96410" y="63817"/>
                  </a:lnTo>
                  <a:lnTo>
                    <a:pt x="63744" y="96520"/>
                  </a:lnTo>
                  <a:lnTo>
                    <a:pt x="37004" y="134390"/>
                  </a:lnTo>
                  <a:lnTo>
                    <a:pt x="16956" y="176660"/>
                  </a:lnTo>
                  <a:lnTo>
                    <a:pt x="4366" y="222564"/>
                  </a:lnTo>
                  <a:lnTo>
                    <a:pt x="0" y="271335"/>
                  </a:lnTo>
                  <a:lnTo>
                    <a:pt x="0" y="3287661"/>
                  </a:lnTo>
                  <a:lnTo>
                    <a:pt x="1355089" y="3287661"/>
                  </a:lnTo>
                  <a:lnTo>
                    <a:pt x="1403806" y="3283290"/>
                  </a:lnTo>
                  <a:lnTo>
                    <a:pt x="1449658" y="3270686"/>
                  </a:lnTo>
                  <a:lnTo>
                    <a:pt x="1491879" y="3250617"/>
                  </a:lnTo>
                  <a:lnTo>
                    <a:pt x="1529704" y="3223848"/>
                  </a:lnTo>
                  <a:lnTo>
                    <a:pt x="1562368" y="3191146"/>
                  </a:lnTo>
                  <a:lnTo>
                    <a:pt x="1589106" y="3153276"/>
                  </a:lnTo>
                  <a:lnTo>
                    <a:pt x="1609152" y="3111006"/>
                  </a:lnTo>
                  <a:lnTo>
                    <a:pt x="1621741" y="3065100"/>
                  </a:lnTo>
                  <a:lnTo>
                    <a:pt x="1626108" y="3016326"/>
                  </a:lnTo>
                  <a:lnTo>
                    <a:pt x="1626108" y="0"/>
                  </a:lnTo>
                  <a:close/>
                </a:path>
              </a:pathLst>
            </a:custGeom>
            <a:solidFill>
              <a:srgbClr val="00905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1" name="object 6">
              <a:extLst>
                <a:ext uri="{FF2B5EF4-FFF2-40B4-BE49-F238E27FC236}">
                  <a16:creationId xmlns:a16="http://schemas.microsoft.com/office/drawing/2014/main" id="{E05C8245-CB44-45DE-8968-E6721F22C8FB}"/>
                </a:ext>
              </a:extLst>
            </p:cNvPr>
            <p:cNvSpPr/>
            <p:nvPr/>
          </p:nvSpPr>
          <p:spPr>
            <a:xfrm>
              <a:off x="1245029" y="2207592"/>
              <a:ext cx="1624965" cy="3286760"/>
            </a:xfrm>
            <a:custGeom>
              <a:avLst/>
              <a:gdLst/>
              <a:ahLst/>
              <a:cxnLst/>
              <a:rect l="l" t="t" r="r" b="b"/>
              <a:pathLst>
                <a:path w="1624964" h="3286760">
                  <a:moveTo>
                    <a:pt x="1354057" y="3286562"/>
                  </a:moveTo>
                  <a:lnTo>
                    <a:pt x="0" y="3286562"/>
                  </a:lnTo>
                  <a:lnTo>
                    <a:pt x="0" y="271242"/>
                  </a:lnTo>
                  <a:lnTo>
                    <a:pt x="4363" y="222486"/>
                  </a:lnTo>
                  <a:lnTo>
                    <a:pt x="16942" y="176596"/>
                  </a:lnTo>
                  <a:lnTo>
                    <a:pt x="36974" y="134340"/>
                  </a:lnTo>
                  <a:lnTo>
                    <a:pt x="63692" y="96484"/>
                  </a:lnTo>
                  <a:lnTo>
                    <a:pt x="96332" y="63792"/>
                  </a:lnTo>
                  <a:lnTo>
                    <a:pt x="134130" y="37032"/>
                  </a:lnTo>
                  <a:lnTo>
                    <a:pt x="176319" y="16969"/>
                  </a:lnTo>
                  <a:lnTo>
                    <a:pt x="222136" y="4370"/>
                  </a:lnTo>
                  <a:lnTo>
                    <a:pt x="270816" y="0"/>
                  </a:lnTo>
                  <a:lnTo>
                    <a:pt x="1624874" y="0"/>
                  </a:lnTo>
                  <a:lnTo>
                    <a:pt x="1624874" y="3015320"/>
                  </a:lnTo>
                  <a:lnTo>
                    <a:pt x="1620511" y="3064076"/>
                  </a:lnTo>
                  <a:lnTo>
                    <a:pt x="1607931" y="3109965"/>
                  </a:lnTo>
                  <a:lnTo>
                    <a:pt x="1587899" y="3152221"/>
                  </a:lnTo>
                  <a:lnTo>
                    <a:pt x="1561181" y="3190077"/>
                  </a:lnTo>
                  <a:lnTo>
                    <a:pt x="1528541" y="3222769"/>
                  </a:lnTo>
                  <a:lnTo>
                    <a:pt x="1490743" y="3249529"/>
                  </a:lnTo>
                  <a:lnTo>
                    <a:pt x="1448554" y="3269592"/>
                  </a:lnTo>
                  <a:lnTo>
                    <a:pt x="1402737" y="3282192"/>
                  </a:lnTo>
                  <a:lnTo>
                    <a:pt x="1354057" y="3286562"/>
                  </a:lnTo>
                  <a:close/>
                </a:path>
              </a:pathLst>
            </a:custGeom>
            <a:ln w="10261">
              <a:solidFill>
                <a:srgbClr val="00919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2" name="object 7">
              <a:extLst>
                <a:ext uri="{FF2B5EF4-FFF2-40B4-BE49-F238E27FC236}">
                  <a16:creationId xmlns:a16="http://schemas.microsoft.com/office/drawing/2014/main" id="{B7DCEBFE-C7D3-4FCC-9B19-DB6ACE8C3A1C}"/>
                </a:ext>
              </a:extLst>
            </p:cNvPr>
            <p:cNvSpPr/>
            <p:nvPr/>
          </p:nvSpPr>
          <p:spPr>
            <a:xfrm>
              <a:off x="3107495" y="2206493"/>
              <a:ext cx="1626235" cy="3288029"/>
            </a:xfrm>
            <a:custGeom>
              <a:avLst/>
              <a:gdLst/>
              <a:ahLst/>
              <a:cxnLst/>
              <a:rect l="l" t="t" r="r" b="b"/>
              <a:pathLst>
                <a:path w="1626235" h="3288029">
                  <a:moveTo>
                    <a:pt x="1626108" y="0"/>
                  </a:moveTo>
                  <a:lnTo>
                    <a:pt x="271030" y="0"/>
                  </a:lnTo>
                  <a:lnTo>
                    <a:pt x="222313" y="4371"/>
                  </a:lnTo>
                  <a:lnTo>
                    <a:pt x="176460" y="16976"/>
                  </a:lnTo>
                  <a:lnTo>
                    <a:pt x="134238" y="37046"/>
                  </a:lnTo>
                  <a:lnTo>
                    <a:pt x="96410" y="63817"/>
                  </a:lnTo>
                  <a:lnTo>
                    <a:pt x="63744" y="96520"/>
                  </a:lnTo>
                  <a:lnTo>
                    <a:pt x="37004" y="134390"/>
                  </a:lnTo>
                  <a:lnTo>
                    <a:pt x="16956" y="176660"/>
                  </a:lnTo>
                  <a:lnTo>
                    <a:pt x="4366" y="222564"/>
                  </a:lnTo>
                  <a:lnTo>
                    <a:pt x="0" y="271335"/>
                  </a:lnTo>
                  <a:lnTo>
                    <a:pt x="0" y="3287661"/>
                  </a:lnTo>
                  <a:lnTo>
                    <a:pt x="1355089" y="3287661"/>
                  </a:lnTo>
                  <a:lnTo>
                    <a:pt x="1403806" y="3283290"/>
                  </a:lnTo>
                  <a:lnTo>
                    <a:pt x="1449658" y="3270686"/>
                  </a:lnTo>
                  <a:lnTo>
                    <a:pt x="1491879" y="3250617"/>
                  </a:lnTo>
                  <a:lnTo>
                    <a:pt x="1529704" y="3223848"/>
                  </a:lnTo>
                  <a:lnTo>
                    <a:pt x="1562368" y="3191146"/>
                  </a:lnTo>
                  <a:lnTo>
                    <a:pt x="1589106" y="3153276"/>
                  </a:lnTo>
                  <a:lnTo>
                    <a:pt x="1609152" y="3111006"/>
                  </a:lnTo>
                  <a:lnTo>
                    <a:pt x="1621741" y="3065100"/>
                  </a:lnTo>
                  <a:lnTo>
                    <a:pt x="1626108" y="3016326"/>
                  </a:lnTo>
                  <a:lnTo>
                    <a:pt x="1626108" y="0"/>
                  </a:lnTo>
                  <a:close/>
                </a:path>
              </a:pathLst>
            </a:custGeom>
            <a:solidFill>
              <a:srgbClr val="00B0F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3" name="object 8">
              <a:extLst>
                <a:ext uri="{FF2B5EF4-FFF2-40B4-BE49-F238E27FC236}">
                  <a16:creationId xmlns:a16="http://schemas.microsoft.com/office/drawing/2014/main" id="{D13C4690-6E13-4CBD-B07E-2077D585F101}"/>
                </a:ext>
              </a:extLst>
            </p:cNvPr>
            <p:cNvSpPr/>
            <p:nvPr/>
          </p:nvSpPr>
          <p:spPr>
            <a:xfrm>
              <a:off x="3108733" y="2207592"/>
              <a:ext cx="1624965" cy="3286760"/>
            </a:xfrm>
            <a:custGeom>
              <a:avLst/>
              <a:gdLst/>
              <a:ahLst/>
              <a:cxnLst/>
              <a:rect l="l" t="t" r="r" b="b"/>
              <a:pathLst>
                <a:path w="1624964" h="3286760">
                  <a:moveTo>
                    <a:pt x="1354057" y="3286562"/>
                  </a:moveTo>
                  <a:lnTo>
                    <a:pt x="0" y="3286562"/>
                  </a:lnTo>
                  <a:lnTo>
                    <a:pt x="0" y="271242"/>
                  </a:lnTo>
                  <a:lnTo>
                    <a:pt x="4363" y="222486"/>
                  </a:lnTo>
                  <a:lnTo>
                    <a:pt x="16942" y="176596"/>
                  </a:lnTo>
                  <a:lnTo>
                    <a:pt x="36974" y="134340"/>
                  </a:lnTo>
                  <a:lnTo>
                    <a:pt x="63692" y="96484"/>
                  </a:lnTo>
                  <a:lnTo>
                    <a:pt x="96332" y="63792"/>
                  </a:lnTo>
                  <a:lnTo>
                    <a:pt x="134130" y="37032"/>
                  </a:lnTo>
                  <a:lnTo>
                    <a:pt x="176319" y="16969"/>
                  </a:lnTo>
                  <a:lnTo>
                    <a:pt x="222136" y="4370"/>
                  </a:lnTo>
                  <a:lnTo>
                    <a:pt x="270816" y="0"/>
                  </a:lnTo>
                  <a:lnTo>
                    <a:pt x="1624874" y="0"/>
                  </a:lnTo>
                  <a:lnTo>
                    <a:pt x="1624874" y="3015320"/>
                  </a:lnTo>
                  <a:lnTo>
                    <a:pt x="1620511" y="3064076"/>
                  </a:lnTo>
                  <a:lnTo>
                    <a:pt x="1607931" y="3109965"/>
                  </a:lnTo>
                  <a:lnTo>
                    <a:pt x="1587899" y="3152221"/>
                  </a:lnTo>
                  <a:lnTo>
                    <a:pt x="1561181" y="3190077"/>
                  </a:lnTo>
                  <a:lnTo>
                    <a:pt x="1528541" y="3222769"/>
                  </a:lnTo>
                  <a:lnTo>
                    <a:pt x="1490743" y="3249529"/>
                  </a:lnTo>
                  <a:lnTo>
                    <a:pt x="1448554" y="3269592"/>
                  </a:lnTo>
                  <a:lnTo>
                    <a:pt x="1402737" y="3282192"/>
                  </a:lnTo>
                  <a:lnTo>
                    <a:pt x="1354057" y="3286562"/>
                  </a:lnTo>
                  <a:close/>
                </a:path>
              </a:pathLst>
            </a:custGeom>
            <a:ln w="10261">
              <a:solidFill>
                <a:srgbClr val="0070C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4" name="object 9">
              <a:extLst>
                <a:ext uri="{FF2B5EF4-FFF2-40B4-BE49-F238E27FC236}">
                  <a16:creationId xmlns:a16="http://schemas.microsoft.com/office/drawing/2014/main" id="{C6821D6D-C22A-4C58-8C89-6BE35736E6C3}"/>
                </a:ext>
              </a:extLst>
            </p:cNvPr>
            <p:cNvSpPr/>
            <p:nvPr/>
          </p:nvSpPr>
          <p:spPr>
            <a:xfrm>
              <a:off x="6834900" y="2206493"/>
              <a:ext cx="1626235" cy="3288029"/>
            </a:xfrm>
            <a:custGeom>
              <a:avLst/>
              <a:gdLst/>
              <a:ahLst/>
              <a:cxnLst/>
              <a:rect l="l" t="t" r="r" b="b"/>
              <a:pathLst>
                <a:path w="1626234" h="3288029">
                  <a:moveTo>
                    <a:pt x="1626108" y="0"/>
                  </a:moveTo>
                  <a:lnTo>
                    <a:pt x="271030" y="0"/>
                  </a:lnTo>
                  <a:lnTo>
                    <a:pt x="222313" y="4371"/>
                  </a:lnTo>
                  <a:lnTo>
                    <a:pt x="176460" y="16976"/>
                  </a:lnTo>
                  <a:lnTo>
                    <a:pt x="134238" y="37046"/>
                  </a:lnTo>
                  <a:lnTo>
                    <a:pt x="96410" y="63817"/>
                  </a:lnTo>
                  <a:lnTo>
                    <a:pt x="63744" y="96520"/>
                  </a:lnTo>
                  <a:lnTo>
                    <a:pt x="37004" y="134390"/>
                  </a:lnTo>
                  <a:lnTo>
                    <a:pt x="16956" y="176660"/>
                  </a:lnTo>
                  <a:lnTo>
                    <a:pt x="4366" y="222564"/>
                  </a:lnTo>
                  <a:lnTo>
                    <a:pt x="0" y="271335"/>
                  </a:lnTo>
                  <a:lnTo>
                    <a:pt x="0" y="3287661"/>
                  </a:lnTo>
                  <a:lnTo>
                    <a:pt x="1355090" y="3287661"/>
                  </a:lnTo>
                  <a:lnTo>
                    <a:pt x="1403806" y="3283290"/>
                  </a:lnTo>
                  <a:lnTo>
                    <a:pt x="1449658" y="3270686"/>
                  </a:lnTo>
                  <a:lnTo>
                    <a:pt x="1491879" y="3250617"/>
                  </a:lnTo>
                  <a:lnTo>
                    <a:pt x="1529704" y="3223848"/>
                  </a:lnTo>
                  <a:lnTo>
                    <a:pt x="1562368" y="3191146"/>
                  </a:lnTo>
                  <a:lnTo>
                    <a:pt x="1589106" y="3153276"/>
                  </a:lnTo>
                  <a:lnTo>
                    <a:pt x="1609152" y="3111006"/>
                  </a:lnTo>
                  <a:lnTo>
                    <a:pt x="1621741" y="3065100"/>
                  </a:lnTo>
                  <a:lnTo>
                    <a:pt x="1626108" y="3016326"/>
                  </a:lnTo>
                  <a:lnTo>
                    <a:pt x="1626108" y="0"/>
                  </a:lnTo>
                  <a:close/>
                </a:path>
              </a:pathLst>
            </a:custGeom>
            <a:solidFill>
              <a:srgbClr val="FF93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5" name="object 10">
              <a:extLst>
                <a:ext uri="{FF2B5EF4-FFF2-40B4-BE49-F238E27FC236}">
                  <a16:creationId xmlns:a16="http://schemas.microsoft.com/office/drawing/2014/main" id="{112616A9-3573-4FCD-881C-8ED4BFEC99A1}"/>
                </a:ext>
              </a:extLst>
            </p:cNvPr>
            <p:cNvSpPr/>
            <p:nvPr/>
          </p:nvSpPr>
          <p:spPr>
            <a:xfrm>
              <a:off x="6836139" y="2207592"/>
              <a:ext cx="1624965" cy="3286760"/>
            </a:xfrm>
            <a:custGeom>
              <a:avLst/>
              <a:gdLst/>
              <a:ahLst/>
              <a:cxnLst/>
              <a:rect l="l" t="t" r="r" b="b"/>
              <a:pathLst>
                <a:path w="1624965" h="3286760">
                  <a:moveTo>
                    <a:pt x="1354057" y="3286562"/>
                  </a:moveTo>
                  <a:lnTo>
                    <a:pt x="0" y="3286562"/>
                  </a:lnTo>
                  <a:lnTo>
                    <a:pt x="0" y="271242"/>
                  </a:lnTo>
                  <a:lnTo>
                    <a:pt x="4363" y="222486"/>
                  </a:lnTo>
                  <a:lnTo>
                    <a:pt x="16942" y="176596"/>
                  </a:lnTo>
                  <a:lnTo>
                    <a:pt x="36974" y="134340"/>
                  </a:lnTo>
                  <a:lnTo>
                    <a:pt x="63692" y="96484"/>
                  </a:lnTo>
                  <a:lnTo>
                    <a:pt x="96332" y="63792"/>
                  </a:lnTo>
                  <a:lnTo>
                    <a:pt x="134130" y="37032"/>
                  </a:lnTo>
                  <a:lnTo>
                    <a:pt x="176319" y="16969"/>
                  </a:lnTo>
                  <a:lnTo>
                    <a:pt x="222136" y="4370"/>
                  </a:lnTo>
                  <a:lnTo>
                    <a:pt x="270816" y="0"/>
                  </a:lnTo>
                  <a:lnTo>
                    <a:pt x="1624874" y="0"/>
                  </a:lnTo>
                  <a:lnTo>
                    <a:pt x="1624874" y="3015320"/>
                  </a:lnTo>
                  <a:lnTo>
                    <a:pt x="1620511" y="3064076"/>
                  </a:lnTo>
                  <a:lnTo>
                    <a:pt x="1607931" y="3109965"/>
                  </a:lnTo>
                  <a:lnTo>
                    <a:pt x="1587899" y="3152221"/>
                  </a:lnTo>
                  <a:lnTo>
                    <a:pt x="1561181" y="3190077"/>
                  </a:lnTo>
                  <a:lnTo>
                    <a:pt x="1528541" y="3222769"/>
                  </a:lnTo>
                  <a:lnTo>
                    <a:pt x="1490743" y="3249529"/>
                  </a:lnTo>
                  <a:lnTo>
                    <a:pt x="1448554" y="3269592"/>
                  </a:lnTo>
                  <a:lnTo>
                    <a:pt x="1402737" y="3282192"/>
                  </a:lnTo>
                  <a:lnTo>
                    <a:pt x="1354057" y="3286562"/>
                  </a:lnTo>
                  <a:close/>
                </a:path>
              </a:pathLst>
            </a:custGeom>
            <a:ln w="10261">
              <a:solidFill>
                <a:srgbClr val="41719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6" name="object 11">
              <a:extLst>
                <a:ext uri="{FF2B5EF4-FFF2-40B4-BE49-F238E27FC236}">
                  <a16:creationId xmlns:a16="http://schemas.microsoft.com/office/drawing/2014/main" id="{A8C87006-2D25-4F67-A8B2-CF72C24B3B95}"/>
                </a:ext>
              </a:extLst>
            </p:cNvPr>
            <p:cNvSpPr/>
            <p:nvPr/>
          </p:nvSpPr>
          <p:spPr>
            <a:xfrm>
              <a:off x="8698602" y="2206493"/>
              <a:ext cx="1626235" cy="3288029"/>
            </a:xfrm>
            <a:custGeom>
              <a:avLst/>
              <a:gdLst/>
              <a:ahLst/>
              <a:cxnLst/>
              <a:rect l="l" t="t" r="r" b="b"/>
              <a:pathLst>
                <a:path w="1626234" h="3288029">
                  <a:moveTo>
                    <a:pt x="1626108" y="0"/>
                  </a:moveTo>
                  <a:lnTo>
                    <a:pt x="271030" y="0"/>
                  </a:lnTo>
                  <a:lnTo>
                    <a:pt x="222313" y="4371"/>
                  </a:lnTo>
                  <a:lnTo>
                    <a:pt x="176460" y="16976"/>
                  </a:lnTo>
                  <a:lnTo>
                    <a:pt x="134238" y="37046"/>
                  </a:lnTo>
                  <a:lnTo>
                    <a:pt x="96410" y="63817"/>
                  </a:lnTo>
                  <a:lnTo>
                    <a:pt x="63744" y="96520"/>
                  </a:lnTo>
                  <a:lnTo>
                    <a:pt x="37004" y="134390"/>
                  </a:lnTo>
                  <a:lnTo>
                    <a:pt x="16956" y="176660"/>
                  </a:lnTo>
                  <a:lnTo>
                    <a:pt x="4366" y="222564"/>
                  </a:lnTo>
                  <a:lnTo>
                    <a:pt x="0" y="271335"/>
                  </a:lnTo>
                  <a:lnTo>
                    <a:pt x="0" y="3287661"/>
                  </a:lnTo>
                  <a:lnTo>
                    <a:pt x="1355090" y="3287661"/>
                  </a:lnTo>
                  <a:lnTo>
                    <a:pt x="1403806" y="3283290"/>
                  </a:lnTo>
                  <a:lnTo>
                    <a:pt x="1449658" y="3270686"/>
                  </a:lnTo>
                  <a:lnTo>
                    <a:pt x="1491879" y="3250617"/>
                  </a:lnTo>
                  <a:lnTo>
                    <a:pt x="1529704" y="3223848"/>
                  </a:lnTo>
                  <a:lnTo>
                    <a:pt x="1562368" y="3191146"/>
                  </a:lnTo>
                  <a:lnTo>
                    <a:pt x="1589106" y="3153276"/>
                  </a:lnTo>
                  <a:lnTo>
                    <a:pt x="1609152" y="3111006"/>
                  </a:lnTo>
                  <a:lnTo>
                    <a:pt x="1621741" y="3065100"/>
                  </a:lnTo>
                  <a:lnTo>
                    <a:pt x="1626108" y="3016326"/>
                  </a:lnTo>
                  <a:lnTo>
                    <a:pt x="1626108" y="0"/>
                  </a:lnTo>
                  <a:close/>
                </a:path>
              </a:pathLst>
            </a:custGeom>
            <a:solidFill>
              <a:srgbClr val="7030A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7" name="object 12">
              <a:extLst>
                <a:ext uri="{FF2B5EF4-FFF2-40B4-BE49-F238E27FC236}">
                  <a16:creationId xmlns:a16="http://schemas.microsoft.com/office/drawing/2014/main" id="{B49A8408-D4F5-4E01-A478-30E6DFF275EC}"/>
                </a:ext>
              </a:extLst>
            </p:cNvPr>
            <p:cNvSpPr/>
            <p:nvPr/>
          </p:nvSpPr>
          <p:spPr>
            <a:xfrm>
              <a:off x="8699841" y="2207592"/>
              <a:ext cx="1624965" cy="3286760"/>
            </a:xfrm>
            <a:custGeom>
              <a:avLst/>
              <a:gdLst/>
              <a:ahLst/>
              <a:cxnLst/>
              <a:rect l="l" t="t" r="r" b="b"/>
              <a:pathLst>
                <a:path w="1624965" h="3286760">
                  <a:moveTo>
                    <a:pt x="1354057" y="3286562"/>
                  </a:moveTo>
                  <a:lnTo>
                    <a:pt x="0" y="3286562"/>
                  </a:lnTo>
                  <a:lnTo>
                    <a:pt x="0" y="271242"/>
                  </a:lnTo>
                  <a:lnTo>
                    <a:pt x="4363" y="222486"/>
                  </a:lnTo>
                  <a:lnTo>
                    <a:pt x="16942" y="176596"/>
                  </a:lnTo>
                  <a:lnTo>
                    <a:pt x="36974" y="134340"/>
                  </a:lnTo>
                  <a:lnTo>
                    <a:pt x="63692" y="96484"/>
                  </a:lnTo>
                  <a:lnTo>
                    <a:pt x="96332" y="63792"/>
                  </a:lnTo>
                  <a:lnTo>
                    <a:pt x="134130" y="37032"/>
                  </a:lnTo>
                  <a:lnTo>
                    <a:pt x="176319" y="16969"/>
                  </a:lnTo>
                  <a:lnTo>
                    <a:pt x="222136" y="4370"/>
                  </a:lnTo>
                  <a:lnTo>
                    <a:pt x="270816" y="0"/>
                  </a:lnTo>
                  <a:lnTo>
                    <a:pt x="1624874" y="0"/>
                  </a:lnTo>
                  <a:lnTo>
                    <a:pt x="1624874" y="3015320"/>
                  </a:lnTo>
                  <a:lnTo>
                    <a:pt x="1620511" y="3064076"/>
                  </a:lnTo>
                  <a:lnTo>
                    <a:pt x="1607931" y="3109965"/>
                  </a:lnTo>
                  <a:lnTo>
                    <a:pt x="1587899" y="3152221"/>
                  </a:lnTo>
                  <a:lnTo>
                    <a:pt x="1561181" y="3190077"/>
                  </a:lnTo>
                  <a:lnTo>
                    <a:pt x="1528541" y="3222769"/>
                  </a:lnTo>
                  <a:lnTo>
                    <a:pt x="1490743" y="3249529"/>
                  </a:lnTo>
                  <a:lnTo>
                    <a:pt x="1448554" y="3269592"/>
                  </a:lnTo>
                  <a:lnTo>
                    <a:pt x="1402737" y="3282192"/>
                  </a:lnTo>
                  <a:lnTo>
                    <a:pt x="1354057" y="3286562"/>
                  </a:lnTo>
                  <a:close/>
                </a:path>
              </a:pathLst>
            </a:custGeom>
            <a:ln w="10261">
              <a:solidFill>
                <a:srgbClr val="41719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59" name="object 14">
              <a:extLst>
                <a:ext uri="{FF2B5EF4-FFF2-40B4-BE49-F238E27FC236}">
                  <a16:creationId xmlns:a16="http://schemas.microsoft.com/office/drawing/2014/main" id="{19B1B472-E036-4013-92EE-FE040B5A13C9}"/>
                </a:ext>
              </a:extLst>
            </p:cNvPr>
            <p:cNvSpPr/>
            <p:nvPr/>
          </p:nvSpPr>
          <p:spPr>
            <a:xfrm>
              <a:off x="1243795" y="1700839"/>
              <a:ext cx="1626235" cy="444500"/>
            </a:xfrm>
            <a:custGeom>
              <a:avLst/>
              <a:gdLst/>
              <a:ahLst/>
              <a:cxnLst/>
              <a:rect l="l" t="t" r="r" b="b"/>
              <a:pathLst>
                <a:path w="1626235" h="444500">
                  <a:moveTo>
                    <a:pt x="1626108" y="0"/>
                  </a:moveTo>
                  <a:lnTo>
                    <a:pt x="73914" y="0"/>
                  </a:lnTo>
                  <a:lnTo>
                    <a:pt x="45144" y="5815"/>
                  </a:lnTo>
                  <a:lnTo>
                    <a:pt x="21650" y="21675"/>
                  </a:lnTo>
                  <a:lnTo>
                    <a:pt x="5809" y="45198"/>
                  </a:lnTo>
                  <a:lnTo>
                    <a:pt x="0" y="74002"/>
                  </a:lnTo>
                  <a:lnTo>
                    <a:pt x="0" y="443991"/>
                  </a:lnTo>
                  <a:lnTo>
                    <a:pt x="1552194" y="443991"/>
                  </a:lnTo>
                  <a:lnTo>
                    <a:pt x="1580963" y="438176"/>
                  </a:lnTo>
                  <a:lnTo>
                    <a:pt x="1604457" y="422316"/>
                  </a:lnTo>
                  <a:lnTo>
                    <a:pt x="1620298" y="398793"/>
                  </a:lnTo>
                  <a:lnTo>
                    <a:pt x="1626108" y="369989"/>
                  </a:lnTo>
                  <a:lnTo>
                    <a:pt x="1626108" y="0"/>
                  </a:lnTo>
                  <a:close/>
                </a:path>
              </a:pathLst>
            </a:custGeom>
            <a:solidFill>
              <a:srgbClr val="00905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0" name="object 15">
              <a:extLst>
                <a:ext uri="{FF2B5EF4-FFF2-40B4-BE49-F238E27FC236}">
                  <a16:creationId xmlns:a16="http://schemas.microsoft.com/office/drawing/2014/main" id="{155D3F80-BD24-4D44-B284-250C0C4C02ED}"/>
                </a:ext>
              </a:extLst>
            </p:cNvPr>
            <p:cNvSpPr/>
            <p:nvPr/>
          </p:nvSpPr>
          <p:spPr>
            <a:xfrm>
              <a:off x="1243795" y="1700839"/>
              <a:ext cx="1624965" cy="443865"/>
            </a:xfrm>
            <a:custGeom>
              <a:avLst/>
              <a:gdLst/>
              <a:ahLst/>
              <a:cxnLst/>
              <a:rect l="l" t="t" r="r" b="b"/>
              <a:pathLst>
                <a:path w="1624964" h="443864">
                  <a:moveTo>
                    <a:pt x="73858" y="0"/>
                  </a:moveTo>
                  <a:lnTo>
                    <a:pt x="1624873" y="0"/>
                  </a:lnTo>
                  <a:lnTo>
                    <a:pt x="1624873" y="369869"/>
                  </a:lnTo>
                  <a:lnTo>
                    <a:pt x="1619069" y="398663"/>
                  </a:lnTo>
                  <a:lnTo>
                    <a:pt x="1603241" y="422177"/>
                  </a:lnTo>
                  <a:lnTo>
                    <a:pt x="1579764" y="438030"/>
                  </a:lnTo>
                  <a:lnTo>
                    <a:pt x="1551015" y="443844"/>
                  </a:lnTo>
                  <a:lnTo>
                    <a:pt x="0" y="443844"/>
                  </a:lnTo>
                  <a:lnTo>
                    <a:pt x="0" y="73974"/>
                  </a:lnTo>
                  <a:lnTo>
                    <a:pt x="5804" y="45180"/>
                  </a:lnTo>
                  <a:lnTo>
                    <a:pt x="21632" y="21666"/>
                  </a:lnTo>
                  <a:lnTo>
                    <a:pt x="45109" y="5813"/>
                  </a:lnTo>
                  <a:lnTo>
                    <a:pt x="73858" y="0"/>
                  </a:lnTo>
                  <a:close/>
                </a:path>
              </a:pathLst>
            </a:custGeom>
            <a:ln w="10273">
              <a:solidFill>
                <a:srgbClr val="00919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1" name="object 16">
              <a:extLst>
                <a:ext uri="{FF2B5EF4-FFF2-40B4-BE49-F238E27FC236}">
                  <a16:creationId xmlns:a16="http://schemas.microsoft.com/office/drawing/2014/main" id="{BBE1B253-2BBA-4E6C-8A08-07E79C12E1DC}"/>
                </a:ext>
              </a:extLst>
            </p:cNvPr>
            <p:cNvSpPr txBox="1"/>
            <p:nvPr/>
          </p:nvSpPr>
          <p:spPr>
            <a:xfrm>
              <a:off x="1541455" y="1696812"/>
              <a:ext cx="1023296" cy="460845"/>
            </a:xfrm>
            <a:prstGeom prst="rect">
              <a:avLst/>
            </a:prstGeom>
          </p:spPr>
          <p:txBody>
            <a:bodyPr vert="horz" wrap="square" lIns="0" tIns="30480" rIns="0" bIns="0" rtlCol="0">
              <a:spAutoFit/>
            </a:bodyPr>
            <a:lstStyle/>
            <a:p>
              <a:pPr marL="120650" marR="5080" indent="-108585">
                <a:spcBef>
                  <a:spcPts val="240"/>
                </a:spcBef>
              </a:pPr>
              <a:r>
                <a:rPr spc="-30" dirty="0">
                  <a:solidFill>
                    <a:srgbClr val="FFFFFF"/>
                  </a:solidFill>
                  <a:latin typeface="Helvetica" panose="020B0604020202020204" pitchFamily="34" charset="0"/>
                  <a:cs typeface="Helvetica" panose="020B0604020202020204" pitchFamily="34" charset="0"/>
                </a:rPr>
                <a:t>A</a:t>
              </a:r>
              <a:r>
                <a:rPr spc="-20" dirty="0">
                  <a:solidFill>
                    <a:srgbClr val="FFFFFF"/>
                  </a:solidFill>
                  <a:latin typeface="Helvetica" panose="020B0604020202020204" pitchFamily="34" charset="0"/>
                  <a:cs typeface="Helvetica" panose="020B0604020202020204" pitchFamily="34" charset="0"/>
                </a:rPr>
                <a:t>e</a:t>
              </a:r>
              <a:r>
                <a:rPr spc="-45" dirty="0">
                  <a:solidFill>
                    <a:srgbClr val="FFFFFF"/>
                  </a:solidFill>
                  <a:latin typeface="Helvetica" panose="020B0604020202020204" pitchFamily="34" charset="0"/>
                  <a:cs typeface="Helvetica" panose="020B0604020202020204" pitchFamily="34" charset="0"/>
                </a:rPr>
                <a:t>r</a:t>
              </a:r>
              <a:r>
                <a:rPr spc="-25" dirty="0">
                  <a:solidFill>
                    <a:srgbClr val="FFFFFF"/>
                  </a:solidFill>
                  <a:latin typeface="Helvetica" panose="020B0604020202020204" pitchFamily="34" charset="0"/>
                  <a:cs typeface="Helvetica" panose="020B0604020202020204" pitchFamily="34" charset="0"/>
                </a:rPr>
                <a:t>o</a:t>
              </a:r>
              <a:r>
                <a:rPr spc="-20" dirty="0">
                  <a:solidFill>
                    <a:srgbClr val="FFFFFF"/>
                  </a:solidFill>
                  <a:latin typeface="Helvetica" panose="020B0604020202020204" pitchFamily="34" charset="0"/>
                  <a:cs typeface="Helvetica" panose="020B0604020202020204" pitchFamily="34" charset="0"/>
                </a:rPr>
                <a:t>n</a:t>
              </a:r>
              <a:r>
                <a:rPr spc="-25" dirty="0">
                  <a:solidFill>
                    <a:srgbClr val="FFFFFF"/>
                  </a:solidFill>
                  <a:latin typeface="Helvetica" panose="020B0604020202020204" pitchFamily="34" charset="0"/>
                  <a:cs typeface="Helvetica" panose="020B0604020202020204" pitchFamily="34" charset="0"/>
                </a:rPr>
                <a:t>a</a:t>
              </a:r>
              <a:r>
                <a:rPr spc="-20" dirty="0">
                  <a:solidFill>
                    <a:srgbClr val="FFFFFF"/>
                  </a:solidFill>
                  <a:latin typeface="Helvetica" panose="020B0604020202020204" pitchFamily="34" charset="0"/>
                  <a:cs typeface="Helvetica" panose="020B0604020202020204" pitchFamily="34" charset="0"/>
                </a:rPr>
                <a:t>ut</a:t>
              </a:r>
              <a:r>
                <a:rPr spc="-15" dirty="0">
                  <a:solidFill>
                    <a:srgbClr val="FFFFFF"/>
                  </a:solidFill>
                  <a:latin typeface="Helvetica" panose="020B0604020202020204" pitchFamily="34" charset="0"/>
                  <a:cs typeface="Helvetica" panose="020B0604020202020204" pitchFamily="34" charset="0"/>
                </a:rPr>
                <a:t>i</a:t>
              </a:r>
              <a:r>
                <a:rPr spc="-20" dirty="0">
                  <a:solidFill>
                    <a:srgbClr val="FFFFFF"/>
                  </a:solidFill>
                  <a:latin typeface="Helvetica" panose="020B0604020202020204" pitchFamily="34" charset="0"/>
                  <a:cs typeface="Helvetica" panose="020B0604020202020204" pitchFamily="34" charset="0"/>
                </a:rPr>
                <a:t>c</a:t>
              </a:r>
              <a:r>
                <a:rPr dirty="0">
                  <a:solidFill>
                    <a:srgbClr val="FFFFFF"/>
                  </a:solidFill>
                  <a:latin typeface="Helvetica" panose="020B0604020202020204" pitchFamily="34" charset="0"/>
                  <a:cs typeface="Helvetica" panose="020B0604020202020204" pitchFamily="34" charset="0"/>
                </a:rPr>
                <a:t>s  </a:t>
              </a:r>
              <a:r>
                <a:rPr spc="-30" dirty="0">
                  <a:solidFill>
                    <a:srgbClr val="FFFFFF"/>
                  </a:solidFill>
                  <a:latin typeface="Helvetica" panose="020B0604020202020204" pitchFamily="34" charset="0"/>
                  <a:cs typeface="Helvetica" panose="020B0604020202020204" pitchFamily="34" charset="0"/>
                </a:rPr>
                <a:t>Research</a:t>
              </a:r>
              <a:endParaRPr dirty="0">
                <a:solidFill>
                  <a:prstClr val="black"/>
                </a:solidFill>
                <a:latin typeface="Helvetica" panose="020B0604020202020204" pitchFamily="34" charset="0"/>
                <a:cs typeface="Helvetica" panose="020B0604020202020204" pitchFamily="34" charset="0"/>
              </a:endParaRPr>
            </a:p>
          </p:txBody>
        </p:sp>
        <p:sp>
          <p:nvSpPr>
            <p:cNvPr id="62" name="object 17">
              <a:extLst>
                <a:ext uri="{FF2B5EF4-FFF2-40B4-BE49-F238E27FC236}">
                  <a16:creationId xmlns:a16="http://schemas.microsoft.com/office/drawing/2014/main" id="{E22E0569-A4B5-4DE2-B5CF-78B854BF4C34}"/>
                </a:ext>
              </a:extLst>
            </p:cNvPr>
            <p:cNvSpPr/>
            <p:nvPr/>
          </p:nvSpPr>
          <p:spPr>
            <a:xfrm>
              <a:off x="3107498" y="1700839"/>
              <a:ext cx="1626235" cy="444500"/>
            </a:xfrm>
            <a:custGeom>
              <a:avLst/>
              <a:gdLst/>
              <a:ahLst/>
              <a:cxnLst/>
              <a:rect l="l" t="t" r="r" b="b"/>
              <a:pathLst>
                <a:path w="1626235" h="444500">
                  <a:moveTo>
                    <a:pt x="1626108" y="0"/>
                  </a:moveTo>
                  <a:lnTo>
                    <a:pt x="73914" y="0"/>
                  </a:lnTo>
                  <a:lnTo>
                    <a:pt x="45144" y="5815"/>
                  </a:lnTo>
                  <a:lnTo>
                    <a:pt x="21650" y="21675"/>
                  </a:lnTo>
                  <a:lnTo>
                    <a:pt x="5809" y="45198"/>
                  </a:lnTo>
                  <a:lnTo>
                    <a:pt x="0" y="74002"/>
                  </a:lnTo>
                  <a:lnTo>
                    <a:pt x="0" y="443991"/>
                  </a:lnTo>
                  <a:lnTo>
                    <a:pt x="1552194" y="443991"/>
                  </a:lnTo>
                  <a:lnTo>
                    <a:pt x="1580963" y="438176"/>
                  </a:lnTo>
                  <a:lnTo>
                    <a:pt x="1604457" y="422316"/>
                  </a:lnTo>
                  <a:lnTo>
                    <a:pt x="1620298" y="398793"/>
                  </a:lnTo>
                  <a:lnTo>
                    <a:pt x="1626108" y="369989"/>
                  </a:lnTo>
                  <a:lnTo>
                    <a:pt x="1626108" y="0"/>
                  </a:lnTo>
                  <a:close/>
                </a:path>
              </a:pathLst>
            </a:custGeom>
            <a:solidFill>
              <a:srgbClr val="00B0F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3" name="object 18">
              <a:extLst>
                <a:ext uri="{FF2B5EF4-FFF2-40B4-BE49-F238E27FC236}">
                  <a16:creationId xmlns:a16="http://schemas.microsoft.com/office/drawing/2014/main" id="{C84548D1-C1B5-42BF-BA74-1328D216DE92}"/>
                </a:ext>
              </a:extLst>
            </p:cNvPr>
            <p:cNvSpPr/>
            <p:nvPr/>
          </p:nvSpPr>
          <p:spPr>
            <a:xfrm>
              <a:off x="3107498" y="1700839"/>
              <a:ext cx="1624965" cy="443865"/>
            </a:xfrm>
            <a:custGeom>
              <a:avLst/>
              <a:gdLst/>
              <a:ahLst/>
              <a:cxnLst/>
              <a:rect l="l" t="t" r="r" b="b"/>
              <a:pathLst>
                <a:path w="1624964" h="443864">
                  <a:moveTo>
                    <a:pt x="73858" y="0"/>
                  </a:moveTo>
                  <a:lnTo>
                    <a:pt x="1624873" y="0"/>
                  </a:lnTo>
                  <a:lnTo>
                    <a:pt x="1624873" y="369869"/>
                  </a:lnTo>
                  <a:lnTo>
                    <a:pt x="1619069" y="398663"/>
                  </a:lnTo>
                  <a:lnTo>
                    <a:pt x="1603241" y="422177"/>
                  </a:lnTo>
                  <a:lnTo>
                    <a:pt x="1579764" y="438030"/>
                  </a:lnTo>
                  <a:lnTo>
                    <a:pt x="1551015" y="443844"/>
                  </a:lnTo>
                  <a:lnTo>
                    <a:pt x="0" y="443844"/>
                  </a:lnTo>
                  <a:lnTo>
                    <a:pt x="0" y="73974"/>
                  </a:lnTo>
                  <a:lnTo>
                    <a:pt x="5804" y="45180"/>
                  </a:lnTo>
                  <a:lnTo>
                    <a:pt x="21632" y="21666"/>
                  </a:lnTo>
                  <a:lnTo>
                    <a:pt x="45109" y="5813"/>
                  </a:lnTo>
                  <a:lnTo>
                    <a:pt x="73858" y="0"/>
                  </a:lnTo>
                  <a:close/>
                </a:path>
              </a:pathLst>
            </a:custGeom>
            <a:ln w="10273">
              <a:solidFill>
                <a:srgbClr val="0070C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4" name="object 19">
              <a:extLst>
                <a:ext uri="{FF2B5EF4-FFF2-40B4-BE49-F238E27FC236}">
                  <a16:creationId xmlns:a16="http://schemas.microsoft.com/office/drawing/2014/main" id="{9187A88A-44C6-453E-B4AE-DC1422B92126}"/>
                </a:ext>
              </a:extLst>
            </p:cNvPr>
            <p:cNvSpPr txBox="1"/>
            <p:nvPr/>
          </p:nvSpPr>
          <p:spPr>
            <a:xfrm>
              <a:off x="3547674" y="1789662"/>
              <a:ext cx="744599" cy="234890"/>
            </a:xfrm>
            <a:prstGeom prst="rect">
              <a:avLst/>
            </a:prstGeom>
          </p:spPr>
          <p:txBody>
            <a:bodyPr vert="horz" wrap="square" lIns="0" tIns="12700" rIns="0" bIns="0" rtlCol="0">
              <a:spAutoFit/>
            </a:bodyPr>
            <a:lstStyle/>
            <a:p>
              <a:pPr marL="12700">
                <a:spcBef>
                  <a:spcPts val="100"/>
                </a:spcBef>
              </a:pPr>
              <a:r>
                <a:rPr spc="-25" dirty="0">
                  <a:solidFill>
                    <a:srgbClr val="FFFFFF"/>
                  </a:solidFill>
                  <a:latin typeface="Helvetica" panose="020B0604020202020204" pitchFamily="34" charset="0"/>
                  <a:cs typeface="Helvetica" panose="020B0604020202020204" pitchFamily="34" charset="0"/>
                </a:rPr>
                <a:t>S</a:t>
              </a:r>
              <a:r>
                <a:rPr spc="-20" dirty="0">
                  <a:solidFill>
                    <a:srgbClr val="FFFFFF"/>
                  </a:solidFill>
                  <a:latin typeface="Helvetica" panose="020B0604020202020204" pitchFamily="34" charset="0"/>
                  <a:cs typeface="Helvetica" panose="020B0604020202020204" pitchFamily="34" charset="0"/>
                </a:rPr>
                <a:t>c</a:t>
              </a:r>
              <a:r>
                <a:rPr spc="-15" dirty="0">
                  <a:solidFill>
                    <a:srgbClr val="FFFFFF"/>
                  </a:solidFill>
                  <a:latin typeface="Helvetica" panose="020B0604020202020204" pitchFamily="34" charset="0"/>
                  <a:cs typeface="Helvetica" panose="020B0604020202020204" pitchFamily="34" charset="0"/>
                </a:rPr>
                <a:t>i</a:t>
              </a:r>
              <a:r>
                <a:rPr spc="-20" dirty="0">
                  <a:solidFill>
                    <a:srgbClr val="FFFFFF"/>
                  </a:solidFill>
                  <a:latin typeface="Helvetica" panose="020B0604020202020204" pitchFamily="34" charset="0"/>
                  <a:cs typeface="Helvetica" panose="020B0604020202020204" pitchFamily="34" charset="0"/>
                </a:rPr>
                <a:t>e</a:t>
              </a:r>
              <a:r>
                <a:rPr spc="-25" dirty="0">
                  <a:solidFill>
                    <a:srgbClr val="FFFFFF"/>
                  </a:solidFill>
                  <a:latin typeface="Helvetica" panose="020B0604020202020204" pitchFamily="34" charset="0"/>
                  <a:cs typeface="Helvetica" panose="020B0604020202020204" pitchFamily="34" charset="0"/>
                </a:rPr>
                <a:t>n</a:t>
              </a:r>
              <a:r>
                <a:rPr spc="-20" dirty="0">
                  <a:solidFill>
                    <a:srgbClr val="FFFFFF"/>
                  </a:solidFill>
                  <a:latin typeface="Helvetica" panose="020B0604020202020204" pitchFamily="34" charset="0"/>
                  <a:cs typeface="Helvetica" panose="020B0604020202020204" pitchFamily="34" charset="0"/>
                </a:rPr>
                <a:t>c</a:t>
              </a:r>
              <a:r>
                <a:rPr dirty="0">
                  <a:solidFill>
                    <a:srgbClr val="FFFFFF"/>
                  </a:solidFill>
                  <a:latin typeface="Helvetica" panose="020B0604020202020204" pitchFamily="34" charset="0"/>
                  <a:cs typeface="Helvetica" panose="020B0604020202020204" pitchFamily="34" charset="0"/>
                </a:rPr>
                <a:t>e</a:t>
              </a:r>
              <a:endParaRPr dirty="0">
                <a:solidFill>
                  <a:prstClr val="black"/>
                </a:solidFill>
                <a:latin typeface="Helvetica" panose="020B0604020202020204" pitchFamily="34" charset="0"/>
                <a:cs typeface="Helvetica" panose="020B0604020202020204" pitchFamily="34" charset="0"/>
              </a:endParaRPr>
            </a:p>
          </p:txBody>
        </p:sp>
        <p:sp>
          <p:nvSpPr>
            <p:cNvPr id="65" name="object 20">
              <a:extLst>
                <a:ext uri="{FF2B5EF4-FFF2-40B4-BE49-F238E27FC236}">
                  <a16:creationId xmlns:a16="http://schemas.microsoft.com/office/drawing/2014/main" id="{FF5D1CB4-1BD8-4B6C-B1BB-C92884EA8A43}"/>
                </a:ext>
              </a:extLst>
            </p:cNvPr>
            <p:cNvSpPr/>
            <p:nvPr/>
          </p:nvSpPr>
          <p:spPr>
            <a:xfrm>
              <a:off x="4971202" y="1700839"/>
              <a:ext cx="1626235" cy="444500"/>
            </a:xfrm>
            <a:custGeom>
              <a:avLst/>
              <a:gdLst/>
              <a:ahLst/>
              <a:cxnLst/>
              <a:rect l="l" t="t" r="r" b="b"/>
              <a:pathLst>
                <a:path w="1626235" h="444500">
                  <a:moveTo>
                    <a:pt x="1626107" y="0"/>
                  </a:moveTo>
                  <a:lnTo>
                    <a:pt x="73913" y="0"/>
                  </a:lnTo>
                  <a:lnTo>
                    <a:pt x="45144" y="5815"/>
                  </a:lnTo>
                  <a:lnTo>
                    <a:pt x="21650" y="21675"/>
                  </a:lnTo>
                  <a:lnTo>
                    <a:pt x="5809" y="45198"/>
                  </a:lnTo>
                  <a:lnTo>
                    <a:pt x="0" y="74002"/>
                  </a:lnTo>
                  <a:lnTo>
                    <a:pt x="0" y="443991"/>
                  </a:lnTo>
                  <a:lnTo>
                    <a:pt x="1552193" y="443991"/>
                  </a:lnTo>
                  <a:lnTo>
                    <a:pt x="1580963" y="438176"/>
                  </a:lnTo>
                  <a:lnTo>
                    <a:pt x="1604457" y="422316"/>
                  </a:lnTo>
                  <a:lnTo>
                    <a:pt x="1620298" y="398793"/>
                  </a:lnTo>
                  <a:lnTo>
                    <a:pt x="1626107" y="369989"/>
                  </a:lnTo>
                  <a:lnTo>
                    <a:pt x="1626107" y="0"/>
                  </a:lnTo>
                  <a:close/>
                </a:path>
              </a:pathLst>
            </a:custGeom>
            <a:solidFill>
              <a:srgbClr val="2F559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6" name="object 21">
              <a:extLst>
                <a:ext uri="{FF2B5EF4-FFF2-40B4-BE49-F238E27FC236}">
                  <a16:creationId xmlns:a16="http://schemas.microsoft.com/office/drawing/2014/main" id="{C23912EE-E512-4604-9CDE-46D48E2E77D6}"/>
                </a:ext>
              </a:extLst>
            </p:cNvPr>
            <p:cNvSpPr/>
            <p:nvPr/>
          </p:nvSpPr>
          <p:spPr>
            <a:xfrm>
              <a:off x="4971200" y="1700839"/>
              <a:ext cx="1624965" cy="443865"/>
            </a:xfrm>
            <a:custGeom>
              <a:avLst/>
              <a:gdLst/>
              <a:ahLst/>
              <a:cxnLst/>
              <a:rect l="l" t="t" r="r" b="b"/>
              <a:pathLst>
                <a:path w="1624964" h="443864">
                  <a:moveTo>
                    <a:pt x="73858" y="0"/>
                  </a:moveTo>
                  <a:lnTo>
                    <a:pt x="1624873" y="0"/>
                  </a:lnTo>
                  <a:lnTo>
                    <a:pt x="1624873" y="369869"/>
                  </a:lnTo>
                  <a:lnTo>
                    <a:pt x="1619069" y="398663"/>
                  </a:lnTo>
                  <a:lnTo>
                    <a:pt x="1603241" y="422177"/>
                  </a:lnTo>
                  <a:lnTo>
                    <a:pt x="1579764" y="438030"/>
                  </a:lnTo>
                  <a:lnTo>
                    <a:pt x="1551015" y="443844"/>
                  </a:lnTo>
                  <a:lnTo>
                    <a:pt x="0" y="443844"/>
                  </a:lnTo>
                  <a:lnTo>
                    <a:pt x="0" y="73974"/>
                  </a:lnTo>
                  <a:lnTo>
                    <a:pt x="5804" y="45180"/>
                  </a:lnTo>
                  <a:lnTo>
                    <a:pt x="21632" y="21666"/>
                  </a:lnTo>
                  <a:lnTo>
                    <a:pt x="45109" y="5813"/>
                  </a:lnTo>
                  <a:lnTo>
                    <a:pt x="73858" y="0"/>
                  </a:lnTo>
                  <a:close/>
                </a:path>
              </a:pathLst>
            </a:custGeom>
            <a:ln w="10273">
              <a:solidFill>
                <a:srgbClr val="20386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7" name="object 22">
              <a:extLst>
                <a:ext uri="{FF2B5EF4-FFF2-40B4-BE49-F238E27FC236}">
                  <a16:creationId xmlns:a16="http://schemas.microsoft.com/office/drawing/2014/main" id="{6A95CF57-6D98-4024-B1B6-C95BE998B8B0}"/>
                </a:ext>
              </a:extLst>
            </p:cNvPr>
            <p:cNvSpPr txBox="1"/>
            <p:nvPr/>
          </p:nvSpPr>
          <p:spPr>
            <a:xfrm>
              <a:off x="5062053" y="1789662"/>
              <a:ext cx="1481327" cy="234890"/>
            </a:xfrm>
            <a:prstGeom prst="rect">
              <a:avLst/>
            </a:prstGeom>
          </p:spPr>
          <p:txBody>
            <a:bodyPr vert="horz" wrap="square" lIns="0" tIns="12700" rIns="0" bIns="0" rtlCol="0">
              <a:spAutoFit/>
            </a:bodyPr>
            <a:lstStyle/>
            <a:p>
              <a:pPr marL="12700">
                <a:spcBef>
                  <a:spcPts val="100"/>
                </a:spcBef>
              </a:pPr>
              <a:r>
                <a:rPr spc="-20" dirty="0">
                  <a:solidFill>
                    <a:srgbClr val="FFFFFF"/>
                  </a:solidFill>
                  <a:latin typeface="Helvetica" panose="020B0604020202020204" pitchFamily="34" charset="0"/>
                  <a:cs typeface="Helvetica" panose="020B0604020202020204" pitchFamily="34" charset="0"/>
                </a:rPr>
                <a:t>Space</a:t>
              </a:r>
              <a:r>
                <a:rPr spc="-80" dirty="0">
                  <a:solidFill>
                    <a:srgbClr val="FFFFFF"/>
                  </a:solidFill>
                  <a:latin typeface="Helvetica" panose="020B0604020202020204" pitchFamily="34" charset="0"/>
                  <a:cs typeface="Helvetica" panose="020B0604020202020204" pitchFamily="34" charset="0"/>
                </a:rPr>
                <a:t> </a:t>
              </a:r>
              <a:r>
                <a:rPr spc="-35" dirty="0">
                  <a:solidFill>
                    <a:srgbClr val="FFFFFF"/>
                  </a:solidFill>
                  <a:latin typeface="Helvetica" panose="020B0604020202020204" pitchFamily="34" charset="0"/>
                  <a:cs typeface="Helvetica" panose="020B0604020202020204" pitchFamily="34" charset="0"/>
                </a:rPr>
                <a:t>Technology</a:t>
              </a:r>
              <a:endParaRPr dirty="0">
                <a:solidFill>
                  <a:prstClr val="black"/>
                </a:solidFill>
                <a:latin typeface="Helvetica" panose="020B0604020202020204" pitchFamily="34" charset="0"/>
                <a:cs typeface="Helvetica" panose="020B0604020202020204" pitchFamily="34" charset="0"/>
              </a:endParaRPr>
            </a:p>
          </p:txBody>
        </p:sp>
        <p:sp>
          <p:nvSpPr>
            <p:cNvPr id="68" name="object 23">
              <a:extLst>
                <a:ext uri="{FF2B5EF4-FFF2-40B4-BE49-F238E27FC236}">
                  <a16:creationId xmlns:a16="http://schemas.microsoft.com/office/drawing/2014/main" id="{552275ED-5C5A-4DB3-93EB-29DCEB2A1A50}"/>
                </a:ext>
              </a:extLst>
            </p:cNvPr>
            <p:cNvSpPr/>
            <p:nvPr/>
          </p:nvSpPr>
          <p:spPr>
            <a:xfrm>
              <a:off x="6834904" y="1700839"/>
              <a:ext cx="1626235" cy="444500"/>
            </a:xfrm>
            <a:custGeom>
              <a:avLst/>
              <a:gdLst/>
              <a:ahLst/>
              <a:cxnLst/>
              <a:rect l="l" t="t" r="r" b="b"/>
              <a:pathLst>
                <a:path w="1626234" h="444500">
                  <a:moveTo>
                    <a:pt x="1626107" y="0"/>
                  </a:moveTo>
                  <a:lnTo>
                    <a:pt x="73913" y="0"/>
                  </a:lnTo>
                  <a:lnTo>
                    <a:pt x="45144" y="5815"/>
                  </a:lnTo>
                  <a:lnTo>
                    <a:pt x="21650" y="21675"/>
                  </a:lnTo>
                  <a:lnTo>
                    <a:pt x="5809" y="45198"/>
                  </a:lnTo>
                  <a:lnTo>
                    <a:pt x="0" y="74002"/>
                  </a:lnTo>
                  <a:lnTo>
                    <a:pt x="0" y="443991"/>
                  </a:lnTo>
                  <a:lnTo>
                    <a:pt x="1552194" y="443991"/>
                  </a:lnTo>
                  <a:lnTo>
                    <a:pt x="1580963" y="438176"/>
                  </a:lnTo>
                  <a:lnTo>
                    <a:pt x="1604457" y="422316"/>
                  </a:lnTo>
                  <a:lnTo>
                    <a:pt x="1620298" y="398793"/>
                  </a:lnTo>
                  <a:lnTo>
                    <a:pt x="1626107" y="369989"/>
                  </a:lnTo>
                  <a:lnTo>
                    <a:pt x="1626107" y="0"/>
                  </a:lnTo>
                  <a:close/>
                </a:path>
              </a:pathLst>
            </a:custGeom>
            <a:solidFill>
              <a:srgbClr val="FF93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69" name="object 24">
              <a:extLst>
                <a:ext uri="{FF2B5EF4-FFF2-40B4-BE49-F238E27FC236}">
                  <a16:creationId xmlns:a16="http://schemas.microsoft.com/office/drawing/2014/main" id="{E7FAD3F6-4BD7-4E3D-B873-1BAE22BFF7FF}"/>
                </a:ext>
              </a:extLst>
            </p:cNvPr>
            <p:cNvSpPr/>
            <p:nvPr/>
          </p:nvSpPr>
          <p:spPr>
            <a:xfrm>
              <a:off x="6834903" y="1700839"/>
              <a:ext cx="1624965" cy="443865"/>
            </a:xfrm>
            <a:custGeom>
              <a:avLst/>
              <a:gdLst/>
              <a:ahLst/>
              <a:cxnLst/>
              <a:rect l="l" t="t" r="r" b="b"/>
              <a:pathLst>
                <a:path w="1624965" h="443864">
                  <a:moveTo>
                    <a:pt x="73858" y="0"/>
                  </a:moveTo>
                  <a:lnTo>
                    <a:pt x="1624873" y="0"/>
                  </a:lnTo>
                  <a:lnTo>
                    <a:pt x="1624873" y="369869"/>
                  </a:lnTo>
                  <a:lnTo>
                    <a:pt x="1619069" y="398663"/>
                  </a:lnTo>
                  <a:lnTo>
                    <a:pt x="1603241" y="422177"/>
                  </a:lnTo>
                  <a:lnTo>
                    <a:pt x="1579764" y="438030"/>
                  </a:lnTo>
                  <a:lnTo>
                    <a:pt x="1551015" y="443844"/>
                  </a:lnTo>
                  <a:lnTo>
                    <a:pt x="0" y="443844"/>
                  </a:lnTo>
                  <a:lnTo>
                    <a:pt x="0" y="73974"/>
                  </a:lnTo>
                  <a:lnTo>
                    <a:pt x="5804" y="45180"/>
                  </a:lnTo>
                  <a:lnTo>
                    <a:pt x="21632" y="21666"/>
                  </a:lnTo>
                  <a:lnTo>
                    <a:pt x="45109" y="5813"/>
                  </a:lnTo>
                  <a:lnTo>
                    <a:pt x="73858" y="0"/>
                  </a:lnTo>
                  <a:close/>
                </a:path>
              </a:pathLst>
            </a:custGeom>
            <a:ln w="10273">
              <a:solidFill>
                <a:srgbClr val="41719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0" name="object 25">
              <a:extLst>
                <a:ext uri="{FF2B5EF4-FFF2-40B4-BE49-F238E27FC236}">
                  <a16:creationId xmlns:a16="http://schemas.microsoft.com/office/drawing/2014/main" id="{12C7AB48-D6B5-4EFB-972D-8615E880D38F}"/>
                </a:ext>
              </a:extLst>
            </p:cNvPr>
            <p:cNvSpPr txBox="1"/>
            <p:nvPr/>
          </p:nvSpPr>
          <p:spPr>
            <a:xfrm>
              <a:off x="6923147" y="1789662"/>
              <a:ext cx="1448477" cy="234890"/>
            </a:xfrm>
            <a:prstGeom prst="rect">
              <a:avLst/>
            </a:prstGeom>
          </p:spPr>
          <p:txBody>
            <a:bodyPr vert="horz" wrap="square" lIns="0" tIns="12700" rIns="0" bIns="0" rtlCol="0">
              <a:spAutoFit/>
            </a:bodyPr>
            <a:lstStyle/>
            <a:p>
              <a:pPr marL="12700">
                <a:spcBef>
                  <a:spcPts val="100"/>
                </a:spcBef>
              </a:pPr>
              <a:r>
                <a:rPr spc="-20" dirty="0">
                  <a:solidFill>
                    <a:srgbClr val="FFFFFF"/>
                  </a:solidFill>
                  <a:latin typeface="Helvetica" panose="020B0604020202020204" pitchFamily="34" charset="0"/>
                  <a:cs typeface="Helvetica" panose="020B0604020202020204" pitchFamily="34" charset="0"/>
                </a:rPr>
                <a:t>Space</a:t>
              </a:r>
              <a:r>
                <a:rPr spc="-60" dirty="0">
                  <a:solidFill>
                    <a:srgbClr val="FFFFFF"/>
                  </a:solidFill>
                  <a:latin typeface="Helvetica" panose="020B0604020202020204" pitchFamily="34" charset="0"/>
                  <a:cs typeface="Helvetica" panose="020B0604020202020204" pitchFamily="34" charset="0"/>
                </a:rPr>
                <a:t> </a:t>
              </a:r>
              <a:r>
                <a:rPr spc="-30" dirty="0">
                  <a:solidFill>
                    <a:srgbClr val="FFFFFF"/>
                  </a:solidFill>
                  <a:latin typeface="Helvetica" panose="020B0604020202020204" pitchFamily="34" charset="0"/>
                  <a:cs typeface="Helvetica" panose="020B0604020202020204" pitchFamily="34" charset="0"/>
                </a:rPr>
                <a:t>Operations</a:t>
              </a:r>
              <a:endParaRPr dirty="0">
                <a:solidFill>
                  <a:prstClr val="black"/>
                </a:solidFill>
                <a:latin typeface="Helvetica" panose="020B0604020202020204" pitchFamily="34" charset="0"/>
                <a:cs typeface="Helvetica" panose="020B0604020202020204" pitchFamily="34" charset="0"/>
              </a:endParaRPr>
            </a:p>
          </p:txBody>
        </p:sp>
        <p:sp>
          <p:nvSpPr>
            <p:cNvPr id="71" name="object 26">
              <a:extLst>
                <a:ext uri="{FF2B5EF4-FFF2-40B4-BE49-F238E27FC236}">
                  <a16:creationId xmlns:a16="http://schemas.microsoft.com/office/drawing/2014/main" id="{86483AC4-F040-421B-AB1F-574059E6ACB0}"/>
                </a:ext>
              </a:extLst>
            </p:cNvPr>
            <p:cNvSpPr/>
            <p:nvPr/>
          </p:nvSpPr>
          <p:spPr>
            <a:xfrm>
              <a:off x="8698607" y="1700839"/>
              <a:ext cx="1626235" cy="444500"/>
            </a:xfrm>
            <a:custGeom>
              <a:avLst/>
              <a:gdLst/>
              <a:ahLst/>
              <a:cxnLst/>
              <a:rect l="l" t="t" r="r" b="b"/>
              <a:pathLst>
                <a:path w="1626234" h="444500">
                  <a:moveTo>
                    <a:pt x="1626107" y="0"/>
                  </a:moveTo>
                  <a:lnTo>
                    <a:pt x="73914" y="0"/>
                  </a:lnTo>
                  <a:lnTo>
                    <a:pt x="45144" y="5815"/>
                  </a:lnTo>
                  <a:lnTo>
                    <a:pt x="21650" y="21675"/>
                  </a:lnTo>
                  <a:lnTo>
                    <a:pt x="5809" y="45198"/>
                  </a:lnTo>
                  <a:lnTo>
                    <a:pt x="0" y="74002"/>
                  </a:lnTo>
                  <a:lnTo>
                    <a:pt x="0" y="443991"/>
                  </a:lnTo>
                  <a:lnTo>
                    <a:pt x="1552194" y="443991"/>
                  </a:lnTo>
                  <a:lnTo>
                    <a:pt x="1580963" y="438176"/>
                  </a:lnTo>
                  <a:lnTo>
                    <a:pt x="1604457" y="422316"/>
                  </a:lnTo>
                  <a:lnTo>
                    <a:pt x="1620298" y="398793"/>
                  </a:lnTo>
                  <a:lnTo>
                    <a:pt x="1626107" y="369989"/>
                  </a:lnTo>
                  <a:lnTo>
                    <a:pt x="1626107" y="0"/>
                  </a:lnTo>
                  <a:close/>
                </a:path>
              </a:pathLst>
            </a:custGeom>
            <a:solidFill>
              <a:srgbClr val="7030A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2" name="object 27">
              <a:extLst>
                <a:ext uri="{FF2B5EF4-FFF2-40B4-BE49-F238E27FC236}">
                  <a16:creationId xmlns:a16="http://schemas.microsoft.com/office/drawing/2014/main" id="{BBFEA71D-E76B-45CD-B609-C3B5B8201FE6}"/>
                </a:ext>
              </a:extLst>
            </p:cNvPr>
            <p:cNvSpPr/>
            <p:nvPr/>
          </p:nvSpPr>
          <p:spPr>
            <a:xfrm>
              <a:off x="8698606" y="1700839"/>
              <a:ext cx="1624965" cy="443865"/>
            </a:xfrm>
            <a:custGeom>
              <a:avLst/>
              <a:gdLst/>
              <a:ahLst/>
              <a:cxnLst/>
              <a:rect l="l" t="t" r="r" b="b"/>
              <a:pathLst>
                <a:path w="1624965" h="443864">
                  <a:moveTo>
                    <a:pt x="73858" y="0"/>
                  </a:moveTo>
                  <a:lnTo>
                    <a:pt x="1624873" y="0"/>
                  </a:lnTo>
                  <a:lnTo>
                    <a:pt x="1624873" y="369869"/>
                  </a:lnTo>
                  <a:lnTo>
                    <a:pt x="1619069" y="398663"/>
                  </a:lnTo>
                  <a:lnTo>
                    <a:pt x="1603241" y="422177"/>
                  </a:lnTo>
                  <a:lnTo>
                    <a:pt x="1579764" y="438030"/>
                  </a:lnTo>
                  <a:lnTo>
                    <a:pt x="1551015" y="443844"/>
                  </a:lnTo>
                  <a:lnTo>
                    <a:pt x="0" y="443844"/>
                  </a:lnTo>
                  <a:lnTo>
                    <a:pt x="0" y="73974"/>
                  </a:lnTo>
                  <a:lnTo>
                    <a:pt x="5804" y="45180"/>
                  </a:lnTo>
                  <a:lnTo>
                    <a:pt x="21632" y="21666"/>
                  </a:lnTo>
                  <a:lnTo>
                    <a:pt x="45109" y="5813"/>
                  </a:lnTo>
                  <a:lnTo>
                    <a:pt x="73858" y="0"/>
                  </a:lnTo>
                  <a:close/>
                </a:path>
              </a:pathLst>
            </a:custGeom>
            <a:ln w="10273">
              <a:solidFill>
                <a:srgbClr val="41719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3" name="object 28">
              <a:extLst>
                <a:ext uri="{FF2B5EF4-FFF2-40B4-BE49-F238E27FC236}">
                  <a16:creationId xmlns:a16="http://schemas.microsoft.com/office/drawing/2014/main" id="{90B6A354-5446-41F1-B814-8F7BD0A7EA9A}"/>
                </a:ext>
              </a:extLst>
            </p:cNvPr>
            <p:cNvSpPr txBox="1"/>
            <p:nvPr/>
          </p:nvSpPr>
          <p:spPr>
            <a:xfrm>
              <a:off x="8522065" y="1693132"/>
              <a:ext cx="1862432" cy="460845"/>
            </a:xfrm>
            <a:prstGeom prst="rect">
              <a:avLst/>
            </a:prstGeom>
          </p:spPr>
          <p:txBody>
            <a:bodyPr vert="horz" wrap="square" lIns="0" tIns="30480" rIns="0" bIns="0" rtlCol="0">
              <a:spAutoFit/>
            </a:bodyPr>
            <a:lstStyle/>
            <a:p>
              <a:pPr marR="5080" indent="148590" algn="ctr"/>
              <a:r>
                <a:rPr lang="en-US" spc="-20" dirty="0">
                  <a:solidFill>
                    <a:srgbClr val="FFFFFF"/>
                  </a:solidFill>
                  <a:latin typeface="Helvetica" panose="020B0604020202020204" pitchFamily="34" charset="0"/>
                  <a:cs typeface="Helvetica" panose="020B0604020202020204" pitchFamily="34" charset="0"/>
                </a:rPr>
                <a:t>Exploration Systems Development</a:t>
              </a:r>
              <a:endParaRPr dirty="0">
                <a:solidFill>
                  <a:prstClr val="black"/>
                </a:solidFill>
                <a:latin typeface="Helvetica" panose="020B0604020202020204" pitchFamily="34" charset="0"/>
                <a:cs typeface="Helvetica" panose="020B0604020202020204" pitchFamily="34" charset="0"/>
              </a:endParaRPr>
            </a:p>
          </p:txBody>
        </p:sp>
        <p:sp>
          <p:nvSpPr>
            <p:cNvPr id="74" name="object 29">
              <a:extLst>
                <a:ext uri="{FF2B5EF4-FFF2-40B4-BE49-F238E27FC236}">
                  <a16:creationId xmlns:a16="http://schemas.microsoft.com/office/drawing/2014/main" id="{106CBACF-4299-4CAC-B942-198DF88A7757}"/>
                </a:ext>
              </a:extLst>
            </p:cNvPr>
            <p:cNvSpPr txBox="1"/>
            <p:nvPr/>
          </p:nvSpPr>
          <p:spPr>
            <a:xfrm>
              <a:off x="5032414" y="5550458"/>
              <a:ext cx="1563751" cy="592227"/>
            </a:xfrm>
            <a:prstGeom prst="rect">
              <a:avLst/>
            </a:prstGeom>
          </p:spPr>
          <p:txBody>
            <a:bodyPr vert="horz" wrap="square" lIns="0" tIns="12700" rIns="0" bIns="0" rtlCol="0">
              <a:spAutoFit/>
            </a:bodyPr>
            <a:lstStyle/>
            <a:p>
              <a:pPr marL="12700" marR="5080">
                <a:spcBef>
                  <a:spcPts val="100"/>
                </a:spcBef>
              </a:pPr>
              <a:r>
                <a:rPr sz="1600" spc="-20" dirty="0">
                  <a:latin typeface="Helvetica" panose="020B0604020202020204" pitchFamily="34" charset="0"/>
                  <a:cs typeface="Helvetica" panose="020B0604020202020204" pitchFamily="34" charset="0"/>
                </a:rPr>
                <a:t>Develop </a:t>
              </a:r>
              <a:r>
                <a:rPr sz="1600" spc="-15" dirty="0">
                  <a:latin typeface="Helvetica" panose="020B0604020202020204" pitchFamily="34" charset="0"/>
                  <a:cs typeface="Helvetica" panose="020B0604020202020204" pitchFamily="34" charset="0"/>
                </a:rPr>
                <a:t>and </a:t>
              </a:r>
              <a:r>
                <a:rPr sz="1600" spc="-25" dirty="0">
                  <a:latin typeface="Helvetica" panose="020B0604020202020204" pitchFamily="34" charset="0"/>
                  <a:cs typeface="Helvetica" panose="020B0604020202020204" pitchFamily="34" charset="0"/>
                </a:rPr>
                <a:t>transfer  </a:t>
              </a:r>
              <a:r>
                <a:rPr sz="1600" spc="-20" dirty="0">
                  <a:latin typeface="Helvetica" panose="020B0604020202020204" pitchFamily="34" charset="0"/>
                  <a:cs typeface="Helvetica" panose="020B0604020202020204" pitchFamily="34" charset="0"/>
                </a:rPr>
                <a:t>revolutionary</a:t>
              </a:r>
              <a:r>
                <a:rPr sz="1600" spc="-65" dirty="0">
                  <a:latin typeface="Helvetica" panose="020B0604020202020204" pitchFamily="34" charset="0"/>
                  <a:cs typeface="Helvetica" panose="020B0604020202020204" pitchFamily="34" charset="0"/>
                </a:rPr>
                <a:t> </a:t>
              </a:r>
              <a:r>
                <a:rPr sz="1600" spc="-15" dirty="0">
                  <a:latin typeface="Helvetica" panose="020B0604020202020204" pitchFamily="34" charset="0"/>
                  <a:cs typeface="Helvetica" panose="020B0604020202020204" pitchFamily="34" charset="0"/>
                </a:rPr>
                <a:t>technologies</a:t>
              </a:r>
              <a:endParaRPr sz="1600" dirty="0">
                <a:latin typeface="Helvetica" panose="020B0604020202020204" pitchFamily="34" charset="0"/>
                <a:cs typeface="Helvetica" panose="020B0604020202020204" pitchFamily="34" charset="0"/>
              </a:endParaRPr>
            </a:p>
          </p:txBody>
        </p:sp>
        <p:sp>
          <p:nvSpPr>
            <p:cNvPr id="75" name="object 30">
              <a:extLst>
                <a:ext uri="{FF2B5EF4-FFF2-40B4-BE49-F238E27FC236}">
                  <a16:creationId xmlns:a16="http://schemas.microsoft.com/office/drawing/2014/main" id="{CBF3FDB3-67ED-4B54-8642-5AB162FAEAE9}"/>
                </a:ext>
              </a:extLst>
            </p:cNvPr>
            <p:cNvSpPr txBox="1"/>
            <p:nvPr/>
          </p:nvSpPr>
          <p:spPr>
            <a:xfrm>
              <a:off x="6896139" y="5550458"/>
              <a:ext cx="1802463" cy="398187"/>
            </a:xfrm>
            <a:prstGeom prst="rect">
              <a:avLst/>
            </a:prstGeom>
          </p:spPr>
          <p:txBody>
            <a:bodyPr vert="horz" wrap="square" lIns="0" tIns="12700" rIns="0" bIns="0" rtlCol="0">
              <a:spAutoFit/>
            </a:bodyPr>
            <a:lstStyle/>
            <a:p>
              <a:pPr marL="12700">
                <a:spcBef>
                  <a:spcPts val="100"/>
                </a:spcBef>
              </a:pPr>
              <a:r>
                <a:rPr sz="1600" spc="-20" dirty="0">
                  <a:latin typeface="Helvetica" panose="020B0604020202020204" pitchFamily="34" charset="0"/>
                  <a:cs typeface="Helvetica" panose="020B0604020202020204" pitchFamily="34" charset="0"/>
                </a:rPr>
                <a:t>Launch </a:t>
              </a:r>
              <a:r>
                <a:rPr sz="1600" spc="-15" dirty="0">
                  <a:latin typeface="Helvetica" panose="020B0604020202020204" pitchFamily="34" charset="0"/>
                  <a:cs typeface="Helvetica" panose="020B0604020202020204" pitchFamily="34" charset="0"/>
                </a:rPr>
                <a:t>and Space</a:t>
              </a:r>
              <a:r>
                <a:rPr sz="1600" spc="-75" dirty="0">
                  <a:latin typeface="Helvetica" panose="020B0604020202020204" pitchFamily="34" charset="0"/>
                  <a:cs typeface="Helvetica" panose="020B0604020202020204" pitchFamily="34" charset="0"/>
                </a:rPr>
                <a:t> </a:t>
              </a:r>
              <a:r>
                <a:rPr sz="1600" spc="-20" dirty="0">
                  <a:latin typeface="Helvetica" panose="020B0604020202020204" pitchFamily="34" charset="0"/>
                  <a:cs typeface="Helvetica" panose="020B0604020202020204" pitchFamily="34" charset="0"/>
                </a:rPr>
                <a:t>Operations</a:t>
              </a:r>
              <a:endParaRPr sz="1600" dirty="0">
                <a:latin typeface="Helvetica" panose="020B0604020202020204" pitchFamily="34" charset="0"/>
                <a:cs typeface="Helvetica" panose="020B0604020202020204" pitchFamily="34" charset="0"/>
              </a:endParaRPr>
            </a:p>
          </p:txBody>
        </p:sp>
        <p:sp>
          <p:nvSpPr>
            <p:cNvPr id="76" name="object 31">
              <a:extLst>
                <a:ext uri="{FF2B5EF4-FFF2-40B4-BE49-F238E27FC236}">
                  <a16:creationId xmlns:a16="http://schemas.microsoft.com/office/drawing/2014/main" id="{89AA1657-FBC3-4853-B14C-E936AC3A4A73}"/>
                </a:ext>
              </a:extLst>
            </p:cNvPr>
            <p:cNvSpPr txBox="1"/>
            <p:nvPr/>
          </p:nvSpPr>
          <p:spPr>
            <a:xfrm>
              <a:off x="8759864" y="5550458"/>
              <a:ext cx="1563706" cy="398187"/>
            </a:xfrm>
            <a:prstGeom prst="rect">
              <a:avLst/>
            </a:prstGeom>
          </p:spPr>
          <p:txBody>
            <a:bodyPr vert="horz" wrap="square" lIns="0" tIns="12700" rIns="0" bIns="0" rtlCol="0">
              <a:spAutoFit/>
            </a:bodyPr>
            <a:lstStyle/>
            <a:p>
              <a:pPr marL="12700">
                <a:spcBef>
                  <a:spcPts val="100"/>
                </a:spcBef>
              </a:pPr>
              <a:r>
                <a:rPr sz="1600" spc="-15" dirty="0">
                  <a:latin typeface="Helvetica" panose="020B0604020202020204" pitchFamily="34" charset="0"/>
                  <a:cs typeface="Helvetica" panose="020B0604020202020204" pitchFamily="34" charset="0"/>
                </a:rPr>
                <a:t>Moon to </a:t>
              </a:r>
              <a:r>
                <a:rPr sz="1600" spc="-20" dirty="0">
                  <a:latin typeface="Helvetica" panose="020B0604020202020204" pitchFamily="34" charset="0"/>
                  <a:cs typeface="Helvetica" panose="020B0604020202020204" pitchFamily="34" charset="0"/>
                </a:rPr>
                <a:t>Mars</a:t>
              </a:r>
              <a:r>
                <a:rPr sz="1600" spc="-70" dirty="0">
                  <a:latin typeface="Helvetica" panose="020B0604020202020204" pitchFamily="34" charset="0"/>
                  <a:cs typeface="Helvetica" panose="020B0604020202020204" pitchFamily="34" charset="0"/>
                </a:rPr>
                <a:t> </a:t>
              </a:r>
              <a:r>
                <a:rPr sz="1600" spc="-20" dirty="0">
                  <a:latin typeface="Helvetica" panose="020B0604020202020204" pitchFamily="34" charset="0"/>
                  <a:cs typeface="Helvetica" panose="020B0604020202020204" pitchFamily="34" charset="0"/>
                </a:rPr>
                <a:t>Exploration</a:t>
              </a:r>
              <a:endParaRPr sz="1600" dirty="0">
                <a:latin typeface="Helvetica" panose="020B0604020202020204" pitchFamily="34" charset="0"/>
                <a:cs typeface="Helvetica" panose="020B0604020202020204" pitchFamily="34" charset="0"/>
              </a:endParaRPr>
            </a:p>
          </p:txBody>
        </p:sp>
        <p:sp>
          <p:nvSpPr>
            <p:cNvPr id="77" name="object 32">
              <a:extLst>
                <a:ext uri="{FF2B5EF4-FFF2-40B4-BE49-F238E27FC236}">
                  <a16:creationId xmlns:a16="http://schemas.microsoft.com/office/drawing/2014/main" id="{2FC5197C-C8B2-4AE0-8E04-C81A62E36754}"/>
                </a:ext>
              </a:extLst>
            </p:cNvPr>
            <p:cNvSpPr txBox="1"/>
            <p:nvPr/>
          </p:nvSpPr>
          <p:spPr>
            <a:xfrm>
              <a:off x="1305091" y="5550458"/>
              <a:ext cx="1397000" cy="398187"/>
            </a:xfrm>
            <a:prstGeom prst="rect">
              <a:avLst/>
            </a:prstGeom>
          </p:spPr>
          <p:txBody>
            <a:bodyPr vert="horz" wrap="square" lIns="0" tIns="12700" rIns="0" bIns="0" rtlCol="0">
              <a:spAutoFit/>
            </a:bodyPr>
            <a:lstStyle/>
            <a:p>
              <a:pPr marL="12700" marR="5080">
                <a:spcBef>
                  <a:spcPts val="100"/>
                </a:spcBef>
              </a:pPr>
              <a:r>
                <a:rPr sz="1600" spc="-30" dirty="0">
                  <a:latin typeface="Helvetica" panose="020B0604020202020204" pitchFamily="34" charset="0"/>
                  <a:cs typeface="Helvetica" panose="020B0604020202020204" pitchFamily="34" charset="0"/>
                </a:rPr>
                <a:t>Transform </a:t>
              </a:r>
              <a:r>
                <a:rPr sz="1600" spc="-20" dirty="0">
                  <a:latin typeface="Helvetica" panose="020B0604020202020204" pitchFamily="34" charset="0"/>
                  <a:cs typeface="Helvetica" panose="020B0604020202020204" pitchFamily="34" charset="0"/>
                </a:rPr>
                <a:t>Aviation through R&amp;D</a:t>
              </a:r>
              <a:endParaRPr sz="1600" dirty="0">
                <a:latin typeface="Helvetica" panose="020B0604020202020204" pitchFamily="34" charset="0"/>
                <a:cs typeface="Helvetica" panose="020B0604020202020204" pitchFamily="34" charset="0"/>
              </a:endParaRPr>
            </a:p>
          </p:txBody>
        </p:sp>
        <p:sp>
          <p:nvSpPr>
            <p:cNvPr id="78" name="object 33">
              <a:extLst>
                <a:ext uri="{FF2B5EF4-FFF2-40B4-BE49-F238E27FC236}">
                  <a16:creationId xmlns:a16="http://schemas.microsoft.com/office/drawing/2014/main" id="{F4F06F93-6028-4C78-A6EE-0AB76A0BDA03}"/>
                </a:ext>
              </a:extLst>
            </p:cNvPr>
            <p:cNvSpPr txBox="1"/>
            <p:nvPr/>
          </p:nvSpPr>
          <p:spPr>
            <a:xfrm>
              <a:off x="3168817" y="5550458"/>
              <a:ext cx="1511633" cy="398187"/>
            </a:xfrm>
            <a:prstGeom prst="rect">
              <a:avLst/>
            </a:prstGeom>
          </p:spPr>
          <p:txBody>
            <a:bodyPr vert="horz" wrap="square" lIns="0" tIns="12700" rIns="0" bIns="0" rtlCol="0">
              <a:spAutoFit/>
            </a:bodyPr>
            <a:lstStyle/>
            <a:p>
              <a:pPr marL="12700" marR="5080">
                <a:spcBef>
                  <a:spcPts val="100"/>
                </a:spcBef>
              </a:pPr>
              <a:r>
                <a:rPr sz="1600" spc="-20" dirty="0">
                  <a:latin typeface="Helvetica" panose="020B0604020202020204" pitchFamily="34" charset="0"/>
                  <a:cs typeface="Helvetica" panose="020B0604020202020204" pitchFamily="34" charset="0"/>
                </a:rPr>
                <a:t>Understand </a:t>
              </a:r>
              <a:r>
                <a:rPr sz="1600" spc="-15" dirty="0">
                  <a:latin typeface="Helvetica" panose="020B0604020202020204" pitchFamily="34" charset="0"/>
                  <a:cs typeface="Helvetica" panose="020B0604020202020204" pitchFamily="34" charset="0"/>
                </a:rPr>
                <a:t>the Sun,</a:t>
              </a:r>
              <a:r>
                <a:rPr sz="1600" spc="-80" dirty="0">
                  <a:latin typeface="Helvetica" panose="020B0604020202020204" pitchFamily="34" charset="0"/>
                  <a:cs typeface="Helvetica" panose="020B0604020202020204" pitchFamily="34" charset="0"/>
                </a:rPr>
                <a:t> </a:t>
              </a:r>
              <a:r>
                <a:rPr sz="1600" spc="-20" dirty="0">
                  <a:latin typeface="Helvetica" panose="020B0604020202020204" pitchFamily="34" charset="0"/>
                  <a:cs typeface="Helvetica" panose="020B0604020202020204" pitchFamily="34" charset="0"/>
                </a:rPr>
                <a:t>Earth, </a:t>
              </a:r>
              <a:r>
                <a:rPr sz="1600" spc="-15" dirty="0">
                  <a:latin typeface="Helvetica" panose="020B0604020202020204" pitchFamily="34" charset="0"/>
                  <a:cs typeface="Helvetica" panose="020B0604020202020204" pitchFamily="34" charset="0"/>
                </a:rPr>
                <a:t>and</a:t>
              </a:r>
              <a:r>
                <a:rPr sz="1600" spc="-30" dirty="0">
                  <a:latin typeface="Helvetica" panose="020B0604020202020204" pitchFamily="34" charset="0"/>
                  <a:cs typeface="Helvetica" panose="020B0604020202020204" pitchFamily="34" charset="0"/>
                </a:rPr>
                <a:t> </a:t>
              </a:r>
              <a:r>
                <a:rPr sz="1600" spc="-20" dirty="0">
                  <a:latin typeface="Helvetica" panose="020B0604020202020204" pitchFamily="34" charset="0"/>
                  <a:cs typeface="Helvetica" panose="020B0604020202020204" pitchFamily="34" charset="0"/>
                </a:rPr>
                <a:t>Universe</a:t>
              </a:r>
              <a:endParaRPr sz="1600" dirty="0">
                <a:latin typeface="Helvetica" panose="020B0604020202020204" pitchFamily="34" charset="0"/>
                <a:cs typeface="Helvetica" panose="020B0604020202020204" pitchFamily="34" charset="0"/>
              </a:endParaRPr>
            </a:p>
          </p:txBody>
        </p:sp>
        <p:sp>
          <p:nvSpPr>
            <p:cNvPr id="79" name="object 34">
              <a:extLst>
                <a:ext uri="{FF2B5EF4-FFF2-40B4-BE49-F238E27FC236}">
                  <a16:creationId xmlns:a16="http://schemas.microsoft.com/office/drawing/2014/main" id="{B584B837-29FC-4384-A09F-361E7F023C37}"/>
                </a:ext>
              </a:extLst>
            </p:cNvPr>
            <p:cNvSpPr/>
            <p:nvPr/>
          </p:nvSpPr>
          <p:spPr>
            <a:xfrm>
              <a:off x="1315458" y="2291785"/>
              <a:ext cx="1481327" cy="963167"/>
            </a:xfrm>
            <a:prstGeom prst="rect">
              <a:avLst/>
            </a:prstGeom>
            <a:blipFill>
              <a:blip r:embed="rId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0" name="object 35">
              <a:extLst>
                <a:ext uri="{FF2B5EF4-FFF2-40B4-BE49-F238E27FC236}">
                  <a16:creationId xmlns:a16="http://schemas.microsoft.com/office/drawing/2014/main" id="{77B30CED-AA19-44E6-80EB-2FC3318C10EF}"/>
                </a:ext>
              </a:extLst>
            </p:cNvPr>
            <p:cNvSpPr/>
            <p:nvPr/>
          </p:nvSpPr>
          <p:spPr>
            <a:xfrm>
              <a:off x="1315458" y="3367728"/>
              <a:ext cx="1481327" cy="966215"/>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1" name="object 36">
              <a:extLst>
                <a:ext uri="{FF2B5EF4-FFF2-40B4-BE49-F238E27FC236}">
                  <a16:creationId xmlns:a16="http://schemas.microsoft.com/office/drawing/2014/main" id="{E2018B4C-6D54-4C01-B524-17A91E704D01}"/>
                </a:ext>
              </a:extLst>
            </p:cNvPr>
            <p:cNvSpPr/>
            <p:nvPr/>
          </p:nvSpPr>
          <p:spPr>
            <a:xfrm>
              <a:off x="1312411" y="4449769"/>
              <a:ext cx="1490471" cy="966216"/>
            </a:xfrm>
            <a:prstGeom prst="rect">
              <a:avLst/>
            </a:prstGeom>
            <a:blipFill>
              <a:blip r:embed="rId6"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2" name="object 37">
              <a:extLst>
                <a:ext uri="{FF2B5EF4-FFF2-40B4-BE49-F238E27FC236}">
                  <a16:creationId xmlns:a16="http://schemas.microsoft.com/office/drawing/2014/main" id="{045808DE-4479-409B-9FA0-5B975EC4A3E8}"/>
                </a:ext>
              </a:extLst>
            </p:cNvPr>
            <p:cNvSpPr/>
            <p:nvPr/>
          </p:nvSpPr>
          <p:spPr>
            <a:xfrm>
              <a:off x="9237210" y="2316169"/>
              <a:ext cx="984503" cy="987551"/>
            </a:xfrm>
            <a:prstGeom prst="rect">
              <a:avLst/>
            </a:prstGeom>
            <a:blipFill>
              <a:blip r:embed="rId7"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3" name="object 38">
              <a:extLst>
                <a:ext uri="{FF2B5EF4-FFF2-40B4-BE49-F238E27FC236}">
                  <a16:creationId xmlns:a16="http://schemas.microsoft.com/office/drawing/2014/main" id="{D203B269-8F33-4961-95BA-EF68D5E74D2B}"/>
                </a:ext>
              </a:extLst>
            </p:cNvPr>
            <p:cNvSpPr/>
            <p:nvPr/>
          </p:nvSpPr>
          <p:spPr>
            <a:xfrm>
              <a:off x="8780010" y="3023304"/>
              <a:ext cx="984503" cy="987551"/>
            </a:xfrm>
            <a:prstGeom prst="rect">
              <a:avLst/>
            </a:prstGeom>
            <a:blipFill>
              <a:blip r:embed="rId8"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4" name="object 39">
              <a:extLst>
                <a:ext uri="{FF2B5EF4-FFF2-40B4-BE49-F238E27FC236}">
                  <a16:creationId xmlns:a16="http://schemas.microsoft.com/office/drawing/2014/main" id="{87EB9F21-58A6-4E51-861F-0B11FD124C26}"/>
                </a:ext>
              </a:extLst>
            </p:cNvPr>
            <p:cNvSpPr/>
            <p:nvPr/>
          </p:nvSpPr>
          <p:spPr>
            <a:xfrm>
              <a:off x="9237210" y="3730440"/>
              <a:ext cx="984503" cy="987551"/>
            </a:xfrm>
            <a:prstGeom prst="rect">
              <a:avLst/>
            </a:prstGeom>
            <a:blipFill>
              <a:blip r:embed="rId9"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5" name="object 40">
              <a:extLst>
                <a:ext uri="{FF2B5EF4-FFF2-40B4-BE49-F238E27FC236}">
                  <a16:creationId xmlns:a16="http://schemas.microsoft.com/office/drawing/2014/main" id="{C4887582-E855-4F77-B600-46DD486AFA16}"/>
                </a:ext>
              </a:extLst>
            </p:cNvPr>
            <p:cNvSpPr/>
            <p:nvPr/>
          </p:nvSpPr>
          <p:spPr>
            <a:xfrm>
              <a:off x="8780010" y="4440625"/>
              <a:ext cx="984503" cy="984503"/>
            </a:xfrm>
            <a:prstGeom prst="rect">
              <a:avLst/>
            </a:prstGeom>
            <a:blipFill>
              <a:blip r:embed="rId10"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6" name="object 41">
              <a:extLst>
                <a:ext uri="{FF2B5EF4-FFF2-40B4-BE49-F238E27FC236}">
                  <a16:creationId xmlns:a16="http://schemas.microsoft.com/office/drawing/2014/main" id="{BE965F64-462E-45A8-9758-E1004FC994C3}"/>
                </a:ext>
              </a:extLst>
            </p:cNvPr>
            <p:cNvSpPr/>
            <p:nvPr/>
          </p:nvSpPr>
          <p:spPr>
            <a:xfrm>
              <a:off x="3168643" y="2282641"/>
              <a:ext cx="1502664" cy="1944624"/>
            </a:xfrm>
            <a:prstGeom prst="rect">
              <a:avLst/>
            </a:prstGeom>
            <a:blipFill>
              <a:blip r:embed="rId11"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7" name="object 42">
              <a:extLst>
                <a:ext uri="{FF2B5EF4-FFF2-40B4-BE49-F238E27FC236}">
                  <a16:creationId xmlns:a16="http://schemas.microsoft.com/office/drawing/2014/main" id="{078C04F3-5402-400A-91D3-C30C1808FC11}"/>
                </a:ext>
              </a:extLst>
            </p:cNvPr>
            <p:cNvSpPr/>
            <p:nvPr/>
          </p:nvSpPr>
          <p:spPr>
            <a:xfrm>
              <a:off x="3199122" y="4276033"/>
              <a:ext cx="1481328" cy="1139952"/>
            </a:xfrm>
            <a:prstGeom prst="rect">
              <a:avLst/>
            </a:prstGeom>
            <a:blipFill>
              <a:blip r:embed="rId12"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8" name="object 43">
              <a:extLst>
                <a:ext uri="{FF2B5EF4-FFF2-40B4-BE49-F238E27FC236}">
                  <a16:creationId xmlns:a16="http://schemas.microsoft.com/office/drawing/2014/main" id="{80A44BA8-8B13-48ED-AF7E-7E3A50F511D8}"/>
                </a:ext>
              </a:extLst>
            </p:cNvPr>
            <p:cNvSpPr/>
            <p:nvPr/>
          </p:nvSpPr>
          <p:spPr>
            <a:xfrm>
              <a:off x="5043163" y="3788352"/>
              <a:ext cx="1481327" cy="1627632"/>
            </a:xfrm>
            <a:prstGeom prst="rect">
              <a:avLst/>
            </a:prstGeom>
            <a:blipFill>
              <a:blip r:embed="rId13"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89" name="object 44">
              <a:extLst>
                <a:ext uri="{FF2B5EF4-FFF2-40B4-BE49-F238E27FC236}">
                  <a16:creationId xmlns:a16="http://schemas.microsoft.com/office/drawing/2014/main" id="{3C8014A5-A6CA-41C8-ADC4-4BC11E4CEEB4}"/>
                </a:ext>
              </a:extLst>
            </p:cNvPr>
            <p:cNvSpPr/>
            <p:nvPr/>
          </p:nvSpPr>
          <p:spPr>
            <a:xfrm>
              <a:off x="6908538" y="2291785"/>
              <a:ext cx="1481327" cy="3124199"/>
            </a:xfrm>
            <a:prstGeom prst="rect">
              <a:avLst/>
            </a:prstGeom>
            <a:blipFill>
              <a:blip r:embed="rId14"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sp>
        <p:nvSpPr>
          <p:cNvPr id="92" name="TextBox 91">
            <a:extLst>
              <a:ext uri="{FF2B5EF4-FFF2-40B4-BE49-F238E27FC236}">
                <a16:creationId xmlns:a16="http://schemas.microsoft.com/office/drawing/2014/main" id="{D10E7E0C-D464-4752-BACC-C696736BBB17}"/>
              </a:ext>
            </a:extLst>
          </p:cNvPr>
          <p:cNvSpPr txBox="1"/>
          <p:nvPr/>
        </p:nvSpPr>
        <p:spPr>
          <a:xfrm>
            <a:off x="8318810" y="6587374"/>
            <a:ext cx="3759240"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Adapted from </a:t>
            </a:r>
            <a:r>
              <a:rPr lang="en-US" sz="1200" dirty="0">
                <a:latin typeface="Helvetica" panose="020B0604020202020204" pitchFamily="34" charset="0"/>
                <a:cs typeface="Helvetica" panose="020B0604020202020204" pitchFamily="34" charset="0"/>
                <a:hlinkClick r:id="rId15"/>
              </a:rPr>
              <a:t>ntrs.nasa.gov/citations/20220013091</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08990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51C0F6-D42C-4529-BF86-6985FB82057F}"/>
              </a:ext>
            </a:extLst>
          </p:cNvPr>
          <p:cNvPicPr>
            <a:picLocks noChangeAspect="1"/>
          </p:cNvPicPr>
          <p:nvPr/>
        </p:nvPicPr>
        <p:blipFill>
          <a:blip r:embed="rId3"/>
          <a:stretch>
            <a:fillRect/>
          </a:stretch>
        </p:blipFill>
        <p:spPr>
          <a:xfrm>
            <a:off x="305604" y="211503"/>
            <a:ext cx="10425112" cy="6434993"/>
          </a:xfrm>
          <a:prstGeom prst="rect">
            <a:avLst/>
          </a:prstGeom>
        </p:spPr>
      </p:pic>
    </p:spTree>
    <p:extLst>
      <p:ext uri="{BB962C8B-B14F-4D97-AF65-F5344CB8AC3E}">
        <p14:creationId xmlns:p14="http://schemas.microsoft.com/office/powerpoint/2010/main" val="3699082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6B6BA6-9283-4A50-ACB5-1FBDD946AECA}"/>
              </a:ext>
            </a:extLst>
          </p:cNvPr>
          <p:cNvSpPr>
            <a:spLocks noGrp="1"/>
          </p:cNvSpPr>
          <p:nvPr>
            <p:ph idx="1"/>
          </p:nvPr>
        </p:nvSpPr>
        <p:spPr>
          <a:xfrm>
            <a:off x="101601" y="1221189"/>
            <a:ext cx="5994400" cy="2671080"/>
          </a:xfrm>
        </p:spPr>
        <p:txBody>
          <a:bodyPr/>
          <a:lstStyle/>
          <a:p>
            <a:r>
              <a:rPr lang="en-US" dirty="0">
                <a:latin typeface="Helvetica" panose="020B0604020202020204" pitchFamily="34" charset="0"/>
                <a:cs typeface="Helvetica" panose="020B0604020202020204" pitchFamily="34" charset="0"/>
              </a:rPr>
              <a:t>Structural Acoustics Branch</a:t>
            </a:r>
          </a:p>
          <a:p>
            <a:pPr lvl="1"/>
            <a:r>
              <a:rPr lang="en-US" dirty="0">
                <a:latin typeface="Helvetica" panose="020B0604020202020204" pitchFamily="34" charset="0"/>
                <a:cs typeface="Helvetica" panose="020B0604020202020204" pitchFamily="34" charset="0"/>
              </a:rPr>
              <a:t>stab.larc.nasa.gov</a:t>
            </a:r>
          </a:p>
        </p:txBody>
      </p:sp>
      <p:sp>
        <p:nvSpPr>
          <p:cNvPr id="3" name="Title 2">
            <a:extLst>
              <a:ext uri="{FF2B5EF4-FFF2-40B4-BE49-F238E27FC236}">
                <a16:creationId xmlns:a16="http://schemas.microsoft.com/office/drawing/2014/main" id="{F5945085-EE9C-4D2D-A155-53345BAF45EF}"/>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Acoustics at NASA Langley</a:t>
            </a:r>
          </a:p>
        </p:txBody>
      </p:sp>
      <p:sp>
        <p:nvSpPr>
          <p:cNvPr id="4" name="Content Placeholder 1">
            <a:extLst>
              <a:ext uri="{FF2B5EF4-FFF2-40B4-BE49-F238E27FC236}">
                <a16:creationId xmlns:a16="http://schemas.microsoft.com/office/drawing/2014/main" id="{845A4602-CAF8-4F16-A38E-C6BD050B89CB}"/>
              </a:ext>
            </a:extLst>
          </p:cNvPr>
          <p:cNvSpPr txBox="1">
            <a:spLocks/>
          </p:cNvSpPr>
          <p:nvPr/>
        </p:nvSpPr>
        <p:spPr>
          <a:xfrm>
            <a:off x="6095999" y="1221189"/>
            <a:ext cx="5994400" cy="2671080"/>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Helvetica" panose="020B0604020202020204" pitchFamily="34" charset="0"/>
                <a:cs typeface="Helvetica" panose="020B0604020202020204" pitchFamily="34" charset="0"/>
              </a:rPr>
              <a:t>Aeroacoustics Branch</a:t>
            </a:r>
          </a:p>
          <a:p>
            <a:pPr lvl="1"/>
            <a:r>
              <a:rPr lang="en-US" dirty="0">
                <a:latin typeface="Helvetica" panose="020B0604020202020204" pitchFamily="34" charset="0"/>
                <a:cs typeface="Helvetica" panose="020B0604020202020204" pitchFamily="34" charset="0"/>
              </a:rPr>
              <a:t>aab.larc.nasa.gov</a:t>
            </a:r>
          </a:p>
          <a:p>
            <a:pPr lvl="1"/>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22426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FF996D-C5E4-4A9A-B912-E1045F13C34F}"/>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Structural Acoustics Branch</a:t>
            </a:r>
          </a:p>
        </p:txBody>
      </p:sp>
      <p:sp>
        <p:nvSpPr>
          <p:cNvPr id="29" name="Text Box 23">
            <a:extLst>
              <a:ext uri="{FF2B5EF4-FFF2-40B4-BE49-F238E27FC236}">
                <a16:creationId xmlns:a16="http://schemas.microsoft.com/office/drawing/2014/main" id="{D8F35C13-8E6E-4565-AE21-D3C68354F8E9}"/>
              </a:ext>
            </a:extLst>
          </p:cNvPr>
          <p:cNvSpPr txBox="1">
            <a:spLocks noChangeArrowheads="1"/>
          </p:cNvSpPr>
          <p:nvPr/>
        </p:nvSpPr>
        <p:spPr bwMode="auto">
          <a:xfrm>
            <a:off x="435541" y="3449481"/>
            <a:ext cx="2257651"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Psychoacoustics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Human response to sound;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community response to aviation noise</a:t>
            </a:r>
            <a:endParaRPr kumimoji="0" lang="en-US" sz="12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0" name="Freeform 26">
            <a:extLst>
              <a:ext uri="{FF2B5EF4-FFF2-40B4-BE49-F238E27FC236}">
                <a16:creationId xmlns:a16="http://schemas.microsoft.com/office/drawing/2014/main" id="{982B9EEE-B49B-47E9-BD97-FEBB7392F712}"/>
              </a:ext>
            </a:extLst>
          </p:cNvPr>
          <p:cNvSpPr>
            <a:spLocks/>
          </p:cNvSpPr>
          <p:nvPr/>
        </p:nvSpPr>
        <p:spPr bwMode="auto">
          <a:xfrm rot="5400000" flipH="1">
            <a:off x="1073018" y="2786551"/>
            <a:ext cx="738665" cy="2241842"/>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31" name="Text Box 23">
            <a:extLst>
              <a:ext uri="{FF2B5EF4-FFF2-40B4-BE49-F238E27FC236}">
                <a16:creationId xmlns:a16="http://schemas.microsoft.com/office/drawing/2014/main" id="{26EDE41D-3151-446F-8F1D-335048C0B486}"/>
              </a:ext>
            </a:extLst>
          </p:cNvPr>
          <p:cNvSpPr txBox="1">
            <a:spLocks noChangeArrowheads="1"/>
          </p:cNvSpPr>
          <p:nvPr/>
        </p:nvSpPr>
        <p:spPr bwMode="auto">
          <a:xfrm>
            <a:off x="3677593" y="1907870"/>
            <a:ext cx="2332761"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err="1">
                <a:ln>
                  <a:noFill/>
                </a:ln>
                <a:solidFill>
                  <a:prstClr val="black"/>
                </a:solidFill>
                <a:effectLst/>
                <a:uLnTx/>
                <a:uFillTx/>
                <a:latin typeface="Helvetica" panose="020B0604020202020204" pitchFamily="34" charset="0"/>
                <a:cs typeface="Helvetica" panose="020B0604020202020204" pitchFamily="34" charset="0"/>
              </a:rPr>
              <a:t>Auralization</a:t>
            </a:r>
            <a:r>
              <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Realistic aircraft sounds from predictions or measurements</a:t>
            </a:r>
            <a:endParaRPr kumimoji="0" lang="en-US" sz="12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2" name="Freeform 26">
            <a:extLst>
              <a:ext uri="{FF2B5EF4-FFF2-40B4-BE49-F238E27FC236}">
                <a16:creationId xmlns:a16="http://schemas.microsoft.com/office/drawing/2014/main" id="{7925D1F5-0435-474B-9B6F-DD08A07C7FA1}"/>
              </a:ext>
            </a:extLst>
          </p:cNvPr>
          <p:cNvSpPr>
            <a:spLocks/>
          </p:cNvSpPr>
          <p:nvPr/>
        </p:nvSpPr>
        <p:spPr bwMode="auto">
          <a:xfrm rot="5400000" flipV="1">
            <a:off x="4602329" y="1069392"/>
            <a:ext cx="541870" cy="2251452"/>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33" name="Text Box 23">
            <a:extLst>
              <a:ext uri="{FF2B5EF4-FFF2-40B4-BE49-F238E27FC236}">
                <a16:creationId xmlns:a16="http://schemas.microsoft.com/office/drawing/2014/main" id="{3D8DAD14-0DBC-4A51-88A4-931646C9ADB9}"/>
              </a:ext>
            </a:extLst>
          </p:cNvPr>
          <p:cNvSpPr txBox="1">
            <a:spLocks noChangeArrowheads="1"/>
          </p:cNvSpPr>
          <p:nvPr/>
        </p:nvSpPr>
        <p:spPr bwMode="auto">
          <a:xfrm>
            <a:off x="375920" y="4700609"/>
            <a:ext cx="28002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Sound/structure Interactions</a:t>
            </a:r>
            <a:endParaRPr kumimoji="0" lang="en-US" sz="14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4" name="Freeform 26">
            <a:extLst>
              <a:ext uri="{FF2B5EF4-FFF2-40B4-BE49-F238E27FC236}">
                <a16:creationId xmlns:a16="http://schemas.microsoft.com/office/drawing/2014/main" id="{D014E3F1-7CA5-450F-80D9-2E27DC50F82B}"/>
              </a:ext>
            </a:extLst>
          </p:cNvPr>
          <p:cNvSpPr>
            <a:spLocks/>
          </p:cNvSpPr>
          <p:nvPr/>
        </p:nvSpPr>
        <p:spPr bwMode="auto">
          <a:xfrm rot="5400000" flipV="1">
            <a:off x="1602709" y="3464787"/>
            <a:ext cx="367373" cy="2779623"/>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35" name="Text Box 23">
            <a:extLst>
              <a:ext uri="{FF2B5EF4-FFF2-40B4-BE49-F238E27FC236}">
                <a16:creationId xmlns:a16="http://schemas.microsoft.com/office/drawing/2014/main" id="{96F6F0EC-81DA-4E41-9D7B-25DBB3F397A4}"/>
              </a:ext>
            </a:extLst>
          </p:cNvPr>
          <p:cNvSpPr txBox="1">
            <a:spLocks noChangeArrowheads="1"/>
          </p:cNvSpPr>
          <p:nvPr/>
        </p:nvSpPr>
        <p:spPr bwMode="auto">
          <a:xfrm>
            <a:off x="3810968" y="4219705"/>
            <a:ext cx="2719750"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Noise Control Technologies</a:t>
            </a:r>
          </a:p>
          <a:p>
            <a:pPr marL="112713" marR="0" lvl="0" indent="-112713"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Acoustic Liners</a:t>
            </a:r>
          </a:p>
          <a:p>
            <a:pPr marL="112713" marR="0" lvl="0" indent="-112713"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Active noise control</a:t>
            </a:r>
          </a:p>
          <a:p>
            <a:pPr marL="112713" lvl="0" indent="-112713" eaLnBrk="1" fontAlgn="base" hangingPunct="1">
              <a:spcBef>
                <a:spcPct val="0"/>
              </a:spcBef>
              <a:spcAft>
                <a:spcPct val="0"/>
              </a:spcAft>
              <a:buFont typeface="Arial" panose="020B0604020202020204" pitchFamily="34" charset="0"/>
              <a:buChar char="•"/>
              <a:defRPr/>
            </a:pPr>
            <a:r>
              <a:rPr kumimoji="0" lang="en-US" sz="12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Adaptive </a:t>
            </a:r>
            <a:r>
              <a:rPr lang="en-US" sz="1200" b="1" kern="0" dirty="0">
                <a:solidFill>
                  <a:prstClr val="black"/>
                </a:solidFill>
                <a:latin typeface="Helvetica" panose="020B0604020202020204" pitchFamily="34" charset="0"/>
                <a:cs typeface="Helvetica" panose="020B0604020202020204" pitchFamily="34" charset="0"/>
              </a:rPr>
              <a:t>structures</a:t>
            </a:r>
            <a:endParaRPr kumimoji="0" lang="en-US" sz="12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6" name="Freeform 26">
            <a:extLst>
              <a:ext uri="{FF2B5EF4-FFF2-40B4-BE49-F238E27FC236}">
                <a16:creationId xmlns:a16="http://schemas.microsoft.com/office/drawing/2014/main" id="{BC10181A-489A-4168-AB6F-F6A766F71C40}"/>
              </a:ext>
            </a:extLst>
          </p:cNvPr>
          <p:cNvSpPr>
            <a:spLocks/>
          </p:cNvSpPr>
          <p:nvPr/>
        </p:nvSpPr>
        <p:spPr bwMode="auto">
          <a:xfrm rot="16200000" flipH="1" flipV="1">
            <a:off x="4682545" y="3332100"/>
            <a:ext cx="738663" cy="2494646"/>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37" name="Rectangle: Rounded Corners 36">
            <a:extLst>
              <a:ext uri="{FF2B5EF4-FFF2-40B4-BE49-F238E27FC236}">
                <a16:creationId xmlns:a16="http://schemas.microsoft.com/office/drawing/2014/main" id="{4580B0CD-3B87-47B9-8417-E23D1F56D597}"/>
              </a:ext>
            </a:extLst>
          </p:cNvPr>
          <p:cNvSpPr/>
          <p:nvPr/>
        </p:nvSpPr>
        <p:spPr bwMode="auto">
          <a:xfrm>
            <a:off x="1107511" y="1278381"/>
            <a:ext cx="9213744" cy="461663"/>
          </a:xfrm>
          <a:prstGeom prst="roundRect">
            <a:avLst/>
          </a:prstGeom>
          <a:solidFill>
            <a:srgbClr val="4F81BD">
              <a:lumMod val="60000"/>
              <a:lumOff val="40000"/>
            </a:srgbClr>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solidFill>
                  <a:prstClr val="black"/>
                </a:solidFill>
                <a:effectLst>
                  <a:outerShdw blurRad="50800" dist="38100" dir="2700000" algn="tl" rotWithShape="0">
                    <a:prstClr val="black">
                      <a:alpha val="40000"/>
                    </a:prstClr>
                  </a:outerShdw>
                </a:effectLst>
                <a:uLnTx/>
                <a:uFillTx/>
                <a:latin typeface="Helvetica" panose="020B0604020202020204" pitchFamily="34" charset="0"/>
                <a:ea typeface="ＭＳ Ｐゴシック" pitchFamily="34" charset="-128"/>
                <a:cs typeface="Helvetica" panose="020B0604020202020204" pitchFamily="34" charset="0"/>
              </a:rPr>
              <a:t>Understand and mitigate the impact of noise on people and structures</a:t>
            </a:r>
          </a:p>
        </p:txBody>
      </p:sp>
      <p:sp>
        <p:nvSpPr>
          <p:cNvPr id="38" name="Text Box 23">
            <a:extLst>
              <a:ext uri="{FF2B5EF4-FFF2-40B4-BE49-F238E27FC236}">
                <a16:creationId xmlns:a16="http://schemas.microsoft.com/office/drawing/2014/main" id="{180E0CE8-BB16-4264-A4D7-B858CB96F856}"/>
              </a:ext>
            </a:extLst>
          </p:cNvPr>
          <p:cNvSpPr txBox="1">
            <a:spLocks noChangeArrowheads="1"/>
          </p:cNvSpPr>
          <p:nvPr/>
        </p:nvSpPr>
        <p:spPr bwMode="auto">
          <a:xfrm>
            <a:off x="6848342" y="2216913"/>
            <a:ext cx="292755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Major Facilities Used</a:t>
            </a:r>
            <a:endParaRPr kumimoji="0" lang="en-US" sz="16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39" name="Freeform 26">
            <a:extLst>
              <a:ext uri="{FF2B5EF4-FFF2-40B4-BE49-F238E27FC236}">
                <a16:creationId xmlns:a16="http://schemas.microsoft.com/office/drawing/2014/main" id="{9FBF2753-5937-46D9-8E65-D73B34DE6811}"/>
              </a:ext>
            </a:extLst>
          </p:cNvPr>
          <p:cNvSpPr>
            <a:spLocks/>
          </p:cNvSpPr>
          <p:nvPr/>
        </p:nvSpPr>
        <p:spPr bwMode="auto">
          <a:xfrm rot="16200000" flipH="1" flipV="1">
            <a:off x="9061918" y="-34259"/>
            <a:ext cx="595369" cy="5022520"/>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40" name="TextBox 39">
            <a:extLst>
              <a:ext uri="{FF2B5EF4-FFF2-40B4-BE49-F238E27FC236}">
                <a16:creationId xmlns:a16="http://schemas.microsoft.com/office/drawing/2014/main" id="{41119AD7-8A33-4D9B-8182-ED8997A281A4}"/>
              </a:ext>
            </a:extLst>
          </p:cNvPr>
          <p:cNvSpPr txBox="1"/>
          <p:nvPr/>
        </p:nvSpPr>
        <p:spPr>
          <a:xfrm>
            <a:off x="9569115" y="2396734"/>
            <a:ext cx="2403285" cy="523220"/>
          </a:xfrm>
          <a:prstGeom prst="rect">
            <a:avLst/>
          </a:prstGeom>
          <a:noFill/>
        </p:spPr>
        <p:txBody>
          <a:bodyPr wrap="square" rtlCol="0">
            <a:spAutoFit/>
          </a:bodyPr>
          <a:lstStyle/>
          <a:p>
            <a:pPr eaLnBrk="0" fontAlgn="base" hangingPunct="0">
              <a:spcBef>
                <a:spcPct val="0"/>
              </a:spcBef>
              <a:spcAft>
                <a:spcPct val="0"/>
              </a:spcAft>
            </a:pPr>
            <a:r>
              <a:rPr lang="en-US" sz="1400" b="1" i="1" dirty="0">
                <a:solidFill>
                  <a:srgbClr val="00487E"/>
                </a:solidFill>
                <a:latin typeface="Helvetica" panose="020B0604020202020204" pitchFamily="34" charset="0"/>
                <a:ea typeface="ＭＳ Ｐゴシック" pitchFamily="34" charset="-128"/>
                <a:cs typeface="Helvetica" panose="020B0604020202020204" pitchFamily="34" charset="0"/>
              </a:rPr>
              <a:t>SALT (anechoic chamber, reverberant chamber)</a:t>
            </a:r>
          </a:p>
        </p:txBody>
      </p:sp>
      <p:sp>
        <p:nvSpPr>
          <p:cNvPr id="41" name="TextBox 40">
            <a:extLst>
              <a:ext uri="{FF2B5EF4-FFF2-40B4-BE49-F238E27FC236}">
                <a16:creationId xmlns:a16="http://schemas.microsoft.com/office/drawing/2014/main" id="{44F19B36-D545-4AEF-9526-3B7F3E30549E}"/>
              </a:ext>
            </a:extLst>
          </p:cNvPr>
          <p:cNvSpPr txBox="1"/>
          <p:nvPr/>
        </p:nvSpPr>
        <p:spPr>
          <a:xfrm>
            <a:off x="6942840" y="2640279"/>
            <a:ext cx="2332433"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00487E"/>
                </a:solidFill>
                <a:latin typeface="Helvetica" panose="020B0604020202020204" pitchFamily="34" charset="0"/>
                <a:ea typeface="ＭＳ Ｐゴシック" pitchFamily="34" charset="-128"/>
                <a:cs typeface="Helvetica" panose="020B0604020202020204" pitchFamily="34" charset="0"/>
              </a:rPr>
              <a:t>Liner Technology Facility</a:t>
            </a:r>
          </a:p>
        </p:txBody>
      </p:sp>
      <p:pic>
        <p:nvPicPr>
          <p:cNvPr id="42" name="Picture 41">
            <a:extLst>
              <a:ext uri="{FF2B5EF4-FFF2-40B4-BE49-F238E27FC236}">
                <a16:creationId xmlns:a16="http://schemas.microsoft.com/office/drawing/2014/main" id="{73288E20-346C-49FE-AE9A-4B6BBDC58F78}"/>
              </a:ext>
            </a:extLst>
          </p:cNvPr>
          <p:cNvPicPr>
            <a:picLocks noChangeAspect="1"/>
          </p:cNvPicPr>
          <p:nvPr/>
        </p:nvPicPr>
        <p:blipFill>
          <a:blip r:embed="rId3"/>
          <a:stretch>
            <a:fillRect/>
          </a:stretch>
        </p:blipFill>
        <p:spPr>
          <a:xfrm>
            <a:off x="6848343" y="2948056"/>
            <a:ext cx="2403285" cy="1408822"/>
          </a:xfrm>
          <a:prstGeom prst="rect">
            <a:avLst/>
          </a:prstGeom>
          <a:ln>
            <a:noFill/>
          </a:ln>
          <a:effectLst>
            <a:softEdge rad="0"/>
          </a:effectLst>
        </p:spPr>
      </p:pic>
      <p:sp>
        <p:nvSpPr>
          <p:cNvPr id="43" name="TextBox 42">
            <a:extLst>
              <a:ext uri="{FF2B5EF4-FFF2-40B4-BE49-F238E27FC236}">
                <a16:creationId xmlns:a16="http://schemas.microsoft.com/office/drawing/2014/main" id="{BEF5B875-7BA8-4BC7-80CE-E86316DDF7D0}"/>
              </a:ext>
            </a:extLst>
          </p:cNvPr>
          <p:cNvSpPr txBox="1"/>
          <p:nvPr/>
        </p:nvSpPr>
        <p:spPr>
          <a:xfrm>
            <a:off x="7018324" y="4617264"/>
            <a:ext cx="2063322"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00487E"/>
                </a:solidFill>
                <a:latin typeface="Helvetica" panose="020B0604020202020204" pitchFamily="34" charset="0"/>
                <a:ea typeface="ＭＳ Ｐゴシック" pitchFamily="34" charset="-128"/>
                <a:cs typeface="Helvetica" panose="020B0604020202020204" pitchFamily="34" charset="0"/>
              </a:rPr>
              <a:t>Exterior Effects Room</a:t>
            </a:r>
          </a:p>
        </p:txBody>
      </p:sp>
      <p:pic>
        <p:nvPicPr>
          <p:cNvPr id="44" name="Picture 43">
            <a:extLst>
              <a:ext uri="{FF2B5EF4-FFF2-40B4-BE49-F238E27FC236}">
                <a16:creationId xmlns:a16="http://schemas.microsoft.com/office/drawing/2014/main" id="{55039EDB-1F65-4BE1-B726-98F28EC02AF7}"/>
              </a:ext>
            </a:extLst>
          </p:cNvPr>
          <p:cNvPicPr>
            <a:picLocks noChangeAspect="1"/>
          </p:cNvPicPr>
          <p:nvPr/>
        </p:nvPicPr>
        <p:blipFill>
          <a:blip r:embed="rId4"/>
          <a:stretch>
            <a:fillRect/>
          </a:stretch>
        </p:blipFill>
        <p:spPr>
          <a:xfrm>
            <a:off x="6848344" y="4959179"/>
            <a:ext cx="2404980" cy="1656424"/>
          </a:xfrm>
          <a:prstGeom prst="rect">
            <a:avLst/>
          </a:prstGeom>
          <a:ln>
            <a:solidFill>
              <a:sysClr val="windowText" lastClr="000000"/>
            </a:solidFill>
          </a:ln>
          <a:effectLst>
            <a:outerShdw blurRad="50800" dist="38100" dir="2700000" algn="tl" rotWithShape="0">
              <a:prstClr val="black">
                <a:alpha val="40000"/>
              </a:prstClr>
            </a:outerShdw>
          </a:effectLst>
        </p:spPr>
      </p:pic>
      <p:sp>
        <p:nvSpPr>
          <p:cNvPr id="45" name="TextBox 44">
            <a:extLst>
              <a:ext uri="{FF2B5EF4-FFF2-40B4-BE49-F238E27FC236}">
                <a16:creationId xmlns:a16="http://schemas.microsoft.com/office/drawing/2014/main" id="{31F63CB3-983C-4D1B-BBE1-DD455CAC8E5C}"/>
              </a:ext>
            </a:extLst>
          </p:cNvPr>
          <p:cNvSpPr txBox="1"/>
          <p:nvPr/>
        </p:nvSpPr>
        <p:spPr>
          <a:xfrm>
            <a:off x="9813672" y="4619407"/>
            <a:ext cx="2002408" cy="307777"/>
          </a:xfrm>
          <a:prstGeom prst="rect">
            <a:avLst/>
          </a:prstGeom>
          <a:noFill/>
        </p:spPr>
        <p:txBody>
          <a:bodyPr wrap="none" rtlCol="0">
            <a:spAutoFit/>
          </a:bodyPr>
          <a:lstStyle/>
          <a:p>
            <a:pPr eaLnBrk="0" fontAlgn="base" hangingPunct="0">
              <a:spcBef>
                <a:spcPct val="0"/>
              </a:spcBef>
              <a:spcAft>
                <a:spcPct val="0"/>
              </a:spcAft>
            </a:pPr>
            <a:r>
              <a:rPr lang="en-US" sz="1400" b="1" i="1" dirty="0">
                <a:solidFill>
                  <a:srgbClr val="00487E"/>
                </a:solidFill>
                <a:latin typeface="Helvetica" panose="020B0604020202020204" pitchFamily="34" charset="0"/>
                <a:ea typeface="ＭＳ Ｐゴシック" pitchFamily="34" charset="-128"/>
                <a:cs typeface="Helvetica" panose="020B0604020202020204" pitchFamily="34" charset="0"/>
              </a:rPr>
              <a:t>Interior Effects Room</a:t>
            </a:r>
          </a:p>
        </p:txBody>
      </p:sp>
      <p:pic>
        <p:nvPicPr>
          <p:cNvPr id="46" name="Picture 45" descr="A picture containing grass, outdoor, plane, airplane&#10;&#10;Description automatically generated">
            <a:extLst>
              <a:ext uri="{FF2B5EF4-FFF2-40B4-BE49-F238E27FC236}">
                <a16:creationId xmlns:a16="http://schemas.microsoft.com/office/drawing/2014/main" id="{0AA3FA04-65D6-4796-AC75-17E27C9F12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1429" y="1844578"/>
            <a:ext cx="2848956" cy="1605624"/>
          </a:xfrm>
          <a:prstGeom prst="rect">
            <a:avLst/>
          </a:prstGeom>
          <a:noFill/>
          <a:ln>
            <a:noFill/>
          </a:ln>
          <a:extLst>
            <a:ext uri="{53640926-AAD7-44D8-BBD7-CCE9431645EC}">
              <a14:shadowObscured xmlns:a14="http://schemas.microsoft.com/office/drawing/2010/main"/>
            </a:ext>
          </a:extLst>
        </p:spPr>
      </p:pic>
      <p:pic>
        <p:nvPicPr>
          <p:cNvPr id="47" name="Picture 46">
            <a:extLst>
              <a:ext uri="{FF2B5EF4-FFF2-40B4-BE49-F238E27FC236}">
                <a16:creationId xmlns:a16="http://schemas.microsoft.com/office/drawing/2014/main" id="{16296B25-66B7-4EA8-A39F-E7E829C833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4267" y="2948056"/>
            <a:ext cx="2181169" cy="1449376"/>
          </a:xfrm>
          <a:prstGeom prst="rect">
            <a:avLst/>
          </a:prstGeom>
          <a:ln>
            <a:solidFill>
              <a:sysClr val="windowText" lastClr="000000"/>
            </a:solidFill>
          </a:ln>
          <a:effectLst>
            <a:outerShdw blurRad="50800" dist="38100" dir="2700000" algn="tl" rotWithShape="0">
              <a:prstClr val="black">
                <a:alpha val="40000"/>
              </a:prstClr>
            </a:outerShdw>
          </a:effectLst>
        </p:spPr>
      </p:pic>
      <p:pic>
        <p:nvPicPr>
          <p:cNvPr id="48" name="Picture 47">
            <a:extLst>
              <a:ext uri="{FF2B5EF4-FFF2-40B4-BE49-F238E27FC236}">
                <a16:creationId xmlns:a16="http://schemas.microsoft.com/office/drawing/2014/main" id="{EA324E70-48C7-4FBB-84E4-D9675A0DD54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19705" y="5142818"/>
            <a:ext cx="2950679" cy="1456007"/>
          </a:xfrm>
          <a:prstGeom prst="rect">
            <a:avLst/>
          </a:prstGeom>
          <a:noFill/>
          <a:ln w="9525">
            <a:solidFill>
              <a:sysClr val="windowText" lastClr="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49" name="Picture 48" descr="A group of people posing for a photo in front of an airplane&#10;&#10;Description automatically generated">
            <a:extLst>
              <a:ext uri="{FF2B5EF4-FFF2-40B4-BE49-F238E27FC236}">
                <a16:creationId xmlns:a16="http://schemas.microsoft.com/office/drawing/2014/main" id="{DE791B2C-2E1C-4579-8A76-1DDB2F23C6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31288" y="5053577"/>
            <a:ext cx="2356152" cy="1572451"/>
          </a:xfrm>
          <a:prstGeom prst="rect">
            <a:avLst/>
          </a:prstGeom>
          <a:ln>
            <a:solidFill>
              <a:sysClr val="windowText" lastClr="000000"/>
            </a:solidFill>
          </a:ln>
          <a:effectLst>
            <a:outerShdw blurRad="50800" dist="38100" dir="2700000" algn="tl" rotWithShape="0">
              <a:prstClr val="black">
                <a:alpha val="40000"/>
              </a:prstClr>
            </a:outerShdw>
          </a:effectLst>
        </p:spPr>
      </p:pic>
      <p:pic>
        <p:nvPicPr>
          <p:cNvPr id="50" name="Picture 49">
            <a:extLst>
              <a:ext uri="{FF2B5EF4-FFF2-40B4-BE49-F238E27FC236}">
                <a16:creationId xmlns:a16="http://schemas.microsoft.com/office/drawing/2014/main" id="{81A75DCE-B319-4073-AA7C-1E6DC7C71CA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3752703" y="2584203"/>
            <a:ext cx="2257651" cy="1526849"/>
          </a:xfrm>
          <a:prstGeom prst="rect">
            <a:avLst/>
          </a:prstGeom>
          <a:solidFill>
            <a:sysClr val="window" lastClr="FFFFFF"/>
          </a:solidFill>
          <a:ln w="6350">
            <a:solidFill>
              <a:sysClr val="windowText" lastClr="000000"/>
            </a:solidFill>
          </a:ln>
          <a:effectLst>
            <a:outerShdw blurRad="50800" dist="38100" dir="2700000" algn="tl" rotWithShape="0">
              <a:prstClr val="black">
                <a:alpha val="40000"/>
              </a:prstClr>
            </a:outerShdw>
          </a:effectLst>
        </p:spPr>
      </p:pic>
      <p:pic>
        <p:nvPicPr>
          <p:cNvPr id="51" name="Picture 50" descr="IMG_1547_Small.jpg">
            <a:extLst>
              <a:ext uri="{FF2B5EF4-FFF2-40B4-BE49-F238E27FC236}">
                <a16:creationId xmlns:a16="http://schemas.microsoft.com/office/drawing/2014/main" id="{7F566FEB-90A5-4307-9BA2-D80F1B659500}"/>
              </a:ext>
            </a:extLst>
          </p:cNvPr>
          <p:cNvPicPr>
            <a:picLocks noChangeAspect="1"/>
          </p:cNvPicPr>
          <p:nvPr/>
        </p:nvPicPr>
        <p:blipFill>
          <a:blip r:embed="rId10"/>
          <a:srcRect l="6667" b="6667"/>
          <a:stretch>
            <a:fillRect/>
          </a:stretch>
        </p:blipFill>
        <p:spPr>
          <a:xfrm>
            <a:off x="9526896" y="4948754"/>
            <a:ext cx="2515912" cy="1677274"/>
          </a:xfrm>
          <a:prstGeom prst="rect">
            <a:avLst/>
          </a:prstGeom>
          <a:ln>
            <a:solidFill>
              <a:sysClr val="windowText" lastClr="000000"/>
            </a:solidFill>
          </a:ln>
          <a:effectLst>
            <a:outerShdw blurRad="50800" dist="38100" dir="2700000" algn="tl" rotWithShape="0">
              <a:prstClr val="black">
                <a:alpha val="40000"/>
              </a:prstClr>
            </a:outerShdw>
          </a:effectLst>
        </p:spPr>
      </p:pic>
      <p:sp>
        <p:nvSpPr>
          <p:cNvPr id="27" name="TextBox 26">
            <a:extLst>
              <a:ext uri="{FF2B5EF4-FFF2-40B4-BE49-F238E27FC236}">
                <a16:creationId xmlns:a16="http://schemas.microsoft.com/office/drawing/2014/main" id="{89319EBE-1E7E-4270-82D7-ED58A7F44843}"/>
              </a:ext>
            </a:extLst>
          </p:cNvPr>
          <p:cNvSpPr txBox="1"/>
          <p:nvPr/>
        </p:nvSpPr>
        <p:spPr>
          <a:xfrm>
            <a:off x="7094406" y="321797"/>
            <a:ext cx="3567602" cy="400110"/>
          </a:xfrm>
          <a:prstGeom prst="rect">
            <a:avLst/>
          </a:prstGeom>
          <a:noFill/>
        </p:spPr>
        <p:txBody>
          <a:bodyPr wrap="square">
            <a:spAutoFit/>
          </a:bodyPr>
          <a:lstStyle/>
          <a:p>
            <a:pPr lvl="1" algn="ctr"/>
            <a:r>
              <a:rPr lang="en-US" sz="2000" dirty="0">
                <a:latin typeface="Helvetica" panose="020B0604020202020204" pitchFamily="34" charset="0"/>
                <a:cs typeface="Helvetica" panose="020B0604020202020204" pitchFamily="34" charset="0"/>
              </a:rPr>
              <a:t>stab.larc.nasa.gov</a:t>
            </a:r>
          </a:p>
        </p:txBody>
      </p:sp>
    </p:spTree>
    <p:extLst>
      <p:ext uri="{BB962C8B-B14F-4D97-AF65-F5344CB8AC3E}">
        <p14:creationId xmlns:p14="http://schemas.microsoft.com/office/powerpoint/2010/main" val="1274527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2EDDFF-6087-4B87-B45B-448244C049E1}"/>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Aeroacoustics Branch</a:t>
            </a:r>
          </a:p>
        </p:txBody>
      </p:sp>
      <p:sp>
        <p:nvSpPr>
          <p:cNvPr id="36" name="Text Box 23">
            <a:extLst>
              <a:ext uri="{FF2B5EF4-FFF2-40B4-BE49-F238E27FC236}">
                <a16:creationId xmlns:a16="http://schemas.microsoft.com/office/drawing/2014/main" id="{50F77E44-5F38-4AD1-B4B9-934D867EEDEA}"/>
              </a:ext>
            </a:extLst>
          </p:cNvPr>
          <p:cNvSpPr txBox="1">
            <a:spLocks noChangeArrowheads="1"/>
          </p:cNvSpPr>
          <p:nvPr/>
        </p:nvSpPr>
        <p:spPr bwMode="auto">
          <a:xfrm>
            <a:off x="249477" y="4107134"/>
            <a:ext cx="25503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400" b="1" dirty="0">
                <a:solidFill>
                  <a:prstClr val="black"/>
                </a:solidFill>
                <a:latin typeface="Helvetica" panose="020B0604020202020204" pitchFamily="34" charset="0"/>
                <a:ea typeface="ＭＳ Ｐゴシック"/>
                <a:cs typeface="Helvetica" panose="020B0604020202020204" pitchFamily="34" charset="0"/>
              </a:rPr>
              <a:t>Source Noise Experiments</a:t>
            </a:r>
          </a:p>
        </p:txBody>
      </p:sp>
      <p:sp>
        <p:nvSpPr>
          <p:cNvPr id="37" name="Freeform 26">
            <a:extLst>
              <a:ext uri="{FF2B5EF4-FFF2-40B4-BE49-F238E27FC236}">
                <a16:creationId xmlns:a16="http://schemas.microsoft.com/office/drawing/2014/main" id="{B85EC7BA-AD88-4138-A6CC-5A22A055AE00}"/>
              </a:ext>
            </a:extLst>
          </p:cNvPr>
          <p:cNvSpPr>
            <a:spLocks/>
          </p:cNvSpPr>
          <p:nvPr/>
        </p:nvSpPr>
        <p:spPr bwMode="auto">
          <a:xfrm rot="5400000" flipH="1">
            <a:off x="1242890" y="3131604"/>
            <a:ext cx="257529" cy="2341111"/>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pic>
        <p:nvPicPr>
          <p:cNvPr id="38" name="Picture 37" descr="A picture containing table&#10;&#10;Description automatically generated">
            <a:extLst>
              <a:ext uri="{FF2B5EF4-FFF2-40B4-BE49-F238E27FC236}">
                <a16:creationId xmlns:a16="http://schemas.microsoft.com/office/drawing/2014/main" id="{33511D28-30E2-42CF-BF4A-E1DFBB7E7E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15066" y="1938196"/>
            <a:ext cx="2550327" cy="2099124"/>
          </a:xfrm>
          <a:prstGeom prst="rect">
            <a:avLst/>
          </a:prstGeom>
        </p:spPr>
      </p:pic>
      <p:sp>
        <p:nvSpPr>
          <p:cNvPr id="39" name="Text Box 23">
            <a:extLst>
              <a:ext uri="{FF2B5EF4-FFF2-40B4-BE49-F238E27FC236}">
                <a16:creationId xmlns:a16="http://schemas.microsoft.com/office/drawing/2014/main" id="{A704FB9F-CBD2-4C4C-A69D-842BB54CB193}"/>
              </a:ext>
            </a:extLst>
          </p:cNvPr>
          <p:cNvSpPr txBox="1">
            <a:spLocks noChangeArrowheads="1"/>
          </p:cNvSpPr>
          <p:nvPr/>
        </p:nvSpPr>
        <p:spPr bwMode="auto">
          <a:xfrm>
            <a:off x="2773127" y="2320058"/>
            <a:ext cx="245474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rPr>
              <a:t>Subsystem Level Measurements</a:t>
            </a:r>
            <a:endPar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40" name="Freeform 26">
            <a:extLst>
              <a:ext uri="{FF2B5EF4-FFF2-40B4-BE49-F238E27FC236}">
                <a16:creationId xmlns:a16="http://schemas.microsoft.com/office/drawing/2014/main" id="{9A02C4E5-C610-4AE0-80DD-687E01FAFE83}"/>
              </a:ext>
            </a:extLst>
          </p:cNvPr>
          <p:cNvSpPr>
            <a:spLocks/>
          </p:cNvSpPr>
          <p:nvPr/>
        </p:nvSpPr>
        <p:spPr bwMode="auto">
          <a:xfrm rot="16200000" flipH="1" flipV="1">
            <a:off x="3620706" y="1423570"/>
            <a:ext cx="452190" cy="2201197"/>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41" name="Text Box 23">
            <a:extLst>
              <a:ext uri="{FF2B5EF4-FFF2-40B4-BE49-F238E27FC236}">
                <a16:creationId xmlns:a16="http://schemas.microsoft.com/office/drawing/2014/main" id="{272FB7A1-E1E3-49C4-AFAC-CCDD4C42A8E8}"/>
              </a:ext>
            </a:extLst>
          </p:cNvPr>
          <p:cNvSpPr txBox="1">
            <a:spLocks noChangeArrowheads="1"/>
          </p:cNvSpPr>
          <p:nvPr/>
        </p:nvSpPr>
        <p:spPr bwMode="auto">
          <a:xfrm>
            <a:off x="5190566" y="2343885"/>
            <a:ext cx="197891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400" b="1" dirty="0">
                <a:solidFill>
                  <a:prstClr val="black"/>
                </a:solidFill>
                <a:latin typeface="Helvetica" panose="020B0604020202020204" pitchFamily="34" charset="0"/>
                <a:ea typeface="ＭＳ Ｐゴシック"/>
                <a:cs typeface="Helvetica" panose="020B0604020202020204" pitchFamily="34" charset="0"/>
              </a:rPr>
              <a:t>Full Vehicle Measurements</a:t>
            </a:r>
          </a:p>
        </p:txBody>
      </p:sp>
      <p:sp>
        <p:nvSpPr>
          <p:cNvPr id="42" name="Freeform 26">
            <a:extLst>
              <a:ext uri="{FF2B5EF4-FFF2-40B4-BE49-F238E27FC236}">
                <a16:creationId xmlns:a16="http://schemas.microsoft.com/office/drawing/2014/main" id="{F9DFB3F2-E033-44FB-B06E-4F97B17A35AE}"/>
              </a:ext>
            </a:extLst>
          </p:cNvPr>
          <p:cNvSpPr>
            <a:spLocks/>
          </p:cNvSpPr>
          <p:nvPr/>
        </p:nvSpPr>
        <p:spPr bwMode="auto">
          <a:xfrm rot="5400000" flipV="1">
            <a:off x="6128444" y="1379552"/>
            <a:ext cx="394356" cy="2214235"/>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43" name="Text Box 23">
            <a:extLst>
              <a:ext uri="{FF2B5EF4-FFF2-40B4-BE49-F238E27FC236}">
                <a16:creationId xmlns:a16="http://schemas.microsoft.com/office/drawing/2014/main" id="{91019A27-5E3C-48AB-B820-CD04B312AA92}"/>
              </a:ext>
            </a:extLst>
          </p:cNvPr>
          <p:cNvSpPr txBox="1">
            <a:spLocks noChangeArrowheads="1"/>
          </p:cNvSpPr>
          <p:nvPr/>
        </p:nvSpPr>
        <p:spPr bwMode="auto">
          <a:xfrm>
            <a:off x="5536841" y="5147486"/>
            <a:ext cx="157756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400" b="1" dirty="0">
                <a:solidFill>
                  <a:prstClr val="black"/>
                </a:solidFill>
                <a:latin typeface="Helvetica" panose="020B0604020202020204" pitchFamily="34" charset="0"/>
                <a:ea typeface="ＭＳ Ｐゴシック"/>
                <a:cs typeface="Helvetica" panose="020B0604020202020204" pitchFamily="34" charset="0"/>
              </a:rPr>
              <a:t>System Noise </a:t>
            </a:r>
          </a:p>
        </p:txBody>
      </p:sp>
      <p:sp>
        <p:nvSpPr>
          <p:cNvPr id="44" name="Freeform 26">
            <a:extLst>
              <a:ext uri="{FF2B5EF4-FFF2-40B4-BE49-F238E27FC236}">
                <a16:creationId xmlns:a16="http://schemas.microsoft.com/office/drawing/2014/main" id="{6E01313F-6098-4427-B4F9-2C6E2ACD24C8}"/>
              </a:ext>
            </a:extLst>
          </p:cNvPr>
          <p:cNvSpPr>
            <a:spLocks/>
          </p:cNvSpPr>
          <p:nvPr/>
        </p:nvSpPr>
        <p:spPr bwMode="auto">
          <a:xfrm rot="5400000">
            <a:off x="6301511" y="4338496"/>
            <a:ext cx="352096" cy="1881437"/>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45" name="Text Box 23">
            <a:extLst>
              <a:ext uri="{FF2B5EF4-FFF2-40B4-BE49-F238E27FC236}">
                <a16:creationId xmlns:a16="http://schemas.microsoft.com/office/drawing/2014/main" id="{264BFA80-79C0-4D45-AF5B-F60A927AC25D}"/>
              </a:ext>
            </a:extLst>
          </p:cNvPr>
          <p:cNvSpPr txBox="1">
            <a:spLocks noChangeArrowheads="1"/>
          </p:cNvSpPr>
          <p:nvPr/>
        </p:nvSpPr>
        <p:spPr bwMode="auto">
          <a:xfrm>
            <a:off x="30631" y="6265012"/>
            <a:ext cx="25503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rPr>
              <a:t>Source Noise Predictions</a:t>
            </a:r>
            <a:endParaRPr kumimoji="0" lang="en-US" sz="14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46" name="Freeform 26">
            <a:extLst>
              <a:ext uri="{FF2B5EF4-FFF2-40B4-BE49-F238E27FC236}">
                <a16:creationId xmlns:a16="http://schemas.microsoft.com/office/drawing/2014/main" id="{5B53A6AC-3B16-45E6-A3FE-750C48E45D19}"/>
              </a:ext>
            </a:extLst>
          </p:cNvPr>
          <p:cNvSpPr>
            <a:spLocks/>
          </p:cNvSpPr>
          <p:nvPr/>
        </p:nvSpPr>
        <p:spPr bwMode="auto">
          <a:xfrm rot="16200000">
            <a:off x="1070983" y="5317952"/>
            <a:ext cx="324061" cy="2185610"/>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sp>
        <p:nvSpPr>
          <p:cNvPr id="47" name="Text Box 23">
            <a:extLst>
              <a:ext uri="{FF2B5EF4-FFF2-40B4-BE49-F238E27FC236}">
                <a16:creationId xmlns:a16="http://schemas.microsoft.com/office/drawing/2014/main" id="{9F452574-143D-448C-90D5-8B89B1981165}"/>
              </a:ext>
            </a:extLst>
          </p:cNvPr>
          <p:cNvSpPr txBox="1">
            <a:spLocks noChangeArrowheads="1"/>
          </p:cNvSpPr>
          <p:nvPr/>
        </p:nvSpPr>
        <p:spPr bwMode="auto">
          <a:xfrm>
            <a:off x="2606808" y="6098721"/>
            <a:ext cx="197891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Propulsion-Airframe Aeroacoustics</a:t>
            </a:r>
            <a:endParaRPr kumimoji="0" lang="en-US" sz="14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48" name="Rectangle: Rounded Corners 47">
            <a:extLst>
              <a:ext uri="{FF2B5EF4-FFF2-40B4-BE49-F238E27FC236}">
                <a16:creationId xmlns:a16="http://schemas.microsoft.com/office/drawing/2014/main" id="{EEADD1AD-170F-4470-95F5-C65962E081F4}"/>
              </a:ext>
            </a:extLst>
          </p:cNvPr>
          <p:cNvSpPr/>
          <p:nvPr/>
        </p:nvSpPr>
        <p:spPr bwMode="auto">
          <a:xfrm>
            <a:off x="1131755" y="1243456"/>
            <a:ext cx="9213744" cy="622748"/>
          </a:xfrm>
          <a:prstGeom prst="roundRect">
            <a:avLst/>
          </a:prstGeom>
          <a:solidFill>
            <a:srgbClr val="4F81BD">
              <a:lumMod val="60000"/>
              <a:lumOff val="40000"/>
            </a:srgbClr>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Helvetica" panose="020B0604020202020204" pitchFamily="34" charset="0"/>
                <a:ea typeface="ＭＳ Ｐゴシック" pitchFamily="34" charset="-128"/>
                <a:cs typeface="Helvetica" panose="020B0604020202020204" pitchFamily="34" charset="0"/>
              </a:rPr>
              <a:t>Understand and accurately predict the noise from any air vehicle configuration.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Helvetica" panose="020B0604020202020204" pitchFamily="34" charset="0"/>
                <a:ea typeface="ＭＳ Ｐゴシック" pitchFamily="34" charset="-128"/>
                <a:cs typeface="Helvetica" panose="020B0604020202020204" pitchFamily="34" charset="0"/>
              </a:rPr>
              <a:t>Define and demonstrate concepts for air vehicle noise reduction.</a:t>
            </a:r>
          </a:p>
        </p:txBody>
      </p:sp>
      <p:sp>
        <p:nvSpPr>
          <p:cNvPr id="49" name="Text Box 23">
            <a:extLst>
              <a:ext uri="{FF2B5EF4-FFF2-40B4-BE49-F238E27FC236}">
                <a16:creationId xmlns:a16="http://schemas.microsoft.com/office/drawing/2014/main" id="{B346EC38-69A3-4AD9-92A1-617935053B4C}"/>
              </a:ext>
            </a:extLst>
          </p:cNvPr>
          <p:cNvSpPr txBox="1">
            <a:spLocks noChangeArrowheads="1"/>
          </p:cNvSpPr>
          <p:nvPr/>
        </p:nvSpPr>
        <p:spPr bwMode="auto">
          <a:xfrm>
            <a:off x="9107007" y="2023296"/>
            <a:ext cx="2525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Major Facilities Used</a:t>
            </a:r>
            <a:endParaRPr kumimoji="0" lang="en-US" sz="1600" b="1" i="0" u="none" strike="noStrike" kern="0" cap="none" spc="0" normalizeH="0" baseline="0" noProof="0" dirty="0">
              <a:ln>
                <a:noFill/>
              </a:ln>
              <a:solidFill>
                <a:srgbClr val="FF0000"/>
              </a:solidFill>
              <a:effectLst/>
              <a:uLnTx/>
              <a:uFillTx/>
              <a:latin typeface="Helvetica" panose="020B0604020202020204" pitchFamily="34" charset="0"/>
              <a:cs typeface="Helvetica" panose="020B0604020202020204" pitchFamily="34" charset="0"/>
            </a:endParaRPr>
          </a:p>
        </p:txBody>
      </p:sp>
      <p:sp>
        <p:nvSpPr>
          <p:cNvPr id="50" name="Freeform 26">
            <a:extLst>
              <a:ext uri="{FF2B5EF4-FFF2-40B4-BE49-F238E27FC236}">
                <a16:creationId xmlns:a16="http://schemas.microsoft.com/office/drawing/2014/main" id="{C33A3A67-0394-4178-8FE9-0DDDB85DCCE4}"/>
              </a:ext>
            </a:extLst>
          </p:cNvPr>
          <p:cNvSpPr>
            <a:spLocks/>
          </p:cNvSpPr>
          <p:nvPr/>
        </p:nvSpPr>
        <p:spPr bwMode="auto">
          <a:xfrm rot="16200000" flipH="1" flipV="1">
            <a:off x="9669047" y="130835"/>
            <a:ext cx="324986" cy="4101116"/>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pic>
        <p:nvPicPr>
          <p:cNvPr id="53" name="Content Placeholder 11">
            <a:extLst>
              <a:ext uri="{FF2B5EF4-FFF2-40B4-BE49-F238E27FC236}">
                <a16:creationId xmlns:a16="http://schemas.microsoft.com/office/drawing/2014/main" id="{6B02989C-4C5F-4DCE-B661-C4D4B6B711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752960" y="2475440"/>
            <a:ext cx="1833957" cy="1464455"/>
          </a:xfrm>
          <a:prstGeom prst="rect">
            <a:avLst/>
          </a:prstGeom>
          <a:ln>
            <a:noFill/>
          </a:ln>
          <a:effectLst>
            <a:outerShdw blurRad="292100" dist="139700" dir="2700000" algn="tl" rotWithShape="0">
              <a:srgbClr val="333333">
                <a:alpha val="65000"/>
              </a:srgbClr>
            </a:outerShdw>
          </a:effectLst>
        </p:spPr>
      </p:pic>
      <p:pic>
        <p:nvPicPr>
          <p:cNvPr id="54" name="Picture 53">
            <a:extLst>
              <a:ext uri="{FF2B5EF4-FFF2-40B4-BE49-F238E27FC236}">
                <a16:creationId xmlns:a16="http://schemas.microsoft.com/office/drawing/2014/main" id="{97A60DE4-149E-4491-9E67-1DC4FEC0E2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58401" y="2474092"/>
            <a:ext cx="2205923" cy="1464454"/>
          </a:xfrm>
          <a:prstGeom prst="rect">
            <a:avLst/>
          </a:prstGeom>
          <a:ln>
            <a:noFill/>
          </a:ln>
          <a:effectLst>
            <a:outerShdw blurRad="292100" dist="139700" dir="2700000" algn="tl" rotWithShape="0">
              <a:srgbClr val="333333">
                <a:alpha val="65000"/>
              </a:srgbClr>
            </a:outerShdw>
          </a:effectLst>
        </p:spPr>
      </p:pic>
      <p:pic>
        <p:nvPicPr>
          <p:cNvPr id="55" name="Picture 13">
            <a:extLst>
              <a:ext uri="{FF2B5EF4-FFF2-40B4-BE49-F238E27FC236}">
                <a16:creationId xmlns:a16="http://schemas.microsoft.com/office/drawing/2014/main" id="{3F279C48-BCFE-45AD-96A2-FE898665239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72562" y="4000534"/>
            <a:ext cx="1833957" cy="123172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6" name="Picture 55" descr="Screen Shot 2016-02-01 at 4.44.06 PM.png">
            <a:extLst>
              <a:ext uri="{FF2B5EF4-FFF2-40B4-BE49-F238E27FC236}">
                <a16:creationId xmlns:a16="http://schemas.microsoft.com/office/drawing/2014/main" id="{262B2B8F-B484-46A8-9BEC-9EDA0F4CD55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739990" y="5284481"/>
            <a:ext cx="1844035" cy="1504776"/>
          </a:xfrm>
          <a:prstGeom prst="rect">
            <a:avLst/>
          </a:prstGeom>
          <a:ln>
            <a:noFill/>
          </a:ln>
          <a:effectLst>
            <a:outerShdw blurRad="292100" dist="139700" dir="2700000" algn="tl" rotWithShape="0">
              <a:srgbClr val="333333">
                <a:alpha val="65000"/>
              </a:srgbClr>
            </a:outerShdw>
          </a:effectLst>
        </p:spPr>
      </p:pic>
      <p:pic>
        <p:nvPicPr>
          <p:cNvPr id="57" name="Picture 56">
            <a:extLst>
              <a:ext uri="{FF2B5EF4-FFF2-40B4-BE49-F238E27FC236}">
                <a16:creationId xmlns:a16="http://schemas.microsoft.com/office/drawing/2014/main" id="{4D8C17C3-1B15-4475-9F19-B57D839A777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9666389" y="3999839"/>
            <a:ext cx="1917636" cy="1211076"/>
          </a:xfrm>
          <a:prstGeom prst="rect">
            <a:avLst/>
          </a:prstGeom>
          <a:ln>
            <a:noFill/>
          </a:ln>
          <a:effectLst>
            <a:outerShdw blurRad="292100" dist="139700" dir="2700000" algn="tl" rotWithShape="0">
              <a:srgbClr val="333333">
                <a:alpha val="65000"/>
              </a:srgbClr>
            </a:outerShdw>
          </a:effectLst>
        </p:spPr>
      </p:pic>
      <p:sp>
        <p:nvSpPr>
          <p:cNvPr id="58" name="TextBox 57">
            <a:extLst>
              <a:ext uri="{FF2B5EF4-FFF2-40B4-BE49-F238E27FC236}">
                <a16:creationId xmlns:a16="http://schemas.microsoft.com/office/drawing/2014/main" id="{0CDA98E1-68E7-4383-A238-7D74EDC9963D}"/>
              </a:ext>
            </a:extLst>
          </p:cNvPr>
          <p:cNvSpPr txBox="1"/>
          <p:nvPr/>
        </p:nvSpPr>
        <p:spPr>
          <a:xfrm>
            <a:off x="7735900" y="3999839"/>
            <a:ext cx="1088988" cy="738664"/>
          </a:xfrm>
          <a:prstGeom prst="rect">
            <a:avLst/>
          </a:prstGeom>
          <a:noFill/>
        </p:spPr>
        <p:txBody>
          <a:bodyPr wrap="square" rtlCol="0">
            <a:spAutoFit/>
          </a:bodyPr>
          <a:lstStyle/>
          <a:p>
            <a:pPr eaLnBrk="0" fontAlgn="base" hangingPunct="0">
              <a:spcBef>
                <a:spcPct val="0"/>
              </a:spcBef>
              <a:spcAft>
                <a:spcPct val="0"/>
              </a:spcAft>
            </a:pPr>
            <a:r>
              <a:rPr lang="en-US" sz="1400" b="1" i="1" dirty="0">
                <a:solidFill>
                  <a:srgbClr val="FFFF00"/>
                </a:solidFill>
                <a:latin typeface="Helvetica" panose="020B0604020202020204" pitchFamily="34" charset="0"/>
                <a:ea typeface="ＭＳ Ｐゴシック" pitchFamily="34" charset="-128"/>
                <a:cs typeface="Helvetica" panose="020B0604020202020204" pitchFamily="34" charset="0"/>
              </a:rPr>
              <a:t>14x22 Acoustic Mode</a:t>
            </a:r>
          </a:p>
        </p:txBody>
      </p:sp>
      <p:sp>
        <p:nvSpPr>
          <p:cNvPr id="59" name="TextBox 58">
            <a:extLst>
              <a:ext uri="{FF2B5EF4-FFF2-40B4-BE49-F238E27FC236}">
                <a16:creationId xmlns:a16="http://schemas.microsoft.com/office/drawing/2014/main" id="{D812B5A0-09EB-4307-B516-9D444C3207EE}"/>
              </a:ext>
            </a:extLst>
          </p:cNvPr>
          <p:cNvSpPr txBox="1"/>
          <p:nvPr/>
        </p:nvSpPr>
        <p:spPr>
          <a:xfrm>
            <a:off x="9702979" y="6093092"/>
            <a:ext cx="976111" cy="748389"/>
          </a:xfrm>
          <a:prstGeom prst="rect">
            <a:avLst/>
          </a:prstGeom>
          <a:noFill/>
        </p:spPr>
        <p:txBody>
          <a:bodyPr wrap="square" rtlCol="0">
            <a:spAutoFit/>
          </a:bodyPr>
          <a:lstStyle/>
          <a:p>
            <a:pPr eaLnBrk="0" fontAlgn="base" hangingPunct="0">
              <a:spcBef>
                <a:spcPct val="0"/>
              </a:spcBef>
              <a:spcAft>
                <a:spcPct val="0"/>
              </a:spcAft>
            </a:pPr>
            <a:r>
              <a:rPr lang="en-US" sz="1400" b="1" i="1" dirty="0">
                <a:solidFill>
                  <a:srgbClr val="FFFF00"/>
                </a:solidFill>
                <a:latin typeface="Helvetica" panose="020B0604020202020204" pitchFamily="34" charset="0"/>
                <a:ea typeface="ＭＳ Ｐゴシック" pitchFamily="34" charset="-128"/>
                <a:cs typeface="Helvetica" panose="020B0604020202020204" pitchFamily="34" charset="0"/>
              </a:rPr>
              <a:t>Quiet Flow Facility</a:t>
            </a:r>
          </a:p>
        </p:txBody>
      </p:sp>
      <p:sp>
        <p:nvSpPr>
          <p:cNvPr id="60" name="TextBox 59">
            <a:extLst>
              <a:ext uri="{FF2B5EF4-FFF2-40B4-BE49-F238E27FC236}">
                <a16:creationId xmlns:a16="http://schemas.microsoft.com/office/drawing/2014/main" id="{4DDDCC25-925C-40FA-AEBD-8C9AB4F5C192}"/>
              </a:ext>
            </a:extLst>
          </p:cNvPr>
          <p:cNvSpPr txBox="1"/>
          <p:nvPr/>
        </p:nvSpPr>
        <p:spPr>
          <a:xfrm>
            <a:off x="9666389" y="3980252"/>
            <a:ext cx="1072216" cy="738664"/>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sz="1400" b="1" i="1" dirty="0">
                <a:solidFill>
                  <a:srgbClr val="FFFF00"/>
                </a:solidFill>
                <a:latin typeface="Helvetica" panose="020B0604020202020204" pitchFamily="34" charset="0"/>
                <a:ea typeface="ＭＳ Ｐゴシック"/>
                <a:cs typeface="Helvetica" panose="020B0604020202020204" pitchFamily="34" charset="0"/>
              </a:rPr>
              <a:t>Mobile Acoustics Facility</a:t>
            </a:r>
          </a:p>
        </p:txBody>
      </p:sp>
      <p:pic>
        <p:nvPicPr>
          <p:cNvPr id="61" name="Picture 20">
            <a:extLst>
              <a:ext uri="{FF2B5EF4-FFF2-40B4-BE49-F238E27FC236}">
                <a16:creationId xmlns:a16="http://schemas.microsoft.com/office/drawing/2014/main" id="{95382E09-5D30-430F-A064-096E19C43910}"/>
              </a:ext>
            </a:extLst>
          </p:cNvPr>
          <p:cNvPicPr>
            <a:picLocks noChangeAspect="1"/>
          </p:cNvPicPr>
          <p:nvPr/>
        </p:nvPicPr>
        <p:blipFill>
          <a:blip r:embed="rId9"/>
          <a:stretch>
            <a:fillRect/>
          </a:stretch>
        </p:blipFill>
        <p:spPr>
          <a:xfrm>
            <a:off x="2542210" y="5025037"/>
            <a:ext cx="2812265" cy="973390"/>
          </a:xfrm>
          <a:prstGeom prst="rect">
            <a:avLst/>
          </a:prstGeom>
        </p:spPr>
      </p:pic>
      <p:pic>
        <p:nvPicPr>
          <p:cNvPr id="62" name="Picture 25">
            <a:extLst>
              <a:ext uri="{FF2B5EF4-FFF2-40B4-BE49-F238E27FC236}">
                <a16:creationId xmlns:a16="http://schemas.microsoft.com/office/drawing/2014/main" id="{4FEC0D29-BE65-443E-9557-0DFB3C0C795F}"/>
              </a:ext>
            </a:extLst>
          </p:cNvPr>
          <p:cNvPicPr>
            <a:picLocks noChangeAspect="1"/>
          </p:cNvPicPr>
          <p:nvPr/>
        </p:nvPicPr>
        <p:blipFill>
          <a:blip r:embed="rId10"/>
          <a:stretch>
            <a:fillRect/>
          </a:stretch>
        </p:blipFill>
        <p:spPr>
          <a:xfrm>
            <a:off x="5227872" y="2882480"/>
            <a:ext cx="2341110" cy="1548444"/>
          </a:xfrm>
          <a:prstGeom prst="rect">
            <a:avLst/>
          </a:prstGeom>
        </p:spPr>
      </p:pic>
      <p:pic>
        <p:nvPicPr>
          <p:cNvPr id="63" name="Picture 29">
            <a:extLst>
              <a:ext uri="{FF2B5EF4-FFF2-40B4-BE49-F238E27FC236}">
                <a16:creationId xmlns:a16="http://schemas.microsoft.com/office/drawing/2014/main" id="{E1FD3125-0F07-4B14-A0BF-251881122A55}"/>
              </a:ext>
            </a:extLst>
          </p:cNvPr>
          <p:cNvPicPr>
            <a:picLocks noChangeAspect="1"/>
          </p:cNvPicPr>
          <p:nvPr/>
        </p:nvPicPr>
        <p:blipFill>
          <a:blip r:embed="rId11"/>
          <a:stretch>
            <a:fillRect/>
          </a:stretch>
        </p:blipFill>
        <p:spPr>
          <a:xfrm>
            <a:off x="7418279" y="5834762"/>
            <a:ext cx="847725" cy="180975"/>
          </a:xfrm>
          <a:prstGeom prst="rect">
            <a:avLst/>
          </a:prstGeom>
        </p:spPr>
      </p:pic>
      <p:pic>
        <p:nvPicPr>
          <p:cNvPr id="64" name="Picture 31">
            <a:extLst>
              <a:ext uri="{FF2B5EF4-FFF2-40B4-BE49-F238E27FC236}">
                <a16:creationId xmlns:a16="http://schemas.microsoft.com/office/drawing/2014/main" id="{8F36D9BD-3B14-427F-9C45-A371E993FAF8}"/>
              </a:ext>
            </a:extLst>
          </p:cNvPr>
          <p:cNvPicPr>
            <a:picLocks noChangeAspect="1"/>
          </p:cNvPicPr>
          <p:nvPr/>
        </p:nvPicPr>
        <p:blipFill>
          <a:blip r:embed="rId12"/>
          <a:stretch>
            <a:fillRect/>
          </a:stretch>
        </p:blipFill>
        <p:spPr>
          <a:xfrm>
            <a:off x="2730851" y="2882176"/>
            <a:ext cx="2313042" cy="1548444"/>
          </a:xfrm>
          <a:prstGeom prst="rect">
            <a:avLst/>
          </a:prstGeom>
        </p:spPr>
      </p:pic>
      <p:pic>
        <p:nvPicPr>
          <p:cNvPr id="65" name="Picture 32">
            <a:extLst>
              <a:ext uri="{FF2B5EF4-FFF2-40B4-BE49-F238E27FC236}">
                <a16:creationId xmlns:a16="http://schemas.microsoft.com/office/drawing/2014/main" id="{71ED17DE-DFA3-4BC1-A88F-361881A238E2}"/>
              </a:ext>
            </a:extLst>
          </p:cNvPr>
          <p:cNvPicPr>
            <a:picLocks noChangeAspect="1"/>
          </p:cNvPicPr>
          <p:nvPr/>
        </p:nvPicPr>
        <p:blipFill>
          <a:blip r:embed="rId13"/>
          <a:stretch>
            <a:fillRect/>
          </a:stretch>
        </p:blipFill>
        <p:spPr>
          <a:xfrm>
            <a:off x="207833" y="4552413"/>
            <a:ext cx="1978912" cy="1707518"/>
          </a:xfrm>
          <a:prstGeom prst="rect">
            <a:avLst/>
          </a:prstGeom>
        </p:spPr>
      </p:pic>
      <p:sp>
        <p:nvSpPr>
          <p:cNvPr id="66" name="Freeform 26">
            <a:extLst>
              <a:ext uri="{FF2B5EF4-FFF2-40B4-BE49-F238E27FC236}">
                <a16:creationId xmlns:a16="http://schemas.microsoft.com/office/drawing/2014/main" id="{09C2BC7C-385B-49D5-A566-5692EA2F0927}"/>
              </a:ext>
            </a:extLst>
          </p:cNvPr>
          <p:cNvSpPr>
            <a:spLocks/>
          </p:cNvSpPr>
          <p:nvPr/>
        </p:nvSpPr>
        <p:spPr bwMode="auto">
          <a:xfrm rot="16200000">
            <a:off x="3757902" y="5031353"/>
            <a:ext cx="497949" cy="2632684"/>
          </a:xfrm>
          <a:custGeom>
            <a:avLst/>
            <a:gdLst>
              <a:gd name="T0" fmla="*/ 0 w 1073"/>
              <a:gd name="T1" fmla="*/ 0 h 311"/>
              <a:gd name="T2" fmla="*/ 0 w 1073"/>
              <a:gd name="T3" fmla="*/ 2147483647 h 311"/>
              <a:gd name="T4" fmla="*/ 2147483647 w 1073"/>
              <a:gd name="T5" fmla="*/ 2147483647 h 311"/>
              <a:gd name="T6" fmla="*/ 0 60000 65536"/>
              <a:gd name="T7" fmla="*/ 0 60000 65536"/>
              <a:gd name="T8" fmla="*/ 0 60000 65536"/>
              <a:gd name="T9" fmla="*/ 0 w 1073"/>
              <a:gd name="T10" fmla="*/ 0 h 311"/>
              <a:gd name="T11" fmla="*/ 1073 w 1073"/>
              <a:gd name="T12" fmla="*/ 311 h 311"/>
            </a:gdLst>
            <a:ahLst/>
            <a:cxnLst>
              <a:cxn ang="T6">
                <a:pos x="T0" y="T1"/>
              </a:cxn>
              <a:cxn ang="T7">
                <a:pos x="T2" y="T3"/>
              </a:cxn>
              <a:cxn ang="T8">
                <a:pos x="T4" y="T5"/>
              </a:cxn>
            </a:cxnLst>
            <a:rect l="T9" t="T10" r="T11" b="T12"/>
            <a:pathLst>
              <a:path w="1073" h="311">
                <a:moveTo>
                  <a:pt x="0" y="0"/>
                </a:moveTo>
                <a:lnTo>
                  <a:pt x="0" y="311"/>
                </a:lnTo>
                <a:lnTo>
                  <a:pt x="1073" y="311"/>
                </a:lnTo>
              </a:path>
            </a:pathLst>
          </a:custGeom>
          <a:noFill/>
          <a:ln w="38100">
            <a:solidFill>
              <a:srgbClr val="FF8000"/>
            </a:solidFill>
            <a:round/>
            <a:headEnd/>
            <a:tailEnd type="oval" w="med" len="med"/>
          </a:ln>
          <a:effectLst>
            <a:outerShdw dist="35921" dir="2700000" algn="ctr" rotWithShape="0">
              <a:srgbClr val="EEECE1"/>
            </a:outerShdw>
          </a:effectLst>
          <a:extLst>
            <a:ext uri="{909E8E84-426E-40dd-AFC4-6F175D3DCCD1}">
              <a14:hiddenFill xmlns:a14="http://schemas.microsoft.com/office/drawing/2010/main" xmlns="">
                <a:solidFill>
                  <a:srgbClr val="FFFFFF"/>
                </a:solid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charset="0"/>
              <a:ea typeface="ＭＳ Ｐゴシック" pitchFamily="34" charset="-128"/>
            </a:endParaRPr>
          </a:p>
        </p:txBody>
      </p:sp>
      <p:pic>
        <p:nvPicPr>
          <p:cNvPr id="67" name="Picture 43">
            <a:extLst>
              <a:ext uri="{FF2B5EF4-FFF2-40B4-BE49-F238E27FC236}">
                <a16:creationId xmlns:a16="http://schemas.microsoft.com/office/drawing/2014/main" id="{5E6B241C-5494-4966-AC67-8EFE41F43AB9}"/>
              </a:ext>
            </a:extLst>
          </p:cNvPr>
          <p:cNvPicPr>
            <a:picLocks noChangeAspect="1"/>
          </p:cNvPicPr>
          <p:nvPr/>
        </p:nvPicPr>
        <p:blipFill>
          <a:blip r:embed="rId14"/>
          <a:stretch>
            <a:fillRect/>
          </a:stretch>
        </p:blipFill>
        <p:spPr>
          <a:xfrm>
            <a:off x="5443076" y="5568179"/>
            <a:ext cx="3048933" cy="1061082"/>
          </a:xfrm>
          <a:prstGeom prst="rect">
            <a:avLst/>
          </a:prstGeom>
        </p:spPr>
      </p:pic>
      <p:sp>
        <p:nvSpPr>
          <p:cNvPr id="68" name="TextBox 67">
            <a:extLst>
              <a:ext uri="{FF2B5EF4-FFF2-40B4-BE49-F238E27FC236}">
                <a16:creationId xmlns:a16="http://schemas.microsoft.com/office/drawing/2014/main" id="{D6B43763-5F64-48C3-B974-979BEEE1E4C3}"/>
              </a:ext>
            </a:extLst>
          </p:cNvPr>
          <p:cNvSpPr txBox="1"/>
          <p:nvPr/>
        </p:nvSpPr>
        <p:spPr>
          <a:xfrm>
            <a:off x="7094406" y="321797"/>
            <a:ext cx="3567602" cy="400110"/>
          </a:xfrm>
          <a:prstGeom prst="rect">
            <a:avLst/>
          </a:prstGeom>
          <a:noFill/>
        </p:spPr>
        <p:txBody>
          <a:bodyPr wrap="square">
            <a:spAutoFit/>
          </a:bodyPr>
          <a:lstStyle/>
          <a:p>
            <a:pPr lvl="1" algn="ctr"/>
            <a:r>
              <a:rPr lang="en-US" sz="2000" dirty="0">
                <a:latin typeface="Helvetica" panose="020B0604020202020204" pitchFamily="34" charset="0"/>
                <a:cs typeface="Helvetica" panose="020B0604020202020204" pitchFamily="34" charset="0"/>
              </a:rPr>
              <a:t>aab.larc.nasa.gov</a:t>
            </a:r>
          </a:p>
        </p:txBody>
      </p:sp>
      <p:sp>
        <p:nvSpPr>
          <p:cNvPr id="52" name="TextBox 51">
            <a:extLst>
              <a:ext uri="{FF2B5EF4-FFF2-40B4-BE49-F238E27FC236}">
                <a16:creationId xmlns:a16="http://schemas.microsoft.com/office/drawing/2014/main" id="{E007E921-AD5E-43D2-8D5D-64E0A6BAA556}"/>
              </a:ext>
            </a:extLst>
          </p:cNvPr>
          <p:cNvSpPr txBox="1"/>
          <p:nvPr/>
        </p:nvSpPr>
        <p:spPr>
          <a:xfrm>
            <a:off x="7746298" y="2486669"/>
            <a:ext cx="1491422" cy="738664"/>
          </a:xfrm>
          <a:prstGeom prst="rect">
            <a:avLst/>
          </a:prstGeom>
          <a:noFill/>
        </p:spPr>
        <p:txBody>
          <a:bodyPr wrap="square" rtlCol="0">
            <a:spAutoFit/>
          </a:bodyPr>
          <a:lstStyle/>
          <a:p>
            <a:pPr eaLnBrk="0" fontAlgn="base" hangingPunct="0">
              <a:spcBef>
                <a:spcPct val="0"/>
              </a:spcBef>
              <a:spcAft>
                <a:spcPct val="0"/>
              </a:spcAft>
            </a:pPr>
            <a:r>
              <a:rPr lang="en-US" sz="1400" b="1" i="1" dirty="0">
                <a:solidFill>
                  <a:srgbClr val="FFFF00"/>
                </a:solidFill>
                <a:latin typeface="Arial" charset="0"/>
                <a:ea typeface="ＭＳ Ｐゴシック" pitchFamily="34" charset="-128"/>
              </a:rPr>
              <a:t>Small Hover Anechoic Chamber</a:t>
            </a:r>
          </a:p>
        </p:txBody>
      </p:sp>
      <p:sp>
        <p:nvSpPr>
          <p:cNvPr id="51" name="TextBox 50">
            <a:extLst>
              <a:ext uri="{FF2B5EF4-FFF2-40B4-BE49-F238E27FC236}">
                <a16:creationId xmlns:a16="http://schemas.microsoft.com/office/drawing/2014/main" id="{A3129453-DE5D-4A76-9147-8D1470FFA355}"/>
              </a:ext>
            </a:extLst>
          </p:cNvPr>
          <p:cNvSpPr txBox="1"/>
          <p:nvPr/>
        </p:nvSpPr>
        <p:spPr>
          <a:xfrm>
            <a:off x="10602432" y="2461293"/>
            <a:ext cx="1491422" cy="738664"/>
          </a:xfrm>
          <a:prstGeom prst="rect">
            <a:avLst/>
          </a:prstGeom>
          <a:noFill/>
        </p:spPr>
        <p:txBody>
          <a:bodyPr wrap="square" rtlCol="0">
            <a:spAutoFit/>
          </a:bodyPr>
          <a:lstStyle/>
          <a:p>
            <a:pPr eaLnBrk="0" fontAlgn="base" hangingPunct="0">
              <a:spcBef>
                <a:spcPct val="0"/>
              </a:spcBef>
              <a:spcAft>
                <a:spcPct val="0"/>
              </a:spcAft>
            </a:pPr>
            <a:r>
              <a:rPr lang="en-US" sz="1400" b="1" i="1" dirty="0">
                <a:solidFill>
                  <a:srgbClr val="FFFF00"/>
                </a:solidFill>
                <a:latin typeface="Helvetica" panose="020B0604020202020204" pitchFamily="34" charset="0"/>
                <a:ea typeface="ＭＳ Ｐゴシック" pitchFamily="34" charset="-128"/>
                <a:cs typeface="Helvetica" panose="020B0604020202020204" pitchFamily="34" charset="0"/>
              </a:rPr>
              <a:t>Low Speed </a:t>
            </a:r>
            <a:r>
              <a:rPr lang="en-US" sz="1400" b="1" i="1" dirty="0" err="1">
                <a:solidFill>
                  <a:srgbClr val="FFFF00"/>
                </a:solidFill>
                <a:latin typeface="Helvetica" panose="020B0604020202020204" pitchFamily="34" charset="0"/>
                <a:ea typeface="ＭＳ Ｐゴシック" pitchFamily="34" charset="-128"/>
                <a:cs typeface="Helvetica" panose="020B0604020202020204" pitchFamily="34" charset="0"/>
              </a:rPr>
              <a:t>Aeroacoustic</a:t>
            </a:r>
            <a:r>
              <a:rPr lang="en-US" sz="1400" b="1" i="1" dirty="0">
                <a:solidFill>
                  <a:srgbClr val="FFFF00"/>
                </a:solidFill>
                <a:latin typeface="Helvetica" panose="020B0604020202020204" pitchFamily="34" charset="0"/>
                <a:ea typeface="ＭＳ Ｐゴシック" pitchFamily="34" charset="-128"/>
                <a:cs typeface="Helvetica" panose="020B0604020202020204" pitchFamily="34" charset="0"/>
              </a:rPr>
              <a:t> Wind Tunnel</a:t>
            </a:r>
          </a:p>
        </p:txBody>
      </p:sp>
    </p:spTree>
    <p:extLst>
      <p:ext uri="{BB962C8B-B14F-4D97-AF65-F5344CB8AC3E}">
        <p14:creationId xmlns:p14="http://schemas.microsoft.com/office/powerpoint/2010/main" val="1190802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432F42-48F2-4793-B56F-4CE53817B2C2}"/>
              </a:ext>
            </a:extLst>
          </p:cNvPr>
          <p:cNvSpPr>
            <a:spLocks noGrp="1"/>
          </p:cNvSpPr>
          <p:nvPr>
            <p:ph idx="1"/>
          </p:nvPr>
        </p:nvSpPr>
        <p:spPr/>
        <p:txBody>
          <a:bodyPr/>
          <a:lstStyle/>
          <a:p>
            <a:pPr>
              <a:spcBef>
                <a:spcPts val="200"/>
              </a:spcBef>
            </a:pPr>
            <a:r>
              <a:rPr lang="en-US" dirty="0">
                <a:latin typeface="Helvetica" panose="020B0604020202020204" pitchFamily="34" charset="0"/>
                <a:cs typeface="Helvetica" panose="020B0604020202020204" pitchFamily="34" charset="0"/>
              </a:rPr>
              <a:t>intern.nasa.gov</a:t>
            </a:r>
          </a:p>
          <a:p>
            <a:pPr lvl="1">
              <a:spcBef>
                <a:spcPts val="200"/>
              </a:spcBef>
            </a:pPr>
            <a:r>
              <a:rPr lang="en-US" dirty="0">
                <a:latin typeface="Helvetica" panose="020B0604020202020204" pitchFamily="34" charset="0"/>
                <a:cs typeface="Helvetica" panose="020B0604020202020204" pitchFamily="34" charset="0"/>
              </a:rPr>
              <a:t>Internships</a:t>
            </a:r>
          </a:p>
          <a:p>
            <a:pPr lvl="1">
              <a:spcBef>
                <a:spcPts val="200"/>
              </a:spcBef>
            </a:pPr>
            <a:r>
              <a:rPr lang="en-US" dirty="0">
                <a:latin typeface="Helvetica" panose="020B0604020202020204" pitchFamily="34" charset="0"/>
                <a:cs typeface="Helvetica" panose="020B0604020202020204" pitchFamily="34" charset="0"/>
              </a:rPr>
              <a:t>Fellowships</a:t>
            </a:r>
          </a:p>
          <a:p>
            <a:pPr lvl="2">
              <a:spcBef>
                <a:spcPts val="200"/>
              </a:spcBef>
            </a:pPr>
            <a:r>
              <a:rPr lang="en-US" dirty="0">
                <a:latin typeface="Helvetica" panose="020B0604020202020204" pitchFamily="34" charset="0"/>
                <a:cs typeface="Helvetica" panose="020B0604020202020204" pitchFamily="34" charset="0"/>
              </a:rPr>
              <a:t>2021: $50k (M.S.) or $55k (PhD) per year</a:t>
            </a:r>
          </a:p>
          <a:p>
            <a:pPr lvl="1">
              <a:spcBef>
                <a:spcPts val="200"/>
              </a:spcBef>
            </a:pPr>
            <a:r>
              <a:rPr lang="en-US" dirty="0">
                <a:latin typeface="Helvetica" panose="020B0604020202020204" pitchFamily="34" charset="0"/>
                <a:cs typeface="Helvetica" panose="020B0604020202020204" pitchFamily="34" charset="0"/>
              </a:rPr>
              <a:t>Pathways Program</a:t>
            </a:r>
          </a:p>
          <a:p>
            <a:pPr lvl="2">
              <a:spcBef>
                <a:spcPts val="200"/>
              </a:spcBef>
            </a:pPr>
            <a:r>
              <a:rPr lang="en-US" dirty="0">
                <a:latin typeface="Helvetica" panose="020B0604020202020204" pitchFamily="34" charset="0"/>
                <a:cs typeface="Helvetica" panose="020B0604020202020204" pitchFamily="34" charset="0"/>
              </a:rPr>
              <a:t>Minimum 16 weeks on-site at NASA</a:t>
            </a:r>
          </a:p>
          <a:p>
            <a:pPr>
              <a:spcBef>
                <a:spcPts val="200"/>
              </a:spcBef>
            </a:pPr>
            <a:r>
              <a:rPr lang="en-US" dirty="0">
                <a:latin typeface="Helvetica" panose="020B0604020202020204" pitchFamily="34" charset="0"/>
                <a:cs typeface="Helvetica" panose="020B0604020202020204" pitchFamily="34" charset="0"/>
              </a:rPr>
              <a:t>usajobs.gov</a:t>
            </a:r>
          </a:p>
          <a:p>
            <a:pPr lvl="1">
              <a:spcBef>
                <a:spcPts val="200"/>
              </a:spcBef>
            </a:pPr>
            <a:r>
              <a:rPr lang="en-US" dirty="0">
                <a:latin typeface="Helvetica" panose="020B0604020202020204" pitchFamily="34" charset="0"/>
                <a:cs typeface="Helvetica" panose="020B0604020202020204" pitchFamily="34" charset="0"/>
              </a:rPr>
              <a:t>Employment</a:t>
            </a:r>
          </a:p>
          <a:p>
            <a:pPr lvl="2">
              <a:spcBef>
                <a:spcPts val="200"/>
              </a:spcBef>
            </a:pPr>
            <a:r>
              <a:rPr lang="en-US" dirty="0">
                <a:latin typeface="Helvetica" panose="020B0604020202020204" pitchFamily="34" charset="0"/>
                <a:cs typeface="Helvetica" panose="020B0604020202020204" pitchFamily="34" charset="0"/>
              </a:rPr>
              <a:t>2022: Starting at $66k for M.S. and $80k for PhD + annual bonus. Support for work-life balance:</a:t>
            </a:r>
          </a:p>
          <a:p>
            <a:pPr lvl="3">
              <a:spcBef>
                <a:spcPts val="200"/>
              </a:spcBef>
            </a:pPr>
            <a:r>
              <a:rPr lang="en-US" dirty="0">
                <a:latin typeface="Helvetica" panose="020B0604020202020204" pitchFamily="34" charset="0"/>
                <a:cs typeface="Helvetica" panose="020B0604020202020204" pitchFamily="34" charset="0"/>
              </a:rPr>
              <a:t>13 days paid time off + 10 federal holidays, 13 days paid sick leave, 12 weeks paid parental leave</a:t>
            </a:r>
          </a:p>
          <a:p>
            <a:pPr lvl="3">
              <a:spcBef>
                <a:spcPts val="200"/>
              </a:spcBef>
            </a:pPr>
            <a:r>
              <a:rPr lang="en-US" dirty="0">
                <a:latin typeface="Helvetica" panose="020B0604020202020204" pitchFamily="34" charset="0"/>
                <a:cs typeface="Helvetica" panose="020B0604020202020204" pitchFamily="34" charset="0"/>
              </a:rPr>
              <a:t>Health &amp; life insurance, up to 5% matching retirement contribution plus pension </a:t>
            </a:r>
          </a:p>
          <a:p>
            <a:pPr lvl="2">
              <a:spcBef>
                <a:spcPts val="200"/>
              </a:spcBef>
            </a:pPr>
            <a:r>
              <a:rPr lang="en-US" dirty="0">
                <a:latin typeface="Helvetica" panose="020B0604020202020204" pitchFamily="34" charset="0"/>
                <a:cs typeface="Helvetica" panose="020B0604020202020204" pitchFamily="34" charset="0"/>
              </a:rPr>
              <a:t>Flexible work hours, telework arrangements, and conference travel support may also be possible</a:t>
            </a:r>
          </a:p>
          <a:p>
            <a:pPr>
              <a:spcBef>
                <a:spcPts val="200"/>
              </a:spcBef>
            </a:pPr>
            <a:r>
              <a:rPr lang="en-US" dirty="0">
                <a:latin typeface="Helvetica" panose="020B0604020202020204" pitchFamily="34" charset="0"/>
                <a:cs typeface="Helvetica" panose="020B0604020202020204" pitchFamily="34" charset="0"/>
              </a:rPr>
              <a:t>NASA Advanced Degree Program</a:t>
            </a:r>
          </a:p>
          <a:p>
            <a:pPr lvl="1">
              <a:spcBef>
                <a:spcPts val="200"/>
              </a:spcBef>
            </a:pPr>
            <a:r>
              <a:rPr lang="en-US" dirty="0">
                <a:latin typeface="Helvetica" panose="020B0604020202020204" pitchFamily="34" charset="0"/>
                <a:cs typeface="Helvetica" panose="020B0604020202020204" pitchFamily="34" charset="0"/>
              </a:rPr>
              <a:t>Covers tuition and books to complete Master’s and PhD programs after being hired</a:t>
            </a:r>
          </a:p>
          <a:p>
            <a:endParaRPr lang="en-US"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4847B8DC-9FF2-4DD1-9C36-A5BB9455BEBA}"/>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NASA Opportunities for Students and Graduates</a:t>
            </a:r>
          </a:p>
        </p:txBody>
      </p:sp>
      <p:pic>
        <p:nvPicPr>
          <p:cNvPr id="7" name="Picture 6">
            <a:extLst>
              <a:ext uri="{FF2B5EF4-FFF2-40B4-BE49-F238E27FC236}">
                <a16:creationId xmlns:a16="http://schemas.microsoft.com/office/drawing/2014/main" id="{0F01E84E-A05B-45F3-8552-5DA1CBF42C62}"/>
              </a:ext>
            </a:extLst>
          </p:cNvPr>
          <p:cNvPicPr>
            <a:picLocks noChangeAspect="1"/>
          </p:cNvPicPr>
          <p:nvPr/>
        </p:nvPicPr>
        <p:blipFill>
          <a:blip r:embed="rId3"/>
          <a:stretch>
            <a:fillRect/>
          </a:stretch>
        </p:blipFill>
        <p:spPr>
          <a:xfrm>
            <a:off x="6096000" y="1221189"/>
            <a:ext cx="4980921" cy="2592528"/>
          </a:xfrm>
          <a:prstGeom prst="rect">
            <a:avLst/>
          </a:prstGeom>
        </p:spPr>
      </p:pic>
    </p:spTree>
    <p:extLst>
      <p:ext uri="{BB962C8B-B14F-4D97-AF65-F5344CB8AC3E}">
        <p14:creationId xmlns:p14="http://schemas.microsoft.com/office/powerpoint/2010/main" val="2027377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5DD3C7D-2E5A-4856-BBE6-F0A807C30C10}"/>
              </a:ext>
            </a:extLst>
          </p:cNvPr>
          <p:cNvGrpSpPr/>
          <p:nvPr/>
        </p:nvGrpSpPr>
        <p:grpSpPr>
          <a:xfrm>
            <a:off x="138133" y="1107445"/>
            <a:ext cx="6087111" cy="1888321"/>
            <a:chOff x="-295740" y="1192928"/>
            <a:chExt cx="12487740" cy="3873901"/>
          </a:xfrm>
        </p:grpSpPr>
        <p:pic>
          <p:nvPicPr>
            <p:cNvPr id="18" name="Picture 17" descr="A picture containing text, person, person&#10;&#10;Description automatically generated">
              <a:extLst>
                <a:ext uri="{FF2B5EF4-FFF2-40B4-BE49-F238E27FC236}">
                  <a16:creationId xmlns:a16="http://schemas.microsoft.com/office/drawing/2014/main" id="{B0D4FE02-0863-41B9-B16A-C876A3BF31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740" y="1192928"/>
              <a:ext cx="5156228" cy="3867171"/>
            </a:xfrm>
            <a:prstGeom prst="rect">
              <a:avLst/>
            </a:prstGeom>
          </p:spPr>
        </p:pic>
        <p:pic>
          <p:nvPicPr>
            <p:cNvPr id="20" name="Picture 19" descr="A person in a boat&#10;&#10;Description automatically generated with medium confidence">
              <a:extLst>
                <a:ext uri="{FF2B5EF4-FFF2-40B4-BE49-F238E27FC236}">
                  <a16:creationId xmlns:a16="http://schemas.microsoft.com/office/drawing/2014/main" id="{FE885915-A1F2-42F6-B905-9EFFF96599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488" y="1199657"/>
              <a:ext cx="5156228" cy="3867171"/>
            </a:xfrm>
            <a:prstGeom prst="rect">
              <a:avLst/>
            </a:prstGeom>
          </p:spPr>
        </p:pic>
        <p:pic>
          <p:nvPicPr>
            <p:cNvPr id="24" name="Picture 23" descr="A picture containing text, indoor&#10;&#10;Description automatically generated">
              <a:extLst>
                <a:ext uri="{FF2B5EF4-FFF2-40B4-BE49-F238E27FC236}">
                  <a16:creationId xmlns:a16="http://schemas.microsoft.com/office/drawing/2014/main" id="{6718D69D-8F98-442A-AD57-09C5458E72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16716" y="1199657"/>
              <a:ext cx="2175284" cy="3867172"/>
            </a:xfrm>
            <a:prstGeom prst="rect">
              <a:avLst/>
            </a:prstGeom>
          </p:spPr>
        </p:pic>
      </p:grpSp>
      <p:sp>
        <p:nvSpPr>
          <p:cNvPr id="27" name="Title 2">
            <a:extLst>
              <a:ext uri="{FF2B5EF4-FFF2-40B4-BE49-F238E27FC236}">
                <a16:creationId xmlns:a16="http://schemas.microsoft.com/office/drawing/2014/main" id="{7DFF25B4-23DB-45B9-94D8-7D747179600E}"/>
              </a:ext>
            </a:extLst>
          </p:cNvPr>
          <p:cNvSpPr txBox="1">
            <a:spLocks/>
          </p:cNvSpPr>
          <p:nvPr/>
        </p:nvSpPr>
        <p:spPr>
          <a:xfrm>
            <a:off x="304803" y="167511"/>
            <a:ext cx="10212939" cy="615951"/>
          </a:xfrm>
          <a:prstGeom prst="rect">
            <a:avLst/>
          </a:prstGeom>
        </p:spPr>
        <p:txBody>
          <a:bodyPr anchor="ctr"/>
          <a:lst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r>
              <a:rPr lang="en-US" dirty="0">
                <a:solidFill>
                  <a:srgbClr val="000093"/>
                </a:solidFill>
                <a:latin typeface="Helvetica" panose="020B0604020202020204" pitchFamily="34" charset="0"/>
                <a:cs typeface="Helvetica" panose="020B0604020202020204" pitchFamily="34" charset="0"/>
              </a:rPr>
              <a:t>What do opportunities at NASA Langley look like?</a:t>
            </a:r>
          </a:p>
        </p:txBody>
      </p:sp>
      <p:grpSp>
        <p:nvGrpSpPr>
          <p:cNvPr id="5" name="Group 4">
            <a:extLst>
              <a:ext uri="{FF2B5EF4-FFF2-40B4-BE49-F238E27FC236}">
                <a16:creationId xmlns:a16="http://schemas.microsoft.com/office/drawing/2014/main" id="{5050A39E-111E-4BB2-A603-06B3E6C58A21}"/>
              </a:ext>
            </a:extLst>
          </p:cNvPr>
          <p:cNvGrpSpPr/>
          <p:nvPr/>
        </p:nvGrpSpPr>
        <p:grpSpPr>
          <a:xfrm>
            <a:off x="113348" y="3176471"/>
            <a:ext cx="6087111" cy="1787250"/>
            <a:chOff x="-3936536" y="8121557"/>
            <a:chExt cx="23431500" cy="6879771"/>
          </a:xfrm>
        </p:grpSpPr>
        <p:pic>
          <p:nvPicPr>
            <p:cNvPr id="13" name="Picture 12" descr="A group of people standing in front of a crane&#10;&#10;Description automatically generated with low confidence">
              <a:extLst>
                <a:ext uri="{FF2B5EF4-FFF2-40B4-BE49-F238E27FC236}">
                  <a16:creationId xmlns:a16="http://schemas.microsoft.com/office/drawing/2014/main" id="{E215B8CD-30D2-43DF-883E-94525470A0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36536" y="8121557"/>
              <a:ext cx="9144000" cy="6858000"/>
            </a:xfrm>
            <a:prstGeom prst="rect">
              <a:avLst/>
            </a:prstGeom>
          </p:spPr>
        </p:pic>
        <p:pic>
          <p:nvPicPr>
            <p:cNvPr id="14" name="Picture 13" descr="A group of people posing for a photo&#10;&#10;Description automatically generated with medium confidence">
              <a:extLst>
                <a:ext uri="{FF2B5EF4-FFF2-40B4-BE49-F238E27FC236}">
                  <a16:creationId xmlns:a16="http://schemas.microsoft.com/office/drawing/2014/main" id="{24168457-375C-4BEA-A02A-3F317A6F7E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3494214" y="8978807"/>
              <a:ext cx="6858000" cy="5143500"/>
            </a:xfrm>
            <a:prstGeom prst="rect">
              <a:avLst/>
            </a:prstGeom>
          </p:spPr>
        </p:pic>
        <p:pic>
          <p:nvPicPr>
            <p:cNvPr id="15" name="Picture 14" descr="A picture containing sky, outdoor, building&#10;&#10;Description automatically generated">
              <a:extLst>
                <a:ext uri="{FF2B5EF4-FFF2-40B4-BE49-F238E27FC236}">
                  <a16:creationId xmlns:a16="http://schemas.microsoft.com/office/drawing/2014/main" id="{3EFE4CF2-5CA9-4058-80FB-770A4A21A6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7464" y="8143328"/>
              <a:ext cx="9144000" cy="6858000"/>
            </a:xfrm>
            <a:prstGeom prst="rect">
              <a:avLst/>
            </a:prstGeom>
          </p:spPr>
        </p:pic>
      </p:grpSp>
      <p:grpSp>
        <p:nvGrpSpPr>
          <p:cNvPr id="7" name="Group 6">
            <a:extLst>
              <a:ext uri="{FF2B5EF4-FFF2-40B4-BE49-F238E27FC236}">
                <a16:creationId xmlns:a16="http://schemas.microsoft.com/office/drawing/2014/main" id="{4C780C7A-1EBD-40BD-8127-E0F005626D28}"/>
              </a:ext>
            </a:extLst>
          </p:cNvPr>
          <p:cNvGrpSpPr/>
          <p:nvPr/>
        </p:nvGrpSpPr>
        <p:grpSpPr>
          <a:xfrm>
            <a:off x="138133" y="5111982"/>
            <a:ext cx="6087112" cy="1489607"/>
            <a:chOff x="260114" y="4871936"/>
            <a:chExt cx="27431984" cy="6882093"/>
          </a:xfrm>
        </p:grpSpPr>
        <p:pic>
          <p:nvPicPr>
            <p:cNvPr id="17" name="Picture 16" descr="A few people standing next to a white board with writing on it&#10;&#10;Description automatically generated with low confidence">
              <a:extLst>
                <a:ext uri="{FF2B5EF4-FFF2-40B4-BE49-F238E27FC236}">
                  <a16:creationId xmlns:a16="http://schemas.microsoft.com/office/drawing/2014/main" id="{B1F7D3C7-0105-4277-BA6D-1542F2F1BF4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0114" y="4896030"/>
              <a:ext cx="9144000" cy="6857999"/>
            </a:xfrm>
            <a:prstGeom prst="rect">
              <a:avLst/>
            </a:prstGeom>
          </p:spPr>
        </p:pic>
        <p:pic>
          <p:nvPicPr>
            <p:cNvPr id="23" name="Picture 22" descr="A picture containing indoor, ceiling, person&#10;&#10;Description automatically generated">
              <a:extLst>
                <a:ext uri="{FF2B5EF4-FFF2-40B4-BE49-F238E27FC236}">
                  <a16:creationId xmlns:a16="http://schemas.microsoft.com/office/drawing/2014/main" id="{55171AEB-055F-44D9-9993-12FAA797EB8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04096" y="4871936"/>
              <a:ext cx="9144000" cy="6858000"/>
            </a:xfrm>
            <a:prstGeom prst="rect">
              <a:avLst/>
            </a:prstGeom>
          </p:spPr>
        </p:pic>
        <p:pic>
          <p:nvPicPr>
            <p:cNvPr id="25" name="Picture 24" descr="A picture containing person, person, work-clothing&#10;&#10;Description automatically generated">
              <a:extLst>
                <a:ext uri="{FF2B5EF4-FFF2-40B4-BE49-F238E27FC236}">
                  <a16:creationId xmlns:a16="http://schemas.microsoft.com/office/drawing/2014/main" id="{ED80FDB7-B000-4704-AE52-0B4562A4FE1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548096" y="4876362"/>
              <a:ext cx="9144002" cy="6857999"/>
            </a:xfrm>
            <a:prstGeom prst="rect">
              <a:avLst/>
            </a:prstGeom>
          </p:spPr>
        </p:pic>
      </p:grpSp>
      <p:grpSp>
        <p:nvGrpSpPr>
          <p:cNvPr id="26" name="Group 25">
            <a:extLst>
              <a:ext uri="{FF2B5EF4-FFF2-40B4-BE49-F238E27FC236}">
                <a16:creationId xmlns:a16="http://schemas.microsoft.com/office/drawing/2014/main" id="{37728C27-9D38-4E8A-A449-72C9A7C0A642}"/>
              </a:ext>
            </a:extLst>
          </p:cNvPr>
          <p:cNvGrpSpPr/>
          <p:nvPr/>
        </p:nvGrpSpPr>
        <p:grpSpPr>
          <a:xfrm>
            <a:off x="6346370" y="5111982"/>
            <a:ext cx="5685656" cy="1434716"/>
            <a:chOff x="4605871" y="783462"/>
            <a:chExt cx="27426082" cy="6920681"/>
          </a:xfrm>
        </p:grpSpPr>
        <p:pic>
          <p:nvPicPr>
            <p:cNvPr id="29" name="Picture 28" descr="A person holding a large yellow fish&#10;&#10;Description automatically generated with low confidence">
              <a:extLst>
                <a:ext uri="{FF2B5EF4-FFF2-40B4-BE49-F238E27FC236}">
                  <a16:creationId xmlns:a16="http://schemas.microsoft.com/office/drawing/2014/main" id="{3AA9AC2C-7DB3-4779-B06E-BE1092B4594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05871" y="846143"/>
              <a:ext cx="9144000" cy="6858000"/>
            </a:xfrm>
            <a:prstGeom prst="rect">
              <a:avLst/>
            </a:prstGeom>
          </p:spPr>
        </p:pic>
        <p:pic>
          <p:nvPicPr>
            <p:cNvPr id="30" name="Picture 29" descr="A picture containing person&#10;&#10;Description automatically generated">
              <a:extLst>
                <a:ext uri="{FF2B5EF4-FFF2-40B4-BE49-F238E27FC236}">
                  <a16:creationId xmlns:a16="http://schemas.microsoft.com/office/drawing/2014/main" id="{D9849FD9-7492-439A-B0F1-5F31C5E1283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887953" y="783462"/>
              <a:ext cx="9144000" cy="6858000"/>
            </a:xfrm>
            <a:prstGeom prst="rect">
              <a:avLst/>
            </a:prstGeom>
          </p:spPr>
        </p:pic>
        <p:pic>
          <p:nvPicPr>
            <p:cNvPr id="31" name="Picture 30" descr="A picture containing way, crosswalk&#10;&#10;Description automatically generated">
              <a:extLst>
                <a:ext uri="{FF2B5EF4-FFF2-40B4-BE49-F238E27FC236}">
                  <a16:creationId xmlns:a16="http://schemas.microsoft.com/office/drawing/2014/main" id="{6CAB0AFF-9556-4C8F-9D02-03E92EF04DF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732676" y="808395"/>
              <a:ext cx="9144000" cy="6858000"/>
            </a:xfrm>
            <a:prstGeom prst="rect">
              <a:avLst/>
            </a:prstGeom>
          </p:spPr>
        </p:pic>
      </p:grpSp>
      <p:grpSp>
        <p:nvGrpSpPr>
          <p:cNvPr id="11" name="Group 10">
            <a:extLst>
              <a:ext uri="{FF2B5EF4-FFF2-40B4-BE49-F238E27FC236}">
                <a16:creationId xmlns:a16="http://schemas.microsoft.com/office/drawing/2014/main" id="{DEF21C7B-BE01-4715-AA68-FDC4D43DDC88}"/>
              </a:ext>
            </a:extLst>
          </p:cNvPr>
          <p:cNvGrpSpPr/>
          <p:nvPr/>
        </p:nvGrpSpPr>
        <p:grpSpPr>
          <a:xfrm>
            <a:off x="6489411" y="1093220"/>
            <a:ext cx="4859139" cy="1972613"/>
            <a:chOff x="6336238" y="1182120"/>
            <a:chExt cx="4643420" cy="1885040"/>
          </a:xfrm>
        </p:grpSpPr>
        <p:grpSp>
          <p:nvGrpSpPr>
            <p:cNvPr id="6" name="Group 5">
              <a:extLst>
                <a:ext uri="{FF2B5EF4-FFF2-40B4-BE49-F238E27FC236}">
                  <a16:creationId xmlns:a16="http://schemas.microsoft.com/office/drawing/2014/main" id="{C6A777C0-E2C2-4F0F-A82D-0FE107356E9B}"/>
                </a:ext>
              </a:extLst>
            </p:cNvPr>
            <p:cNvGrpSpPr/>
            <p:nvPr/>
          </p:nvGrpSpPr>
          <p:grpSpPr>
            <a:xfrm>
              <a:off x="6336238" y="1182120"/>
              <a:ext cx="2827560" cy="1885040"/>
              <a:chOff x="7449335" y="1467030"/>
              <a:chExt cx="10287000" cy="6858000"/>
            </a:xfrm>
          </p:grpSpPr>
          <p:pic>
            <p:nvPicPr>
              <p:cNvPr id="19" name="Picture 18" descr="A picture containing indoor&#10;&#10;Description automatically generated">
                <a:extLst>
                  <a:ext uri="{FF2B5EF4-FFF2-40B4-BE49-F238E27FC236}">
                    <a16:creationId xmlns:a16="http://schemas.microsoft.com/office/drawing/2014/main" id="{F619FC42-DDB5-417A-962F-2365F2F52B9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5400000">
                <a:off x="11735585" y="2324280"/>
                <a:ext cx="6858000" cy="5143500"/>
              </a:xfrm>
              <a:prstGeom prst="rect">
                <a:avLst/>
              </a:prstGeom>
            </p:spPr>
          </p:pic>
          <p:pic>
            <p:nvPicPr>
              <p:cNvPr id="21" name="Picture 20" descr="A picture containing indoor&#10;&#10;Description automatically generated">
                <a:extLst>
                  <a:ext uri="{FF2B5EF4-FFF2-40B4-BE49-F238E27FC236}">
                    <a16:creationId xmlns:a16="http://schemas.microsoft.com/office/drawing/2014/main" id="{AA336A61-0BB3-4210-800B-2BB30FEE4C5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5400000">
                <a:off x="6592085" y="2324280"/>
                <a:ext cx="6858000" cy="5143500"/>
              </a:xfrm>
              <a:prstGeom prst="rect">
                <a:avLst/>
              </a:prstGeom>
            </p:spPr>
          </p:pic>
        </p:grpSp>
        <p:pic>
          <p:nvPicPr>
            <p:cNvPr id="32" name="Picture 31" descr="A picture containing indoor, cluttered, device, miller&#10;&#10;Description automatically generated">
              <a:extLst>
                <a:ext uri="{FF2B5EF4-FFF2-40B4-BE49-F238E27FC236}">
                  <a16:creationId xmlns:a16="http://schemas.microsoft.com/office/drawing/2014/main" id="{53B04235-0D55-4375-BD03-6F8B93C0621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9330248" y="1417750"/>
              <a:ext cx="1885040" cy="1413780"/>
            </a:xfrm>
            <a:prstGeom prst="rect">
              <a:avLst/>
            </a:prstGeom>
          </p:spPr>
        </p:pic>
      </p:grpSp>
      <p:pic>
        <p:nvPicPr>
          <p:cNvPr id="33" name="Picture 32" descr="A picture containing person, person, working, tool&#10;&#10;Description automatically generated">
            <a:extLst>
              <a:ext uri="{FF2B5EF4-FFF2-40B4-BE49-F238E27FC236}">
                <a16:creationId xmlns:a16="http://schemas.microsoft.com/office/drawing/2014/main" id="{BF9D91B1-6C2A-4563-80C8-174B69DCEAA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44801" y="3221989"/>
            <a:ext cx="2375458" cy="1781592"/>
          </a:xfrm>
          <a:prstGeom prst="rect">
            <a:avLst/>
          </a:prstGeom>
        </p:spPr>
      </p:pic>
      <p:grpSp>
        <p:nvGrpSpPr>
          <p:cNvPr id="10" name="Group 9">
            <a:extLst>
              <a:ext uri="{FF2B5EF4-FFF2-40B4-BE49-F238E27FC236}">
                <a16:creationId xmlns:a16="http://schemas.microsoft.com/office/drawing/2014/main" id="{89BD8027-FFDB-49D1-A666-37C5DC1E2670}"/>
              </a:ext>
            </a:extLst>
          </p:cNvPr>
          <p:cNvGrpSpPr/>
          <p:nvPr/>
        </p:nvGrpSpPr>
        <p:grpSpPr>
          <a:xfrm>
            <a:off x="8918981" y="3213291"/>
            <a:ext cx="2956478" cy="1756402"/>
            <a:chOff x="8646277" y="3429000"/>
            <a:chExt cx="2878713" cy="1617965"/>
          </a:xfrm>
        </p:grpSpPr>
        <p:pic>
          <p:nvPicPr>
            <p:cNvPr id="35" name="Picture 34" descr="Graphical user interface, text, application&#10;&#10;Description automatically generated">
              <a:extLst>
                <a:ext uri="{FF2B5EF4-FFF2-40B4-BE49-F238E27FC236}">
                  <a16:creationId xmlns:a16="http://schemas.microsoft.com/office/drawing/2014/main" id="{D318D638-2F85-473C-ABE5-D4856163483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48608" y="3429000"/>
              <a:ext cx="2876382" cy="1617965"/>
            </a:xfrm>
            <a:prstGeom prst="rect">
              <a:avLst/>
            </a:prstGeom>
          </p:spPr>
        </p:pic>
        <p:sp>
          <p:nvSpPr>
            <p:cNvPr id="9" name="TextBox 8">
              <a:extLst>
                <a:ext uri="{FF2B5EF4-FFF2-40B4-BE49-F238E27FC236}">
                  <a16:creationId xmlns:a16="http://schemas.microsoft.com/office/drawing/2014/main" id="{C2A2B641-33BD-402E-A28D-4B4BD7E36FCD}"/>
                </a:ext>
              </a:extLst>
            </p:cNvPr>
            <p:cNvSpPr txBox="1"/>
            <p:nvPr/>
          </p:nvSpPr>
          <p:spPr>
            <a:xfrm>
              <a:off x="8646277" y="4614768"/>
              <a:ext cx="2146300" cy="340222"/>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Virtual or Hybrid</a:t>
              </a:r>
            </a:p>
          </p:txBody>
        </p:sp>
      </p:grpSp>
    </p:spTree>
    <p:extLst>
      <p:ext uri="{BB962C8B-B14F-4D97-AF65-F5344CB8AC3E}">
        <p14:creationId xmlns:p14="http://schemas.microsoft.com/office/powerpoint/2010/main" val="1191251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Helvetica" panose="020B0604020202020204" pitchFamily="34" charset="0"/>
                <a:cs typeface="Helvetica" panose="020B0604020202020204" pitchFamily="34" charset="0"/>
              </a:rPr>
              <a:t>My background</a:t>
            </a:r>
          </a:p>
          <a:p>
            <a:r>
              <a:rPr lang="en-US" dirty="0">
                <a:latin typeface="Helvetica" panose="020B0604020202020204" pitchFamily="34" charset="0"/>
                <a:cs typeface="Helvetica" panose="020B0604020202020204" pitchFamily="34" charset="0"/>
              </a:rPr>
              <a:t>Opportunities at NASA</a:t>
            </a:r>
          </a:p>
          <a:p>
            <a:pPr lvl="1"/>
            <a:r>
              <a:rPr lang="en-US" dirty="0">
                <a:latin typeface="Helvetica" panose="020B0604020202020204" pitchFamily="34" charset="0"/>
                <a:cs typeface="Helvetica" panose="020B0604020202020204" pitchFamily="34" charset="0"/>
              </a:rPr>
              <a:t>Acoustics at NASA Langley </a:t>
            </a:r>
          </a:p>
          <a:p>
            <a:pPr lvl="1"/>
            <a:r>
              <a:rPr lang="en-US" dirty="0">
                <a:latin typeface="Helvetica" panose="020B0604020202020204" pitchFamily="34" charset="0"/>
                <a:cs typeface="Helvetica" panose="020B0604020202020204" pitchFamily="34" charset="0"/>
              </a:rPr>
              <a:t>Opportunities for students and graduates</a:t>
            </a:r>
          </a:p>
          <a:p>
            <a:r>
              <a:rPr lang="en-US" dirty="0">
                <a:solidFill>
                  <a:srgbClr val="FF0000"/>
                </a:solidFill>
                <a:latin typeface="Helvetica" panose="020B0604020202020204" pitchFamily="34" charset="0"/>
                <a:cs typeface="Helvetica" panose="020B0604020202020204" pitchFamily="34" charset="0"/>
              </a:rPr>
              <a:t>NASA </a:t>
            </a:r>
            <a:r>
              <a:rPr lang="en-US" dirty="0" err="1">
                <a:solidFill>
                  <a:srgbClr val="FF0000"/>
                </a:solidFill>
                <a:latin typeface="Helvetica" panose="020B0604020202020204" pitchFamily="34" charset="0"/>
                <a:cs typeface="Helvetica" panose="020B0604020202020204" pitchFamily="34" charset="0"/>
              </a:rPr>
              <a:t>Quesst</a:t>
            </a:r>
            <a:r>
              <a:rPr lang="en-US" dirty="0">
                <a:solidFill>
                  <a:srgbClr val="FF0000"/>
                </a:solidFill>
                <a:latin typeface="Helvetica" panose="020B0604020202020204" pitchFamily="34" charset="0"/>
                <a:cs typeface="Helvetica" panose="020B0604020202020204" pitchFamily="34" charset="0"/>
              </a:rPr>
              <a:t> Mission</a:t>
            </a:r>
          </a:p>
          <a:p>
            <a:pPr lvl="1"/>
            <a:r>
              <a:rPr lang="en-US" dirty="0">
                <a:latin typeface="Helvetica" panose="020B0604020202020204" pitchFamily="34" charset="0"/>
                <a:cs typeface="Helvetica" panose="020B0604020202020204" pitchFamily="34" charset="0"/>
              </a:rPr>
              <a:t>Background: civil supersonic transportation prohibition</a:t>
            </a:r>
          </a:p>
          <a:p>
            <a:pPr lvl="1"/>
            <a:r>
              <a:rPr lang="en-US" dirty="0">
                <a:latin typeface="Helvetica" panose="020B0604020202020204" pitchFamily="34" charset="0"/>
                <a:cs typeface="Helvetica" panose="020B0604020202020204" pitchFamily="34" charset="0"/>
              </a:rPr>
              <a:t>X-59 low-boom aircraft</a:t>
            </a:r>
          </a:p>
          <a:p>
            <a:pPr lvl="1"/>
            <a:r>
              <a:rPr lang="en-US" dirty="0">
                <a:latin typeface="Helvetica" panose="020B0604020202020204" pitchFamily="34" charset="0"/>
                <a:cs typeface="Helvetica" panose="020B0604020202020204" pitchFamily="34" charset="0"/>
              </a:rPr>
              <a:t>Mission phases</a:t>
            </a:r>
          </a:p>
          <a:p>
            <a:pPr lvl="1"/>
            <a:r>
              <a:rPr lang="en-US" dirty="0">
                <a:latin typeface="Helvetica" panose="020B0604020202020204" pitchFamily="34" charset="0"/>
                <a:cs typeface="Helvetica" panose="020B0604020202020204" pitchFamily="34" charset="0"/>
              </a:rPr>
              <a:t>Current status</a:t>
            </a:r>
          </a:p>
          <a:p>
            <a:pPr lvl="1"/>
            <a:r>
              <a:rPr lang="en-US" dirty="0">
                <a:latin typeface="Helvetica" panose="020B0604020202020204" pitchFamily="34" charset="0"/>
                <a:cs typeface="Helvetica" panose="020B0604020202020204" pitchFamily="34" charset="0"/>
              </a:rPr>
              <a:t>Challenges</a:t>
            </a:r>
          </a:p>
          <a:p>
            <a:pPr lvl="1"/>
            <a:endParaRPr lang="en-US" dirty="0">
              <a:latin typeface="Helvetica" panose="020B0604020202020204" pitchFamily="34" charset="0"/>
              <a:cs typeface="Helvetica" panose="020B0604020202020204" pitchFamily="34" charset="0"/>
            </a:endParaRPr>
          </a:p>
        </p:txBody>
      </p:sp>
      <p:sp>
        <p:nvSpPr>
          <p:cNvPr id="3" name="Title 2"/>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Outline</a:t>
            </a:r>
          </a:p>
        </p:txBody>
      </p:sp>
    </p:spTree>
    <p:extLst>
      <p:ext uri="{BB962C8B-B14F-4D97-AF65-F5344CB8AC3E}">
        <p14:creationId xmlns:p14="http://schemas.microsoft.com/office/powerpoint/2010/main" val="41126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Supersonic Flight and Sonic Boom: A Brief History</a:t>
            </a:r>
          </a:p>
        </p:txBody>
      </p:sp>
      <p:sp>
        <p:nvSpPr>
          <p:cNvPr id="8" name="Content Placeholder 2">
            <a:extLst>
              <a:ext uri="{FF2B5EF4-FFF2-40B4-BE49-F238E27FC236}">
                <a16:creationId xmlns:a16="http://schemas.microsoft.com/office/drawing/2014/main" id="{A5BA2AB3-CFC6-4C50-BE3F-B1D05282282F}"/>
              </a:ext>
            </a:extLst>
          </p:cNvPr>
          <p:cNvSpPr>
            <a:spLocks noGrp="1"/>
          </p:cNvSpPr>
          <p:nvPr>
            <p:ph idx="1"/>
          </p:nvPr>
        </p:nvSpPr>
        <p:spPr>
          <a:xfrm>
            <a:off x="304801" y="1052945"/>
            <a:ext cx="8457195" cy="5340298"/>
          </a:xfrm>
        </p:spPr>
        <p:txBody>
          <a:bodyPr/>
          <a:lstStyle/>
          <a:p>
            <a:pPr marL="0" indent="0">
              <a:spcBef>
                <a:spcPts val="0"/>
              </a:spcBef>
              <a:buNone/>
              <a:tabLst>
                <a:tab pos="1257300" algn="l"/>
              </a:tabLst>
            </a:pPr>
            <a:r>
              <a:rPr lang="en-US" sz="2000" dirty="0">
                <a:latin typeface="Helvetica" panose="020B0604020202020204" pitchFamily="34" charset="0"/>
                <a:cs typeface="Helvetica" panose="020B0604020202020204" pitchFamily="34" charset="0"/>
              </a:rPr>
              <a:t>1947 		First supersonic flight</a:t>
            </a:r>
          </a:p>
          <a:p>
            <a:pPr marL="1146175" indent="0">
              <a:spcBef>
                <a:spcPts val="0"/>
              </a:spcBef>
              <a:buNone/>
            </a:pPr>
            <a:r>
              <a:rPr lang="en-US" sz="1600" dirty="0">
                <a:solidFill>
                  <a:srgbClr val="0070C0"/>
                </a:solidFill>
                <a:latin typeface="Helvetica" panose="020B0604020202020204" pitchFamily="34" charset="0"/>
                <a:cs typeface="Helvetica" panose="020B0604020202020204" pitchFamily="34" charset="0"/>
              </a:rPr>
              <a:t>	Sonic boom a novelty</a:t>
            </a:r>
          </a:p>
          <a:p>
            <a:pPr marL="1257300" indent="-1257300">
              <a:buNone/>
            </a:pPr>
            <a:r>
              <a:rPr lang="en-US" sz="2000" dirty="0">
                <a:latin typeface="Helvetica" panose="020B0604020202020204" pitchFamily="34" charset="0"/>
                <a:cs typeface="Helvetica" panose="020B0604020202020204" pitchFamily="34" charset="0"/>
              </a:rPr>
              <a:t>1950s 		Rapid development of supersonic military aircraft</a:t>
            </a:r>
          </a:p>
          <a:p>
            <a:pPr marL="1146175" indent="0">
              <a:spcBef>
                <a:spcPts val="0"/>
              </a:spcBef>
              <a:buNone/>
            </a:pPr>
            <a:r>
              <a:rPr lang="en-US" sz="1600" dirty="0">
                <a:solidFill>
                  <a:srgbClr val="0070C0"/>
                </a:solidFill>
                <a:latin typeface="Helvetica" panose="020B0604020202020204" pitchFamily="34" charset="0"/>
                <a:cs typeface="Helvetica" panose="020B0604020202020204" pitchFamily="34" charset="0"/>
              </a:rPr>
              <a:t>	Noise and damage concerns</a:t>
            </a:r>
          </a:p>
          <a:p>
            <a:pPr marL="1257300" indent="-1257300">
              <a:buNone/>
            </a:pPr>
            <a:r>
              <a:rPr lang="en-US" sz="2000" dirty="0">
                <a:latin typeface="Helvetica" panose="020B0604020202020204" pitchFamily="34" charset="0"/>
                <a:cs typeface="Helvetica" panose="020B0604020202020204" pitchFamily="34" charset="0"/>
              </a:rPr>
              <a:t>1960s 		Supersonic commercial aircraft proposed</a:t>
            </a:r>
          </a:p>
          <a:p>
            <a:pPr marL="1143000" indent="0">
              <a:spcBef>
                <a:spcPts val="0"/>
              </a:spcBef>
              <a:buNone/>
            </a:pPr>
            <a:r>
              <a:rPr lang="en-US" sz="1600" dirty="0">
                <a:solidFill>
                  <a:srgbClr val="0070C0"/>
                </a:solidFill>
                <a:latin typeface="Helvetica" panose="020B0604020202020204" pitchFamily="34" charset="0"/>
                <a:cs typeface="Helvetica" panose="020B0604020202020204" pitchFamily="34" charset="0"/>
              </a:rPr>
              <a:t>	Community studies determine sonic boom exposure level is 	unacceptable</a:t>
            </a:r>
          </a:p>
          <a:p>
            <a:pPr marL="0" indent="0">
              <a:buNone/>
              <a:tabLst>
                <a:tab pos="1257300" algn="l"/>
              </a:tabLst>
            </a:pPr>
            <a:r>
              <a:rPr lang="en-US" sz="2000" dirty="0">
                <a:latin typeface="Helvetica" panose="020B0604020202020204" pitchFamily="34" charset="0"/>
                <a:cs typeface="Helvetica" panose="020B0604020202020204" pitchFamily="34" charset="0"/>
              </a:rPr>
              <a:t>1973 		US federal ban, international limits</a:t>
            </a:r>
          </a:p>
          <a:p>
            <a:pPr marL="0" indent="0">
              <a:buNone/>
              <a:tabLst>
                <a:tab pos="1022350" algn="l"/>
              </a:tabLst>
            </a:pPr>
            <a:r>
              <a:rPr lang="en-US" sz="2000" dirty="0">
                <a:latin typeface="Helvetica" panose="020B0604020202020204" pitchFamily="34" charset="0"/>
                <a:cs typeface="Helvetica" panose="020B0604020202020204" pitchFamily="34" charset="0"/>
              </a:rPr>
              <a:t>1976 – 2003  	Concorde commercial service</a:t>
            </a:r>
          </a:p>
          <a:p>
            <a:pPr marL="1143000" indent="0">
              <a:spcBef>
                <a:spcPts val="0"/>
              </a:spcBef>
              <a:buNone/>
            </a:pPr>
            <a:r>
              <a:rPr lang="en-US" sz="1600" dirty="0">
                <a:solidFill>
                  <a:srgbClr val="0070C0"/>
                </a:solidFill>
                <a:latin typeface="Helvetica" panose="020B0604020202020204" pitchFamily="34" charset="0"/>
                <a:cs typeface="Helvetica" panose="020B0604020202020204" pitchFamily="34" charset="0"/>
              </a:rPr>
              <a:t>	Supersonic operations only over the ocean</a:t>
            </a:r>
          </a:p>
          <a:p>
            <a:pPr marL="1257300" indent="-1249363">
              <a:buNone/>
            </a:pPr>
            <a:r>
              <a:rPr lang="en-US" sz="2000" dirty="0">
                <a:latin typeface="Helvetica" panose="020B0604020202020204" pitchFamily="34" charset="0"/>
                <a:cs typeface="Helvetica" panose="020B0604020202020204" pitchFamily="34" charset="0"/>
              </a:rPr>
              <a:t>2003		DARPA-NASA Shaped Sonic Boom Demonstration</a:t>
            </a:r>
          </a:p>
          <a:p>
            <a:pPr marL="1143000" indent="0">
              <a:spcBef>
                <a:spcPts val="0"/>
              </a:spcBef>
              <a:buNone/>
            </a:pPr>
            <a:r>
              <a:rPr lang="en-US" sz="1600" dirty="0">
                <a:solidFill>
                  <a:srgbClr val="0070C0"/>
                </a:solidFill>
                <a:latin typeface="Helvetica" panose="020B0604020202020204" pitchFamily="34" charset="0"/>
                <a:cs typeface="Helvetica" panose="020B0604020202020204" pitchFamily="34" charset="0"/>
              </a:rPr>
              <a:t>	First flight demonstration of sonic boom “shaping” theory</a:t>
            </a:r>
          </a:p>
          <a:p>
            <a:pPr marL="0" indent="0">
              <a:buNone/>
              <a:tabLst>
                <a:tab pos="1257300" algn="l"/>
              </a:tabLst>
            </a:pPr>
            <a:r>
              <a:rPr lang="en-US" sz="2000" dirty="0">
                <a:latin typeface="Helvetica" panose="020B0604020202020204" pitchFamily="34" charset="0"/>
                <a:cs typeface="Helvetica" panose="020B0604020202020204" pitchFamily="34" charset="0"/>
              </a:rPr>
              <a:t>2018 – 2026 	NASA Quesst mission  		</a:t>
            </a:r>
            <a:r>
              <a:rPr lang="en-US" sz="2000" b="0" dirty="0">
                <a:latin typeface="Helvetica" panose="020B0604020202020204" pitchFamily="34" charset="0"/>
                <a:cs typeface="Helvetica" panose="020B0604020202020204" pitchFamily="34" charset="0"/>
              </a:rPr>
              <a:t>				</a:t>
            </a:r>
            <a:r>
              <a:rPr lang="en-US" sz="1600" b="1" dirty="0">
                <a:solidFill>
                  <a:srgbClr val="0070C0"/>
                </a:solidFill>
                <a:latin typeface="Helvetica" panose="020B0604020202020204" pitchFamily="34" charset="0"/>
                <a:cs typeface="Helvetica" panose="020B0604020202020204" pitchFamily="34" charset="0"/>
              </a:rPr>
              <a:t>First flight demonstration of low noise supersonic design</a:t>
            </a:r>
          </a:p>
          <a:p>
            <a:pPr marL="1143000" lvl="2" indent="0">
              <a:buNone/>
            </a:pPr>
            <a:r>
              <a:rPr lang="en-US" sz="1600" b="1" dirty="0">
                <a:solidFill>
                  <a:srgbClr val="0070C0"/>
                </a:solidFill>
                <a:latin typeface="Helvetica" panose="020B0604020202020204" pitchFamily="34" charset="0"/>
                <a:cs typeface="Helvetica" panose="020B0604020202020204" pitchFamily="34" charset="0"/>
              </a:rPr>
              <a:t>	Community studies to gauge public reaction</a:t>
            </a:r>
            <a:endParaRPr lang="en-US" sz="1600" b="1" dirty="0">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03D78EB6-4E87-49B8-991F-9F98F556CF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51870" y="1132389"/>
            <a:ext cx="2531744" cy="1135025"/>
          </a:xfrm>
          <a:prstGeom prst="rect">
            <a:avLst/>
          </a:prstGeom>
        </p:spPr>
      </p:pic>
      <p:pic>
        <p:nvPicPr>
          <p:cNvPr id="10" name="Picture 9">
            <a:extLst>
              <a:ext uri="{FF2B5EF4-FFF2-40B4-BE49-F238E27FC236}">
                <a16:creationId xmlns:a16="http://schemas.microsoft.com/office/drawing/2014/main" id="{BA7AD77B-8623-4CDA-ADB3-9C03DD9380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77064" y="2264721"/>
            <a:ext cx="1606550" cy="723900"/>
          </a:xfrm>
          <a:prstGeom prst="rect">
            <a:avLst/>
          </a:prstGeom>
        </p:spPr>
      </p:pic>
      <p:pic>
        <p:nvPicPr>
          <p:cNvPr id="11" name="Picture 10">
            <a:extLst>
              <a:ext uri="{FF2B5EF4-FFF2-40B4-BE49-F238E27FC236}">
                <a16:creationId xmlns:a16="http://schemas.microsoft.com/office/drawing/2014/main" id="{725575F2-70DE-4EC9-A01C-D75072862B7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51976" y="2985927"/>
            <a:ext cx="2431638" cy="947208"/>
          </a:xfrm>
          <a:prstGeom prst="rect">
            <a:avLst/>
          </a:prstGeom>
        </p:spPr>
      </p:pic>
      <p:pic>
        <p:nvPicPr>
          <p:cNvPr id="12" name="Picture 11">
            <a:extLst>
              <a:ext uri="{FF2B5EF4-FFF2-40B4-BE49-F238E27FC236}">
                <a16:creationId xmlns:a16="http://schemas.microsoft.com/office/drawing/2014/main" id="{3C0DAA3C-B31B-44E7-8129-FD48E8B5441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50100" y="3952413"/>
            <a:ext cx="2533514" cy="1017646"/>
          </a:xfrm>
          <a:prstGeom prst="rect">
            <a:avLst/>
          </a:prstGeom>
        </p:spPr>
      </p:pic>
      <p:pic>
        <p:nvPicPr>
          <p:cNvPr id="13" name="Picture 12">
            <a:extLst>
              <a:ext uri="{FF2B5EF4-FFF2-40B4-BE49-F238E27FC236}">
                <a16:creationId xmlns:a16="http://schemas.microsoft.com/office/drawing/2014/main" id="{AAF93B97-B6C7-4364-9316-02CCE85961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51869" y="4983948"/>
            <a:ext cx="2531745" cy="821107"/>
          </a:xfrm>
          <a:prstGeom prst="rect">
            <a:avLst/>
          </a:prstGeom>
        </p:spPr>
      </p:pic>
      <p:sp>
        <p:nvSpPr>
          <p:cNvPr id="14" name="Rectangle 13">
            <a:extLst>
              <a:ext uri="{FF2B5EF4-FFF2-40B4-BE49-F238E27FC236}">
                <a16:creationId xmlns:a16="http://schemas.microsoft.com/office/drawing/2014/main" id="{D3FADCEE-4B26-41F6-8208-2798AD7BC65D}"/>
              </a:ext>
            </a:extLst>
          </p:cNvPr>
          <p:cNvSpPr/>
          <p:nvPr/>
        </p:nvSpPr>
        <p:spPr>
          <a:xfrm>
            <a:off x="9250100" y="1127193"/>
            <a:ext cx="81304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panose="020B0604020202020204" pitchFamily="34" charset="0"/>
                <a:ea typeface="ＭＳ Ｐゴシック"/>
                <a:cs typeface="Helvetica" panose="020B0604020202020204" pitchFamily="34" charset="0"/>
              </a:rPr>
              <a:t>Bell X-1</a:t>
            </a:r>
            <a:endParaRPr kumimoji="0" lang="en-US" sz="1400" b="0" i="0" u="none" strike="noStrike" kern="1200" cap="none" spc="0" normalizeH="0" baseline="0" noProof="0">
              <a:ln>
                <a:noFill/>
              </a:ln>
              <a:solidFill>
                <a:prstClr val="white"/>
              </a:solidFill>
              <a:effectLst/>
              <a:uLnTx/>
              <a:uFillTx/>
              <a:latin typeface="Helvetica"/>
              <a:ea typeface="ＭＳ Ｐゴシック"/>
            </a:endParaRPr>
          </a:p>
        </p:txBody>
      </p:sp>
      <p:sp>
        <p:nvSpPr>
          <p:cNvPr id="15" name="Rectangle 14">
            <a:extLst>
              <a:ext uri="{FF2B5EF4-FFF2-40B4-BE49-F238E27FC236}">
                <a16:creationId xmlns:a16="http://schemas.microsoft.com/office/drawing/2014/main" id="{B59CFEC4-7E78-47EA-9D4D-807104098DB0}"/>
              </a:ext>
            </a:extLst>
          </p:cNvPr>
          <p:cNvSpPr/>
          <p:nvPr/>
        </p:nvSpPr>
        <p:spPr>
          <a:xfrm>
            <a:off x="10169980" y="2242850"/>
            <a:ext cx="65114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ＭＳ Ｐゴシック"/>
              </a:rPr>
              <a:t>F-100</a:t>
            </a:r>
            <a:endParaRPr kumimoji="0" lang="en-US" sz="1400" b="0" i="0" u="none" strike="noStrike" kern="1200" cap="none" spc="0" normalizeH="0" baseline="0" noProof="0">
              <a:ln>
                <a:noFill/>
              </a:ln>
              <a:solidFill>
                <a:prstClr val="black"/>
              </a:solidFill>
              <a:effectLst/>
              <a:uLnTx/>
              <a:uFillTx/>
              <a:latin typeface="Helvetica"/>
              <a:ea typeface="ＭＳ Ｐゴシック"/>
            </a:endParaRPr>
          </a:p>
        </p:txBody>
      </p:sp>
      <p:sp>
        <p:nvSpPr>
          <p:cNvPr id="16" name="Rectangle 15">
            <a:extLst>
              <a:ext uri="{FF2B5EF4-FFF2-40B4-BE49-F238E27FC236}">
                <a16:creationId xmlns:a16="http://schemas.microsoft.com/office/drawing/2014/main" id="{AE66DB34-FFDC-4489-BEDC-951CED5EA5BD}"/>
              </a:ext>
            </a:extLst>
          </p:cNvPr>
          <p:cNvSpPr/>
          <p:nvPr/>
        </p:nvSpPr>
        <p:spPr>
          <a:xfrm>
            <a:off x="11083066" y="3610422"/>
            <a:ext cx="6832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panose="020B0604020202020204" pitchFamily="34" charset="0"/>
                <a:ea typeface="ＭＳ Ｐゴシック"/>
                <a:cs typeface="Helvetica" panose="020B0604020202020204" pitchFamily="34" charset="0"/>
              </a:rPr>
              <a:t>XB-70</a:t>
            </a:r>
            <a:endParaRPr kumimoji="0" lang="en-US" sz="1400" b="0" i="0" u="none" strike="noStrike" kern="1200" cap="none" spc="0" normalizeH="0" baseline="0" noProof="0">
              <a:ln>
                <a:noFill/>
              </a:ln>
              <a:solidFill>
                <a:prstClr val="white"/>
              </a:solidFill>
              <a:effectLst/>
              <a:uLnTx/>
              <a:uFillTx/>
              <a:latin typeface="Helvetica"/>
              <a:ea typeface="ＭＳ Ｐゴシック"/>
            </a:endParaRPr>
          </a:p>
        </p:txBody>
      </p:sp>
      <p:sp>
        <p:nvSpPr>
          <p:cNvPr id="17" name="Rectangle 16">
            <a:extLst>
              <a:ext uri="{FF2B5EF4-FFF2-40B4-BE49-F238E27FC236}">
                <a16:creationId xmlns:a16="http://schemas.microsoft.com/office/drawing/2014/main" id="{D7D1BE99-FC29-486B-B009-AFCBC5397869}"/>
              </a:ext>
            </a:extLst>
          </p:cNvPr>
          <p:cNvSpPr/>
          <p:nvPr/>
        </p:nvSpPr>
        <p:spPr>
          <a:xfrm>
            <a:off x="10805747" y="4577413"/>
            <a:ext cx="96051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panose="020B0604020202020204" pitchFamily="34" charset="0"/>
                <a:ea typeface="ＭＳ Ｐゴシック"/>
                <a:cs typeface="Helvetica" panose="020B0604020202020204" pitchFamily="34" charset="0"/>
              </a:rPr>
              <a:t>Concorde</a:t>
            </a:r>
            <a:endParaRPr kumimoji="0" lang="en-US" sz="1400" b="0" i="0" u="none" strike="noStrike" kern="1200" cap="none" spc="0" normalizeH="0" baseline="0" noProof="0">
              <a:ln>
                <a:noFill/>
              </a:ln>
              <a:solidFill>
                <a:prstClr val="white"/>
              </a:solidFill>
              <a:effectLst/>
              <a:uLnTx/>
              <a:uFillTx/>
              <a:latin typeface="Helvetica"/>
              <a:ea typeface="ＭＳ Ｐゴシック"/>
            </a:endParaRPr>
          </a:p>
        </p:txBody>
      </p:sp>
      <p:sp>
        <p:nvSpPr>
          <p:cNvPr id="18" name="Rectangle 17">
            <a:extLst>
              <a:ext uri="{FF2B5EF4-FFF2-40B4-BE49-F238E27FC236}">
                <a16:creationId xmlns:a16="http://schemas.microsoft.com/office/drawing/2014/main" id="{976D98E2-639E-4F09-A07B-1F368A984B7B}"/>
              </a:ext>
            </a:extLst>
          </p:cNvPr>
          <p:cNvSpPr/>
          <p:nvPr/>
        </p:nvSpPr>
        <p:spPr>
          <a:xfrm>
            <a:off x="10821120" y="4979238"/>
            <a:ext cx="67518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Helvetica" panose="020B0604020202020204" pitchFamily="34" charset="0"/>
                <a:ea typeface="ＭＳ Ｐゴシック"/>
              </a:rPr>
              <a:t>SSBD</a:t>
            </a:r>
            <a:endParaRPr kumimoji="0" lang="en-US" sz="1400" b="0" i="0" u="none" strike="noStrike" kern="1200" cap="none" spc="0" normalizeH="0" baseline="0" noProof="0">
              <a:ln>
                <a:noFill/>
              </a:ln>
              <a:solidFill>
                <a:prstClr val="black"/>
              </a:solidFill>
              <a:effectLst/>
              <a:uLnTx/>
              <a:uFillTx/>
              <a:latin typeface="Helvetica"/>
              <a:ea typeface="ＭＳ Ｐゴシック"/>
            </a:endParaRPr>
          </a:p>
        </p:txBody>
      </p:sp>
      <p:pic>
        <p:nvPicPr>
          <p:cNvPr id="19" name="Picture 18">
            <a:extLst>
              <a:ext uri="{FF2B5EF4-FFF2-40B4-BE49-F238E27FC236}">
                <a16:creationId xmlns:a16="http://schemas.microsoft.com/office/drawing/2014/main" id="{55AAF9B6-5DA0-47C2-8F69-23A808F2021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525062" y="5824333"/>
            <a:ext cx="2258552" cy="997602"/>
          </a:xfrm>
          <a:prstGeom prst="rect">
            <a:avLst/>
          </a:prstGeom>
        </p:spPr>
      </p:pic>
      <p:sp>
        <p:nvSpPr>
          <p:cNvPr id="20" name="Rectangle 19">
            <a:extLst>
              <a:ext uri="{FF2B5EF4-FFF2-40B4-BE49-F238E27FC236}">
                <a16:creationId xmlns:a16="http://schemas.microsoft.com/office/drawing/2014/main" id="{56BCF844-DBD0-4E16-95ED-5A5CE0D9E753}"/>
              </a:ext>
            </a:extLst>
          </p:cNvPr>
          <p:cNvSpPr/>
          <p:nvPr/>
        </p:nvSpPr>
        <p:spPr>
          <a:xfrm>
            <a:off x="11203291" y="5805055"/>
            <a:ext cx="56297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Helvetica" panose="020B0604020202020204" pitchFamily="34" charset="0"/>
                <a:ea typeface="ＭＳ Ｐゴシック"/>
              </a:rPr>
              <a:t>X-59</a:t>
            </a:r>
            <a:endParaRPr kumimoji="0" lang="en-US" sz="1400" b="0" i="0" u="none" strike="noStrike" kern="1200" cap="none" spc="0" normalizeH="0" baseline="0" noProof="0">
              <a:ln>
                <a:noFill/>
              </a:ln>
              <a:solidFill>
                <a:prstClr val="white"/>
              </a:solidFill>
              <a:effectLst/>
              <a:uLnTx/>
              <a:uFillTx/>
              <a:latin typeface="Helvetica"/>
              <a:ea typeface="ＭＳ Ｐゴシック"/>
            </a:endParaRPr>
          </a:p>
        </p:txBody>
      </p:sp>
      <p:pic>
        <p:nvPicPr>
          <p:cNvPr id="21" name="Picture 20">
            <a:extLst>
              <a:ext uri="{FF2B5EF4-FFF2-40B4-BE49-F238E27FC236}">
                <a16:creationId xmlns:a16="http://schemas.microsoft.com/office/drawing/2014/main" id="{1A189AEF-9BEF-45F2-8C55-97BD30EDA0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74078" y="5834342"/>
            <a:ext cx="786881" cy="997602"/>
          </a:xfrm>
          <a:prstGeom prst="rect">
            <a:avLst/>
          </a:prstGeom>
        </p:spPr>
      </p:pic>
    </p:spTree>
    <p:extLst>
      <p:ext uri="{BB962C8B-B14F-4D97-AF65-F5344CB8AC3E}">
        <p14:creationId xmlns:p14="http://schemas.microsoft.com/office/powerpoint/2010/main" val="3806742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2D3043-0E13-4B4A-9D50-A7D9AD41D1AC}"/>
              </a:ext>
            </a:extLst>
          </p:cNvPr>
          <p:cNvSpPr>
            <a:spLocks noGrp="1"/>
          </p:cNvSpPr>
          <p:nvPr>
            <p:ph type="title"/>
          </p:nvPr>
        </p:nvSpPr>
        <p:spPr>
          <a:xfrm>
            <a:off x="304803" y="167511"/>
            <a:ext cx="10574335" cy="615951"/>
          </a:xfrm>
        </p:spPr>
        <p:txBody>
          <a:bodyPr anchor="ctr"/>
          <a:lstStyle/>
          <a:p>
            <a:r>
              <a:rPr lang="en-US" sz="2400" dirty="0">
                <a:latin typeface="Helvetica" panose="020B0604020202020204" pitchFamily="34" charset="0"/>
                <a:cs typeface="Helvetica" panose="020B0604020202020204" pitchFamily="34" charset="0"/>
              </a:rPr>
              <a:t>How large is the noise exposure region from a supersonic overflight?</a:t>
            </a:r>
          </a:p>
        </p:txBody>
      </p:sp>
      <p:pic>
        <p:nvPicPr>
          <p:cNvPr id="7" name="Picture 6">
            <a:extLst>
              <a:ext uri="{FF2B5EF4-FFF2-40B4-BE49-F238E27FC236}">
                <a16:creationId xmlns:a16="http://schemas.microsoft.com/office/drawing/2014/main" id="{3FA38991-99DB-49E5-9974-78921AD1F88E}"/>
              </a:ext>
            </a:extLst>
          </p:cNvPr>
          <p:cNvPicPr>
            <a:picLocks noChangeAspect="1"/>
          </p:cNvPicPr>
          <p:nvPr/>
        </p:nvPicPr>
        <p:blipFill>
          <a:blip r:embed="rId3"/>
          <a:stretch>
            <a:fillRect/>
          </a:stretch>
        </p:blipFill>
        <p:spPr>
          <a:xfrm>
            <a:off x="931061" y="1126456"/>
            <a:ext cx="9948077" cy="5564033"/>
          </a:xfrm>
          <a:prstGeom prst="rect">
            <a:avLst/>
          </a:prstGeom>
        </p:spPr>
      </p:pic>
      <p:cxnSp>
        <p:nvCxnSpPr>
          <p:cNvPr id="9" name="Straight Connector 8">
            <a:extLst>
              <a:ext uri="{FF2B5EF4-FFF2-40B4-BE49-F238E27FC236}">
                <a16:creationId xmlns:a16="http://schemas.microsoft.com/office/drawing/2014/main" id="{EDA2F7E1-D7D3-499C-B4AC-B170517C7B77}"/>
              </a:ext>
            </a:extLst>
          </p:cNvPr>
          <p:cNvCxnSpPr>
            <a:cxnSpLocks/>
          </p:cNvCxnSpPr>
          <p:nvPr/>
        </p:nvCxnSpPr>
        <p:spPr>
          <a:xfrm>
            <a:off x="3116580" y="3439225"/>
            <a:ext cx="3497580" cy="20293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6A70932-7215-4A68-AFDF-C45B1D8F9FC8}"/>
              </a:ext>
            </a:extLst>
          </p:cNvPr>
          <p:cNvCxnSpPr>
            <a:cxnSpLocks/>
          </p:cNvCxnSpPr>
          <p:nvPr/>
        </p:nvCxnSpPr>
        <p:spPr>
          <a:xfrm>
            <a:off x="3116580" y="3429000"/>
            <a:ext cx="4544060" cy="279400"/>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053F4B-069C-449F-8126-0818752152BB}"/>
              </a:ext>
            </a:extLst>
          </p:cNvPr>
          <p:cNvCxnSpPr>
            <a:cxnSpLocks/>
          </p:cNvCxnSpPr>
          <p:nvPr/>
        </p:nvCxnSpPr>
        <p:spPr>
          <a:xfrm>
            <a:off x="3116580" y="3429000"/>
            <a:ext cx="7762558" cy="1738695"/>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06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C184A-0A89-E94A-A509-17619411E06C}"/>
              </a:ext>
            </a:extLst>
          </p:cNvPr>
          <p:cNvPicPr>
            <a:picLocks noChangeAspect="1"/>
          </p:cNvPicPr>
          <p:nvPr/>
        </p:nvPicPr>
        <p:blipFill>
          <a:blip r:embed="rId3"/>
          <a:stretch>
            <a:fillRect/>
          </a:stretch>
        </p:blipFill>
        <p:spPr>
          <a:xfrm>
            <a:off x="-41097" y="-19776"/>
            <a:ext cx="12239517" cy="6901418"/>
          </a:xfrm>
          <a:prstGeom prst="rect">
            <a:avLst/>
          </a:prstGeom>
        </p:spPr>
      </p:pic>
      <p:sp>
        <p:nvSpPr>
          <p:cNvPr id="5" name="Content Placeholder 2">
            <a:extLst>
              <a:ext uri="{FF2B5EF4-FFF2-40B4-BE49-F238E27FC236}">
                <a16:creationId xmlns:a16="http://schemas.microsoft.com/office/drawing/2014/main" id="{1C99BAA9-F19A-FC42-A897-F9FE343ABE11}"/>
              </a:ext>
            </a:extLst>
          </p:cNvPr>
          <p:cNvSpPr txBox="1">
            <a:spLocks/>
          </p:cNvSpPr>
          <p:nvPr/>
        </p:nvSpPr>
        <p:spPr>
          <a:xfrm>
            <a:off x="443477" y="941830"/>
            <a:ext cx="8351076" cy="1795165"/>
          </a:xfrm>
          <a:prstGeom prst="rect">
            <a:avLst/>
          </a:prstGeom>
        </p:spPr>
        <p:txBody>
          <a:bodyPr>
            <a:normAutofit/>
          </a:bodyPr>
          <a:lstStyle>
            <a:lvl1pPr marL="342900" indent="-3429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Font typeface="Arial" pitchFamily="34" charset="0"/>
              <a:buNone/>
              <a:tabLst/>
              <a:defRPr/>
            </a:pPr>
            <a:r>
              <a:rPr kumimoji="0" lang="en-US" sz="2000" b="1" i="0" u="none" strike="noStrike" kern="1200" cap="none" spc="0" normalizeH="0" baseline="0" noProof="0" dirty="0">
                <a:ln>
                  <a:noFill/>
                </a:ln>
                <a:solidFill>
                  <a:prstClr val="white"/>
                </a:solidFill>
                <a:effectLst/>
                <a:uLnTx/>
                <a:uFillTx/>
                <a:latin typeface="+mj-lt"/>
                <a:ea typeface="ＭＳ Ｐゴシック" charset="-128"/>
                <a:cs typeface="Calibri" panose="020F0502020204030204" pitchFamily="34" charset="0"/>
              </a:rPr>
              <a:t>An emerging potential market has generated renewed interest in civil supersonic aircraft</a:t>
            </a:r>
          </a:p>
          <a:p>
            <a:pPr marL="342900" marR="0" lvl="0" indent="-342900" algn="l" defTabSz="457200" rtl="0" eaLnBrk="1" fontAlgn="base" latinLnBrk="0" hangingPunct="1">
              <a:lnSpc>
                <a:spcPct val="100000"/>
              </a:lnSpc>
              <a:spcBef>
                <a:spcPct val="2000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prstClr val="white"/>
                </a:solidFill>
                <a:effectLst/>
                <a:uLnTx/>
                <a:uFillTx/>
                <a:latin typeface="+mj-lt"/>
                <a:ea typeface="ＭＳ Ｐゴシック" charset="-128"/>
                <a:cs typeface="Calibri" panose="020F0502020204030204" pitchFamily="34" charset="0"/>
              </a:rPr>
              <a:t>Evidenced by the appearance of several commercial programs despite lack of standards for </a:t>
            </a:r>
            <a:r>
              <a:rPr kumimoji="0" lang="en-US" sz="1800" b="0" i="0" u="none" strike="noStrike" kern="1200" cap="none" spc="0" normalizeH="0" baseline="0" noProof="0" dirty="0" err="1">
                <a:ln>
                  <a:noFill/>
                </a:ln>
                <a:solidFill>
                  <a:prstClr val="white"/>
                </a:solidFill>
                <a:effectLst/>
                <a:uLnTx/>
                <a:uFillTx/>
                <a:latin typeface="+mj-lt"/>
                <a:ea typeface="ＭＳ Ｐゴシック" charset="-128"/>
                <a:cs typeface="Calibri" panose="020F0502020204030204" pitchFamily="34" charset="0"/>
              </a:rPr>
              <a:t>en</a:t>
            </a:r>
            <a:r>
              <a:rPr kumimoji="0" lang="en-US" sz="1800" b="0" i="0" u="none" strike="noStrike" kern="1200" cap="none" spc="0" normalizeH="0" baseline="0" noProof="0" dirty="0">
                <a:ln>
                  <a:noFill/>
                </a:ln>
                <a:solidFill>
                  <a:prstClr val="white"/>
                </a:solidFill>
                <a:effectLst/>
                <a:uLnTx/>
                <a:uFillTx/>
                <a:latin typeface="+mj-lt"/>
                <a:ea typeface="ＭＳ Ｐゴシック" charset="-128"/>
                <a:cs typeface="Calibri" panose="020F0502020204030204" pitchFamily="34" charset="0"/>
              </a:rPr>
              <a:t> route noise or landing and takeoff noise</a:t>
            </a:r>
          </a:p>
          <a:p>
            <a:pPr marL="342900" marR="0" lvl="0" indent="-342900" algn="l" defTabSz="457200" rtl="0" eaLnBrk="1" fontAlgn="base" latinLnBrk="0" hangingPunct="1">
              <a:lnSpc>
                <a:spcPct val="100000"/>
              </a:lnSpc>
              <a:spcBef>
                <a:spcPts val="1200"/>
              </a:spcBef>
              <a:spcAft>
                <a:spcPct val="0"/>
              </a:spcAft>
              <a:buClrTx/>
              <a:buSzTx/>
              <a:buFont typeface="Arial"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mj-lt"/>
              <a:ea typeface="ＭＳ Ｐゴシック" charset="-128"/>
              <a:cs typeface="Calibri" panose="020F0502020204030204" pitchFamily="34" charset="0"/>
            </a:endParaRPr>
          </a:p>
          <a:p>
            <a:pPr marL="342900" marR="0" lvl="0" indent="-342900" algn="l" defTabSz="457200" rtl="0" eaLnBrk="1" fontAlgn="base" latinLnBrk="0" hangingPunct="1">
              <a:lnSpc>
                <a:spcPct val="100000"/>
              </a:lnSpc>
              <a:spcBef>
                <a:spcPct val="20000"/>
              </a:spcBef>
              <a:spcAft>
                <a:spcPct val="0"/>
              </a:spcAft>
              <a:buClrTx/>
              <a:buSzTx/>
              <a:buFont typeface="Arial"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mj-lt"/>
              <a:ea typeface="ＭＳ Ｐゴシック" charset="-128"/>
              <a:cs typeface="Calibri" panose="020F0502020204030204" pitchFamily="34" charset="0"/>
            </a:endParaRPr>
          </a:p>
        </p:txBody>
      </p:sp>
      <p:grpSp>
        <p:nvGrpSpPr>
          <p:cNvPr id="6" name="Group 5">
            <a:extLst>
              <a:ext uri="{FF2B5EF4-FFF2-40B4-BE49-F238E27FC236}">
                <a16:creationId xmlns:a16="http://schemas.microsoft.com/office/drawing/2014/main" id="{A29080C6-AAFF-F146-80B7-94555695AED1}"/>
              </a:ext>
            </a:extLst>
          </p:cNvPr>
          <p:cNvGrpSpPr/>
          <p:nvPr/>
        </p:nvGrpSpPr>
        <p:grpSpPr>
          <a:xfrm>
            <a:off x="443477" y="4732870"/>
            <a:ext cx="8621866" cy="2000595"/>
            <a:chOff x="188309" y="3964892"/>
            <a:chExt cx="6499888" cy="2662568"/>
          </a:xfrm>
        </p:grpSpPr>
        <p:sp>
          <p:nvSpPr>
            <p:cNvPr id="7" name="Rectangle 6">
              <a:extLst>
                <a:ext uri="{FF2B5EF4-FFF2-40B4-BE49-F238E27FC236}">
                  <a16:creationId xmlns:a16="http://schemas.microsoft.com/office/drawing/2014/main" id="{3A47E8F9-0FC4-8D47-9DF7-5915F9A0C062}"/>
                </a:ext>
              </a:extLst>
            </p:cNvPr>
            <p:cNvSpPr/>
            <p:nvPr/>
          </p:nvSpPr>
          <p:spPr>
            <a:xfrm>
              <a:off x="188309" y="3964892"/>
              <a:ext cx="6499888" cy="2662568"/>
            </a:xfrm>
            <a:prstGeom prst="rect">
              <a:avLst/>
            </a:prstGeom>
            <a:solidFill>
              <a:schemeClr val="bg1">
                <a:alpha val="6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endParaRPr>
            </a:p>
          </p:txBody>
        </p:sp>
        <p:sp>
          <p:nvSpPr>
            <p:cNvPr id="8" name="Content Placeholder 2">
              <a:extLst>
                <a:ext uri="{FF2B5EF4-FFF2-40B4-BE49-F238E27FC236}">
                  <a16:creationId xmlns:a16="http://schemas.microsoft.com/office/drawing/2014/main" id="{91D187B7-8437-0B47-9EF4-231D2F98F186}"/>
                </a:ext>
              </a:extLst>
            </p:cNvPr>
            <p:cNvSpPr txBox="1">
              <a:spLocks/>
            </p:cNvSpPr>
            <p:nvPr/>
          </p:nvSpPr>
          <p:spPr>
            <a:xfrm>
              <a:off x="315190" y="4141904"/>
              <a:ext cx="6179172" cy="2299301"/>
            </a:xfrm>
            <a:prstGeom prst="rect">
              <a:avLst/>
            </a:prstGeom>
          </p:spPr>
          <p:txBody>
            <a:bodyPr>
              <a:normAutofit/>
            </a:bodyPr>
            <a:lstStyle>
              <a:lvl1pPr marL="342900" indent="-3429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1200"/>
                </a:spcBef>
                <a:spcAft>
                  <a:spcPct val="0"/>
                </a:spcAft>
                <a:buClrTx/>
                <a:buSzTx/>
                <a:buFont typeface="Arial" pitchFamily="34" charset="0"/>
                <a:buNone/>
                <a:tabLst/>
                <a:defRPr/>
              </a:pPr>
              <a:r>
                <a:rPr kumimoji="0" lang="en-US" sz="2000" b="1" i="0" u="none" strike="noStrike" kern="1200" cap="none" spc="0" normalizeH="0" baseline="0" noProof="0" dirty="0">
                  <a:ln>
                    <a:noFill/>
                  </a:ln>
                  <a:solidFill>
                    <a:prstClr val="black"/>
                  </a:solidFill>
                  <a:effectLst/>
                  <a:uLnTx/>
                  <a:uFillTx/>
                  <a:latin typeface="+mj-lt"/>
                  <a:ea typeface="ＭＳ Ｐゴシック" charset="-128"/>
                  <a:cs typeface="Calibri" panose="020F0502020204030204" pitchFamily="34" charset="0"/>
                </a:rPr>
                <a:t>The vision of the Supersonics Community is a future where fast air travel is available for a broad spectrum of the traveling public</a:t>
              </a:r>
            </a:p>
            <a:p>
              <a:pPr marL="342900" marR="0" lvl="0" indent="-342900" algn="l" defTabSz="457200" rtl="0" eaLnBrk="1" fontAlgn="base" latinLnBrk="0" hangingPunct="1">
                <a:lnSpc>
                  <a:spcPct val="100000"/>
                </a:lnSpc>
                <a:spcBef>
                  <a:spcPts val="1200"/>
                </a:spcBef>
                <a:spcAft>
                  <a:spcPct val="0"/>
                </a:spcAft>
                <a:buClrTx/>
                <a:buSzTx/>
                <a:buFont typeface="Arial" pitchFamily="34" charset="0"/>
                <a:buChar char="•"/>
                <a:tabLst/>
                <a:defRPr/>
              </a:pPr>
              <a:r>
                <a:rPr kumimoji="0" lang="en-US" sz="1800" b="0" i="0" u="none" strike="noStrike" kern="1200" cap="none" spc="0" normalizeH="0" baseline="0" noProof="0" dirty="0">
                  <a:ln>
                    <a:noFill/>
                  </a:ln>
                  <a:solidFill>
                    <a:prstClr val="black"/>
                  </a:solidFill>
                  <a:effectLst/>
                  <a:uLnTx/>
                  <a:uFillTx/>
                  <a:latin typeface="+mj-lt"/>
                  <a:ea typeface="ＭＳ Ｐゴシック" charset="-128"/>
                  <a:cs typeface="Calibri" panose="020F0502020204030204" pitchFamily="34" charset="0"/>
                </a:rPr>
                <a:t>Future supersonic aircraft will not only be able to fly overland without creating an “unacceptable situation” but compared to Concorde and SST will be efficient, affordable, and environmentally responsible</a:t>
              </a:r>
            </a:p>
          </p:txBody>
        </p:sp>
      </p:grpSp>
      <p:sp>
        <p:nvSpPr>
          <p:cNvPr id="9" name="Oval 8">
            <a:extLst>
              <a:ext uri="{FF2B5EF4-FFF2-40B4-BE49-F238E27FC236}">
                <a16:creationId xmlns:a16="http://schemas.microsoft.com/office/drawing/2014/main" id="{F79FC9C7-B259-BC48-BDA8-95DBB945D39B}"/>
              </a:ext>
            </a:extLst>
          </p:cNvPr>
          <p:cNvSpPr/>
          <p:nvPr/>
        </p:nvSpPr>
        <p:spPr>
          <a:xfrm>
            <a:off x="9065343" y="124535"/>
            <a:ext cx="2595081" cy="2612460"/>
          </a:xfrm>
          <a:prstGeom prst="ellipse">
            <a:avLst/>
          </a:prstGeom>
          <a:solidFill>
            <a:srgbClr val="92B1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10" name="TextBox 9">
            <a:extLst>
              <a:ext uri="{FF2B5EF4-FFF2-40B4-BE49-F238E27FC236}">
                <a16:creationId xmlns:a16="http://schemas.microsoft.com/office/drawing/2014/main" id="{2FFBF85D-E761-6F47-AE87-DACCB476E073}"/>
              </a:ext>
            </a:extLst>
          </p:cNvPr>
          <p:cNvSpPr txBox="1"/>
          <p:nvPr/>
        </p:nvSpPr>
        <p:spPr>
          <a:xfrm>
            <a:off x="9218979" y="445847"/>
            <a:ext cx="2270527" cy="1754326"/>
          </a:xfrm>
          <a:prstGeom prst="rect">
            <a:avLst/>
          </a:prstGeom>
          <a:noFill/>
        </p:spPr>
        <p:txBody>
          <a:bodyPr wrap="square" rtlCol="0">
            <a:spAutoFit/>
          </a:bodyPr>
          <a:lstStyle/>
          <a:p>
            <a:pPr marL="7938"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a:ea typeface="Arial" charset="0"/>
                <a:cs typeface="Arial" charset="0"/>
              </a:rPr>
              <a:t>Overland Flight Restrictions based on unacceptable sonic boom noise are viewed as the main barrier to this vision</a:t>
            </a:r>
          </a:p>
        </p:txBody>
      </p:sp>
      <p:sp>
        <p:nvSpPr>
          <p:cNvPr id="2" name="Title 1">
            <a:extLst>
              <a:ext uri="{FF2B5EF4-FFF2-40B4-BE49-F238E27FC236}">
                <a16:creationId xmlns:a16="http://schemas.microsoft.com/office/drawing/2014/main" id="{5C7662A3-E4AF-454C-BB23-77EB81D8C3F7}"/>
              </a:ext>
            </a:extLst>
          </p:cNvPr>
          <p:cNvSpPr>
            <a:spLocks noGrp="1"/>
          </p:cNvSpPr>
          <p:nvPr>
            <p:ph type="title"/>
          </p:nvPr>
        </p:nvSpPr>
        <p:spPr>
          <a:xfrm>
            <a:off x="263237" y="239487"/>
            <a:ext cx="10515600" cy="560564"/>
          </a:xfrm>
        </p:spPr>
        <p:txBody>
          <a:bodyPr/>
          <a:lstStyle/>
          <a:p>
            <a:pPr algn="l"/>
            <a:r>
              <a:rPr lang="en-US" dirty="0">
                <a:solidFill>
                  <a:schemeClr val="bg1"/>
                </a:solidFill>
                <a:latin typeface="+mj-lt"/>
                <a:cs typeface="Calibri" panose="020F0502020204030204" pitchFamily="34" charset="0"/>
              </a:rPr>
              <a:t>The vision for commercial supersonic flight</a:t>
            </a:r>
            <a:endParaRPr lang="en-US" dirty="0">
              <a:latin typeface="+mj-lt"/>
              <a:cs typeface="Calibri" panose="020F0502020204030204" pitchFamily="34" charset="0"/>
            </a:endParaRPr>
          </a:p>
        </p:txBody>
      </p:sp>
      <p:sp>
        <p:nvSpPr>
          <p:cNvPr id="4" name="TextBox 3">
            <a:extLst>
              <a:ext uri="{FF2B5EF4-FFF2-40B4-BE49-F238E27FC236}">
                <a16:creationId xmlns:a16="http://schemas.microsoft.com/office/drawing/2014/main" id="{51160507-837E-434E-9559-A67E977E4269}"/>
              </a:ext>
            </a:extLst>
          </p:cNvPr>
          <p:cNvSpPr txBox="1"/>
          <p:nvPr/>
        </p:nvSpPr>
        <p:spPr>
          <a:xfrm>
            <a:off x="9283123" y="6622289"/>
            <a:ext cx="1617751"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a:ea typeface="ＭＳ Ｐゴシック"/>
              </a:rPr>
              <a:t>Credit: Lockheed Martin</a:t>
            </a:r>
          </a:p>
        </p:txBody>
      </p:sp>
      <p:sp>
        <p:nvSpPr>
          <p:cNvPr id="11" name="Oval 10">
            <a:extLst>
              <a:ext uri="{FF2B5EF4-FFF2-40B4-BE49-F238E27FC236}">
                <a16:creationId xmlns:a16="http://schemas.microsoft.com/office/drawing/2014/main" id="{5F6A3DDF-9E57-8841-B710-13567145A7E0}"/>
              </a:ext>
            </a:extLst>
          </p:cNvPr>
          <p:cNvSpPr/>
          <p:nvPr/>
        </p:nvSpPr>
        <p:spPr>
          <a:xfrm>
            <a:off x="9111986" y="3170047"/>
            <a:ext cx="3030913" cy="3030913"/>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12" name="TextBox 11">
            <a:extLst>
              <a:ext uri="{FF2B5EF4-FFF2-40B4-BE49-F238E27FC236}">
                <a16:creationId xmlns:a16="http://schemas.microsoft.com/office/drawing/2014/main" id="{29ACF275-FEDF-C146-A49D-9271D4BA7CE3}"/>
              </a:ext>
            </a:extLst>
          </p:cNvPr>
          <p:cNvSpPr txBox="1"/>
          <p:nvPr/>
        </p:nvSpPr>
        <p:spPr>
          <a:xfrm>
            <a:off x="9384001" y="3512217"/>
            <a:ext cx="2486882" cy="2585323"/>
          </a:xfrm>
          <a:prstGeom prst="rect">
            <a:avLst/>
          </a:prstGeom>
          <a:noFill/>
        </p:spPr>
        <p:txBody>
          <a:bodyPr wrap="square" rtlCol="0">
            <a:spAutoFit/>
          </a:bodyPr>
          <a:lstStyle/>
          <a:p>
            <a:pPr marL="7938"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a:ea typeface="Arial" charset="0"/>
                <a:cs typeface="Arial" charset="0"/>
              </a:rPr>
              <a:t>National Research and Policy agencies play a central role in developing the data needed for the regulation change that is essential to enabling this new market</a:t>
            </a:r>
          </a:p>
        </p:txBody>
      </p:sp>
      <p:sp>
        <p:nvSpPr>
          <p:cNvPr id="15" name="Slide Number Placeholder 5">
            <a:extLst>
              <a:ext uri="{FF2B5EF4-FFF2-40B4-BE49-F238E27FC236}">
                <a16:creationId xmlns:a16="http://schemas.microsoft.com/office/drawing/2014/main" id="{49EDE212-22C4-4C33-92E8-27F8CC562F7C}"/>
              </a:ext>
            </a:extLst>
          </p:cNvPr>
          <p:cNvSpPr txBox="1">
            <a:spLocks/>
          </p:cNvSpPr>
          <p:nvPr/>
        </p:nvSpPr>
        <p:spPr bwMode="auto">
          <a:xfrm>
            <a:off x="11660424" y="6627812"/>
            <a:ext cx="427860" cy="240697"/>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15</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159883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C1A3D1-027E-6B4A-A412-FE4818CEEA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 y="-2579"/>
            <a:ext cx="12192000" cy="6865398"/>
          </a:xfrm>
          <a:prstGeom prst="rect">
            <a:avLst/>
          </a:prstGeom>
        </p:spPr>
      </p:pic>
      <p:sp>
        <p:nvSpPr>
          <p:cNvPr id="2" name="Title 1">
            <a:extLst>
              <a:ext uri="{FF2B5EF4-FFF2-40B4-BE49-F238E27FC236}">
                <a16:creationId xmlns:a16="http://schemas.microsoft.com/office/drawing/2014/main" id="{2C4EE9DE-6875-E349-B9BC-1C496CCE27FA}"/>
              </a:ext>
            </a:extLst>
          </p:cNvPr>
          <p:cNvSpPr>
            <a:spLocks noGrp="1"/>
          </p:cNvSpPr>
          <p:nvPr>
            <p:ph type="title"/>
          </p:nvPr>
        </p:nvSpPr>
        <p:spPr>
          <a:xfrm>
            <a:off x="297872" y="137533"/>
            <a:ext cx="8229600" cy="762000"/>
          </a:xfrm>
        </p:spPr>
        <p:txBody>
          <a:bodyPr/>
          <a:lstStyle/>
          <a:p>
            <a:pPr algn="l"/>
            <a:r>
              <a:rPr lang="en-US" dirty="0">
                <a:solidFill>
                  <a:schemeClr val="bg1"/>
                </a:solidFill>
                <a:latin typeface="+mj-lt"/>
              </a:rPr>
              <a:t>Overcoming the barrier to overland flight</a:t>
            </a:r>
          </a:p>
        </p:txBody>
      </p:sp>
      <p:sp>
        <p:nvSpPr>
          <p:cNvPr id="4" name="Content Placeholder 2">
            <a:extLst>
              <a:ext uri="{FF2B5EF4-FFF2-40B4-BE49-F238E27FC236}">
                <a16:creationId xmlns:a16="http://schemas.microsoft.com/office/drawing/2014/main" id="{F5D5C23D-10C1-484A-A261-A7CC383C2E8C}"/>
              </a:ext>
            </a:extLst>
          </p:cNvPr>
          <p:cNvSpPr txBox="1">
            <a:spLocks/>
          </p:cNvSpPr>
          <p:nvPr/>
        </p:nvSpPr>
        <p:spPr>
          <a:xfrm>
            <a:off x="495318" y="4161453"/>
            <a:ext cx="10432877" cy="2487328"/>
          </a:xfrm>
          <a:prstGeom prst="rect">
            <a:avLst/>
          </a:prstGeom>
          <a:solidFill>
            <a:srgbClr val="ABD351">
              <a:alpha val="33000"/>
            </a:srgbClr>
          </a:solidFill>
          <a:effectLst>
            <a:softEdge rad="63500"/>
          </a:effectLst>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8125" marR="0" lvl="0" indent="-238125" algn="l" defTabSz="457200" rtl="0" eaLnBrk="1" fontAlgn="auto" latinLnBrk="0" hangingPunct="1">
              <a:lnSpc>
                <a:spcPct val="100000"/>
              </a:lnSpc>
              <a:spcBef>
                <a:spcPct val="2000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New environmental standards are needed to open the market to supersonic flight </a:t>
            </a:r>
          </a:p>
          <a:p>
            <a:pPr marL="238125" marR="0" lvl="0" indent="-238125" algn="l" defTabSz="457200" rtl="0" eaLnBrk="1" fontAlgn="auto" latinLnBrk="0" hangingPunct="1">
              <a:lnSpc>
                <a:spcPct val="100000"/>
              </a:lnSpc>
              <a:spcBef>
                <a:spcPct val="2000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An </a:t>
            </a:r>
            <a:r>
              <a:rPr kumimoji="0" lang="en-US" sz="2200" b="1" i="0" u="none" strike="noStrike" kern="1200" cap="none" spc="0" normalizeH="0" baseline="0" noProof="0" dirty="0" err="1">
                <a:ln>
                  <a:noFill/>
                </a:ln>
                <a:solidFill>
                  <a:prstClr val="white"/>
                </a:solidFill>
                <a:effectLst/>
                <a:uLnTx/>
                <a:uFillTx/>
                <a:latin typeface="+mj-lt"/>
                <a:ea typeface="ＭＳ Ｐゴシック"/>
                <a:cs typeface="Calibri" panose="020F0502020204030204" pitchFamily="34" charset="0"/>
              </a:rPr>
              <a:t>en</a:t>
            </a:r>
            <a:r>
              <a:rPr kumimoji="0" lang="en-US" sz="2200" b="1"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 route noise standard is the biggest challenge</a:t>
            </a:r>
          </a:p>
          <a:p>
            <a:pPr marL="514350" marR="0" lvl="1" indent="-288925" algn="l" defTabSz="457200" rtl="0" eaLnBrk="1" fontAlgn="auto" latinLnBrk="0" hangingPunct="1">
              <a:lnSpc>
                <a:spcPct val="100000"/>
              </a:lnSpc>
              <a:spcBef>
                <a:spcPct val="20000"/>
              </a:spcBef>
              <a:spcAft>
                <a:spcPts val="0"/>
              </a:spcAft>
              <a:buClrTx/>
              <a:buSzTx/>
              <a:buFont typeface="Arial"/>
              <a:buChar char="–"/>
              <a:tabLst/>
              <a:defRPr/>
            </a:pPr>
            <a:r>
              <a:rPr kumimoji="0" lang="en-US" sz="1900" b="0"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Requires proof of new design approaches</a:t>
            </a:r>
          </a:p>
          <a:p>
            <a:pPr marL="514350" marR="0" lvl="1" indent="-288925" algn="l" defTabSz="457200" rtl="0" eaLnBrk="1" fontAlgn="auto" latinLnBrk="0" hangingPunct="1">
              <a:lnSpc>
                <a:spcPct val="100000"/>
              </a:lnSpc>
              <a:spcBef>
                <a:spcPct val="20000"/>
              </a:spcBef>
              <a:spcAft>
                <a:spcPts val="0"/>
              </a:spcAft>
              <a:buClrTx/>
              <a:buSzTx/>
              <a:buFont typeface="Arial"/>
              <a:buChar char="–"/>
              <a:tabLst/>
              <a:defRPr/>
            </a:pPr>
            <a:r>
              <a:rPr kumimoji="0" lang="en-US" sz="1900" b="0"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Must replace current prohibitions</a:t>
            </a:r>
          </a:p>
          <a:p>
            <a:pPr marL="514350" marR="0" lvl="1" indent="-288925" algn="l" defTabSz="457200" rtl="0" eaLnBrk="1" fontAlgn="auto" latinLnBrk="0" hangingPunct="1">
              <a:lnSpc>
                <a:spcPct val="100000"/>
              </a:lnSpc>
              <a:spcBef>
                <a:spcPct val="20000"/>
              </a:spcBef>
              <a:spcAft>
                <a:spcPts val="0"/>
              </a:spcAft>
              <a:buClrTx/>
              <a:buSzTx/>
              <a:buFont typeface="Arial"/>
              <a:buChar char="–"/>
              <a:tabLst/>
              <a:defRPr/>
            </a:pPr>
            <a:r>
              <a:rPr kumimoji="0" lang="en-US" sz="1900" b="0"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No relevant data exists to define limits</a:t>
            </a:r>
          </a:p>
          <a:p>
            <a:pPr marL="690563" marR="0" lvl="2" indent="-225425" algn="l" defTabSz="457200" rtl="0" eaLnBrk="1" fontAlgn="auto" latinLnBrk="0" hangingPunct="1">
              <a:lnSpc>
                <a:spcPct val="100000"/>
              </a:lnSpc>
              <a:spcBef>
                <a:spcPct val="20000"/>
              </a:spcBef>
              <a:spcAft>
                <a:spcPts val="0"/>
              </a:spcAft>
              <a:buClrTx/>
              <a:buSzTx/>
              <a:buFont typeface="Arial"/>
              <a:buChar char="•"/>
              <a:tabLst/>
              <a:defRPr/>
            </a:pPr>
            <a:r>
              <a:rPr kumimoji="0" lang="en-US" sz="1900" b="0"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Community data from large, diverse population is a requirement</a:t>
            </a:r>
          </a:p>
          <a:p>
            <a:pPr marL="514350" marR="0" lvl="1" indent="-288925" algn="l" defTabSz="457200" rtl="0" eaLnBrk="1" fontAlgn="auto" latinLnBrk="0" hangingPunct="1">
              <a:lnSpc>
                <a:spcPct val="100000"/>
              </a:lnSpc>
              <a:spcBef>
                <a:spcPct val="20000"/>
              </a:spcBef>
              <a:spcAft>
                <a:spcPts val="0"/>
              </a:spcAft>
              <a:buClrTx/>
              <a:buSzTx/>
              <a:buFont typeface="Arial"/>
              <a:buChar char="–"/>
              <a:tabLst/>
              <a:defRPr/>
            </a:pPr>
            <a:r>
              <a:rPr kumimoji="0" lang="en-US" sz="1900" b="0" i="0" u="none" strike="noStrike" kern="1200" cap="none" spc="0" normalizeH="0" baseline="0" noProof="0" dirty="0">
                <a:ln>
                  <a:noFill/>
                </a:ln>
                <a:solidFill>
                  <a:prstClr val="white"/>
                </a:solidFill>
                <a:effectLst/>
                <a:uLnTx/>
                <a:uFillTx/>
                <a:latin typeface="+mj-lt"/>
                <a:ea typeface="ＭＳ Ｐゴシック"/>
                <a:cs typeface="Calibri" panose="020F0502020204030204" pitchFamily="34" charset="0"/>
              </a:rPr>
              <a:t>Standard must be accepted internationally</a:t>
            </a:r>
          </a:p>
        </p:txBody>
      </p:sp>
      <p:grpSp>
        <p:nvGrpSpPr>
          <p:cNvPr id="5" name="Group 4">
            <a:extLst>
              <a:ext uri="{FF2B5EF4-FFF2-40B4-BE49-F238E27FC236}">
                <a16:creationId xmlns:a16="http://schemas.microsoft.com/office/drawing/2014/main" id="{9182084C-30AE-47B0-B1B7-6148F4662A74}"/>
              </a:ext>
            </a:extLst>
          </p:cNvPr>
          <p:cNvGrpSpPr/>
          <p:nvPr/>
        </p:nvGrpSpPr>
        <p:grpSpPr>
          <a:xfrm>
            <a:off x="8527472" y="323518"/>
            <a:ext cx="3200400" cy="3200400"/>
            <a:chOff x="7811236" y="410807"/>
            <a:chExt cx="3105481" cy="3105481"/>
          </a:xfrm>
        </p:grpSpPr>
        <p:sp>
          <p:nvSpPr>
            <p:cNvPr id="9" name="Oval 8">
              <a:extLst>
                <a:ext uri="{FF2B5EF4-FFF2-40B4-BE49-F238E27FC236}">
                  <a16:creationId xmlns:a16="http://schemas.microsoft.com/office/drawing/2014/main" id="{A6225D44-F7C1-7641-B326-19FDBFA80854}"/>
                </a:ext>
              </a:extLst>
            </p:cNvPr>
            <p:cNvSpPr/>
            <p:nvPr/>
          </p:nvSpPr>
          <p:spPr>
            <a:xfrm>
              <a:off x="7811236" y="410807"/>
              <a:ext cx="3105481" cy="3105481"/>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6" name="TextBox 5">
              <a:extLst>
                <a:ext uri="{FF2B5EF4-FFF2-40B4-BE49-F238E27FC236}">
                  <a16:creationId xmlns:a16="http://schemas.microsoft.com/office/drawing/2014/main" id="{981F031D-5F78-EC43-8F10-81D5066DAFB2}"/>
                </a:ext>
              </a:extLst>
            </p:cNvPr>
            <p:cNvSpPr txBox="1"/>
            <p:nvPr/>
          </p:nvSpPr>
          <p:spPr>
            <a:xfrm>
              <a:off x="8090564" y="809385"/>
              <a:ext cx="2546824" cy="22398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mj-lt"/>
                  <a:ea typeface="Arial" charset="0"/>
                  <a:cs typeface="Calibri" panose="020F0502020204030204" pitchFamily="34" charset="0"/>
                </a:rPr>
                <a:t>The Quesst mission is specifically planned to generate key data for success in NASA’s commitment to support development of </a:t>
              </a:r>
              <a:r>
                <a:rPr kumimoji="0" lang="en-US" sz="1600" b="1" i="0" u="none" strike="noStrike" kern="1200" cap="none" spc="0" normalizeH="0" baseline="0" noProof="0" dirty="0" err="1">
                  <a:ln>
                    <a:noFill/>
                  </a:ln>
                  <a:solidFill>
                    <a:prstClr val="black"/>
                  </a:solidFill>
                  <a:effectLst/>
                  <a:uLnTx/>
                  <a:uFillTx/>
                  <a:latin typeface="+mj-lt"/>
                  <a:ea typeface="Arial" charset="0"/>
                  <a:cs typeface="Calibri" panose="020F0502020204030204" pitchFamily="34" charset="0"/>
                </a:rPr>
                <a:t>en</a:t>
              </a:r>
              <a:r>
                <a:rPr kumimoji="0" lang="en-US" sz="1600" b="1" i="0" u="none" strike="noStrike" kern="1200" cap="none" spc="0" normalizeH="0" baseline="0" noProof="0" dirty="0">
                  <a:ln>
                    <a:noFill/>
                  </a:ln>
                  <a:solidFill>
                    <a:prstClr val="black"/>
                  </a:solidFill>
                  <a:effectLst/>
                  <a:uLnTx/>
                  <a:uFillTx/>
                  <a:latin typeface="+mj-lt"/>
                  <a:ea typeface="Arial" charset="0"/>
                  <a:cs typeface="Calibri" panose="020F0502020204030204" pitchFamily="34" charset="0"/>
                </a:rPr>
                <a:t> route certification standards based on acceptable sound levels</a:t>
              </a:r>
            </a:p>
          </p:txBody>
        </p:sp>
      </p:grpSp>
      <p:sp>
        <p:nvSpPr>
          <p:cNvPr id="11" name="Slide Number Placeholder 5">
            <a:extLst>
              <a:ext uri="{FF2B5EF4-FFF2-40B4-BE49-F238E27FC236}">
                <a16:creationId xmlns:a16="http://schemas.microsoft.com/office/drawing/2014/main" id="{0783B432-1F52-4F98-BE44-1DB1BC2CF992}"/>
              </a:ext>
            </a:extLst>
          </p:cNvPr>
          <p:cNvSpPr txBox="1">
            <a:spLocks/>
          </p:cNvSpPr>
          <p:nvPr/>
        </p:nvSpPr>
        <p:spPr bwMode="auto">
          <a:xfrm>
            <a:off x="11660424" y="6627812"/>
            <a:ext cx="427860" cy="240697"/>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16</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10301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36F7C025-4981-47DC-9987-E152B0908C31}"/>
              </a:ext>
            </a:extLst>
          </p:cNvPr>
          <p:cNvGraphicFramePr>
            <a:graphicFrameLocks noGrp="1"/>
          </p:cNvGraphicFramePr>
          <p:nvPr>
            <p:ph idx="1"/>
          </p:nvPr>
        </p:nvGraphicFramePr>
        <p:xfrm>
          <a:off x="387555" y="4166269"/>
          <a:ext cx="5669280" cy="2494280"/>
        </p:xfrm>
        <a:graphic>
          <a:graphicData uri="http://schemas.openxmlformats.org/drawingml/2006/table">
            <a:tbl>
              <a:tblPr firstRow="1" bandRow="1">
                <a:tableStyleId>{5C22544A-7EE6-4342-B048-85BDC9FD1C3A}</a:tableStyleId>
              </a:tblPr>
              <a:tblGrid>
                <a:gridCol w="1417320">
                  <a:extLst>
                    <a:ext uri="{9D8B030D-6E8A-4147-A177-3AD203B41FA5}">
                      <a16:colId xmlns:a16="http://schemas.microsoft.com/office/drawing/2014/main" val="2568726477"/>
                    </a:ext>
                  </a:extLst>
                </a:gridCol>
                <a:gridCol w="1417320">
                  <a:extLst>
                    <a:ext uri="{9D8B030D-6E8A-4147-A177-3AD203B41FA5}">
                      <a16:colId xmlns:a16="http://schemas.microsoft.com/office/drawing/2014/main" val="502652770"/>
                    </a:ext>
                  </a:extLst>
                </a:gridCol>
                <a:gridCol w="1417320">
                  <a:extLst>
                    <a:ext uri="{9D8B030D-6E8A-4147-A177-3AD203B41FA5}">
                      <a16:colId xmlns:a16="http://schemas.microsoft.com/office/drawing/2014/main" val="1944450375"/>
                    </a:ext>
                  </a:extLst>
                </a:gridCol>
                <a:gridCol w="1417320">
                  <a:extLst>
                    <a:ext uri="{9D8B030D-6E8A-4147-A177-3AD203B41FA5}">
                      <a16:colId xmlns:a16="http://schemas.microsoft.com/office/drawing/2014/main" val="553780325"/>
                    </a:ext>
                  </a:extLst>
                </a:gridCol>
              </a:tblGrid>
              <a:tr h="370840">
                <a:tc>
                  <a:txBody>
                    <a:bodyPr/>
                    <a:lstStyle/>
                    <a:p>
                      <a:pPr algn="ctr"/>
                      <a:r>
                        <a:rPr lang="en-US" dirty="0"/>
                        <a:t>Participant ID</a:t>
                      </a:r>
                    </a:p>
                  </a:txBody>
                  <a:tcPr anchor="ctr"/>
                </a:tc>
                <a:tc>
                  <a:txBody>
                    <a:bodyPr/>
                    <a:lstStyle/>
                    <a:p>
                      <a:pPr algn="ctr"/>
                      <a:r>
                        <a:rPr lang="en-US" dirty="0"/>
                        <a:t>Boom Number</a:t>
                      </a:r>
                    </a:p>
                  </a:txBody>
                  <a:tcPr anchor="ctr"/>
                </a:tc>
                <a:tc>
                  <a:txBody>
                    <a:bodyPr/>
                    <a:lstStyle/>
                    <a:p>
                      <a:pPr algn="ctr"/>
                      <a:r>
                        <a:rPr lang="en-US" dirty="0"/>
                        <a:t>Dose </a:t>
                      </a:r>
                    </a:p>
                    <a:p>
                      <a:pPr algn="ctr"/>
                      <a:r>
                        <a:rPr lang="en-US" dirty="0"/>
                        <a:t>(Noise Level)</a:t>
                      </a:r>
                    </a:p>
                  </a:txBody>
                  <a:tcPr anchor="ctr"/>
                </a:tc>
                <a:tc>
                  <a:txBody>
                    <a:bodyPr/>
                    <a:lstStyle/>
                    <a:p>
                      <a:pPr algn="ctr"/>
                      <a:r>
                        <a:rPr lang="en-US" dirty="0"/>
                        <a:t>Survey Response</a:t>
                      </a:r>
                    </a:p>
                  </a:txBody>
                  <a:tcPr anchor="ctr"/>
                </a:tc>
                <a:extLst>
                  <a:ext uri="{0D108BD9-81ED-4DB2-BD59-A6C34878D82A}">
                    <a16:rowId xmlns:a16="http://schemas.microsoft.com/office/drawing/2014/main" val="102720132"/>
                  </a:ext>
                </a:extLst>
              </a:tr>
              <a:tr h="370840">
                <a:tc>
                  <a:txBody>
                    <a:bodyPr/>
                    <a:lstStyle/>
                    <a:p>
                      <a:pPr algn="ctr"/>
                      <a:r>
                        <a:rPr lang="en-US" dirty="0"/>
                        <a:t>1000</a:t>
                      </a:r>
                    </a:p>
                  </a:txBody>
                  <a:tcPr/>
                </a:tc>
                <a:tc>
                  <a:txBody>
                    <a:bodyPr/>
                    <a:lstStyle/>
                    <a:p>
                      <a:pPr algn="ctr"/>
                      <a:r>
                        <a:rPr lang="en-US" dirty="0"/>
                        <a:t>1</a:t>
                      </a:r>
                    </a:p>
                  </a:txBody>
                  <a:tcPr/>
                </a:tc>
                <a:tc>
                  <a:txBody>
                    <a:bodyPr/>
                    <a:lstStyle/>
                    <a:p>
                      <a:pPr algn="ctr"/>
                      <a:r>
                        <a:rPr lang="en-US" dirty="0"/>
                        <a:t>70</a:t>
                      </a:r>
                    </a:p>
                  </a:txBody>
                  <a:tcPr/>
                </a:tc>
                <a:tc>
                  <a:txBody>
                    <a:bodyPr/>
                    <a:lstStyle/>
                    <a:p>
                      <a:pPr algn="ctr"/>
                      <a:r>
                        <a:rPr lang="en-US" dirty="0"/>
                        <a:t>0</a:t>
                      </a:r>
                    </a:p>
                  </a:txBody>
                  <a:tcPr/>
                </a:tc>
                <a:extLst>
                  <a:ext uri="{0D108BD9-81ED-4DB2-BD59-A6C34878D82A}">
                    <a16:rowId xmlns:a16="http://schemas.microsoft.com/office/drawing/2014/main" val="1127279376"/>
                  </a:ext>
                </a:extLst>
              </a:tr>
              <a:tr h="370840">
                <a:tc>
                  <a:txBody>
                    <a:bodyPr/>
                    <a:lstStyle/>
                    <a:p>
                      <a:pPr algn="ctr"/>
                      <a:r>
                        <a:rPr lang="en-US" dirty="0"/>
                        <a:t>1000</a:t>
                      </a:r>
                    </a:p>
                  </a:txBody>
                  <a:tcPr/>
                </a:tc>
                <a:tc>
                  <a:txBody>
                    <a:bodyPr/>
                    <a:lstStyle/>
                    <a:p>
                      <a:pPr algn="ctr"/>
                      <a:r>
                        <a:rPr lang="en-US" dirty="0"/>
                        <a:t>2</a:t>
                      </a:r>
                    </a:p>
                  </a:txBody>
                  <a:tcPr/>
                </a:tc>
                <a:tc>
                  <a:txBody>
                    <a:bodyPr/>
                    <a:lstStyle/>
                    <a:p>
                      <a:pPr algn="ctr"/>
                      <a:r>
                        <a:rPr lang="en-US" dirty="0"/>
                        <a:t>81</a:t>
                      </a:r>
                    </a:p>
                  </a:txBody>
                  <a:tcPr/>
                </a:tc>
                <a:tc>
                  <a:txBody>
                    <a:bodyPr/>
                    <a:lstStyle/>
                    <a:p>
                      <a:pPr algn="ctr"/>
                      <a:r>
                        <a:rPr lang="en-US" dirty="0"/>
                        <a:t>1</a:t>
                      </a:r>
                    </a:p>
                  </a:txBody>
                  <a:tcPr/>
                </a:tc>
                <a:extLst>
                  <a:ext uri="{0D108BD9-81ED-4DB2-BD59-A6C34878D82A}">
                    <a16:rowId xmlns:a16="http://schemas.microsoft.com/office/drawing/2014/main" val="4116038237"/>
                  </a:ext>
                </a:extLst>
              </a:tr>
              <a:tr h="370840">
                <a:tc>
                  <a:txBody>
                    <a:bodyPr/>
                    <a:lstStyle/>
                    <a:p>
                      <a:pPr algn="ctr"/>
                      <a:r>
                        <a:rPr lang="en-US" dirty="0"/>
                        <a:t>1000</a:t>
                      </a:r>
                    </a:p>
                  </a:txBody>
                  <a:tcPr/>
                </a:tc>
                <a:tc>
                  <a:txBody>
                    <a:bodyPr/>
                    <a:lstStyle/>
                    <a:p>
                      <a:pPr algn="ctr"/>
                      <a:r>
                        <a:rPr lang="en-US" dirty="0"/>
                        <a:t>3</a:t>
                      </a:r>
                    </a:p>
                  </a:txBody>
                  <a:tcPr/>
                </a:tc>
                <a:tc>
                  <a:txBody>
                    <a:bodyPr/>
                    <a:lstStyle/>
                    <a:p>
                      <a:pPr algn="ctr"/>
                      <a:r>
                        <a:rPr lang="en-US" dirty="0"/>
                        <a:t>74</a:t>
                      </a:r>
                    </a:p>
                  </a:txBody>
                  <a:tcPr/>
                </a:tc>
                <a:tc>
                  <a:txBody>
                    <a:bodyPr/>
                    <a:lstStyle/>
                    <a:p>
                      <a:pPr algn="ctr"/>
                      <a:r>
                        <a:rPr lang="en-US" dirty="0"/>
                        <a:t>0</a:t>
                      </a:r>
                    </a:p>
                  </a:txBody>
                  <a:tcPr/>
                </a:tc>
                <a:extLst>
                  <a:ext uri="{0D108BD9-81ED-4DB2-BD59-A6C34878D82A}">
                    <a16:rowId xmlns:a16="http://schemas.microsoft.com/office/drawing/2014/main" val="3849808292"/>
                  </a:ext>
                </a:extLst>
              </a:tr>
              <a:tr h="370840">
                <a:tc>
                  <a:txBody>
                    <a:bodyPr/>
                    <a:lstStyle/>
                    <a:p>
                      <a:pPr algn="ctr"/>
                      <a:r>
                        <a:rPr lang="en-US" dirty="0"/>
                        <a:t>1001</a:t>
                      </a:r>
                    </a:p>
                  </a:txBody>
                  <a:tcPr/>
                </a:tc>
                <a:tc>
                  <a:txBody>
                    <a:bodyPr/>
                    <a:lstStyle/>
                    <a:p>
                      <a:pPr algn="ctr"/>
                      <a:r>
                        <a:rPr lang="en-US" dirty="0"/>
                        <a:t>1</a:t>
                      </a:r>
                    </a:p>
                  </a:txBody>
                  <a:tcPr/>
                </a:tc>
                <a:tc>
                  <a:txBody>
                    <a:bodyPr/>
                    <a:lstStyle/>
                    <a:p>
                      <a:pPr algn="ctr"/>
                      <a:r>
                        <a:rPr lang="en-US" dirty="0"/>
                        <a:t>72</a:t>
                      </a:r>
                    </a:p>
                  </a:txBody>
                  <a:tcPr/>
                </a:tc>
                <a:tc>
                  <a:txBody>
                    <a:bodyPr/>
                    <a:lstStyle/>
                    <a:p>
                      <a:pPr algn="ctr"/>
                      <a:r>
                        <a:rPr lang="en-US" dirty="0"/>
                        <a:t>0</a:t>
                      </a:r>
                    </a:p>
                  </a:txBody>
                  <a:tcPr/>
                </a:tc>
                <a:extLst>
                  <a:ext uri="{0D108BD9-81ED-4DB2-BD59-A6C34878D82A}">
                    <a16:rowId xmlns:a16="http://schemas.microsoft.com/office/drawing/2014/main" val="2135272449"/>
                  </a:ext>
                </a:extLst>
              </a:tr>
              <a:tr h="370840">
                <a:tc>
                  <a:txBody>
                    <a:bodyPr/>
                    <a:lstStyle/>
                    <a:p>
                      <a:pPr algn="ctr"/>
                      <a:r>
                        <a:rPr lang="en-US" dirty="0"/>
                        <a:t>1001</a:t>
                      </a:r>
                    </a:p>
                  </a:txBody>
                  <a:tcPr/>
                </a:tc>
                <a:tc>
                  <a:txBody>
                    <a:bodyPr/>
                    <a:lstStyle/>
                    <a:p>
                      <a:pPr algn="ctr"/>
                      <a:r>
                        <a:rPr lang="en-US" dirty="0"/>
                        <a:t>2</a:t>
                      </a:r>
                    </a:p>
                  </a:txBody>
                  <a:tcPr/>
                </a:tc>
                <a:tc>
                  <a:txBody>
                    <a:bodyPr/>
                    <a:lstStyle/>
                    <a:p>
                      <a:pPr algn="ctr"/>
                      <a:r>
                        <a:rPr lang="en-US" dirty="0"/>
                        <a:t>78</a:t>
                      </a:r>
                    </a:p>
                  </a:txBody>
                  <a:tcPr/>
                </a:tc>
                <a:tc>
                  <a:txBody>
                    <a:bodyPr/>
                    <a:lstStyle/>
                    <a:p>
                      <a:pPr algn="ctr"/>
                      <a:r>
                        <a:rPr lang="en-US" dirty="0"/>
                        <a:t>0</a:t>
                      </a:r>
                    </a:p>
                  </a:txBody>
                  <a:tcPr/>
                </a:tc>
                <a:extLst>
                  <a:ext uri="{0D108BD9-81ED-4DB2-BD59-A6C34878D82A}">
                    <a16:rowId xmlns:a16="http://schemas.microsoft.com/office/drawing/2014/main" val="202605680"/>
                  </a:ext>
                </a:extLst>
              </a:tr>
            </a:tbl>
          </a:graphicData>
        </a:graphic>
      </p:graphicFrame>
      <p:sp>
        <p:nvSpPr>
          <p:cNvPr id="3" name="Title 2">
            <a:extLst>
              <a:ext uri="{FF2B5EF4-FFF2-40B4-BE49-F238E27FC236}">
                <a16:creationId xmlns:a16="http://schemas.microsoft.com/office/drawing/2014/main" id="{372DEBE7-329A-4E90-9CFE-336B7C8086F7}"/>
              </a:ext>
            </a:extLst>
          </p:cNvPr>
          <p:cNvSpPr>
            <a:spLocks noGrp="1"/>
          </p:cNvSpPr>
          <p:nvPr>
            <p:ph type="title"/>
          </p:nvPr>
        </p:nvSpPr>
        <p:spPr/>
        <p:txBody>
          <a:bodyPr/>
          <a:lstStyle/>
          <a:p>
            <a:r>
              <a:rPr lang="en-US" dirty="0"/>
              <a:t>Community Survey Data to a Dose-Response Curve</a:t>
            </a:r>
          </a:p>
        </p:txBody>
      </p:sp>
      <p:sp>
        <p:nvSpPr>
          <p:cNvPr id="8" name="TextBox 7">
            <a:extLst>
              <a:ext uri="{FF2B5EF4-FFF2-40B4-BE49-F238E27FC236}">
                <a16:creationId xmlns:a16="http://schemas.microsoft.com/office/drawing/2014/main" id="{CAB395A1-3775-4629-BB2F-40F35645C3F6}"/>
              </a:ext>
            </a:extLst>
          </p:cNvPr>
          <p:cNvSpPr txBox="1"/>
          <p:nvPr/>
        </p:nvSpPr>
        <p:spPr>
          <a:xfrm>
            <a:off x="3471564" y="3064979"/>
            <a:ext cx="2103120" cy="640080"/>
          </a:xfrm>
          <a:prstGeom prst="rect">
            <a:avLst/>
          </a:prstGeom>
          <a:noFill/>
          <a:ln w="28575">
            <a:solidFill>
              <a:schemeClr val="tx1"/>
            </a:solidFill>
          </a:ln>
        </p:spPr>
        <p:txBody>
          <a:bodyPr wrap="square" rtlCol="0">
            <a:spAutoFit/>
          </a:bodyPr>
          <a:lstStyle/>
          <a:p>
            <a:pPr algn="ctr"/>
            <a:r>
              <a:rPr lang="en-US" dirty="0"/>
              <a:t>Convert to binary annoyance response</a:t>
            </a:r>
          </a:p>
        </p:txBody>
      </p:sp>
      <p:sp>
        <p:nvSpPr>
          <p:cNvPr id="9" name="Right Brace 8">
            <a:extLst>
              <a:ext uri="{FF2B5EF4-FFF2-40B4-BE49-F238E27FC236}">
                <a16:creationId xmlns:a16="http://schemas.microsoft.com/office/drawing/2014/main" id="{972A15CF-5C31-40BA-9E11-08FDF6B042A0}"/>
              </a:ext>
            </a:extLst>
          </p:cNvPr>
          <p:cNvSpPr/>
          <p:nvPr/>
        </p:nvSpPr>
        <p:spPr>
          <a:xfrm>
            <a:off x="6447680" y="1238250"/>
            <a:ext cx="1188195" cy="531495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extBox 1">
            <a:extLst>
              <a:ext uri="{FF2B5EF4-FFF2-40B4-BE49-F238E27FC236}">
                <a16:creationId xmlns:a16="http://schemas.microsoft.com/office/drawing/2014/main" id="{7BC91F83-6612-49B7-B9C5-F7A0F6169769}"/>
              </a:ext>
            </a:extLst>
          </p:cNvPr>
          <p:cNvSpPr txBox="1"/>
          <p:nvPr/>
        </p:nvSpPr>
        <p:spPr>
          <a:xfrm>
            <a:off x="3016343" y="1246406"/>
            <a:ext cx="3023030" cy="646331"/>
          </a:xfrm>
          <a:prstGeom prst="rect">
            <a:avLst/>
          </a:prstGeom>
          <a:noFill/>
          <a:ln>
            <a:solidFill>
              <a:schemeClr val="tx1"/>
            </a:solidFill>
          </a:ln>
        </p:spPr>
        <p:txBody>
          <a:bodyPr wrap="square" rtlCol="0">
            <a:spAutoFit/>
          </a:bodyPr>
          <a:lstStyle/>
          <a:p>
            <a:r>
              <a:rPr lang="en-US" dirty="0"/>
              <a:t>How much did the sonic boom bother, disturb, or annoy you?</a:t>
            </a:r>
          </a:p>
        </p:txBody>
      </p:sp>
      <p:grpSp>
        <p:nvGrpSpPr>
          <p:cNvPr id="20" name="Group 19">
            <a:extLst>
              <a:ext uri="{FF2B5EF4-FFF2-40B4-BE49-F238E27FC236}">
                <a16:creationId xmlns:a16="http://schemas.microsoft.com/office/drawing/2014/main" id="{3FDD363D-3E08-4B78-8D71-5B95672B31BA}"/>
              </a:ext>
            </a:extLst>
          </p:cNvPr>
          <p:cNvGrpSpPr/>
          <p:nvPr/>
        </p:nvGrpSpPr>
        <p:grpSpPr>
          <a:xfrm>
            <a:off x="409893" y="1081198"/>
            <a:ext cx="2036875" cy="2982616"/>
            <a:chOff x="467043" y="1024048"/>
            <a:chExt cx="2036875" cy="2982616"/>
          </a:xfrm>
        </p:grpSpPr>
        <p:pic>
          <p:nvPicPr>
            <p:cNvPr id="7" name="Picture 6">
              <a:extLst>
                <a:ext uri="{FF2B5EF4-FFF2-40B4-BE49-F238E27FC236}">
                  <a16:creationId xmlns:a16="http://schemas.microsoft.com/office/drawing/2014/main" id="{C6F50460-B003-47E3-BCAD-D8F6873C413D}"/>
                </a:ext>
              </a:extLst>
            </p:cNvPr>
            <p:cNvPicPr>
              <a:picLocks noChangeAspect="1"/>
            </p:cNvPicPr>
            <p:nvPr/>
          </p:nvPicPr>
          <p:blipFill rotWithShape="1">
            <a:blip r:embed="rId3"/>
            <a:srcRect t="881" b="3126"/>
            <a:stretch/>
          </p:blipFill>
          <p:spPr>
            <a:xfrm>
              <a:off x="467043" y="1024048"/>
              <a:ext cx="2036875" cy="2982616"/>
            </a:xfrm>
            <a:prstGeom prst="rect">
              <a:avLst/>
            </a:prstGeom>
          </p:spPr>
        </p:pic>
        <p:sp>
          <p:nvSpPr>
            <p:cNvPr id="18" name="Rectangle 17">
              <a:extLst>
                <a:ext uri="{FF2B5EF4-FFF2-40B4-BE49-F238E27FC236}">
                  <a16:creationId xmlns:a16="http://schemas.microsoft.com/office/drawing/2014/main" id="{510AEA90-DB10-4D30-8143-2382C013AB3F}"/>
                </a:ext>
              </a:extLst>
            </p:cNvPr>
            <p:cNvSpPr/>
            <p:nvPr/>
          </p:nvSpPr>
          <p:spPr>
            <a:xfrm>
              <a:off x="1866900" y="3868552"/>
              <a:ext cx="414338" cy="138112"/>
            </a:xfrm>
            <a:prstGeom prst="rect">
              <a:avLst/>
            </a:prstGeom>
            <a:solidFill>
              <a:srgbClr val="DAD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5ECBB1D-61A9-4905-94A6-45C415831AA9}"/>
                </a:ext>
              </a:extLst>
            </p:cNvPr>
            <p:cNvSpPr/>
            <p:nvPr/>
          </p:nvSpPr>
          <p:spPr>
            <a:xfrm>
              <a:off x="1800960" y="3782127"/>
              <a:ext cx="414338" cy="138112"/>
            </a:xfrm>
            <a:prstGeom prst="rect">
              <a:avLst/>
            </a:prstGeom>
            <a:solidFill>
              <a:srgbClr val="E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a:extLst>
              <a:ext uri="{FF2B5EF4-FFF2-40B4-BE49-F238E27FC236}">
                <a16:creationId xmlns:a16="http://schemas.microsoft.com/office/drawing/2014/main" id="{8C4A5282-D1D8-4318-B6FD-D109EDFACBA1}"/>
              </a:ext>
            </a:extLst>
          </p:cNvPr>
          <p:cNvCxnSpPr>
            <a:cxnSpLocks/>
          </p:cNvCxnSpPr>
          <p:nvPr/>
        </p:nvCxnSpPr>
        <p:spPr>
          <a:xfrm>
            <a:off x="1851953" y="3890963"/>
            <a:ext cx="1733632" cy="4476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5602C9DF-5882-44C5-82A0-63AE768E796B}"/>
              </a:ext>
            </a:extLst>
          </p:cNvPr>
          <p:cNvSpPr/>
          <p:nvPr/>
        </p:nvSpPr>
        <p:spPr>
          <a:xfrm>
            <a:off x="2830717" y="1180280"/>
            <a:ext cx="3394283" cy="147488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DA392D0-D5C4-489C-A441-F98D029B7DC6}"/>
              </a:ext>
            </a:extLst>
          </p:cNvPr>
          <p:cNvSpPr txBox="1"/>
          <p:nvPr/>
        </p:nvSpPr>
        <p:spPr>
          <a:xfrm>
            <a:off x="3218266" y="2245893"/>
            <a:ext cx="2674130" cy="369332"/>
          </a:xfrm>
          <a:prstGeom prst="rect">
            <a:avLst/>
          </a:prstGeom>
          <a:noFill/>
        </p:spPr>
        <p:txBody>
          <a:bodyPr wrap="none" rtlCol="0">
            <a:spAutoFit/>
          </a:bodyPr>
          <a:lstStyle/>
          <a:p>
            <a:r>
              <a:rPr lang="en-US" dirty="0"/>
              <a:t>1         2         3         4         5</a:t>
            </a:r>
          </a:p>
        </p:txBody>
      </p:sp>
      <p:sp>
        <p:nvSpPr>
          <p:cNvPr id="26" name="Oval 25">
            <a:extLst>
              <a:ext uri="{FF2B5EF4-FFF2-40B4-BE49-F238E27FC236}">
                <a16:creationId xmlns:a16="http://schemas.microsoft.com/office/drawing/2014/main" id="{42B8E700-55D0-4552-9C82-7B018D339648}"/>
              </a:ext>
            </a:extLst>
          </p:cNvPr>
          <p:cNvSpPr/>
          <p:nvPr/>
        </p:nvSpPr>
        <p:spPr>
          <a:xfrm>
            <a:off x="3299412" y="209674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68270B80-F106-48F8-A71A-32EF2EA00ED0}"/>
              </a:ext>
            </a:extLst>
          </p:cNvPr>
          <p:cNvSpPr/>
          <p:nvPr/>
        </p:nvSpPr>
        <p:spPr>
          <a:xfrm>
            <a:off x="3883767" y="2094710"/>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8" name="Oval 27">
            <a:extLst>
              <a:ext uri="{FF2B5EF4-FFF2-40B4-BE49-F238E27FC236}">
                <a16:creationId xmlns:a16="http://schemas.microsoft.com/office/drawing/2014/main" id="{6C5CFE93-6983-4F43-8E94-FF4BD8E1FFB6}"/>
              </a:ext>
            </a:extLst>
          </p:cNvPr>
          <p:cNvSpPr/>
          <p:nvPr/>
        </p:nvSpPr>
        <p:spPr>
          <a:xfrm>
            <a:off x="4465349" y="2099227"/>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9F4A0104-0B3B-46C3-A02A-5B7DDC8DDDB7}"/>
              </a:ext>
            </a:extLst>
          </p:cNvPr>
          <p:cNvSpPr/>
          <p:nvPr/>
        </p:nvSpPr>
        <p:spPr>
          <a:xfrm>
            <a:off x="5053434" y="210478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0" name="Oval 29">
            <a:extLst>
              <a:ext uri="{FF2B5EF4-FFF2-40B4-BE49-F238E27FC236}">
                <a16:creationId xmlns:a16="http://schemas.microsoft.com/office/drawing/2014/main" id="{8A5C0847-D909-4926-B3BB-A8A1A067FE18}"/>
              </a:ext>
            </a:extLst>
          </p:cNvPr>
          <p:cNvSpPr/>
          <p:nvPr/>
        </p:nvSpPr>
        <p:spPr>
          <a:xfrm>
            <a:off x="5641520" y="210478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6246ABE5-C264-4936-BE34-961ACD87EF00}"/>
              </a:ext>
            </a:extLst>
          </p:cNvPr>
          <p:cNvCxnSpPr>
            <a:cxnSpLocks/>
            <a:stCxn id="24" idx="2"/>
            <a:endCxn id="8" idx="0"/>
          </p:cNvCxnSpPr>
          <p:nvPr/>
        </p:nvCxnSpPr>
        <p:spPr>
          <a:xfrm flipH="1">
            <a:off x="4523124" y="2655164"/>
            <a:ext cx="4735" cy="4098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BB09A00-8E08-4B5D-A78A-03B47D6DE10E}"/>
              </a:ext>
            </a:extLst>
          </p:cNvPr>
          <p:cNvCxnSpPr>
            <a:cxnSpLocks/>
            <a:stCxn id="8" idx="2"/>
          </p:cNvCxnSpPr>
          <p:nvPr/>
        </p:nvCxnSpPr>
        <p:spPr>
          <a:xfrm>
            <a:off x="4523124" y="3705059"/>
            <a:ext cx="347384" cy="6944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348A9B2B-4CBA-4DB8-A8CB-6215B8D62721}"/>
              </a:ext>
            </a:extLst>
          </p:cNvPr>
          <p:cNvPicPr>
            <a:picLocks noChangeAspect="1"/>
          </p:cNvPicPr>
          <p:nvPr/>
        </p:nvPicPr>
        <p:blipFill>
          <a:blip r:embed="rId4"/>
          <a:stretch>
            <a:fillRect/>
          </a:stretch>
        </p:blipFill>
        <p:spPr>
          <a:xfrm>
            <a:off x="7709628" y="1238250"/>
            <a:ext cx="4058407" cy="5422299"/>
          </a:xfrm>
          <a:prstGeom prst="rect">
            <a:avLst/>
          </a:prstGeom>
        </p:spPr>
      </p:pic>
      <p:cxnSp>
        <p:nvCxnSpPr>
          <p:cNvPr id="46" name="Straight Arrow Connector 45">
            <a:extLst>
              <a:ext uri="{FF2B5EF4-FFF2-40B4-BE49-F238E27FC236}">
                <a16:creationId xmlns:a16="http://schemas.microsoft.com/office/drawing/2014/main" id="{318ECC07-C478-4ACB-B237-6BB9235DFB00}"/>
              </a:ext>
            </a:extLst>
          </p:cNvPr>
          <p:cNvCxnSpPr>
            <a:cxnSpLocks/>
          </p:cNvCxnSpPr>
          <p:nvPr/>
        </p:nvCxnSpPr>
        <p:spPr>
          <a:xfrm>
            <a:off x="9826625" y="1752600"/>
            <a:ext cx="0" cy="98337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99114A2-30D2-44D0-82D6-192575FCAD23}"/>
              </a:ext>
            </a:extLst>
          </p:cNvPr>
          <p:cNvSpPr txBox="1"/>
          <p:nvPr/>
        </p:nvSpPr>
        <p:spPr>
          <a:xfrm>
            <a:off x="8237108" y="1301750"/>
            <a:ext cx="2937016" cy="461665"/>
          </a:xfrm>
          <a:prstGeom prst="rect">
            <a:avLst/>
          </a:prstGeom>
          <a:solidFill>
            <a:schemeClr val="bg1"/>
          </a:solidFill>
          <a:ln w="28575">
            <a:solidFill>
              <a:schemeClr val="tx1"/>
            </a:solidFill>
          </a:ln>
        </p:spPr>
        <p:txBody>
          <a:bodyPr wrap="square" rtlCol="0">
            <a:spAutoFit/>
          </a:bodyPr>
          <a:lstStyle/>
          <a:p>
            <a:pPr algn="ctr"/>
            <a:r>
              <a:rPr lang="en-US" sz="2400" dirty="0"/>
              <a:t>Fit Statistical Model</a:t>
            </a:r>
          </a:p>
        </p:txBody>
      </p:sp>
    </p:spTree>
    <p:extLst>
      <p:ext uri="{BB962C8B-B14F-4D97-AF65-F5344CB8AC3E}">
        <p14:creationId xmlns:p14="http://schemas.microsoft.com/office/powerpoint/2010/main" val="166154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731AAB-E0C1-4EB7-8377-EFC73454F1E8}"/>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What is the NASA </a:t>
            </a:r>
            <a:r>
              <a:rPr lang="en-US" sz="2800" dirty="0" err="1">
                <a:latin typeface="Helvetica" panose="020B0604020202020204" pitchFamily="34" charset="0"/>
                <a:cs typeface="Helvetica" panose="020B0604020202020204" pitchFamily="34" charset="0"/>
              </a:rPr>
              <a:t>Quesst</a:t>
            </a:r>
            <a:r>
              <a:rPr lang="en-US" sz="2800" dirty="0">
                <a:latin typeface="Helvetica" panose="020B0604020202020204" pitchFamily="34" charset="0"/>
                <a:cs typeface="Helvetica" panose="020B0604020202020204" pitchFamily="34" charset="0"/>
              </a:rPr>
              <a:t> Mission?</a:t>
            </a:r>
          </a:p>
        </p:txBody>
      </p:sp>
      <p:sp>
        <p:nvSpPr>
          <p:cNvPr id="4" name="Oval 3">
            <a:extLst>
              <a:ext uri="{FF2B5EF4-FFF2-40B4-BE49-F238E27FC236}">
                <a16:creationId xmlns:a16="http://schemas.microsoft.com/office/drawing/2014/main" id="{3BA7B1AA-C18C-414A-B1D8-1E79DD70F09C}"/>
              </a:ext>
            </a:extLst>
          </p:cNvPr>
          <p:cNvSpPr/>
          <p:nvPr/>
        </p:nvSpPr>
        <p:spPr>
          <a:xfrm>
            <a:off x="8744831" y="1937177"/>
            <a:ext cx="2983645" cy="2983645"/>
          </a:xfrm>
          <a:prstGeom prst="ellipse">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5" name="TextBox 4">
            <a:extLst>
              <a:ext uri="{FF2B5EF4-FFF2-40B4-BE49-F238E27FC236}">
                <a16:creationId xmlns:a16="http://schemas.microsoft.com/office/drawing/2014/main" id="{D0BD6175-0FCC-4928-A0F7-48A87E4A83D4}"/>
              </a:ext>
            </a:extLst>
          </p:cNvPr>
          <p:cNvSpPr txBox="1"/>
          <p:nvPr/>
        </p:nvSpPr>
        <p:spPr>
          <a:xfrm>
            <a:off x="8737724" y="2699960"/>
            <a:ext cx="2990751" cy="1569660"/>
          </a:xfrm>
          <a:prstGeom prst="rect">
            <a:avLst/>
          </a:prstGeom>
          <a:no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685783" rtl="0" eaLnBrk="1" fontAlgn="auto" latinLnBrk="0" hangingPunct="0">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Helvetica"/>
                <a:ea typeface="ＭＳ Ｐゴシック"/>
                <a:sym typeface="Helvetica"/>
              </a:rPr>
              <a:t>Systematic Approach Leading to Community Testing</a:t>
            </a:r>
          </a:p>
        </p:txBody>
      </p:sp>
      <p:sp>
        <p:nvSpPr>
          <p:cNvPr id="6" name="TextBox 5">
            <a:extLst>
              <a:ext uri="{FF2B5EF4-FFF2-40B4-BE49-F238E27FC236}">
                <a16:creationId xmlns:a16="http://schemas.microsoft.com/office/drawing/2014/main" id="{B17BF830-BBC7-4270-BDDE-9FD52C7FA50E}"/>
              </a:ext>
            </a:extLst>
          </p:cNvPr>
          <p:cNvSpPr txBox="1"/>
          <p:nvPr/>
        </p:nvSpPr>
        <p:spPr>
          <a:xfrm>
            <a:off x="3078614" y="1047736"/>
            <a:ext cx="5254225" cy="1331134"/>
          </a:xfrm>
          <a:prstGeom prst="rect">
            <a:avLst/>
          </a:prstGeom>
          <a:noFill/>
        </p:spPr>
        <p:txBody>
          <a:bodyPr wrap="square" rtlCol="0">
            <a:spAutoFit/>
          </a:bodyPr>
          <a:lstStyle/>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Phase 1 – Aircraft Development</a:t>
            </a:r>
          </a:p>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In progress (2018-23) </a:t>
            </a:r>
          </a:p>
          <a:p>
            <a:pPr marL="233363" marR="0" lvl="1" indent="-233363"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Design, fabricate a quiet supersonic research aircraft</a:t>
            </a:r>
          </a:p>
          <a:p>
            <a:pPr marL="233363" marR="0" lvl="1" indent="-233363"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Prove performance in test range flights</a:t>
            </a:r>
          </a:p>
          <a:p>
            <a:pPr marL="233363" marR="0" lvl="1" indent="-233363"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Prove safety for flights in normal airspace</a:t>
            </a:r>
          </a:p>
        </p:txBody>
      </p:sp>
      <p:sp>
        <p:nvSpPr>
          <p:cNvPr id="7" name="TextBox 6">
            <a:extLst>
              <a:ext uri="{FF2B5EF4-FFF2-40B4-BE49-F238E27FC236}">
                <a16:creationId xmlns:a16="http://schemas.microsoft.com/office/drawing/2014/main" id="{D4E56E6B-FA9F-4864-827B-C1363594F1A0}"/>
              </a:ext>
            </a:extLst>
          </p:cNvPr>
          <p:cNvSpPr txBox="1"/>
          <p:nvPr/>
        </p:nvSpPr>
        <p:spPr>
          <a:xfrm>
            <a:off x="3078614" y="2892956"/>
            <a:ext cx="5254225" cy="1072088"/>
          </a:xfrm>
          <a:prstGeom prst="rect">
            <a:avLst/>
          </a:prstGeom>
          <a:noFill/>
        </p:spPr>
        <p:txBody>
          <a:bodyPr wrap="square" lIns="91440" tIns="45720" rIns="91440" bIns="45720" rtlCol="0" anchor="t">
            <a:spAutoFit/>
          </a:bodyPr>
          <a:lstStyle/>
          <a:p>
            <a:pPr marL="233045" marR="0" lvl="0" indent="-219075" algn="l" defTabSz="685783" rtl="0" eaLnBrk="1"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Phase 2 – Acoustic Validation</a:t>
            </a:r>
            <a:endPar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endParaRPr>
          </a:p>
          <a:p>
            <a:pPr marL="233045" marR="0" lvl="0" indent="-219075" algn="l" defTabSz="685783" rtl="0" eaLnBrk="1" fontAlgn="base" latinLnBrk="0" hangingPunct="0">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Preparation in progress (2018-23), Execution 2023-24</a:t>
            </a:r>
            <a:endParaRPr kumimoji="0" lang="en-US" sz="1600" b="0" i="1"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endParaRPr>
          </a:p>
          <a:p>
            <a:pPr marL="233045" marR="0" lvl="1" indent="-21907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Prove the acoustic characteristics match design targets</a:t>
            </a:r>
            <a:endParaRPr kumimoji="0" lang="en-US" sz="1400" b="0"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endParaRPr>
          </a:p>
          <a:p>
            <a:pPr marL="233045" marR="0" lvl="1" indent="-21907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Detailed in-flight and ground measurements in test range</a:t>
            </a:r>
            <a:endParaRPr kumimoji="0" lang="en-US" sz="1400" b="0"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endParaRPr>
          </a:p>
        </p:txBody>
      </p:sp>
      <p:pic>
        <p:nvPicPr>
          <p:cNvPr id="8" name="Picture 7">
            <a:extLst>
              <a:ext uri="{FF2B5EF4-FFF2-40B4-BE49-F238E27FC236}">
                <a16:creationId xmlns:a16="http://schemas.microsoft.com/office/drawing/2014/main" id="{86536E66-B295-4A0F-9DF2-FE979569443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016" t="8928" r="5001" b="4563"/>
          <a:stretch/>
        </p:blipFill>
        <p:spPr>
          <a:xfrm>
            <a:off x="215277" y="2797425"/>
            <a:ext cx="2783747" cy="1985159"/>
          </a:xfrm>
          <a:prstGeom prst="rect">
            <a:avLst/>
          </a:prstGeom>
        </p:spPr>
      </p:pic>
      <p:sp>
        <p:nvSpPr>
          <p:cNvPr id="9" name="TextBox 8">
            <a:extLst>
              <a:ext uri="{FF2B5EF4-FFF2-40B4-BE49-F238E27FC236}">
                <a16:creationId xmlns:a16="http://schemas.microsoft.com/office/drawing/2014/main" id="{84F1D80D-F0E0-4E5B-957F-E7FB5E1BCCEF}"/>
              </a:ext>
            </a:extLst>
          </p:cNvPr>
          <p:cNvSpPr txBox="1"/>
          <p:nvPr/>
        </p:nvSpPr>
        <p:spPr>
          <a:xfrm>
            <a:off x="3107538" y="4449711"/>
            <a:ext cx="5225301" cy="1985159"/>
          </a:xfrm>
          <a:prstGeom prst="rect">
            <a:avLst/>
          </a:prstGeom>
          <a:noFill/>
        </p:spPr>
        <p:txBody>
          <a:bodyPr wrap="square" rtlCol="0">
            <a:spAutoFit/>
          </a:bodyPr>
          <a:lstStyle/>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Phase 3 – Community Response Testing  </a:t>
            </a:r>
          </a:p>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Preparation in progress (</a:t>
            </a:r>
            <a:r>
              <a:rPr lang="en-US" sz="1600" i="1" kern="0" dirty="0">
                <a:solidFill>
                  <a:prstClr val="black"/>
                </a:solidFill>
                <a:latin typeface="Helvetica" panose="020B0604020202020204" pitchFamily="34" charset="0"/>
                <a:ea typeface="ＭＳ Ｐゴシック"/>
                <a:cs typeface="Helvetica" panose="020B0604020202020204" pitchFamily="34" charset="0"/>
                <a:sym typeface="Helvetica"/>
              </a:rPr>
              <a:t>20</a:t>
            </a:r>
            <a:r>
              <a:rPr kumimoji="0" lang="en-US" sz="1600" b="0" i="1"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rPr>
              <a:t>19-23), Execution 2024-27</a:t>
            </a:r>
            <a:endParaRPr kumimoji="0" lang="en-US" sz="1600" b="1" i="0" u="none" strike="noStrike" kern="0" cap="none" spc="0" normalizeH="0" baseline="0" noProof="0" dirty="0">
              <a:ln>
                <a:noFill/>
              </a:ln>
              <a:solidFill>
                <a:prstClr val="black"/>
              </a:solidFill>
              <a:effectLst/>
              <a:uLnTx/>
              <a:uFillTx/>
              <a:latin typeface="Helvetica" panose="020B0604020202020204" pitchFamily="34" charset="0"/>
              <a:ea typeface="ＭＳ Ｐゴシック"/>
              <a:cs typeface="Helvetica" panose="020B0604020202020204" pitchFamily="34" charset="0"/>
              <a:sym typeface="Helvetica"/>
            </a:endParaRPr>
          </a:p>
          <a:p>
            <a:pPr marL="233363" marR="0" lvl="0" indent="-233363"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Conduct community tests </a:t>
            </a:r>
          </a:p>
          <a:p>
            <a:pPr marL="525463"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Select communities </a:t>
            </a:r>
          </a:p>
          <a:p>
            <a:pPr marL="525463"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Outreach and engagement (including STEM)</a:t>
            </a:r>
          </a:p>
          <a:p>
            <a:pPr marL="525463"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Obtain necessary approval</a:t>
            </a:r>
          </a:p>
          <a:p>
            <a:pPr marL="525463"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Plan surveys and recruit participants</a:t>
            </a:r>
          </a:p>
          <a:p>
            <a:pPr marL="525463"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dirty="0">
                <a:ln>
                  <a:noFill/>
                </a:ln>
                <a:solidFill>
                  <a:prstClr val="black">
                    <a:lumMod val="85000"/>
                    <a:lumOff val="15000"/>
                  </a:prstClr>
                </a:solidFill>
                <a:effectLst/>
                <a:uLnTx/>
                <a:uFillTx/>
                <a:latin typeface="Helvetica" panose="020B0604020202020204" pitchFamily="34" charset="0"/>
                <a:ea typeface="ＭＳ Ｐゴシック"/>
                <a:cs typeface="Helvetica" panose="020B0604020202020204" pitchFamily="34" charset="0"/>
                <a:sym typeface="Helvetica"/>
              </a:rPr>
              <a:t>Collect ground measurements</a:t>
            </a:r>
          </a:p>
        </p:txBody>
      </p:sp>
      <p:pic>
        <p:nvPicPr>
          <p:cNvPr id="10" name="Picture 9">
            <a:extLst>
              <a:ext uri="{FF2B5EF4-FFF2-40B4-BE49-F238E27FC236}">
                <a16:creationId xmlns:a16="http://schemas.microsoft.com/office/drawing/2014/main" id="{6FC1B97F-A3C2-44ED-9483-E055969D69D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15277" y="4857614"/>
            <a:ext cx="2783747" cy="1860754"/>
          </a:xfrm>
          <a:prstGeom prst="rect">
            <a:avLst/>
          </a:prstGeom>
        </p:spPr>
      </p:pic>
      <p:pic>
        <p:nvPicPr>
          <p:cNvPr id="11" name="Picture 10">
            <a:extLst>
              <a:ext uri="{FF2B5EF4-FFF2-40B4-BE49-F238E27FC236}">
                <a16:creationId xmlns:a16="http://schemas.microsoft.com/office/drawing/2014/main" id="{BF86FB7A-9E7C-497B-9B81-C0A0EBCA9EB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15276" y="1116442"/>
            <a:ext cx="2783747" cy="1605954"/>
          </a:xfrm>
          <a:prstGeom prst="rect">
            <a:avLst/>
          </a:prstGeom>
        </p:spPr>
      </p:pic>
      <p:pic>
        <p:nvPicPr>
          <p:cNvPr id="12" name="Picture 11">
            <a:extLst>
              <a:ext uri="{FF2B5EF4-FFF2-40B4-BE49-F238E27FC236}">
                <a16:creationId xmlns:a16="http://schemas.microsoft.com/office/drawing/2014/main" id="{FC065C16-31A8-44B0-A032-BAAA7E8FC4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1368" y="1417775"/>
            <a:ext cx="3457807" cy="4383781"/>
          </a:xfrm>
          <a:prstGeom prst="rect">
            <a:avLst/>
          </a:prstGeom>
        </p:spPr>
      </p:pic>
    </p:spTree>
    <p:extLst>
      <p:ext uri="{BB962C8B-B14F-4D97-AF65-F5344CB8AC3E}">
        <p14:creationId xmlns:p14="http://schemas.microsoft.com/office/powerpoint/2010/main" val="2944356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sky, outdoor, plane, mountain&#10;&#10;Description automatically generated">
            <a:extLst>
              <a:ext uri="{FF2B5EF4-FFF2-40B4-BE49-F238E27FC236}">
                <a16:creationId xmlns:a16="http://schemas.microsoft.com/office/drawing/2014/main" id="{137E0A68-3722-4AC5-AD19-955C2F80BD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55820"/>
            <a:ext cx="12244126" cy="9183096"/>
          </a:xfrm>
          <a:prstGeom prst="rect">
            <a:avLst/>
          </a:prstGeom>
        </p:spPr>
      </p:pic>
      <p:sp>
        <p:nvSpPr>
          <p:cNvPr id="8" name="Rectangle 7">
            <a:extLst>
              <a:ext uri="{FF2B5EF4-FFF2-40B4-BE49-F238E27FC236}">
                <a16:creationId xmlns:a16="http://schemas.microsoft.com/office/drawing/2014/main" id="{6F934F4B-9910-884A-A172-9EE60A9A28E0}"/>
              </a:ext>
            </a:extLst>
          </p:cNvPr>
          <p:cNvSpPr/>
          <p:nvPr/>
        </p:nvSpPr>
        <p:spPr>
          <a:xfrm>
            <a:off x="218755" y="1007147"/>
            <a:ext cx="6610839" cy="1508105"/>
          </a:xfrm>
          <a:prstGeom prst="rect">
            <a:avLst/>
          </a:prstGeom>
          <a:noFill/>
          <a:ln w="317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ＭＳ Ｐゴシック"/>
                <a:cs typeface="Arial" panose="020B0604020202020204" pitchFamily="34" charset="0"/>
              </a:rPr>
              <a:t>Key requirements drive X-59 design</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j-lt"/>
                <a:ea typeface="ＭＳ Ｐゴシック"/>
                <a:cs typeface="Arial" panose="020B0604020202020204" pitchFamily="34" charset="0"/>
              </a:rPr>
              <a:t>The acoustic signal of the X-plane must effectively replicate that of future larger supersonic commercial aircraft.</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j-lt"/>
                <a:ea typeface="ＭＳ Ｐゴシック"/>
                <a:cs typeface="Arial" panose="020B0604020202020204" pitchFamily="34" charset="0"/>
              </a:rPr>
              <a:t>The X-plane must conduct community overflight tests using normal commercial aircraft flight maneuvers.</a:t>
            </a:r>
          </a:p>
        </p:txBody>
      </p:sp>
      <p:sp>
        <p:nvSpPr>
          <p:cNvPr id="11" name="TextBox 10"/>
          <p:cNvSpPr txBox="1"/>
          <p:nvPr/>
        </p:nvSpPr>
        <p:spPr>
          <a:xfrm>
            <a:off x="2294603" y="957689"/>
            <a:ext cx="5458554" cy="52322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Helvetica"/>
              <a:ea typeface="ＭＳ Ｐゴシック"/>
            </a:endParaRPr>
          </a:p>
        </p:txBody>
      </p:sp>
      <p:sp>
        <p:nvSpPr>
          <p:cNvPr id="12" name="Title 11">
            <a:extLst>
              <a:ext uri="{FF2B5EF4-FFF2-40B4-BE49-F238E27FC236}">
                <a16:creationId xmlns:a16="http://schemas.microsoft.com/office/drawing/2014/main" id="{7F650AAE-3753-6540-A59D-54C5DBC090D6}"/>
              </a:ext>
            </a:extLst>
          </p:cNvPr>
          <p:cNvSpPr>
            <a:spLocks noGrp="1"/>
          </p:cNvSpPr>
          <p:nvPr>
            <p:ph type="title"/>
          </p:nvPr>
        </p:nvSpPr>
        <p:spPr/>
        <p:txBody>
          <a:bodyPr>
            <a:normAutofit/>
          </a:bodyPr>
          <a:lstStyle/>
          <a:p>
            <a:r>
              <a:rPr lang="en-US" sz="2600">
                <a:latin typeface="+mj-lt"/>
              </a:rPr>
              <a:t>The X-59 Aircraft</a:t>
            </a:r>
          </a:p>
        </p:txBody>
      </p:sp>
      <p:sp>
        <p:nvSpPr>
          <p:cNvPr id="22" name="Slide Number Placeholder 3">
            <a:extLst>
              <a:ext uri="{FF2B5EF4-FFF2-40B4-BE49-F238E27FC236}">
                <a16:creationId xmlns:a16="http://schemas.microsoft.com/office/drawing/2014/main" id="{0F186B82-E87F-2142-90F2-B1B08E881085}"/>
              </a:ext>
            </a:extLst>
          </p:cNvPr>
          <p:cNvSpPr>
            <a:spLocks noGrp="1"/>
          </p:cNvSpPr>
          <p:nvPr>
            <p:ph type="sldNum" sz="quarter" idx="12"/>
          </p:nvPr>
        </p:nvSpPr>
        <p:spPr>
          <a:xfrm>
            <a:off x="11702782" y="6435804"/>
            <a:ext cx="481963" cy="365125"/>
          </a:xfrm>
          <a:prstGeom prst="rect">
            <a:avLst/>
          </a:prstGeom>
        </p:spPr>
        <p:txBody>
          <a:bodyPr anchor="b"/>
          <a:lstStyle>
            <a:defPPr>
              <a:defRPr lang="en-US"/>
            </a:defPPr>
            <a:lvl1pPr marL="0" algn="l" defTabSz="914400" rtl="0" eaLnBrk="1" latinLnBrk="0" hangingPunct="1">
              <a:defRPr sz="9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3BE8F62-5DF8-3040-A6A0-7DDCFC9687FE}" type="slidenum">
              <a:rPr kumimoji="0" lang="en-US" sz="950" b="0" i="0" u="none" strike="noStrike" kern="1200" cap="none" spc="0" normalizeH="0" baseline="0" noProof="0" smtClean="0">
                <a:ln>
                  <a:noFill/>
                </a:ln>
                <a:solidFill>
                  <a:prstClr val="white"/>
                </a:solidFill>
                <a:effectLst/>
                <a:uLnTx/>
                <a:uFillTx/>
                <a:latin typeface="Helvetica"/>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950" b="0" i="0" u="none" strike="noStrike" kern="1200" cap="none" spc="0" normalizeH="0" baseline="0" noProof="0">
              <a:ln>
                <a:noFill/>
              </a:ln>
              <a:solidFill>
                <a:prstClr val="white"/>
              </a:solidFill>
              <a:effectLst/>
              <a:uLnTx/>
              <a:uFillTx/>
              <a:latin typeface="Helvetica"/>
              <a:ea typeface="ＭＳ Ｐゴシック"/>
            </a:endParaRPr>
          </a:p>
        </p:txBody>
      </p:sp>
      <p:sp>
        <p:nvSpPr>
          <p:cNvPr id="23" name="Rectangle 22">
            <a:extLst>
              <a:ext uri="{FF2B5EF4-FFF2-40B4-BE49-F238E27FC236}">
                <a16:creationId xmlns:a16="http://schemas.microsoft.com/office/drawing/2014/main" id="{EAB74EA6-0464-024F-ACB4-4587BDA4305A}"/>
              </a:ext>
            </a:extLst>
          </p:cNvPr>
          <p:cNvSpPr/>
          <p:nvPr/>
        </p:nvSpPr>
        <p:spPr>
          <a:xfrm>
            <a:off x="6309619" y="5043750"/>
            <a:ext cx="5934507" cy="1077218"/>
          </a:xfrm>
          <a:prstGeom prst="rect">
            <a:avLst/>
          </a:prstGeom>
          <a:noFill/>
          <a:ln w="317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Design Features </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New, unique airframe design with acoustic signature shaping</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Many components from existing aircraft to reduce cost</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Payload capacity: single pilot/flight test instrumentation</a:t>
            </a:r>
          </a:p>
        </p:txBody>
      </p:sp>
      <p:sp>
        <p:nvSpPr>
          <p:cNvPr id="24" name="Rectangle 23">
            <a:extLst>
              <a:ext uri="{FF2B5EF4-FFF2-40B4-BE49-F238E27FC236}">
                <a16:creationId xmlns:a16="http://schemas.microsoft.com/office/drawing/2014/main" id="{6CB53EF2-E548-1D45-90DA-2720CD9FF978}"/>
              </a:ext>
            </a:extLst>
          </p:cNvPr>
          <p:cNvSpPr/>
          <p:nvPr/>
        </p:nvSpPr>
        <p:spPr>
          <a:xfrm>
            <a:off x="8181781" y="3577286"/>
            <a:ext cx="3379850" cy="1354217"/>
          </a:xfrm>
          <a:prstGeom prst="rect">
            <a:avLst/>
          </a:prstGeom>
          <a:noFill/>
          <a:ln w="3175">
            <a:noFill/>
          </a:ln>
        </p:spPr>
        <p:txBody>
          <a:bodyPr wrap="square"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Design Parameters</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Length: 99’ 7”</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Span: 29’ 6”</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Speed: Mach 1.4 (925 mph)</a:t>
            </a:r>
          </a:p>
          <a:p>
            <a:pPr marL="182563" marR="0" lvl="0" indent="-1825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mj-lt"/>
                <a:ea typeface="ＭＳ Ｐゴシック"/>
                <a:cs typeface="Arial" panose="020B0604020202020204" pitchFamily="34" charset="0"/>
              </a:rPr>
              <a:t>Altitude: 55,000 ft</a:t>
            </a:r>
          </a:p>
        </p:txBody>
      </p:sp>
    </p:spTree>
    <p:extLst>
      <p:ext uri="{BB962C8B-B14F-4D97-AF65-F5344CB8AC3E}">
        <p14:creationId xmlns:p14="http://schemas.microsoft.com/office/powerpoint/2010/main" val="4264715360"/>
      </p:ext>
    </p:extLst>
  </p:cSld>
  <p:clrMapOvr>
    <a:masterClrMapping/>
  </p:clrMapOvr>
  <mc:AlternateContent xmlns:mc="http://schemas.openxmlformats.org/markup-compatibility/2006" xmlns:p14="http://schemas.microsoft.com/office/powerpoint/2010/main">
    <mc:Choice Requires="p14">
      <p:transition p14:dur="0" advTm="57581"/>
    </mc:Choice>
    <mc:Fallback xmlns="">
      <p:transition advTm="5758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1FF356-5FDE-40D3-A963-1A3FD7AB3F19}"/>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X-59 Aircraft Development Status</a:t>
            </a:r>
          </a:p>
        </p:txBody>
      </p:sp>
      <p:sp>
        <p:nvSpPr>
          <p:cNvPr id="4" name="Content Placeholder 2">
            <a:extLst>
              <a:ext uri="{FF2B5EF4-FFF2-40B4-BE49-F238E27FC236}">
                <a16:creationId xmlns:a16="http://schemas.microsoft.com/office/drawing/2014/main" id="{04D31895-D228-45DA-A855-0FD684DA0F13}"/>
              </a:ext>
            </a:extLst>
          </p:cNvPr>
          <p:cNvSpPr txBox="1">
            <a:spLocks/>
          </p:cNvSpPr>
          <p:nvPr/>
        </p:nvSpPr>
        <p:spPr>
          <a:xfrm>
            <a:off x="417085" y="1176645"/>
            <a:ext cx="6181812" cy="2628656"/>
          </a:xfrm>
          <a:prstGeom prst="rect">
            <a:avLst/>
          </a:prstGeom>
        </p:spPr>
        <p:txBody>
          <a:bodyPr>
            <a:normAutofit/>
          </a:bodyPr>
          <a:lstStyle>
            <a:lvl1pPr marL="342891" indent="-342891"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latin typeface="Helvetica" panose="020B0604020202020204" pitchFamily="34" charset="0"/>
                <a:cs typeface="Helvetica" panose="020B0604020202020204" pitchFamily="34" charset="0"/>
              </a:rPr>
              <a:t>Lockheed Martin is the lead for manufacturing</a:t>
            </a:r>
            <a:endParaRPr lang="en-US" sz="1800" dirty="0">
              <a:latin typeface="Helvetica" panose="020B0604020202020204" pitchFamily="34" charset="0"/>
              <a:cs typeface="Helvetica" panose="020B0604020202020204" pitchFamily="34" charset="0"/>
            </a:endParaRPr>
          </a:p>
          <a:p>
            <a:pPr lvl="1"/>
            <a:r>
              <a:rPr lang="en-US" sz="1800" dirty="0">
                <a:latin typeface="Helvetica" panose="020B0604020202020204" pitchFamily="34" charset="0"/>
                <a:cs typeface="Helvetica" panose="020B0604020202020204" pitchFamily="34" charset="0"/>
              </a:rPr>
              <a:t>Major airframe components mated</a:t>
            </a:r>
          </a:p>
          <a:p>
            <a:pPr lvl="1"/>
            <a:r>
              <a:rPr lang="en-US" sz="1800" dirty="0">
                <a:latin typeface="Helvetica" panose="020B0604020202020204" pitchFamily="34" charset="0"/>
                <a:cs typeface="Helvetica" panose="020B0604020202020204" pitchFamily="34" charset="0"/>
              </a:rPr>
              <a:t>Systems installation and checkout in progress</a:t>
            </a:r>
          </a:p>
          <a:p>
            <a:pPr lvl="2"/>
            <a:r>
              <a:rPr lang="en-US" dirty="0">
                <a:latin typeface="Helvetica" panose="020B0604020202020204" pitchFamily="34" charset="0"/>
                <a:cs typeface="Helvetica" panose="020B0604020202020204" pitchFamily="34" charset="0"/>
              </a:rPr>
              <a:t>NASA supplied systems delivered</a:t>
            </a:r>
          </a:p>
          <a:p>
            <a:pPr lvl="2"/>
            <a:r>
              <a:rPr lang="en-US" dirty="0">
                <a:latin typeface="Helvetica" panose="020B0604020202020204" pitchFamily="34" charset="0"/>
                <a:cs typeface="Helvetica" panose="020B0604020202020204" pitchFamily="34" charset="0"/>
              </a:rPr>
              <a:t>Engine delivered </a:t>
            </a:r>
          </a:p>
          <a:p>
            <a:r>
              <a:rPr lang="en-US" sz="2000" dirty="0">
                <a:latin typeface="Helvetica" panose="020B0604020202020204" pitchFamily="34" charset="0"/>
                <a:cs typeface="Helvetica" panose="020B0604020202020204" pitchFamily="34" charset="0"/>
              </a:rPr>
              <a:t>Ground testing in Texas</a:t>
            </a:r>
          </a:p>
          <a:p>
            <a:r>
              <a:rPr lang="en-US" sz="2000" dirty="0">
                <a:latin typeface="Helvetica" panose="020B0604020202020204" pitchFamily="34" charset="0"/>
                <a:cs typeface="Helvetica" panose="020B0604020202020204" pitchFamily="34" charset="0"/>
              </a:rPr>
              <a:t>First flight in 2023</a:t>
            </a:r>
          </a:p>
        </p:txBody>
      </p:sp>
      <p:sp>
        <p:nvSpPr>
          <p:cNvPr id="5" name="TextBox 4">
            <a:extLst>
              <a:ext uri="{FF2B5EF4-FFF2-40B4-BE49-F238E27FC236}">
                <a16:creationId xmlns:a16="http://schemas.microsoft.com/office/drawing/2014/main" id="{10CE6B7A-8655-4AD3-8AFF-726D805A56B2}"/>
              </a:ext>
            </a:extLst>
          </p:cNvPr>
          <p:cNvSpPr txBox="1"/>
          <p:nvPr/>
        </p:nvSpPr>
        <p:spPr>
          <a:xfrm>
            <a:off x="5080736" y="4725553"/>
            <a:ext cx="364960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rPr>
              <a:t>Manufacturing progress at Lockheed-Martin</a:t>
            </a:r>
          </a:p>
        </p:txBody>
      </p:sp>
      <p:pic>
        <p:nvPicPr>
          <p:cNvPr id="6" name="Picture 5">
            <a:extLst>
              <a:ext uri="{FF2B5EF4-FFF2-40B4-BE49-F238E27FC236}">
                <a16:creationId xmlns:a16="http://schemas.microsoft.com/office/drawing/2014/main" id="{0A7F4568-A5BC-48EE-99D7-2A4CC56814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086" y="3961415"/>
            <a:ext cx="11577060" cy="2504059"/>
          </a:xfrm>
          <a:prstGeom prst="rect">
            <a:avLst/>
          </a:prstGeom>
          <a:ln w="28575">
            <a:solidFill>
              <a:schemeClr val="tx1"/>
            </a:solidFill>
          </a:ln>
        </p:spPr>
      </p:pic>
      <p:pic>
        <p:nvPicPr>
          <p:cNvPr id="7" name="Picture 6" descr="A GE F414-100 engine.">
            <a:extLst>
              <a:ext uri="{FF2B5EF4-FFF2-40B4-BE49-F238E27FC236}">
                <a16:creationId xmlns:a16="http://schemas.microsoft.com/office/drawing/2014/main" id="{B1B25446-911E-4412-8A91-C746C0DF100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5681"/>
          <a:stretch/>
        </p:blipFill>
        <p:spPr>
          <a:xfrm>
            <a:off x="9553303" y="1174898"/>
            <a:ext cx="2324806" cy="1557041"/>
          </a:xfrm>
          <a:prstGeom prst="rect">
            <a:avLst/>
          </a:prstGeom>
        </p:spPr>
      </p:pic>
      <p:pic>
        <p:nvPicPr>
          <p:cNvPr id="8" name="Picture 7">
            <a:extLst>
              <a:ext uri="{FF2B5EF4-FFF2-40B4-BE49-F238E27FC236}">
                <a16:creationId xmlns:a16="http://schemas.microsoft.com/office/drawing/2014/main" id="{0EBB2150-291A-4749-9A71-1CA8413686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98897" y="2016946"/>
            <a:ext cx="2698119" cy="1801210"/>
          </a:xfrm>
          <a:prstGeom prst="rect">
            <a:avLst/>
          </a:prstGeom>
        </p:spPr>
      </p:pic>
      <p:sp>
        <p:nvSpPr>
          <p:cNvPr id="9" name="TextBox 8">
            <a:extLst>
              <a:ext uri="{FF2B5EF4-FFF2-40B4-BE49-F238E27FC236}">
                <a16:creationId xmlns:a16="http://schemas.microsoft.com/office/drawing/2014/main" id="{E35900D5-FEAF-4158-91EB-AED729D005C7}"/>
              </a:ext>
            </a:extLst>
          </p:cNvPr>
          <p:cNvSpPr txBox="1"/>
          <p:nvPr/>
        </p:nvSpPr>
        <p:spPr>
          <a:xfrm>
            <a:off x="9361714" y="2917551"/>
            <a:ext cx="244084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a:ea typeface="ＭＳ Ｐゴシック"/>
              </a:rPr>
              <a:t>Simulator with External Vision System (XVS)</a:t>
            </a:r>
          </a:p>
        </p:txBody>
      </p:sp>
      <p:sp>
        <p:nvSpPr>
          <p:cNvPr id="10" name="TextBox 9">
            <a:extLst>
              <a:ext uri="{FF2B5EF4-FFF2-40B4-BE49-F238E27FC236}">
                <a16:creationId xmlns:a16="http://schemas.microsoft.com/office/drawing/2014/main" id="{6D809EBC-B466-4040-9130-EA7A6C4584D7}"/>
              </a:ext>
            </a:extLst>
          </p:cNvPr>
          <p:cNvSpPr txBox="1"/>
          <p:nvPr/>
        </p:nvSpPr>
        <p:spPr>
          <a:xfrm>
            <a:off x="7112460" y="1264230"/>
            <a:ext cx="2440843"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a:ea typeface="ＭＳ Ｐゴシック"/>
              </a:rPr>
              <a:t>GE F414 engine</a:t>
            </a:r>
          </a:p>
        </p:txBody>
      </p:sp>
    </p:spTree>
    <p:extLst>
      <p:ext uri="{BB962C8B-B14F-4D97-AF65-F5344CB8AC3E}">
        <p14:creationId xmlns:p14="http://schemas.microsoft.com/office/powerpoint/2010/main" val="1550445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F78FE8DF-B35C-44A8-8AFB-90D877576AC5}"/>
              </a:ext>
            </a:extLst>
          </p:cNvPr>
          <p:cNvSpPr txBox="1">
            <a:spLocks/>
          </p:cNvSpPr>
          <p:nvPr/>
        </p:nvSpPr>
        <p:spPr>
          <a:xfrm>
            <a:off x="11641138" y="6461125"/>
            <a:ext cx="550862" cy="388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31DD3C4B-036E-4AED-9291-1DC0D6EAFAC7}" type="slidenum">
              <a:rPr lang="en-US" sz="900" smtClean="0">
                <a:solidFill>
                  <a:srgbClr val="677085"/>
                </a:solidFill>
                <a:latin typeface="75 Helvetica Bold" charset="0"/>
                <a:ea typeface="ＭＳ Ｐゴシック"/>
              </a:rPr>
              <a:pPr algn="r">
                <a:defRPr/>
              </a:pPr>
              <a:t>21</a:t>
            </a:fld>
            <a:endParaRPr lang="en-US" sz="900">
              <a:solidFill>
                <a:srgbClr val="677085"/>
              </a:solidFill>
              <a:latin typeface="75 Helvetica Bold" charset="0"/>
              <a:ea typeface="ＭＳ Ｐゴシック"/>
            </a:endParaRPr>
          </a:p>
        </p:txBody>
      </p:sp>
      <p:grpSp>
        <p:nvGrpSpPr>
          <p:cNvPr id="3" name="Group 2">
            <a:extLst>
              <a:ext uri="{FF2B5EF4-FFF2-40B4-BE49-F238E27FC236}">
                <a16:creationId xmlns:a16="http://schemas.microsoft.com/office/drawing/2014/main" id="{C416AC98-BB0A-4B28-A950-8B317AA4DF56}"/>
              </a:ext>
            </a:extLst>
          </p:cNvPr>
          <p:cNvGrpSpPr>
            <a:grpSpLocks noChangeAspect="1"/>
          </p:cNvGrpSpPr>
          <p:nvPr/>
        </p:nvGrpSpPr>
        <p:grpSpPr>
          <a:xfrm>
            <a:off x="230924" y="1306272"/>
            <a:ext cx="11630337" cy="4921232"/>
            <a:chOff x="840525" y="2011680"/>
            <a:chExt cx="10510949" cy="4447578"/>
          </a:xfrm>
        </p:grpSpPr>
        <p:pic>
          <p:nvPicPr>
            <p:cNvPr id="4" name="Picture 3" descr="Timeline&#10;&#10;Description automatically generated">
              <a:extLst>
                <a:ext uri="{FF2B5EF4-FFF2-40B4-BE49-F238E27FC236}">
                  <a16:creationId xmlns:a16="http://schemas.microsoft.com/office/drawing/2014/main" id="{07B74622-835D-4EDA-8EC2-F75E7FACA0BC}"/>
                </a:ext>
              </a:extLst>
            </p:cNvPr>
            <p:cNvPicPr>
              <a:picLocks noChangeAspect="1"/>
            </p:cNvPicPr>
            <p:nvPr/>
          </p:nvPicPr>
          <p:blipFill rotWithShape="1">
            <a:blip r:embed="rId3">
              <a:extLst>
                <a:ext uri="{28A0092B-C50C-407E-A947-70E740481C1C}">
                  <a14:useLocalDpi xmlns:a14="http://schemas.microsoft.com/office/drawing/2010/main"/>
                </a:ext>
              </a:extLst>
            </a:blip>
            <a:srcRect t="33454"/>
            <a:stretch/>
          </p:blipFill>
          <p:spPr>
            <a:xfrm>
              <a:off x="840525" y="3112316"/>
              <a:ext cx="10510949" cy="3346942"/>
            </a:xfrm>
            <a:prstGeom prst="rect">
              <a:avLst/>
            </a:prstGeom>
          </p:spPr>
        </p:pic>
        <p:sp>
          <p:nvSpPr>
            <p:cNvPr id="5" name="Rectangle: Rounded Corners 4">
              <a:extLst>
                <a:ext uri="{FF2B5EF4-FFF2-40B4-BE49-F238E27FC236}">
                  <a16:creationId xmlns:a16="http://schemas.microsoft.com/office/drawing/2014/main" id="{FCBF486C-62A7-42DD-8925-0E63B53E385F}"/>
                </a:ext>
              </a:extLst>
            </p:cNvPr>
            <p:cNvSpPr/>
            <p:nvPr/>
          </p:nvSpPr>
          <p:spPr>
            <a:xfrm>
              <a:off x="1064029" y="2011680"/>
              <a:ext cx="5602778" cy="15295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6" name="Rectangle 5">
              <a:extLst>
                <a:ext uri="{FF2B5EF4-FFF2-40B4-BE49-F238E27FC236}">
                  <a16:creationId xmlns:a16="http://schemas.microsoft.com/office/drawing/2014/main" id="{0FCB0D2B-6B01-4961-806F-C4BBA417C995}"/>
                </a:ext>
              </a:extLst>
            </p:cNvPr>
            <p:cNvSpPr/>
            <p:nvPr/>
          </p:nvSpPr>
          <p:spPr>
            <a:xfrm>
              <a:off x="857150" y="4339243"/>
              <a:ext cx="888522"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a:ea typeface="ＭＳ Ｐゴシック"/>
                </a:rPr>
                <a:t>PL (dB)</a:t>
              </a:r>
            </a:p>
          </p:txBody>
        </p:sp>
        <p:sp>
          <p:nvSpPr>
            <p:cNvPr id="7" name="Rectangle 6">
              <a:extLst>
                <a:ext uri="{FF2B5EF4-FFF2-40B4-BE49-F238E27FC236}">
                  <a16:creationId xmlns:a16="http://schemas.microsoft.com/office/drawing/2014/main" id="{81C0EA18-F10C-48FA-A778-8EC95726644E}"/>
                </a:ext>
              </a:extLst>
            </p:cNvPr>
            <p:cNvSpPr/>
            <p:nvPr/>
          </p:nvSpPr>
          <p:spPr>
            <a:xfrm>
              <a:off x="7772491" y="2272124"/>
              <a:ext cx="1342950" cy="1008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grpSp>
      <p:sp>
        <p:nvSpPr>
          <p:cNvPr id="8" name="TextBox 7">
            <a:extLst>
              <a:ext uri="{FF2B5EF4-FFF2-40B4-BE49-F238E27FC236}">
                <a16:creationId xmlns:a16="http://schemas.microsoft.com/office/drawing/2014/main" id="{05179AAC-6FBA-450D-9FE4-230139F57BD2}"/>
              </a:ext>
            </a:extLst>
          </p:cNvPr>
          <p:cNvSpPr txBox="1"/>
          <p:nvPr/>
        </p:nvSpPr>
        <p:spPr>
          <a:xfrm>
            <a:off x="230924" y="6361230"/>
            <a:ext cx="96206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W. Doebler and J. Rathsam, Proc. Mtgs. Acoustics 36, 040005 2019.</a:t>
            </a:r>
          </a:p>
        </p:txBody>
      </p:sp>
      <p:sp>
        <p:nvSpPr>
          <p:cNvPr id="9" name="Oval 8">
            <a:extLst>
              <a:ext uri="{FF2B5EF4-FFF2-40B4-BE49-F238E27FC236}">
                <a16:creationId xmlns:a16="http://schemas.microsoft.com/office/drawing/2014/main" id="{F101EF1E-C3E9-42B2-9C47-A0343E499A72}"/>
              </a:ext>
            </a:extLst>
          </p:cNvPr>
          <p:cNvSpPr/>
          <p:nvPr/>
        </p:nvSpPr>
        <p:spPr bwMode="auto">
          <a:xfrm>
            <a:off x="5566299" y="5136176"/>
            <a:ext cx="2334827" cy="47939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pic>
        <p:nvPicPr>
          <p:cNvPr id="14" name="Picture 13">
            <a:extLst>
              <a:ext uri="{FF2B5EF4-FFF2-40B4-BE49-F238E27FC236}">
                <a16:creationId xmlns:a16="http://schemas.microsoft.com/office/drawing/2014/main" id="{F5B1984F-F5E8-474D-ADA6-BF6F6A5CBC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23803">
            <a:off x="1847130" y="1955799"/>
            <a:ext cx="3024806" cy="1476956"/>
          </a:xfrm>
          <a:prstGeom prst="rect">
            <a:avLst/>
          </a:prstGeom>
        </p:spPr>
      </p:pic>
      <p:sp>
        <p:nvSpPr>
          <p:cNvPr id="13" name="Title 1">
            <a:extLst>
              <a:ext uri="{FF2B5EF4-FFF2-40B4-BE49-F238E27FC236}">
                <a16:creationId xmlns:a16="http://schemas.microsoft.com/office/drawing/2014/main" id="{790B5CE4-77E1-4916-955F-8F59CDE1BEC4}"/>
              </a:ext>
            </a:extLst>
          </p:cNvPr>
          <p:cNvSpPr txBox="1">
            <a:spLocks/>
          </p:cNvSpPr>
          <p:nvPr/>
        </p:nvSpPr>
        <p:spPr>
          <a:xfrm>
            <a:off x="176344" y="1065524"/>
            <a:ext cx="6803231" cy="560564"/>
          </a:xfrm>
          <a:prstGeom prst="rect">
            <a:avLst/>
          </a:prstGeom>
        </p:spPr>
        <p:txBody>
          <a:bodyPr/>
          <a:lst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r>
              <a:rPr lang="en-US" dirty="0">
                <a:solidFill>
                  <a:srgbClr val="4F9F2D"/>
                </a:solidFill>
                <a:latin typeface="Helvetica" panose="020B0604020202020204" pitchFamily="34" charset="0"/>
                <a:cs typeface="Helvetica" panose="020B0604020202020204" pitchFamily="34" charset="0"/>
              </a:rPr>
              <a:t>Just how quiet will the NASA X-59 be?</a:t>
            </a:r>
          </a:p>
        </p:txBody>
      </p:sp>
    </p:spTree>
    <p:extLst>
      <p:ext uri="{BB962C8B-B14F-4D97-AF65-F5344CB8AC3E}">
        <p14:creationId xmlns:p14="http://schemas.microsoft.com/office/powerpoint/2010/main" val="1946712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11864B-2E31-44F5-809E-A8AEE3B08655}"/>
              </a:ext>
            </a:extLst>
          </p:cNvPr>
          <p:cNvSpPr>
            <a:spLocks noGrp="1"/>
          </p:cNvSpPr>
          <p:nvPr>
            <p:ph type="title"/>
          </p:nvPr>
        </p:nvSpPr>
        <p:spPr>
          <a:xfrm>
            <a:off x="304801" y="236682"/>
            <a:ext cx="10969014" cy="615951"/>
          </a:xfrm>
        </p:spPr>
        <p:txBody>
          <a:bodyPr anchor="ctr"/>
          <a:lstStyle/>
          <a:p>
            <a:r>
              <a:rPr lang="en-US" sz="2400" dirty="0">
                <a:latin typeface="Helvetica" panose="020B0604020202020204" pitchFamily="34" charset="0"/>
                <a:cs typeface="Helvetica" panose="020B0604020202020204" pitchFamily="34" charset="0"/>
              </a:rPr>
              <a:t>Scaling up the NASA community surveys from lab-scale to national-scale</a:t>
            </a:r>
          </a:p>
        </p:txBody>
      </p:sp>
      <p:sp>
        <p:nvSpPr>
          <p:cNvPr id="4" name="U-Turn Arrow 46">
            <a:extLst>
              <a:ext uri="{FF2B5EF4-FFF2-40B4-BE49-F238E27FC236}">
                <a16:creationId xmlns:a16="http://schemas.microsoft.com/office/drawing/2014/main" id="{E5392059-F854-4782-9F04-1BD805FAC12B}"/>
              </a:ext>
            </a:extLst>
          </p:cNvPr>
          <p:cNvSpPr/>
          <p:nvPr/>
        </p:nvSpPr>
        <p:spPr>
          <a:xfrm rot="5400000">
            <a:off x="10248184" y="5112224"/>
            <a:ext cx="1157684" cy="2056761"/>
          </a:xfrm>
          <a:prstGeom prst="uturnArrow">
            <a:avLst>
              <a:gd name="adj1" fmla="val 19864"/>
              <a:gd name="adj2" fmla="val 24358"/>
              <a:gd name="adj3" fmla="val 25000"/>
              <a:gd name="adj4" fmla="val 43750"/>
              <a:gd name="adj5" fmla="val 100000"/>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a:ea typeface="ＭＳ Ｐゴシック"/>
            </a:endParaRPr>
          </a:p>
        </p:txBody>
      </p:sp>
      <p:sp>
        <p:nvSpPr>
          <p:cNvPr id="5" name="Rectangle 4">
            <a:extLst>
              <a:ext uri="{FF2B5EF4-FFF2-40B4-BE49-F238E27FC236}">
                <a16:creationId xmlns:a16="http://schemas.microsoft.com/office/drawing/2014/main" id="{0DACA9D8-C067-459B-9EB6-168C2F5D4F5C}"/>
              </a:ext>
            </a:extLst>
          </p:cNvPr>
          <p:cNvSpPr/>
          <p:nvPr/>
        </p:nvSpPr>
        <p:spPr>
          <a:xfrm>
            <a:off x="899188" y="1699474"/>
            <a:ext cx="3071683" cy="4312767"/>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6" name="Rectangle 5">
            <a:extLst>
              <a:ext uri="{FF2B5EF4-FFF2-40B4-BE49-F238E27FC236}">
                <a16:creationId xmlns:a16="http://schemas.microsoft.com/office/drawing/2014/main" id="{979F0F10-ABAB-4D58-9ADA-4F516EA06126}"/>
              </a:ext>
            </a:extLst>
          </p:cNvPr>
          <p:cNvSpPr/>
          <p:nvPr/>
        </p:nvSpPr>
        <p:spPr>
          <a:xfrm>
            <a:off x="4578842" y="1699474"/>
            <a:ext cx="3071683" cy="4312767"/>
          </a:xfrm>
          <a:prstGeom prst="rect">
            <a:avLst/>
          </a:prstGeom>
          <a:solidFill>
            <a:srgbClr val="EE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7" name="Rectangle 6">
            <a:extLst>
              <a:ext uri="{FF2B5EF4-FFF2-40B4-BE49-F238E27FC236}">
                <a16:creationId xmlns:a16="http://schemas.microsoft.com/office/drawing/2014/main" id="{117AAA9A-B86D-41CE-B54F-9C10735F2DCF}"/>
              </a:ext>
            </a:extLst>
          </p:cNvPr>
          <p:cNvSpPr/>
          <p:nvPr/>
        </p:nvSpPr>
        <p:spPr>
          <a:xfrm>
            <a:off x="8258496" y="1699474"/>
            <a:ext cx="3071683" cy="4312767"/>
          </a:xfrm>
          <a:prstGeom prst="rect">
            <a:avLst/>
          </a:prstGeom>
          <a:solidFill>
            <a:srgbClr val="4F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pic>
        <p:nvPicPr>
          <p:cNvPr id="8" name="Picture 2" descr="IMG_4985.JPG">
            <a:extLst>
              <a:ext uri="{FF2B5EF4-FFF2-40B4-BE49-F238E27FC236}">
                <a16:creationId xmlns:a16="http://schemas.microsoft.com/office/drawing/2014/main" id="{D327B37F-4D87-43C4-8AAB-BE431668AADC}"/>
              </a:ext>
            </a:extLst>
          </p:cNvPr>
          <p:cNvPicPr>
            <a:picLocks noChangeAspect="1"/>
          </p:cNvPicPr>
          <p:nvPr/>
        </p:nvPicPr>
        <p:blipFill>
          <a:blip r:embed="rId3" cstate="screen">
            <a:lum bright="12000" contrast="2000"/>
            <a:extLst>
              <a:ext uri="{28A0092B-C50C-407E-A947-70E740481C1C}">
                <a14:useLocalDpi xmlns:a14="http://schemas.microsoft.com/office/drawing/2010/main"/>
              </a:ext>
            </a:extLst>
          </a:blip>
          <a:srcRect/>
          <a:stretch>
            <a:fillRect/>
          </a:stretch>
        </p:blipFill>
        <p:spPr bwMode="auto">
          <a:xfrm>
            <a:off x="1123703" y="1899786"/>
            <a:ext cx="2622653" cy="1748436"/>
          </a:xfrm>
          <a:prstGeom prst="rect">
            <a:avLst/>
          </a:prstGeom>
          <a:noFill/>
          <a:ln w="12700">
            <a:solidFill>
              <a:schemeClr val="bg1"/>
            </a:solidFill>
            <a:miter lim="800000"/>
            <a:headEnd/>
            <a:tailEnd/>
          </a:ln>
        </p:spPr>
      </p:pic>
      <p:pic>
        <p:nvPicPr>
          <p:cNvPr id="9" name="Picture 8" descr="DSC_1526.JPG">
            <a:extLst>
              <a:ext uri="{FF2B5EF4-FFF2-40B4-BE49-F238E27FC236}">
                <a16:creationId xmlns:a16="http://schemas.microsoft.com/office/drawing/2014/main" id="{51FCA78C-D999-4F15-9142-E47461DFB3D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30278" y="3848534"/>
            <a:ext cx="2609503" cy="1669031"/>
          </a:xfrm>
          <a:prstGeom prst="rect">
            <a:avLst/>
          </a:prstGeom>
          <a:ln w="12700">
            <a:solidFill>
              <a:schemeClr val="bg1"/>
            </a:solidFill>
          </a:ln>
        </p:spPr>
      </p:pic>
      <p:sp>
        <p:nvSpPr>
          <p:cNvPr id="10" name="TextBox 9">
            <a:extLst>
              <a:ext uri="{FF2B5EF4-FFF2-40B4-BE49-F238E27FC236}">
                <a16:creationId xmlns:a16="http://schemas.microsoft.com/office/drawing/2014/main" id="{183708E1-A693-4534-8AA1-F8429EDF2DD1}"/>
              </a:ext>
            </a:extLst>
          </p:cNvPr>
          <p:cNvSpPr txBox="1"/>
          <p:nvPr/>
        </p:nvSpPr>
        <p:spPr>
          <a:xfrm>
            <a:off x="899189" y="5580237"/>
            <a:ext cx="30716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a:ea typeface="ＭＳ Ｐゴシック"/>
              </a:rPr>
              <a:t>Laboratory</a:t>
            </a:r>
            <a:r>
              <a:rPr kumimoji="0" lang="en-US" sz="1800" b="0" i="0" u="none" strike="noStrike" kern="1200" cap="none" spc="0" normalizeH="0" baseline="0" noProof="0" dirty="0">
                <a:ln>
                  <a:noFill/>
                </a:ln>
                <a:solidFill>
                  <a:prstClr val="white"/>
                </a:solidFill>
                <a:effectLst/>
                <a:uLnTx/>
                <a:uFillTx/>
                <a:latin typeface="Helvetica"/>
                <a:ea typeface="ＭＳ Ｐゴシック"/>
              </a:rPr>
              <a:t> </a:t>
            </a:r>
            <a:r>
              <a:rPr kumimoji="0" lang="en-US" sz="1800" b="1" i="0" u="none" strike="noStrike" kern="1200" cap="none" spc="0" normalizeH="0" baseline="0" noProof="0" dirty="0">
                <a:ln>
                  <a:noFill/>
                </a:ln>
                <a:solidFill>
                  <a:prstClr val="white"/>
                </a:solidFill>
                <a:effectLst/>
                <a:uLnTx/>
                <a:uFillTx/>
                <a:latin typeface="Helvetica"/>
                <a:ea typeface="ＭＳ Ｐゴシック"/>
              </a:rPr>
              <a:t>Tests</a:t>
            </a:r>
          </a:p>
        </p:txBody>
      </p:sp>
      <p:sp>
        <p:nvSpPr>
          <p:cNvPr id="11" name="TextBox 10">
            <a:extLst>
              <a:ext uri="{FF2B5EF4-FFF2-40B4-BE49-F238E27FC236}">
                <a16:creationId xmlns:a16="http://schemas.microsoft.com/office/drawing/2014/main" id="{0613F287-09E7-4441-BDB2-89C25DF8F7BA}"/>
              </a:ext>
            </a:extLst>
          </p:cNvPr>
          <p:cNvSpPr txBox="1"/>
          <p:nvPr/>
        </p:nvSpPr>
        <p:spPr>
          <a:xfrm>
            <a:off x="4570437" y="5580237"/>
            <a:ext cx="30716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a:ea typeface="ＭＳ Ｐゴシック"/>
              </a:rPr>
              <a:t>Small Community Test</a:t>
            </a:r>
          </a:p>
        </p:txBody>
      </p:sp>
      <p:sp>
        <p:nvSpPr>
          <p:cNvPr id="12" name="TextBox 11">
            <a:extLst>
              <a:ext uri="{FF2B5EF4-FFF2-40B4-BE49-F238E27FC236}">
                <a16:creationId xmlns:a16="http://schemas.microsoft.com/office/drawing/2014/main" id="{E855D274-83DB-4417-9285-61FF4467A777}"/>
              </a:ext>
            </a:extLst>
          </p:cNvPr>
          <p:cNvSpPr txBox="1"/>
          <p:nvPr/>
        </p:nvSpPr>
        <p:spPr>
          <a:xfrm>
            <a:off x="8202133" y="5587661"/>
            <a:ext cx="30716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Helvetica"/>
                <a:ea typeface="ＭＳ Ｐゴシック"/>
              </a:rPr>
              <a:t>Large Community Test </a:t>
            </a:r>
          </a:p>
        </p:txBody>
      </p:sp>
      <p:pic>
        <p:nvPicPr>
          <p:cNvPr id="13" name="Picture 8" descr="2007 House Crop2">
            <a:extLst>
              <a:ext uri="{FF2B5EF4-FFF2-40B4-BE49-F238E27FC236}">
                <a16:creationId xmlns:a16="http://schemas.microsoft.com/office/drawing/2014/main" id="{A6458841-3185-44A0-8667-728E8426C5EF}"/>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4812006" y="1899786"/>
            <a:ext cx="2622654" cy="1769132"/>
          </a:xfrm>
          <a:prstGeom prst="rect">
            <a:avLst/>
          </a:prstGeom>
          <a:noFill/>
          <a:ln w="12700">
            <a:solidFill>
              <a:schemeClr val="bg1"/>
            </a:solidFill>
          </a:ln>
        </p:spPr>
      </p:pic>
      <p:pic>
        <p:nvPicPr>
          <p:cNvPr id="14" name="Picture 13" descr="IMG_4820.jpg">
            <a:extLst>
              <a:ext uri="{FF2B5EF4-FFF2-40B4-BE49-F238E27FC236}">
                <a16:creationId xmlns:a16="http://schemas.microsoft.com/office/drawing/2014/main" id="{860B0553-0CC1-4D6D-A6B7-981F84B9D54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4812006" y="3848534"/>
            <a:ext cx="2622654" cy="1626257"/>
          </a:xfrm>
          <a:prstGeom prst="rect">
            <a:avLst/>
          </a:prstGeom>
          <a:noFill/>
          <a:ln w="12700">
            <a:solidFill>
              <a:schemeClr val="bg1"/>
            </a:solidFill>
            <a:miter lim="800000"/>
            <a:headEnd/>
            <a:tailEnd/>
          </a:ln>
        </p:spPr>
      </p:pic>
      <p:sp>
        <p:nvSpPr>
          <p:cNvPr id="15" name="TextBox 14">
            <a:extLst>
              <a:ext uri="{FF2B5EF4-FFF2-40B4-BE49-F238E27FC236}">
                <a16:creationId xmlns:a16="http://schemas.microsoft.com/office/drawing/2014/main" id="{FDB534C6-CACF-4C45-9E7D-02EF7A736384}"/>
              </a:ext>
            </a:extLst>
          </p:cNvPr>
          <p:cNvSpPr txBox="1"/>
          <p:nvPr/>
        </p:nvSpPr>
        <p:spPr>
          <a:xfrm>
            <a:off x="8213635" y="1768673"/>
            <a:ext cx="312778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a:ea typeface="ＭＳ Ｐゴシック"/>
              </a:rPr>
              <a:t>Quiet Supersonic Flights 2018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a:ea typeface="ＭＳ Ｐゴシック"/>
              </a:rPr>
              <a:t>Galveston, Texas</a:t>
            </a:r>
          </a:p>
        </p:txBody>
      </p:sp>
      <p:sp>
        <p:nvSpPr>
          <p:cNvPr id="16" name="Right Arrow 45">
            <a:extLst>
              <a:ext uri="{FF2B5EF4-FFF2-40B4-BE49-F238E27FC236}">
                <a16:creationId xmlns:a16="http://schemas.microsoft.com/office/drawing/2014/main" id="{EEE0AB9F-C1BD-496D-9992-FDB003733333}"/>
              </a:ext>
            </a:extLst>
          </p:cNvPr>
          <p:cNvSpPr/>
          <p:nvPr/>
        </p:nvSpPr>
        <p:spPr>
          <a:xfrm>
            <a:off x="7734453" y="3711025"/>
            <a:ext cx="495363" cy="463639"/>
          </a:xfrm>
          <a:prstGeom prst="rightArrow">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17" name="Right Arrow 47">
            <a:extLst>
              <a:ext uri="{FF2B5EF4-FFF2-40B4-BE49-F238E27FC236}">
                <a16:creationId xmlns:a16="http://schemas.microsoft.com/office/drawing/2014/main" id="{74BB517E-8FAD-474F-AB4B-F767451AAFC0}"/>
              </a:ext>
            </a:extLst>
          </p:cNvPr>
          <p:cNvSpPr/>
          <p:nvPr/>
        </p:nvSpPr>
        <p:spPr>
          <a:xfrm>
            <a:off x="4049558" y="3711025"/>
            <a:ext cx="495363" cy="463639"/>
          </a:xfrm>
          <a:prstGeom prst="rightArrow">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pic>
        <p:nvPicPr>
          <p:cNvPr id="18" name="Picture 17">
            <a:extLst>
              <a:ext uri="{FF2B5EF4-FFF2-40B4-BE49-F238E27FC236}">
                <a16:creationId xmlns:a16="http://schemas.microsoft.com/office/drawing/2014/main" id="{6AD3BF9C-F9C9-4558-B230-413DC6CDCB9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69880" y="2388094"/>
            <a:ext cx="2870201" cy="2870201"/>
          </a:xfrm>
          <a:prstGeom prst="rect">
            <a:avLst/>
          </a:prstGeom>
          <a:ln w="12700">
            <a:solidFill>
              <a:schemeClr val="bg1"/>
            </a:solidFill>
          </a:ln>
        </p:spPr>
      </p:pic>
      <p:sp>
        <p:nvSpPr>
          <p:cNvPr id="19" name="Content Placeholder 2">
            <a:extLst>
              <a:ext uri="{FF2B5EF4-FFF2-40B4-BE49-F238E27FC236}">
                <a16:creationId xmlns:a16="http://schemas.microsoft.com/office/drawing/2014/main" id="{90BF7D40-4916-4B14-BA58-A63D0995C3C4}"/>
              </a:ext>
            </a:extLst>
          </p:cNvPr>
          <p:cNvSpPr txBox="1">
            <a:spLocks/>
          </p:cNvSpPr>
          <p:nvPr/>
        </p:nvSpPr>
        <p:spPr>
          <a:xfrm>
            <a:off x="304801" y="1175809"/>
            <a:ext cx="11571817" cy="463639"/>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2"/>
              <a:buNone/>
            </a:pPr>
            <a:r>
              <a:rPr lang="en-US" sz="2000" dirty="0">
                <a:latin typeface="Helvetica" panose="020B0604020202020204" pitchFamily="34" charset="0"/>
                <a:cs typeface="Helvetica" panose="020B0604020202020204" pitchFamily="34" charset="0"/>
              </a:rPr>
              <a:t>Human response and annoyance, particularly indoors, is the key concern.</a:t>
            </a:r>
          </a:p>
        </p:txBody>
      </p:sp>
      <p:sp>
        <p:nvSpPr>
          <p:cNvPr id="20" name="Rectangle 19">
            <a:extLst>
              <a:ext uri="{FF2B5EF4-FFF2-40B4-BE49-F238E27FC236}">
                <a16:creationId xmlns:a16="http://schemas.microsoft.com/office/drawing/2014/main" id="{41B1F502-F330-4E2A-89CE-E6F3BC4D281A}"/>
              </a:ext>
            </a:extLst>
          </p:cNvPr>
          <p:cNvSpPr/>
          <p:nvPr/>
        </p:nvSpPr>
        <p:spPr>
          <a:xfrm>
            <a:off x="1886784" y="6140604"/>
            <a:ext cx="8780590" cy="64633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Tests of increasing complexity have provided preparation and confidence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Ready to take the next step with flight testing over very large communities</a:t>
            </a:r>
          </a:p>
        </p:txBody>
      </p:sp>
    </p:spTree>
    <p:extLst>
      <p:ext uri="{BB962C8B-B14F-4D97-AF65-F5344CB8AC3E}">
        <p14:creationId xmlns:p14="http://schemas.microsoft.com/office/powerpoint/2010/main" val="2113705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0F03EC-EABB-4F6F-AB23-32CA7F3ABA07}"/>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Dose-Response Curves from Past NASA Tests</a:t>
            </a:r>
          </a:p>
        </p:txBody>
      </p:sp>
      <p:sp>
        <p:nvSpPr>
          <p:cNvPr id="4" name="TextBox 3">
            <a:extLst>
              <a:ext uri="{FF2B5EF4-FFF2-40B4-BE49-F238E27FC236}">
                <a16:creationId xmlns:a16="http://schemas.microsoft.com/office/drawing/2014/main" id="{94E46C34-CD1F-48A2-8E09-F435B7C60FC9}"/>
              </a:ext>
            </a:extLst>
          </p:cNvPr>
          <p:cNvSpPr txBox="1"/>
          <p:nvPr/>
        </p:nvSpPr>
        <p:spPr>
          <a:xfrm>
            <a:off x="306917" y="6425606"/>
            <a:ext cx="114281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a:ea typeface="ＭＳ Ｐゴシック"/>
              </a:rPr>
              <a:t>J. Lee, et al. J. Acoustical Soc. Am., 147:2222,  2020.</a:t>
            </a:r>
          </a:p>
        </p:txBody>
      </p:sp>
      <p:pic>
        <p:nvPicPr>
          <p:cNvPr id="5" name="Picture 4">
            <a:extLst>
              <a:ext uri="{FF2B5EF4-FFF2-40B4-BE49-F238E27FC236}">
                <a16:creationId xmlns:a16="http://schemas.microsoft.com/office/drawing/2014/main" id="{9DD1455C-A40A-4DB9-99F0-9BDB31943FD6}"/>
              </a:ext>
            </a:extLst>
          </p:cNvPr>
          <p:cNvPicPr>
            <a:picLocks noChangeAspect="1"/>
          </p:cNvPicPr>
          <p:nvPr/>
        </p:nvPicPr>
        <p:blipFill>
          <a:blip r:embed="rId3"/>
          <a:stretch>
            <a:fillRect/>
          </a:stretch>
        </p:blipFill>
        <p:spPr>
          <a:xfrm>
            <a:off x="3310809" y="1090087"/>
            <a:ext cx="4512325" cy="5335519"/>
          </a:xfrm>
          <a:prstGeom prst="rect">
            <a:avLst/>
          </a:prstGeom>
        </p:spPr>
      </p:pic>
      <p:pic>
        <p:nvPicPr>
          <p:cNvPr id="6" name="Picture 5">
            <a:extLst>
              <a:ext uri="{FF2B5EF4-FFF2-40B4-BE49-F238E27FC236}">
                <a16:creationId xmlns:a16="http://schemas.microsoft.com/office/drawing/2014/main" id="{AB96CAEC-566C-43E5-97CD-930850018FF6}"/>
              </a:ext>
            </a:extLst>
          </p:cNvPr>
          <p:cNvPicPr>
            <a:picLocks noChangeAspect="1"/>
          </p:cNvPicPr>
          <p:nvPr/>
        </p:nvPicPr>
        <p:blipFill>
          <a:blip r:embed="rId4"/>
          <a:stretch>
            <a:fillRect/>
          </a:stretch>
        </p:blipFill>
        <p:spPr>
          <a:xfrm>
            <a:off x="8019248" y="3005094"/>
            <a:ext cx="1759853" cy="847812"/>
          </a:xfrm>
          <a:prstGeom prst="rect">
            <a:avLst/>
          </a:prstGeom>
        </p:spPr>
      </p:pic>
      <p:sp>
        <p:nvSpPr>
          <p:cNvPr id="7" name="TextBox 6">
            <a:extLst>
              <a:ext uri="{FF2B5EF4-FFF2-40B4-BE49-F238E27FC236}">
                <a16:creationId xmlns:a16="http://schemas.microsoft.com/office/drawing/2014/main" id="{BF549173-3743-448F-8097-3FEF0720830A}"/>
              </a:ext>
            </a:extLst>
          </p:cNvPr>
          <p:cNvSpPr txBox="1"/>
          <p:nvPr/>
        </p:nvSpPr>
        <p:spPr>
          <a:xfrm>
            <a:off x="8302592" y="3073729"/>
            <a:ext cx="2743470"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a:ea typeface="ＭＳ Ｐゴシック"/>
              </a:rPr>
              <a:t>Large Community Test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a:ea typeface="ＭＳ Ｐゴシック"/>
              </a:rPr>
              <a:t>Small Community Test</a:t>
            </a:r>
          </a:p>
        </p:txBody>
      </p:sp>
    </p:spTree>
    <p:extLst>
      <p:ext uri="{BB962C8B-B14F-4D97-AF65-F5344CB8AC3E}">
        <p14:creationId xmlns:p14="http://schemas.microsoft.com/office/powerpoint/2010/main" val="1384857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99B932-033A-47A5-891F-7B60916ECC83}"/>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Exposure Design and Estimation – Key Challenges</a:t>
            </a:r>
          </a:p>
        </p:txBody>
      </p:sp>
      <p:sp>
        <p:nvSpPr>
          <p:cNvPr id="4" name="Content Placeholder 1">
            <a:extLst>
              <a:ext uri="{FF2B5EF4-FFF2-40B4-BE49-F238E27FC236}">
                <a16:creationId xmlns:a16="http://schemas.microsoft.com/office/drawing/2014/main" id="{B7CB90DE-5790-444D-85A2-96DF9D34212E}"/>
              </a:ext>
            </a:extLst>
          </p:cNvPr>
          <p:cNvSpPr txBox="1">
            <a:spLocks/>
          </p:cNvSpPr>
          <p:nvPr/>
        </p:nvSpPr>
        <p:spPr>
          <a:xfrm>
            <a:off x="304801" y="1105726"/>
            <a:ext cx="8177462" cy="5515144"/>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7029450" algn="l"/>
              </a:tabLst>
            </a:pPr>
            <a:r>
              <a:rPr lang="en-US" sz="2000" b="0" dirty="0">
                <a:latin typeface="Helvetica" panose="020B0604020202020204" pitchFamily="34" charset="0"/>
                <a:cs typeface="Helvetica" panose="020B0604020202020204" pitchFamily="34" charset="0"/>
              </a:rPr>
              <a:t>Noise dose estimation challenges:</a:t>
            </a:r>
            <a:endParaRPr lang="en-US" sz="1600" b="0" dirty="0">
              <a:latin typeface="Helvetica" panose="020B0604020202020204" pitchFamily="34" charset="0"/>
              <a:cs typeface="Helvetica" panose="020B0604020202020204" pitchFamily="34" charset="0"/>
            </a:endParaRPr>
          </a:p>
          <a:p>
            <a:pPr lvl="1">
              <a:tabLst>
                <a:tab pos="7029450" algn="l"/>
              </a:tabLst>
            </a:pPr>
            <a:r>
              <a:rPr lang="en-US" sz="1800" dirty="0">
                <a:latin typeface="Helvetica" panose="020B0604020202020204" pitchFamily="34" charset="0"/>
                <a:cs typeface="Helvetica" panose="020B0604020202020204" pitchFamily="34" charset="0"/>
              </a:rPr>
              <a:t>Measuring over a large area</a:t>
            </a:r>
          </a:p>
          <a:p>
            <a:pPr lvl="1">
              <a:tabLst>
                <a:tab pos="7029450" algn="l"/>
              </a:tabLst>
            </a:pPr>
            <a:r>
              <a:rPr lang="en-US" sz="1800" dirty="0">
                <a:latin typeface="Helvetica" panose="020B0604020202020204" pitchFamily="34" charset="0"/>
                <a:cs typeface="Helvetica" panose="020B0604020202020204" pitchFamily="34" charset="0"/>
              </a:rPr>
              <a:t>Combining measured and predicted levels</a:t>
            </a:r>
          </a:p>
          <a:p>
            <a:pPr lvl="1"/>
            <a:r>
              <a:rPr lang="en-US" sz="1800" dirty="0">
                <a:latin typeface="Helvetica" panose="020B0604020202020204" pitchFamily="34" charset="0"/>
                <a:cs typeface="Helvetica" panose="020B0604020202020204" pitchFamily="34" charset="0"/>
              </a:rPr>
              <a:t>Estimating meteorological condition</a:t>
            </a:r>
          </a:p>
          <a:p>
            <a:pPr lvl="1"/>
            <a:r>
              <a:rPr lang="en-US" sz="1800" dirty="0">
                <a:latin typeface="Helvetica" panose="020B0604020202020204" pitchFamily="34" charset="0"/>
                <a:cs typeface="Helvetica" panose="020B0604020202020204" pitchFamily="34" charset="0"/>
              </a:rPr>
              <a:t>Automating acoustic data acquisition (and transmission) </a:t>
            </a:r>
          </a:p>
          <a:p>
            <a:pPr lvl="1"/>
            <a:r>
              <a:rPr lang="en-US" sz="1800" dirty="0">
                <a:latin typeface="Helvetica" panose="020B0604020202020204" pitchFamily="34" charset="0"/>
                <a:cs typeface="Helvetica" panose="020B0604020202020204" pitchFamily="34" charset="0"/>
              </a:rPr>
              <a:t>Acquiring acoustic data with low signal-to-noise ratio (sonic boom loudness relative to ambient noise)</a:t>
            </a:r>
          </a:p>
          <a:p>
            <a:pPr lvl="1"/>
            <a:r>
              <a:rPr lang="en-US" sz="1800" dirty="0">
                <a:latin typeface="Helvetica" panose="020B0604020202020204" pitchFamily="34" charset="0"/>
                <a:cs typeface="Helvetica" panose="020B0604020202020204" pitchFamily="34" charset="0"/>
              </a:rPr>
              <a:t>Acoustic sensor placement to minimize measurement error</a:t>
            </a:r>
          </a:p>
          <a:p>
            <a:r>
              <a:rPr lang="en-US" sz="2000" b="0" dirty="0">
                <a:solidFill>
                  <a:schemeClr val="accent5">
                    <a:lumMod val="75000"/>
                  </a:schemeClr>
                </a:solidFill>
                <a:latin typeface="Helvetica" panose="020B0604020202020204" pitchFamily="34" charset="0"/>
                <a:cs typeface="Helvetica" panose="020B0604020202020204" pitchFamily="34" charset="0"/>
              </a:rPr>
              <a:t>Strategies to address challenges include:</a:t>
            </a:r>
          </a:p>
          <a:p>
            <a:pPr lvl="1">
              <a:spcBef>
                <a:spcPts val="1200"/>
              </a:spcBef>
            </a:pPr>
            <a:r>
              <a:rPr lang="en-US" sz="1800" dirty="0">
                <a:solidFill>
                  <a:schemeClr val="accent5">
                    <a:lumMod val="75000"/>
                  </a:schemeClr>
                </a:solidFill>
                <a:latin typeface="Helvetica" panose="020B0604020202020204" pitchFamily="34" charset="0"/>
                <a:cs typeface="Helvetica" panose="020B0604020202020204" pitchFamily="34" charset="0"/>
              </a:rPr>
              <a:t>Development and testing of rapid, automated methods of exposure estimation based on acoustic and meteorological sensor data</a:t>
            </a:r>
          </a:p>
          <a:p>
            <a:pPr lvl="1">
              <a:spcBef>
                <a:spcPts val="1200"/>
              </a:spcBef>
            </a:pPr>
            <a:r>
              <a:rPr lang="en-US" sz="1800" dirty="0">
                <a:solidFill>
                  <a:schemeClr val="accent5">
                    <a:lumMod val="75000"/>
                  </a:schemeClr>
                </a:solidFill>
                <a:latin typeface="Helvetica" panose="020B0604020202020204" pitchFamily="34" charset="0"/>
                <a:cs typeface="Helvetica" panose="020B0604020202020204" pitchFamily="34" charset="0"/>
              </a:rPr>
              <a:t>Hardware/software testing and validation of remote operation and robustness during Phase 2</a:t>
            </a:r>
          </a:p>
        </p:txBody>
      </p:sp>
      <p:pic>
        <p:nvPicPr>
          <p:cNvPr id="5" name="Picture 4">
            <a:extLst>
              <a:ext uri="{FF2B5EF4-FFF2-40B4-BE49-F238E27FC236}">
                <a16:creationId xmlns:a16="http://schemas.microsoft.com/office/drawing/2014/main" id="{08EC613A-0DD5-40B2-914E-9FEF43CB35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27219" y="3160804"/>
            <a:ext cx="3542819" cy="2279876"/>
          </a:xfrm>
          <a:prstGeom prst="rect">
            <a:avLst/>
          </a:prstGeom>
        </p:spPr>
      </p:pic>
      <p:pic>
        <p:nvPicPr>
          <p:cNvPr id="6" name="Picture 5">
            <a:extLst>
              <a:ext uri="{FF2B5EF4-FFF2-40B4-BE49-F238E27FC236}">
                <a16:creationId xmlns:a16="http://schemas.microsoft.com/office/drawing/2014/main" id="{343B2952-7212-4D6A-8397-8F4DFA23EE6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24801" y="5059731"/>
            <a:ext cx="2137058" cy="1671621"/>
          </a:xfrm>
          <a:prstGeom prst="rect">
            <a:avLst/>
          </a:prstGeom>
        </p:spPr>
      </p:pic>
      <p:pic>
        <p:nvPicPr>
          <p:cNvPr id="7" name="Picture 2">
            <a:extLst>
              <a:ext uri="{FF2B5EF4-FFF2-40B4-BE49-F238E27FC236}">
                <a16:creationId xmlns:a16="http://schemas.microsoft.com/office/drawing/2014/main" id="{472B8EED-00A8-4470-94F4-8EB2969762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4429" y="1105726"/>
            <a:ext cx="3083568" cy="205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96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A53B43-84B9-4E38-81F7-2D5CFF83CB32}"/>
              </a:ext>
            </a:extLst>
          </p:cNvPr>
          <p:cNvPicPr>
            <a:picLocks noChangeAspect="1"/>
          </p:cNvPicPr>
          <p:nvPr/>
        </p:nvPicPr>
        <p:blipFill rotWithShape="1">
          <a:blip r:embed="rId3"/>
          <a:srcRect l="851" b="444"/>
          <a:stretch/>
        </p:blipFill>
        <p:spPr>
          <a:xfrm>
            <a:off x="8792939" y="4113793"/>
            <a:ext cx="3006972" cy="2706556"/>
          </a:xfrm>
          <a:prstGeom prst="rect">
            <a:avLst/>
          </a:prstGeom>
        </p:spPr>
      </p:pic>
      <p:sp>
        <p:nvSpPr>
          <p:cNvPr id="3" name="Title 2">
            <a:extLst>
              <a:ext uri="{FF2B5EF4-FFF2-40B4-BE49-F238E27FC236}">
                <a16:creationId xmlns:a16="http://schemas.microsoft.com/office/drawing/2014/main" id="{1733BC84-865D-47B1-B5DD-61A634F2290A}"/>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Survey Design and Analysis – Key Challenges</a:t>
            </a:r>
          </a:p>
        </p:txBody>
      </p:sp>
      <p:pic>
        <p:nvPicPr>
          <p:cNvPr id="6" name="Picture 5">
            <a:extLst>
              <a:ext uri="{FF2B5EF4-FFF2-40B4-BE49-F238E27FC236}">
                <a16:creationId xmlns:a16="http://schemas.microsoft.com/office/drawing/2014/main" id="{1B08E379-DB5F-4F40-A307-97E7082CCEF3}"/>
              </a:ext>
            </a:extLst>
          </p:cNvPr>
          <p:cNvPicPr>
            <a:picLocks noChangeAspect="1"/>
          </p:cNvPicPr>
          <p:nvPr/>
        </p:nvPicPr>
        <p:blipFill rotWithShape="1">
          <a:blip r:embed="rId4"/>
          <a:srcRect l="1735" t="13518" r="27968" b="29977"/>
          <a:stretch/>
        </p:blipFill>
        <p:spPr>
          <a:xfrm>
            <a:off x="9857509" y="1699708"/>
            <a:ext cx="2273597" cy="2371052"/>
          </a:xfrm>
          <a:prstGeom prst="rect">
            <a:avLst/>
          </a:prstGeom>
        </p:spPr>
      </p:pic>
      <p:sp>
        <p:nvSpPr>
          <p:cNvPr id="7" name="Content Placeholder 1">
            <a:extLst>
              <a:ext uri="{FF2B5EF4-FFF2-40B4-BE49-F238E27FC236}">
                <a16:creationId xmlns:a16="http://schemas.microsoft.com/office/drawing/2014/main" id="{BB5D855E-E99E-4480-B318-2E70996A26BF}"/>
              </a:ext>
            </a:extLst>
          </p:cNvPr>
          <p:cNvSpPr>
            <a:spLocks noGrp="1"/>
          </p:cNvSpPr>
          <p:nvPr>
            <p:ph idx="1"/>
          </p:nvPr>
        </p:nvSpPr>
        <p:spPr>
          <a:xfrm>
            <a:off x="254538" y="1152993"/>
            <a:ext cx="8336010" cy="5537498"/>
          </a:xfrm>
        </p:spPr>
        <p:txBody>
          <a:bodyPr/>
          <a:lstStyle/>
          <a:p>
            <a:pPr>
              <a:spcAft>
                <a:spcPts val="600"/>
              </a:spcAft>
            </a:pPr>
            <a:r>
              <a:rPr lang="en-US" sz="2000" b="0" dirty="0">
                <a:latin typeface="Helvetica" panose="020B0604020202020204" pitchFamily="34" charset="0"/>
                <a:cs typeface="Helvetica" panose="020B0604020202020204" pitchFamily="34" charset="0"/>
              </a:rPr>
              <a:t>Survey design challenges:</a:t>
            </a:r>
          </a:p>
          <a:p>
            <a:pPr lvl="1">
              <a:spcAft>
                <a:spcPts val="600"/>
              </a:spcAft>
            </a:pPr>
            <a:r>
              <a:rPr lang="en-US" sz="1800" b="0" dirty="0">
                <a:latin typeface="Helvetica" panose="020B0604020202020204" pitchFamily="34" charset="0"/>
                <a:cs typeface="Helvetica" panose="020B0604020202020204" pitchFamily="34" charset="0"/>
              </a:rPr>
              <a:t>Representative sample from few community studies</a:t>
            </a:r>
          </a:p>
          <a:p>
            <a:pPr lvl="1">
              <a:spcAft>
                <a:spcPts val="600"/>
              </a:spcAft>
            </a:pPr>
            <a:r>
              <a:rPr lang="en-US" sz="1800" dirty="0">
                <a:latin typeface="Helvetica" panose="020B0604020202020204" pitchFamily="34" charset="0"/>
                <a:cs typeface="Helvetica" panose="020B0604020202020204" pitchFamily="34" charset="0"/>
              </a:rPr>
              <a:t>Instantaneous survey collection</a:t>
            </a:r>
          </a:p>
          <a:p>
            <a:pPr lvl="1">
              <a:spcAft>
                <a:spcPts val="600"/>
              </a:spcAft>
            </a:pPr>
            <a:r>
              <a:rPr lang="en-US" sz="1800" b="0" dirty="0">
                <a:latin typeface="Helvetica" panose="020B0604020202020204" pitchFamily="34" charset="0"/>
                <a:cs typeface="Helvetica" panose="020B0604020202020204" pitchFamily="34" charset="0"/>
              </a:rPr>
              <a:t>Location information</a:t>
            </a:r>
          </a:p>
          <a:p>
            <a:pPr lvl="1">
              <a:spcAft>
                <a:spcPts val="600"/>
              </a:spcAft>
            </a:pPr>
            <a:r>
              <a:rPr lang="en-US" sz="1800" dirty="0">
                <a:latin typeface="Helvetica" panose="020B0604020202020204" pitchFamily="34" charset="0"/>
                <a:cs typeface="Helvetica" panose="020B0604020202020204" pitchFamily="34" charset="0"/>
              </a:rPr>
              <a:t>Statistical analysis to handle collected data</a:t>
            </a:r>
          </a:p>
          <a:p>
            <a:pPr lvl="1">
              <a:spcAft>
                <a:spcPts val="600"/>
              </a:spcAft>
            </a:pPr>
            <a:r>
              <a:rPr lang="en-US" sz="1800" dirty="0">
                <a:latin typeface="Helvetica" panose="020B0604020202020204" pitchFamily="34" charset="0"/>
                <a:cs typeface="Helvetica" panose="020B0604020202020204" pitchFamily="34" charset="0"/>
              </a:rPr>
              <a:t>Avoiding bias</a:t>
            </a:r>
            <a:endParaRPr lang="en-US" sz="1800" b="0" dirty="0">
              <a:latin typeface="Helvetica" panose="020B0604020202020204" pitchFamily="34" charset="0"/>
              <a:cs typeface="Helvetica" panose="020B0604020202020204" pitchFamily="34" charset="0"/>
            </a:endParaRPr>
          </a:p>
          <a:p>
            <a:r>
              <a:rPr lang="en-US" sz="2000" b="0" dirty="0">
                <a:solidFill>
                  <a:schemeClr val="accent5">
                    <a:lumMod val="75000"/>
                  </a:schemeClr>
                </a:solidFill>
                <a:latin typeface="Helvetica" panose="020B0604020202020204" pitchFamily="34" charset="0"/>
                <a:cs typeface="Helvetica" panose="020B0604020202020204" pitchFamily="34" charset="0"/>
              </a:rPr>
              <a:t>Strategies to address challenges include:</a:t>
            </a:r>
          </a:p>
          <a:p>
            <a:pPr lvl="1">
              <a:spcBef>
                <a:spcPts val="1200"/>
              </a:spcBef>
            </a:pPr>
            <a:r>
              <a:rPr lang="en-US" sz="1600" dirty="0">
                <a:solidFill>
                  <a:schemeClr val="accent5">
                    <a:lumMod val="75000"/>
                  </a:schemeClr>
                </a:solidFill>
                <a:latin typeface="Helvetica" panose="020B0604020202020204" pitchFamily="34" charset="0"/>
                <a:cs typeface="Helvetica" panose="020B0604020202020204" pitchFamily="34" charset="0"/>
              </a:rPr>
              <a:t>Testing/validation of survey methods and instruments through small-scale studies</a:t>
            </a:r>
          </a:p>
          <a:p>
            <a:pPr lvl="1">
              <a:spcBef>
                <a:spcPts val="1200"/>
              </a:spcBef>
            </a:pPr>
            <a:r>
              <a:rPr lang="en-US" sz="1600" dirty="0">
                <a:solidFill>
                  <a:schemeClr val="accent5">
                    <a:lumMod val="75000"/>
                  </a:schemeClr>
                </a:solidFill>
                <a:latin typeface="Helvetica" panose="020B0604020202020204" pitchFamily="34" charset="0"/>
                <a:cs typeface="Helvetica" panose="020B0604020202020204" pitchFamily="34" charset="0"/>
              </a:rPr>
              <a:t>Testing of automated processing methods to achieve target levels of usable/valid survey data</a:t>
            </a:r>
            <a:endParaRPr lang="en-US" sz="2000" dirty="0">
              <a:solidFill>
                <a:schemeClr val="accent5">
                  <a:lumMod val="75000"/>
                </a:schemeClr>
              </a:solidFill>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B9F700A5-A313-4658-B072-CD58E58B5D1F}"/>
              </a:ext>
            </a:extLst>
          </p:cNvPr>
          <p:cNvPicPr>
            <a:picLocks noChangeAspect="1"/>
          </p:cNvPicPr>
          <p:nvPr/>
        </p:nvPicPr>
        <p:blipFill>
          <a:blip r:embed="rId5"/>
          <a:stretch>
            <a:fillRect/>
          </a:stretch>
        </p:blipFill>
        <p:spPr>
          <a:xfrm>
            <a:off x="8519160" y="1003579"/>
            <a:ext cx="1777265" cy="3110213"/>
          </a:xfrm>
          <a:prstGeom prst="rect">
            <a:avLst/>
          </a:prstGeom>
        </p:spPr>
      </p:pic>
    </p:spTree>
    <p:extLst>
      <p:ext uri="{BB962C8B-B14F-4D97-AF65-F5344CB8AC3E}">
        <p14:creationId xmlns:p14="http://schemas.microsoft.com/office/powerpoint/2010/main" val="1355995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1EAABD-1250-4CF0-881A-E6C4D20692D3}"/>
              </a:ext>
            </a:extLst>
          </p:cNvPr>
          <p:cNvSpPr>
            <a:spLocks noGrp="1"/>
          </p:cNvSpPr>
          <p:nvPr>
            <p:ph idx="1"/>
          </p:nvPr>
        </p:nvSpPr>
        <p:spPr/>
        <p:txBody>
          <a:bodyPr/>
          <a:lstStyle/>
          <a:p>
            <a:r>
              <a:rPr lang="en-US" dirty="0" err="1">
                <a:latin typeface="Helvetica" panose="020B0604020202020204" pitchFamily="34" charset="0"/>
                <a:cs typeface="Helvetica" panose="020B0604020202020204" pitchFamily="34" charset="0"/>
              </a:rPr>
              <a:t>Quesst</a:t>
            </a:r>
            <a:r>
              <a:rPr lang="en-US" dirty="0">
                <a:latin typeface="Helvetica" panose="020B0604020202020204" pitchFamily="34" charset="0"/>
                <a:cs typeface="Helvetica" panose="020B0604020202020204" pitchFamily="34" charset="0"/>
              </a:rPr>
              <a:t> Mission</a:t>
            </a:r>
          </a:p>
          <a:p>
            <a:pPr lvl="1"/>
            <a:r>
              <a:rPr lang="en-US" dirty="0">
                <a:latin typeface="Helvetica" panose="020B0604020202020204" pitchFamily="34" charset="0"/>
                <a:cs typeface="Helvetica" panose="020B0604020202020204" pitchFamily="34" charset="0"/>
              </a:rPr>
              <a:t>The X-59 will soon be flying over several US communities</a:t>
            </a:r>
          </a:p>
          <a:p>
            <a:pPr lvl="1"/>
            <a:r>
              <a:rPr lang="en-US" dirty="0">
                <a:latin typeface="Helvetica" panose="020B0604020202020204" pitchFamily="34" charset="0"/>
                <a:cs typeface="Helvetica" panose="020B0604020202020204" pitchFamily="34" charset="0"/>
              </a:rPr>
              <a:t>Noise dose and perceptual response data will be collected to inform potential new supersonic aircraft noise certification standards</a:t>
            </a:r>
          </a:p>
          <a:p>
            <a:pPr lvl="1"/>
            <a:r>
              <a:rPr lang="en-US" dirty="0">
                <a:latin typeface="Helvetica" panose="020B0604020202020204" pitchFamily="34" charset="0"/>
                <a:cs typeface="Helvetica" panose="020B0604020202020204" pitchFamily="34" charset="0"/>
              </a:rPr>
              <a:t>We are in the planning stage and are working to solve several testing challenges</a:t>
            </a:r>
          </a:p>
          <a:p>
            <a:pPr lvl="1"/>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Many opportunities for students and graduates at NASA – be sure to apply!</a:t>
            </a:r>
          </a:p>
          <a:p>
            <a:pPr lvl="1"/>
            <a:r>
              <a:rPr lang="en-US" dirty="0">
                <a:latin typeface="Helvetica" panose="020B0604020202020204" pitchFamily="34" charset="0"/>
                <a:cs typeface="Helvetica" panose="020B0604020202020204" pitchFamily="34" charset="0"/>
              </a:rPr>
              <a:t>intern.nasa.gov</a:t>
            </a:r>
          </a:p>
          <a:p>
            <a:pPr lvl="1"/>
            <a:r>
              <a:rPr lang="en-US" dirty="0">
                <a:latin typeface="Helvetica" panose="020B0604020202020204" pitchFamily="34" charset="0"/>
                <a:cs typeface="Helvetica" panose="020B0604020202020204" pitchFamily="34" charset="0"/>
              </a:rPr>
              <a:t>usajobs.gov</a:t>
            </a:r>
          </a:p>
          <a:p>
            <a:endParaRPr lang="en-US"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1EFB1B33-BE34-46C2-8A10-333ADE3787A5}"/>
              </a:ext>
            </a:extLst>
          </p:cNvPr>
          <p:cNvSpPr>
            <a:spLocks noGrp="1"/>
          </p:cNvSpPr>
          <p:nvPr>
            <p:ph type="title"/>
          </p:nvPr>
        </p:nvSpPr>
        <p:spPr/>
        <p:txBody>
          <a:bodyPr anchor="ctr"/>
          <a:lstStyle/>
          <a:p>
            <a:r>
              <a:rPr lang="en-US" sz="2800" dirty="0">
                <a:latin typeface="Helvetica" panose="020B0604020202020204" pitchFamily="34" charset="0"/>
                <a:cs typeface="Helvetica" panose="020B0604020202020204" pitchFamily="34" charset="0"/>
              </a:rPr>
              <a:t>Summary</a:t>
            </a:r>
          </a:p>
        </p:txBody>
      </p:sp>
    </p:spTree>
    <p:extLst>
      <p:ext uri="{BB962C8B-B14F-4D97-AF65-F5344CB8AC3E}">
        <p14:creationId xmlns:p14="http://schemas.microsoft.com/office/powerpoint/2010/main" val="443430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52E0DE-36F9-4FCC-81F6-644F0212B2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7096" y="1237109"/>
            <a:ext cx="3457807" cy="4383781"/>
          </a:xfrm>
          <a:prstGeom prst="rect">
            <a:avLst/>
          </a:prstGeom>
        </p:spPr>
      </p:pic>
      <p:sp>
        <p:nvSpPr>
          <p:cNvPr id="3" name="TextBox 2">
            <a:extLst>
              <a:ext uri="{FF2B5EF4-FFF2-40B4-BE49-F238E27FC236}">
                <a16:creationId xmlns:a16="http://schemas.microsoft.com/office/drawing/2014/main" id="{C92CC23E-0CF1-4EDD-8A0A-F1F1FD8285B9}"/>
              </a:ext>
            </a:extLst>
          </p:cNvPr>
          <p:cNvSpPr txBox="1"/>
          <p:nvPr/>
        </p:nvSpPr>
        <p:spPr>
          <a:xfrm>
            <a:off x="2876549" y="6047243"/>
            <a:ext cx="6438900" cy="646331"/>
          </a:xfrm>
          <a:prstGeom prst="rect">
            <a:avLst/>
          </a:prstGeom>
          <a:noFill/>
        </p:spPr>
        <p:txBody>
          <a:bodyPr wrap="square" rtlCol="0">
            <a:spAutoFit/>
          </a:bodyPr>
          <a:lstStyle/>
          <a:p>
            <a:pPr algn="ctr"/>
            <a:r>
              <a:rPr lang="en-US" dirty="0">
                <a:latin typeface="Helvetica" panose="020B0604020202020204" pitchFamily="34" charset="0"/>
                <a:cs typeface="Helvetica" panose="020B0604020202020204" pitchFamily="34" charset="0"/>
              </a:rPr>
              <a:t>nasa.gov/</a:t>
            </a:r>
            <a:r>
              <a:rPr lang="en-US" dirty="0" err="1">
                <a:latin typeface="Helvetica" panose="020B0604020202020204" pitchFamily="34" charset="0"/>
                <a:cs typeface="Helvetica" panose="020B0604020202020204" pitchFamily="34" charset="0"/>
              </a:rPr>
              <a:t>quesst</a:t>
            </a:r>
            <a:endParaRPr lang="en-US" dirty="0">
              <a:latin typeface="Helvetica" panose="020B0604020202020204" pitchFamily="34" charset="0"/>
              <a:cs typeface="Helvetica" panose="020B0604020202020204" pitchFamily="34" charset="0"/>
            </a:endParaRPr>
          </a:p>
          <a:p>
            <a:pPr algn="ctr"/>
            <a:r>
              <a:rPr lang="en-US" dirty="0">
                <a:latin typeface="Helvetica" panose="020B0604020202020204" pitchFamily="34" charset="0"/>
                <a:cs typeface="Helvetica" panose="020B0604020202020204" pitchFamily="34" charset="0"/>
              </a:rPr>
              <a:t>aaron.b.vaughn@nasa.gov</a:t>
            </a:r>
          </a:p>
        </p:txBody>
      </p:sp>
    </p:spTree>
    <p:extLst>
      <p:ext uri="{BB962C8B-B14F-4D97-AF65-F5344CB8AC3E}">
        <p14:creationId xmlns:p14="http://schemas.microsoft.com/office/powerpoint/2010/main" val="2369001432"/>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1632826-9D7F-4F63-886C-21FDD0B1FFC5}" vid="{1274DFB4-5958-4829-BEB5-752B18F4FDE8}"/>
    </a:ext>
  </a:extLst>
</a:theme>
</file>

<file path=ppt/theme/theme2.xml><?xml version="1.0" encoding="utf-8"?>
<a:theme xmlns:a="http://schemas.openxmlformats.org/drawingml/2006/main" name="2_Blank Presentatio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2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D3399A6FFF474183824E77F70B944B" ma:contentTypeVersion="11" ma:contentTypeDescription="Create a new document." ma:contentTypeScope="" ma:versionID="42fab558c774c8b848dbf77cabd9d8ae">
  <xsd:schema xmlns:xsd="http://www.w3.org/2001/XMLSchema" xmlns:xs="http://www.w3.org/2001/XMLSchema" xmlns:p="http://schemas.microsoft.com/office/2006/metadata/properties" xmlns:ns3="4f11c771-7401-4188-9cf8-21c9e04f4930" xmlns:ns4="9e9e828c-a78b-43ef-bc58-9ce601beb291" targetNamespace="http://schemas.microsoft.com/office/2006/metadata/properties" ma:root="true" ma:fieldsID="09cf36fefb7316db77199ddfb5de390a" ns3:_="" ns4:_="">
    <xsd:import namespace="4f11c771-7401-4188-9cf8-21c9e04f4930"/>
    <xsd:import namespace="9e9e828c-a78b-43ef-bc58-9ce601beb29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11c771-7401-4188-9cf8-21c9e04f493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9e828c-a78b-43ef-bc58-9ce601beb29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9050DD-2EC3-4709-BDB0-8366CCA3A25F}">
  <ds:schemaRefs>
    <ds:schemaRef ds:uri="http://schemas.openxmlformats.org/package/2006/metadata/core-properties"/>
    <ds:schemaRef ds:uri="http://purl.org/dc/dcmitype/"/>
    <ds:schemaRef ds:uri="http://purl.org/dc/terms/"/>
    <ds:schemaRef ds:uri="http://purl.org/dc/elements/1.1/"/>
    <ds:schemaRef ds:uri="4f11c771-7401-4188-9cf8-21c9e04f4930"/>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9e9e828c-a78b-43ef-bc58-9ce601beb291"/>
  </ds:schemaRefs>
</ds:datastoreItem>
</file>

<file path=customXml/itemProps2.xml><?xml version="1.0" encoding="utf-8"?>
<ds:datastoreItem xmlns:ds="http://schemas.openxmlformats.org/officeDocument/2006/customXml" ds:itemID="{04446FA2-9583-466D-A6E9-477CC1C306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11c771-7401-4188-9cf8-21c9e04f4930"/>
    <ds:schemaRef ds:uri="9e9e828c-a78b-43ef-bc58-9ce601beb2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FA2CB0-3365-4050-8674-15C100CCEB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NASA_template_2020_v2</Template>
  <TotalTime>21592</TotalTime>
  <Words>5069</Words>
  <Application>Microsoft Office PowerPoint</Application>
  <PresentationFormat>Widescreen</PresentationFormat>
  <Paragraphs>442</Paragraphs>
  <Slides>27</Slides>
  <Notes>26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27</vt:i4>
      </vt:variant>
    </vt:vector>
  </HeadingPairs>
  <TitlesOfParts>
    <vt:vector size="38" baseType="lpstr">
      <vt:lpstr>75 Helvetica Bold</vt:lpstr>
      <vt:lpstr>Arial</vt:lpstr>
      <vt:lpstr>Arial Black</vt:lpstr>
      <vt:lpstr>Calibri</vt:lpstr>
      <vt:lpstr>Courier New</vt:lpstr>
      <vt:lpstr>Helvetica</vt:lpstr>
      <vt:lpstr>Wingdings</vt:lpstr>
      <vt:lpstr>ED PPT Template 7 12 11</vt:lpstr>
      <vt:lpstr>2_Blank Presentation</vt:lpstr>
      <vt:lpstr>Blank Presentation</vt:lpstr>
      <vt:lpstr>1_ED PPT Template 7 12 11</vt:lpstr>
      <vt:lpstr>PowerPoint Presentation</vt:lpstr>
      <vt:lpstr>Outline</vt:lpstr>
      <vt:lpstr>About Me</vt:lpstr>
      <vt:lpstr>Outline</vt:lpstr>
      <vt:lpstr>NASA Mission Directorates</vt:lpstr>
      <vt:lpstr>PowerPoint Presentation</vt:lpstr>
      <vt:lpstr>Acoustics at NASA Langley</vt:lpstr>
      <vt:lpstr>Structural Acoustics Branch</vt:lpstr>
      <vt:lpstr>Aeroacoustics Branch</vt:lpstr>
      <vt:lpstr>NASA Opportunities for Students and Graduates</vt:lpstr>
      <vt:lpstr>PowerPoint Presentation</vt:lpstr>
      <vt:lpstr>Outline</vt:lpstr>
      <vt:lpstr>Supersonic Flight and Sonic Boom: A Brief History</vt:lpstr>
      <vt:lpstr>How large is the noise exposure region from a supersonic overflight?</vt:lpstr>
      <vt:lpstr>The vision for commercial supersonic flight</vt:lpstr>
      <vt:lpstr>Overcoming the barrier to overland flight</vt:lpstr>
      <vt:lpstr>Community Survey Data to a Dose-Response Curve</vt:lpstr>
      <vt:lpstr>What is the NASA Quesst Mission?</vt:lpstr>
      <vt:lpstr>The X-59 Aircraft</vt:lpstr>
      <vt:lpstr>X-59 Aircraft Development Status</vt:lpstr>
      <vt:lpstr>PowerPoint Presentation</vt:lpstr>
      <vt:lpstr>Scaling up the NASA community surveys from lab-scale to national-scale</vt:lpstr>
      <vt:lpstr>Dose-Response Curves from Past NASA Tests</vt:lpstr>
      <vt:lpstr>Exposure Design and Estimation – Key Challenges</vt:lpstr>
      <vt:lpstr>Survey Design and Analysis – Key Challenges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Doebler, William J. (LARC-D321)</dc:creator>
  <cp:lastModifiedBy>Aaron</cp:lastModifiedBy>
  <cp:revision>5</cp:revision>
  <dcterms:created xsi:type="dcterms:W3CDTF">2022-09-28T14:42:58Z</dcterms:created>
  <dcterms:modified xsi:type="dcterms:W3CDTF">2022-11-04T16:27:53Z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0x01010090D3399A6FFF474183824E77F70B944B</vt:lpwstr>
  </property>
</Properties>
</file>