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1"/>
  </p:notesMasterIdLst>
  <p:handoutMasterIdLst>
    <p:handoutMasterId r:id="rId62"/>
  </p:handoutMasterIdLst>
  <p:sldIdLst>
    <p:sldId id="6511" r:id="rId5"/>
    <p:sldId id="6506" r:id="rId6"/>
    <p:sldId id="6668" r:id="rId7"/>
    <p:sldId id="6665" r:id="rId8"/>
    <p:sldId id="4546" r:id="rId9"/>
    <p:sldId id="6603" r:id="rId10"/>
    <p:sldId id="6658" r:id="rId11"/>
    <p:sldId id="6667" r:id="rId12"/>
    <p:sldId id="6527" r:id="rId13"/>
    <p:sldId id="6526" r:id="rId14"/>
    <p:sldId id="6519" r:id="rId15"/>
    <p:sldId id="6520" r:id="rId16"/>
    <p:sldId id="6528" r:id="rId17"/>
    <p:sldId id="6510" r:id="rId18"/>
    <p:sldId id="6521" r:id="rId19"/>
    <p:sldId id="6544" r:id="rId20"/>
    <p:sldId id="6669" r:id="rId21"/>
    <p:sldId id="6512" r:id="rId22"/>
    <p:sldId id="6534" r:id="rId23"/>
    <p:sldId id="6523" r:id="rId24"/>
    <p:sldId id="6524" r:id="rId25"/>
    <p:sldId id="6670" r:id="rId26"/>
    <p:sldId id="6543" r:id="rId27"/>
    <p:sldId id="6530" r:id="rId28"/>
    <p:sldId id="6542" r:id="rId29"/>
    <p:sldId id="6532" r:id="rId30"/>
    <p:sldId id="6533" r:id="rId31"/>
    <p:sldId id="6671" r:id="rId32"/>
    <p:sldId id="6672" r:id="rId33"/>
    <p:sldId id="6514" r:id="rId34"/>
    <p:sldId id="468" r:id="rId35"/>
    <p:sldId id="6515" r:id="rId36"/>
    <p:sldId id="6660" r:id="rId37"/>
    <p:sldId id="6662" r:id="rId38"/>
    <p:sldId id="2417" r:id="rId39"/>
    <p:sldId id="6663" r:id="rId40"/>
    <p:sldId id="2419" r:id="rId41"/>
    <p:sldId id="6664" r:id="rId42"/>
    <p:sldId id="823" r:id="rId43"/>
    <p:sldId id="2418" r:id="rId44"/>
    <p:sldId id="822" r:id="rId45"/>
    <p:sldId id="1136" r:id="rId46"/>
    <p:sldId id="1164" r:id="rId47"/>
    <p:sldId id="6659" r:id="rId48"/>
    <p:sldId id="1113" r:id="rId49"/>
    <p:sldId id="6661" r:id="rId50"/>
    <p:sldId id="1165" r:id="rId51"/>
    <p:sldId id="1121" r:id="rId52"/>
    <p:sldId id="1166" r:id="rId53"/>
    <p:sldId id="1122" r:id="rId54"/>
    <p:sldId id="1133" r:id="rId55"/>
    <p:sldId id="1124" r:id="rId56"/>
    <p:sldId id="1172" r:id="rId57"/>
    <p:sldId id="1125" r:id="rId58"/>
    <p:sldId id="1163" r:id="rId59"/>
    <p:sldId id="1129" r:id="rId60"/>
  </p:sldIdLst>
  <p:sldSz cx="12192000" cy="6858000"/>
  <p:notesSz cx="7016750" cy="93027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4E2AAD9-7025-7545-832F-E967E8E7CD03}">
          <p14:sldIdLst>
            <p14:sldId id="6511"/>
            <p14:sldId id="6506"/>
            <p14:sldId id="6668"/>
            <p14:sldId id="6665"/>
            <p14:sldId id="4546"/>
            <p14:sldId id="6603"/>
            <p14:sldId id="6658"/>
            <p14:sldId id="6667"/>
            <p14:sldId id="6527"/>
            <p14:sldId id="6526"/>
            <p14:sldId id="6519"/>
            <p14:sldId id="6520"/>
            <p14:sldId id="6528"/>
            <p14:sldId id="6510"/>
            <p14:sldId id="6521"/>
            <p14:sldId id="6544"/>
            <p14:sldId id="6669"/>
            <p14:sldId id="6512"/>
            <p14:sldId id="6534"/>
            <p14:sldId id="6523"/>
            <p14:sldId id="6524"/>
            <p14:sldId id="6670"/>
            <p14:sldId id="6543"/>
            <p14:sldId id="6530"/>
            <p14:sldId id="6542"/>
            <p14:sldId id="6532"/>
            <p14:sldId id="6533"/>
            <p14:sldId id="6671"/>
            <p14:sldId id="6672"/>
            <p14:sldId id="6514"/>
            <p14:sldId id="468"/>
            <p14:sldId id="6515"/>
            <p14:sldId id="6660"/>
          </p14:sldIdLst>
        </p14:section>
        <p14:section name="Backups - Intro" id="{4AD76DFD-D2CC-2C4A-A592-768018E9D9D8}">
          <p14:sldIdLst>
            <p14:sldId id="6662"/>
            <p14:sldId id="2417"/>
            <p14:sldId id="6663"/>
            <p14:sldId id="2419"/>
            <p14:sldId id="6664"/>
            <p14:sldId id="823"/>
            <p14:sldId id="2418"/>
            <p14:sldId id="822"/>
            <p14:sldId id="1136"/>
            <p14:sldId id="1164"/>
          </p14:sldIdLst>
        </p14:section>
        <p14:section name="Backups - MDP Research Project" id="{0A64DAB1-6F3C-AE4E-A9AB-0A4D81B683D8}">
          <p14:sldIdLst>
            <p14:sldId id="6659"/>
            <p14:sldId id="1113"/>
            <p14:sldId id="6661"/>
            <p14:sldId id="1165"/>
            <p14:sldId id="1121"/>
            <p14:sldId id="1166"/>
            <p14:sldId id="1122"/>
            <p14:sldId id="1133"/>
            <p14:sldId id="1124"/>
            <p14:sldId id="1172"/>
            <p14:sldId id="1125"/>
            <p14:sldId id="1163"/>
            <p14:sldId id="1129"/>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17213DA-2665-297C-668E-7915B662AB3E}" name="Lehman, Sarah M. (LARC-D320)" initials="LSM(D" userId="S::slehman1@ndc.nasa.gov::5bf6ec0b-3e7d-4ebb-a308-fbab2a0ded5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5" name="Cate, Karen T. (ARC-AFS)" initials="CKT(" lastIdx="1" clrIdx="0">
    <p:extLst>
      <p:ext uri="{19B8F6BF-5375-455C-9EA6-DF929625EA0E}">
        <p15:presenceInfo xmlns:p15="http://schemas.microsoft.com/office/powerpoint/2012/main" userId="S::ktung@ndc.nasa.gov::41753507-f587-4956-b962-bb874d441d62" providerId="AD"/>
      </p:ext>
    </p:extLst>
  </p:cmAuthor>
  <p:cmAuthor id="6" name="Johnson, Ronald D. (ARC-AF)" initials="JRD(" lastIdx="40" clrIdx="1">
    <p:extLst>
      <p:ext uri="{19B8F6BF-5375-455C-9EA6-DF929625EA0E}">
        <p15:presenceInfo xmlns:p15="http://schemas.microsoft.com/office/powerpoint/2012/main" userId="S-1-5-21-330711430-3775241029-4075259233-8870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3A2C7"/>
    <a:srgbClr val="007E3A"/>
    <a:srgbClr val="3366CC"/>
    <a:srgbClr val="0432FF"/>
    <a:srgbClr val="C3D69B"/>
    <a:srgbClr val="7030A0"/>
    <a:srgbClr val="FF9966"/>
    <a:srgbClr val="66FF33"/>
    <a:srgbClr val="95B3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F94FFF-9D92-5348-86F1-11BA3922A860}" v="2295" dt="2022-11-09T15:44:33.8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55"/>
    <p:restoredTop sz="74286"/>
  </p:normalViewPr>
  <p:slideViewPr>
    <p:cSldViewPr snapToGrid="0">
      <p:cViewPr varScale="1">
        <p:scale>
          <a:sx n="129" d="100"/>
          <a:sy n="129" d="100"/>
        </p:scale>
        <p:origin x="856"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commentAuthors" Target="commentAuthors.xml"/><Relationship Id="rId68"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69"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D229B11-58A4-B747-BD44-DB2F182A0BB6}"/>
              </a:ext>
            </a:extLst>
          </p:cNvPr>
          <p:cNvSpPr>
            <a:spLocks noGrp="1"/>
          </p:cNvSpPr>
          <p:nvPr>
            <p:ph type="hdr" sz="quarter"/>
          </p:nvPr>
        </p:nvSpPr>
        <p:spPr>
          <a:xfrm>
            <a:off x="0" y="10"/>
            <a:ext cx="3040593" cy="466753"/>
          </a:xfrm>
          <a:prstGeom prst="rect">
            <a:avLst/>
          </a:prstGeom>
        </p:spPr>
        <p:txBody>
          <a:bodyPr vert="horz" lIns="93873" tIns="46937" rIns="93873" bIns="46937" rtlCol="0"/>
          <a:lstStyle>
            <a:lvl1pPr algn="l">
              <a:defRPr sz="1200"/>
            </a:lvl1pPr>
          </a:lstStyle>
          <a:p>
            <a:endParaRPr lang="en-US"/>
          </a:p>
        </p:txBody>
      </p:sp>
      <p:sp>
        <p:nvSpPr>
          <p:cNvPr id="3" name="Date Placeholder 2">
            <a:extLst>
              <a:ext uri="{FF2B5EF4-FFF2-40B4-BE49-F238E27FC236}">
                <a16:creationId xmlns:a16="http://schemas.microsoft.com/office/drawing/2014/main" id="{C45A714A-9384-F440-8F02-676451B42FE0}"/>
              </a:ext>
            </a:extLst>
          </p:cNvPr>
          <p:cNvSpPr>
            <a:spLocks noGrp="1"/>
          </p:cNvSpPr>
          <p:nvPr>
            <p:ph type="dt" sz="quarter" idx="1"/>
          </p:nvPr>
        </p:nvSpPr>
        <p:spPr>
          <a:xfrm>
            <a:off x="3974535" y="10"/>
            <a:ext cx="3040593" cy="466753"/>
          </a:xfrm>
          <a:prstGeom prst="rect">
            <a:avLst/>
          </a:prstGeom>
        </p:spPr>
        <p:txBody>
          <a:bodyPr vert="horz" lIns="93873" tIns="46937" rIns="93873" bIns="46937" rtlCol="0"/>
          <a:lstStyle>
            <a:lvl1pPr algn="r">
              <a:defRPr sz="1200"/>
            </a:lvl1pPr>
          </a:lstStyle>
          <a:p>
            <a:fld id="{74E70899-FDF5-F043-B737-3FFCDB89E6D8}" type="datetimeFigureOut">
              <a:rPr lang="en-US" smtClean="0"/>
              <a:t>11/15/22</a:t>
            </a:fld>
            <a:endParaRPr lang="en-US"/>
          </a:p>
        </p:txBody>
      </p:sp>
      <p:sp>
        <p:nvSpPr>
          <p:cNvPr id="4" name="Footer Placeholder 3">
            <a:extLst>
              <a:ext uri="{FF2B5EF4-FFF2-40B4-BE49-F238E27FC236}">
                <a16:creationId xmlns:a16="http://schemas.microsoft.com/office/drawing/2014/main" id="{BDF34697-3424-EA4B-A86D-1C21446DF8C7}"/>
              </a:ext>
            </a:extLst>
          </p:cNvPr>
          <p:cNvSpPr>
            <a:spLocks noGrp="1"/>
          </p:cNvSpPr>
          <p:nvPr>
            <p:ph type="ftr" sz="quarter" idx="2"/>
          </p:nvPr>
        </p:nvSpPr>
        <p:spPr>
          <a:xfrm>
            <a:off x="0" y="8836000"/>
            <a:ext cx="3040593" cy="466752"/>
          </a:xfrm>
          <a:prstGeom prst="rect">
            <a:avLst/>
          </a:prstGeom>
        </p:spPr>
        <p:txBody>
          <a:bodyPr vert="horz" lIns="93873" tIns="46937" rIns="93873" bIns="46937"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B93EF07-F733-5D42-9E37-10533C77A866}"/>
              </a:ext>
            </a:extLst>
          </p:cNvPr>
          <p:cNvSpPr>
            <a:spLocks noGrp="1"/>
          </p:cNvSpPr>
          <p:nvPr>
            <p:ph type="sldNum" sz="quarter" idx="3"/>
          </p:nvPr>
        </p:nvSpPr>
        <p:spPr>
          <a:xfrm>
            <a:off x="3974535" y="8836000"/>
            <a:ext cx="3040593" cy="466752"/>
          </a:xfrm>
          <a:prstGeom prst="rect">
            <a:avLst/>
          </a:prstGeom>
        </p:spPr>
        <p:txBody>
          <a:bodyPr vert="horz" lIns="93873" tIns="46937" rIns="93873" bIns="46937" rtlCol="0" anchor="b"/>
          <a:lstStyle>
            <a:lvl1pPr algn="r">
              <a:defRPr sz="1200"/>
            </a:lvl1pPr>
          </a:lstStyle>
          <a:p>
            <a:fld id="{ACB479F7-6AA7-214F-8F1C-B5EA288A389A}" type="slidenum">
              <a:rPr lang="en-US" smtClean="0"/>
              <a:t>‹#›</a:t>
            </a:fld>
            <a:endParaRPr lang="en-US"/>
          </a:p>
        </p:txBody>
      </p:sp>
    </p:spTree>
    <p:extLst>
      <p:ext uri="{BB962C8B-B14F-4D97-AF65-F5344CB8AC3E}">
        <p14:creationId xmlns:p14="http://schemas.microsoft.com/office/powerpoint/2010/main" val="2655621245"/>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0-27T13:49:32.313"/>
    </inkml:context>
    <inkml:brush xml:id="br0">
      <inkml:brushProperty name="width" value="0.05" units="cm"/>
      <inkml:brushProperty name="height" value="0.05" units="cm"/>
    </inkml:brush>
  </inkml:definitions>
  <inkml:trace contextRef="#ctx0" brushRef="#br0">807 1 24575,'-2'8'0,"0"3"0,-1 7 0,-2 9 0,-5 17 0,-5 11 0,-10 11 0,-5-1 0,1-12 0,2-10 0,6-15 0,3-10 0,1-8 0,3-6 0,0-10 0,2-11 0,1-14 0,10-9 0,15-6 0,15-3 0,22-1 0,17 2 0,6 12 0,5 14 0,5 17 0,8 16 0,-42 3 0,-1 8 0,5 12 0,-3 9 0,-1 13 0,-3 8 0,-2 8 0,-5 4 0,-4 0 0,-7 2 0,-10-6 0,-9-1 0,-12-4 0,-13-3 0,-19 0 0,-13-4 0,-15-2 0,-8-6 0,-8-7 0,-4-8 0,4-8 0,1-8 0,9-8 0,2-4 0,7-5 0,2-2 0,-39-3 0,24-3 0,31-2 0,23 0 0,13 2 0,10-2 0,12-9 0,26-19 0,33-18 0,-27 21 0,4 1 0,5 0 0,2 2 0,-3 6 0,-1 3 0,-6 6 0,-2 3 0,35 0 0,-21 14 0,-7 20 0,2 36 0,-22-6 0,1 9 0,-6-5 0,1 5 0,-1 2-196,1 7 1,0 2-1,-4 1 196,-2 0 0,-2 2 0,-5-3 0,2 22 0,-14-6 0,-20-21 0,-16-7 0,-25-4 0,-17-11 0,4-17 0,-7-7 0,-5-2-425,-13 1 0,-4-2 0,-1-4 425,22-4 0,0-2 0,-1-2 0,3-2 0,-13-1 0,1-3 0,5-2 0,-11-3 0,8-5 0,23-4 0,8-7 548,-17-34-548,23-25 0,32 19 0,10-6 0,11-15 0,10-2 0,8-5 0,7 2 657,3 7 0,3 7-657,-5 19 0,0 9 0,18-5 0,-1 27 0,13 16 0,16 12 0,1 6 0,-19 0 0,-27-5 0,-24-6 0,-8-2 0,-1 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0"/>
            <a:ext cx="3040593" cy="466753"/>
          </a:xfrm>
          <a:prstGeom prst="rect">
            <a:avLst/>
          </a:prstGeom>
        </p:spPr>
        <p:txBody>
          <a:bodyPr vert="horz" lIns="93873" tIns="46937" rIns="93873" bIns="46937" rtlCol="0"/>
          <a:lstStyle>
            <a:lvl1pPr algn="l">
              <a:defRPr sz="1200"/>
            </a:lvl1pPr>
          </a:lstStyle>
          <a:p>
            <a:endParaRPr lang="en-US"/>
          </a:p>
        </p:txBody>
      </p:sp>
      <p:sp>
        <p:nvSpPr>
          <p:cNvPr id="3" name="Date Placeholder 2"/>
          <p:cNvSpPr>
            <a:spLocks noGrp="1"/>
          </p:cNvSpPr>
          <p:nvPr>
            <p:ph type="dt" idx="1"/>
          </p:nvPr>
        </p:nvSpPr>
        <p:spPr>
          <a:xfrm>
            <a:off x="3974535" y="10"/>
            <a:ext cx="3040593" cy="466753"/>
          </a:xfrm>
          <a:prstGeom prst="rect">
            <a:avLst/>
          </a:prstGeom>
        </p:spPr>
        <p:txBody>
          <a:bodyPr vert="horz" lIns="93873" tIns="46937" rIns="93873" bIns="46937" rtlCol="0"/>
          <a:lstStyle>
            <a:lvl1pPr algn="r">
              <a:defRPr sz="1200"/>
            </a:lvl1pPr>
          </a:lstStyle>
          <a:p>
            <a:fld id="{6EC6A20C-6D49-C340-A5F7-F52F8CD38ED2}" type="datetimeFigureOut">
              <a:rPr lang="en-US" smtClean="0"/>
              <a:t>11/15/22</a:t>
            </a:fld>
            <a:endParaRPr lang="en-US"/>
          </a:p>
        </p:txBody>
      </p:sp>
      <p:sp>
        <p:nvSpPr>
          <p:cNvPr id="4" name="Slide Image Placeholder 3"/>
          <p:cNvSpPr>
            <a:spLocks noGrp="1" noRot="1" noChangeAspect="1"/>
          </p:cNvSpPr>
          <p:nvPr>
            <p:ph type="sldImg" idx="2"/>
          </p:nvPr>
        </p:nvSpPr>
        <p:spPr>
          <a:xfrm>
            <a:off x="717550" y="1163638"/>
            <a:ext cx="5581650" cy="3140075"/>
          </a:xfrm>
          <a:prstGeom prst="rect">
            <a:avLst/>
          </a:prstGeom>
          <a:noFill/>
          <a:ln w="12700">
            <a:solidFill>
              <a:prstClr val="black"/>
            </a:solidFill>
          </a:ln>
        </p:spPr>
        <p:txBody>
          <a:bodyPr vert="horz" lIns="93873" tIns="46937" rIns="93873" bIns="46937" rtlCol="0" anchor="ctr"/>
          <a:lstStyle/>
          <a:p>
            <a:endParaRPr lang="en-US"/>
          </a:p>
        </p:txBody>
      </p:sp>
      <p:sp>
        <p:nvSpPr>
          <p:cNvPr id="5" name="Notes Placeholder 4"/>
          <p:cNvSpPr>
            <a:spLocks noGrp="1"/>
          </p:cNvSpPr>
          <p:nvPr>
            <p:ph type="body" sz="quarter" idx="3"/>
          </p:nvPr>
        </p:nvSpPr>
        <p:spPr>
          <a:xfrm>
            <a:off x="701675" y="4476949"/>
            <a:ext cx="5613400" cy="3662960"/>
          </a:xfrm>
          <a:prstGeom prst="rect">
            <a:avLst/>
          </a:prstGeom>
        </p:spPr>
        <p:txBody>
          <a:bodyPr vert="horz" lIns="93873" tIns="46937" rIns="93873" bIns="4693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6000"/>
            <a:ext cx="3040593" cy="466752"/>
          </a:xfrm>
          <a:prstGeom prst="rect">
            <a:avLst/>
          </a:prstGeom>
        </p:spPr>
        <p:txBody>
          <a:bodyPr vert="horz" lIns="93873" tIns="46937" rIns="93873" bIns="46937" rtlCol="0" anchor="b"/>
          <a:lstStyle>
            <a:lvl1pPr algn="l">
              <a:defRPr sz="1200"/>
            </a:lvl1pPr>
          </a:lstStyle>
          <a:p>
            <a:endParaRPr lang="en-US"/>
          </a:p>
        </p:txBody>
      </p:sp>
      <p:sp>
        <p:nvSpPr>
          <p:cNvPr id="7" name="Slide Number Placeholder 6"/>
          <p:cNvSpPr>
            <a:spLocks noGrp="1"/>
          </p:cNvSpPr>
          <p:nvPr>
            <p:ph type="sldNum" sz="quarter" idx="5"/>
          </p:nvPr>
        </p:nvSpPr>
        <p:spPr>
          <a:xfrm>
            <a:off x="3974535" y="8836000"/>
            <a:ext cx="3040593" cy="466752"/>
          </a:xfrm>
          <a:prstGeom prst="rect">
            <a:avLst/>
          </a:prstGeom>
        </p:spPr>
        <p:txBody>
          <a:bodyPr vert="horz" lIns="93873" tIns="46937" rIns="93873" bIns="46937" rtlCol="0" anchor="b"/>
          <a:lstStyle>
            <a:lvl1pPr algn="r">
              <a:defRPr sz="1200"/>
            </a:lvl1pPr>
          </a:lstStyle>
          <a:p>
            <a:fld id="{A634E410-7213-3140-9F6B-41BEA2C91651}" type="slidenum">
              <a:rPr lang="en-US" smtClean="0"/>
              <a:t>‹#›</a:t>
            </a:fld>
            <a:endParaRPr lang="en-US"/>
          </a:p>
        </p:txBody>
      </p:sp>
    </p:spTree>
    <p:extLst>
      <p:ext uri="{BB962C8B-B14F-4D97-AF65-F5344CB8AC3E}">
        <p14:creationId xmlns:p14="http://schemas.microsoft.com/office/powerpoint/2010/main" val="1756794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faa.gov/aircraft/air_cert/design_approvals/csta/tech_discipline/romanski"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faa.gov/aircraft/air_cert/design_approvals/csta/tech_discipline/romanski"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34E410-7213-3140-9F6B-41BEA2C91651}" type="slidenum">
              <a:rPr lang="en-US" smtClean="0"/>
              <a:t>1</a:t>
            </a:fld>
            <a:endParaRPr lang="en-US"/>
          </a:p>
        </p:txBody>
      </p:sp>
    </p:spTree>
    <p:extLst>
      <p:ext uri="{BB962C8B-B14F-4D97-AF65-F5344CB8AC3E}">
        <p14:creationId xmlns:p14="http://schemas.microsoft.com/office/powerpoint/2010/main" val="392456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Practical real-world conditions (lighting, </a:t>
            </a:r>
            <a:r>
              <a:rPr lang="en-US" err="1"/>
              <a:t>etc</a:t>
            </a:r>
            <a:r>
              <a:rPr lang="en-US"/>
              <a:t>) result in small perturbations to image that lead to large deviations in output.</a:t>
            </a:r>
          </a:p>
        </p:txBody>
      </p:sp>
      <p:sp>
        <p:nvSpPr>
          <p:cNvPr id="4" name="Slide Number Placeholder 3"/>
          <p:cNvSpPr>
            <a:spLocks noGrp="1"/>
          </p:cNvSpPr>
          <p:nvPr>
            <p:ph type="sldNum" sz="quarter" idx="5"/>
          </p:nvPr>
        </p:nvSpPr>
        <p:spPr/>
        <p:txBody>
          <a:bodyPr/>
          <a:lstStyle/>
          <a:p>
            <a:fld id="{A634E410-7213-3140-9F6B-41BEA2C91651}" type="slidenum">
              <a:rPr lang="en-US" smtClean="0"/>
              <a:t>4</a:t>
            </a:fld>
            <a:endParaRPr lang="en-US"/>
          </a:p>
        </p:txBody>
      </p:sp>
    </p:spTree>
    <p:extLst>
      <p:ext uri="{BB962C8B-B14F-4D97-AF65-F5344CB8AC3E}">
        <p14:creationId xmlns:p14="http://schemas.microsoft.com/office/powerpoint/2010/main" val="846743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fld id="{2DC602CA-3D6A-416C-B8DE-B1E7C5B5F7EC}" type="slidenum">
              <a:rPr lang="en-US" smtClean="0"/>
              <a:t>5</a:t>
            </a:fld>
            <a:endParaRPr lang="en-US"/>
          </a:p>
        </p:txBody>
      </p:sp>
    </p:spTree>
    <p:extLst>
      <p:ext uri="{BB962C8B-B14F-4D97-AF65-F5344CB8AC3E}">
        <p14:creationId xmlns:p14="http://schemas.microsoft.com/office/powerpoint/2010/main" val="747406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D46F22-35C6-2E41-84EF-A1DDCCEDE119}" type="slidenum">
              <a:rPr lang="en-US" smtClean="0"/>
              <a:t>6</a:t>
            </a:fld>
            <a:endParaRPr lang="en-US"/>
          </a:p>
        </p:txBody>
      </p:sp>
    </p:spTree>
    <p:extLst>
      <p:ext uri="{BB962C8B-B14F-4D97-AF65-F5344CB8AC3E}">
        <p14:creationId xmlns:p14="http://schemas.microsoft.com/office/powerpoint/2010/main" val="41555024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Close this video with a segue way into testing.  </a:t>
            </a:r>
          </a:p>
        </p:txBody>
      </p:sp>
      <p:sp>
        <p:nvSpPr>
          <p:cNvPr id="4" name="Slide Number Placeholder 3"/>
          <p:cNvSpPr>
            <a:spLocks noGrp="1"/>
          </p:cNvSpPr>
          <p:nvPr>
            <p:ph type="sldNum" sz="quarter" idx="5"/>
          </p:nvPr>
        </p:nvSpPr>
        <p:spPr/>
        <p:txBody>
          <a:bodyPr/>
          <a:lstStyle/>
          <a:p>
            <a:fld id="{A634E410-7213-3140-9F6B-41BEA2C91651}" type="slidenum">
              <a:rPr lang="en-US" smtClean="0"/>
              <a:t>7</a:t>
            </a:fld>
            <a:endParaRPr lang="en-US"/>
          </a:p>
        </p:txBody>
      </p:sp>
    </p:spTree>
    <p:extLst>
      <p:ext uri="{BB962C8B-B14F-4D97-AF65-F5344CB8AC3E}">
        <p14:creationId xmlns:p14="http://schemas.microsoft.com/office/powerpoint/2010/main" val="14474721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34E410-7213-3140-9F6B-41BEA2C91651}" type="slidenum">
              <a:rPr lang="en-US" smtClean="0"/>
              <a:t>11</a:t>
            </a:fld>
            <a:endParaRPr lang="en-US"/>
          </a:p>
        </p:txBody>
      </p:sp>
    </p:spTree>
    <p:extLst>
      <p:ext uri="{BB962C8B-B14F-4D97-AF65-F5344CB8AC3E}">
        <p14:creationId xmlns:p14="http://schemas.microsoft.com/office/powerpoint/2010/main" val="14501069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Careful of making the assumption / inferring that full coverage testing is enough on its own for safety assurance, even for “traditional” systems</a:t>
            </a:r>
            <a:r>
              <a:rPr lang="en-US" b="0" u="none" dirty="0"/>
              <a:t>. (e.g., infinite state space systems)</a:t>
            </a:r>
          </a:p>
          <a:p>
            <a:endParaRPr lang="en-US" b="0" u="none" dirty="0"/>
          </a:p>
          <a:p>
            <a:r>
              <a:rPr lang="en-US" b="0" u="none" dirty="0"/>
              <a:t>Coverage testing is a BEDROCK, but NOT THE ONLY THING … also leveraging formal methods and </a:t>
            </a:r>
            <a:r>
              <a:rPr lang="en-US" b="0" u="none"/>
              <a:t>other approaches</a:t>
            </a:r>
            <a:endParaRPr lang="en-US" b="1" u="sng"/>
          </a:p>
        </p:txBody>
      </p:sp>
      <p:sp>
        <p:nvSpPr>
          <p:cNvPr id="4" name="Slide Number Placeholder 3"/>
          <p:cNvSpPr>
            <a:spLocks noGrp="1"/>
          </p:cNvSpPr>
          <p:nvPr>
            <p:ph type="sldNum" sz="quarter" idx="5"/>
          </p:nvPr>
        </p:nvSpPr>
        <p:spPr/>
        <p:txBody>
          <a:bodyPr/>
          <a:lstStyle/>
          <a:p>
            <a:fld id="{A634E410-7213-3140-9F6B-41BEA2C91651}" type="slidenum">
              <a:rPr lang="en-US" smtClean="0"/>
              <a:t>13</a:t>
            </a:fld>
            <a:endParaRPr lang="en-US"/>
          </a:p>
        </p:txBody>
      </p:sp>
    </p:spTree>
    <p:extLst>
      <p:ext uri="{BB962C8B-B14F-4D97-AF65-F5344CB8AC3E}">
        <p14:creationId xmlns:p14="http://schemas.microsoft.com/office/powerpoint/2010/main" val="3607372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34E410-7213-3140-9F6B-41BEA2C91651}" type="slidenum">
              <a:rPr lang="en-US" smtClean="0"/>
              <a:t>14</a:t>
            </a:fld>
            <a:endParaRPr lang="en-US"/>
          </a:p>
        </p:txBody>
      </p:sp>
    </p:spTree>
    <p:extLst>
      <p:ext uri="{BB962C8B-B14F-4D97-AF65-F5344CB8AC3E}">
        <p14:creationId xmlns:p14="http://schemas.microsoft.com/office/powerpoint/2010/main" val="36079402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634E410-7213-3140-9F6B-41BEA2C91651}" type="slidenum">
              <a:rPr lang="en-US" smtClean="0"/>
              <a:t>20</a:t>
            </a:fld>
            <a:endParaRPr lang="en-US"/>
          </a:p>
        </p:txBody>
      </p:sp>
    </p:spTree>
    <p:extLst>
      <p:ext uri="{BB962C8B-B14F-4D97-AF65-F5344CB8AC3E}">
        <p14:creationId xmlns:p14="http://schemas.microsoft.com/office/powerpoint/2010/main" val="12603060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Certification under Part 21 means: either type certification under 21.1X (grab all the other relevant parts like Part 23, 33, </a:t>
            </a:r>
            <a:r>
              <a:rPr lang="en-US" sz="1200" b="0" i="0" kern="1200" err="1">
                <a:solidFill>
                  <a:schemeClr val="tx1"/>
                </a:solidFill>
                <a:effectLst/>
                <a:latin typeface="+mn-lt"/>
                <a:ea typeface="+mn-ea"/>
                <a:cs typeface="+mn-cs"/>
              </a:rPr>
              <a:t>etc</a:t>
            </a:r>
            <a:r>
              <a:rPr lang="en-US" sz="1200" b="0" i="0" kern="1200">
                <a:solidFill>
                  <a:schemeClr val="tx1"/>
                </a:solidFill>
                <a:effectLst/>
                <a:latin typeface="+mn-lt"/>
                <a:ea typeface="+mn-ea"/>
                <a:cs typeface="+mn-cs"/>
              </a:rPr>
              <a:t> for your design), Restricted type (21.25) or Special Class 21.17b (which cannot be used in conjunction with production certificate).</a:t>
            </a:r>
          </a:p>
          <a:p>
            <a:r>
              <a:rPr lang="en-US" sz="1200" b="0" i="0" kern="1200">
                <a:solidFill>
                  <a:schemeClr val="tx1"/>
                </a:solidFill>
                <a:effectLst/>
                <a:latin typeface="+mn-lt"/>
                <a:ea typeface="+mn-ea"/>
                <a:cs typeface="+mn-cs"/>
              </a:rPr>
              <a:t> </a:t>
            </a:r>
          </a:p>
          <a:p>
            <a:r>
              <a:rPr lang="en-US"/>
              <a:t>Assurance of safety means not only having a safe system, but being able to communicate (to regulator) why it is safe.</a:t>
            </a:r>
          </a:p>
          <a:p>
            <a:r>
              <a:rPr lang="en-US"/>
              <a:t>You need to have standardized and repeatable engineering processes in place in order to demonstrate you have met certification requirements (e.g., your type certification basis).  If you don’t have repeatable engineering practice, you must implement this or you will be dead in water.</a:t>
            </a:r>
          </a:p>
          <a:p>
            <a:endParaRPr lang="en-US"/>
          </a:p>
          <a:p>
            <a:r>
              <a:rPr lang="en-US" sz="1200" b="0" i="0" kern="1200">
                <a:solidFill>
                  <a:schemeClr val="tx1"/>
                </a:solidFill>
                <a:effectLst/>
                <a:latin typeface="+mn-lt"/>
                <a:ea typeface="+mn-ea"/>
                <a:cs typeface="+mn-cs"/>
              </a:rPr>
              <a:t>Intended functions must be specified correctly, under FORSEEABLE operating conditions.</a:t>
            </a:r>
            <a:r>
              <a:rPr lang="en-US"/>
              <a:t> </a:t>
            </a:r>
            <a:r>
              <a:rPr lang="en-US" sz="1200" b="0" i="0" kern="1200">
                <a:solidFill>
                  <a:schemeClr val="tx1"/>
                </a:solidFill>
                <a:effectLst/>
                <a:latin typeface="+mn-lt"/>
                <a:ea typeface="+mn-ea"/>
                <a:cs typeface="+mn-cs"/>
              </a:rPr>
              <a:t>Grand Challenge will help us SCOPE OUT FORSEEABLE OPERATING CONDITIONS (as currently we don’t know what we don’t know). </a:t>
            </a:r>
            <a:r>
              <a:rPr lang="en-US"/>
              <a:t>Demonstrating lack of unintended functionality is difficult.</a:t>
            </a:r>
            <a:endParaRPr lang="en-US" sz="1200" b="0" i="0" kern="1200">
              <a:solidFill>
                <a:schemeClr val="tx1"/>
              </a:solidFill>
              <a:effectLst/>
              <a:latin typeface="+mn-lt"/>
              <a:ea typeface="+mn-ea"/>
              <a:cs typeface="+mn-cs"/>
            </a:endParaRPr>
          </a:p>
          <a:p>
            <a:r>
              <a:rPr lang="en-US" altLang="en-US" b="1"/>
              <a:t>Steps forward to demonstrate system safety from first principles:</a:t>
            </a:r>
          </a:p>
          <a:p>
            <a:r>
              <a:rPr lang="en-US" altLang="en-US"/>
              <a:t>Operational Hazard Assessment (using </a:t>
            </a:r>
            <a:r>
              <a:rPr lang="en-US" altLang="en-US" err="1"/>
              <a:t>ConOps</a:t>
            </a:r>
            <a:r>
              <a:rPr lang="en-US" altLang="en-US"/>
              <a:t> + vehicle system/platform)</a:t>
            </a:r>
          </a:p>
          <a:p>
            <a:r>
              <a:rPr lang="en-US" altLang="en-US"/>
              <a:t>Vehicle specific hazards (e.g., PHA, FHA etc.) are then aggregated</a:t>
            </a:r>
          </a:p>
          <a:p>
            <a:pPr lvl="1"/>
            <a:r>
              <a:rPr lang="en-US" altLang="en-US"/>
              <a:t>Controllability, maneuverability, etc.</a:t>
            </a:r>
          </a:p>
          <a:p>
            <a:r>
              <a:rPr lang="en-US" altLang="en-US"/>
              <a:t>Set of hazards to be mitigated (airworthiness, operational, training…)</a:t>
            </a:r>
          </a:p>
          <a:p>
            <a:r>
              <a:rPr lang="en-US" altLang="en-US"/>
              <a:t>             </a:t>
            </a:r>
            <a:r>
              <a:rPr lang="en-US" altLang="en-US">
                <a:solidFill>
                  <a:srgbClr val="FF0000"/>
                </a:solidFill>
              </a:rPr>
              <a:t>Evaluate with respect to severity, likelihood…RISK</a:t>
            </a:r>
          </a:p>
          <a:p>
            <a:pPr lvl="1"/>
            <a:r>
              <a:rPr lang="en-US" altLang="en-US"/>
              <a:t>Operational and environmental assumptions</a:t>
            </a:r>
          </a:p>
          <a:p>
            <a:r>
              <a:rPr lang="en-US" altLang="en-US">
                <a:solidFill>
                  <a:srgbClr val="00B050"/>
                </a:solidFill>
              </a:rPr>
              <a:t>Helps develop requirements for each hazard resulting in desired level of mitigation</a:t>
            </a:r>
          </a:p>
          <a:p>
            <a:pPr lvl="1"/>
            <a:r>
              <a:rPr lang="en-US" altLang="en-US">
                <a:solidFill>
                  <a:srgbClr val="00B050"/>
                </a:solidFill>
              </a:rPr>
              <a:t>Can use available regulation for conventional hazards</a:t>
            </a:r>
          </a:p>
          <a:p>
            <a:pPr lvl="1"/>
            <a:r>
              <a:rPr lang="en-US" altLang="en-US">
                <a:solidFill>
                  <a:srgbClr val="00B050"/>
                </a:solidFill>
              </a:rPr>
              <a:t>Can modify available regulation to fit similar hazards in new context</a:t>
            </a:r>
          </a:p>
          <a:p>
            <a:pPr lvl="1"/>
            <a:r>
              <a:rPr lang="en-US" altLang="en-US">
                <a:solidFill>
                  <a:srgbClr val="00B050"/>
                </a:solidFill>
              </a:rPr>
              <a:t>Can abstract  groups of requirements</a:t>
            </a: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o   </a:t>
            </a:r>
            <a:r>
              <a:rPr lang="en-US" sz="1200" b="0" i="0" kern="1200">
                <a:solidFill>
                  <a:srgbClr val="7030A0"/>
                </a:solidFill>
                <a:effectLst/>
                <a:latin typeface="+mn-lt"/>
                <a:ea typeface="+mn-ea"/>
                <a:cs typeface="+mn-cs"/>
              </a:rPr>
              <a:t>Novel hazards and/or assurance techniques will require the use of novel mechanism for certification:  Safety Arguments!!!</a:t>
            </a:r>
          </a:p>
          <a:p>
            <a:endParaRPr lang="en-US" sz="1200" b="0" i="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7BEFE0DB-ACBA-5B4D-A3D2-D454CCD5812A}" type="slidenum">
              <a:rPr lang="en-US" smtClean="0"/>
              <a:t>35</a:t>
            </a:fld>
            <a:endParaRPr lang="en-US"/>
          </a:p>
        </p:txBody>
      </p:sp>
    </p:spTree>
    <p:extLst>
      <p:ext uri="{BB962C8B-B14F-4D97-AF65-F5344CB8AC3E}">
        <p14:creationId xmlns:p14="http://schemas.microsoft.com/office/powerpoint/2010/main" val="38922502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1400" y="525463"/>
            <a:ext cx="4673600" cy="2628900"/>
          </a:xfrm>
        </p:spPr>
      </p:sp>
      <p:sp>
        <p:nvSpPr>
          <p:cNvPr id="3" name="Notes Placeholder 2"/>
          <p:cNvSpPr>
            <a:spLocks noGrp="1"/>
          </p:cNvSpPr>
          <p:nvPr>
            <p:ph type="body" idx="1"/>
          </p:nvPr>
        </p:nvSpPr>
        <p:spPr/>
        <p:txBody>
          <a:bodyPr/>
          <a:lstStyle/>
          <a:p>
            <a:endParaRPr lang="en-US" sz="1000" b="1">
              <a:effectLst/>
            </a:endParaRPr>
          </a:p>
        </p:txBody>
      </p:sp>
      <p:sp>
        <p:nvSpPr>
          <p:cNvPr id="4" name="Slide Number Placeholder 3"/>
          <p:cNvSpPr>
            <a:spLocks noGrp="1"/>
          </p:cNvSpPr>
          <p:nvPr>
            <p:ph type="sldNum" sz="quarter" idx="10"/>
          </p:nvPr>
        </p:nvSpPr>
        <p:spPr/>
        <p:txBody>
          <a:bodyPr/>
          <a:lstStyle/>
          <a:p>
            <a:fld id="{7BEFE0DB-ACBA-5B4D-A3D2-D454CCD5812A}" type="slidenum">
              <a:rPr lang="en-US" smtClean="0"/>
              <a:t>36</a:t>
            </a:fld>
            <a:endParaRPr lang="en-US"/>
          </a:p>
        </p:txBody>
      </p:sp>
    </p:spTree>
    <p:extLst>
      <p:ext uri="{BB962C8B-B14F-4D97-AF65-F5344CB8AC3E}">
        <p14:creationId xmlns:p14="http://schemas.microsoft.com/office/powerpoint/2010/main" val="10067497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err="1"/>
              <a:t>LaRC</a:t>
            </a:r>
            <a:r>
              <a:rPr lang="en-US" sz="1200"/>
              <a:t> Annex 7 / FAA.TO 005,</a:t>
            </a:r>
            <a:r>
              <a:rPr lang="en-US" sz="1200" baseline="0"/>
              <a:t> </a:t>
            </a:r>
            <a:r>
              <a:rPr lang="en-US" sz="1200"/>
              <a:t>Umbrella Interagency Agreement,</a:t>
            </a:r>
            <a:r>
              <a:rPr lang="en-US" sz="1200" baseline="0"/>
              <a:t> </a:t>
            </a:r>
            <a:r>
              <a:rPr lang="en-US" sz="1200"/>
              <a:t>NASA Number IA—1407 / FAA Number DTFAWA-14-C-00019</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aseline="0"/>
              <a:t>Work being done with the FAA’s Chief Scientist and Technical Advisor (CSTA) </a:t>
            </a:r>
            <a:r>
              <a:rPr lang="en-US" sz="1200" b="1" i="0" u="none" strike="noStrike" kern="1200">
                <a:solidFill>
                  <a:schemeClr val="tx1"/>
                </a:solidFill>
                <a:effectLst/>
                <a:latin typeface="Adobe Garamond Pro Regular" charset="0"/>
                <a:ea typeface="+mn-ea"/>
                <a:cs typeface="+mn-cs"/>
                <a:hlinkClick r:id="rId3"/>
              </a:rPr>
              <a:t>George Romanski</a:t>
            </a:r>
            <a:r>
              <a:rPr lang="en-US" sz="1200" b="0" i="0" kern="1200">
                <a:solidFill>
                  <a:schemeClr val="tx1"/>
                </a:solidFill>
                <a:effectLst/>
                <a:latin typeface="Adobe Garamond Pro Regular" charset="0"/>
                <a:ea typeface="+mn-ea"/>
                <a:cs typeface="+mn-cs"/>
              </a:rPr>
              <a:t>,  </a:t>
            </a:r>
            <a:r>
              <a:rPr lang="en-US" sz="1200" b="1" i="0" kern="1200">
                <a:solidFill>
                  <a:schemeClr val="tx1"/>
                </a:solidFill>
                <a:effectLst/>
                <a:latin typeface="Adobe Garamond Pro Regular" charset="0"/>
                <a:ea typeface="+mn-ea"/>
                <a:cs typeface="+mn-cs"/>
              </a:rPr>
              <a:t>Aircraft Computer Software, Barbara Lindberg (Oversees software and digital systems research portfolio)</a:t>
            </a:r>
          </a:p>
          <a:p>
            <a:endParaRPr lang="en-US" sz="1200"/>
          </a:p>
          <a:p>
            <a:r>
              <a:rPr lang="en-US" sz="1200"/>
              <a:t>Defined Intended Functions are correct and complete </a:t>
            </a:r>
            <a:r>
              <a:rPr lang="en-US" sz="1200" err="1"/>
              <a:t>wrt</a:t>
            </a:r>
            <a:r>
              <a:rPr lang="en-US" sz="1200"/>
              <a:t> desired</a:t>
            </a:r>
            <a:r>
              <a:rPr lang="en-US" sz="1200" baseline="0"/>
              <a:t> system behavior</a:t>
            </a:r>
          </a:p>
          <a:p>
            <a:r>
              <a:rPr lang="en-US" sz="1200" baseline="0"/>
              <a:t>Implementation is correct </a:t>
            </a:r>
            <a:r>
              <a:rPr lang="en-US" sz="1200" baseline="0" err="1"/>
              <a:t>wrt</a:t>
            </a:r>
            <a:r>
              <a:rPr lang="en-US" sz="1200" baseline="0"/>
              <a:t> defined intended function under foreseeable operating conditions</a:t>
            </a:r>
          </a:p>
          <a:p>
            <a:r>
              <a:rPr lang="en-US" sz="1200" baseline="0"/>
              <a:t>All of the implementation is either required by the defined intended function, or is without unacceptable safety impact</a:t>
            </a:r>
          </a:p>
          <a:p>
            <a:endParaRPr lang="en-US" sz="1200" baseline="0"/>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baseline="0"/>
              <a:t>Basis for WG is </a:t>
            </a:r>
            <a:r>
              <a:rPr lang="en-US"/>
              <a:t>Basis is work by EU research project called Re-Engineering and Streamlining the Standards for Avionics Certification (RESSAC)</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b="1" u="sng"/>
              <a:t>Use of the Goal-Structuring Notation (GSN) for expressing arguments</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a:p>
          <a:p>
            <a:endParaRPr lang="en-US" sz="1200" baseline="0"/>
          </a:p>
          <a:p>
            <a:endParaRPr lang="en-US" sz="1200" baseline="0"/>
          </a:p>
          <a:p>
            <a:endParaRPr lang="en-US"/>
          </a:p>
        </p:txBody>
      </p:sp>
      <p:sp>
        <p:nvSpPr>
          <p:cNvPr id="4" name="Slide Number Placeholder 3"/>
          <p:cNvSpPr>
            <a:spLocks noGrp="1"/>
          </p:cNvSpPr>
          <p:nvPr>
            <p:ph type="sldNum" sz="quarter" idx="10"/>
          </p:nvPr>
        </p:nvSpPr>
        <p:spPr/>
        <p:txBody>
          <a:bodyPr/>
          <a:lstStyle/>
          <a:p>
            <a:fld id="{86BCC7FC-470B-2341-AE2B-E5F45FE42D45}" type="slidenum">
              <a:rPr lang="en-US" smtClean="0"/>
              <a:pPr/>
              <a:t>38</a:t>
            </a:fld>
            <a:endParaRPr lang="en-US"/>
          </a:p>
        </p:txBody>
      </p:sp>
    </p:spTree>
    <p:extLst>
      <p:ext uri="{BB962C8B-B14F-4D97-AF65-F5344CB8AC3E}">
        <p14:creationId xmlns:p14="http://schemas.microsoft.com/office/powerpoint/2010/main" val="10428276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1400" y="525463"/>
            <a:ext cx="4673600" cy="2628900"/>
          </a:xfrm>
        </p:spPr>
      </p:sp>
      <p:sp>
        <p:nvSpPr>
          <p:cNvPr id="3" name="Notes Placeholder 2"/>
          <p:cNvSpPr>
            <a:spLocks noGrp="1"/>
          </p:cNvSpPr>
          <p:nvPr>
            <p:ph type="body" idx="1"/>
          </p:nvPr>
        </p:nvSpPr>
        <p:spPr/>
        <p:txBody>
          <a:bodyPr/>
          <a:lstStyle/>
          <a:p>
            <a:endParaRPr lang="en-US" sz="1000" b="1">
              <a:effectLst/>
            </a:endParaRPr>
          </a:p>
        </p:txBody>
      </p:sp>
      <p:sp>
        <p:nvSpPr>
          <p:cNvPr id="4" name="Slide Number Placeholder 3"/>
          <p:cNvSpPr>
            <a:spLocks noGrp="1"/>
          </p:cNvSpPr>
          <p:nvPr>
            <p:ph type="sldNum" sz="quarter" idx="10"/>
          </p:nvPr>
        </p:nvSpPr>
        <p:spPr/>
        <p:txBody>
          <a:bodyPr/>
          <a:lstStyle/>
          <a:p>
            <a:fld id="{7BEFE0DB-ACBA-5B4D-A3D2-D454CCD5812A}" type="slidenum">
              <a:rPr lang="en-US" smtClean="0"/>
              <a:t>40</a:t>
            </a:fld>
            <a:endParaRPr lang="en-US"/>
          </a:p>
        </p:txBody>
      </p:sp>
    </p:spTree>
    <p:extLst>
      <p:ext uri="{BB962C8B-B14F-4D97-AF65-F5344CB8AC3E}">
        <p14:creationId xmlns:p14="http://schemas.microsoft.com/office/powerpoint/2010/main" val="31898769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err="1"/>
              <a:t>LaRC</a:t>
            </a:r>
            <a:r>
              <a:rPr lang="en-US" sz="1200"/>
              <a:t> Annex 7 / FAA.TO 005,</a:t>
            </a:r>
            <a:r>
              <a:rPr lang="en-US" sz="1200" baseline="0"/>
              <a:t> </a:t>
            </a:r>
            <a:r>
              <a:rPr lang="en-US" sz="1200"/>
              <a:t>Umbrella Interagency Agreement,</a:t>
            </a:r>
            <a:r>
              <a:rPr lang="en-US" sz="1200" baseline="0"/>
              <a:t> </a:t>
            </a:r>
            <a:r>
              <a:rPr lang="en-US" sz="1200"/>
              <a:t>NASA Number IA—1407 / FAA Number DTFAWA-14-C-00019</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aseline="0"/>
              <a:t>Work being done with the FAA’s Chief Scientist and Technical Advisor (CSTA) </a:t>
            </a:r>
            <a:r>
              <a:rPr lang="en-US" sz="1200" b="1" i="0" u="none" strike="noStrike" kern="1200">
                <a:solidFill>
                  <a:schemeClr val="tx1"/>
                </a:solidFill>
                <a:effectLst/>
                <a:latin typeface="Adobe Garamond Pro Regular" charset="0"/>
                <a:ea typeface="+mn-ea"/>
                <a:cs typeface="+mn-cs"/>
                <a:hlinkClick r:id="rId3"/>
              </a:rPr>
              <a:t>George Romanski</a:t>
            </a:r>
            <a:r>
              <a:rPr lang="en-US" sz="1200" b="0" i="0" kern="1200">
                <a:solidFill>
                  <a:schemeClr val="tx1"/>
                </a:solidFill>
                <a:effectLst/>
                <a:latin typeface="Adobe Garamond Pro Regular" charset="0"/>
                <a:ea typeface="+mn-ea"/>
                <a:cs typeface="+mn-cs"/>
              </a:rPr>
              <a:t>,  </a:t>
            </a:r>
            <a:r>
              <a:rPr lang="en-US" sz="1200" b="1" i="0" kern="1200">
                <a:solidFill>
                  <a:schemeClr val="tx1"/>
                </a:solidFill>
                <a:effectLst/>
                <a:latin typeface="Adobe Garamond Pro Regular" charset="0"/>
                <a:ea typeface="+mn-ea"/>
                <a:cs typeface="+mn-cs"/>
              </a:rPr>
              <a:t>Aircraft Computer Software, Barbara Lindberg (Oversees software and digital systems research portfolio)</a:t>
            </a:r>
          </a:p>
          <a:p>
            <a:endParaRPr lang="en-US" sz="1200"/>
          </a:p>
          <a:p>
            <a:r>
              <a:rPr lang="en-US" sz="1200"/>
              <a:t>Defined Intended Functions are correct and complete </a:t>
            </a:r>
            <a:r>
              <a:rPr lang="en-US" sz="1200" err="1"/>
              <a:t>wrt</a:t>
            </a:r>
            <a:r>
              <a:rPr lang="en-US" sz="1200"/>
              <a:t> desired</a:t>
            </a:r>
            <a:r>
              <a:rPr lang="en-US" sz="1200" baseline="0"/>
              <a:t> system behavior</a:t>
            </a:r>
          </a:p>
          <a:p>
            <a:r>
              <a:rPr lang="en-US" sz="1200" baseline="0"/>
              <a:t>Implementation is correct </a:t>
            </a:r>
            <a:r>
              <a:rPr lang="en-US" sz="1200" baseline="0" err="1"/>
              <a:t>wrt</a:t>
            </a:r>
            <a:r>
              <a:rPr lang="en-US" sz="1200" baseline="0"/>
              <a:t> defined intended function under foreseeable operating conditions</a:t>
            </a:r>
          </a:p>
          <a:p>
            <a:r>
              <a:rPr lang="en-US" sz="1200" baseline="0"/>
              <a:t>All of the implementation is either required by the defined intended function, or is without unacceptable safety impact</a:t>
            </a:r>
          </a:p>
          <a:p>
            <a:endParaRPr lang="en-US" sz="1200" baseline="0"/>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baseline="0"/>
              <a:t>Basis for WG is </a:t>
            </a:r>
            <a:r>
              <a:rPr lang="en-US"/>
              <a:t>Basis is work by EU research project called Re-Engineering and Streamlining the Standards for Avionics Certification (RESSAC)</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b="1" u="sng"/>
              <a:t>Use of the Goal-Structuring Notation (GSN) for expressing arguments</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a:p>
          <a:p>
            <a:endParaRPr lang="en-US" sz="1200" baseline="0"/>
          </a:p>
          <a:p>
            <a:endParaRPr lang="en-US" sz="1200" baseline="0"/>
          </a:p>
          <a:p>
            <a:endParaRPr lang="en-US"/>
          </a:p>
        </p:txBody>
      </p:sp>
      <p:sp>
        <p:nvSpPr>
          <p:cNvPr id="4" name="Slide Number Placeholder 3"/>
          <p:cNvSpPr>
            <a:spLocks noGrp="1"/>
          </p:cNvSpPr>
          <p:nvPr>
            <p:ph type="sldNum" sz="quarter" idx="10"/>
          </p:nvPr>
        </p:nvSpPr>
        <p:spPr/>
        <p:txBody>
          <a:bodyPr/>
          <a:lstStyle/>
          <a:p>
            <a:fld id="{86BCC7FC-470B-2341-AE2B-E5F45FE42D45}" type="slidenum">
              <a:rPr lang="en-US" smtClean="0"/>
              <a:pPr/>
              <a:t>41</a:t>
            </a:fld>
            <a:endParaRPr lang="en-US"/>
          </a:p>
        </p:txBody>
      </p:sp>
    </p:spTree>
    <p:extLst>
      <p:ext uri="{BB962C8B-B14F-4D97-AF65-F5344CB8AC3E}">
        <p14:creationId xmlns:p14="http://schemas.microsoft.com/office/powerpoint/2010/main" val="40175234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”We’ve talked about safety arguments by which you demonstrate to a regulator how you have managed uncertainty in your system, and thus made it safe … now we will talk about specific research efforts by which sources of aleatoric and epistemic uncertainty may be tamed …”</a:t>
            </a:r>
          </a:p>
        </p:txBody>
      </p:sp>
      <p:sp>
        <p:nvSpPr>
          <p:cNvPr id="4" name="Slide Number Placeholder 3"/>
          <p:cNvSpPr>
            <a:spLocks noGrp="1"/>
          </p:cNvSpPr>
          <p:nvPr>
            <p:ph type="sldNum" sz="quarter" idx="5"/>
          </p:nvPr>
        </p:nvSpPr>
        <p:spPr/>
        <p:txBody>
          <a:bodyPr/>
          <a:lstStyle/>
          <a:p>
            <a:fld id="{A634E410-7213-3140-9F6B-41BEA2C91651}" type="slidenum">
              <a:rPr lang="en-US" smtClean="0"/>
              <a:t>44</a:t>
            </a:fld>
            <a:endParaRPr lang="en-US"/>
          </a:p>
        </p:txBody>
      </p:sp>
    </p:spTree>
    <p:extLst>
      <p:ext uri="{BB962C8B-B14F-4D97-AF65-F5344CB8AC3E}">
        <p14:creationId xmlns:p14="http://schemas.microsoft.com/office/powerpoint/2010/main" val="16476511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0423" y="815967"/>
            <a:ext cx="11523415" cy="56036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875483" y="6590584"/>
            <a:ext cx="978355" cy="212999"/>
          </a:xfrm>
        </p:spPr>
        <p:txBody>
          <a:bodyPr/>
          <a:lstStyle>
            <a:lvl1pPr>
              <a:defRPr sz="1200">
                <a:latin typeface="+mn-lt"/>
              </a:defRPr>
            </a:lvl1pPr>
          </a:lstStyle>
          <a:p>
            <a:fld id="{4B5A7D23-5EA3-BB48-9A7E-29066237FEC6}" type="slidenum">
              <a:rPr lang="en-US" smtClean="0">
                <a:solidFill>
                  <a:prstClr val="black">
                    <a:tint val="75000"/>
                  </a:prstClr>
                </a:solidFill>
              </a:rPr>
              <a:pPr/>
              <a:t>‹#›</a:t>
            </a:fld>
            <a:endParaRPr lang="en-US">
              <a:solidFill>
                <a:prstClr val="black">
                  <a:tint val="75000"/>
                </a:prstClr>
              </a:solidFill>
            </a:endParaRPr>
          </a:p>
        </p:txBody>
      </p:sp>
      <p:sp>
        <p:nvSpPr>
          <p:cNvPr id="4" name="Title Placeholder 1">
            <a:extLst>
              <a:ext uri="{FF2B5EF4-FFF2-40B4-BE49-F238E27FC236}">
                <a16:creationId xmlns:a16="http://schemas.microsoft.com/office/drawing/2014/main" id="{D41FC570-8E45-26C5-E8D0-4222DA13A52C}"/>
              </a:ext>
            </a:extLst>
          </p:cNvPr>
          <p:cNvSpPr>
            <a:spLocks noGrp="1"/>
          </p:cNvSpPr>
          <p:nvPr>
            <p:ph type="title"/>
          </p:nvPr>
        </p:nvSpPr>
        <p:spPr>
          <a:xfrm>
            <a:off x="989760" y="52302"/>
            <a:ext cx="10204739" cy="663840"/>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4270925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41134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1" y="0"/>
            <a:ext cx="10632671" cy="663840"/>
          </a:xfrm>
        </p:spPr>
        <p:txBody>
          <a:bodyPr/>
          <a:lstStyle/>
          <a:p>
            <a:r>
              <a:rPr lang="en-US"/>
              <a:t>Click to edit Master title style</a:t>
            </a:r>
          </a:p>
        </p:txBody>
      </p:sp>
      <p:sp>
        <p:nvSpPr>
          <p:cNvPr id="3" name="Content Placeholder 2"/>
          <p:cNvSpPr>
            <a:spLocks noGrp="1"/>
          </p:cNvSpPr>
          <p:nvPr>
            <p:ph sz="half" idx="1"/>
          </p:nvPr>
        </p:nvSpPr>
        <p:spPr>
          <a:xfrm>
            <a:off x="268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904"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70897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with Pre-Decisional Footer">
    <p:spTree>
      <p:nvGrpSpPr>
        <p:cNvPr id="1" name=""/>
        <p:cNvGrpSpPr/>
        <p:nvPr/>
      </p:nvGrpSpPr>
      <p:grpSpPr>
        <a:xfrm>
          <a:off x="0" y="0"/>
          <a:ext cx="0" cy="0"/>
          <a:chOff x="0" y="0"/>
          <a:chExt cx="0" cy="0"/>
        </a:xfrm>
      </p:grpSpPr>
      <p:sp>
        <p:nvSpPr>
          <p:cNvPr id="2" name="Title 1"/>
          <p:cNvSpPr>
            <a:spLocks noGrp="1"/>
          </p:cNvSpPr>
          <p:nvPr>
            <p:ph type="title"/>
          </p:nvPr>
        </p:nvSpPr>
        <p:spPr>
          <a:xfrm>
            <a:off x="949730" y="0"/>
            <a:ext cx="10638185" cy="663840"/>
          </a:xfr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87380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49730" y="0"/>
            <a:ext cx="10638185" cy="663840"/>
          </a:xfr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40768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22271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0423" y="960352"/>
            <a:ext cx="11523415" cy="5165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43338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89760" y="52302"/>
            <a:ext cx="10204739" cy="66384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30423" y="789968"/>
            <a:ext cx="11523415" cy="560721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0875482" y="6544838"/>
            <a:ext cx="978355" cy="26446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189"/>
            <a:fld id="{4B5A7D23-5EA3-BB48-9A7E-29066237FEC6}" type="slidenum">
              <a:rPr lang="en-US" smtClean="0">
                <a:solidFill>
                  <a:prstClr val="black">
                    <a:tint val="75000"/>
                  </a:prstClr>
                </a:solidFill>
                <a:ea typeface="ＭＳ Ｐゴシック" pitchFamily="34" charset="-128"/>
              </a:rPr>
              <a:pPr defTabSz="457189"/>
              <a:t>‹#›</a:t>
            </a:fld>
            <a:endParaRPr lang="en-US">
              <a:solidFill>
                <a:prstClr val="black">
                  <a:tint val="75000"/>
                </a:prstClr>
              </a:solidFill>
              <a:ea typeface="ＭＳ Ｐゴシック" pitchFamily="34" charset="-128"/>
            </a:endParaRPr>
          </a:p>
        </p:txBody>
      </p:sp>
      <p:sp>
        <p:nvSpPr>
          <p:cNvPr id="7" name="TextBox 6"/>
          <p:cNvSpPr txBox="1"/>
          <p:nvPr/>
        </p:nvSpPr>
        <p:spPr>
          <a:xfrm>
            <a:off x="3407463" y="6397186"/>
            <a:ext cx="184731" cy="369332"/>
          </a:xfrm>
          <a:prstGeom prst="rect">
            <a:avLst/>
          </a:prstGeom>
          <a:noFill/>
        </p:spPr>
        <p:txBody>
          <a:bodyPr wrap="none" rtlCol="0">
            <a:spAutoFit/>
          </a:bodyPr>
          <a:lstStyle/>
          <a:p>
            <a:pPr defTabSz="457189"/>
            <a:endParaRPr lang="en-US" sz="1800">
              <a:solidFill>
                <a:prstClr val="black"/>
              </a:solidFill>
              <a:latin typeface="Calibri"/>
              <a:ea typeface="ＭＳ Ｐゴシック" pitchFamily="34" charset="-128"/>
            </a:endParaRPr>
          </a:p>
        </p:txBody>
      </p:sp>
      <p:cxnSp>
        <p:nvCxnSpPr>
          <p:cNvPr id="8" name="Straight Connector 7"/>
          <p:cNvCxnSpPr/>
          <p:nvPr userDrawn="1"/>
        </p:nvCxnSpPr>
        <p:spPr bwMode="auto">
          <a:xfrm>
            <a:off x="963933" y="646042"/>
            <a:ext cx="11084843" cy="0"/>
          </a:xfrm>
          <a:prstGeom prst="line">
            <a:avLst/>
          </a:prstGeom>
          <a:solidFill>
            <a:schemeClr val="accent1"/>
          </a:solidFill>
          <a:ln w="38100" cap="flat" cmpd="sng" algn="ctr">
            <a:gradFill flip="none" rotWithShape="1">
              <a:gsLst>
                <a:gs pos="26000">
                  <a:srgbClr val="0F68B5"/>
                </a:gs>
                <a:gs pos="0">
                  <a:srgbClr val="0F68B5"/>
                </a:gs>
                <a:gs pos="53000">
                  <a:schemeClr val="accent1">
                    <a:lumMod val="45000"/>
                    <a:lumOff val="55000"/>
                  </a:schemeClr>
                </a:gs>
                <a:gs pos="74000">
                  <a:schemeClr val="accent1">
                    <a:lumMod val="45000"/>
                    <a:lumOff val="55000"/>
                  </a:schemeClr>
                </a:gs>
                <a:gs pos="99000">
                  <a:schemeClr val="bg1"/>
                </a:gs>
              </a:gsLst>
              <a:lin ang="0" scaled="1"/>
              <a:tileRect/>
            </a:gradFill>
            <a:prstDash val="solid"/>
            <a:round/>
            <a:headEnd type="none" w="med" len="med"/>
            <a:tailEnd type="none" w="med" len="med"/>
          </a:ln>
          <a:effectLst/>
        </p:spPr>
      </p:cxnSp>
      <p:pic>
        <p:nvPicPr>
          <p:cNvPr id="11" name="Picture 13" descr="NASA insigniaCMYK"/>
          <p:cNvPicPr preferRelativeResize="0">
            <a:picLocks noChangeAspect="1" noChangeArrowheads="1"/>
          </p:cNvPicPr>
          <p:nvPr userDrawn="1"/>
        </p:nvPicPr>
        <p:blipFill>
          <a:blip r:embed="rId9" cstate="email">
            <a:extLst>
              <a:ext uri="{28A0092B-C50C-407E-A947-70E740481C1C}">
                <a14:useLocalDpi xmlns:a14="http://schemas.microsoft.com/office/drawing/2010/main"/>
              </a:ext>
            </a:extLst>
          </a:blip>
          <a:srcRect/>
          <a:stretch>
            <a:fillRect/>
          </a:stretch>
        </p:blipFill>
        <p:spPr bwMode="auto">
          <a:xfrm>
            <a:off x="133451" y="44555"/>
            <a:ext cx="777875" cy="622300"/>
          </a:xfrm>
          <a:prstGeom prst="rect">
            <a:avLst/>
          </a:prstGeom>
          <a:noFill/>
          <a:ln w="9525">
            <a:noFill/>
            <a:miter lim="800000"/>
            <a:headEnd/>
            <a:tailEnd/>
          </a:ln>
        </p:spPr>
      </p:pic>
      <p:sp>
        <p:nvSpPr>
          <p:cNvPr id="4" name="TextBox 3">
            <a:extLst>
              <a:ext uri="{FF2B5EF4-FFF2-40B4-BE49-F238E27FC236}">
                <a16:creationId xmlns:a16="http://schemas.microsoft.com/office/drawing/2014/main" id="{8F19C52F-998B-D3AE-70D0-630EF2FF42E2}"/>
              </a:ext>
            </a:extLst>
          </p:cNvPr>
          <p:cNvSpPr txBox="1"/>
          <p:nvPr userDrawn="1"/>
        </p:nvSpPr>
        <p:spPr>
          <a:xfrm>
            <a:off x="225227" y="6541111"/>
            <a:ext cx="2816797" cy="276999"/>
          </a:xfrm>
          <a:prstGeom prst="rect">
            <a:avLst/>
          </a:prstGeom>
          <a:noFill/>
        </p:spPr>
        <p:txBody>
          <a:bodyPr wrap="none" rtlCol="0">
            <a:spAutoFit/>
          </a:bodyPr>
          <a:lstStyle/>
          <a:p>
            <a:pPr algn="l"/>
            <a:r>
              <a:rPr lang="en-US" sz="1200">
                <a:solidFill>
                  <a:schemeClr val="bg1">
                    <a:lumMod val="65000"/>
                  </a:schemeClr>
                </a:solidFill>
              </a:rPr>
              <a:t>SAE G34 Tech Talks  |  November 17, 2022</a:t>
            </a:r>
          </a:p>
        </p:txBody>
      </p:sp>
    </p:spTree>
    <p:extLst>
      <p:ext uri="{BB962C8B-B14F-4D97-AF65-F5344CB8AC3E}">
        <p14:creationId xmlns:p14="http://schemas.microsoft.com/office/powerpoint/2010/main" val="12507725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8" r:id="rId7"/>
  </p:sldLayoutIdLst>
  <p:hf hdr="0" ftr="0" dt="0"/>
  <p:txStyles>
    <p:titleStyle>
      <a:lvl1pPr algn="ctr" defTabSz="457189" rtl="0" eaLnBrk="1" latinLnBrk="0" hangingPunct="1">
        <a:lnSpc>
          <a:spcPct val="80000"/>
        </a:lnSpc>
        <a:spcBef>
          <a:spcPct val="0"/>
        </a:spcBef>
        <a:buNone/>
        <a:defRPr sz="2800" b="1"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24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0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18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18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18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18" Type="http://schemas.openxmlformats.org/officeDocument/2006/relationships/image" Target="../media/image17.png"/><Relationship Id="rId3" Type="http://schemas.openxmlformats.org/officeDocument/2006/relationships/image" Target="../media/image3.jpeg"/><Relationship Id="rId21" Type="http://schemas.openxmlformats.org/officeDocument/2006/relationships/image" Target="../media/image20.png"/><Relationship Id="rId7" Type="http://schemas.openxmlformats.org/officeDocument/2006/relationships/image" Target="../media/image7.png"/><Relationship Id="rId12" Type="http://schemas.openxmlformats.org/officeDocument/2006/relationships/image" Target="../media/image12.svg"/><Relationship Id="rId17" Type="http://schemas.openxmlformats.org/officeDocument/2006/relationships/image" Target="../media/image16.svg"/><Relationship Id="rId2" Type="http://schemas.openxmlformats.org/officeDocument/2006/relationships/notesSlide" Target="../notesSlides/notesSlide4.xml"/><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5.xml"/><Relationship Id="rId6" Type="http://schemas.openxmlformats.org/officeDocument/2006/relationships/image" Target="../media/image6.jpeg"/><Relationship Id="rId11" Type="http://schemas.openxmlformats.org/officeDocument/2006/relationships/image" Target="../media/image11.png"/><Relationship Id="rId5" Type="http://schemas.openxmlformats.org/officeDocument/2006/relationships/image" Target="../media/image5.jpeg"/><Relationship Id="rId15" Type="http://schemas.openxmlformats.org/officeDocument/2006/relationships/image" Target="../media/image14.png"/><Relationship Id="rId10" Type="http://schemas.openxmlformats.org/officeDocument/2006/relationships/image" Target="../media/image10.svg"/><Relationship Id="rId19" Type="http://schemas.openxmlformats.org/officeDocument/2006/relationships/image" Target="../media/image18.png"/><Relationship Id="rId4" Type="http://schemas.openxmlformats.org/officeDocument/2006/relationships/image" Target="../media/image4.jpeg"/><Relationship Id="rId9" Type="http://schemas.openxmlformats.org/officeDocument/2006/relationships/image" Target="../media/image9.png"/><Relationship Id="rId14" Type="http://schemas.microsoft.com/office/2007/relationships/hdphoto" Target="../media/hdphoto1.wdp"/><Relationship Id="rId22"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2.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4.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6.sv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8.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notesSlide" Target="../notesSlides/notesSlide9.xml"/><Relationship Id="rId16" Type="http://schemas.openxmlformats.org/officeDocument/2006/relationships/image" Target="../media/image44.svg"/><Relationship Id="rId1" Type="http://schemas.openxmlformats.org/officeDocument/2006/relationships/slideLayout" Target="../slideLayouts/slideLayout1.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customXml" Target="../ink/ink1.xml"/><Relationship Id="rId1" Type="http://schemas.openxmlformats.org/officeDocument/2006/relationships/slideLayout" Target="../slideLayouts/slideLayout1.xml"/><Relationship Id="rId5" Type="http://schemas.openxmlformats.org/officeDocument/2006/relationships/image" Target="../media/image47.svg"/><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hyperlink" Target="mailto:sarah.lehman@nasa.gov" TargetMode="External"/><Relationship Id="rId2" Type="http://schemas.openxmlformats.org/officeDocument/2006/relationships/image" Target="../media/image55.jpeg"/><Relationship Id="rId1" Type="http://schemas.openxmlformats.org/officeDocument/2006/relationships/slideLayout" Target="../slideLayouts/slideLayout1.xml"/><Relationship Id="rId5" Type="http://schemas.openxmlformats.org/officeDocument/2006/relationships/image" Target="../media/image56.jpeg"/><Relationship Id="rId4" Type="http://schemas.openxmlformats.org/officeDocument/2006/relationships/hyperlink" Target="mailto:natasha.neogi@nasa.gov"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hyperlink" Target="https://bit.ly/opfoundations"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60.png"/><Relationship Id="rId1" Type="http://schemas.openxmlformats.org/officeDocument/2006/relationships/slideLayout" Target="../slideLayouts/slideLayout1.xml"/><Relationship Id="rId5" Type="http://schemas.openxmlformats.org/officeDocument/2006/relationships/image" Target="../media/image63.svg"/><Relationship Id="rId4" Type="http://schemas.openxmlformats.org/officeDocument/2006/relationships/image" Target="../media/image6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svg"/><Relationship Id="rId7" Type="http://schemas.openxmlformats.org/officeDocument/2006/relationships/image" Target="../media/image69.svg"/><Relationship Id="rId2" Type="http://schemas.openxmlformats.org/officeDocument/2006/relationships/image" Target="../media/image64.png"/><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67.svg"/><Relationship Id="rId4" Type="http://schemas.openxmlformats.org/officeDocument/2006/relationships/image" Target="../media/image66.png"/><Relationship Id="rId9" Type="http://schemas.openxmlformats.org/officeDocument/2006/relationships/image" Target="../media/image71.svg"/></Relationships>
</file>

<file path=ppt/slides/_rels/slide49.xml.rels><?xml version="1.0" encoding="UTF-8" standalone="yes"?>
<Relationships xmlns="http://schemas.openxmlformats.org/package/2006/relationships"><Relationship Id="rId3" Type="http://schemas.openxmlformats.org/officeDocument/2006/relationships/image" Target="../media/image65.svg"/><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64.png"/><Relationship Id="rId1" Type="http://schemas.openxmlformats.org/officeDocument/2006/relationships/slideLayout" Target="../slideLayouts/slideLayout1.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51.xml.rels><?xml version="1.0" encoding="UTF-8" standalone="yes"?>
<Relationships xmlns="http://schemas.openxmlformats.org/package/2006/relationships"><Relationship Id="rId3" Type="http://schemas.openxmlformats.org/officeDocument/2006/relationships/image" Target="../media/image67.svg"/><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76.png"/><Relationship Id="rId1" Type="http://schemas.openxmlformats.org/officeDocument/2006/relationships/slideLayout" Target="../slideLayouts/slideLayout1.xml"/><Relationship Id="rId4" Type="http://schemas.openxmlformats.org/officeDocument/2006/relationships/image" Target="../media/image71.svg"/></Relationships>
</file>

<file path=ppt/slides/_rels/slide53.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69.svg"/><Relationship Id="rId2" Type="http://schemas.openxmlformats.org/officeDocument/2006/relationships/image" Target="../media/image77.png"/><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80.png"/><Relationship Id="rId4" Type="http://schemas.openxmlformats.org/officeDocument/2006/relationships/image" Target="../media/image79.png"/></Relationships>
</file>

<file path=ppt/slides/_rels/slide5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D1123E5-7C6F-D09B-5531-2354BC4B7915}"/>
              </a:ext>
            </a:extLst>
          </p:cNvPr>
          <p:cNvSpPr txBox="1"/>
          <p:nvPr/>
        </p:nvSpPr>
        <p:spPr>
          <a:xfrm>
            <a:off x="915924" y="2828835"/>
            <a:ext cx="10360152" cy="1200329"/>
          </a:xfrm>
          <a:prstGeom prst="rect">
            <a:avLst/>
          </a:prstGeom>
          <a:noFill/>
        </p:spPr>
        <p:txBody>
          <a:bodyPr wrap="square" rtlCol="0" anchor="ctr">
            <a:spAutoFit/>
          </a:bodyPr>
          <a:lstStyle/>
          <a:p>
            <a:pPr algn="ctr"/>
            <a:r>
              <a:rPr lang="en-US" sz="3600" b="1">
                <a:latin typeface="+mj-lt"/>
              </a:rPr>
              <a:t>Towards Assurance for Safety-Critical, Machine Learning-enabled Aviation Systems</a:t>
            </a:r>
          </a:p>
        </p:txBody>
      </p:sp>
      <p:sp>
        <p:nvSpPr>
          <p:cNvPr id="8" name="TextBox 7">
            <a:extLst>
              <a:ext uri="{FF2B5EF4-FFF2-40B4-BE49-F238E27FC236}">
                <a16:creationId xmlns:a16="http://schemas.microsoft.com/office/drawing/2014/main" id="{C9B6E4A5-D112-5FFE-112E-BD11D25B932B}"/>
              </a:ext>
            </a:extLst>
          </p:cNvPr>
          <p:cNvSpPr txBox="1"/>
          <p:nvPr/>
        </p:nvSpPr>
        <p:spPr>
          <a:xfrm>
            <a:off x="3127561" y="3986168"/>
            <a:ext cx="5936882" cy="1569660"/>
          </a:xfrm>
          <a:prstGeom prst="rect">
            <a:avLst/>
          </a:prstGeom>
          <a:noFill/>
        </p:spPr>
        <p:txBody>
          <a:bodyPr wrap="none" rtlCol="0" anchor="ctr">
            <a:spAutoFit/>
          </a:bodyPr>
          <a:lstStyle/>
          <a:p>
            <a:pPr algn="ctr"/>
            <a:endParaRPr lang="en-US" sz="2400"/>
          </a:p>
          <a:p>
            <a:pPr algn="ctr"/>
            <a:r>
              <a:rPr lang="en-US" sz="2400"/>
              <a:t>Dr. Natasha A. </a:t>
            </a:r>
            <a:r>
              <a:rPr lang="en-US" sz="2400" err="1"/>
              <a:t>Neogi</a:t>
            </a:r>
            <a:r>
              <a:rPr lang="en-US" sz="2400"/>
              <a:t> and Dr. Sarah M. Lehman</a:t>
            </a:r>
          </a:p>
          <a:p>
            <a:pPr algn="ctr"/>
            <a:r>
              <a:rPr lang="en-US" sz="2400"/>
              <a:t>NASA Langley Research Center (</a:t>
            </a:r>
            <a:r>
              <a:rPr lang="en-US" sz="2400" err="1"/>
              <a:t>LaRC</a:t>
            </a:r>
            <a:r>
              <a:rPr lang="en-US" sz="2400"/>
              <a:t>)</a:t>
            </a:r>
          </a:p>
          <a:p>
            <a:pPr algn="ctr"/>
            <a:r>
              <a:rPr lang="en-US" sz="2400"/>
              <a:t>November 17, 2022</a:t>
            </a:r>
          </a:p>
        </p:txBody>
      </p:sp>
      <p:sp>
        <p:nvSpPr>
          <p:cNvPr id="3" name="Slide Number Placeholder 2">
            <a:extLst>
              <a:ext uri="{FF2B5EF4-FFF2-40B4-BE49-F238E27FC236}">
                <a16:creationId xmlns:a16="http://schemas.microsoft.com/office/drawing/2014/main" id="{31381B3B-5804-2A76-3474-8A8C3A8AC7B7}"/>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latin typeface="Calibri"/>
              </a:rPr>
              <a:pPr/>
              <a:t>1</a:t>
            </a:fld>
            <a:endParaRPr lang="en-US">
              <a:solidFill>
                <a:prstClr val="black">
                  <a:tint val="75000"/>
                </a:prstClr>
              </a:solidFill>
              <a:latin typeface="Calibri"/>
            </a:endParaRPr>
          </a:p>
        </p:txBody>
      </p:sp>
    </p:spTree>
    <p:extLst>
      <p:ext uri="{BB962C8B-B14F-4D97-AF65-F5344CB8AC3E}">
        <p14:creationId xmlns:p14="http://schemas.microsoft.com/office/powerpoint/2010/main" val="2132566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207B3B-6522-D8CF-2027-2BA653252EA6}"/>
              </a:ext>
            </a:extLst>
          </p:cNvPr>
          <p:cNvSpPr>
            <a:spLocks noGrp="1"/>
          </p:cNvSpPr>
          <p:nvPr>
            <p:ph idx="1"/>
          </p:nvPr>
        </p:nvSpPr>
        <p:spPr/>
        <p:txBody>
          <a:bodyPr vert="horz" lIns="91440" tIns="45720" rIns="91440" bIns="45720" rtlCol="0" anchor="t">
            <a:normAutofit/>
          </a:bodyPr>
          <a:lstStyle/>
          <a:p>
            <a:pPr marL="342265" indent="-342265"/>
            <a:r>
              <a:rPr lang="en-US"/>
              <a:t>Introduction</a:t>
            </a:r>
          </a:p>
          <a:p>
            <a:pPr marL="742306" lvl="1" indent="-342265"/>
            <a:r>
              <a:rPr lang="en-US"/>
              <a:t>Motivation</a:t>
            </a:r>
          </a:p>
          <a:p>
            <a:pPr marL="742306" lvl="1" indent="-342265"/>
            <a:r>
              <a:rPr lang="en-US"/>
              <a:t>Application </a:t>
            </a:r>
          </a:p>
          <a:p>
            <a:pPr marL="342265" indent="-342265"/>
            <a:r>
              <a:rPr lang="en-US" sz="2400">
                <a:cs typeface="Calibri"/>
              </a:rPr>
              <a:t>Testing for Neural Networks</a:t>
            </a:r>
          </a:p>
          <a:p>
            <a:pPr marL="742306" lvl="1" indent="-342265"/>
            <a:r>
              <a:rPr lang="en-US">
                <a:cs typeface="Calibri"/>
              </a:rPr>
              <a:t>Applying Software Testing to Neural Networks</a:t>
            </a:r>
          </a:p>
          <a:p>
            <a:pPr marL="742306" lvl="1" indent="-342265"/>
            <a:r>
              <a:rPr lang="en-US">
                <a:cs typeface="Calibri"/>
              </a:rPr>
              <a:t>Neural Network Coverage Testing</a:t>
            </a:r>
          </a:p>
          <a:p>
            <a:pPr marL="342265" indent="-342265"/>
            <a:r>
              <a:rPr lang="en-US">
                <a:cs typeface="Calibri"/>
              </a:rPr>
              <a:t>Surprise Adequacy Testing Metric for Neural Networks</a:t>
            </a:r>
          </a:p>
          <a:p>
            <a:pPr marL="342265" indent="-342265"/>
            <a:r>
              <a:rPr lang="en-US">
                <a:cs typeface="Calibri"/>
              </a:rPr>
              <a:t>Augmenting Surprise Adequacy:  The Delta Hypothesis</a:t>
            </a:r>
          </a:p>
          <a:p>
            <a:pPr marL="342265" indent="-342265"/>
            <a:r>
              <a:rPr lang="en-US">
                <a:cs typeface="Calibri"/>
              </a:rPr>
              <a:t>Discussion and Closing Remarks</a:t>
            </a:r>
            <a:endParaRPr lang="en-US"/>
          </a:p>
        </p:txBody>
      </p:sp>
      <p:sp>
        <p:nvSpPr>
          <p:cNvPr id="5" name="Slide Number Placeholder 4">
            <a:extLst>
              <a:ext uri="{FF2B5EF4-FFF2-40B4-BE49-F238E27FC236}">
                <a16:creationId xmlns:a16="http://schemas.microsoft.com/office/drawing/2014/main" id="{E8330705-12B1-6A28-9848-79162419BC50}"/>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2</a:t>
            </a:fld>
            <a:endParaRPr lang="en-US">
              <a:solidFill>
                <a:prstClr val="black">
                  <a:tint val="75000"/>
                </a:prstClr>
              </a:solidFill>
            </a:endParaRPr>
          </a:p>
        </p:txBody>
      </p:sp>
      <p:sp>
        <p:nvSpPr>
          <p:cNvPr id="6" name="Title Placeholder 1">
            <a:extLst>
              <a:ext uri="{FF2B5EF4-FFF2-40B4-BE49-F238E27FC236}">
                <a16:creationId xmlns:a16="http://schemas.microsoft.com/office/drawing/2014/main" id="{C944ABC6-0460-5EA4-D055-5397BC89E9FA}"/>
              </a:ext>
            </a:extLst>
          </p:cNvPr>
          <p:cNvSpPr txBox="1">
            <a:spLocks/>
          </p:cNvSpPr>
          <p:nvPr/>
        </p:nvSpPr>
        <p:spPr>
          <a:xfrm>
            <a:off x="989760" y="52302"/>
            <a:ext cx="10204739" cy="663840"/>
          </a:xfrm>
          <a:prstGeom prst="rect">
            <a:avLst/>
          </a:prstGeom>
        </p:spPr>
        <p:txBody>
          <a:bodyPr vert="horz" lIns="91440" tIns="45720" rIns="91440" bIns="45720" rtlCol="0" anchor="ctr">
            <a:normAutofit/>
          </a:bodyPr>
          <a:lstStyle>
            <a:lvl1pPr algn="ctr" defTabSz="457189" rtl="0" eaLnBrk="1" latinLnBrk="0" hangingPunct="1">
              <a:lnSpc>
                <a:spcPct val="80000"/>
              </a:lnSpc>
              <a:spcBef>
                <a:spcPct val="0"/>
              </a:spcBef>
              <a:buNone/>
              <a:defRPr sz="2800" b="1" kern="1200">
                <a:solidFill>
                  <a:schemeClr val="tx1"/>
                </a:solidFill>
                <a:latin typeface="+mj-lt"/>
                <a:ea typeface="+mj-ea"/>
                <a:cs typeface="+mj-cs"/>
              </a:defRPr>
            </a:lvl1pPr>
          </a:lstStyle>
          <a:p>
            <a:r>
              <a:rPr lang="en-US"/>
              <a:t>Agenda</a:t>
            </a:r>
          </a:p>
        </p:txBody>
      </p:sp>
    </p:spTree>
    <p:extLst>
      <p:ext uri="{BB962C8B-B14F-4D97-AF65-F5344CB8AC3E}">
        <p14:creationId xmlns:p14="http://schemas.microsoft.com/office/powerpoint/2010/main" val="2655873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207B3B-6522-D8CF-2027-2BA653252EA6}"/>
              </a:ext>
            </a:extLst>
          </p:cNvPr>
          <p:cNvSpPr>
            <a:spLocks noGrp="1"/>
          </p:cNvSpPr>
          <p:nvPr>
            <p:ph idx="1"/>
          </p:nvPr>
        </p:nvSpPr>
        <p:spPr/>
        <p:txBody>
          <a:bodyPr vert="horz" lIns="91440" tIns="45720" rIns="91440" bIns="45720" rtlCol="0" anchor="t">
            <a:normAutofit/>
          </a:bodyPr>
          <a:lstStyle/>
          <a:p>
            <a:pPr marL="342265" indent="-342265"/>
            <a:r>
              <a:rPr lang="en-US"/>
              <a:t>Introduction</a:t>
            </a:r>
          </a:p>
          <a:p>
            <a:pPr marL="342265" indent="-342265"/>
            <a:r>
              <a:rPr lang="en-US" sz="2400">
                <a:cs typeface="Calibri"/>
              </a:rPr>
              <a:t>Testing for Neural Networks</a:t>
            </a:r>
          </a:p>
          <a:p>
            <a:pPr marL="342265" indent="-342265"/>
            <a:r>
              <a:rPr lang="en-US">
                <a:cs typeface="Calibri"/>
              </a:rPr>
              <a:t>Surprise Adequacy Testing Metric for Neural Networks</a:t>
            </a:r>
          </a:p>
          <a:p>
            <a:pPr marL="342265" indent="-342265"/>
            <a:r>
              <a:rPr lang="en-US">
                <a:cs typeface="Calibri"/>
              </a:rPr>
              <a:t>Augmenting Surprise Adequacy:  The Delta Hypothesis</a:t>
            </a:r>
          </a:p>
          <a:p>
            <a:pPr marL="342265" indent="-342265"/>
            <a:r>
              <a:rPr lang="en-US">
                <a:cs typeface="Calibri"/>
              </a:rPr>
              <a:t>Discussion and Closing Remarks</a:t>
            </a:r>
            <a:endParaRPr lang="en-US"/>
          </a:p>
        </p:txBody>
      </p:sp>
      <p:sp>
        <p:nvSpPr>
          <p:cNvPr id="5" name="Slide Number Placeholder 4">
            <a:extLst>
              <a:ext uri="{FF2B5EF4-FFF2-40B4-BE49-F238E27FC236}">
                <a16:creationId xmlns:a16="http://schemas.microsoft.com/office/drawing/2014/main" id="{E8330705-12B1-6A28-9848-79162419BC50}"/>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3</a:t>
            </a:fld>
            <a:endParaRPr lang="en-US">
              <a:solidFill>
                <a:prstClr val="black">
                  <a:tint val="75000"/>
                </a:prstClr>
              </a:solidFill>
            </a:endParaRPr>
          </a:p>
        </p:txBody>
      </p:sp>
      <p:sp>
        <p:nvSpPr>
          <p:cNvPr id="6" name="Title Placeholder 1">
            <a:extLst>
              <a:ext uri="{FF2B5EF4-FFF2-40B4-BE49-F238E27FC236}">
                <a16:creationId xmlns:a16="http://schemas.microsoft.com/office/drawing/2014/main" id="{C944ABC6-0460-5EA4-D055-5397BC89E9FA}"/>
              </a:ext>
            </a:extLst>
          </p:cNvPr>
          <p:cNvSpPr txBox="1">
            <a:spLocks/>
          </p:cNvSpPr>
          <p:nvPr/>
        </p:nvSpPr>
        <p:spPr>
          <a:xfrm>
            <a:off x="989760" y="52302"/>
            <a:ext cx="10204739" cy="663840"/>
          </a:xfrm>
          <a:prstGeom prst="rect">
            <a:avLst/>
          </a:prstGeom>
        </p:spPr>
        <p:txBody>
          <a:bodyPr vert="horz" lIns="91440" tIns="45720" rIns="91440" bIns="45720" rtlCol="0" anchor="ctr">
            <a:normAutofit/>
          </a:bodyPr>
          <a:lstStyle>
            <a:lvl1pPr algn="ctr" defTabSz="457189" rtl="0" eaLnBrk="1" latinLnBrk="0" hangingPunct="1">
              <a:lnSpc>
                <a:spcPct val="80000"/>
              </a:lnSpc>
              <a:spcBef>
                <a:spcPct val="0"/>
              </a:spcBef>
              <a:buNone/>
              <a:defRPr sz="2800" b="1" kern="1200">
                <a:solidFill>
                  <a:schemeClr val="tx1"/>
                </a:solidFill>
                <a:latin typeface="+mj-lt"/>
                <a:ea typeface="+mj-ea"/>
                <a:cs typeface="+mj-cs"/>
              </a:defRPr>
            </a:lvl1pPr>
          </a:lstStyle>
          <a:p>
            <a:r>
              <a:rPr lang="en-US"/>
              <a:t>Agenda</a:t>
            </a:r>
          </a:p>
        </p:txBody>
      </p:sp>
      <p:sp>
        <p:nvSpPr>
          <p:cNvPr id="2" name="Rounded Rectangle 1">
            <a:extLst>
              <a:ext uri="{FF2B5EF4-FFF2-40B4-BE49-F238E27FC236}">
                <a16:creationId xmlns:a16="http://schemas.microsoft.com/office/drawing/2014/main" id="{0C2C8E22-2742-9AA0-E8F1-412A34F96A03}"/>
              </a:ext>
            </a:extLst>
          </p:cNvPr>
          <p:cNvSpPr/>
          <p:nvPr/>
        </p:nvSpPr>
        <p:spPr>
          <a:xfrm>
            <a:off x="1592314" y="3617803"/>
            <a:ext cx="8999629" cy="1093802"/>
          </a:xfrm>
          <a:prstGeom prst="roundRect">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cs typeface="Calibri"/>
              </a:rPr>
              <a:t>Learning-enabled systems are becoming ubiquitous in domains that historically generate large amounts of data</a:t>
            </a:r>
            <a:r>
              <a:rPr lang="en-US" sz="1800" b="0" cap="none">
                <a:cs typeface="Calibri"/>
              </a:rPr>
              <a:t>.  </a:t>
            </a:r>
            <a:r>
              <a:rPr lang="en-US" b="0" cap="none">
                <a:cs typeface="Calibri"/>
              </a:rPr>
              <a:t>However, deployment in safety-critical applications requires guarantees on behavior. </a:t>
            </a:r>
            <a:endParaRPr lang="en-US" sz="1800" b="0" cap="none">
              <a:cs typeface="Calibri"/>
            </a:endParaRPr>
          </a:p>
        </p:txBody>
      </p:sp>
      <p:sp>
        <p:nvSpPr>
          <p:cNvPr id="7" name="Rounded Rectangle 6">
            <a:extLst>
              <a:ext uri="{FF2B5EF4-FFF2-40B4-BE49-F238E27FC236}">
                <a16:creationId xmlns:a16="http://schemas.microsoft.com/office/drawing/2014/main" id="{0E6F5D27-7E41-99FC-9DB2-CE74B52ECF59}"/>
              </a:ext>
            </a:extLst>
          </p:cNvPr>
          <p:cNvSpPr/>
          <p:nvPr/>
        </p:nvSpPr>
        <p:spPr>
          <a:xfrm>
            <a:off x="1592314" y="4882551"/>
            <a:ext cx="8999629" cy="738998"/>
          </a:xfrm>
          <a:prstGeom prst="roundRect">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0" cap="none">
                <a:cs typeface="Calibri"/>
              </a:rPr>
              <a:t>What might be a path forward?  Examining domains with risk tolerant profiles and hazard rich environments…</a:t>
            </a:r>
          </a:p>
        </p:txBody>
      </p:sp>
      <p:sp>
        <p:nvSpPr>
          <p:cNvPr id="9" name="Right Arrow 8">
            <a:extLst>
              <a:ext uri="{FF2B5EF4-FFF2-40B4-BE49-F238E27FC236}">
                <a16:creationId xmlns:a16="http://schemas.microsoft.com/office/drawing/2014/main" id="{23879C68-F90A-B5EA-36C4-691FDA68A284}"/>
              </a:ext>
            </a:extLst>
          </p:cNvPr>
          <p:cNvSpPr/>
          <p:nvPr/>
        </p:nvSpPr>
        <p:spPr>
          <a:xfrm rot="10800000">
            <a:off x="2376670" y="897110"/>
            <a:ext cx="532197" cy="286564"/>
          </a:xfrm>
          <a:prstGeom prst="rightArrow">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914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418CA2E-D1DC-ADE6-5F9D-8185CFB1B141}"/>
              </a:ext>
            </a:extLst>
          </p:cNvPr>
          <p:cNvSpPr>
            <a:spLocks noGrp="1"/>
          </p:cNvSpPr>
          <p:nvPr>
            <p:ph idx="1"/>
          </p:nvPr>
        </p:nvSpPr>
        <p:spPr/>
        <p:txBody>
          <a:bodyPr/>
          <a:lstStyle/>
          <a:p>
            <a:r>
              <a:rPr lang="en-US"/>
              <a:t>Systems with machine learning enabled components are proliferating into a variety of domains</a:t>
            </a:r>
          </a:p>
          <a:p>
            <a:pPr lvl="1"/>
            <a:r>
              <a:rPr lang="en-US"/>
              <a:t>Search engines, hospitality and tourism, personal assistants, education (mixed reality textbooks), product recommendations, entertainment and video games, etc. </a:t>
            </a:r>
          </a:p>
          <a:p>
            <a:r>
              <a:rPr lang="en-US"/>
              <a:t>However, they are unable to be employed in safety-critical systems due to the inability to assure them</a:t>
            </a:r>
          </a:p>
          <a:p>
            <a:pPr lvl="1"/>
            <a:r>
              <a:rPr lang="en-US" u="sng"/>
              <a:t>Lack of predictability</a:t>
            </a:r>
            <a:r>
              <a:rPr lang="en-US"/>
              <a:t>:  Neural networks (i.e., same network or different network) trained on the same data may yield different answers for the same input</a:t>
            </a:r>
          </a:p>
          <a:p>
            <a:pPr lvl="1"/>
            <a:r>
              <a:rPr lang="en-US" u="sng"/>
              <a:t>Opacity to human users</a:t>
            </a:r>
            <a:r>
              <a:rPr lang="en-US"/>
              <a:t>:  Decision logic of neural network may not be readily apparent to humans (e.g., users, designers, developers, etc.)</a:t>
            </a:r>
          </a:p>
          <a:p>
            <a:pPr lvl="1"/>
            <a:r>
              <a:rPr lang="en-US" u="sng"/>
              <a:t>Brittleness</a:t>
            </a:r>
            <a:r>
              <a:rPr lang="en-US"/>
              <a:t>:  Susceptible to minor perturbations that can result in undesirable outcomes (e.g., handling edge cases without reverting to human intervention, etc.)</a:t>
            </a:r>
          </a:p>
          <a:p>
            <a:r>
              <a:rPr lang="en-US"/>
              <a:t>Deploying these systems in risk tolerant applications may be a point of entry to gain data on their performance in hazard rich environments</a:t>
            </a:r>
          </a:p>
        </p:txBody>
      </p:sp>
      <p:sp>
        <p:nvSpPr>
          <p:cNvPr id="3" name="Slide Number Placeholder 2">
            <a:extLst>
              <a:ext uri="{FF2B5EF4-FFF2-40B4-BE49-F238E27FC236}">
                <a16:creationId xmlns:a16="http://schemas.microsoft.com/office/drawing/2014/main" id="{CC0B9F94-6B79-9136-F91F-9692E5C25941}"/>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4</a:t>
            </a:fld>
            <a:endParaRPr lang="en-US">
              <a:solidFill>
                <a:prstClr val="black">
                  <a:tint val="75000"/>
                </a:prstClr>
              </a:solidFill>
            </a:endParaRPr>
          </a:p>
        </p:txBody>
      </p:sp>
      <p:sp>
        <p:nvSpPr>
          <p:cNvPr id="4" name="Title 3">
            <a:extLst>
              <a:ext uri="{FF2B5EF4-FFF2-40B4-BE49-F238E27FC236}">
                <a16:creationId xmlns:a16="http://schemas.microsoft.com/office/drawing/2014/main" id="{626DA78D-75EE-BA4F-C78A-A6E84F76F464}"/>
              </a:ext>
            </a:extLst>
          </p:cNvPr>
          <p:cNvSpPr>
            <a:spLocks noGrp="1"/>
          </p:cNvSpPr>
          <p:nvPr>
            <p:ph type="title"/>
          </p:nvPr>
        </p:nvSpPr>
        <p:spPr/>
        <p:txBody>
          <a:bodyPr/>
          <a:lstStyle/>
          <a:p>
            <a:r>
              <a:rPr lang="en-US"/>
              <a:t>Motivation</a:t>
            </a:r>
          </a:p>
        </p:txBody>
      </p:sp>
    </p:spTree>
    <p:extLst>
      <p:ext uri="{BB962C8B-B14F-4D97-AF65-F5344CB8AC3E}">
        <p14:creationId xmlns:p14="http://schemas.microsoft.com/office/powerpoint/2010/main" val="2337245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69F1F2AB-4FF5-5143-9C46-F6F215925EE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42522" y="2887183"/>
            <a:ext cx="3597186" cy="2023417"/>
          </a:xfrm>
          <a:prstGeom prst="rect">
            <a:avLst/>
          </a:prstGeom>
          <a:effectLst>
            <a:softEdge rad="215900"/>
          </a:effectLst>
        </p:spPr>
      </p:pic>
      <p:sp>
        <p:nvSpPr>
          <p:cNvPr id="7" name="Rectangle 1">
            <a:extLst>
              <a:ext uri="{FF2B5EF4-FFF2-40B4-BE49-F238E27FC236}">
                <a16:creationId xmlns:a16="http://schemas.microsoft.com/office/drawing/2014/main" id="{6AC008A1-12C7-3741-8F10-951905254EF6}"/>
              </a:ext>
            </a:extLst>
          </p:cNvPr>
          <p:cNvSpPr>
            <a:spLocks noChangeArrowheads="1"/>
          </p:cNvSpPr>
          <p:nvPr/>
        </p:nvSpPr>
        <p:spPr bwMode="auto">
          <a:xfrm>
            <a:off x="-742654" y="793969"/>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 b="0" i="0" u="none" strike="noStrike" cap="none" normalizeH="0" baseline="0">
                <a:ln>
                  <a:noFill/>
                </a:ln>
                <a:solidFill>
                  <a:schemeClr val="tx1"/>
                </a:solidFill>
                <a:effectLst/>
                <a:latin typeface="Times New Roman" panose="02020603050405020304" pitchFamily="18"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0" name="Chord 29">
            <a:extLst>
              <a:ext uri="{FF2B5EF4-FFF2-40B4-BE49-F238E27FC236}">
                <a16:creationId xmlns:a16="http://schemas.microsoft.com/office/drawing/2014/main" id="{F536F59C-0282-3244-9788-092ABC396CB5}"/>
              </a:ext>
            </a:extLst>
          </p:cNvPr>
          <p:cNvSpPr/>
          <p:nvPr/>
        </p:nvSpPr>
        <p:spPr>
          <a:xfrm rot="13063534">
            <a:off x="5072003" y="2262926"/>
            <a:ext cx="3638444" cy="3308367"/>
          </a:xfrm>
          <a:prstGeom prst="chord">
            <a:avLst>
              <a:gd name="adj1" fmla="val 3067056"/>
              <a:gd name="adj2" fmla="val 13965700"/>
            </a:avLst>
          </a:prstGeom>
          <a:solidFill>
            <a:srgbClr val="D7D8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Arrow 28">
            <a:extLst>
              <a:ext uri="{FF2B5EF4-FFF2-40B4-BE49-F238E27FC236}">
                <a16:creationId xmlns:a16="http://schemas.microsoft.com/office/drawing/2014/main" id="{39FCB558-DCC6-5343-8D57-09D0A77B27A0}"/>
              </a:ext>
            </a:extLst>
          </p:cNvPr>
          <p:cNvSpPr/>
          <p:nvPr/>
        </p:nvSpPr>
        <p:spPr>
          <a:xfrm>
            <a:off x="85775" y="4223520"/>
            <a:ext cx="6846935" cy="1850949"/>
          </a:xfrm>
          <a:prstGeom prst="rightArrow">
            <a:avLst>
              <a:gd name="adj1" fmla="val 51785"/>
              <a:gd name="adj2" fmla="val 0"/>
            </a:avLst>
          </a:prstGeom>
          <a:solidFill>
            <a:srgbClr val="D7D8FF"/>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F61ACFA-7B1A-554C-A902-55C9E91DC320}"/>
              </a:ext>
            </a:extLst>
          </p:cNvPr>
          <p:cNvSpPr txBox="1"/>
          <p:nvPr/>
        </p:nvSpPr>
        <p:spPr>
          <a:xfrm>
            <a:off x="55804" y="3668060"/>
            <a:ext cx="1708416" cy="461665"/>
          </a:xfrm>
          <a:prstGeom prst="rect">
            <a:avLst/>
          </a:prstGeom>
          <a:noFill/>
        </p:spPr>
        <p:txBody>
          <a:bodyPr wrap="none" rtlCol="0">
            <a:spAutoFit/>
          </a:bodyPr>
          <a:lstStyle/>
          <a:p>
            <a:r>
              <a:rPr lang="en-US" sz="2400" b="1">
                <a:solidFill>
                  <a:schemeClr val="tx1">
                    <a:alpha val="25000"/>
                  </a:schemeClr>
                </a:solidFill>
              </a:rPr>
              <a:t>Current Day</a:t>
            </a:r>
          </a:p>
        </p:txBody>
      </p:sp>
      <p:sp>
        <p:nvSpPr>
          <p:cNvPr id="24" name="Right Arrow 23">
            <a:extLst>
              <a:ext uri="{FF2B5EF4-FFF2-40B4-BE49-F238E27FC236}">
                <a16:creationId xmlns:a16="http://schemas.microsoft.com/office/drawing/2014/main" id="{6F6C3389-6073-774D-9F39-753D4A0C1BE1}"/>
              </a:ext>
            </a:extLst>
          </p:cNvPr>
          <p:cNvSpPr/>
          <p:nvPr/>
        </p:nvSpPr>
        <p:spPr>
          <a:xfrm>
            <a:off x="85775" y="1757001"/>
            <a:ext cx="6846935" cy="1850949"/>
          </a:xfrm>
          <a:prstGeom prst="rightArrow">
            <a:avLst>
              <a:gd name="adj1" fmla="val 51785"/>
              <a:gd name="adj2" fmla="val 0"/>
            </a:avLst>
          </a:prstGeom>
          <a:solidFill>
            <a:srgbClr val="D7D8FF"/>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AA5A5C58-5B65-D045-8935-3C60919B2912}"/>
              </a:ext>
            </a:extLst>
          </p:cNvPr>
          <p:cNvSpPr txBox="1"/>
          <p:nvPr/>
        </p:nvSpPr>
        <p:spPr>
          <a:xfrm>
            <a:off x="2696024" y="3662876"/>
            <a:ext cx="1712072" cy="461665"/>
          </a:xfrm>
          <a:prstGeom prst="rect">
            <a:avLst/>
          </a:prstGeom>
          <a:noFill/>
        </p:spPr>
        <p:txBody>
          <a:bodyPr wrap="none" rtlCol="0">
            <a:spAutoFit/>
          </a:bodyPr>
          <a:lstStyle/>
          <a:p>
            <a:r>
              <a:rPr lang="en-US" sz="2400" b="1">
                <a:solidFill>
                  <a:schemeClr val="tx1">
                    <a:alpha val="25000"/>
                  </a:schemeClr>
                </a:solidFill>
              </a:rPr>
              <a:t>Near Future</a:t>
            </a:r>
          </a:p>
        </p:txBody>
      </p:sp>
      <p:sp>
        <p:nvSpPr>
          <p:cNvPr id="27" name="TextBox 26">
            <a:extLst>
              <a:ext uri="{FF2B5EF4-FFF2-40B4-BE49-F238E27FC236}">
                <a16:creationId xmlns:a16="http://schemas.microsoft.com/office/drawing/2014/main" id="{18DF7D17-2838-984D-AC99-519148AEDB25}"/>
              </a:ext>
            </a:extLst>
          </p:cNvPr>
          <p:cNvSpPr txBox="1"/>
          <p:nvPr/>
        </p:nvSpPr>
        <p:spPr>
          <a:xfrm>
            <a:off x="1188441" y="1390000"/>
            <a:ext cx="3874972" cy="461665"/>
          </a:xfrm>
          <a:prstGeom prst="rect">
            <a:avLst/>
          </a:prstGeom>
          <a:noFill/>
        </p:spPr>
        <p:txBody>
          <a:bodyPr wrap="none" rtlCol="0">
            <a:spAutoFit/>
          </a:bodyPr>
          <a:lstStyle/>
          <a:p>
            <a:r>
              <a:rPr lang="en-US" sz="2400" b="1"/>
              <a:t>Operational Safety (Thrust 5)</a:t>
            </a:r>
          </a:p>
        </p:txBody>
      </p:sp>
      <p:sp>
        <p:nvSpPr>
          <p:cNvPr id="28" name="TextBox 27">
            <a:extLst>
              <a:ext uri="{FF2B5EF4-FFF2-40B4-BE49-F238E27FC236}">
                <a16:creationId xmlns:a16="http://schemas.microsoft.com/office/drawing/2014/main" id="{F2F5B2D0-7849-0F43-B53F-682840CCEC8F}"/>
              </a:ext>
            </a:extLst>
          </p:cNvPr>
          <p:cNvSpPr txBox="1"/>
          <p:nvPr/>
        </p:nvSpPr>
        <p:spPr>
          <a:xfrm>
            <a:off x="1387580" y="5994093"/>
            <a:ext cx="3212931" cy="461665"/>
          </a:xfrm>
          <a:prstGeom prst="rect">
            <a:avLst/>
          </a:prstGeom>
          <a:noFill/>
        </p:spPr>
        <p:txBody>
          <a:bodyPr wrap="none" rtlCol="0">
            <a:spAutoFit/>
          </a:bodyPr>
          <a:lstStyle/>
          <a:p>
            <a:r>
              <a:rPr lang="en-US" sz="2400" b="1"/>
              <a:t>Design Safety (Thrust 6)</a:t>
            </a:r>
          </a:p>
        </p:txBody>
      </p:sp>
      <p:sp>
        <p:nvSpPr>
          <p:cNvPr id="5" name="Rounded Rectangle 4">
            <a:extLst>
              <a:ext uri="{FF2B5EF4-FFF2-40B4-BE49-F238E27FC236}">
                <a16:creationId xmlns:a16="http://schemas.microsoft.com/office/drawing/2014/main" id="{13BCEABE-6D4F-0641-B487-B19482EF6A7E}"/>
              </a:ext>
            </a:extLst>
          </p:cNvPr>
          <p:cNvSpPr/>
          <p:nvPr/>
        </p:nvSpPr>
        <p:spPr>
          <a:xfrm>
            <a:off x="582912" y="1963566"/>
            <a:ext cx="2050414" cy="1505501"/>
          </a:xfrm>
          <a:prstGeom prst="roundRect">
            <a:avLst/>
          </a:prstGeom>
          <a:solidFill>
            <a:srgbClr val="6269CE"/>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8" name="TextBox 7">
            <a:extLst>
              <a:ext uri="{FF2B5EF4-FFF2-40B4-BE49-F238E27FC236}">
                <a16:creationId xmlns:a16="http://schemas.microsoft.com/office/drawing/2014/main" id="{C80E110A-C4BC-3D4C-A56D-8F71DD91B427}"/>
              </a:ext>
            </a:extLst>
          </p:cNvPr>
          <p:cNvSpPr txBox="1"/>
          <p:nvPr/>
        </p:nvSpPr>
        <p:spPr>
          <a:xfrm>
            <a:off x="703394" y="1954640"/>
            <a:ext cx="1818295" cy="923330"/>
          </a:xfrm>
          <a:prstGeom prst="rect">
            <a:avLst/>
          </a:prstGeom>
          <a:noFill/>
          <a:effectLst/>
        </p:spPr>
        <p:txBody>
          <a:bodyPr wrap="square" lIns="91440" tIns="45720" rIns="91440" bIns="45720" rtlCol="0" anchor="t">
            <a:spAutoFit/>
          </a:bodyPr>
          <a:lstStyle/>
          <a:p>
            <a:pPr algn="ctr"/>
            <a:r>
              <a:rPr lang="en-US" b="1">
                <a:solidFill>
                  <a:schemeClr val="bg1"/>
                </a:solidFill>
                <a:cs typeface="Arial"/>
              </a:rPr>
              <a:t>TC-1: </a:t>
            </a:r>
            <a:r>
              <a:rPr lang="en-US" b="1" i="1">
                <a:solidFill>
                  <a:schemeClr val="bg1"/>
                </a:solidFill>
                <a:cs typeface="Arial"/>
              </a:rPr>
              <a:t>Predictive Terminal Area Risk Assessment</a:t>
            </a:r>
            <a:endParaRPr lang="en-US" b="1" i="1">
              <a:solidFill>
                <a:schemeClr val="bg1"/>
              </a:solidFill>
              <a:cs typeface="Arial" panose="020B0604020202020204" pitchFamily="34" charset="0"/>
            </a:endParaRPr>
          </a:p>
        </p:txBody>
      </p:sp>
      <p:sp>
        <p:nvSpPr>
          <p:cNvPr id="35" name="Rounded Rectangle 34">
            <a:extLst>
              <a:ext uri="{FF2B5EF4-FFF2-40B4-BE49-F238E27FC236}">
                <a16:creationId xmlns:a16="http://schemas.microsoft.com/office/drawing/2014/main" id="{2C28BB41-326E-154B-89F6-31EDE9179214}"/>
              </a:ext>
            </a:extLst>
          </p:cNvPr>
          <p:cNvSpPr/>
          <p:nvPr/>
        </p:nvSpPr>
        <p:spPr>
          <a:xfrm>
            <a:off x="4180964" y="4389998"/>
            <a:ext cx="2050414" cy="1505500"/>
          </a:xfrm>
          <a:prstGeom prst="roundRect">
            <a:avLst/>
          </a:prstGeom>
          <a:solidFill>
            <a:srgbClr val="6269CE"/>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7" name="TextBox 36">
            <a:extLst>
              <a:ext uri="{FF2B5EF4-FFF2-40B4-BE49-F238E27FC236}">
                <a16:creationId xmlns:a16="http://schemas.microsoft.com/office/drawing/2014/main" id="{0ABA4CA4-9C37-4B4D-A782-E7A3E7E00D6F}"/>
              </a:ext>
            </a:extLst>
          </p:cNvPr>
          <p:cNvSpPr txBox="1"/>
          <p:nvPr/>
        </p:nvSpPr>
        <p:spPr>
          <a:xfrm>
            <a:off x="4297481" y="4546951"/>
            <a:ext cx="1818295" cy="1200330"/>
          </a:xfrm>
          <a:prstGeom prst="rect">
            <a:avLst/>
          </a:prstGeom>
          <a:noFill/>
          <a:effectLst/>
        </p:spPr>
        <p:txBody>
          <a:bodyPr wrap="square" rtlCol="0">
            <a:spAutoFit/>
          </a:bodyPr>
          <a:lstStyle/>
          <a:p>
            <a:pPr algn="ctr"/>
            <a:r>
              <a:rPr lang="en-US" b="1">
                <a:solidFill>
                  <a:schemeClr val="bg1"/>
                </a:solidFill>
                <a:cs typeface="Arial" panose="020B0604020202020204" pitchFamily="34" charset="0"/>
              </a:rPr>
              <a:t>TC-4: </a:t>
            </a:r>
            <a:r>
              <a:rPr lang="en-US" b="1" i="1">
                <a:solidFill>
                  <a:schemeClr val="bg1"/>
                </a:solidFill>
                <a:cs typeface="Arial" panose="020B0604020202020204" pitchFamily="34" charset="0"/>
              </a:rPr>
              <a:t>Complex Autonomous Systems </a:t>
            </a:r>
            <a:br>
              <a:rPr lang="en-US" b="1" i="1">
                <a:solidFill>
                  <a:schemeClr val="bg1"/>
                </a:solidFill>
                <a:cs typeface="Arial" panose="020B0604020202020204" pitchFamily="34" charset="0"/>
              </a:rPr>
            </a:br>
            <a:r>
              <a:rPr lang="en-US" b="1" i="1">
                <a:solidFill>
                  <a:schemeClr val="bg1"/>
                </a:solidFill>
                <a:cs typeface="Arial" panose="020B0604020202020204" pitchFamily="34" charset="0"/>
              </a:rPr>
              <a:t>Assurance</a:t>
            </a:r>
          </a:p>
        </p:txBody>
      </p:sp>
      <p:sp>
        <p:nvSpPr>
          <p:cNvPr id="39" name="Rounded Rectangle 38">
            <a:extLst>
              <a:ext uri="{FF2B5EF4-FFF2-40B4-BE49-F238E27FC236}">
                <a16:creationId xmlns:a16="http://schemas.microsoft.com/office/drawing/2014/main" id="{328CD35D-2307-AB40-BD19-0F9049207B9E}"/>
              </a:ext>
            </a:extLst>
          </p:cNvPr>
          <p:cNvSpPr/>
          <p:nvPr/>
        </p:nvSpPr>
        <p:spPr>
          <a:xfrm>
            <a:off x="584550" y="4365432"/>
            <a:ext cx="2050414" cy="1505501"/>
          </a:xfrm>
          <a:prstGeom prst="roundRect">
            <a:avLst/>
          </a:prstGeom>
          <a:solidFill>
            <a:srgbClr val="6269CE"/>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0" name="TextBox 39">
            <a:extLst>
              <a:ext uri="{FF2B5EF4-FFF2-40B4-BE49-F238E27FC236}">
                <a16:creationId xmlns:a16="http://schemas.microsoft.com/office/drawing/2014/main" id="{32B7FC56-976B-7E46-BD13-24FBDE909046}"/>
              </a:ext>
            </a:extLst>
          </p:cNvPr>
          <p:cNvSpPr txBox="1"/>
          <p:nvPr/>
        </p:nvSpPr>
        <p:spPr>
          <a:xfrm>
            <a:off x="615479" y="4686886"/>
            <a:ext cx="1818295" cy="923329"/>
          </a:xfrm>
          <a:prstGeom prst="rect">
            <a:avLst/>
          </a:prstGeom>
          <a:noFill/>
          <a:effectLst/>
        </p:spPr>
        <p:txBody>
          <a:bodyPr wrap="square" rtlCol="0">
            <a:spAutoFit/>
          </a:bodyPr>
          <a:lstStyle/>
          <a:p>
            <a:pPr algn="ctr"/>
            <a:r>
              <a:rPr lang="en-US" b="1">
                <a:solidFill>
                  <a:schemeClr val="bg1"/>
                </a:solidFill>
              </a:rPr>
              <a:t>TC-3: </a:t>
            </a:r>
            <a:r>
              <a:rPr lang="en-US" b="1" i="1">
                <a:solidFill>
                  <a:schemeClr val="bg1"/>
                </a:solidFill>
              </a:rPr>
              <a:t>V&amp;V for Commercial Operations</a:t>
            </a:r>
          </a:p>
        </p:txBody>
      </p:sp>
      <p:sp>
        <p:nvSpPr>
          <p:cNvPr id="42" name="Rounded Rectangle 41">
            <a:extLst>
              <a:ext uri="{FF2B5EF4-FFF2-40B4-BE49-F238E27FC236}">
                <a16:creationId xmlns:a16="http://schemas.microsoft.com/office/drawing/2014/main" id="{ED33923A-54F0-7845-B0DD-D413DEF9DACF}"/>
              </a:ext>
            </a:extLst>
          </p:cNvPr>
          <p:cNvSpPr/>
          <p:nvPr/>
        </p:nvSpPr>
        <p:spPr>
          <a:xfrm>
            <a:off x="4180349" y="1953003"/>
            <a:ext cx="2050414" cy="1505500"/>
          </a:xfrm>
          <a:prstGeom prst="roundRect">
            <a:avLst/>
          </a:prstGeom>
          <a:solidFill>
            <a:srgbClr val="6269CE"/>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3" name="TextBox 42">
            <a:extLst>
              <a:ext uri="{FF2B5EF4-FFF2-40B4-BE49-F238E27FC236}">
                <a16:creationId xmlns:a16="http://schemas.microsoft.com/office/drawing/2014/main" id="{0B28DCF6-7C6E-2B4A-AFBB-3389D5B10D8F}"/>
              </a:ext>
            </a:extLst>
          </p:cNvPr>
          <p:cNvSpPr txBox="1"/>
          <p:nvPr/>
        </p:nvSpPr>
        <p:spPr>
          <a:xfrm>
            <a:off x="4261850" y="1962786"/>
            <a:ext cx="1818295" cy="1200329"/>
          </a:xfrm>
          <a:prstGeom prst="rect">
            <a:avLst/>
          </a:prstGeom>
          <a:noFill/>
          <a:effectLst/>
        </p:spPr>
        <p:txBody>
          <a:bodyPr wrap="square" rtlCol="0">
            <a:spAutoFit/>
          </a:bodyPr>
          <a:lstStyle/>
          <a:p>
            <a:pPr algn="ctr"/>
            <a:r>
              <a:rPr lang="en-US" b="1">
                <a:solidFill>
                  <a:schemeClr val="bg1"/>
                </a:solidFill>
              </a:rPr>
              <a:t>TC-2: </a:t>
            </a:r>
            <a:r>
              <a:rPr lang="en-US" b="1" i="1">
                <a:solidFill>
                  <a:schemeClr val="bg1"/>
                </a:solidFill>
              </a:rPr>
              <a:t>IASMS SFC Development for Emerging Operations</a:t>
            </a:r>
          </a:p>
        </p:txBody>
      </p:sp>
      <p:sp>
        <p:nvSpPr>
          <p:cNvPr id="32" name="Right Arrow 31">
            <a:extLst>
              <a:ext uri="{FF2B5EF4-FFF2-40B4-BE49-F238E27FC236}">
                <a16:creationId xmlns:a16="http://schemas.microsoft.com/office/drawing/2014/main" id="{CAD36937-0B70-C94C-888A-35C773443113}"/>
              </a:ext>
            </a:extLst>
          </p:cNvPr>
          <p:cNvSpPr/>
          <p:nvPr/>
        </p:nvSpPr>
        <p:spPr>
          <a:xfrm>
            <a:off x="8709105" y="3046478"/>
            <a:ext cx="1406042" cy="1679257"/>
          </a:xfrm>
          <a:prstGeom prst="rightArrow">
            <a:avLst/>
          </a:prstGeom>
          <a:solidFill>
            <a:srgbClr val="D7D8F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1" name="Oval 30">
            <a:extLst>
              <a:ext uri="{FF2B5EF4-FFF2-40B4-BE49-F238E27FC236}">
                <a16:creationId xmlns:a16="http://schemas.microsoft.com/office/drawing/2014/main" id="{4F15496A-792D-DF40-919D-416988147379}"/>
              </a:ext>
            </a:extLst>
          </p:cNvPr>
          <p:cNvSpPr/>
          <p:nvPr/>
        </p:nvSpPr>
        <p:spPr>
          <a:xfrm>
            <a:off x="6344629" y="3194173"/>
            <a:ext cx="1400439" cy="14667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E4B2CDF6-C14E-B64A-A656-145F84F3D4AA}"/>
              </a:ext>
            </a:extLst>
          </p:cNvPr>
          <p:cNvSpPr/>
          <p:nvPr/>
        </p:nvSpPr>
        <p:spPr>
          <a:xfrm>
            <a:off x="6829944" y="4395967"/>
            <a:ext cx="289421" cy="2709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A1D9857-2E3E-EB4C-A70C-771C6C0F4CDE}"/>
              </a:ext>
            </a:extLst>
          </p:cNvPr>
          <p:cNvSpPr/>
          <p:nvPr/>
        </p:nvSpPr>
        <p:spPr>
          <a:xfrm>
            <a:off x="6243548" y="3171601"/>
            <a:ext cx="948346" cy="2709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F7E95E8A-AB27-8640-9E3F-D961381D5316}"/>
              </a:ext>
            </a:extLst>
          </p:cNvPr>
          <p:cNvSpPr txBox="1"/>
          <p:nvPr/>
        </p:nvSpPr>
        <p:spPr>
          <a:xfrm>
            <a:off x="5245185" y="3688795"/>
            <a:ext cx="2402324" cy="461665"/>
          </a:xfrm>
          <a:prstGeom prst="rect">
            <a:avLst/>
          </a:prstGeom>
          <a:noFill/>
        </p:spPr>
        <p:txBody>
          <a:bodyPr wrap="none" rtlCol="0">
            <a:spAutoFit/>
          </a:bodyPr>
          <a:lstStyle/>
          <a:p>
            <a:r>
              <a:rPr lang="en-US" sz="2400" b="1">
                <a:solidFill>
                  <a:schemeClr val="tx1">
                    <a:alpha val="25000"/>
                  </a:schemeClr>
                </a:solidFill>
              </a:rPr>
              <a:t>Transformed NAS</a:t>
            </a:r>
          </a:p>
        </p:txBody>
      </p:sp>
      <p:sp>
        <p:nvSpPr>
          <p:cNvPr id="41" name="Rounded Rectangle 40">
            <a:extLst>
              <a:ext uri="{FF2B5EF4-FFF2-40B4-BE49-F238E27FC236}">
                <a16:creationId xmlns:a16="http://schemas.microsoft.com/office/drawing/2014/main" id="{3736640F-2E6D-BA43-9D1E-8460D624B0D9}"/>
              </a:ext>
            </a:extLst>
          </p:cNvPr>
          <p:cNvSpPr/>
          <p:nvPr/>
        </p:nvSpPr>
        <p:spPr>
          <a:xfrm>
            <a:off x="7007000" y="3167263"/>
            <a:ext cx="2191524" cy="1505500"/>
          </a:xfrm>
          <a:prstGeom prst="roundRect">
            <a:avLst/>
          </a:prstGeom>
          <a:solidFill>
            <a:srgbClr val="6269CE"/>
          </a:solidFill>
          <a:ln w="5715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5" name="TextBox 44">
            <a:extLst>
              <a:ext uri="{FF2B5EF4-FFF2-40B4-BE49-F238E27FC236}">
                <a16:creationId xmlns:a16="http://schemas.microsoft.com/office/drawing/2014/main" id="{BFA00AC3-58FD-CB44-932B-6C5A757DE800}"/>
              </a:ext>
            </a:extLst>
          </p:cNvPr>
          <p:cNvSpPr txBox="1"/>
          <p:nvPr/>
        </p:nvSpPr>
        <p:spPr>
          <a:xfrm>
            <a:off x="7096003" y="3255653"/>
            <a:ext cx="2028231" cy="1200329"/>
          </a:xfrm>
          <a:prstGeom prst="rect">
            <a:avLst/>
          </a:prstGeom>
          <a:noFill/>
          <a:effectLst/>
        </p:spPr>
        <p:txBody>
          <a:bodyPr wrap="square" rtlCol="0">
            <a:spAutoFit/>
          </a:bodyPr>
          <a:lstStyle/>
          <a:p>
            <a:pPr algn="ctr"/>
            <a:r>
              <a:rPr lang="en-US" b="1">
                <a:solidFill>
                  <a:schemeClr val="bg1"/>
                </a:solidFill>
                <a:cs typeface="Arial" panose="020B0604020202020204" pitchFamily="34" charset="0"/>
              </a:rPr>
              <a:t>TC-5: Safety Demonstrator Series for Operational IASMS</a:t>
            </a:r>
          </a:p>
        </p:txBody>
      </p:sp>
      <p:sp>
        <p:nvSpPr>
          <p:cNvPr id="33" name="Rounded Rectangle 32">
            <a:extLst>
              <a:ext uri="{FF2B5EF4-FFF2-40B4-BE49-F238E27FC236}">
                <a16:creationId xmlns:a16="http://schemas.microsoft.com/office/drawing/2014/main" id="{6F428097-59D6-5646-A1C9-F0DF96B878B9}"/>
              </a:ext>
            </a:extLst>
          </p:cNvPr>
          <p:cNvSpPr/>
          <p:nvPr/>
        </p:nvSpPr>
        <p:spPr>
          <a:xfrm>
            <a:off x="6330875" y="1141431"/>
            <a:ext cx="5509672" cy="1788586"/>
          </a:xfrm>
          <a:prstGeom prst="roundRect">
            <a:avLst/>
          </a:prstGeom>
          <a:solidFill>
            <a:srgbClr val="7030A0"/>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latin typeface="Calibri"/>
                <a:cs typeface="Arial"/>
              </a:rPr>
              <a:t>Safety Demonstrator Series</a:t>
            </a:r>
          </a:p>
          <a:p>
            <a:pPr algn="ctr"/>
            <a:r>
              <a:rPr lang="en-US" b="1">
                <a:latin typeface="Calibri"/>
                <a:cs typeface="Arial"/>
              </a:rPr>
              <a:t>Operational demonstration of and recommendations for requirements and standards necessary to monitor, assess, and mitigate risks to assure safety in disaster-oriented operations. </a:t>
            </a:r>
            <a:endParaRPr lang="en-US" b="1">
              <a:latin typeface="Calibri"/>
              <a:cs typeface="Arial" panose="020B0604020202020204" pitchFamily="34" charset="0"/>
            </a:endParaRPr>
          </a:p>
        </p:txBody>
      </p:sp>
      <p:sp>
        <p:nvSpPr>
          <p:cNvPr id="13" name="Title 12">
            <a:extLst>
              <a:ext uri="{FF2B5EF4-FFF2-40B4-BE49-F238E27FC236}">
                <a16:creationId xmlns:a16="http://schemas.microsoft.com/office/drawing/2014/main" id="{AD23A92D-B8C6-0623-9BE2-6FDEAACD9E96}"/>
              </a:ext>
            </a:extLst>
          </p:cNvPr>
          <p:cNvSpPr>
            <a:spLocks noGrp="1"/>
          </p:cNvSpPr>
          <p:nvPr>
            <p:ph type="title"/>
          </p:nvPr>
        </p:nvSpPr>
        <p:spPr/>
        <p:txBody>
          <a:bodyPr/>
          <a:lstStyle/>
          <a:p>
            <a:r>
              <a:rPr lang="en-US"/>
              <a:t>System Wide Safety Overview and Technical Challenge #5</a:t>
            </a:r>
          </a:p>
        </p:txBody>
      </p:sp>
      <p:sp>
        <p:nvSpPr>
          <p:cNvPr id="16" name="Slide Number Placeholder 2">
            <a:extLst>
              <a:ext uri="{FF2B5EF4-FFF2-40B4-BE49-F238E27FC236}">
                <a16:creationId xmlns:a16="http://schemas.microsoft.com/office/drawing/2014/main" id="{0C3800E2-4E67-4E22-BC5F-DD9CA0A395F7}"/>
              </a:ext>
            </a:extLst>
          </p:cNvPr>
          <p:cNvSpPr>
            <a:spLocks noGrp="1"/>
          </p:cNvSpPr>
          <p:nvPr>
            <p:ph type="sldNum" sz="quarter" idx="12"/>
          </p:nvPr>
        </p:nvSpPr>
        <p:spPr>
          <a:xfrm>
            <a:off x="10875483" y="6590584"/>
            <a:ext cx="978355" cy="212999"/>
          </a:xfrm>
        </p:spPr>
        <p:txBody>
          <a:bodyPr/>
          <a:lstStyle/>
          <a:p>
            <a:fld id="{4B5A7D23-5EA3-BB48-9A7E-29066237FEC6}" type="slidenum">
              <a:rPr lang="en-US" smtClean="0">
                <a:solidFill>
                  <a:prstClr val="black">
                    <a:tint val="75000"/>
                  </a:prstClr>
                </a:solidFill>
              </a:rPr>
              <a:pPr/>
              <a:t>5</a:t>
            </a:fld>
            <a:endParaRPr lang="en-US">
              <a:solidFill>
                <a:prstClr val="black">
                  <a:tint val="75000"/>
                </a:prstClr>
              </a:solidFill>
            </a:endParaRPr>
          </a:p>
        </p:txBody>
      </p:sp>
    </p:spTree>
    <p:extLst>
      <p:ext uri="{BB962C8B-B14F-4D97-AF65-F5344CB8AC3E}">
        <p14:creationId xmlns:p14="http://schemas.microsoft.com/office/powerpoint/2010/main" val="4196183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 name="Picture 102">
            <a:extLst>
              <a:ext uri="{FF2B5EF4-FFF2-40B4-BE49-F238E27FC236}">
                <a16:creationId xmlns:a16="http://schemas.microsoft.com/office/drawing/2014/main" id="{F531DBB3-7B5D-477D-B237-E75637C4489F}"/>
              </a:ext>
            </a:extLst>
          </p:cNvPr>
          <p:cNvPicPr>
            <a:picLocks noChangeAspect="1"/>
          </p:cNvPicPr>
          <p:nvPr/>
        </p:nvPicPr>
        <p:blipFill>
          <a:blip r:embed="rId3"/>
          <a:srcRect/>
          <a:stretch/>
        </p:blipFill>
        <p:spPr>
          <a:xfrm>
            <a:off x="6069857" y="1566407"/>
            <a:ext cx="3093528" cy="4997602"/>
          </a:xfrm>
          <a:prstGeom prst="rect">
            <a:avLst/>
          </a:prstGeom>
        </p:spPr>
      </p:pic>
      <p:sp>
        <p:nvSpPr>
          <p:cNvPr id="83" name="Rectangle 82">
            <a:extLst>
              <a:ext uri="{FF2B5EF4-FFF2-40B4-BE49-F238E27FC236}">
                <a16:creationId xmlns:a16="http://schemas.microsoft.com/office/drawing/2014/main" id="{9B01DB35-4D93-4341-B058-2BCACA0E26CF}"/>
              </a:ext>
            </a:extLst>
          </p:cNvPr>
          <p:cNvSpPr/>
          <p:nvPr/>
        </p:nvSpPr>
        <p:spPr>
          <a:xfrm>
            <a:off x="6075999" y="1568461"/>
            <a:ext cx="3057292" cy="5027085"/>
          </a:xfrm>
          <a:prstGeom prst="rect">
            <a:avLst/>
          </a:prstGeom>
          <a:gradFill>
            <a:gsLst>
              <a:gs pos="0">
                <a:schemeClr val="bg1"/>
              </a:gs>
              <a:gs pos="67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7" name="Picture 106">
            <a:extLst>
              <a:ext uri="{FF2B5EF4-FFF2-40B4-BE49-F238E27FC236}">
                <a16:creationId xmlns:a16="http://schemas.microsoft.com/office/drawing/2014/main" id="{7DE1543D-9F21-4530-B032-E28CD598F1C1}"/>
              </a:ext>
            </a:extLst>
          </p:cNvPr>
          <p:cNvPicPr>
            <a:picLocks noChangeAspect="1"/>
          </p:cNvPicPr>
          <p:nvPr/>
        </p:nvPicPr>
        <p:blipFill>
          <a:blip r:embed="rId4"/>
          <a:srcRect/>
          <a:stretch/>
        </p:blipFill>
        <p:spPr>
          <a:xfrm>
            <a:off x="9146815" y="1568461"/>
            <a:ext cx="3038181" cy="5001884"/>
          </a:xfrm>
          <a:prstGeom prst="rect">
            <a:avLst/>
          </a:prstGeom>
        </p:spPr>
      </p:pic>
      <p:sp>
        <p:nvSpPr>
          <p:cNvPr id="85" name="Rectangle 84">
            <a:extLst>
              <a:ext uri="{FF2B5EF4-FFF2-40B4-BE49-F238E27FC236}">
                <a16:creationId xmlns:a16="http://schemas.microsoft.com/office/drawing/2014/main" id="{7153CABC-4DAC-471D-87AB-0FED5E054550}"/>
              </a:ext>
            </a:extLst>
          </p:cNvPr>
          <p:cNvSpPr/>
          <p:nvPr/>
        </p:nvSpPr>
        <p:spPr>
          <a:xfrm>
            <a:off x="9148292" y="1568461"/>
            <a:ext cx="3043708" cy="5027085"/>
          </a:xfrm>
          <a:prstGeom prst="rect">
            <a:avLst/>
          </a:prstGeom>
          <a:gradFill>
            <a:gsLst>
              <a:gs pos="0">
                <a:schemeClr val="bg1"/>
              </a:gs>
              <a:gs pos="67000">
                <a:schemeClr val="bg1">
                  <a:alpha val="36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6" name="Picture 95">
            <a:extLst>
              <a:ext uri="{FF2B5EF4-FFF2-40B4-BE49-F238E27FC236}">
                <a16:creationId xmlns:a16="http://schemas.microsoft.com/office/drawing/2014/main" id="{02D74896-0F71-46C5-A532-F530E2F70617}"/>
              </a:ext>
            </a:extLst>
          </p:cNvPr>
          <p:cNvPicPr>
            <a:picLocks noChangeAspect="1"/>
          </p:cNvPicPr>
          <p:nvPr/>
        </p:nvPicPr>
        <p:blipFill>
          <a:blip r:embed="rId5"/>
          <a:srcRect/>
          <a:stretch/>
        </p:blipFill>
        <p:spPr>
          <a:xfrm>
            <a:off x="3021228" y="1560429"/>
            <a:ext cx="3046445" cy="5015490"/>
          </a:xfrm>
          <a:prstGeom prst="rect">
            <a:avLst/>
          </a:prstGeom>
        </p:spPr>
      </p:pic>
      <p:sp>
        <p:nvSpPr>
          <p:cNvPr id="81" name="Rectangle 80">
            <a:extLst>
              <a:ext uri="{FF2B5EF4-FFF2-40B4-BE49-F238E27FC236}">
                <a16:creationId xmlns:a16="http://schemas.microsoft.com/office/drawing/2014/main" id="{0DA1F8B6-2816-41D0-8A07-F92FC6247318}"/>
              </a:ext>
            </a:extLst>
          </p:cNvPr>
          <p:cNvSpPr/>
          <p:nvPr/>
        </p:nvSpPr>
        <p:spPr>
          <a:xfrm>
            <a:off x="3025588" y="1566407"/>
            <a:ext cx="3054911" cy="5005442"/>
          </a:xfrm>
          <a:prstGeom prst="rect">
            <a:avLst/>
          </a:prstGeom>
          <a:gradFill>
            <a:gsLst>
              <a:gs pos="0">
                <a:schemeClr val="bg1"/>
              </a:gs>
              <a:gs pos="67000">
                <a:schemeClr val="bg1">
                  <a:alpha val="32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76">
            <a:extLst>
              <a:ext uri="{FF2B5EF4-FFF2-40B4-BE49-F238E27FC236}">
                <a16:creationId xmlns:a16="http://schemas.microsoft.com/office/drawing/2014/main" id="{4D5B674B-3383-459F-A3A3-273BCF1B4C53}"/>
              </a:ext>
            </a:extLst>
          </p:cNvPr>
          <p:cNvPicPr>
            <a:picLocks noChangeAspect="1"/>
          </p:cNvPicPr>
          <p:nvPr/>
        </p:nvPicPr>
        <p:blipFill>
          <a:blip r:embed="rId6"/>
          <a:srcRect l="249" r="249"/>
          <a:stretch/>
        </p:blipFill>
        <p:spPr>
          <a:xfrm>
            <a:off x="-339" y="1568462"/>
            <a:ext cx="3023026" cy="5001884"/>
          </a:xfrm>
          <a:prstGeom prst="rect">
            <a:avLst/>
          </a:prstGeom>
        </p:spPr>
      </p:pic>
      <p:sp>
        <p:nvSpPr>
          <p:cNvPr id="78" name="Rectangle 77">
            <a:extLst>
              <a:ext uri="{FF2B5EF4-FFF2-40B4-BE49-F238E27FC236}">
                <a16:creationId xmlns:a16="http://schemas.microsoft.com/office/drawing/2014/main" id="{9AA757E0-9DB1-4DDA-87C6-C40F878F13F5}"/>
              </a:ext>
            </a:extLst>
          </p:cNvPr>
          <p:cNvSpPr/>
          <p:nvPr/>
        </p:nvSpPr>
        <p:spPr>
          <a:xfrm>
            <a:off x="-338" y="1562100"/>
            <a:ext cx="3019174" cy="5027085"/>
          </a:xfrm>
          <a:prstGeom prst="rect">
            <a:avLst/>
          </a:prstGeom>
          <a:gradFill>
            <a:gsLst>
              <a:gs pos="0">
                <a:schemeClr val="bg1"/>
              </a:gs>
              <a:gs pos="44000">
                <a:schemeClr val="bg1">
                  <a:alpha val="38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BBDDE37E-B492-4A06-9B44-19C739A3A395}"/>
              </a:ext>
            </a:extLst>
          </p:cNvPr>
          <p:cNvSpPr txBox="1">
            <a:spLocks/>
          </p:cNvSpPr>
          <p:nvPr/>
        </p:nvSpPr>
        <p:spPr>
          <a:xfrm>
            <a:off x="3372255" y="123958"/>
            <a:ext cx="5447490" cy="542441"/>
          </a:xfrm>
          <a:prstGeom prst="rect">
            <a:avLst/>
          </a:prstGeom>
        </p:spPr>
        <p:txBody>
          <a:bodyPr vert="horz" lIns="0" tIns="45720" rIns="91440" bIns="45720" rtlCol="0" anchor="b">
            <a:normAutofit lnSpcReduction="10000"/>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3600">
                <a:latin typeface="Arial"/>
                <a:cs typeface="Arial"/>
              </a:rPr>
              <a:t> Scheduled Progression</a:t>
            </a:r>
          </a:p>
        </p:txBody>
      </p:sp>
      <p:sp>
        <p:nvSpPr>
          <p:cNvPr id="7" name="Title 1">
            <a:extLst>
              <a:ext uri="{FF2B5EF4-FFF2-40B4-BE49-F238E27FC236}">
                <a16:creationId xmlns:a16="http://schemas.microsoft.com/office/drawing/2014/main" id="{7BAE65CC-50F5-4069-B1B2-E8E86DCEBAF8}"/>
              </a:ext>
            </a:extLst>
          </p:cNvPr>
          <p:cNvSpPr txBox="1">
            <a:spLocks/>
          </p:cNvSpPr>
          <p:nvPr/>
        </p:nvSpPr>
        <p:spPr>
          <a:xfrm>
            <a:off x="455989" y="1497575"/>
            <a:ext cx="1465799" cy="346982"/>
          </a:xfrm>
          <a:prstGeom prst="rect">
            <a:avLst/>
          </a:prstGeom>
        </p:spPr>
        <p:txBody>
          <a:bodyPr vert="horz" lIns="0" tIns="45720" rIns="91440" bIns="45720" rtlCol="0" anchor="b">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1100" b="0">
                <a:solidFill>
                  <a:srgbClr val="0066B3"/>
                </a:solidFill>
                <a:latin typeface="Arial"/>
                <a:cs typeface="Arial"/>
              </a:rPr>
              <a:t>HIGH</a:t>
            </a:r>
          </a:p>
        </p:txBody>
      </p:sp>
      <p:sp>
        <p:nvSpPr>
          <p:cNvPr id="8" name="Title 1">
            <a:extLst>
              <a:ext uri="{FF2B5EF4-FFF2-40B4-BE49-F238E27FC236}">
                <a16:creationId xmlns:a16="http://schemas.microsoft.com/office/drawing/2014/main" id="{52CB29C0-5EB6-4FEB-B06F-AE3A502E8418}"/>
              </a:ext>
            </a:extLst>
          </p:cNvPr>
          <p:cNvSpPr txBox="1">
            <a:spLocks/>
          </p:cNvSpPr>
          <p:nvPr/>
        </p:nvSpPr>
        <p:spPr>
          <a:xfrm>
            <a:off x="455989" y="1949394"/>
            <a:ext cx="1465799" cy="346982"/>
          </a:xfrm>
          <a:prstGeom prst="rect">
            <a:avLst/>
          </a:prstGeom>
        </p:spPr>
        <p:txBody>
          <a:bodyPr vert="horz" lIns="0" tIns="45720" rIns="91440" bIns="45720" rtlCol="0" anchor="b">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1100" b="0">
                <a:solidFill>
                  <a:srgbClr val="0066B3"/>
                </a:solidFill>
                <a:latin typeface="Arial"/>
                <a:cs typeface="Arial"/>
              </a:rPr>
              <a:t>LOW-</a:t>
            </a:r>
            <a:r>
              <a:rPr lang="en-US" sz="1100" b="0">
                <a:solidFill>
                  <a:srgbClr val="FF7A00"/>
                </a:solidFill>
                <a:latin typeface="Arial"/>
                <a:cs typeface="Arial"/>
              </a:rPr>
              <a:t>MODERATE</a:t>
            </a:r>
          </a:p>
        </p:txBody>
      </p:sp>
      <p:sp>
        <p:nvSpPr>
          <p:cNvPr id="9" name="Title 1">
            <a:extLst>
              <a:ext uri="{FF2B5EF4-FFF2-40B4-BE49-F238E27FC236}">
                <a16:creationId xmlns:a16="http://schemas.microsoft.com/office/drawing/2014/main" id="{9A66BD65-4C9F-4F83-82AC-22D04C429903}"/>
              </a:ext>
            </a:extLst>
          </p:cNvPr>
          <p:cNvSpPr txBox="1">
            <a:spLocks/>
          </p:cNvSpPr>
          <p:nvPr/>
        </p:nvSpPr>
        <p:spPr>
          <a:xfrm>
            <a:off x="455989" y="2379618"/>
            <a:ext cx="1465799" cy="346982"/>
          </a:xfrm>
          <a:prstGeom prst="rect">
            <a:avLst/>
          </a:prstGeom>
        </p:spPr>
        <p:txBody>
          <a:bodyPr vert="horz" lIns="0" tIns="45720" rIns="91440" bIns="45720" rtlCol="0" anchor="b">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1100" b="0">
                <a:solidFill>
                  <a:srgbClr val="0066B3"/>
                </a:solidFill>
                <a:latin typeface="Arial"/>
                <a:cs typeface="Arial"/>
              </a:rPr>
              <a:t>LOW-</a:t>
            </a:r>
            <a:r>
              <a:rPr lang="en-US" sz="1100" b="0">
                <a:solidFill>
                  <a:srgbClr val="FF7A00"/>
                </a:solidFill>
                <a:latin typeface="Arial"/>
                <a:cs typeface="Arial"/>
              </a:rPr>
              <a:t>MODERATE</a:t>
            </a:r>
          </a:p>
        </p:txBody>
      </p:sp>
      <p:sp>
        <p:nvSpPr>
          <p:cNvPr id="10" name="Title 1">
            <a:extLst>
              <a:ext uri="{FF2B5EF4-FFF2-40B4-BE49-F238E27FC236}">
                <a16:creationId xmlns:a16="http://schemas.microsoft.com/office/drawing/2014/main" id="{8B1D27EC-6977-4440-A352-3CF009314D52}"/>
              </a:ext>
            </a:extLst>
          </p:cNvPr>
          <p:cNvSpPr txBox="1">
            <a:spLocks/>
          </p:cNvSpPr>
          <p:nvPr/>
        </p:nvSpPr>
        <p:spPr>
          <a:xfrm>
            <a:off x="3500598" y="1507100"/>
            <a:ext cx="1465799" cy="346982"/>
          </a:xfrm>
          <a:prstGeom prst="rect">
            <a:avLst/>
          </a:prstGeom>
        </p:spPr>
        <p:txBody>
          <a:bodyPr vert="horz" lIns="0" tIns="45720" rIns="91440" bIns="45720" rtlCol="0" anchor="b">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1100" b="0">
                <a:solidFill>
                  <a:srgbClr val="0066B3"/>
                </a:solidFill>
                <a:latin typeface="Arial"/>
                <a:cs typeface="Arial"/>
              </a:rPr>
              <a:t>MED</a:t>
            </a:r>
          </a:p>
        </p:txBody>
      </p:sp>
      <p:sp>
        <p:nvSpPr>
          <p:cNvPr id="11" name="Title 1">
            <a:extLst>
              <a:ext uri="{FF2B5EF4-FFF2-40B4-BE49-F238E27FC236}">
                <a16:creationId xmlns:a16="http://schemas.microsoft.com/office/drawing/2014/main" id="{FD3EB1A6-5270-4C9B-9B08-F00412CFD1A6}"/>
              </a:ext>
            </a:extLst>
          </p:cNvPr>
          <p:cNvSpPr txBox="1">
            <a:spLocks/>
          </p:cNvSpPr>
          <p:nvPr/>
        </p:nvSpPr>
        <p:spPr>
          <a:xfrm>
            <a:off x="3491073" y="1938074"/>
            <a:ext cx="1465799" cy="346982"/>
          </a:xfrm>
          <a:prstGeom prst="rect">
            <a:avLst/>
          </a:prstGeom>
        </p:spPr>
        <p:txBody>
          <a:bodyPr vert="horz" lIns="0" tIns="45720" rIns="91440" bIns="45720" rtlCol="0" anchor="b">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1100" b="0">
                <a:solidFill>
                  <a:srgbClr val="FF7A00"/>
                </a:solidFill>
                <a:latin typeface="Arial"/>
                <a:cs typeface="Arial"/>
              </a:rPr>
              <a:t>MODERATE</a:t>
            </a:r>
          </a:p>
        </p:txBody>
      </p:sp>
      <p:sp>
        <p:nvSpPr>
          <p:cNvPr id="12" name="Title 1">
            <a:extLst>
              <a:ext uri="{FF2B5EF4-FFF2-40B4-BE49-F238E27FC236}">
                <a16:creationId xmlns:a16="http://schemas.microsoft.com/office/drawing/2014/main" id="{EBC07C2B-54BB-4CC2-8D9C-22E230410B38}"/>
              </a:ext>
            </a:extLst>
          </p:cNvPr>
          <p:cNvSpPr txBox="1">
            <a:spLocks/>
          </p:cNvSpPr>
          <p:nvPr/>
        </p:nvSpPr>
        <p:spPr>
          <a:xfrm>
            <a:off x="3481548" y="2379618"/>
            <a:ext cx="1465799" cy="346982"/>
          </a:xfrm>
          <a:prstGeom prst="rect">
            <a:avLst/>
          </a:prstGeom>
        </p:spPr>
        <p:txBody>
          <a:bodyPr vert="horz" lIns="0" tIns="45720" rIns="91440" bIns="45720" rtlCol="0" anchor="b">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1100" b="0">
                <a:solidFill>
                  <a:srgbClr val="FF7A00"/>
                </a:solidFill>
                <a:latin typeface="Arial"/>
                <a:cs typeface="Arial"/>
              </a:rPr>
              <a:t>MODERATE-</a:t>
            </a:r>
            <a:r>
              <a:rPr lang="en-US" sz="1100" b="0">
                <a:solidFill>
                  <a:srgbClr val="C00000"/>
                </a:solidFill>
                <a:latin typeface="Arial"/>
                <a:cs typeface="Arial"/>
              </a:rPr>
              <a:t>HIGH</a:t>
            </a:r>
          </a:p>
        </p:txBody>
      </p:sp>
      <p:sp>
        <p:nvSpPr>
          <p:cNvPr id="13" name="Title 1">
            <a:extLst>
              <a:ext uri="{FF2B5EF4-FFF2-40B4-BE49-F238E27FC236}">
                <a16:creationId xmlns:a16="http://schemas.microsoft.com/office/drawing/2014/main" id="{32412C72-4070-4C57-A960-451107FB27E8}"/>
              </a:ext>
            </a:extLst>
          </p:cNvPr>
          <p:cNvSpPr txBox="1">
            <a:spLocks/>
          </p:cNvSpPr>
          <p:nvPr/>
        </p:nvSpPr>
        <p:spPr>
          <a:xfrm>
            <a:off x="6526157" y="1516625"/>
            <a:ext cx="1465799" cy="346982"/>
          </a:xfrm>
          <a:prstGeom prst="rect">
            <a:avLst/>
          </a:prstGeom>
        </p:spPr>
        <p:txBody>
          <a:bodyPr vert="horz" lIns="0" tIns="45720" rIns="91440" bIns="45720" rtlCol="0" anchor="b">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1100" b="0">
                <a:solidFill>
                  <a:srgbClr val="0066B3"/>
                </a:solidFill>
                <a:latin typeface="Arial"/>
                <a:cs typeface="Arial"/>
              </a:rPr>
              <a:t>LOW</a:t>
            </a:r>
          </a:p>
        </p:txBody>
      </p:sp>
      <p:sp>
        <p:nvSpPr>
          <p:cNvPr id="14" name="Title 1">
            <a:extLst>
              <a:ext uri="{FF2B5EF4-FFF2-40B4-BE49-F238E27FC236}">
                <a16:creationId xmlns:a16="http://schemas.microsoft.com/office/drawing/2014/main" id="{9BD6A488-CC1D-4796-85D0-E254EC8D58A8}"/>
              </a:ext>
            </a:extLst>
          </p:cNvPr>
          <p:cNvSpPr txBox="1">
            <a:spLocks/>
          </p:cNvSpPr>
          <p:nvPr/>
        </p:nvSpPr>
        <p:spPr>
          <a:xfrm>
            <a:off x="6526157" y="1938074"/>
            <a:ext cx="1465799" cy="346982"/>
          </a:xfrm>
          <a:prstGeom prst="rect">
            <a:avLst/>
          </a:prstGeom>
        </p:spPr>
        <p:txBody>
          <a:bodyPr vert="horz" lIns="0" tIns="45720" rIns="91440" bIns="45720" rtlCol="0" anchor="b">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1100" b="0">
                <a:solidFill>
                  <a:srgbClr val="FF7A00"/>
                </a:solidFill>
                <a:latin typeface="Arial"/>
                <a:cs typeface="Arial"/>
              </a:rPr>
              <a:t>MODERATE</a:t>
            </a:r>
          </a:p>
        </p:txBody>
      </p:sp>
      <p:sp>
        <p:nvSpPr>
          <p:cNvPr id="15" name="Title 1">
            <a:extLst>
              <a:ext uri="{FF2B5EF4-FFF2-40B4-BE49-F238E27FC236}">
                <a16:creationId xmlns:a16="http://schemas.microsoft.com/office/drawing/2014/main" id="{DD8DC2D5-CC98-452E-BDC2-50A227AF8241}"/>
              </a:ext>
            </a:extLst>
          </p:cNvPr>
          <p:cNvSpPr txBox="1">
            <a:spLocks/>
          </p:cNvSpPr>
          <p:nvPr/>
        </p:nvSpPr>
        <p:spPr>
          <a:xfrm>
            <a:off x="6516632" y="2379618"/>
            <a:ext cx="1465799" cy="346982"/>
          </a:xfrm>
          <a:prstGeom prst="rect">
            <a:avLst/>
          </a:prstGeom>
        </p:spPr>
        <p:txBody>
          <a:bodyPr vert="horz" lIns="0" tIns="45720" rIns="91440" bIns="45720" rtlCol="0" anchor="b">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1100" b="0">
                <a:solidFill>
                  <a:srgbClr val="FF7A00"/>
                </a:solidFill>
                <a:latin typeface="Arial"/>
                <a:cs typeface="Arial"/>
              </a:rPr>
              <a:t>MODERATE</a:t>
            </a:r>
          </a:p>
        </p:txBody>
      </p:sp>
      <p:sp>
        <p:nvSpPr>
          <p:cNvPr id="16" name="Title 1">
            <a:extLst>
              <a:ext uri="{FF2B5EF4-FFF2-40B4-BE49-F238E27FC236}">
                <a16:creationId xmlns:a16="http://schemas.microsoft.com/office/drawing/2014/main" id="{1952F0CC-F79B-40DB-AA2A-13A81B085BDD}"/>
              </a:ext>
            </a:extLst>
          </p:cNvPr>
          <p:cNvSpPr txBox="1">
            <a:spLocks/>
          </p:cNvSpPr>
          <p:nvPr/>
        </p:nvSpPr>
        <p:spPr>
          <a:xfrm>
            <a:off x="9561241" y="1507100"/>
            <a:ext cx="1465799" cy="346982"/>
          </a:xfrm>
          <a:prstGeom prst="rect">
            <a:avLst/>
          </a:prstGeom>
        </p:spPr>
        <p:txBody>
          <a:bodyPr vert="horz" lIns="0" tIns="45720" rIns="91440" bIns="45720" rtlCol="0" anchor="b">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1100" b="0">
                <a:solidFill>
                  <a:srgbClr val="0066B3"/>
                </a:solidFill>
                <a:latin typeface="Arial"/>
                <a:cs typeface="Arial"/>
              </a:rPr>
              <a:t>LOW</a:t>
            </a:r>
          </a:p>
        </p:txBody>
      </p:sp>
      <p:sp>
        <p:nvSpPr>
          <p:cNvPr id="17" name="Title 1">
            <a:extLst>
              <a:ext uri="{FF2B5EF4-FFF2-40B4-BE49-F238E27FC236}">
                <a16:creationId xmlns:a16="http://schemas.microsoft.com/office/drawing/2014/main" id="{5E7F3B70-A231-424E-8C14-451E053B9311}"/>
              </a:ext>
            </a:extLst>
          </p:cNvPr>
          <p:cNvSpPr txBox="1">
            <a:spLocks/>
          </p:cNvSpPr>
          <p:nvPr/>
        </p:nvSpPr>
        <p:spPr>
          <a:xfrm>
            <a:off x="9561241" y="1938074"/>
            <a:ext cx="1465799" cy="346982"/>
          </a:xfrm>
          <a:prstGeom prst="rect">
            <a:avLst/>
          </a:prstGeom>
        </p:spPr>
        <p:txBody>
          <a:bodyPr vert="horz" lIns="0" tIns="45720" rIns="91440" bIns="45720" rtlCol="0" anchor="b">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1100" b="0">
                <a:solidFill>
                  <a:srgbClr val="C00000"/>
                </a:solidFill>
                <a:latin typeface="Arial"/>
                <a:cs typeface="Arial"/>
              </a:rPr>
              <a:t>HIGH</a:t>
            </a:r>
          </a:p>
        </p:txBody>
      </p:sp>
      <p:sp>
        <p:nvSpPr>
          <p:cNvPr id="18" name="Title 1">
            <a:extLst>
              <a:ext uri="{FF2B5EF4-FFF2-40B4-BE49-F238E27FC236}">
                <a16:creationId xmlns:a16="http://schemas.microsoft.com/office/drawing/2014/main" id="{D8D7CC59-E010-4843-85AD-A3302986BF2E}"/>
              </a:ext>
            </a:extLst>
          </p:cNvPr>
          <p:cNvSpPr txBox="1">
            <a:spLocks/>
          </p:cNvSpPr>
          <p:nvPr/>
        </p:nvSpPr>
        <p:spPr>
          <a:xfrm>
            <a:off x="9561241" y="2379618"/>
            <a:ext cx="1465799" cy="346982"/>
          </a:xfrm>
          <a:prstGeom prst="rect">
            <a:avLst/>
          </a:prstGeom>
        </p:spPr>
        <p:txBody>
          <a:bodyPr vert="horz" lIns="0" tIns="45720" rIns="91440" bIns="45720" rtlCol="0" anchor="b">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1100" b="0">
                <a:solidFill>
                  <a:srgbClr val="C00000"/>
                </a:solidFill>
                <a:latin typeface="Arial"/>
                <a:cs typeface="Arial"/>
              </a:rPr>
              <a:t>HIGH</a:t>
            </a:r>
          </a:p>
        </p:txBody>
      </p:sp>
      <p:pic>
        <p:nvPicPr>
          <p:cNvPr id="19" name="Graphic 18" descr="Exclamation mark with solid fill">
            <a:extLst>
              <a:ext uri="{FF2B5EF4-FFF2-40B4-BE49-F238E27FC236}">
                <a16:creationId xmlns:a16="http://schemas.microsoft.com/office/drawing/2014/main" id="{5F1F7B6F-711A-437B-8D06-0D3E1C0AB8F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562" y="1658442"/>
            <a:ext cx="258077" cy="258077"/>
          </a:xfrm>
          <a:prstGeom prst="rect">
            <a:avLst/>
          </a:prstGeom>
        </p:spPr>
      </p:pic>
      <p:pic>
        <p:nvPicPr>
          <p:cNvPr id="20" name="Graphic 19" descr="Exclamation mark with solid fill">
            <a:extLst>
              <a:ext uri="{FF2B5EF4-FFF2-40B4-BE49-F238E27FC236}">
                <a16:creationId xmlns:a16="http://schemas.microsoft.com/office/drawing/2014/main" id="{35BA77D4-9334-44F4-9434-2E706885BB9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137030" y="1658442"/>
            <a:ext cx="258077" cy="258077"/>
          </a:xfrm>
          <a:prstGeom prst="rect">
            <a:avLst/>
          </a:prstGeom>
        </p:spPr>
      </p:pic>
      <p:pic>
        <p:nvPicPr>
          <p:cNvPr id="21" name="Graphic 20" descr="Exclamation mark with solid fill">
            <a:extLst>
              <a:ext uri="{FF2B5EF4-FFF2-40B4-BE49-F238E27FC236}">
                <a16:creationId xmlns:a16="http://schemas.microsoft.com/office/drawing/2014/main" id="{7A5D6E2C-6195-44B3-813C-80FC0707216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80506" y="1658442"/>
            <a:ext cx="258077" cy="258077"/>
          </a:xfrm>
          <a:prstGeom prst="rect">
            <a:avLst/>
          </a:prstGeom>
        </p:spPr>
      </p:pic>
      <p:pic>
        <p:nvPicPr>
          <p:cNvPr id="22" name="Graphic 21" descr="Exclamation mark with solid fill">
            <a:extLst>
              <a:ext uri="{FF2B5EF4-FFF2-40B4-BE49-F238E27FC236}">
                <a16:creationId xmlns:a16="http://schemas.microsoft.com/office/drawing/2014/main" id="{74C5AC85-CAAE-4877-AD29-DE952D5A68B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222954" y="1658442"/>
            <a:ext cx="258077" cy="258077"/>
          </a:xfrm>
          <a:prstGeom prst="rect">
            <a:avLst/>
          </a:prstGeom>
        </p:spPr>
      </p:pic>
      <p:pic>
        <p:nvPicPr>
          <p:cNvPr id="23" name="Graphic 22" descr="Badge Question Mark with solid fill">
            <a:extLst>
              <a:ext uri="{FF2B5EF4-FFF2-40B4-BE49-F238E27FC236}">
                <a16:creationId xmlns:a16="http://schemas.microsoft.com/office/drawing/2014/main" id="{7E073C02-280A-477A-A31F-E1D5B0C871B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8354" y="2505997"/>
            <a:ext cx="320492" cy="320492"/>
          </a:xfrm>
          <a:prstGeom prst="rect">
            <a:avLst/>
          </a:prstGeom>
        </p:spPr>
      </p:pic>
      <p:pic>
        <p:nvPicPr>
          <p:cNvPr id="24" name="Graphic 23" descr="Badge Question Mark with solid fill">
            <a:extLst>
              <a:ext uri="{FF2B5EF4-FFF2-40B4-BE49-F238E27FC236}">
                <a16:creationId xmlns:a16="http://schemas.microsoft.com/office/drawing/2014/main" id="{3822BD3F-D728-4354-96D2-3E53F1243D5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088883" y="2505997"/>
            <a:ext cx="320492" cy="320492"/>
          </a:xfrm>
          <a:prstGeom prst="rect">
            <a:avLst/>
          </a:prstGeom>
        </p:spPr>
      </p:pic>
      <p:pic>
        <p:nvPicPr>
          <p:cNvPr id="25" name="Graphic 24" descr="Badge Question Mark with solid fill">
            <a:extLst>
              <a:ext uri="{FF2B5EF4-FFF2-40B4-BE49-F238E27FC236}">
                <a16:creationId xmlns:a16="http://schemas.microsoft.com/office/drawing/2014/main" id="{D4B27C04-97F5-4DA6-A6D9-B997DF8045E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134133" y="2505997"/>
            <a:ext cx="320492" cy="320492"/>
          </a:xfrm>
          <a:prstGeom prst="rect">
            <a:avLst/>
          </a:prstGeom>
        </p:spPr>
      </p:pic>
      <p:pic>
        <p:nvPicPr>
          <p:cNvPr id="26" name="Graphic 25" descr="Badge Question Mark with solid fill">
            <a:extLst>
              <a:ext uri="{FF2B5EF4-FFF2-40B4-BE49-F238E27FC236}">
                <a16:creationId xmlns:a16="http://schemas.microsoft.com/office/drawing/2014/main" id="{226707ED-EA0F-4E1F-82CF-F5A45C6BE8D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176581" y="2505997"/>
            <a:ext cx="320492" cy="320492"/>
          </a:xfrm>
          <a:prstGeom prst="rect">
            <a:avLst/>
          </a:prstGeom>
        </p:spPr>
      </p:pic>
      <p:pic>
        <p:nvPicPr>
          <p:cNvPr id="27" name="Graphic 26" descr="Puzzle with solid fill">
            <a:extLst>
              <a:ext uri="{FF2B5EF4-FFF2-40B4-BE49-F238E27FC236}">
                <a16:creationId xmlns:a16="http://schemas.microsoft.com/office/drawing/2014/main" id="{F9DFA608-C08F-4E45-9849-36A857744B7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8273" y="2074568"/>
            <a:ext cx="320492" cy="320492"/>
          </a:xfrm>
          <a:prstGeom prst="rect">
            <a:avLst/>
          </a:prstGeom>
        </p:spPr>
      </p:pic>
      <p:pic>
        <p:nvPicPr>
          <p:cNvPr id="28" name="Graphic 27" descr="Puzzle with solid fill">
            <a:extLst>
              <a:ext uri="{FF2B5EF4-FFF2-40B4-BE49-F238E27FC236}">
                <a16:creationId xmlns:a16="http://schemas.microsoft.com/office/drawing/2014/main" id="{4855150F-78EC-4A7D-80FB-BEF4FCA715F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106413" y="2074568"/>
            <a:ext cx="320492" cy="320492"/>
          </a:xfrm>
          <a:prstGeom prst="rect">
            <a:avLst/>
          </a:prstGeom>
        </p:spPr>
      </p:pic>
      <p:pic>
        <p:nvPicPr>
          <p:cNvPr id="29" name="Graphic 28" descr="Puzzle with solid fill">
            <a:extLst>
              <a:ext uri="{FF2B5EF4-FFF2-40B4-BE49-F238E27FC236}">
                <a16:creationId xmlns:a16="http://schemas.microsoft.com/office/drawing/2014/main" id="{44DD0D25-0FED-43F5-8C90-7C75F40023E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160168" y="2074568"/>
            <a:ext cx="320492" cy="320492"/>
          </a:xfrm>
          <a:prstGeom prst="rect">
            <a:avLst/>
          </a:prstGeom>
        </p:spPr>
      </p:pic>
      <p:pic>
        <p:nvPicPr>
          <p:cNvPr id="30" name="Graphic 29" descr="Puzzle with solid fill">
            <a:extLst>
              <a:ext uri="{FF2B5EF4-FFF2-40B4-BE49-F238E27FC236}">
                <a16:creationId xmlns:a16="http://schemas.microsoft.com/office/drawing/2014/main" id="{5EA57ADF-8FBA-49DC-B4B8-B75D7F1ECEC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180527" y="2074568"/>
            <a:ext cx="320492" cy="320492"/>
          </a:xfrm>
          <a:prstGeom prst="rect">
            <a:avLst/>
          </a:prstGeom>
        </p:spPr>
      </p:pic>
      <p:grpSp>
        <p:nvGrpSpPr>
          <p:cNvPr id="31" name="Group 30">
            <a:extLst>
              <a:ext uri="{FF2B5EF4-FFF2-40B4-BE49-F238E27FC236}">
                <a16:creationId xmlns:a16="http://schemas.microsoft.com/office/drawing/2014/main" id="{2FB457F2-9A36-4CBF-B6C9-4FD94A751610}"/>
              </a:ext>
            </a:extLst>
          </p:cNvPr>
          <p:cNvGrpSpPr/>
          <p:nvPr/>
        </p:nvGrpSpPr>
        <p:grpSpPr>
          <a:xfrm>
            <a:off x="7948201" y="6429974"/>
            <a:ext cx="3624477" cy="418181"/>
            <a:chOff x="90668" y="6386441"/>
            <a:chExt cx="3624477" cy="418181"/>
          </a:xfrm>
        </p:grpSpPr>
        <p:pic>
          <p:nvPicPr>
            <p:cNvPr id="32" name="Graphic 31" descr="Exclamation mark with solid fill">
              <a:extLst>
                <a:ext uri="{FF2B5EF4-FFF2-40B4-BE49-F238E27FC236}">
                  <a16:creationId xmlns:a16="http://schemas.microsoft.com/office/drawing/2014/main" id="{BD0E4D58-00E0-4671-B6DB-DD057BD5E9D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0668" y="6559903"/>
              <a:ext cx="213286" cy="213286"/>
            </a:xfrm>
            <a:prstGeom prst="rect">
              <a:avLst/>
            </a:prstGeom>
          </p:spPr>
        </p:pic>
        <p:pic>
          <p:nvPicPr>
            <p:cNvPr id="33" name="Graphic 32" descr="Badge Question Mark with solid fill">
              <a:extLst>
                <a:ext uri="{FF2B5EF4-FFF2-40B4-BE49-F238E27FC236}">
                  <a16:creationId xmlns:a16="http://schemas.microsoft.com/office/drawing/2014/main" id="{05E0CDBE-DF3B-47FC-AE98-B1F3BAD2231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580348" y="6539753"/>
              <a:ext cx="264869" cy="264869"/>
            </a:xfrm>
            <a:prstGeom prst="rect">
              <a:avLst/>
            </a:prstGeom>
          </p:spPr>
        </p:pic>
        <p:pic>
          <p:nvPicPr>
            <p:cNvPr id="34" name="Graphic 33" descr="Puzzle with solid fill">
              <a:extLst>
                <a:ext uri="{FF2B5EF4-FFF2-40B4-BE49-F238E27FC236}">
                  <a16:creationId xmlns:a16="http://schemas.microsoft.com/office/drawing/2014/main" id="{F70FD5D1-3AF3-4AC5-B0AD-DDB70BE0807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352882" y="6533236"/>
              <a:ext cx="264869" cy="264869"/>
            </a:xfrm>
            <a:prstGeom prst="rect">
              <a:avLst/>
            </a:prstGeom>
          </p:spPr>
        </p:pic>
        <p:sp>
          <p:nvSpPr>
            <p:cNvPr id="35" name="Title 1">
              <a:extLst>
                <a:ext uri="{FF2B5EF4-FFF2-40B4-BE49-F238E27FC236}">
                  <a16:creationId xmlns:a16="http://schemas.microsoft.com/office/drawing/2014/main" id="{CECBEDFE-ECF9-4C3E-AD8D-9631664191EB}"/>
                </a:ext>
              </a:extLst>
            </p:cNvPr>
            <p:cNvSpPr txBox="1">
              <a:spLocks/>
            </p:cNvSpPr>
            <p:nvPr/>
          </p:nvSpPr>
          <p:spPr>
            <a:xfrm>
              <a:off x="277309" y="6407114"/>
              <a:ext cx="989242" cy="380987"/>
            </a:xfrm>
            <a:prstGeom prst="rect">
              <a:avLst/>
            </a:prstGeom>
          </p:spPr>
          <p:txBody>
            <a:bodyPr vert="horz" lIns="0" tIns="45720" rIns="91440" bIns="45720" rtlCol="0" anchor="b">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1050" b="0">
                  <a:solidFill>
                    <a:srgbClr val="0066B3"/>
                  </a:solidFill>
                  <a:latin typeface="Arial"/>
                  <a:cs typeface="Arial"/>
                </a:rPr>
                <a:t>Risk Tolerance</a:t>
              </a:r>
            </a:p>
          </p:txBody>
        </p:sp>
        <p:sp>
          <p:nvSpPr>
            <p:cNvPr id="36" name="Title 1">
              <a:extLst>
                <a:ext uri="{FF2B5EF4-FFF2-40B4-BE49-F238E27FC236}">
                  <a16:creationId xmlns:a16="http://schemas.microsoft.com/office/drawing/2014/main" id="{EE24C9C6-9584-45EF-A713-D51F83B00E06}"/>
                </a:ext>
              </a:extLst>
            </p:cNvPr>
            <p:cNvSpPr txBox="1">
              <a:spLocks/>
            </p:cNvSpPr>
            <p:nvPr/>
          </p:nvSpPr>
          <p:spPr>
            <a:xfrm>
              <a:off x="1653939" y="6439079"/>
              <a:ext cx="824569" cy="355157"/>
            </a:xfrm>
            <a:prstGeom prst="rect">
              <a:avLst/>
            </a:prstGeom>
          </p:spPr>
          <p:txBody>
            <a:bodyPr vert="horz" lIns="0" tIns="45720" rIns="91440" bIns="45720" rtlCol="0" anchor="b">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1050" b="0">
                  <a:solidFill>
                    <a:srgbClr val="0066B3"/>
                  </a:solidFill>
                  <a:latin typeface="Arial"/>
                  <a:cs typeface="Arial"/>
                </a:rPr>
                <a:t>Complexity</a:t>
              </a:r>
            </a:p>
          </p:txBody>
        </p:sp>
        <p:sp>
          <p:nvSpPr>
            <p:cNvPr id="37" name="Title 1">
              <a:extLst>
                <a:ext uri="{FF2B5EF4-FFF2-40B4-BE49-F238E27FC236}">
                  <a16:creationId xmlns:a16="http://schemas.microsoft.com/office/drawing/2014/main" id="{09F73AC6-0576-42D9-869E-C3FCBC411146}"/>
                </a:ext>
              </a:extLst>
            </p:cNvPr>
            <p:cNvSpPr txBox="1">
              <a:spLocks/>
            </p:cNvSpPr>
            <p:nvPr/>
          </p:nvSpPr>
          <p:spPr>
            <a:xfrm>
              <a:off x="2890576" y="6386441"/>
              <a:ext cx="824569" cy="403283"/>
            </a:xfrm>
            <a:prstGeom prst="rect">
              <a:avLst/>
            </a:prstGeom>
          </p:spPr>
          <p:txBody>
            <a:bodyPr vert="horz" lIns="0" tIns="45720" rIns="91440" bIns="45720" rtlCol="0" anchor="b">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1050" b="0">
                  <a:solidFill>
                    <a:srgbClr val="0066B3"/>
                  </a:solidFill>
                  <a:latin typeface="Arial"/>
                  <a:cs typeface="Arial"/>
                </a:rPr>
                <a:t>Uncertainty</a:t>
              </a:r>
            </a:p>
          </p:txBody>
        </p:sp>
      </p:grpSp>
      <p:pic>
        <p:nvPicPr>
          <p:cNvPr id="39" name="Picture 38" descr="Young businessman writing on notepad">
            <a:extLst>
              <a:ext uri="{FF2B5EF4-FFF2-40B4-BE49-F238E27FC236}">
                <a16:creationId xmlns:a16="http://schemas.microsoft.com/office/drawing/2014/main" id="{677D0ABA-BEAE-4AF1-B854-5CB412FBD4BF}"/>
              </a:ext>
            </a:extLst>
          </p:cNvPr>
          <p:cNvPicPr>
            <a:picLocks noChangeAspect="1"/>
          </p:cNvPicPr>
          <p:nvPr/>
        </p:nvPicPr>
        <p:blipFill>
          <a:blip r:embed="rId13">
            <a:duotone>
              <a:schemeClr val="accent5">
                <a:shade val="45000"/>
                <a:satMod val="135000"/>
              </a:schemeClr>
              <a:prstClr val="white"/>
            </a:duotone>
            <a:extLst>
              <a:ext uri="{BEBA8EAE-BF5A-486C-A8C5-ECC9F3942E4B}">
                <a14:imgProps xmlns:a14="http://schemas.microsoft.com/office/drawing/2010/main">
                  <a14:imgLayer r:embed="rId14">
                    <a14:imgEffect>
                      <a14:colorTemperature colorTemp="1500"/>
                    </a14:imgEffect>
                    <a14:imgEffect>
                      <a14:saturation sat="400000"/>
                    </a14:imgEffect>
                    <a14:imgEffect>
                      <a14:brightnessContrast bright="-100000" contrast="100000"/>
                    </a14:imgEffect>
                  </a14:imgLayer>
                </a14:imgProps>
              </a:ext>
            </a:extLst>
          </a:blip>
          <a:stretch>
            <a:fillRect/>
          </a:stretch>
        </p:blipFill>
        <p:spPr>
          <a:xfrm>
            <a:off x="2703190" y="5695296"/>
            <a:ext cx="259486" cy="826025"/>
          </a:xfrm>
          <a:prstGeom prst="rect">
            <a:avLst/>
          </a:prstGeom>
          <a:noFill/>
        </p:spPr>
      </p:pic>
      <p:pic>
        <p:nvPicPr>
          <p:cNvPr id="40" name="Picture 39">
            <a:extLst>
              <a:ext uri="{FF2B5EF4-FFF2-40B4-BE49-F238E27FC236}">
                <a16:creationId xmlns:a16="http://schemas.microsoft.com/office/drawing/2014/main" id="{7862C113-5D31-4AEC-A9C5-185C9FBA97E6}"/>
              </a:ext>
            </a:extLst>
          </p:cNvPr>
          <p:cNvPicPr>
            <a:picLocks noChangeAspect="1"/>
          </p:cNvPicPr>
          <p:nvPr/>
        </p:nvPicPr>
        <p:blipFill>
          <a:blip r:embed="rId15"/>
          <a:srcRect/>
          <a:stretch/>
        </p:blipFill>
        <p:spPr>
          <a:xfrm>
            <a:off x="8822911" y="5695296"/>
            <a:ext cx="256352" cy="826025"/>
          </a:xfrm>
          <a:prstGeom prst="rect">
            <a:avLst/>
          </a:prstGeom>
          <a:noFill/>
        </p:spPr>
      </p:pic>
      <p:pic>
        <p:nvPicPr>
          <p:cNvPr id="41" name="Picture 40" descr="Young businessman writing on notepad">
            <a:extLst>
              <a:ext uri="{FF2B5EF4-FFF2-40B4-BE49-F238E27FC236}">
                <a16:creationId xmlns:a16="http://schemas.microsoft.com/office/drawing/2014/main" id="{0C4E00E2-117C-4274-B628-01BD0075DB4C}"/>
              </a:ext>
            </a:extLst>
          </p:cNvPr>
          <p:cNvPicPr>
            <a:picLocks noChangeAspect="1"/>
          </p:cNvPicPr>
          <p:nvPr/>
        </p:nvPicPr>
        <p:blipFill>
          <a:blip r:embed="rId13">
            <a:duotone>
              <a:schemeClr val="accent5">
                <a:shade val="45000"/>
                <a:satMod val="135000"/>
              </a:schemeClr>
              <a:prstClr val="white"/>
            </a:duotone>
            <a:extLst>
              <a:ext uri="{BEBA8EAE-BF5A-486C-A8C5-ECC9F3942E4B}">
                <a14:imgProps xmlns:a14="http://schemas.microsoft.com/office/drawing/2010/main">
                  <a14:imgLayer r:embed="rId14">
                    <a14:imgEffect>
                      <a14:colorTemperature colorTemp="1500"/>
                    </a14:imgEffect>
                    <a14:imgEffect>
                      <a14:saturation sat="400000"/>
                    </a14:imgEffect>
                    <a14:imgEffect>
                      <a14:brightnessContrast bright="-100000" contrast="100000"/>
                    </a14:imgEffect>
                  </a14:imgLayer>
                </a14:imgProps>
              </a:ext>
            </a:extLst>
          </a:blip>
          <a:stretch>
            <a:fillRect/>
          </a:stretch>
        </p:blipFill>
        <p:spPr>
          <a:xfrm>
            <a:off x="11840267" y="5692565"/>
            <a:ext cx="259486" cy="826025"/>
          </a:xfrm>
          <a:prstGeom prst="rect">
            <a:avLst/>
          </a:prstGeom>
          <a:noFill/>
        </p:spPr>
      </p:pic>
      <p:sp>
        <p:nvSpPr>
          <p:cNvPr id="42" name="Title 1">
            <a:extLst>
              <a:ext uri="{FF2B5EF4-FFF2-40B4-BE49-F238E27FC236}">
                <a16:creationId xmlns:a16="http://schemas.microsoft.com/office/drawing/2014/main" id="{15861968-E5BA-4FF7-80C0-6A728C494AE4}"/>
              </a:ext>
            </a:extLst>
          </p:cNvPr>
          <p:cNvSpPr txBox="1">
            <a:spLocks/>
          </p:cNvSpPr>
          <p:nvPr/>
        </p:nvSpPr>
        <p:spPr>
          <a:xfrm>
            <a:off x="1324853" y="5965332"/>
            <a:ext cx="1465799" cy="759995"/>
          </a:xfrm>
          <a:prstGeom prst="rect">
            <a:avLst/>
          </a:prstGeom>
          <a:effectLst/>
        </p:spPr>
        <p:txBody>
          <a:bodyPr vert="horz" lIns="0" tIns="45720" rIns="91440" bIns="45720" rtlCol="0" anchor="t">
            <a:noAutofit/>
          </a:bodyPr>
          <a:lstStyle>
            <a:defPPr>
              <a:defRPr lang="en-US"/>
            </a:defPPr>
            <a:lvl1pPr algn="r">
              <a:lnSpc>
                <a:spcPct val="90000"/>
              </a:lnSpc>
              <a:spcBef>
                <a:spcPct val="0"/>
              </a:spcBef>
              <a:buNone/>
              <a:defRPr sz="1200" b="1">
                <a:ln w="3175">
                  <a:noFill/>
                </a:ln>
                <a:solidFill>
                  <a:srgbClr val="0066B3"/>
                </a:solidFill>
                <a:effectLst>
                  <a:outerShdw dist="50800" dir="8100000" algn="tr" rotWithShape="0">
                    <a:schemeClr val="bg1">
                      <a:alpha val="46000"/>
                    </a:schemeClr>
                  </a:outerShdw>
                </a:effectLst>
                <a:latin typeface="Arial"/>
                <a:ea typeface="+mj-ea"/>
                <a:cs typeface="Arial"/>
              </a:defRPr>
            </a:lvl1pPr>
          </a:lstStyle>
          <a:p>
            <a:r>
              <a:rPr lang="en-US">
                <a:effectLst/>
              </a:rPr>
              <a:t>Human Role:</a:t>
            </a:r>
          </a:p>
          <a:p>
            <a:r>
              <a:rPr lang="en-US" sz="1100" b="0">
                <a:effectLst/>
              </a:rPr>
              <a:t>High</a:t>
            </a:r>
            <a:endParaRPr lang="en-US" b="0">
              <a:effectLst/>
            </a:endParaRPr>
          </a:p>
        </p:txBody>
      </p:sp>
      <p:sp>
        <p:nvSpPr>
          <p:cNvPr id="44" name="Title 1">
            <a:extLst>
              <a:ext uri="{FF2B5EF4-FFF2-40B4-BE49-F238E27FC236}">
                <a16:creationId xmlns:a16="http://schemas.microsoft.com/office/drawing/2014/main" id="{779DAB66-6F4F-4BAA-A435-C9E3561DF519}"/>
              </a:ext>
            </a:extLst>
          </p:cNvPr>
          <p:cNvSpPr txBox="1">
            <a:spLocks/>
          </p:cNvSpPr>
          <p:nvPr/>
        </p:nvSpPr>
        <p:spPr>
          <a:xfrm>
            <a:off x="7435259" y="5979900"/>
            <a:ext cx="1465799" cy="759995"/>
          </a:xfrm>
          <a:prstGeom prst="rect">
            <a:avLst/>
          </a:prstGeom>
          <a:effectLst/>
        </p:spPr>
        <p:txBody>
          <a:bodyPr vert="horz" lIns="0" tIns="45720" rIns="91440" bIns="45720" rtlCol="0" anchor="t">
            <a:noAutofit/>
          </a:bodyPr>
          <a:lstStyle>
            <a:defPPr>
              <a:defRPr lang="en-US"/>
            </a:defPPr>
            <a:lvl1pPr algn="r">
              <a:lnSpc>
                <a:spcPct val="90000"/>
              </a:lnSpc>
              <a:spcBef>
                <a:spcPct val="0"/>
              </a:spcBef>
              <a:buNone/>
              <a:defRPr sz="1200" b="1">
                <a:ln w="3175">
                  <a:noFill/>
                </a:ln>
                <a:solidFill>
                  <a:srgbClr val="0066B3"/>
                </a:solidFill>
                <a:effectLst>
                  <a:outerShdw dist="50800" dir="8100000" algn="tr" rotWithShape="0">
                    <a:schemeClr val="bg1">
                      <a:alpha val="46000"/>
                    </a:schemeClr>
                  </a:outerShdw>
                </a:effectLst>
                <a:latin typeface="Arial"/>
                <a:ea typeface="+mj-ea"/>
                <a:cs typeface="Arial"/>
              </a:defRPr>
            </a:lvl1pPr>
          </a:lstStyle>
          <a:p>
            <a:r>
              <a:rPr lang="en-US">
                <a:effectLst/>
              </a:rPr>
              <a:t>Human Role:</a:t>
            </a:r>
          </a:p>
          <a:p>
            <a:r>
              <a:rPr lang="en-US" sz="1100" b="0">
                <a:effectLst/>
              </a:rPr>
              <a:t>Low</a:t>
            </a:r>
            <a:endParaRPr lang="en-US" b="0">
              <a:effectLst/>
            </a:endParaRPr>
          </a:p>
        </p:txBody>
      </p:sp>
      <p:sp>
        <p:nvSpPr>
          <p:cNvPr id="45" name="Title 1">
            <a:extLst>
              <a:ext uri="{FF2B5EF4-FFF2-40B4-BE49-F238E27FC236}">
                <a16:creationId xmlns:a16="http://schemas.microsoft.com/office/drawing/2014/main" id="{22C671F1-A88C-4A63-81B4-44BCD0FA0541}"/>
              </a:ext>
            </a:extLst>
          </p:cNvPr>
          <p:cNvSpPr txBox="1">
            <a:spLocks/>
          </p:cNvSpPr>
          <p:nvPr/>
        </p:nvSpPr>
        <p:spPr>
          <a:xfrm>
            <a:off x="10227356" y="5979900"/>
            <a:ext cx="1612912" cy="759995"/>
          </a:xfrm>
          <a:prstGeom prst="rect">
            <a:avLst/>
          </a:prstGeom>
          <a:effectLst/>
        </p:spPr>
        <p:txBody>
          <a:bodyPr vert="horz" lIns="0" tIns="45720" rIns="91440" bIns="45720" rtlCol="0" anchor="t">
            <a:noAutofit/>
          </a:bodyPr>
          <a:lstStyle>
            <a:defPPr>
              <a:defRPr lang="en-US"/>
            </a:defPPr>
            <a:lvl1pPr algn="r">
              <a:lnSpc>
                <a:spcPct val="90000"/>
              </a:lnSpc>
              <a:spcBef>
                <a:spcPct val="0"/>
              </a:spcBef>
              <a:buNone/>
              <a:defRPr sz="1200" b="1">
                <a:ln w="3175">
                  <a:noFill/>
                </a:ln>
                <a:solidFill>
                  <a:srgbClr val="0066B3"/>
                </a:solidFill>
                <a:effectLst>
                  <a:outerShdw dist="50800" dir="8100000" algn="tr" rotWithShape="0">
                    <a:schemeClr val="bg1">
                      <a:alpha val="46000"/>
                    </a:schemeClr>
                  </a:outerShdw>
                </a:effectLst>
                <a:latin typeface="Arial"/>
                <a:ea typeface="+mj-ea"/>
                <a:cs typeface="Arial"/>
              </a:defRPr>
            </a:lvl1pPr>
          </a:lstStyle>
          <a:p>
            <a:r>
              <a:rPr lang="en-US">
                <a:solidFill>
                  <a:schemeClr val="bg1"/>
                </a:solidFill>
                <a:effectLst/>
              </a:rPr>
              <a:t>Human Role:</a:t>
            </a:r>
          </a:p>
          <a:p>
            <a:r>
              <a:rPr lang="en-US" sz="1100" b="0">
                <a:solidFill>
                  <a:schemeClr val="bg1"/>
                </a:solidFill>
                <a:effectLst/>
              </a:rPr>
              <a:t>Multiple Simultaneous HMI paradigms</a:t>
            </a:r>
          </a:p>
        </p:txBody>
      </p:sp>
      <p:sp>
        <p:nvSpPr>
          <p:cNvPr id="46" name="Title 1">
            <a:extLst>
              <a:ext uri="{FF2B5EF4-FFF2-40B4-BE49-F238E27FC236}">
                <a16:creationId xmlns:a16="http://schemas.microsoft.com/office/drawing/2014/main" id="{174CC456-2CB9-4DB2-AE83-D403BEC6B5C0}"/>
              </a:ext>
            </a:extLst>
          </p:cNvPr>
          <p:cNvSpPr txBox="1">
            <a:spLocks/>
          </p:cNvSpPr>
          <p:nvPr/>
        </p:nvSpPr>
        <p:spPr>
          <a:xfrm>
            <a:off x="455989" y="2907090"/>
            <a:ext cx="2458185" cy="635485"/>
          </a:xfrm>
          <a:prstGeom prst="rect">
            <a:avLst/>
          </a:prstGeom>
        </p:spPr>
        <p:txBody>
          <a:bodyPr vert="horz" lIns="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1100">
                <a:solidFill>
                  <a:srgbClr val="0066B3"/>
                </a:solidFill>
                <a:latin typeface="Arial"/>
                <a:cs typeface="Arial"/>
              </a:rPr>
              <a:t>Environment:</a:t>
            </a:r>
          </a:p>
          <a:p>
            <a:r>
              <a:rPr lang="en-US" sz="1050" b="0">
                <a:solidFill>
                  <a:srgbClr val="0066B3"/>
                </a:solidFill>
                <a:latin typeface="Arial"/>
                <a:cs typeface="Arial"/>
              </a:rPr>
              <a:t>Low Visibility, Smoke...</a:t>
            </a:r>
          </a:p>
        </p:txBody>
      </p:sp>
      <p:cxnSp>
        <p:nvCxnSpPr>
          <p:cNvPr id="47" name="Straight Connector 46">
            <a:extLst>
              <a:ext uri="{FF2B5EF4-FFF2-40B4-BE49-F238E27FC236}">
                <a16:creationId xmlns:a16="http://schemas.microsoft.com/office/drawing/2014/main" id="{578545B2-AE3F-4304-9D5F-B37DDEF25DE5}"/>
              </a:ext>
            </a:extLst>
          </p:cNvPr>
          <p:cNvCxnSpPr>
            <a:cxnSpLocks/>
          </p:cNvCxnSpPr>
          <p:nvPr/>
        </p:nvCxnSpPr>
        <p:spPr>
          <a:xfrm>
            <a:off x="3019425" y="1571625"/>
            <a:ext cx="0" cy="4998720"/>
          </a:xfrm>
          <a:prstGeom prst="line">
            <a:avLst/>
          </a:prstGeom>
          <a:ln w="3175"/>
        </p:spPr>
        <p:style>
          <a:lnRef idx="1">
            <a:schemeClr val="accent5"/>
          </a:lnRef>
          <a:fillRef idx="0">
            <a:schemeClr val="accent5"/>
          </a:fillRef>
          <a:effectRef idx="0">
            <a:schemeClr val="accent5"/>
          </a:effectRef>
          <a:fontRef idx="minor">
            <a:schemeClr val="tx1"/>
          </a:fontRef>
        </p:style>
      </p:cxnSp>
      <p:cxnSp>
        <p:nvCxnSpPr>
          <p:cNvPr id="48" name="Straight Connector 47">
            <a:extLst>
              <a:ext uri="{FF2B5EF4-FFF2-40B4-BE49-F238E27FC236}">
                <a16:creationId xmlns:a16="http://schemas.microsoft.com/office/drawing/2014/main" id="{DA3E12C9-A560-48DD-8F18-C138B832F039}"/>
              </a:ext>
            </a:extLst>
          </p:cNvPr>
          <p:cNvCxnSpPr>
            <a:cxnSpLocks/>
          </p:cNvCxnSpPr>
          <p:nvPr/>
        </p:nvCxnSpPr>
        <p:spPr>
          <a:xfrm>
            <a:off x="6069428" y="1563674"/>
            <a:ext cx="0" cy="4989195"/>
          </a:xfrm>
          <a:prstGeom prst="line">
            <a:avLst/>
          </a:prstGeom>
          <a:ln w="3175"/>
        </p:spPr>
        <p:style>
          <a:lnRef idx="1">
            <a:schemeClr val="accent5"/>
          </a:lnRef>
          <a:fillRef idx="0">
            <a:schemeClr val="accent5"/>
          </a:fillRef>
          <a:effectRef idx="0">
            <a:schemeClr val="accent5"/>
          </a:effectRef>
          <a:fontRef idx="minor">
            <a:schemeClr val="tx1"/>
          </a:fontRef>
        </p:style>
      </p:cxnSp>
      <p:cxnSp>
        <p:nvCxnSpPr>
          <p:cNvPr id="49" name="Straight Connector 48">
            <a:extLst>
              <a:ext uri="{FF2B5EF4-FFF2-40B4-BE49-F238E27FC236}">
                <a16:creationId xmlns:a16="http://schemas.microsoft.com/office/drawing/2014/main" id="{930C3C52-087A-4417-AB20-C8551D3E75DD}"/>
              </a:ext>
            </a:extLst>
          </p:cNvPr>
          <p:cNvCxnSpPr>
            <a:cxnSpLocks/>
          </p:cNvCxnSpPr>
          <p:nvPr/>
        </p:nvCxnSpPr>
        <p:spPr>
          <a:xfrm>
            <a:off x="9138481" y="1562100"/>
            <a:ext cx="0" cy="4998720"/>
          </a:xfrm>
          <a:prstGeom prst="line">
            <a:avLst/>
          </a:prstGeom>
          <a:ln w="3175"/>
        </p:spPr>
        <p:style>
          <a:lnRef idx="1">
            <a:schemeClr val="accent5"/>
          </a:lnRef>
          <a:fillRef idx="0">
            <a:schemeClr val="accent5"/>
          </a:fillRef>
          <a:effectRef idx="0">
            <a:schemeClr val="accent5"/>
          </a:effectRef>
          <a:fontRef idx="minor">
            <a:schemeClr val="tx1"/>
          </a:fontRef>
        </p:style>
      </p:cxnSp>
      <p:sp>
        <p:nvSpPr>
          <p:cNvPr id="50" name="Title 1">
            <a:extLst>
              <a:ext uri="{FF2B5EF4-FFF2-40B4-BE49-F238E27FC236}">
                <a16:creationId xmlns:a16="http://schemas.microsoft.com/office/drawing/2014/main" id="{A213928C-8C6C-43E5-913D-4B7F35AA2CA3}"/>
              </a:ext>
            </a:extLst>
          </p:cNvPr>
          <p:cNvSpPr txBox="1">
            <a:spLocks/>
          </p:cNvSpPr>
          <p:nvPr/>
        </p:nvSpPr>
        <p:spPr>
          <a:xfrm>
            <a:off x="3462654" y="2900956"/>
            <a:ext cx="2458185" cy="635485"/>
          </a:xfrm>
          <a:prstGeom prst="rect">
            <a:avLst/>
          </a:prstGeom>
        </p:spPr>
        <p:txBody>
          <a:bodyPr vert="horz" lIns="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1100">
                <a:solidFill>
                  <a:srgbClr val="0066B3"/>
                </a:solidFill>
                <a:latin typeface="Arial"/>
                <a:cs typeface="Arial"/>
              </a:rPr>
              <a:t>Environment:</a:t>
            </a:r>
          </a:p>
          <a:p>
            <a:r>
              <a:rPr lang="en-US" sz="1050" b="0">
                <a:solidFill>
                  <a:srgbClr val="0066B3"/>
                </a:solidFill>
                <a:latin typeface="Arial"/>
                <a:cs typeface="Arial"/>
              </a:rPr>
              <a:t>Low Visibility, RF/EMF Hazards, Poor Weather…</a:t>
            </a:r>
          </a:p>
        </p:txBody>
      </p:sp>
      <p:sp>
        <p:nvSpPr>
          <p:cNvPr id="51" name="Title 1">
            <a:extLst>
              <a:ext uri="{FF2B5EF4-FFF2-40B4-BE49-F238E27FC236}">
                <a16:creationId xmlns:a16="http://schemas.microsoft.com/office/drawing/2014/main" id="{266007B6-8694-4AD4-A8D5-8EE1E296C399}"/>
              </a:ext>
            </a:extLst>
          </p:cNvPr>
          <p:cNvSpPr txBox="1">
            <a:spLocks/>
          </p:cNvSpPr>
          <p:nvPr/>
        </p:nvSpPr>
        <p:spPr>
          <a:xfrm>
            <a:off x="6528447" y="2903255"/>
            <a:ext cx="2458185" cy="712647"/>
          </a:xfrm>
          <a:prstGeom prst="rect">
            <a:avLst/>
          </a:prstGeom>
        </p:spPr>
        <p:txBody>
          <a:bodyPr vert="horz" lIns="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1100">
                <a:solidFill>
                  <a:srgbClr val="0066B3"/>
                </a:solidFill>
                <a:latin typeface="Arial"/>
                <a:cs typeface="Arial"/>
              </a:rPr>
              <a:t>Environment:</a:t>
            </a:r>
          </a:p>
          <a:p>
            <a:r>
              <a:rPr lang="en-US" sz="1050" b="0">
                <a:solidFill>
                  <a:srgbClr val="0066B3"/>
                </a:solidFill>
                <a:latin typeface="Arial"/>
                <a:cs typeface="Arial"/>
              </a:rPr>
              <a:t>Urban Airspace, RF/EMF Hazards…</a:t>
            </a:r>
          </a:p>
        </p:txBody>
      </p:sp>
      <p:sp>
        <p:nvSpPr>
          <p:cNvPr id="52" name="Title 1">
            <a:extLst>
              <a:ext uri="{FF2B5EF4-FFF2-40B4-BE49-F238E27FC236}">
                <a16:creationId xmlns:a16="http://schemas.microsoft.com/office/drawing/2014/main" id="{C38E0BEC-5724-490A-985D-907D3ED5FF95}"/>
              </a:ext>
            </a:extLst>
          </p:cNvPr>
          <p:cNvSpPr txBox="1">
            <a:spLocks/>
          </p:cNvSpPr>
          <p:nvPr/>
        </p:nvSpPr>
        <p:spPr>
          <a:xfrm>
            <a:off x="9569799" y="2897998"/>
            <a:ext cx="2458185" cy="638443"/>
          </a:xfrm>
          <a:prstGeom prst="rect">
            <a:avLst/>
          </a:prstGeom>
        </p:spPr>
        <p:txBody>
          <a:bodyPr vert="horz" lIns="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1100">
                <a:solidFill>
                  <a:srgbClr val="0066B3"/>
                </a:solidFill>
                <a:latin typeface="Arial"/>
                <a:cs typeface="Arial"/>
              </a:rPr>
              <a:t>Environment:</a:t>
            </a:r>
          </a:p>
          <a:p>
            <a:r>
              <a:rPr lang="en-US" sz="1050" b="0">
                <a:solidFill>
                  <a:srgbClr val="0066B3"/>
                </a:solidFill>
                <a:latin typeface="Arial"/>
                <a:cs typeface="Arial"/>
              </a:rPr>
              <a:t>Degraded Infrastructure, RF/EMF Hazards…</a:t>
            </a:r>
          </a:p>
        </p:txBody>
      </p:sp>
      <p:sp>
        <p:nvSpPr>
          <p:cNvPr id="53" name="Rectangle 52">
            <a:extLst>
              <a:ext uri="{FF2B5EF4-FFF2-40B4-BE49-F238E27FC236}">
                <a16:creationId xmlns:a16="http://schemas.microsoft.com/office/drawing/2014/main" id="{F38D0AFA-2DD4-4E9D-B2B4-5A22D11B4494}"/>
              </a:ext>
            </a:extLst>
          </p:cNvPr>
          <p:cNvSpPr/>
          <p:nvPr/>
        </p:nvSpPr>
        <p:spPr>
          <a:xfrm>
            <a:off x="0" y="1339862"/>
            <a:ext cx="3019425" cy="228600"/>
          </a:xfrm>
          <a:prstGeom prst="rect">
            <a:avLst/>
          </a:prstGeom>
          <a:solidFill>
            <a:srgbClr val="006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t>Wildfire Fighting</a:t>
            </a:r>
          </a:p>
        </p:txBody>
      </p:sp>
      <p:sp>
        <p:nvSpPr>
          <p:cNvPr id="54" name="Rectangle 53">
            <a:extLst>
              <a:ext uri="{FF2B5EF4-FFF2-40B4-BE49-F238E27FC236}">
                <a16:creationId xmlns:a16="http://schemas.microsoft.com/office/drawing/2014/main" id="{B343936C-0386-45F1-B626-31F482A0B847}"/>
              </a:ext>
            </a:extLst>
          </p:cNvPr>
          <p:cNvSpPr/>
          <p:nvPr/>
        </p:nvSpPr>
        <p:spPr>
          <a:xfrm>
            <a:off x="3017424" y="1339861"/>
            <a:ext cx="3059527" cy="228600"/>
          </a:xfrm>
          <a:prstGeom prst="rect">
            <a:avLst/>
          </a:prstGeom>
          <a:solidFill>
            <a:srgbClr val="006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t>Hurricane Relief and Recovery</a:t>
            </a:r>
          </a:p>
        </p:txBody>
      </p:sp>
      <p:sp>
        <p:nvSpPr>
          <p:cNvPr id="56" name="Rectangle 55">
            <a:extLst>
              <a:ext uri="{FF2B5EF4-FFF2-40B4-BE49-F238E27FC236}">
                <a16:creationId xmlns:a16="http://schemas.microsoft.com/office/drawing/2014/main" id="{B9F5562F-36BF-46DF-B564-4CC42B452DBD}"/>
              </a:ext>
            </a:extLst>
          </p:cNvPr>
          <p:cNvSpPr/>
          <p:nvPr/>
        </p:nvSpPr>
        <p:spPr>
          <a:xfrm>
            <a:off x="9132475" y="1339862"/>
            <a:ext cx="3059526" cy="228600"/>
          </a:xfrm>
          <a:prstGeom prst="rect">
            <a:avLst/>
          </a:prstGeom>
          <a:solidFill>
            <a:srgbClr val="006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t>Urban Disaster Relief</a:t>
            </a:r>
          </a:p>
        </p:txBody>
      </p:sp>
      <p:sp>
        <p:nvSpPr>
          <p:cNvPr id="57" name="Title 1">
            <a:extLst>
              <a:ext uri="{FF2B5EF4-FFF2-40B4-BE49-F238E27FC236}">
                <a16:creationId xmlns:a16="http://schemas.microsoft.com/office/drawing/2014/main" id="{2C4D16B5-20D8-4E45-A353-FBC95307F94E}"/>
              </a:ext>
            </a:extLst>
          </p:cNvPr>
          <p:cNvSpPr txBox="1">
            <a:spLocks/>
          </p:cNvSpPr>
          <p:nvPr/>
        </p:nvSpPr>
        <p:spPr>
          <a:xfrm>
            <a:off x="717145" y="936936"/>
            <a:ext cx="1465799" cy="346982"/>
          </a:xfrm>
          <a:prstGeom prst="rect">
            <a:avLst/>
          </a:prstGeom>
        </p:spPr>
        <p:txBody>
          <a:bodyPr vert="horz" lIns="0" tIns="45720" rIns="91440" bIns="45720" rtlCol="0" anchor="b">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pPr algn="ctr"/>
            <a:r>
              <a:rPr lang="en-US" sz="1600">
                <a:solidFill>
                  <a:srgbClr val="0066B3"/>
                </a:solidFill>
                <a:latin typeface="Arial"/>
                <a:cs typeface="Arial"/>
              </a:rPr>
              <a:t>SD-1 (FY 25)</a:t>
            </a:r>
          </a:p>
        </p:txBody>
      </p:sp>
      <p:sp>
        <p:nvSpPr>
          <p:cNvPr id="58" name="Title 1">
            <a:extLst>
              <a:ext uri="{FF2B5EF4-FFF2-40B4-BE49-F238E27FC236}">
                <a16:creationId xmlns:a16="http://schemas.microsoft.com/office/drawing/2014/main" id="{F1F4BD1B-6110-4C96-9428-481B9FB386D6}"/>
              </a:ext>
            </a:extLst>
          </p:cNvPr>
          <p:cNvSpPr txBox="1">
            <a:spLocks/>
          </p:cNvSpPr>
          <p:nvPr/>
        </p:nvSpPr>
        <p:spPr>
          <a:xfrm>
            <a:off x="9929338" y="936936"/>
            <a:ext cx="1465799" cy="346982"/>
          </a:xfrm>
          <a:prstGeom prst="rect">
            <a:avLst/>
          </a:prstGeom>
        </p:spPr>
        <p:txBody>
          <a:bodyPr vert="horz" lIns="0" tIns="45720" rIns="91440" bIns="45720" rtlCol="0" anchor="b">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pPr algn="ctr"/>
            <a:r>
              <a:rPr lang="en-US" sz="1600">
                <a:solidFill>
                  <a:srgbClr val="0066B3"/>
                </a:solidFill>
                <a:latin typeface="Arial"/>
                <a:cs typeface="Arial"/>
              </a:rPr>
              <a:t>SD-4 (FY 30)</a:t>
            </a:r>
          </a:p>
        </p:txBody>
      </p:sp>
      <p:sp>
        <p:nvSpPr>
          <p:cNvPr id="59" name="Title 1">
            <a:extLst>
              <a:ext uri="{FF2B5EF4-FFF2-40B4-BE49-F238E27FC236}">
                <a16:creationId xmlns:a16="http://schemas.microsoft.com/office/drawing/2014/main" id="{CF859A47-7BDB-4ECB-B3AF-5C999C9126C4}"/>
              </a:ext>
            </a:extLst>
          </p:cNvPr>
          <p:cNvSpPr txBox="1">
            <a:spLocks/>
          </p:cNvSpPr>
          <p:nvPr/>
        </p:nvSpPr>
        <p:spPr>
          <a:xfrm>
            <a:off x="3787876" y="936936"/>
            <a:ext cx="1465799" cy="346982"/>
          </a:xfrm>
          <a:prstGeom prst="rect">
            <a:avLst/>
          </a:prstGeom>
        </p:spPr>
        <p:txBody>
          <a:bodyPr vert="horz" lIns="0" tIns="45720" rIns="91440" bIns="45720" rtlCol="0" anchor="b">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pPr algn="ctr"/>
            <a:r>
              <a:rPr lang="en-US" sz="1600">
                <a:solidFill>
                  <a:srgbClr val="0066B3"/>
                </a:solidFill>
                <a:latin typeface="Arial"/>
                <a:cs typeface="Arial"/>
              </a:rPr>
              <a:t>SD-2 (FY 27)</a:t>
            </a:r>
          </a:p>
        </p:txBody>
      </p:sp>
      <p:sp>
        <p:nvSpPr>
          <p:cNvPr id="60" name="Title 1">
            <a:extLst>
              <a:ext uri="{FF2B5EF4-FFF2-40B4-BE49-F238E27FC236}">
                <a16:creationId xmlns:a16="http://schemas.microsoft.com/office/drawing/2014/main" id="{16B5CFFE-E8C6-40F6-A9A6-5572AE35C3D1}"/>
              </a:ext>
            </a:extLst>
          </p:cNvPr>
          <p:cNvSpPr txBox="1">
            <a:spLocks/>
          </p:cNvSpPr>
          <p:nvPr/>
        </p:nvSpPr>
        <p:spPr>
          <a:xfrm>
            <a:off x="6858607" y="936936"/>
            <a:ext cx="1465799" cy="346982"/>
          </a:xfrm>
          <a:prstGeom prst="rect">
            <a:avLst/>
          </a:prstGeom>
        </p:spPr>
        <p:txBody>
          <a:bodyPr vert="horz" lIns="0" tIns="45720" rIns="91440" bIns="45720" rtlCol="0" anchor="b">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pPr algn="ctr"/>
            <a:r>
              <a:rPr lang="en-US" sz="1600">
                <a:solidFill>
                  <a:srgbClr val="0066B3"/>
                </a:solidFill>
                <a:latin typeface="Arial"/>
                <a:cs typeface="Arial"/>
              </a:rPr>
              <a:t>SD-3 (FY 28)</a:t>
            </a:r>
          </a:p>
        </p:txBody>
      </p:sp>
      <p:sp>
        <p:nvSpPr>
          <p:cNvPr id="62" name="TextBox 61">
            <a:extLst>
              <a:ext uri="{FF2B5EF4-FFF2-40B4-BE49-F238E27FC236}">
                <a16:creationId xmlns:a16="http://schemas.microsoft.com/office/drawing/2014/main" id="{D428E5AE-ABF8-48CE-AF0D-911CEB513D2E}"/>
              </a:ext>
            </a:extLst>
          </p:cNvPr>
          <p:cNvSpPr txBox="1"/>
          <p:nvPr/>
        </p:nvSpPr>
        <p:spPr>
          <a:xfrm>
            <a:off x="370989" y="1734411"/>
            <a:ext cx="2242922" cy="253916"/>
          </a:xfrm>
          <a:prstGeom prst="rect">
            <a:avLst/>
          </a:prstGeom>
        </p:spPr>
        <p:txBody>
          <a:bodyPr wrap="none" rtlCol="0">
            <a:spAutoFit/>
          </a:bodyPr>
          <a:lstStyle/>
          <a:p>
            <a:r>
              <a:rPr lang="en-US" sz="1050">
                <a:solidFill>
                  <a:schemeClr val="tx1">
                    <a:lumMod val="65000"/>
                    <a:lumOff val="35000"/>
                  </a:schemeClr>
                </a:solidFill>
                <a:latin typeface="Arial"/>
                <a:cs typeface="Arial"/>
              </a:rPr>
              <a:t>R</a:t>
            </a:r>
            <a:r>
              <a:rPr lang="en-US" sz="1050">
                <a:solidFill>
                  <a:schemeClr val="tx1">
                    <a:lumMod val="65000"/>
                    <a:lumOff val="35000"/>
                  </a:schemeClr>
                </a:solidFill>
                <a:effectLst/>
                <a:latin typeface="Arial"/>
                <a:cs typeface="Arial"/>
              </a:rPr>
              <a:t>ural and partially evacuated area</a:t>
            </a:r>
            <a:endParaRPr lang="en-US" sz="1050">
              <a:solidFill>
                <a:schemeClr val="tx1">
                  <a:lumMod val="65000"/>
                  <a:lumOff val="35000"/>
                </a:schemeClr>
              </a:solidFill>
            </a:endParaRPr>
          </a:p>
        </p:txBody>
      </p:sp>
      <p:sp>
        <p:nvSpPr>
          <p:cNvPr id="63" name="TextBox 62">
            <a:extLst>
              <a:ext uri="{FF2B5EF4-FFF2-40B4-BE49-F238E27FC236}">
                <a16:creationId xmlns:a16="http://schemas.microsoft.com/office/drawing/2014/main" id="{F380E10A-6B89-47E6-9CD0-60552459677B}"/>
              </a:ext>
            </a:extLst>
          </p:cNvPr>
          <p:cNvSpPr txBox="1"/>
          <p:nvPr/>
        </p:nvSpPr>
        <p:spPr>
          <a:xfrm>
            <a:off x="365095" y="2182519"/>
            <a:ext cx="2669320" cy="246221"/>
          </a:xfrm>
          <a:prstGeom prst="rect">
            <a:avLst/>
          </a:prstGeom>
        </p:spPr>
        <p:txBody>
          <a:bodyPr wrap="none" rtlCol="0">
            <a:spAutoFit/>
          </a:bodyPr>
          <a:lstStyle/>
          <a:p>
            <a:r>
              <a:rPr lang="en-US" sz="1000">
                <a:solidFill>
                  <a:schemeClr val="tx1">
                    <a:lumMod val="65000"/>
                    <a:lumOff val="35000"/>
                  </a:schemeClr>
                </a:solidFill>
                <a:latin typeface="Arial"/>
                <a:cs typeface="Arial"/>
              </a:rPr>
              <a:t>Intensive HMI and lack of commercial flights</a:t>
            </a:r>
            <a:endParaRPr lang="en-US" sz="1000">
              <a:solidFill>
                <a:schemeClr val="tx1">
                  <a:lumMod val="65000"/>
                  <a:lumOff val="35000"/>
                </a:schemeClr>
              </a:solidFill>
            </a:endParaRPr>
          </a:p>
        </p:txBody>
      </p:sp>
      <p:sp>
        <p:nvSpPr>
          <p:cNvPr id="64" name="TextBox 63">
            <a:extLst>
              <a:ext uri="{FF2B5EF4-FFF2-40B4-BE49-F238E27FC236}">
                <a16:creationId xmlns:a16="http://schemas.microsoft.com/office/drawing/2014/main" id="{B52D15F1-A2E6-481B-8EE3-884AA9D09DCC}"/>
              </a:ext>
            </a:extLst>
          </p:cNvPr>
          <p:cNvSpPr txBox="1"/>
          <p:nvPr/>
        </p:nvSpPr>
        <p:spPr>
          <a:xfrm>
            <a:off x="353273" y="2627990"/>
            <a:ext cx="2451312" cy="253916"/>
          </a:xfrm>
          <a:prstGeom prst="rect">
            <a:avLst/>
          </a:prstGeom>
        </p:spPr>
        <p:txBody>
          <a:bodyPr wrap="none" rtlCol="0">
            <a:spAutoFit/>
          </a:bodyPr>
          <a:lstStyle/>
          <a:p>
            <a:r>
              <a:rPr lang="en-US" sz="1050">
                <a:solidFill>
                  <a:schemeClr val="tx1">
                    <a:lumMod val="65000"/>
                    <a:lumOff val="35000"/>
                  </a:schemeClr>
                </a:solidFill>
                <a:latin typeface="Arial"/>
                <a:cs typeface="Arial"/>
              </a:rPr>
              <a:t>U</a:t>
            </a:r>
            <a:r>
              <a:rPr lang="en-US" sz="1050">
                <a:solidFill>
                  <a:schemeClr val="tx1">
                    <a:lumMod val="65000"/>
                    <a:lumOff val="35000"/>
                  </a:schemeClr>
                </a:solidFill>
                <a:effectLst/>
                <a:latin typeface="Arial"/>
                <a:cs typeface="Arial"/>
              </a:rPr>
              <a:t>nknown location of fire; poor visibility</a:t>
            </a:r>
            <a:endParaRPr lang="en-US" sz="1050">
              <a:solidFill>
                <a:schemeClr val="tx1">
                  <a:lumMod val="65000"/>
                  <a:lumOff val="35000"/>
                </a:schemeClr>
              </a:solidFill>
            </a:endParaRPr>
          </a:p>
        </p:txBody>
      </p:sp>
      <p:sp>
        <p:nvSpPr>
          <p:cNvPr id="65" name="TextBox 64">
            <a:extLst>
              <a:ext uri="{FF2B5EF4-FFF2-40B4-BE49-F238E27FC236}">
                <a16:creationId xmlns:a16="http://schemas.microsoft.com/office/drawing/2014/main" id="{611876C0-128D-4173-8FBF-0DD623A931B0}"/>
              </a:ext>
            </a:extLst>
          </p:cNvPr>
          <p:cNvSpPr txBox="1"/>
          <p:nvPr/>
        </p:nvSpPr>
        <p:spPr>
          <a:xfrm>
            <a:off x="3405744" y="1736253"/>
            <a:ext cx="1633781" cy="253916"/>
          </a:xfrm>
          <a:prstGeom prst="rect">
            <a:avLst/>
          </a:prstGeom>
        </p:spPr>
        <p:txBody>
          <a:bodyPr wrap="none" rtlCol="0">
            <a:spAutoFit/>
          </a:bodyPr>
          <a:lstStyle/>
          <a:p>
            <a:r>
              <a:rPr lang="en-US" sz="1050">
                <a:solidFill>
                  <a:schemeClr val="tx1">
                    <a:lumMod val="65000"/>
                    <a:lumOff val="35000"/>
                  </a:schemeClr>
                </a:solidFill>
                <a:effectLst/>
                <a:latin typeface="Arial"/>
                <a:cs typeface="Arial"/>
              </a:rPr>
              <a:t>Partially evacuated area</a:t>
            </a:r>
            <a:endParaRPr lang="en-US" sz="1050">
              <a:solidFill>
                <a:schemeClr val="tx1">
                  <a:lumMod val="65000"/>
                  <a:lumOff val="35000"/>
                </a:schemeClr>
              </a:solidFill>
            </a:endParaRPr>
          </a:p>
        </p:txBody>
      </p:sp>
      <p:sp>
        <p:nvSpPr>
          <p:cNvPr id="66" name="TextBox 65">
            <a:extLst>
              <a:ext uri="{FF2B5EF4-FFF2-40B4-BE49-F238E27FC236}">
                <a16:creationId xmlns:a16="http://schemas.microsoft.com/office/drawing/2014/main" id="{59E747A8-1834-453F-9E49-36206C598176}"/>
              </a:ext>
            </a:extLst>
          </p:cNvPr>
          <p:cNvSpPr txBox="1"/>
          <p:nvPr/>
        </p:nvSpPr>
        <p:spPr>
          <a:xfrm>
            <a:off x="3399850" y="2184361"/>
            <a:ext cx="2560316" cy="349583"/>
          </a:xfrm>
          <a:prstGeom prst="rect">
            <a:avLst/>
          </a:prstGeom>
        </p:spPr>
        <p:txBody>
          <a:bodyPr wrap="none" rtlCol="0">
            <a:spAutoFit/>
          </a:bodyPr>
          <a:lstStyle/>
          <a:p>
            <a:pPr>
              <a:lnSpc>
                <a:spcPts val="1000"/>
              </a:lnSpc>
            </a:pPr>
            <a:r>
              <a:rPr lang="en-US" sz="1000">
                <a:solidFill>
                  <a:schemeClr val="tx1">
                    <a:lumMod val="65000"/>
                    <a:lumOff val="35000"/>
                  </a:schemeClr>
                </a:solidFill>
                <a:latin typeface="Arial"/>
                <a:cs typeface="Arial"/>
              </a:rPr>
              <a:t>N</a:t>
            </a:r>
            <a:r>
              <a:rPr lang="en-US" sz="1000">
                <a:solidFill>
                  <a:schemeClr val="tx1">
                    <a:lumMod val="65000"/>
                    <a:lumOff val="35000"/>
                  </a:schemeClr>
                </a:solidFill>
                <a:effectLst/>
                <a:latin typeface="Arial"/>
                <a:cs typeface="Arial"/>
              </a:rPr>
              <a:t>umerous agencies coordinating multiple </a:t>
            </a:r>
          </a:p>
          <a:p>
            <a:pPr>
              <a:lnSpc>
                <a:spcPts val="1000"/>
              </a:lnSpc>
            </a:pPr>
            <a:r>
              <a:rPr lang="en-US" sz="1000">
                <a:solidFill>
                  <a:schemeClr val="tx1">
                    <a:lumMod val="65000"/>
                    <a:lumOff val="35000"/>
                  </a:schemeClr>
                </a:solidFill>
                <a:effectLst/>
                <a:latin typeface="Arial"/>
                <a:cs typeface="Arial"/>
              </a:rPr>
              <a:t>relief efforts</a:t>
            </a:r>
            <a:endParaRPr lang="en-US" sz="1000">
              <a:solidFill>
                <a:schemeClr val="tx1">
                  <a:lumMod val="65000"/>
                  <a:lumOff val="35000"/>
                </a:schemeClr>
              </a:solidFill>
            </a:endParaRPr>
          </a:p>
        </p:txBody>
      </p:sp>
      <p:sp>
        <p:nvSpPr>
          <p:cNvPr id="67" name="TextBox 66">
            <a:extLst>
              <a:ext uri="{FF2B5EF4-FFF2-40B4-BE49-F238E27FC236}">
                <a16:creationId xmlns:a16="http://schemas.microsoft.com/office/drawing/2014/main" id="{300FB68E-6A16-44C5-BAE2-F89FAFF39661}"/>
              </a:ext>
            </a:extLst>
          </p:cNvPr>
          <p:cNvSpPr txBox="1"/>
          <p:nvPr/>
        </p:nvSpPr>
        <p:spPr>
          <a:xfrm>
            <a:off x="3388028" y="2629832"/>
            <a:ext cx="2672526" cy="246221"/>
          </a:xfrm>
          <a:prstGeom prst="rect">
            <a:avLst/>
          </a:prstGeom>
        </p:spPr>
        <p:txBody>
          <a:bodyPr wrap="none" rtlCol="0">
            <a:spAutoFit/>
          </a:bodyPr>
          <a:lstStyle/>
          <a:p>
            <a:r>
              <a:rPr lang="en-US" sz="1000">
                <a:solidFill>
                  <a:schemeClr val="tx1">
                    <a:lumMod val="65000"/>
                    <a:lumOff val="35000"/>
                  </a:schemeClr>
                </a:solidFill>
                <a:latin typeface="Arial"/>
                <a:cs typeface="Arial"/>
              </a:rPr>
              <a:t>U</a:t>
            </a:r>
            <a:r>
              <a:rPr lang="en-US" sz="1000">
                <a:solidFill>
                  <a:schemeClr val="tx1">
                    <a:lumMod val="65000"/>
                    <a:lumOff val="35000"/>
                  </a:schemeClr>
                </a:solidFill>
                <a:effectLst/>
                <a:latin typeface="Arial"/>
                <a:cs typeface="Arial"/>
              </a:rPr>
              <a:t>nknown state of terrain; poor infrastructure</a:t>
            </a:r>
            <a:endParaRPr lang="en-US" sz="1000">
              <a:solidFill>
                <a:schemeClr val="tx1">
                  <a:lumMod val="65000"/>
                  <a:lumOff val="35000"/>
                </a:schemeClr>
              </a:solidFill>
            </a:endParaRPr>
          </a:p>
        </p:txBody>
      </p:sp>
      <p:sp>
        <p:nvSpPr>
          <p:cNvPr id="68" name="TextBox 67">
            <a:extLst>
              <a:ext uri="{FF2B5EF4-FFF2-40B4-BE49-F238E27FC236}">
                <a16:creationId xmlns:a16="http://schemas.microsoft.com/office/drawing/2014/main" id="{529E60E4-4445-4EE1-B476-5729DE616B25}"/>
              </a:ext>
            </a:extLst>
          </p:cNvPr>
          <p:cNvSpPr txBox="1"/>
          <p:nvPr/>
        </p:nvSpPr>
        <p:spPr>
          <a:xfrm>
            <a:off x="6435529" y="1734411"/>
            <a:ext cx="861133" cy="253916"/>
          </a:xfrm>
          <a:prstGeom prst="rect">
            <a:avLst/>
          </a:prstGeom>
        </p:spPr>
        <p:txBody>
          <a:bodyPr wrap="none" rtlCol="0">
            <a:spAutoFit/>
          </a:bodyPr>
          <a:lstStyle/>
          <a:p>
            <a:r>
              <a:rPr lang="en-US" sz="1050">
                <a:solidFill>
                  <a:schemeClr val="tx1">
                    <a:lumMod val="65000"/>
                    <a:lumOff val="35000"/>
                  </a:schemeClr>
                </a:solidFill>
                <a:latin typeface="Arial"/>
                <a:cs typeface="Arial"/>
              </a:rPr>
              <a:t>Urban area</a:t>
            </a:r>
            <a:endParaRPr lang="en-US" sz="1050">
              <a:solidFill>
                <a:schemeClr val="tx1">
                  <a:lumMod val="65000"/>
                  <a:lumOff val="35000"/>
                </a:schemeClr>
              </a:solidFill>
            </a:endParaRPr>
          </a:p>
        </p:txBody>
      </p:sp>
      <p:sp>
        <p:nvSpPr>
          <p:cNvPr id="69" name="TextBox 68">
            <a:extLst>
              <a:ext uri="{FF2B5EF4-FFF2-40B4-BE49-F238E27FC236}">
                <a16:creationId xmlns:a16="http://schemas.microsoft.com/office/drawing/2014/main" id="{FA0A7DA9-3DF2-46D2-BC2A-F280A3AB0F09}"/>
              </a:ext>
            </a:extLst>
          </p:cNvPr>
          <p:cNvSpPr txBox="1"/>
          <p:nvPr/>
        </p:nvSpPr>
        <p:spPr>
          <a:xfrm>
            <a:off x="6429635" y="2182519"/>
            <a:ext cx="2528256" cy="253916"/>
          </a:xfrm>
          <a:prstGeom prst="rect">
            <a:avLst/>
          </a:prstGeom>
        </p:spPr>
        <p:txBody>
          <a:bodyPr wrap="none" rtlCol="0">
            <a:spAutoFit/>
          </a:bodyPr>
          <a:lstStyle/>
          <a:p>
            <a:r>
              <a:rPr lang="en-US" sz="1050">
                <a:solidFill>
                  <a:schemeClr val="tx1">
                    <a:lumMod val="65000"/>
                    <a:lumOff val="35000"/>
                  </a:schemeClr>
                </a:solidFill>
                <a:latin typeface="Arial"/>
                <a:cs typeface="Arial"/>
              </a:rPr>
              <a:t>Regularly scheduled commercial flights</a:t>
            </a:r>
            <a:endParaRPr lang="en-US" sz="1050">
              <a:solidFill>
                <a:schemeClr val="tx1">
                  <a:lumMod val="65000"/>
                  <a:lumOff val="35000"/>
                </a:schemeClr>
              </a:solidFill>
            </a:endParaRPr>
          </a:p>
        </p:txBody>
      </p:sp>
      <p:sp>
        <p:nvSpPr>
          <p:cNvPr id="70" name="TextBox 69">
            <a:extLst>
              <a:ext uri="{FF2B5EF4-FFF2-40B4-BE49-F238E27FC236}">
                <a16:creationId xmlns:a16="http://schemas.microsoft.com/office/drawing/2014/main" id="{0E1E22E5-DE96-4089-8B77-609D0F3F4BFA}"/>
              </a:ext>
            </a:extLst>
          </p:cNvPr>
          <p:cNvSpPr txBox="1"/>
          <p:nvPr/>
        </p:nvSpPr>
        <p:spPr>
          <a:xfrm>
            <a:off x="6417813" y="2627990"/>
            <a:ext cx="1521570" cy="253916"/>
          </a:xfrm>
          <a:prstGeom prst="rect">
            <a:avLst/>
          </a:prstGeom>
        </p:spPr>
        <p:txBody>
          <a:bodyPr wrap="none" rtlCol="0">
            <a:spAutoFit/>
          </a:bodyPr>
          <a:lstStyle/>
          <a:p>
            <a:r>
              <a:rPr lang="en-US" sz="1050">
                <a:solidFill>
                  <a:schemeClr val="tx1">
                    <a:lumMod val="65000"/>
                    <a:lumOff val="35000"/>
                  </a:schemeClr>
                </a:solidFill>
                <a:latin typeface="Arial"/>
                <a:cs typeface="Arial"/>
              </a:rPr>
              <a:t>A</a:t>
            </a:r>
            <a:r>
              <a:rPr lang="en-US" sz="1050">
                <a:solidFill>
                  <a:schemeClr val="tx1">
                    <a:lumMod val="65000"/>
                    <a:lumOff val="35000"/>
                  </a:schemeClr>
                </a:solidFill>
                <a:effectLst/>
                <a:latin typeface="Arial"/>
                <a:cs typeface="Arial"/>
              </a:rPr>
              <a:t>ll weather operations</a:t>
            </a:r>
            <a:endParaRPr lang="en-US" sz="1050">
              <a:solidFill>
                <a:schemeClr val="tx1">
                  <a:lumMod val="65000"/>
                  <a:lumOff val="35000"/>
                </a:schemeClr>
              </a:solidFill>
            </a:endParaRPr>
          </a:p>
        </p:txBody>
      </p:sp>
      <p:sp>
        <p:nvSpPr>
          <p:cNvPr id="71" name="TextBox 70">
            <a:extLst>
              <a:ext uri="{FF2B5EF4-FFF2-40B4-BE49-F238E27FC236}">
                <a16:creationId xmlns:a16="http://schemas.microsoft.com/office/drawing/2014/main" id="{47951D1F-9471-448B-A240-3964E9DECF0E}"/>
              </a:ext>
            </a:extLst>
          </p:cNvPr>
          <p:cNvSpPr txBox="1"/>
          <p:nvPr/>
        </p:nvSpPr>
        <p:spPr>
          <a:xfrm>
            <a:off x="9470284" y="1736253"/>
            <a:ext cx="861133" cy="253916"/>
          </a:xfrm>
          <a:prstGeom prst="rect">
            <a:avLst/>
          </a:prstGeom>
        </p:spPr>
        <p:txBody>
          <a:bodyPr wrap="none" rtlCol="0">
            <a:spAutoFit/>
          </a:bodyPr>
          <a:lstStyle/>
          <a:p>
            <a:r>
              <a:rPr lang="en-US" sz="1050">
                <a:solidFill>
                  <a:schemeClr val="tx1">
                    <a:lumMod val="65000"/>
                    <a:lumOff val="35000"/>
                  </a:schemeClr>
                </a:solidFill>
                <a:latin typeface="Arial"/>
                <a:cs typeface="Arial"/>
              </a:rPr>
              <a:t>Urban area</a:t>
            </a:r>
            <a:endParaRPr lang="en-US" sz="1050">
              <a:solidFill>
                <a:schemeClr val="tx1">
                  <a:lumMod val="65000"/>
                  <a:lumOff val="35000"/>
                </a:schemeClr>
              </a:solidFill>
            </a:endParaRPr>
          </a:p>
        </p:txBody>
      </p:sp>
      <p:sp>
        <p:nvSpPr>
          <p:cNvPr id="72" name="TextBox 71">
            <a:extLst>
              <a:ext uri="{FF2B5EF4-FFF2-40B4-BE49-F238E27FC236}">
                <a16:creationId xmlns:a16="http://schemas.microsoft.com/office/drawing/2014/main" id="{6AA60117-531D-495A-B049-B1C08C67C20B}"/>
              </a:ext>
            </a:extLst>
          </p:cNvPr>
          <p:cNvSpPr txBox="1"/>
          <p:nvPr/>
        </p:nvSpPr>
        <p:spPr>
          <a:xfrm>
            <a:off x="9464390" y="2184361"/>
            <a:ext cx="556563" cy="253916"/>
          </a:xfrm>
          <a:prstGeom prst="rect">
            <a:avLst/>
          </a:prstGeom>
        </p:spPr>
        <p:txBody>
          <a:bodyPr wrap="none" rtlCol="0">
            <a:spAutoFit/>
          </a:bodyPr>
          <a:lstStyle/>
          <a:p>
            <a:r>
              <a:rPr lang="en-US" sz="1050">
                <a:solidFill>
                  <a:schemeClr val="tx1">
                    <a:lumMod val="65000"/>
                    <a:lumOff val="35000"/>
                  </a:schemeClr>
                </a:solidFill>
                <a:latin typeface="Arial"/>
                <a:cs typeface="Arial"/>
              </a:rPr>
              <a:t>- - - - -</a:t>
            </a:r>
            <a:endParaRPr lang="en-US" sz="1050">
              <a:solidFill>
                <a:schemeClr val="tx1">
                  <a:lumMod val="65000"/>
                  <a:lumOff val="35000"/>
                </a:schemeClr>
              </a:solidFill>
            </a:endParaRPr>
          </a:p>
        </p:txBody>
      </p:sp>
      <p:sp>
        <p:nvSpPr>
          <p:cNvPr id="73" name="TextBox 72">
            <a:extLst>
              <a:ext uri="{FF2B5EF4-FFF2-40B4-BE49-F238E27FC236}">
                <a16:creationId xmlns:a16="http://schemas.microsoft.com/office/drawing/2014/main" id="{7266A24F-C78B-47BB-9FB4-BCCAC8C6D186}"/>
              </a:ext>
            </a:extLst>
          </p:cNvPr>
          <p:cNvSpPr txBox="1"/>
          <p:nvPr/>
        </p:nvSpPr>
        <p:spPr>
          <a:xfrm>
            <a:off x="9452568" y="2629832"/>
            <a:ext cx="556563" cy="253916"/>
          </a:xfrm>
          <a:prstGeom prst="rect">
            <a:avLst/>
          </a:prstGeom>
        </p:spPr>
        <p:txBody>
          <a:bodyPr wrap="none" rtlCol="0">
            <a:spAutoFit/>
          </a:bodyPr>
          <a:lstStyle/>
          <a:p>
            <a:r>
              <a:rPr lang="en-US" sz="1050">
                <a:solidFill>
                  <a:schemeClr val="tx1">
                    <a:lumMod val="65000"/>
                    <a:lumOff val="35000"/>
                  </a:schemeClr>
                </a:solidFill>
                <a:effectLst/>
                <a:latin typeface="Arial"/>
                <a:cs typeface="Arial"/>
              </a:rPr>
              <a:t>- - - - -</a:t>
            </a:r>
            <a:endParaRPr lang="en-US" sz="1050">
              <a:solidFill>
                <a:schemeClr val="tx1">
                  <a:lumMod val="65000"/>
                  <a:lumOff val="35000"/>
                </a:schemeClr>
              </a:solidFill>
            </a:endParaRPr>
          </a:p>
        </p:txBody>
      </p:sp>
      <p:cxnSp>
        <p:nvCxnSpPr>
          <p:cNvPr id="89" name="Straight Connector 88">
            <a:extLst>
              <a:ext uri="{FF2B5EF4-FFF2-40B4-BE49-F238E27FC236}">
                <a16:creationId xmlns:a16="http://schemas.microsoft.com/office/drawing/2014/main" id="{B1779843-D7D9-42F1-A238-CD2641E15BE8}"/>
              </a:ext>
            </a:extLst>
          </p:cNvPr>
          <p:cNvCxnSpPr>
            <a:cxnSpLocks/>
          </p:cNvCxnSpPr>
          <p:nvPr/>
        </p:nvCxnSpPr>
        <p:spPr>
          <a:xfrm flipH="1">
            <a:off x="-9525" y="6560820"/>
            <a:ext cx="12201525" cy="11430"/>
          </a:xfrm>
          <a:prstGeom prst="line">
            <a:avLst/>
          </a:prstGeom>
          <a:ln w="3175"/>
        </p:spPr>
        <p:style>
          <a:lnRef idx="1">
            <a:schemeClr val="accent5"/>
          </a:lnRef>
          <a:fillRef idx="0">
            <a:schemeClr val="accent5"/>
          </a:fillRef>
          <a:effectRef idx="0">
            <a:schemeClr val="accent5"/>
          </a:effectRef>
          <a:fontRef idx="minor">
            <a:schemeClr val="tx1"/>
          </a:fontRef>
        </p:style>
      </p:cxnSp>
      <p:sp>
        <p:nvSpPr>
          <p:cNvPr id="86" name="Title 1">
            <a:extLst>
              <a:ext uri="{FF2B5EF4-FFF2-40B4-BE49-F238E27FC236}">
                <a16:creationId xmlns:a16="http://schemas.microsoft.com/office/drawing/2014/main" id="{C439CB83-E458-4CB2-BE99-8C11E82D614A}"/>
              </a:ext>
            </a:extLst>
          </p:cNvPr>
          <p:cNvSpPr txBox="1">
            <a:spLocks/>
          </p:cNvSpPr>
          <p:nvPr/>
        </p:nvSpPr>
        <p:spPr>
          <a:xfrm>
            <a:off x="876375" y="3584756"/>
            <a:ext cx="2119232" cy="635485"/>
          </a:xfrm>
          <a:prstGeom prst="rect">
            <a:avLst/>
          </a:prstGeom>
        </p:spPr>
        <p:txBody>
          <a:bodyPr vert="horz" lIns="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1100">
                <a:solidFill>
                  <a:srgbClr val="0066B3"/>
                </a:solidFill>
                <a:latin typeface="Arial"/>
                <a:cs typeface="Arial"/>
              </a:rPr>
              <a:t>Vehicle &amp; Mission:</a:t>
            </a:r>
          </a:p>
          <a:p>
            <a:r>
              <a:rPr lang="en-US" sz="1050" b="0">
                <a:solidFill>
                  <a:srgbClr val="0066B3"/>
                </a:solidFill>
                <a:latin typeface="Arial"/>
                <a:cs typeface="Arial"/>
              </a:rPr>
              <a:t>sUAS, mid-size UAS/</a:t>
            </a:r>
          </a:p>
          <a:p>
            <a:r>
              <a:rPr lang="en-US" sz="1050" b="0">
                <a:solidFill>
                  <a:srgbClr val="0066B3"/>
                </a:solidFill>
                <a:latin typeface="Arial"/>
                <a:cs typeface="Arial"/>
              </a:rPr>
              <a:t>Short Range</a:t>
            </a:r>
          </a:p>
        </p:txBody>
      </p:sp>
      <p:sp>
        <p:nvSpPr>
          <p:cNvPr id="87" name="Title 1">
            <a:extLst>
              <a:ext uri="{FF2B5EF4-FFF2-40B4-BE49-F238E27FC236}">
                <a16:creationId xmlns:a16="http://schemas.microsoft.com/office/drawing/2014/main" id="{A63D3020-7776-46C6-AE99-EEBE58E59020}"/>
              </a:ext>
            </a:extLst>
          </p:cNvPr>
          <p:cNvSpPr txBox="1">
            <a:spLocks/>
          </p:cNvSpPr>
          <p:nvPr/>
        </p:nvSpPr>
        <p:spPr>
          <a:xfrm>
            <a:off x="9929338" y="3567933"/>
            <a:ext cx="2458185" cy="635485"/>
          </a:xfrm>
          <a:prstGeom prst="rect">
            <a:avLst/>
          </a:prstGeom>
        </p:spPr>
        <p:txBody>
          <a:bodyPr vert="horz" lIns="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1100">
                <a:solidFill>
                  <a:srgbClr val="0066B3"/>
                </a:solidFill>
                <a:latin typeface="Arial"/>
                <a:cs typeface="Arial"/>
              </a:rPr>
              <a:t>Vehicle &amp; Mission:</a:t>
            </a:r>
          </a:p>
          <a:p>
            <a:r>
              <a:rPr lang="en-US" sz="1050" b="0">
                <a:solidFill>
                  <a:srgbClr val="0066B3"/>
                </a:solidFill>
                <a:latin typeface="Arial"/>
                <a:cs typeface="Arial"/>
              </a:rPr>
              <a:t>sUAS, mid-size UAS, large UAS/</a:t>
            </a:r>
          </a:p>
          <a:p>
            <a:r>
              <a:rPr lang="en-US" sz="1050" b="0">
                <a:solidFill>
                  <a:srgbClr val="0066B3"/>
                </a:solidFill>
                <a:latin typeface="Arial"/>
                <a:cs typeface="Arial"/>
              </a:rPr>
              <a:t>Multiple Days</a:t>
            </a:r>
          </a:p>
        </p:txBody>
      </p:sp>
      <p:sp>
        <p:nvSpPr>
          <p:cNvPr id="88" name="Title 1">
            <a:extLst>
              <a:ext uri="{FF2B5EF4-FFF2-40B4-BE49-F238E27FC236}">
                <a16:creationId xmlns:a16="http://schemas.microsoft.com/office/drawing/2014/main" id="{6048CE9C-6F46-436A-BB30-88DE856BB254}"/>
              </a:ext>
            </a:extLst>
          </p:cNvPr>
          <p:cNvSpPr txBox="1">
            <a:spLocks/>
          </p:cNvSpPr>
          <p:nvPr/>
        </p:nvSpPr>
        <p:spPr>
          <a:xfrm>
            <a:off x="6911684" y="3584756"/>
            <a:ext cx="2458185" cy="635485"/>
          </a:xfrm>
          <a:prstGeom prst="rect">
            <a:avLst/>
          </a:prstGeom>
        </p:spPr>
        <p:txBody>
          <a:bodyPr vert="horz" lIns="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1100">
                <a:solidFill>
                  <a:srgbClr val="0066B3"/>
                </a:solidFill>
                <a:latin typeface="Arial"/>
                <a:cs typeface="Arial"/>
              </a:rPr>
              <a:t>Vehicle &amp; Mission:</a:t>
            </a:r>
          </a:p>
          <a:p>
            <a:r>
              <a:rPr lang="en-US" sz="1050" b="0">
                <a:solidFill>
                  <a:srgbClr val="0066B3"/>
                </a:solidFill>
                <a:latin typeface="Arial"/>
                <a:cs typeface="Arial"/>
              </a:rPr>
              <a:t>sUAS, mid-size UAS, large UAS/</a:t>
            </a:r>
          </a:p>
          <a:p>
            <a:r>
              <a:rPr lang="en-US" sz="1050" b="0">
                <a:solidFill>
                  <a:srgbClr val="0066B3"/>
                </a:solidFill>
                <a:latin typeface="Arial"/>
                <a:cs typeface="Arial"/>
              </a:rPr>
              <a:t>Long Range</a:t>
            </a:r>
          </a:p>
        </p:txBody>
      </p:sp>
      <p:sp>
        <p:nvSpPr>
          <p:cNvPr id="90" name="Title 1">
            <a:extLst>
              <a:ext uri="{FF2B5EF4-FFF2-40B4-BE49-F238E27FC236}">
                <a16:creationId xmlns:a16="http://schemas.microsoft.com/office/drawing/2014/main" id="{1A52DCFA-8F59-42C2-99F1-A1F0402BC40E}"/>
              </a:ext>
            </a:extLst>
          </p:cNvPr>
          <p:cNvSpPr txBox="1">
            <a:spLocks/>
          </p:cNvSpPr>
          <p:nvPr/>
        </p:nvSpPr>
        <p:spPr>
          <a:xfrm>
            <a:off x="3894029" y="3584756"/>
            <a:ext cx="2458185" cy="635485"/>
          </a:xfrm>
          <a:prstGeom prst="rect">
            <a:avLst/>
          </a:prstGeom>
        </p:spPr>
        <p:txBody>
          <a:bodyPr vert="horz" lIns="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US" sz="1100">
                <a:solidFill>
                  <a:srgbClr val="0066B3"/>
                </a:solidFill>
                <a:latin typeface="Arial"/>
                <a:cs typeface="Arial"/>
              </a:rPr>
              <a:t>Vehicle &amp; Mission:</a:t>
            </a:r>
          </a:p>
          <a:p>
            <a:r>
              <a:rPr lang="en-US" sz="1050" b="0">
                <a:solidFill>
                  <a:srgbClr val="0066B3"/>
                </a:solidFill>
                <a:latin typeface="Arial"/>
                <a:cs typeface="Arial"/>
              </a:rPr>
              <a:t>sUAS, mid-size UAS, large UAS/</a:t>
            </a:r>
          </a:p>
          <a:p>
            <a:r>
              <a:rPr lang="en-US" sz="1050" b="0">
                <a:solidFill>
                  <a:srgbClr val="0066B3"/>
                </a:solidFill>
                <a:latin typeface="Arial"/>
                <a:cs typeface="Arial"/>
              </a:rPr>
              <a:t>Multiple Days</a:t>
            </a:r>
          </a:p>
        </p:txBody>
      </p:sp>
      <p:pic>
        <p:nvPicPr>
          <p:cNvPr id="61" name="Graphic 60" descr="Chevron arrows outline">
            <a:extLst>
              <a:ext uri="{FF2B5EF4-FFF2-40B4-BE49-F238E27FC236}">
                <a16:creationId xmlns:a16="http://schemas.microsoft.com/office/drawing/2014/main" id="{0884A1E9-F8F9-4BBD-8324-88D217DC6724}"/>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808921" y="918474"/>
            <a:ext cx="426575" cy="426575"/>
          </a:xfrm>
          <a:prstGeom prst="rect">
            <a:avLst/>
          </a:prstGeom>
        </p:spPr>
      </p:pic>
      <p:pic>
        <p:nvPicPr>
          <p:cNvPr id="91" name="Graphic 90" descr="Chevron arrows outline">
            <a:extLst>
              <a:ext uri="{FF2B5EF4-FFF2-40B4-BE49-F238E27FC236}">
                <a16:creationId xmlns:a16="http://schemas.microsoft.com/office/drawing/2014/main" id="{FDC92FF4-E61D-414E-9F0F-E703BBF64362}"/>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8933769" y="918474"/>
            <a:ext cx="426575" cy="426575"/>
          </a:xfrm>
          <a:prstGeom prst="rect">
            <a:avLst/>
          </a:prstGeom>
        </p:spPr>
      </p:pic>
      <p:pic>
        <p:nvPicPr>
          <p:cNvPr id="92" name="Graphic 91" descr="Chevron arrows outline">
            <a:extLst>
              <a:ext uri="{FF2B5EF4-FFF2-40B4-BE49-F238E27FC236}">
                <a16:creationId xmlns:a16="http://schemas.microsoft.com/office/drawing/2014/main" id="{D204C8D9-154D-47A9-B372-A998053E42C4}"/>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871345" y="918474"/>
            <a:ext cx="426575" cy="426575"/>
          </a:xfrm>
          <a:prstGeom prst="rect">
            <a:avLst/>
          </a:prstGeom>
        </p:spPr>
      </p:pic>
      <p:pic>
        <p:nvPicPr>
          <p:cNvPr id="101" name="Picture 100">
            <a:extLst>
              <a:ext uri="{FF2B5EF4-FFF2-40B4-BE49-F238E27FC236}">
                <a16:creationId xmlns:a16="http://schemas.microsoft.com/office/drawing/2014/main" id="{CFF3AE46-AF0D-4EE5-8F01-8558CD03FC14}"/>
              </a:ext>
            </a:extLst>
          </p:cNvPr>
          <p:cNvPicPr>
            <a:picLocks noChangeAspect="1"/>
          </p:cNvPicPr>
          <p:nvPr/>
        </p:nvPicPr>
        <p:blipFill>
          <a:blip r:embed="rId18"/>
          <a:srcRect/>
          <a:stretch/>
        </p:blipFill>
        <p:spPr>
          <a:xfrm>
            <a:off x="5757779" y="5685916"/>
            <a:ext cx="256352" cy="826025"/>
          </a:xfrm>
          <a:prstGeom prst="rect">
            <a:avLst/>
          </a:prstGeom>
          <a:noFill/>
        </p:spPr>
      </p:pic>
      <p:pic>
        <p:nvPicPr>
          <p:cNvPr id="75" name="Picture 74" descr="Map&#10;&#10;Description automatically generated">
            <a:extLst>
              <a:ext uri="{FF2B5EF4-FFF2-40B4-BE49-F238E27FC236}">
                <a16:creationId xmlns:a16="http://schemas.microsoft.com/office/drawing/2014/main" id="{92DF260B-3875-4011-A99D-FE23E87AAE6B}"/>
              </a:ext>
            </a:extLst>
          </p:cNvPr>
          <p:cNvPicPr>
            <a:picLocks noChangeAspect="1"/>
          </p:cNvPicPr>
          <p:nvPr/>
        </p:nvPicPr>
        <p:blipFill>
          <a:blip r:embed="rId19">
            <a:alphaModFix amt="54000"/>
          </a:blip>
          <a:stretch>
            <a:fillRect/>
          </a:stretch>
        </p:blipFill>
        <p:spPr>
          <a:xfrm>
            <a:off x="-5373" y="3990122"/>
            <a:ext cx="2412023" cy="2328850"/>
          </a:xfrm>
          <a:prstGeom prst="rect">
            <a:avLst/>
          </a:prstGeom>
        </p:spPr>
      </p:pic>
      <p:pic>
        <p:nvPicPr>
          <p:cNvPr id="98" name="Picture 97">
            <a:extLst>
              <a:ext uri="{FF2B5EF4-FFF2-40B4-BE49-F238E27FC236}">
                <a16:creationId xmlns:a16="http://schemas.microsoft.com/office/drawing/2014/main" id="{34D3F5C3-DF15-420A-A258-B5E11160395B}"/>
              </a:ext>
            </a:extLst>
          </p:cNvPr>
          <p:cNvPicPr>
            <a:picLocks noChangeAspect="1"/>
          </p:cNvPicPr>
          <p:nvPr/>
        </p:nvPicPr>
        <p:blipFill>
          <a:blip r:embed="rId20">
            <a:alphaModFix amt="43000"/>
          </a:blip>
          <a:srcRect/>
          <a:stretch/>
        </p:blipFill>
        <p:spPr>
          <a:xfrm>
            <a:off x="3019535" y="4087988"/>
            <a:ext cx="2504965" cy="2242352"/>
          </a:xfrm>
          <a:prstGeom prst="rect">
            <a:avLst/>
          </a:prstGeom>
        </p:spPr>
      </p:pic>
      <p:pic>
        <p:nvPicPr>
          <p:cNvPr id="105" name="Picture 104" descr="A picture containing text, indoor, electronics, dark&#10;&#10;Description automatically generated">
            <a:extLst>
              <a:ext uri="{FF2B5EF4-FFF2-40B4-BE49-F238E27FC236}">
                <a16:creationId xmlns:a16="http://schemas.microsoft.com/office/drawing/2014/main" id="{99EEB6CB-E9D8-47F9-8EA4-EEFBE31A3D82}"/>
              </a:ext>
            </a:extLst>
          </p:cNvPr>
          <p:cNvPicPr>
            <a:picLocks noChangeAspect="1"/>
          </p:cNvPicPr>
          <p:nvPr/>
        </p:nvPicPr>
        <p:blipFill>
          <a:blip r:embed="rId21">
            <a:alphaModFix amt="51000"/>
          </a:blip>
          <a:stretch>
            <a:fillRect/>
          </a:stretch>
        </p:blipFill>
        <p:spPr>
          <a:xfrm>
            <a:off x="6182679" y="3435052"/>
            <a:ext cx="2516048" cy="2734989"/>
          </a:xfrm>
          <a:prstGeom prst="rect">
            <a:avLst/>
          </a:prstGeom>
        </p:spPr>
      </p:pic>
      <p:sp>
        <p:nvSpPr>
          <p:cNvPr id="43" name="Title 1">
            <a:extLst>
              <a:ext uri="{FF2B5EF4-FFF2-40B4-BE49-F238E27FC236}">
                <a16:creationId xmlns:a16="http://schemas.microsoft.com/office/drawing/2014/main" id="{627FF73C-6C5A-418A-AFB0-9669169F0048}"/>
              </a:ext>
            </a:extLst>
          </p:cNvPr>
          <p:cNvSpPr txBox="1">
            <a:spLocks/>
          </p:cNvSpPr>
          <p:nvPr/>
        </p:nvSpPr>
        <p:spPr>
          <a:xfrm>
            <a:off x="4373384" y="5979900"/>
            <a:ext cx="1465799" cy="759995"/>
          </a:xfrm>
          <a:prstGeom prst="rect">
            <a:avLst/>
          </a:prstGeom>
          <a:effectLst/>
        </p:spPr>
        <p:txBody>
          <a:bodyPr vert="horz" lIns="0" tIns="45720" rIns="91440" bIns="45720" rtlCol="0" anchor="t">
            <a:no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pPr algn="r"/>
            <a:r>
              <a:rPr lang="en-US" sz="1200">
                <a:ln w="3175">
                  <a:noFill/>
                </a:ln>
                <a:solidFill>
                  <a:schemeClr val="bg1"/>
                </a:solidFill>
                <a:latin typeface="Arial"/>
                <a:cs typeface="Arial"/>
              </a:rPr>
              <a:t>Human Role:</a:t>
            </a:r>
          </a:p>
          <a:p>
            <a:pPr algn="r"/>
            <a:r>
              <a:rPr lang="en-US" sz="1100" b="0">
                <a:ln w="3175">
                  <a:noFill/>
                </a:ln>
                <a:solidFill>
                  <a:schemeClr val="bg1"/>
                </a:solidFill>
                <a:latin typeface="Arial"/>
                <a:cs typeface="Arial"/>
              </a:rPr>
              <a:t>Medium</a:t>
            </a:r>
          </a:p>
        </p:txBody>
      </p:sp>
      <p:pic>
        <p:nvPicPr>
          <p:cNvPr id="109" name="Picture 108" descr="A picture containing text, flying&#10;&#10;Description automatically generated">
            <a:extLst>
              <a:ext uri="{FF2B5EF4-FFF2-40B4-BE49-F238E27FC236}">
                <a16:creationId xmlns:a16="http://schemas.microsoft.com/office/drawing/2014/main" id="{58767608-E00B-4EB0-AB30-8E24482FC1CF}"/>
              </a:ext>
            </a:extLst>
          </p:cNvPr>
          <p:cNvPicPr>
            <a:picLocks noChangeAspect="1"/>
          </p:cNvPicPr>
          <p:nvPr/>
        </p:nvPicPr>
        <p:blipFill>
          <a:blip r:embed="rId22">
            <a:alphaModFix amt="59000"/>
          </a:blip>
          <a:stretch>
            <a:fillRect/>
          </a:stretch>
        </p:blipFill>
        <p:spPr>
          <a:xfrm>
            <a:off x="9572358" y="3561258"/>
            <a:ext cx="2086242" cy="1923254"/>
          </a:xfrm>
          <a:prstGeom prst="rect">
            <a:avLst/>
          </a:prstGeom>
        </p:spPr>
      </p:pic>
      <p:sp>
        <p:nvSpPr>
          <p:cNvPr id="55" name="Rectangle 54">
            <a:extLst>
              <a:ext uri="{FF2B5EF4-FFF2-40B4-BE49-F238E27FC236}">
                <a16:creationId xmlns:a16="http://schemas.microsoft.com/office/drawing/2014/main" id="{F31AEA41-AED3-46D4-B51B-49D58335AF64}"/>
              </a:ext>
            </a:extLst>
          </p:cNvPr>
          <p:cNvSpPr/>
          <p:nvPr/>
        </p:nvSpPr>
        <p:spPr>
          <a:xfrm>
            <a:off x="6074950" y="1339862"/>
            <a:ext cx="3059527" cy="228600"/>
          </a:xfrm>
          <a:prstGeom prst="rect">
            <a:avLst/>
          </a:prstGeom>
          <a:solidFill>
            <a:srgbClr val="006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t>Emergency Medical</a:t>
            </a:r>
          </a:p>
        </p:txBody>
      </p:sp>
      <p:sp>
        <p:nvSpPr>
          <p:cNvPr id="2" name="Slide Number Placeholder 2">
            <a:extLst>
              <a:ext uri="{FF2B5EF4-FFF2-40B4-BE49-F238E27FC236}">
                <a16:creationId xmlns:a16="http://schemas.microsoft.com/office/drawing/2014/main" id="{CD8A8778-401D-8B62-99EF-D335299BAF2E}"/>
              </a:ext>
            </a:extLst>
          </p:cNvPr>
          <p:cNvSpPr>
            <a:spLocks noGrp="1"/>
          </p:cNvSpPr>
          <p:nvPr>
            <p:ph type="sldNum" sz="quarter" idx="12"/>
          </p:nvPr>
        </p:nvSpPr>
        <p:spPr>
          <a:xfrm>
            <a:off x="10875483" y="6590584"/>
            <a:ext cx="978355" cy="212999"/>
          </a:xfrm>
        </p:spPr>
        <p:txBody>
          <a:bodyPr/>
          <a:lstStyle/>
          <a:p>
            <a:fld id="{4B5A7D23-5EA3-BB48-9A7E-29066237FEC6}" type="slidenum">
              <a:rPr lang="en-US" smtClean="0">
                <a:solidFill>
                  <a:prstClr val="black">
                    <a:tint val="75000"/>
                  </a:prstClr>
                </a:solidFill>
              </a:rPr>
              <a:pPr/>
              <a:t>6</a:t>
            </a:fld>
            <a:endParaRPr lang="en-US">
              <a:solidFill>
                <a:prstClr val="black">
                  <a:tint val="75000"/>
                </a:prstClr>
              </a:solidFill>
            </a:endParaRPr>
          </a:p>
        </p:txBody>
      </p:sp>
    </p:spTree>
    <p:extLst>
      <p:ext uri="{BB962C8B-B14F-4D97-AF65-F5344CB8AC3E}">
        <p14:creationId xmlns:p14="http://schemas.microsoft.com/office/powerpoint/2010/main" val="3262109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BC34CD-270A-BD98-B9B8-6EA0974C019D}"/>
              </a:ext>
            </a:extLst>
          </p:cNvPr>
          <p:cNvSpPr>
            <a:spLocks noGrp="1"/>
          </p:cNvSpPr>
          <p:nvPr>
            <p:ph type="sldNum" sz="quarter" idx="12"/>
          </p:nvPr>
        </p:nvSpPr>
        <p:spPr>
          <a:xfrm>
            <a:off x="9448800" y="6570345"/>
            <a:ext cx="2743200" cy="28765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0EDFA8-DB10-4F47-A7E9-EE24326DFA96}" type="slidenum">
              <a:rPr lang="en-US" smtClean="0"/>
              <a:pPr/>
              <a:t>7</a:t>
            </a:fld>
            <a:endParaRPr lang="en-US"/>
          </a:p>
        </p:txBody>
      </p:sp>
      <p:pic>
        <p:nvPicPr>
          <p:cNvPr id="4" name="Wildfire_rev4_2min" descr="Wildfire_rev4_2min">
            <a:hlinkClick r:id="" action="ppaction://media"/>
            <a:extLst>
              <a:ext uri="{FF2B5EF4-FFF2-40B4-BE49-F238E27FC236}">
                <a16:creationId xmlns:a16="http://schemas.microsoft.com/office/drawing/2014/main" id="{EF126DDD-5932-9ADF-CED4-7B79638BB21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350" y="6350"/>
            <a:ext cx="12192000" cy="6858000"/>
          </a:xfrm>
          <a:prstGeom prst="rect">
            <a:avLst/>
          </a:prstGeom>
        </p:spPr>
      </p:pic>
    </p:spTree>
    <p:extLst>
      <p:ext uri="{BB962C8B-B14F-4D97-AF65-F5344CB8AC3E}">
        <p14:creationId xmlns:p14="http://schemas.microsoft.com/office/powerpoint/2010/main" val="142276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970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207B3B-6522-D8CF-2027-2BA653252EA6}"/>
              </a:ext>
            </a:extLst>
          </p:cNvPr>
          <p:cNvSpPr>
            <a:spLocks noGrp="1"/>
          </p:cNvSpPr>
          <p:nvPr>
            <p:ph idx="1"/>
          </p:nvPr>
        </p:nvSpPr>
        <p:spPr/>
        <p:txBody>
          <a:bodyPr vert="horz" lIns="91440" tIns="45720" rIns="91440" bIns="45720" rtlCol="0" anchor="t">
            <a:normAutofit/>
          </a:bodyPr>
          <a:lstStyle/>
          <a:p>
            <a:pPr marL="342265" indent="-342265"/>
            <a:r>
              <a:rPr lang="en-US"/>
              <a:t>Introduction</a:t>
            </a:r>
          </a:p>
          <a:p>
            <a:pPr marL="342265" indent="-342265"/>
            <a:r>
              <a:rPr lang="en-US" sz="2400">
                <a:cs typeface="Calibri"/>
              </a:rPr>
              <a:t>Testing for Neural Networks</a:t>
            </a:r>
          </a:p>
          <a:p>
            <a:pPr marL="342265" indent="-342265"/>
            <a:r>
              <a:rPr lang="en-US">
                <a:cs typeface="Calibri"/>
              </a:rPr>
              <a:t>Surprise Adequacy Testing Metric for Neural Networks</a:t>
            </a:r>
          </a:p>
          <a:p>
            <a:pPr marL="342265" indent="-342265"/>
            <a:r>
              <a:rPr lang="en-US">
                <a:cs typeface="Calibri"/>
              </a:rPr>
              <a:t>Augmenting Surprise Adequacy:  The Delta Hypothesis</a:t>
            </a:r>
          </a:p>
          <a:p>
            <a:pPr marL="342265" indent="-342265"/>
            <a:r>
              <a:rPr lang="en-US">
                <a:cs typeface="Calibri"/>
              </a:rPr>
              <a:t>Discussion and Closing Remarks</a:t>
            </a:r>
            <a:endParaRPr lang="en-US"/>
          </a:p>
        </p:txBody>
      </p:sp>
      <p:sp>
        <p:nvSpPr>
          <p:cNvPr id="5" name="Slide Number Placeholder 4">
            <a:extLst>
              <a:ext uri="{FF2B5EF4-FFF2-40B4-BE49-F238E27FC236}">
                <a16:creationId xmlns:a16="http://schemas.microsoft.com/office/drawing/2014/main" id="{E8330705-12B1-6A28-9848-79162419BC50}"/>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8</a:t>
            </a:fld>
            <a:endParaRPr lang="en-US">
              <a:solidFill>
                <a:prstClr val="black">
                  <a:tint val="75000"/>
                </a:prstClr>
              </a:solidFill>
            </a:endParaRPr>
          </a:p>
        </p:txBody>
      </p:sp>
      <p:sp>
        <p:nvSpPr>
          <p:cNvPr id="6" name="Title Placeholder 1">
            <a:extLst>
              <a:ext uri="{FF2B5EF4-FFF2-40B4-BE49-F238E27FC236}">
                <a16:creationId xmlns:a16="http://schemas.microsoft.com/office/drawing/2014/main" id="{C944ABC6-0460-5EA4-D055-5397BC89E9FA}"/>
              </a:ext>
            </a:extLst>
          </p:cNvPr>
          <p:cNvSpPr txBox="1">
            <a:spLocks/>
          </p:cNvSpPr>
          <p:nvPr/>
        </p:nvSpPr>
        <p:spPr>
          <a:xfrm>
            <a:off x="989760" y="52302"/>
            <a:ext cx="10204739" cy="663840"/>
          </a:xfrm>
          <a:prstGeom prst="rect">
            <a:avLst/>
          </a:prstGeom>
        </p:spPr>
        <p:txBody>
          <a:bodyPr vert="horz" lIns="91440" tIns="45720" rIns="91440" bIns="45720" rtlCol="0" anchor="ctr">
            <a:normAutofit/>
          </a:bodyPr>
          <a:lstStyle>
            <a:lvl1pPr algn="ctr" defTabSz="457189" rtl="0" eaLnBrk="1" latinLnBrk="0" hangingPunct="1">
              <a:lnSpc>
                <a:spcPct val="80000"/>
              </a:lnSpc>
              <a:spcBef>
                <a:spcPct val="0"/>
              </a:spcBef>
              <a:buNone/>
              <a:defRPr sz="2800" b="1" kern="1200">
                <a:solidFill>
                  <a:schemeClr val="tx1"/>
                </a:solidFill>
                <a:latin typeface="+mj-lt"/>
                <a:ea typeface="+mj-ea"/>
                <a:cs typeface="+mj-cs"/>
              </a:defRPr>
            </a:lvl1pPr>
          </a:lstStyle>
          <a:p>
            <a:r>
              <a:rPr lang="en-US"/>
              <a:t>Agenda</a:t>
            </a:r>
          </a:p>
        </p:txBody>
      </p:sp>
      <p:sp>
        <p:nvSpPr>
          <p:cNvPr id="2" name="Rounded Rectangle 1">
            <a:extLst>
              <a:ext uri="{FF2B5EF4-FFF2-40B4-BE49-F238E27FC236}">
                <a16:creationId xmlns:a16="http://schemas.microsoft.com/office/drawing/2014/main" id="{0C2C8E22-2742-9AA0-E8F1-412A34F96A03}"/>
              </a:ext>
            </a:extLst>
          </p:cNvPr>
          <p:cNvSpPr/>
          <p:nvPr/>
        </p:nvSpPr>
        <p:spPr>
          <a:xfrm>
            <a:off x="1592314" y="3617803"/>
            <a:ext cx="8999629" cy="911066"/>
          </a:xfrm>
          <a:prstGeom prst="roundRect">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0" cap="none">
                <a:cs typeface="Calibri"/>
              </a:rPr>
              <a:t>So, we’ve demonstrated that </a:t>
            </a:r>
            <a:r>
              <a:rPr lang="en-US" sz="1800" b="1" u="sng" cap="none">
                <a:cs typeface="Calibri"/>
              </a:rPr>
              <a:t>machine learning-enabled systems in safety-critical applications require assurance</a:t>
            </a:r>
            <a:r>
              <a:rPr lang="en-US" sz="1800" cap="none">
                <a:cs typeface="Calibri"/>
              </a:rPr>
              <a:t> </a:t>
            </a:r>
            <a:r>
              <a:rPr lang="en-US" sz="1800" b="0" cap="none">
                <a:cs typeface="Calibri"/>
              </a:rPr>
              <a:t>and SWS TC5 is helping us get there.</a:t>
            </a:r>
          </a:p>
        </p:txBody>
      </p:sp>
      <p:sp>
        <p:nvSpPr>
          <p:cNvPr id="7" name="Rounded Rectangle 6">
            <a:extLst>
              <a:ext uri="{FF2B5EF4-FFF2-40B4-BE49-F238E27FC236}">
                <a16:creationId xmlns:a16="http://schemas.microsoft.com/office/drawing/2014/main" id="{0E6F5D27-7E41-99FC-9DB2-CE74B52ECF59}"/>
              </a:ext>
            </a:extLst>
          </p:cNvPr>
          <p:cNvSpPr/>
          <p:nvPr/>
        </p:nvSpPr>
        <p:spPr>
          <a:xfrm>
            <a:off x="1592314" y="4710483"/>
            <a:ext cx="8999629" cy="911066"/>
          </a:xfrm>
          <a:prstGeom prst="roundRect">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0" cap="none">
                <a:cs typeface="Calibri"/>
              </a:rPr>
              <a:t>But exactly HOW is this being accomplished?  </a:t>
            </a:r>
            <a:r>
              <a:rPr lang="en-US" sz="1800" cap="none">
                <a:cs typeface="Calibri"/>
              </a:rPr>
              <a:t>There are many possibilities, but today we will focus on </a:t>
            </a:r>
            <a:r>
              <a:rPr lang="en-US" sz="1800" b="1" u="sng" cap="none">
                <a:cs typeface="Calibri"/>
              </a:rPr>
              <a:t>forensic testing of neural networks</a:t>
            </a:r>
            <a:r>
              <a:rPr lang="en-US" sz="1800" b="1" cap="none">
                <a:cs typeface="Calibri"/>
              </a:rPr>
              <a:t>…</a:t>
            </a:r>
          </a:p>
        </p:txBody>
      </p:sp>
      <p:sp>
        <p:nvSpPr>
          <p:cNvPr id="9" name="Right Arrow 8">
            <a:extLst>
              <a:ext uri="{FF2B5EF4-FFF2-40B4-BE49-F238E27FC236}">
                <a16:creationId xmlns:a16="http://schemas.microsoft.com/office/drawing/2014/main" id="{23879C68-F90A-B5EA-36C4-691FDA68A284}"/>
              </a:ext>
            </a:extLst>
          </p:cNvPr>
          <p:cNvSpPr/>
          <p:nvPr/>
        </p:nvSpPr>
        <p:spPr>
          <a:xfrm rot="10800000">
            <a:off x="4269014" y="1344165"/>
            <a:ext cx="532197" cy="286564"/>
          </a:xfrm>
          <a:prstGeom prst="rightArrow">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6376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56F2648-6C3C-531E-80F9-CA70A5CB90E8}"/>
              </a:ext>
            </a:extLst>
          </p:cNvPr>
          <p:cNvSpPr>
            <a:spLocks noGrp="1"/>
          </p:cNvSpPr>
          <p:nvPr>
            <p:ph idx="1"/>
          </p:nvPr>
        </p:nvSpPr>
        <p:spPr/>
        <p:txBody>
          <a:bodyPr vert="horz" lIns="91440" tIns="45720" rIns="91440" bIns="45720" rtlCol="0" anchor="t">
            <a:normAutofit/>
          </a:bodyPr>
          <a:lstStyle/>
          <a:p>
            <a:pPr marL="342265" indent="-342265"/>
            <a:r>
              <a:rPr lang="en-US"/>
              <a:t>WHY perform testing?</a:t>
            </a:r>
            <a:br>
              <a:rPr lang="en-US"/>
            </a:br>
            <a:br>
              <a:rPr lang="en-US"/>
            </a:br>
            <a:br>
              <a:rPr lang="en-US"/>
            </a:br>
            <a:br>
              <a:rPr lang="en-US"/>
            </a:br>
            <a:br>
              <a:rPr lang="en-US"/>
            </a:br>
            <a:br>
              <a:rPr lang="en-US"/>
            </a:br>
            <a:endParaRPr lang="en-US"/>
          </a:p>
          <a:p>
            <a:pPr marL="342265" indent="-342265"/>
            <a:r>
              <a:rPr lang="en-US">
                <a:cs typeface="Calibri"/>
              </a:rPr>
              <a:t>What is the GOAL of testing?</a:t>
            </a:r>
          </a:p>
        </p:txBody>
      </p:sp>
      <p:sp>
        <p:nvSpPr>
          <p:cNvPr id="3" name="Slide Number Placeholder 2">
            <a:extLst>
              <a:ext uri="{FF2B5EF4-FFF2-40B4-BE49-F238E27FC236}">
                <a16:creationId xmlns:a16="http://schemas.microsoft.com/office/drawing/2014/main" id="{5BFBCFA6-6CA3-CC2D-325B-655643EB5F10}"/>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9</a:t>
            </a:fld>
            <a:endParaRPr lang="en-US">
              <a:solidFill>
                <a:prstClr val="black">
                  <a:tint val="75000"/>
                </a:prstClr>
              </a:solidFill>
            </a:endParaRPr>
          </a:p>
        </p:txBody>
      </p:sp>
      <p:sp>
        <p:nvSpPr>
          <p:cNvPr id="4" name="Title 3">
            <a:extLst>
              <a:ext uri="{FF2B5EF4-FFF2-40B4-BE49-F238E27FC236}">
                <a16:creationId xmlns:a16="http://schemas.microsoft.com/office/drawing/2014/main" id="{39A80B58-525D-E4C0-B417-85415D5977E3}"/>
              </a:ext>
            </a:extLst>
          </p:cNvPr>
          <p:cNvSpPr>
            <a:spLocks noGrp="1"/>
          </p:cNvSpPr>
          <p:nvPr>
            <p:ph type="title"/>
          </p:nvPr>
        </p:nvSpPr>
        <p:spPr/>
        <p:txBody>
          <a:bodyPr/>
          <a:lstStyle/>
          <a:p>
            <a:r>
              <a:rPr lang="en-US"/>
              <a:t>A Quick Refresher on Testing</a:t>
            </a:r>
          </a:p>
        </p:txBody>
      </p:sp>
      <p:sp>
        <p:nvSpPr>
          <p:cNvPr id="5" name="Rounded Rectangle 4">
            <a:extLst>
              <a:ext uri="{FF2B5EF4-FFF2-40B4-BE49-F238E27FC236}">
                <a16:creationId xmlns:a16="http://schemas.microsoft.com/office/drawing/2014/main" id="{1F514B7B-57AF-0EB8-C419-8918E8CB724D}"/>
              </a:ext>
            </a:extLst>
          </p:cNvPr>
          <p:cNvSpPr/>
          <p:nvPr/>
        </p:nvSpPr>
        <p:spPr>
          <a:xfrm>
            <a:off x="989760" y="1339508"/>
            <a:ext cx="2853044" cy="1447800"/>
          </a:xfrm>
          <a:prstGeom prst="roundRect">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To </a:t>
            </a:r>
            <a:r>
              <a:rPr lang="en-US" b="1" u="sng"/>
              <a:t>VERIFY</a:t>
            </a:r>
            <a:r>
              <a:rPr lang="en-US"/>
              <a:t> that the product has been built according to stakeholder requirements</a:t>
            </a:r>
          </a:p>
        </p:txBody>
      </p:sp>
      <p:sp>
        <p:nvSpPr>
          <p:cNvPr id="6" name="Rounded Rectangle 5">
            <a:extLst>
              <a:ext uri="{FF2B5EF4-FFF2-40B4-BE49-F238E27FC236}">
                <a16:creationId xmlns:a16="http://schemas.microsoft.com/office/drawing/2014/main" id="{66516E8E-5238-B95E-7E68-CEEDEE891022}"/>
              </a:ext>
            </a:extLst>
          </p:cNvPr>
          <p:cNvSpPr/>
          <p:nvPr/>
        </p:nvSpPr>
        <p:spPr>
          <a:xfrm>
            <a:off x="4144501" y="1339508"/>
            <a:ext cx="3895256" cy="1447800"/>
          </a:xfrm>
          <a:prstGeom prst="roundRect">
            <a:avLst/>
          </a:prstGeom>
          <a:solidFill>
            <a:srgbClr val="007E3A"/>
          </a:solidFill>
        </p:spPr>
        <p:style>
          <a:lnRef idx="1">
            <a:schemeClr val="accent3"/>
          </a:lnRef>
          <a:fillRef idx="3">
            <a:schemeClr val="accent3"/>
          </a:fillRef>
          <a:effectRef idx="2">
            <a:schemeClr val="accent3"/>
          </a:effectRef>
          <a:fontRef idx="minor">
            <a:schemeClr val="lt1"/>
          </a:fontRef>
        </p:style>
        <p:txBody>
          <a:bodyPr rtlCol="0" anchor="ctr"/>
          <a:lstStyle/>
          <a:p>
            <a:pPr algn="ctr"/>
            <a:r>
              <a:rPr lang="en-US"/>
              <a:t>To </a:t>
            </a:r>
            <a:r>
              <a:rPr lang="en-US" b="1" u="sng"/>
              <a:t>VALIDATE</a:t>
            </a:r>
            <a:r>
              <a:rPr lang="en-US"/>
              <a:t> that the product actually meets stakeholder needs (regardless of what the requirements say)</a:t>
            </a:r>
          </a:p>
        </p:txBody>
      </p:sp>
      <p:sp>
        <p:nvSpPr>
          <p:cNvPr id="7" name="Rounded Rectangle 6">
            <a:extLst>
              <a:ext uri="{FF2B5EF4-FFF2-40B4-BE49-F238E27FC236}">
                <a16:creationId xmlns:a16="http://schemas.microsoft.com/office/drawing/2014/main" id="{35BC9D86-6103-E87D-BDBF-BE03ACF5CEE3}"/>
              </a:ext>
            </a:extLst>
          </p:cNvPr>
          <p:cNvSpPr/>
          <p:nvPr/>
        </p:nvSpPr>
        <p:spPr>
          <a:xfrm>
            <a:off x="8341454" y="1339508"/>
            <a:ext cx="2853044" cy="1447800"/>
          </a:xfrm>
          <a:prstGeom prst="round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To </a:t>
            </a:r>
            <a:r>
              <a:rPr lang="en-US" b="1" u="sng"/>
              <a:t>INTEGRATE</a:t>
            </a:r>
            <a:r>
              <a:rPr lang="en-US"/>
              <a:t> the product into a larger system</a:t>
            </a:r>
          </a:p>
        </p:txBody>
      </p:sp>
      <p:graphicFrame>
        <p:nvGraphicFramePr>
          <p:cNvPr id="13" name="Table 13">
            <a:extLst>
              <a:ext uri="{FF2B5EF4-FFF2-40B4-BE49-F238E27FC236}">
                <a16:creationId xmlns:a16="http://schemas.microsoft.com/office/drawing/2014/main" id="{9720480D-E3FA-1181-025A-4FA1D97434F4}"/>
              </a:ext>
            </a:extLst>
          </p:cNvPr>
          <p:cNvGraphicFramePr>
            <a:graphicFrameLocks noGrp="1"/>
          </p:cNvGraphicFramePr>
          <p:nvPr>
            <p:extLst>
              <p:ext uri="{D42A27DB-BD31-4B8C-83A1-F6EECF244321}">
                <p14:modId xmlns:p14="http://schemas.microsoft.com/office/powerpoint/2010/main" val="385305362"/>
              </p:ext>
            </p:extLst>
          </p:nvPr>
        </p:nvGraphicFramePr>
        <p:xfrm>
          <a:off x="5705506" y="3973402"/>
          <a:ext cx="5287384" cy="1854200"/>
        </p:xfrm>
        <a:graphic>
          <a:graphicData uri="http://schemas.openxmlformats.org/drawingml/2006/table">
            <a:tbl>
              <a:tblPr firstRow="1" bandRow="1">
                <a:tableStyleId>{00A15C55-8517-42AA-B614-E9B94910E393}</a:tableStyleId>
              </a:tblPr>
              <a:tblGrid>
                <a:gridCol w="419050">
                  <a:extLst>
                    <a:ext uri="{9D8B030D-6E8A-4147-A177-3AD203B41FA5}">
                      <a16:colId xmlns:a16="http://schemas.microsoft.com/office/drawing/2014/main" val="1860462908"/>
                    </a:ext>
                  </a:extLst>
                </a:gridCol>
                <a:gridCol w="2472267">
                  <a:extLst>
                    <a:ext uri="{9D8B030D-6E8A-4147-A177-3AD203B41FA5}">
                      <a16:colId xmlns:a16="http://schemas.microsoft.com/office/drawing/2014/main" val="3686918724"/>
                    </a:ext>
                  </a:extLst>
                </a:gridCol>
                <a:gridCol w="2396067">
                  <a:extLst>
                    <a:ext uri="{9D8B030D-6E8A-4147-A177-3AD203B41FA5}">
                      <a16:colId xmlns:a16="http://schemas.microsoft.com/office/drawing/2014/main" val="1804752180"/>
                    </a:ext>
                  </a:extLst>
                </a:gridCol>
              </a:tblGrid>
              <a:tr h="370840">
                <a:tc>
                  <a:txBody>
                    <a:bodyPr/>
                    <a:lstStyle/>
                    <a:p>
                      <a:pPr algn="ctr"/>
                      <a:endParaRPr lang="en-US"/>
                    </a:p>
                  </a:txBody>
                  <a:tcPr/>
                </a:tc>
                <a:tc>
                  <a:txBody>
                    <a:bodyPr/>
                    <a:lstStyle/>
                    <a:p>
                      <a:pPr algn="ctr"/>
                      <a:r>
                        <a:rPr lang="en-US"/>
                        <a:t>Specification</a:t>
                      </a:r>
                    </a:p>
                  </a:txBody>
                  <a:tcPr/>
                </a:tc>
                <a:tc>
                  <a:txBody>
                    <a:bodyPr/>
                    <a:lstStyle/>
                    <a:p>
                      <a:pPr algn="ctr"/>
                      <a:r>
                        <a:rPr lang="en-US"/>
                        <a:t>Implementation</a:t>
                      </a:r>
                    </a:p>
                  </a:txBody>
                  <a:tcPr/>
                </a:tc>
                <a:extLst>
                  <a:ext uri="{0D108BD9-81ED-4DB2-BD59-A6C34878D82A}">
                    <a16:rowId xmlns:a16="http://schemas.microsoft.com/office/drawing/2014/main" val="3815482710"/>
                  </a:ext>
                </a:extLst>
              </a:tr>
              <a:tr h="370840">
                <a:tc>
                  <a:txBody>
                    <a:bodyPr/>
                    <a:lstStyle/>
                    <a:p>
                      <a:pPr algn="ctr"/>
                      <a:r>
                        <a:rPr lang="en-US"/>
                        <a:t>1</a:t>
                      </a:r>
                    </a:p>
                  </a:txBody>
                  <a:tcPr/>
                </a:tc>
                <a:tc>
                  <a:txBody>
                    <a:bodyPr/>
                    <a:lstStyle/>
                    <a:p>
                      <a:pPr algn="ctr"/>
                      <a:r>
                        <a:rPr lang="en-US"/>
                        <a:t>Correct</a:t>
                      </a:r>
                    </a:p>
                  </a:txBody>
                  <a:tcPr/>
                </a:tc>
                <a:tc>
                  <a:txBody>
                    <a:bodyPr/>
                    <a:lstStyle/>
                    <a:p>
                      <a:pPr algn="ctr"/>
                      <a:r>
                        <a:rPr lang="en-US"/>
                        <a:t>Missing</a:t>
                      </a:r>
                    </a:p>
                  </a:txBody>
                  <a:tcPr/>
                </a:tc>
                <a:extLst>
                  <a:ext uri="{0D108BD9-81ED-4DB2-BD59-A6C34878D82A}">
                    <a16:rowId xmlns:a16="http://schemas.microsoft.com/office/drawing/2014/main" val="2619653200"/>
                  </a:ext>
                </a:extLst>
              </a:tr>
              <a:tr h="370840">
                <a:tc>
                  <a:txBody>
                    <a:bodyPr/>
                    <a:lstStyle/>
                    <a:p>
                      <a:pPr algn="ctr"/>
                      <a:r>
                        <a:rPr lang="en-US"/>
                        <a:t>2</a:t>
                      </a:r>
                    </a:p>
                  </a:txBody>
                  <a:tcPr/>
                </a:tc>
                <a:tc>
                  <a:txBody>
                    <a:bodyPr/>
                    <a:lstStyle/>
                    <a:p>
                      <a:pPr algn="ctr"/>
                      <a:r>
                        <a:rPr lang="en-US"/>
                        <a:t>Correct</a:t>
                      </a:r>
                    </a:p>
                  </a:txBody>
                  <a:tcPr/>
                </a:tc>
                <a:tc>
                  <a:txBody>
                    <a:bodyPr/>
                    <a:lstStyle/>
                    <a:p>
                      <a:pPr algn="ctr"/>
                      <a:r>
                        <a:rPr lang="en-US"/>
                        <a:t>Incomplete or incorrect</a:t>
                      </a:r>
                    </a:p>
                  </a:txBody>
                  <a:tcPr/>
                </a:tc>
                <a:extLst>
                  <a:ext uri="{0D108BD9-81ED-4DB2-BD59-A6C34878D82A}">
                    <a16:rowId xmlns:a16="http://schemas.microsoft.com/office/drawing/2014/main" val="3423138645"/>
                  </a:ext>
                </a:extLst>
              </a:tr>
              <a:tr h="370840">
                <a:tc>
                  <a:txBody>
                    <a:bodyPr/>
                    <a:lstStyle/>
                    <a:p>
                      <a:pPr algn="ctr"/>
                      <a:r>
                        <a:rPr lang="en-US"/>
                        <a:t>3</a:t>
                      </a:r>
                    </a:p>
                  </a:txBody>
                  <a:tcPr/>
                </a:tc>
                <a:tc>
                  <a:txBody>
                    <a:bodyPr/>
                    <a:lstStyle/>
                    <a:p>
                      <a:pPr algn="ctr"/>
                      <a:r>
                        <a:rPr lang="en-US"/>
                        <a:t>Incomplete or incorrect</a:t>
                      </a:r>
                    </a:p>
                  </a:txBody>
                  <a:tcPr/>
                </a:tc>
                <a:tc>
                  <a:txBody>
                    <a:bodyPr/>
                    <a:lstStyle/>
                    <a:p>
                      <a:pPr algn="ctr"/>
                      <a:r>
                        <a:rPr lang="en-US"/>
                        <a:t>Correct</a:t>
                      </a:r>
                    </a:p>
                  </a:txBody>
                  <a:tcPr/>
                </a:tc>
                <a:extLst>
                  <a:ext uri="{0D108BD9-81ED-4DB2-BD59-A6C34878D82A}">
                    <a16:rowId xmlns:a16="http://schemas.microsoft.com/office/drawing/2014/main" val="806548380"/>
                  </a:ext>
                </a:extLst>
              </a:tr>
              <a:tr h="370840">
                <a:tc>
                  <a:txBody>
                    <a:bodyPr/>
                    <a:lstStyle/>
                    <a:p>
                      <a:pPr algn="ctr"/>
                      <a:r>
                        <a:rPr lang="en-US"/>
                        <a:t>4</a:t>
                      </a:r>
                    </a:p>
                  </a:txBody>
                  <a:tcPr/>
                </a:tc>
                <a:tc>
                  <a:txBody>
                    <a:bodyPr/>
                    <a:lstStyle/>
                    <a:p>
                      <a:pPr algn="ctr"/>
                      <a:r>
                        <a:rPr lang="en-US"/>
                        <a:t>Missing</a:t>
                      </a:r>
                    </a:p>
                  </a:txBody>
                  <a:tcPr/>
                </a:tc>
                <a:tc>
                  <a:txBody>
                    <a:bodyPr/>
                    <a:lstStyle/>
                    <a:p>
                      <a:pPr algn="ctr"/>
                      <a:r>
                        <a:rPr lang="en-US"/>
                        <a:t>Missing</a:t>
                      </a:r>
                    </a:p>
                  </a:txBody>
                  <a:tcPr/>
                </a:tc>
                <a:extLst>
                  <a:ext uri="{0D108BD9-81ED-4DB2-BD59-A6C34878D82A}">
                    <a16:rowId xmlns:a16="http://schemas.microsoft.com/office/drawing/2014/main" val="503988924"/>
                  </a:ext>
                </a:extLst>
              </a:tr>
            </a:tbl>
          </a:graphicData>
        </a:graphic>
      </p:graphicFrame>
      <p:sp>
        <p:nvSpPr>
          <p:cNvPr id="14" name="Rounded Rectangle 13">
            <a:extLst>
              <a:ext uri="{FF2B5EF4-FFF2-40B4-BE49-F238E27FC236}">
                <a16:creationId xmlns:a16="http://schemas.microsoft.com/office/drawing/2014/main" id="{CD934EA8-D63A-D828-5425-BDF725C2B401}"/>
              </a:ext>
            </a:extLst>
          </p:cNvPr>
          <p:cNvSpPr/>
          <p:nvPr/>
        </p:nvSpPr>
        <p:spPr>
          <a:xfrm>
            <a:off x="989760" y="4089400"/>
            <a:ext cx="2853044" cy="1447800"/>
          </a:xfrm>
          <a:prstGeom prst="roundRect">
            <a:avLst/>
          </a:prstGeom>
          <a:solidFill>
            <a:schemeClr val="accent4">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To uncover undesirable system behavior and reduce runtime errors</a:t>
            </a:r>
          </a:p>
        </p:txBody>
      </p:sp>
      <p:sp>
        <p:nvSpPr>
          <p:cNvPr id="8" name="Right Arrow 7">
            <a:extLst>
              <a:ext uri="{FF2B5EF4-FFF2-40B4-BE49-F238E27FC236}">
                <a16:creationId xmlns:a16="http://schemas.microsoft.com/office/drawing/2014/main" id="{807510D9-4AFF-B969-EE52-1A86950FE5A6}"/>
              </a:ext>
            </a:extLst>
          </p:cNvPr>
          <p:cNvSpPr/>
          <p:nvPr/>
        </p:nvSpPr>
        <p:spPr>
          <a:xfrm>
            <a:off x="4055533" y="4428067"/>
            <a:ext cx="1473200" cy="770466"/>
          </a:xfrm>
          <a:prstGeom prst="rightArrow">
            <a:avLst/>
          </a:prstGeom>
          <a:solidFill>
            <a:schemeClr val="accent4">
              <a:lumMod val="20000"/>
              <a:lumOff val="80000"/>
            </a:schemeClr>
          </a:solidFill>
          <a:ln>
            <a:solidFill>
              <a:srgbClr val="7030A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chemeClr val="tx1"/>
                </a:solidFill>
              </a:rPr>
              <a:t>Arising From</a:t>
            </a:r>
          </a:p>
        </p:txBody>
      </p:sp>
    </p:spTree>
    <p:extLst>
      <p:ext uri="{BB962C8B-B14F-4D97-AF65-F5344CB8AC3E}">
        <p14:creationId xmlns:p14="http://schemas.microsoft.com/office/powerpoint/2010/main" val="1696319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dissolve">
                                      <p:cBhvr>
                                        <p:cTn id="7" dur="500"/>
                                        <p:tgtEl>
                                          <p:spTgt spid="2">
                                            <p:txEl>
                                              <p:pRg st="1" end="1"/>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dissolve">
                                      <p:cBhvr>
                                        <p:cTn id="10" dur="500"/>
                                        <p:tgtEl>
                                          <p:spTgt spid="13"/>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dissolve">
                                      <p:cBhvr>
                                        <p:cTn id="13" dur="500"/>
                                        <p:tgtEl>
                                          <p:spTgt spid="14"/>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14"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56F2648-6C3C-531E-80F9-CA70A5CB90E8}"/>
              </a:ext>
            </a:extLst>
          </p:cNvPr>
          <p:cNvSpPr>
            <a:spLocks noGrp="1"/>
          </p:cNvSpPr>
          <p:nvPr>
            <p:ph idx="1"/>
          </p:nvPr>
        </p:nvSpPr>
        <p:spPr/>
        <p:txBody>
          <a:bodyPr vert="horz" lIns="91440" tIns="45720" rIns="91440" bIns="45720" rtlCol="0" anchor="t">
            <a:normAutofit/>
          </a:bodyPr>
          <a:lstStyle/>
          <a:p>
            <a:pPr marL="342265" indent="-342265"/>
            <a:r>
              <a:rPr lang="en-US"/>
              <a:t>What ACTIVITIES does testing include?</a:t>
            </a:r>
            <a:br>
              <a:rPr lang="en-US"/>
            </a:br>
            <a:br>
              <a:rPr lang="en-US">
                <a:cs typeface="Calibri"/>
              </a:rPr>
            </a:br>
            <a:br>
              <a:rPr lang="en-US">
                <a:cs typeface="Calibri"/>
              </a:rPr>
            </a:br>
            <a:br>
              <a:rPr lang="en-US">
                <a:cs typeface="Calibri"/>
              </a:rPr>
            </a:br>
            <a:br>
              <a:rPr lang="en-US">
                <a:cs typeface="Calibri"/>
              </a:rPr>
            </a:br>
            <a:br>
              <a:rPr lang="en-US">
                <a:cs typeface="Calibri"/>
              </a:rPr>
            </a:br>
            <a:br>
              <a:rPr lang="en-US">
                <a:cs typeface="Calibri"/>
              </a:rPr>
            </a:br>
            <a:endParaRPr lang="en-US">
              <a:cs typeface="Calibri"/>
            </a:endParaRPr>
          </a:p>
          <a:p>
            <a:pPr marL="342265" indent="-342265"/>
            <a:r>
              <a:rPr lang="en-US">
                <a:cs typeface="Calibri"/>
              </a:rPr>
              <a:t>How are testing efforts ORGANIZED?</a:t>
            </a:r>
            <a:endParaRPr lang="en-US"/>
          </a:p>
        </p:txBody>
      </p:sp>
      <p:sp>
        <p:nvSpPr>
          <p:cNvPr id="3" name="Slide Number Placeholder 2">
            <a:extLst>
              <a:ext uri="{FF2B5EF4-FFF2-40B4-BE49-F238E27FC236}">
                <a16:creationId xmlns:a16="http://schemas.microsoft.com/office/drawing/2014/main" id="{5BFBCFA6-6CA3-CC2D-325B-655643EB5F10}"/>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10</a:t>
            </a:fld>
            <a:endParaRPr lang="en-US">
              <a:solidFill>
                <a:prstClr val="black">
                  <a:tint val="75000"/>
                </a:prstClr>
              </a:solidFill>
            </a:endParaRPr>
          </a:p>
        </p:txBody>
      </p:sp>
      <p:sp>
        <p:nvSpPr>
          <p:cNvPr id="4" name="Title 3">
            <a:extLst>
              <a:ext uri="{FF2B5EF4-FFF2-40B4-BE49-F238E27FC236}">
                <a16:creationId xmlns:a16="http://schemas.microsoft.com/office/drawing/2014/main" id="{39A80B58-525D-E4C0-B417-85415D5977E3}"/>
              </a:ext>
            </a:extLst>
          </p:cNvPr>
          <p:cNvSpPr>
            <a:spLocks noGrp="1"/>
          </p:cNvSpPr>
          <p:nvPr>
            <p:ph type="title"/>
          </p:nvPr>
        </p:nvSpPr>
        <p:spPr/>
        <p:txBody>
          <a:bodyPr/>
          <a:lstStyle/>
          <a:p>
            <a:r>
              <a:rPr lang="en-US"/>
              <a:t>A Quick Refresher on Testing</a:t>
            </a:r>
          </a:p>
        </p:txBody>
      </p:sp>
      <p:sp>
        <p:nvSpPr>
          <p:cNvPr id="5" name="Rounded Rectangle 4">
            <a:extLst>
              <a:ext uri="{FF2B5EF4-FFF2-40B4-BE49-F238E27FC236}">
                <a16:creationId xmlns:a16="http://schemas.microsoft.com/office/drawing/2014/main" id="{1BBD4B3A-BD0C-5CA2-1E72-53D5BE96BD34}"/>
              </a:ext>
            </a:extLst>
          </p:cNvPr>
          <p:cNvSpPr/>
          <p:nvPr/>
        </p:nvSpPr>
        <p:spPr>
          <a:xfrm>
            <a:off x="1104937" y="1349622"/>
            <a:ext cx="2964172" cy="980359"/>
          </a:xfrm>
          <a:prstGeom prst="roundRect">
            <a:avLst/>
          </a:prstGeom>
          <a:solidFill>
            <a:srgbClr val="3366CC"/>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Checking EXTERNAL product behaviors (“black box”)</a:t>
            </a:r>
          </a:p>
        </p:txBody>
      </p:sp>
      <p:sp>
        <p:nvSpPr>
          <p:cNvPr id="6" name="Rounded Rectangle 5">
            <a:extLst>
              <a:ext uri="{FF2B5EF4-FFF2-40B4-BE49-F238E27FC236}">
                <a16:creationId xmlns:a16="http://schemas.microsoft.com/office/drawing/2014/main" id="{81448267-1360-8777-92B8-C4C6B4E71D50}"/>
              </a:ext>
            </a:extLst>
          </p:cNvPr>
          <p:cNvSpPr/>
          <p:nvPr/>
        </p:nvSpPr>
        <p:spPr>
          <a:xfrm>
            <a:off x="4725220" y="1349622"/>
            <a:ext cx="2964172" cy="980359"/>
          </a:xfrm>
          <a:prstGeom prst="roundRect">
            <a:avLst/>
          </a:prstGeom>
          <a:solidFill>
            <a:srgbClr val="007E3A"/>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Checking INTERNAL product behaviors (“white box”)</a:t>
            </a:r>
          </a:p>
        </p:txBody>
      </p:sp>
      <p:sp>
        <p:nvSpPr>
          <p:cNvPr id="7" name="Rounded Rectangle 6">
            <a:extLst>
              <a:ext uri="{FF2B5EF4-FFF2-40B4-BE49-F238E27FC236}">
                <a16:creationId xmlns:a16="http://schemas.microsoft.com/office/drawing/2014/main" id="{EEB10260-0120-4135-BD0B-E5A17E4B418D}"/>
              </a:ext>
            </a:extLst>
          </p:cNvPr>
          <p:cNvSpPr/>
          <p:nvPr/>
        </p:nvSpPr>
        <p:spPr>
          <a:xfrm>
            <a:off x="8345503" y="1349621"/>
            <a:ext cx="2964173" cy="980359"/>
          </a:xfrm>
          <a:prstGeom prst="round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Checking NON-FUNCTIONAL product behaviors</a:t>
            </a:r>
          </a:p>
        </p:txBody>
      </p:sp>
      <p:sp>
        <p:nvSpPr>
          <p:cNvPr id="8" name="Rounded Rectangular Callout 7">
            <a:extLst>
              <a:ext uri="{FF2B5EF4-FFF2-40B4-BE49-F238E27FC236}">
                <a16:creationId xmlns:a16="http://schemas.microsoft.com/office/drawing/2014/main" id="{1625A257-B6F5-CB45-83A7-600EC3A3CA5E}"/>
              </a:ext>
            </a:extLst>
          </p:cNvPr>
          <p:cNvSpPr/>
          <p:nvPr/>
        </p:nvSpPr>
        <p:spPr>
          <a:xfrm>
            <a:off x="1104937" y="2429807"/>
            <a:ext cx="2964172" cy="779062"/>
          </a:xfrm>
          <a:prstGeom prst="wedgeRoundRectCallout">
            <a:avLst>
              <a:gd name="adj1" fmla="val -43573"/>
              <a:gd name="adj2" fmla="val 72500"/>
              <a:gd name="adj3" fmla="val 16667"/>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chemeClr val="tx1"/>
                </a:solidFill>
              </a:rPr>
              <a:t>“Does my software produce the correct output for this input?”</a:t>
            </a:r>
          </a:p>
        </p:txBody>
      </p:sp>
      <p:sp>
        <p:nvSpPr>
          <p:cNvPr id="9" name="Rounded Rectangular Callout 8">
            <a:extLst>
              <a:ext uri="{FF2B5EF4-FFF2-40B4-BE49-F238E27FC236}">
                <a16:creationId xmlns:a16="http://schemas.microsoft.com/office/drawing/2014/main" id="{42E42BFE-56A9-0327-F264-DEED0070A7C6}"/>
              </a:ext>
            </a:extLst>
          </p:cNvPr>
          <p:cNvSpPr/>
          <p:nvPr/>
        </p:nvSpPr>
        <p:spPr>
          <a:xfrm>
            <a:off x="4725220" y="2429806"/>
            <a:ext cx="2964172" cy="779062"/>
          </a:xfrm>
          <a:prstGeom prst="wedgeRoundRectCallout">
            <a:avLst>
              <a:gd name="adj1" fmla="val -43573"/>
              <a:gd name="adj2" fmla="val 72500"/>
              <a:gd name="adj3" fmla="val 16667"/>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chemeClr val="tx1"/>
                </a:solidFill>
              </a:rPr>
              <a:t>“Does my software follow the correct algorithmic steps to produce its output?”</a:t>
            </a:r>
          </a:p>
        </p:txBody>
      </p:sp>
      <p:sp>
        <p:nvSpPr>
          <p:cNvPr id="10" name="Rounded Rectangular Callout 9">
            <a:extLst>
              <a:ext uri="{FF2B5EF4-FFF2-40B4-BE49-F238E27FC236}">
                <a16:creationId xmlns:a16="http://schemas.microsoft.com/office/drawing/2014/main" id="{653F57F7-EE3D-5154-2A10-A2320D3225BA}"/>
              </a:ext>
            </a:extLst>
          </p:cNvPr>
          <p:cNvSpPr/>
          <p:nvPr/>
        </p:nvSpPr>
        <p:spPr>
          <a:xfrm>
            <a:off x="8345504" y="2429806"/>
            <a:ext cx="2964172" cy="779062"/>
          </a:xfrm>
          <a:prstGeom prst="wedgeRoundRectCallout">
            <a:avLst>
              <a:gd name="adj1" fmla="val -43573"/>
              <a:gd name="adj2" fmla="val 72500"/>
              <a:gd name="adj3" fmla="val 16667"/>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chemeClr val="tx1"/>
                </a:solidFill>
              </a:rPr>
              <a:t>“Is my software usable, reliable, performant, etc.?”</a:t>
            </a:r>
          </a:p>
        </p:txBody>
      </p:sp>
      <p:grpSp>
        <p:nvGrpSpPr>
          <p:cNvPr id="16" name="Group 15">
            <a:extLst>
              <a:ext uri="{FF2B5EF4-FFF2-40B4-BE49-F238E27FC236}">
                <a16:creationId xmlns:a16="http://schemas.microsoft.com/office/drawing/2014/main" id="{A7564CE4-B566-D85A-53FE-899E16B03699}"/>
              </a:ext>
            </a:extLst>
          </p:cNvPr>
          <p:cNvGrpSpPr/>
          <p:nvPr/>
        </p:nvGrpSpPr>
        <p:grpSpPr>
          <a:xfrm>
            <a:off x="1363113" y="4392553"/>
            <a:ext cx="9678240" cy="1891618"/>
            <a:chOff x="1363113" y="4392553"/>
            <a:chExt cx="9678240" cy="1891618"/>
          </a:xfrm>
        </p:grpSpPr>
        <p:sp>
          <p:nvSpPr>
            <p:cNvPr id="11" name="Rounded Rectangle 10">
              <a:extLst>
                <a:ext uri="{FF2B5EF4-FFF2-40B4-BE49-F238E27FC236}">
                  <a16:creationId xmlns:a16="http://schemas.microsoft.com/office/drawing/2014/main" id="{8D381633-9B4D-A7BA-296A-A9F9F5F9C82C}"/>
                </a:ext>
              </a:extLst>
            </p:cNvPr>
            <p:cNvSpPr/>
            <p:nvPr/>
          </p:nvSpPr>
          <p:spPr>
            <a:xfrm>
              <a:off x="1363113" y="4392553"/>
              <a:ext cx="3362107" cy="1891618"/>
            </a:xfrm>
            <a:prstGeom prst="roundRect">
              <a:avLst/>
            </a:prstGeom>
            <a:noFill/>
            <a:ln w="38100">
              <a:solidFill>
                <a:srgbClr val="7030A0"/>
              </a:solidFill>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p>
          </p:txBody>
        </p:sp>
        <p:grpSp>
          <p:nvGrpSpPr>
            <p:cNvPr id="15" name="Group 14">
              <a:extLst>
                <a:ext uri="{FF2B5EF4-FFF2-40B4-BE49-F238E27FC236}">
                  <a16:creationId xmlns:a16="http://schemas.microsoft.com/office/drawing/2014/main" id="{A3183221-6145-CC4F-BA78-2F673A707BD0}"/>
                </a:ext>
              </a:extLst>
            </p:cNvPr>
            <p:cNvGrpSpPr/>
            <p:nvPr/>
          </p:nvGrpSpPr>
          <p:grpSpPr>
            <a:xfrm>
              <a:off x="1615890" y="4836096"/>
              <a:ext cx="1344486" cy="1253423"/>
              <a:chOff x="7791048" y="4528021"/>
              <a:chExt cx="1344486" cy="1253423"/>
            </a:xfrm>
            <a:solidFill>
              <a:schemeClr val="accent4">
                <a:lumMod val="75000"/>
              </a:schemeClr>
            </a:solidFill>
          </p:grpSpPr>
          <p:sp>
            <p:nvSpPr>
              <p:cNvPr id="12" name="Rounded Rectangle 11">
                <a:extLst>
                  <a:ext uri="{FF2B5EF4-FFF2-40B4-BE49-F238E27FC236}">
                    <a16:creationId xmlns:a16="http://schemas.microsoft.com/office/drawing/2014/main" id="{9EC586F1-141A-5B40-1B4B-451D115836F1}"/>
                  </a:ext>
                </a:extLst>
              </p:cNvPr>
              <p:cNvSpPr/>
              <p:nvPr/>
            </p:nvSpPr>
            <p:spPr>
              <a:xfrm>
                <a:off x="7791048" y="4528021"/>
                <a:ext cx="1344486" cy="373639"/>
              </a:xfrm>
              <a:prstGeom prst="roundRect">
                <a:avLst/>
              </a:prstGeom>
              <a:grpFill/>
              <a:ln>
                <a:solidFill>
                  <a:srgbClr val="7030A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t>Test Case</a:t>
                </a:r>
              </a:p>
            </p:txBody>
          </p:sp>
          <p:sp>
            <p:nvSpPr>
              <p:cNvPr id="13" name="Rounded Rectangle 12">
                <a:extLst>
                  <a:ext uri="{FF2B5EF4-FFF2-40B4-BE49-F238E27FC236}">
                    <a16:creationId xmlns:a16="http://schemas.microsoft.com/office/drawing/2014/main" id="{CD2C17FD-0BA8-7A5C-84A6-410131742136}"/>
                  </a:ext>
                </a:extLst>
              </p:cNvPr>
              <p:cNvSpPr/>
              <p:nvPr/>
            </p:nvSpPr>
            <p:spPr>
              <a:xfrm>
                <a:off x="7791048" y="4967913"/>
                <a:ext cx="1344486" cy="373639"/>
              </a:xfrm>
              <a:prstGeom prst="roundRect">
                <a:avLst/>
              </a:prstGeom>
              <a:grpFill/>
              <a:ln>
                <a:solidFill>
                  <a:srgbClr val="7030A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t>Test Case</a:t>
                </a:r>
              </a:p>
            </p:txBody>
          </p:sp>
          <p:sp>
            <p:nvSpPr>
              <p:cNvPr id="14" name="Rounded Rectangle 13">
                <a:extLst>
                  <a:ext uri="{FF2B5EF4-FFF2-40B4-BE49-F238E27FC236}">
                    <a16:creationId xmlns:a16="http://schemas.microsoft.com/office/drawing/2014/main" id="{1F7E791F-996B-6C53-6766-D6BD6A41F5B7}"/>
                  </a:ext>
                </a:extLst>
              </p:cNvPr>
              <p:cNvSpPr/>
              <p:nvPr/>
            </p:nvSpPr>
            <p:spPr>
              <a:xfrm>
                <a:off x="7791048" y="5407805"/>
                <a:ext cx="1344486" cy="373639"/>
              </a:xfrm>
              <a:prstGeom prst="roundRect">
                <a:avLst/>
              </a:prstGeom>
              <a:grpFill/>
              <a:ln>
                <a:solidFill>
                  <a:srgbClr val="7030A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t>Test Case</a:t>
                </a:r>
              </a:p>
            </p:txBody>
          </p:sp>
        </p:grpSp>
        <p:grpSp>
          <p:nvGrpSpPr>
            <p:cNvPr id="20" name="Group 19">
              <a:extLst>
                <a:ext uri="{FF2B5EF4-FFF2-40B4-BE49-F238E27FC236}">
                  <a16:creationId xmlns:a16="http://schemas.microsoft.com/office/drawing/2014/main" id="{48AAE513-7CE0-CFAE-F90E-1601D9C62F74}"/>
                </a:ext>
              </a:extLst>
            </p:cNvPr>
            <p:cNvGrpSpPr/>
            <p:nvPr/>
          </p:nvGrpSpPr>
          <p:grpSpPr>
            <a:xfrm>
              <a:off x="3170555" y="4836095"/>
              <a:ext cx="1344486" cy="1253423"/>
              <a:chOff x="7791048" y="4528021"/>
              <a:chExt cx="1344486" cy="1253423"/>
            </a:xfrm>
            <a:solidFill>
              <a:schemeClr val="accent4">
                <a:lumMod val="75000"/>
              </a:schemeClr>
            </a:solidFill>
          </p:grpSpPr>
          <p:sp>
            <p:nvSpPr>
              <p:cNvPr id="21" name="Rounded Rectangle 20">
                <a:extLst>
                  <a:ext uri="{FF2B5EF4-FFF2-40B4-BE49-F238E27FC236}">
                    <a16:creationId xmlns:a16="http://schemas.microsoft.com/office/drawing/2014/main" id="{E9756569-C36E-8164-E368-2E703DBAB1CB}"/>
                  </a:ext>
                </a:extLst>
              </p:cNvPr>
              <p:cNvSpPr/>
              <p:nvPr/>
            </p:nvSpPr>
            <p:spPr>
              <a:xfrm>
                <a:off x="7791048" y="4528021"/>
                <a:ext cx="1344486" cy="373639"/>
              </a:xfrm>
              <a:prstGeom prst="roundRect">
                <a:avLst/>
              </a:prstGeom>
              <a:grpFill/>
              <a:ln>
                <a:solidFill>
                  <a:srgbClr val="7030A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t>Test Case</a:t>
                </a:r>
              </a:p>
            </p:txBody>
          </p:sp>
          <p:sp>
            <p:nvSpPr>
              <p:cNvPr id="22" name="Rounded Rectangle 21">
                <a:extLst>
                  <a:ext uri="{FF2B5EF4-FFF2-40B4-BE49-F238E27FC236}">
                    <a16:creationId xmlns:a16="http://schemas.microsoft.com/office/drawing/2014/main" id="{B30622D6-AB73-DC31-31BA-0367CC138F09}"/>
                  </a:ext>
                </a:extLst>
              </p:cNvPr>
              <p:cNvSpPr/>
              <p:nvPr/>
            </p:nvSpPr>
            <p:spPr>
              <a:xfrm>
                <a:off x="7791048" y="4967913"/>
                <a:ext cx="1344486" cy="373639"/>
              </a:xfrm>
              <a:prstGeom prst="roundRect">
                <a:avLst/>
              </a:prstGeom>
              <a:grpFill/>
              <a:ln>
                <a:solidFill>
                  <a:srgbClr val="7030A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t>Test Case</a:t>
                </a:r>
              </a:p>
            </p:txBody>
          </p:sp>
          <p:sp>
            <p:nvSpPr>
              <p:cNvPr id="23" name="Rounded Rectangle 22">
                <a:extLst>
                  <a:ext uri="{FF2B5EF4-FFF2-40B4-BE49-F238E27FC236}">
                    <a16:creationId xmlns:a16="http://schemas.microsoft.com/office/drawing/2014/main" id="{94040EAB-4B8B-D67F-4823-20DCB59E4F2A}"/>
                  </a:ext>
                </a:extLst>
              </p:cNvPr>
              <p:cNvSpPr/>
              <p:nvPr/>
            </p:nvSpPr>
            <p:spPr>
              <a:xfrm>
                <a:off x="7791048" y="5407805"/>
                <a:ext cx="1344486" cy="373639"/>
              </a:xfrm>
              <a:prstGeom prst="roundRect">
                <a:avLst/>
              </a:prstGeom>
              <a:grpFill/>
              <a:ln>
                <a:solidFill>
                  <a:srgbClr val="7030A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t>Test Case</a:t>
                </a:r>
              </a:p>
            </p:txBody>
          </p:sp>
        </p:grpSp>
        <p:sp>
          <p:nvSpPr>
            <p:cNvPr id="24" name="TextBox 23">
              <a:extLst>
                <a:ext uri="{FF2B5EF4-FFF2-40B4-BE49-F238E27FC236}">
                  <a16:creationId xmlns:a16="http://schemas.microsoft.com/office/drawing/2014/main" id="{B17A6398-3C24-1CC0-563C-A3D857049AF5}"/>
                </a:ext>
              </a:extLst>
            </p:cNvPr>
            <p:cNvSpPr txBox="1"/>
            <p:nvPr/>
          </p:nvSpPr>
          <p:spPr>
            <a:xfrm>
              <a:off x="2495618" y="4468543"/>
              <a:ext cx="1097095" cy="369332"/>
            </a:xfrm>
            <a:prstGeom prst="rect">
              <a:avLst/>
            </a:prstGeom>
            <a:noFill/>
            <a:ln>
              <a:noFill/>
            </a:ln>
          </p:spPr>
          <p:txBody>
            <a:bodyPr wrap="none" rtlCol="0">
              <a:spAutoFit/>
            </a:bodyPr>
            <a:lstStyle/>
            <a:p>
              <a:r>
                <a:rPr lang="en-US" b="1"/>
                <a:t>Test Suite</a:t>
              </a:r>
            </a:p>
          </p:txBody>
        </p:sp>
        <p:sp>
          <p:nvSpPr>
            <p:cNvPr id="25" name="Right Arrow 24">
              <a:extLst>
                <a:ext uri="{FF2B5EF4-FFF2-40B4-BE49-F238E27FC236}">
                  <a16:creationId xmlns:a16="http://schemas.microsoft.com/office/drawing/2014/main" id="{1011D120-FA21-FCCC-4C6C-1804AE3C5115}"/>
                </a:ext>
              </a:extLst>
            </p:cNvPr>
            <p:cNvSpPr/>
            <p:nvPr/>
          </p:nvSpPr>
          <p:spPr>
            <a:xfrm>
              <a:off x="5128880" y="4809195"/>
              <a:ext cx="2455081" cy="1058333"/>
            </a:xfrm>
            <a:prstGeom prst="rightArrow">
              <a:avLst/>
            </a:prstGeom>
            <a:solidFill>
              <a:schemeClr val="accent4">
                <a:lumMod val="20000"/>
                <a:lumOff val="80000"/>
              </a:schemeClr>
            </a:solidFill>
            <a:ln>
              <a:solidFill>
                <a:srgbClr val="7030A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schemeClr val="tx1"/>
                  </a:solidFill>
                </a:rPr>
                <a:t>Goals after executing</a:t>
              </a:r>
            </a:p>
          </p:txBody>
        </p:sp>
        <p:grpSp>
          <p:nvGrpSpPr>
            <p:cNvPr id="29" name="Group 28">
              <a:extLst>
                <a:ext uri="{FF2B5EF4-FFF2-40B4-BE49-F238E27FC236}">
                  <a16:creationId xmlns:a16="http://schemas.microsoft.com/office/drawing/2014/main" id="{4C8A1047-5D46-2891-8AB5-5F63050357FA}"/>
                </a:ext>
              </a:extLst>
            </p:cNvPr>
            <p:cNvGrpSpPr/>
            <p:nvPr/>
          </p:nvGrpSpPr>
          <p:grpSpPr>
            <a:xfrm>
              <a:off x="7987621" y="4398681"/>
              <a:ext cx="3053732" cy="1879359"/>
              <a:chOff x="7512668" y="4389134"/>
              <a:chExt cx="3053732" cy="1879359"/>
            </a:xfrm>
            <a:solidFill>
              <a:schemeClr val="accent4">
                <a:lumMod val="75000"/>
              </a:schemeClr>
            </a:solidFill>
          </p:grpSpPr>
          <p:sp>
            <p:nvSpPr>
              <p:cNvPr id="26" name="Rounded Rectangle 25">
                <a:extLst>
                  <a:ext uri="{FF2B5EF4-FFF2-40B4-BE49-F238E27FC236}">
                    <a16:creationId xmlns:a16="http://schemas.microsoft.com/office/drawing/2014/main" id="{6081742E-F0F8-AD78-0157-FBD3F3A8E267}"/>
                  </a:ext>
                </a:extLst>
              </p:cNvPr>
              <p:cNvSpPr/>
              <p:nvPr/>
            </p:nvSpPr>
            <p:spPr>
              <a:xfrm>
                <a:off x="7512669" y="4389134"/>
                <a:ext cx="3053731" cy="878387"/>
              </a:xfrm>
              <a:prstGeom prst="roundRect">
                <a:avLst/>
              </a:prstGeom>
              <a:grpFill/>
              <a:ln>
                <a:solidFill>
                  <a:srgbClr val="7030A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t>As many combinations of inputs, outputs, and behaviors as possible have been exercised</a:t>
                </a:r>
              </a:p>
            </p:txBody>
          </p:sp>
          <p:sp>
            <p:nvSpPr>
              <p:cNvPr id="28" name="Rounded Rectangle 27">
                <a:extLst>
                  <a:ext uri="{FF2B5EF4-FFF2-40B4-BE49-F238E27FC236}">
                    <a16:creationId xmlns:a16="http://schemas.microsoft.com/office/drawing/2014/main" id="{0A2C7B61-D91A-6815-1CA9-E639B2FCAB87}"/>
                  </a:ext>
                </a:extLst>
              </p:cNvPr>
              <p:cNvSpPr/>
              <p:nvPr/>
            </p:nvSpPr>
            <p:spPr>
              <a:xfrm>
                <a:off x="7512668" y="5390106"/>
                <a:ext cx="3053731" cy="878387"/>
              </a:xfrm>
              <a:prstGeom prst="roundRect">
                <a:avLst/>
              </a:prstGeom>
              <a:grpFill/>
              <a:ln>
                <a:solidFill>
                  <a:srgbClr val="7030A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t>As many latent bugs, issues, problems, etc. as possible have been identified</a:t>
                </a:r>
              </a:p>
            </p:txBody>
          </p:sp>
        </p:grpSp>
      </p:grpSp>
    </p:spTree>
    <p:extLst>
      <p:ext uri="{BB962C8B-B14F-4D97-AF65-F5344CB8AC3E}">
        <p14:creationId xmlns:p14="http://schemas.microsoft.com/office/powerpoint/2010/main" val="2612216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dissolve">
                                      <p:cBhvr>
                                        <p:cTn id="7" dur="500"/>
                                        <p:tgtEl>
                                          <p:spTgt spid="2">
                                            <p:txEl>
                                              <p:pRg st="1" end="1"/>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dissolve">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B530F0C-4ABE-AC57-47A4-792B02855B37}"/>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11</a:t>
            </a:fld>
            <a:endParaRPr lang="en-US">
              <a:solidFill>
                <a:prstClr val="black">
                  <a:tint val="75000"/>
                </a:prstClr>
              </a:solidFill>
            </a:endParaRPr>
          </a:p>
        </p:txBody>
      </p:sp>
      <p:sp>
        <p:nvSpPr>
          <p:cNvPr id="4" name="Title 3">
            <a:extLst>
              <a:ext uri="{FF2B5EF4-FFF2-40B4-BE49-F238E27FC236}">
                <a16:creationId xmlns:a16="http://schemas.microsoft.com/office/drawing/2014/main" id="{F48923D9-D0D1-E4BA-4D5B-F6FFB10C60F8}"/>
              </a:ext>
            </a:extLst>
          </p:cNvPr>
          <p:cNvSpPr>
            <a:spLocks noGrp="1"/>
          </p:cNvSpPr>
          <p:nvPr>
            <p:ph type="title"/>
          </p:nvPr>
        </p:nvSpPr>
        <p:spPr/>
        <p:txBody>
          <a:bodyPr/>
          <a:lstStyle/>
          <a:p>
            <a:r>
              <a:rPr lang="en-US"/>
              <a:t>The Problem of Testing Machine Learning-enabled Systems</a:t>
            </a:r>
          </a:p>
        </p:txBody>
      </p:sp>
      <p:sp>
        <p:nvSpPr>
          <p:cNvPr id="5" name="Rounded Rectangle 4">
            <a:extLst>
              <a:ext uri="{FF2B5EF4-FFF2-40B4-BE49-F238E27FC236}">
                <a16:creationId xmlns:a16="http://schemas.microsoft.com/office/drawing/2014/main" id="{27233E7C-3D58-0080-6AD1-4C8BDE734D9C}"/>
              </a:ext>
            </a:extLst>
          </p:cNvPr>
          <p:cNvSpPr/>
          <p:nvPr/>
        </p:nvSpPr>
        <p:spPr>
          <a:xfrm>
            <a:off x="834510" y="867674"/>
            <a:ext cx="10515238" cy="1166570"/>
          </a:xfrm>
          <a:prstGeom prst="roundRect">
            <a:avLst/>
          </a:prstGeom>
          <a:solidFill>
            <a:srgbClr val="3366CC"/>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u="sng"/>
              <a:t>PROBLEM</a:t>
            </a:r>
            <a:r>
              <a:rPr lang="en-US" sz="2400"/>
              <a:t>:</a:t>
            </a:r>
            <a:endParaRPr lang="en-US"/>
          </a:p>
          <a:p>
            <a:pPr algn="ctr"/>
            <a:r>
              <a:rPr lang="en-US"/>
              <a:t>Traditional testing approaches developed for DETERMINISTIC software systems do not translate directly to NON-DETERMINISTIC software systems, such as machine learning-enabled systems.</a:t>
            </a:r>
          </a:p>
        </p:txBody>
      </p:sp>
      <p:graphicFrame>
        <p:nvGraphicFramePr>
          <p:cNvPr id="6" name="Table 6">
            <a:extLst>
              <a:ext uri="{FF2B5EF4-FFF2-40B4-BE49-F238E27FC236}">
                <a16:creationId xmlns:a16="http://schemas.microsoft.com/office/drawing/2014/main" id="{FA01BD4D-49D9-DF06-01E6-E00241DCFA96}"/>
              </a:ext>
            </a:extLst>
          </p:cNvPr>
          <p:cNvGraphicFramePr>
            <a:graphicFrameLocks noGrp="1"/>
          </p:cNvGraphicFramePr>
          <p:nvPr>
            <p:extLst>
              <p:ext uri="{D42A27DB-BD31-4B8C-83A1-F6EECF244321}">
                <p14:modId xmlns:p14="http://schemas.microsoft.com/office/powerpoint/2010/main" val="1255350063"/>
              </p:ext>
            </p:extLst>
          </p:nvPr>
        </p:nvGraphicFramePr>
        <p:xfrm>
          <a:off x="838382" y="2177630"/>
          <a:ext cx="10515236" cy="2021840"/>
        </p:xfrm>
        <a:graphic>
          <a:graphicData uri="http://schemas.openxmlformats.org/drawingml/2006/table">
            <a:tbl>
              <a:tblPr firstRow="1" bandRow="1">
                <a:tableStyleId>{F5AB1C69-6EDB-4FF4-983F-18BD219EF322}</a:tableStyleId>
              </a:tblPr>
              <a:tblGrid>
                <a:gridCol w="1891523">
                  <a:extLst>
                    <a:ext uri="{9D8B030D-6E8A-4147-A177-3AD203B41FA5}">
                      <a16:colId xmlns:a16="http://schemas.microsoft.com/office/drawing/2014/main" val="3113187147"/>
                    </a:ext>
                  </a:extLst>
                </a:gridCol>
                <a:gridCol w="3962635">
                  <a:extLst>
                    <a:ext uri="{9D8B030D-6E8A-4147-A177-3AD203B41FA5}">
                      <a16:colId xmlns:a16="http://schemas.microsoft.com/office/drawing/2014/main" val="1029171593"/>
                    </a:ext>
                  </a:extLst>
                </a:gridCol>
                <a:gridCol w="4661078">
                  <a:extLst>
                    <a:ext uri="{9D8B030D-6E8A-4147-A177-3AD203B41FA5}">
                      <a16:colId xmlns:a16="http://schemas.microsoft.com/office/drawing/2014/main" val="579391151"/>
                    </a:ext>
                  </a:extLst>
                </a:gridCol>
              </a:tblGrid>
              <a:tr h="370840">
                <a:tc>
                  <a:txBody>
                    <a:bodyPr/>
                    <a:lstStyle/>
                    <a:p>
                      <a:endParaRPr lang="en-US"/>
                    </a:p>
                  </a:txBody>
                  <a:tcPr>
                    <a:solidFill>
                      <a:srgbClr val="007E3A"/>
                    </a:solidFill>
                  </a:tcPr>
                </a:tc>
                <a:tc>
                  <a:txBody>
                    <a:bodyPr/>
                    <a:lstStyle/>
                    <a:p>
                      <a:pPr algn="ctr"/>
                      <a:r>
                        <a:rPr lang="en-US"/>
                        <a:t>Deterministic / Traditional</a:t>
                      </a:r>
                    </a:p>
                  </a:txBody>
                  <a:tcPr>
                    <a:solidFill>
                      <a:srgbClr val="007E3A"/>
                    </a:solidFill>
                  </a:tcPr>
                </a:tc>
                <a:tc>
                  <a:txBody>
                    <a:bodyPr/>
                    <a:lstStyle/>
                    <a:p>
                      <a:pPr algn="ctr"/>
                      <a:r>
                        <a:rPr lang="en-US"/>
                        <a:t>Non-deterministic / ML-enabled</a:t>
                      </a:r>
                    </a:p>
                  </a:txBody>
                  <a:tcPr>
                    <a:solidFill>
                      <a:srgbClr val="007E3A"/>
                    </a:solidFill>
                  </a:tcPr>
                </a:tc>
                <a:extLst>
                  <a:ext uri="{0D108BD9-81ED-4DB2-BD59-A6C34878D82A}">
                    <a16:rowId xmlns:a16="http://schemas.microsoft.com/office/drawing/2014/main" val="1797074860"/>
                  </a:ext>
                </a:extLst>
              </a:tr>
              <a:tr h="370840">
                <a:tc>
                  <a:txBody>
                    <a:bodyPr/>
                    <a:lstStyle/>
                    <a:p>
                      <a:pPr algn="ctr"/>
                      <a:r>
                        <a:rPr lang="en-US" b="1"/>
                        <a:t>PURPOSE</a:t>
                      </a:r>
                    </a:p>
                  </a:txBody>
                  <a:tcPr/>
                </a:tc>
                <a:tc>
                  <a:txBody>
                    <a:bodyPr/>
                    <a:lstStyle/>
                    <a:p>
                      <a:pPr algn="ctr"/>
                      <a:r>
                        <a:rPr lang="en-US"/>
                        <a:t>To automate known processes</a:t>
                      </a:r>
                    </a:p>
                  </a:txBody>
                  <a:tcPr/>
                </a:tc>
                <a:tc>
                  <a:txBody>
                    <a:bodyPr/>
                    <a:lstStyle/>
                    <a:p>
                      <a:pPr algn="ctr"/>
                      <a:r>
                        <a:rPr lang="en-US"/>
                        <a:t>To provide answers to questions / problems with no readily apparent answer</a:t>
                      </a:r>
                    </a:p>
                  </a:txBody>
                  <a:tcPr/>
                </a:tc>
                <a:extLst>
                  <a:ext uri="{0D108BD9-81ED-4DB2-BD59-A6C34878D82A}">
                    <a16:rowId xmlns:a16="http://schemas.microsoft.com/office/drawing/2014/main" val="2702355892"/>
                  </a:ext>
                </a:extLst>
              </a:tr>
              <a:tr h="370840">
                <a:tc>
                  <a:txBody>
                    <a:bodyPr/>
                    <a:lstStyle/>
                    <a:p>
                      <a:pPr algn="ctr"/>
                      <a:r>
                        <a:rPr lang="en-US" b="1"/>
                        <a:t>BEHAVIOR</a:t>
                      </a:r>
                    </a:p>
                  </a:txBody>
                  <a:tcPr/>
                </a:tc>
                <a:tc>
                  <a:txBody>
                    <a:bodyPr/>
                    <a:lstStyle/>
                    <a:p>
                      <a:pPr algn="ctr"/>
                      <a:r>
                        <a:rPr lang="en-US"/>
                        <a:t>Inherited from manually written code</a:t>
                      </a:r>
                    </a:p>
                  </a:txBody>
                  <a:tcPr/>
                </a:tc>
                <a:tc>
                  <a:txBody>
                    <a:bodyPr/>
                    <a:lstStyle/>
                    <a:p>
                      <a:pPr algn="ctr"/>
                      <a:r>
                        <a:rPr lang="en-US"/>
                        <a:t>Learned by observing patterns in large data sets</a:t>
                      </a:r>
                    </a:p>
                  </a:txBody>
                  <a:tcPr/>
                </a:tc>
                <a:extLst>
                  <a:ext uri="{0D108BD9-81ED-4DB2-BD59-A6C34878D82A}">
                    <a16:rowId xmlns:a16="http://schemas.microsoft.com/office/drawing/2014/main" val="701431569"/>
                  </a:ext>
                </a:extLst>
              </a:tr>
              <a:tr h="370840">
                <a:tc>
                  <a:txBody>
                    <a:bodyPr/>
                    <a:lstStyle/>
                    <a:p>
                      <a:pPr algn="ctr"/>
                      <a:r>
                        <a:rPr lang="en-US" b="1"/>
                        <a:t>LOGIC</a:t>
                      </a:r>
                    </a:p>
                  </a:txBody>
                  <a:tcPr/>
                </a:tc>
                <a:tc>
                  <a:txBody>
                    <a:bodyPr/>
                    <a:lstStyle/>
                    <a:p>
                      <a:pPr algn="ctr"/>
                      <a:r>
                        <a:rPr lang="en-US"/>
                        <a:t>Knowable; can be written out as a flowchart or series of algorithmic steps</a:t>
                      </a:r>
                    </a:p>
                  </a:txBody>
                  <a:tcPr/>
                </a:tc>
                <a:tc>
                  <a:txBody>
                    <a:bodyPr/>
                    <a:lstStyle/>
                    <a:p>
                      <a:pPr algn="ctr"/>
                      <a:r>
                        <a:rPr lang="en-US"/>
                        <a:t>Obscure; not easily or directly understandable </a:t>
                      </a:r>
                    </a:p>
                  </a:txBody>
                  <a:tcPr/>
                </a:tc>
                <a:extLst>
                  <a:ext uri="{0D108BD9-81ED-4DB2-BD59-A6C34878D82A}">
                    <a16:rowId xmlns:a16="http://schemas.microsoft.com/office/drawing/2014/main" val="1309041431"/>
                  </a:ext>
                </a:extLst>
              </a:tr>
            </a:tbl>
          </a:graphicData>
        </a:graphic>
      </p:graphicFrame>
      <p:grpSp>
        <p:nvGrpSpPr>
          <p:cNvPr id="24" name="Group 23">
            <a:extLst>
              <a:ext uri="{FF2B5EF4-FFF2-40B4-BE49-F238E27FC236}">
                <a16:creationId xmlns:a16="http://schemas.microsoft.com/office/drawing/2014/main" id="{75211097-63A7-F87A-9988-5B44E803F252}"/>
              </a:ext>
            </a:extLst>
          </p:cNvPr>
          <p:cNvGrpSpPr/>
          <p:nvPr/>
        </p:nvGrpSpPr>
        <p:grpSpPr>
          <a:xfrm>
            <a:off x="925307" y="4573211"/>
            <a:ext cx="10448231" cy="1643631"/>
            <a:chOff x="1151102" y="4647100"/>
            <a:chExt cx="10448231" cy="1643631"/>
          </a:xfrm>
        </p:grpSpPr>
        <p:sp>
          <p:nvSpPr>
            <p:cNvPr id="7" name="Rounded Rectangle 6">
              <a:extLst>
                <a:ext uri="{FF2B5EF4-FFF2-40B4-BE49-F238E27FC236}">
                  <a16:creationId xmlns:a16="http://schemas.microsoft.com/office/drawing/2014/main" id="{E9DCDFE3-8BFA-A397-8EC0-059F13AB5F51}"/>
                </a:ext>
              </a:extLst>
            </p:cNvPr>
            <p:cNvSpPr/>
            <p:nvPr/>
          </p:nvSpPr>
          <p:spPr>
            <a:xfrm>
              <a:off x="1151102" y="4664583"/>
              <a:ext cx="5939188" cy="1608667"/>
            </a:xfrm>
            <a:prstGeom prst="round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u="sng"/>
                <a:t>IN OTHER WORDS</a:t>
              </a:r>
              <a:r>
                <a:rPr lang="en-US" sz="2400"/>
                <a:t>:</a:t>
              </a:r>
              <a:endParaRPr lang="en-US"/>
            </a:p>
            <a:p>
              <a:pPr algn="ctr"/>
              <a:r>
                <a:rPr lang="en-US"/>
                <a:t>Testing machine learning-enabled systems is difficult because there is NO OBVIOUS LINK between undesirable system behavior and the faulty component which caused it.</a:t>
              </a:r>
            </a:p>
          </p:txBody>
        </p:sp>
        <p:sp>
          <p:nvSpPr>
            <p:cNvPr id="9" name="Rectangle 8">
              <a:extLst>
                <a:ext uri="{FF2B5EF4-FFF2-40B4-BE49-F238E27FC236}">
                  <a16:creationId xmlns:a16="http://schemas.microsoft.com/office/drawing/2014/main" id="{809366E7-5798-C02A-72EE-B4160341F439}"/>
                </a:ext>
              </a:extLst>
            </p:cNvPr>
            <p:cNvSpPr/>
            <p:nvPr/>
          </p:nvSpPr>
          <p:spPr>
            <a:xfrm>
              <a:off x="7916334" y="4647100"/>
              <a:ext cx="3048000" cy="321735"/>
            </a:xfrm>
            <a:prstGeom prst="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chemeClr val="tx1"/>
                  </a:solidFill>
                </a:rPr>
                <a:t>Biased / incomplete data set</a:t>
              </a:r>
            </a:p>
          </p:txBody>
        </p:sp>
        <p:sp>
          <p:nvSpPr>
            <p:cNvPr id="10" name="Rectangle 9">
              <a:extLst>
                <a:ext uri="{FF2B5EF4-FFF2-40B4-BE49-F238E27FC236}">
                  <a16:creationId xmlns:a16="http://schemas.microsoft.com/office/drawing/2014/main" id="{BA33E1CA-0471-891A-5AD0-BE4B7670FB48}"/>
                </a:ext>
              </a:extLst>
            </p:cNvPr>
            <p:cNvSpPr/>
            <p:nvPr/>
          </p:nvSpPr>
          <p:spPr>
            <a:xfrm>
              <a:off x="7916334" y="5087732"/>
              <a:ext cx="3048000" cy="321735"/>
            </a:xfrm>
            <a:prstGeom prst="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chemeClr val="tx1"/>
                  </a:solidFill>
                </a:rPr>
                <a:t>Insufficient model training</a:t>
              </a:r>
            </a:p>
          </p:txBody>
        </p:sp>
        <p:sp>
          <p:nvSpPr>
            <p:cNvPr id="11" name="Rectangle 10">
              <a:extLst>
                <a:ext uri="{FF2B5EF4-FFF2-40B4-BE49-F238E27FC236}">
                  <a16:creationId xmlns:a16="http://schemas.microsoft.com/office/drawing/2014/main" id="{ADC45CC7-F6DC-A4B8-A55B-3FCF5C118A29}"/>
                </a:ext>
              </a:extLst>
            </p:cNvPr>
            <p:cNvSpPr/>
            <p:nvPr/>
          </p:nvSpPr>
          <p:spPr>
            <a:xfrm>
              <a:off x="7916334" y="5528364"/>
              <a:ext cx="3048000" cy="321735"/>
            </a:xfrm>
            <a:prstGeom prst="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chemeClr val="tx1"/>
                  </a:solidFill>
                </a:rPr>
                <a:t>Incomplete specification</a:t>
              </a:r>
            </a:p>
          </p:txBody>
        </p:sp>
        <p:sp>
          <p:nvSpPr>
            <p:cNvPr id="12" name="Rectangle 11">
              <a:extLst>
                <a:ext uri="{FF2B5EF4-FFF2-40B4-BE49-F238E27FC236}">
                  <a16:creationId xmlns:a16="http://schemas.microsoft.com/office/drawing/2014/main" id="{ABBB21F3-FD95-E3F1-8A16-AAE8234E53A2}"/>
                </a:ext>
              </a:extLst>
            </p:cNvPr>
            <p:cNvSpPr/>
            <p:nvPr/>
          </p:nvSpPr>
          <p:spPr>
            <a:xfrm>
              <a:off x="7916334" y="5968996"/>
              <a:ext cx="3048000" cy="321735"/>
            </a:xfrm>
            <a:prstGeom prst="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chemeClr val="tx1"/>
                  </a:solidFill>
                </a:rPr>
                <a:t>Logical errors in “wrapper” code</a:t>
              </a:r>
            </a:p>
          </p:txBody>
        </p:sp>
        <p:cxnSp>
          <p:nvCxnSpPr>
            <p:cNvPr id="15" name="Straight Arrow Connector 14">
              <a:extLst>
                <a:ext uri="{FF2B5EF4-FFF2-40B4-BE49-F238E27FC236}">
                  <a16:creationId xmlns:a16="http://schemas.microsoft.com/office/drawing/2014/main" id="{28E85107-3393-7F41-395F-DE5CF0A3A57B}"/>
                </a:ext>
              </a:extLst>
            </p:cNvPr>
            <p:cNvCxnSpPr>
              <a:cxnSpLocks/>
              <a:stCxn id="7" idx="3"/>
              <a:endCxn id="9" idx="1"/>
            </p:cNvCxnSpPr>
            <p:nvPr/>
          </p:nvCxnSpPr>
          <p:spPr>
            <a:xfrm flipV="1">
              <a:off x="7090290" y="4807968"/>
              <a:ext cx="826044" cy="660949"/>
            </a:xfrm>
            <a:prstGeom prst="straightConnector1">
              <a:avLst/>
            </a:prstGeom>
            <a:ln w="38100">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3E7A839C-BA63-80A2-7FA6-0308DF9105D1}"/>
                </a:ext>
              </a:extLst>
            </p:cNvPr>
            <p:cNvCxnSpPr>
              <a:cxnSpLocks/>
              <a:stCxn id="7" idx="3"/>
              <a:endCxn id="10" idx="1"/>
            </p:cNvCxnSpPr>
            <p:nvPr/>
          </p:nvCxnSpPr>
          <p:spPr>
            <a:xfrm flipV="1">
              <a:off x="7090290" y="5248600"/>
              <a:ext cx="826044" cy="220317"/>
            </a:xfrm>
            <a:prstGeom prst="straightConnector1">
              <a:avLst/>
            </a:prstGeom>
            <a:ln w="38100">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578727DE-69D0-6CD5-830A-5EC683253E64}"/>
                </a:ext>
              </a:extLst>
            </p:cNvPr>
            <p:cNvCxnSpPr>
              <a:cxnSpLocks/>
              <a:stCxn id="7" idx="3"/>
              <a:endCxn id="11" idx="1"/>
            </p:cNvCxnSpPr>
            <p:nvPr/>
          </p:nvCxnSpPr>
          <p:spPr>
            <a:xfrm>
              <a:off x="7090290" y="5468917"/>
              <a:ext cx="826044" cy="220315"/>
            </a:xfrm>
            <a:prstGeom prst="straightConnector1">
              <a:avLst/>
            </a:prstGeom>
            <a:ln w="38100">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0A3240E2-78E2-AED3-0C9F-E39E3035CF47}"/>
                </a:ext>
              </a:extLst>
            </p:cNvPr>
            <p:cNvCxnSpPr>
              <a:cxnSpLocks/>
              <a:stCxn id="7" idx="3"/>
              <a:endCxn id="12" idx="1"/>
            </p:cNvCxnSpPr>
            <p:nvPr/>
          </p:nvCxnSpPr>
          <p:spPr>
            <a:xfrm>
              <a:off x="7090290" y="5468917"/>
              <a:ext cx="826044" cy="660947"/>
            </a:xfrm>
            <a:prstGeom prst="straightConnector1">
              <a:avLst/>
            </a:prstGeom>
            <a:ln w="38100">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pic>
          <p:nvPicPr>
            <p:cNvPr id="23" name="Graphic 22" descr="Help with solid fill">
              <a:extLst>
                <a:ext uri="{FF2B5EF4-FFF2-40B4-BE49-F238E27FC236}">
                  <a16:creationId xmlns:a16="http://schemas.microsoft.com/office/drawing/2014/main" id="{12C67F14-0C05-40CD-23C4-B0D1E8B200F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684933" y="5011716"/>
              <a:ext cx="914400" cy="914400"/>
            </a:xfrm>
            <a:prstGeom prst="rect">
              <a:avLst/>
            </a:prstGeom>
          </p:spPr>
        </p:pic>
      </p:grpSp>
    </p:spTree>
    <p:extLst>
      <p:ext uri="{BB962C8B-B14F-4D97-AF65-F5344CB8AC3E}">
        <p14:creationId xmlns:p14="http://schemas.microsoft.com/office/powerpoint/2010/main" val="697612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EABF451-5325-FA21-9419-E8C1EE265A14}"/>
              </a:ext>
            </a:extLst>
          </p:cNvPr>
          <p:cNvSpPr>
            <a:spLocks noGrp="1"/>
          </p:cNvSpPr>
          <p:nvPr>
            <p:ph idx="1"/>
          </p:nvPr>
        </p:nvSpPr>
        <p:spPr/>
        <p:txBody>
          <a:bodyPr vert="horz" lIns="91440" tIns="45720" rIns="91440" bIns="45720" rtlCol="0" anchor="t">
            <a:normAutofit/>
          </a:bodyPr>
          <a:lstStyle/>
          <a:p>
            <a:pPr marL="342265" indent="-342265"/>
            <a:r>
              <a:rPr lang="en-US"/>
              <a:t>Many kinds of testing approaches have been adapted to machine learning-enabled systems, including but not limited to:</a:t>
            </a:r>
          </a:p>
        </p:txBody>
      </p:sp>
      <p:sp>
        <p:nvSpPr>
          <p:cNvPr id="4" name="Slide Number Placeholder 3">
            <a:extLst>
              <a:ext uri="{FF2B5EF4-FFF2-40B4-BE49-F238E27FC236}">
                <a16:creationId xmlns:a16="http://schemas.microsoft.com/office/drawing/2014/main" id="{D1C92C65-97CF-3A99-D7B4-1AE2E26335F8}"/>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latin typeface="Calibri"/>
              </a:rPr>
              <a:pPr/>
              <a:t>12</a:t>
            </a:fld>
            <a:endParaRPr lang="en-US">
              <a:solidFill>
                <a:prstClr val="black">
                  <a:tint val="75000"/>
                </a:prstClr>
              </a:solidFill>
              <a:latin typeface="Calibri"/>
            </a:endParaRPr>
          </a:p>
        </p:txBody>
      </p:sp>
      <p:sp>
        <p:nvSpPr>
          <p:cNvPr id="5" name="Title 4">
            <a:extLst>
              <a:ext uri="{FF2B5EF4-FFF2-40B4-BE49-F238E27FC236}">
                <a16:creationId xmlns:a16="http://schemas.microsoft.com/office/drawing/2014/main" id="{9CD68B0A-9E03-93AB-E7BD-2B310E3C86DE}"/>
              </a:ext>
            </a:extLst>
          </p:cNvPr>
          <p:cNvSpPr>
            <a:spLocks noGrp="1"/>
          </p:cNvSpPr>
          <p:nvPr>
            <p:ph type="title"/>
          </p:nvPr>
        </p:nvSpPr>
        <p:spPr/>
        <p:txBody>
          <a:bodyPr/>
          <a:lstStyle/>
          <a:p>
            <a:r>
              <a:rPr lang="en-US"/>
              <a:t>The Problem of Testing Machine Learning-enabled Systems</a:t>
            </a:r>
          </a:p>
        </p:txBody>
      </p:sp>
      <p:sp>
        <p:nvSpPr>
          <p:cNvPr id="2" name="Rounded Rectangle 1">
            <a:extLst>
              <a:ext uri="{FF2B5EF4-FFF2-40B4-BE49-F238E27FC236}">
                <a16:creationId xmlns:a16="http://schemas.microsoft.com/office/drawing/2014/main" id="{BE5F482E-EC03-226D-56D0-A744E2B85B0F}"/>
              </a:ext>
            </a:extLst>
          </p:cNvPr>
          <p:cNvSpPr/>
          <p:nvPr/>
        </p:nvSpPr>
        <p:spPr>
          <a:xfrm>
            <a:off x="1178991" y="1886416"/>
            <a:ext cx="4398397" cy="1847508"/>
          </a:xfrm>
          <a:prstGeom prst="roundRect">
            <a:avLst/>
          </a:prstGeom>
          <a:solidFill>
            <a:srgbClr val="3366CC"/>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u="sng"/>
              <a:t>Metamorphic testing</a:t>
            </a:r>
            <a:r>
              <a:rPr lang="en-US" sz="1600"/>
              <a:t>: [11] [16]</a:t>
            </a:r>
            <a:br>
              <a:rPr lang="en-US" sz="1600"/>
            </a:br>
            <a:br>
              <a:rPr lang="en-US" sz="1600"/>
            </a:br>
            <a:r>
              <a:rPr lang="en-US" sz="1600"/>
              <a:t>Identifying relationships / properties of input-output pairs, generating new inputs from known “good” inputs, and seeing if the properties hold for the outputs for those modified inputs </a:t>
            </a:r>
          </a:p>
        </p:txBody>
      </p:sp>
      <p:sp>
        <p:nvSpPr>
          <p:cNvPr id="3" name="Rounded Rectangle 2">
            <a:extLst>
              <a:ext uri="{FF2B5EF4-FFF2-40B4-BE49-F238E27FC236}">
                <a16:creationId xmlns:a16="http://schemas.microsoft.com/office/drawing/2014/main" id="{A2B5EFD6-F4FE-B133-EB7B-BFCEE59B0065}"/>
              </a:ext>
            </a:extLst>
          </p:cNvPr>
          <p:cNvSpPr/>
          <p:nvPr/>
        </p:nvSpPr>
        <p:spPr>
          <a:xfrm>
            <a:off x="6307675" y="1886415"/>
            <a:ext cx="4398397" cy="1847508"/>
          </a:xfrm>
          <a:prstGeom prst="roundRect">
            <a:avLst/>
          </a:prstGeom>
          <a:solidFill>
            <a:srgbClr val="007E3A"/>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u="sng"/>
              <a:t>Differential testing</a:t>
            </a:r>
            <a:r>
              <a:rPr lang="en-US" sz="1600"/>
              <a:t>: [3] [4]</a:t>
            </a:r>
            <a:br>
              <a:rPr lang="en-US" sz="1600"/>
            </a:br>
            <a:endParaRPr lang="en-US" sz="1600"/>
          </a:p>
          <a:p>
            <a:pPr algn="ctr"/>
            <a:r>
              <a:rPr lang="en-US" sz="1600"/>
              <a:t>Supplying an input to different instances of the same model (or mutated versions of the input to the same model), and observing differences in internal processing until output changes</a:t>
            </a:r>
          </a:p>
        </p:txBody>
      </p:sp>
      <p:sp>
        <p:nvSpPr>
          <p:cNvPr id="7" name="Rounded Rectangle 6">
            <a:extLst>
              <a:ext uri="{FF2B5EF4-FFF2-40B4-BE49-F238E27FC236}">
                <a16:creationId xmlns:a16="http://schemas.microsoft.com/office/drawing/2014/main" id="{34FEFE9E-D46A-22BA-72E2-B1BDBD36CE64}"/>
              </a:ext>
            </a:extLst>
          </p:cNvPr>
          <p:cNvSpPr/>
          <p:nvPr/>
        </p:nvSpPr>
        <p:spPr>
          <a:xfrm>
            <a:off x="1178991" y="4172422"/>
            <a:ext cx="4398397" cy="1847508"/>
          </a:xfrm>
          <a:prstGeom prst="round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u="sng"/>
              <a:t>Combinatorial testing</a:t>
            </a:r>
            <a:r>
              <a:rPr lang="en-US" sz="1600"/>
              <a:t>: [17] [18]</a:t>
            </a:r>
            <a:br>
              <a:rPr lang="en-US" sz="1600"/>
            </a:br>
            <a:endParaRPr lang="en-US" sz="1600"/>
          </a:p>
          <a:p>
            <a:pPr algn="ctr"/>
            <a:r>
              <a:rPr lang="en-US" sz="1600"/>
              <a:t>Limiting testing efforts to combinations of factors / parameters that are most likely to contribute to failures</a:t>
            </a:r>
          </a:p>
        </p:txBody>
      </p:sp>
      <p:sp>
        <p:nvSpPr>
          <p:cNvPr id="8" name="Rounded Rectangle 7">
            <a:extLst>
              <a:ext uri="{FF2B5EF4-FFF2-40B4-BE49-F238E27FC236}">
                <a16:creationId xmlns:a16="http://schemas.microsoft.com/office/drawing/2014/main" id="{7007DEF8-569E-EAD9-C17C-7701F50F991D}"/>
              </a:ext>
            </a:extLst>
          </p:cNvPr>
          <p:cNvSpPr/>
          <p:nvPr/>
        </p:nvSpPr>
        <p:spPr>
          <a:xfrm>
            <a:off x="6307674" y="4172421"/>
            <a:ext cx="4398397" cy="1847508"/>
          </a:xfrm>
          <a:prstGeom prst="roundRect">
            <a:avLst/>
          </a:prstGeom>
          <a:solidFill>
            <a:schemeClr val="accent4">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u="sng"/>
              <a:t>Property-based testing</a:t>
            </a:r>
            <a:r>
              <a:rPr lang="en-US" sz="1600"/>
              <a:t>: [19]</a:t>
            </a:r>
            <a:br>
              <a:rPr lang="en-US" sz="1600"/>
            </a:br>
            <a:br>
              <a:rPr lang="en-US" sz="1600"/>
            </a:br>
            <a:r>
              <a:rPr lang="en-US" sz="1600"/>
              <a:t>Defining custom properties (e.g., “robustness”, “safety”, etc.) and designing tests to maximize these properties</a:t>
            </a:r>
          </a:p>
        </p:txBody>
      </p:sp>
      <p:sp>
        <p:nvSpPr>
          <p:cNvPr id="9" name="Rectangle 8">
            <a:extLst>
              <a:ext uri="{FF2B5EF4-FFF2-40B4-BE49-F238E27FC236}">
                <a16:creationId xmlns:a16="http://schemas.microsoft.com/office/drawing/2014/main" id="{83BD2E5B-E837-B57D-E23E-22FA7DE755C4}"/>
              </a:ext>
            </a:extLst>
          </p:cNvPr>
          <p:cNvSpPr/>
          <p:nvPr/>
        </p:nvSpPr>
        <p:spPr>
          <a:xfrm>
            <a:off x="3378189" y="3603674"/>
            <a:ext cx="2065644" cy="255648"/>
          </a:xfrm>
          <a:prstGeom prst="rect">
            <a:avLst/>
          </a:prstGeom>
          <a:solidFill>
            <a:schemeClr val="tx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chemeClr val="tx1"/>
                </a:solidFill>
              </a:rPr>
              <a:t>Black Box</a:t>
            </a:r>
          </a:p>
        </p:txBody>
      </p:sp>
      <p:sp>
        <p:nvSpPr>
          <p:cNvPr id="11" name="Rectangle 10">
            <a:extLst>
              <a:ext uri="{FF2B5EF4-FFF2-40B4-BE49-F238E27FC236}">
                <a16:creationId xmlns:a16="http://schemas.microsoft.com/office/drawing/2014/main" id="{3ED6FD86-DFCF-0D6E-64CD-F01F829F0183}"/>
              </a:ext>
            </a:extLst>
          </p:cNvPr>
          <p:cNvSpPr/>
          <p:nvPr/>
        </p:nvSpPr>
        <p:spPr>
          <a:xfrm>
            <a:off x="8506872" y="3606099"/>
            <a:ext cx="2065644" cy="255648"/>
          </a:xfrm>
          <a:prstGeom prst="rect">
            <a:avLst/>
          </a:prstGeom>
          <a:solidFill>
            <a:schemeClr val="accent3">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chemeClr val="tx1"/>
                </a:solidFill>
              </a:rPr>
              <a:t>White Box</a:t>
            </a:r>
          </a:p>
        </p:txBody>
      </p:sp>
      <p:sp>
        <p:nvSpPr>
          <p:cNvPr id="12" name="Rectangle 11">
            <a:extLst>
              <a:ext uri="{FF2B5EF4-FFF2-40B4-BE49-F238E27FC236}">
                <a16:creationId xmlns:a16="http://schemas.microsoft.com/office/drawing/2014/main" id="{05B9D728-5D28-CB65-00D6-E62661A84F30}"/>
              </a:ext>
            </a:extLst>
          </p:cNvPr>
          <p:cNvSpPr/>
          <p:nvPr/>
        </p:nvSpPr>
        <p:spPr>
          <a:xfrm>
            <a:off x="3378189" y="5892105"/>
            <a:ext cx="2065644" cy="255648"/>
          </a:xfrm>
          <a:prstGeom prst="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chemeClr val="tx1"/>
                </a:solidFill>
              </a:rPr>
              <a:t>Time / Money Saving</a:t>
            </a:r>
          </a:p>
        </p:txBody>
      </p:sp>
      <p:sp>
        <p:nvSpPr>
          <p:cNvPr id="13" name="Rectangle 12">
            <a:extLst>
              <a:ext uri="{FF2B5EF4-FFF2-40B4-BE49-F238E27FC236}">
                <a16:creationId xmlns:a16="http://schemas.microsoft.com/office/drawing/2014/main" id="{282E336E-AFAA-AABD-F5F1-2510358FCFDB}"/>
              </a:ext>
            </a:extLst>
          </p:cNvPr>
          <p:cNvSpPr/>
          <p:nvPr/>
        </p:nvSpPr>
        <p:spPr>
          <a:xfrm>
            <a:off x="8506872" y="5892105"/>
            <a:ext cx="2065644" cy="255648"/>
          </a:xfrm>
          <a:prstGeom prst="rect">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chemeClr val="tx1"/>
                </a:solidFill>
              </a:rPr>
              <a:t>Open Ended</a:t>
            </a:r>
          </a:p>
        </p:txBody>
      </p:sp>
    </p:spTree>
    <p:extLst>
      <p:ext uri="{BB962C8B-B14F-4D97-AF65-F5344CB8AC3E}">
        <p14:creationId xmlns:p14="http://schemas.microsoft.com/office/powerpoint/2010/main" val="1256876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EABF451-5325-FA21-9419-E8C1EE265A14}"/>
              </a:ext>
            </a:extLst>
          </p:cNvPr>
          <p:cNvSpPr>
            <a:spLocks noGrp="1"/>
          </p:cNvSpPr>
          <p:nvPr>
            <p:ph idx="1"/>
          </p:nvPr>
        </p:nvSpPr>
        <p:spPr/>
        <p:txBody>
          <a:bodyPr vert="horz" lIns="91440" tIns="45720" rIns="91440" bIns="45720" rtlCol="0" anchor="t">
            <a:normAutofit/>
          </a:bodyPr>
          <a:lstStyle/>
          <a:p>
            <a:pPr marL="342265" indent="-342265"/>
            <a:r>
              <a:rPr lang="en-US"/>
              <a:t>Our focus:  </a:t>
            </a:r>
            <a:r>
              <a:rPr lang="en-US" b="1" u="sng"/>
              <a:t>coverage testing</a:t>
            </a:r>
            <a:br>
              <a:rPr lang="en-US" b="1" u="sng"/>
            </a:br>
            <a:br>
              <a:rPr lang="en-US" b="1" u="sng"/>
            </a:br>
            <a:br>
              <a:rPr lang="en-US" b="1" u="sng"/>
            </a:br>
            <a:br>
              <a:rPr lang="en-US" b="1" u="sng"/>
            </a:br>
            <a:br>
              <a:rPr lang="en-US" b="1" u="sng"/>
            </a:br>
            <a:br>
              <a:rPr lang="en-US" sz="1800" b="1" u="sng"/>
            </a:br>
            <a:endParaRPr lang="en-US" sz="1800" b="1" u="sng"/>
          </a:p>
          <a:p>
            <a:pPr marL="342265" indent="-342265"/>
            <a:r>
              <a:rPr lang="en-US">
                <a:cs typeface="Calibri"/>
              </a:rPr>
              <a:t>However, coverage testing </a:t>
            </a:r>
            <a:r>
              <a:rPr lang="en-US" b="1" u="sng">
                <a:cs typeface="Calibri"/>
              </a:rPr>
              <a:t>does not directly translate</a:t>
            </a:r>
            <a:r>
              <a:rPr lang="en-US">
                <a:cs typeface="Calibri"/>
              </a:rPr>
              <a:t> when neural nets are involved!</a:t>
            </a:r>
            <a:endParaRPr lang="en-US" b="1" u="sng">
              <a:cs typeface="Calibri"/>
            </a:endParaRPr>
          </a:p>
        </p:txBody>
      </p:sp>
      <p:sp>
        <p:nvSpPr>
          <p:cNvPr id="4" name="Slide Number Placeholder 3">
            <a:extLst>
              <a:ext uri="{FF2B5EF4-FFF2-40B4-BE49-F238E27FC236}">
                <a16:creationId xmlns:a16="http://schemas.microsoft.com/office/drawing/2014/main" id="{D1C92C65-97CF-3A99-D7B4-1AE2E26335F8}"/>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latin typeface="Calibri"/>
              </a:rPr>
              <a:pPr/>
              <a:t>13</a:t>
            </a:fld>
            <a:endParaRPr lang="en-US">
              <a:solidFill>
                <a:prstClr val="black">
                  <a:tint val="75000"/>
                </a:prstClr>
              </a:solidFill>
              <a:latin typeface="Calibri"/>
            </a:endParaRPr>
          </a:p>
        </p:txBody>
      </p:sp>
      <p:sp>
        <p:nvSpPr>
          <p:cNvPr id="5" name="Title 4">
            <a:extLst>
              <a:ext uri="{FF2B5EF4-FFF2-40B4-BE49-F238E27FC236}">
                <a16:creationId xmlns:a16="http://schemas.microsoft.com/office/drawing/2014/main" id="{9CD68B0A-9E03-93AB-E7BD-2B310E3C86DE}"/>
              </a:ext>
            </a:extLst>
          </p:cNvPr>
          <p:cNvSpPr>
            <a:spLocks noGrp="1"/>
          </p:cNvSpPr>
          <p:nvPr>
            <p:ph type="title"/>
          </p:nvPr>
        </p:nvSpPr>
        <p:spPr/>
        <p:txBody>
          <a:bodyPr/>
          <a:lstStyle/>
          <a:p>
            <a:r>
              <a:rPr lang="en-US"/>
              <a:t>The Problem of Testing Machine Learning-enabled Systems</a:t>
            </a:r>
          </a:p>
        </p:txBody>
      </p:sp>
      <p:sp>
        <p:nvSpPr>
          <p:cNvPr id="3" name="Rounded Rectangle 2">
            <a:extLst>
              <a:ext uri="{FF2B5EF4-FFF2-40B4-BE49-F238E27FC236}">
                <a16:creationId xmlns:a16="http://schemas.microsoft.com/office/drawing/2014/main" id="{7528CCB3-3CB6-A6FE-C353-21D6DC3D0A58}"/>
              </a:ext>
            </a:extLst>
          </p:cNvPr>
          <p:cNvSpPr/>
          <p:nvPr/>
        </p:nvSpPr>
        <p:spPr>
          <a:xfrm>
            <a:off x="4310964" y="1355551"/>
            <a:ext cx="3562330" cy="1455378"/>
          </a:xfrm>
          <a:prstGeom prst="roundRect">
            <a:avLst/>
          </a:prstGeom>
          <a:solidFill>
            <a:srgbClr val="007E3A"/>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u="sng"/>
              <a:t>GOAL</a:t>
            </a:r>
            <a:r>
              <a:rPr lang="en-US"/>
              <a:t>:</a:t>
            </a:r>
            <a:br>
              <a:rPr lang="en-US"/>
            </a:br>
            <a:r>
              <a:rPr lang="en-US"/>
              <a:t>Execute all instances of target metric (aspect) by end of test suite</a:t>
            </a:r>
            <a:endParaRPr lang="en-US" b="1" u="sng"/>
          </a:p>
        </p:txBody>
      </p:sp>
      <p:sp>
        <p:nvSpPr>
          <p:cNvPr id="2" name="Rounded Rectangle 1">
            <a:extLst>
              <a:ext uri="{FF2B5EF4-FFF2-40B4-BE49-F238E27FC236}">
                <a16:creationId xmlns:a16="http://schemas.microsoft.com/office/drawing/2014/main" id="{2CCC6B96-B04C-A8DE-F9C7-33F1D5CC41B1}"/>
              </a:ext>
            </a:extLst>
          </p:cNvPr>
          <p:cNvSpPr/>
          <p:nvPr/>
        </p:nvSpPr>
        <p:spPr>
          <a:xfrm>
            <a:off x="467803" y="1355551"/>
            <a:ext cx="3562330" cy="1455378"/>
          </a:xfrm>
          <a:prstGeom prst="roundRect">
            <a:avLst/>
          </a:prstGeom>
          <a:solidFill>
            <a:srgbClr val="3366CC"/>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u="sng"/>
              <a:t>FOCUS</a:t>
            </a:r>
            <a:r>
              <a:rPr lang="en-US"/>
              <a:t>: </a:t>
            </a:r>
            <a:br>
              <a:rPr lang="en-US"/>
            </a:br>
            <a:r>
              <a:rPr lang="en-US"/>
              <a:t>Discrete, quantifiable aspect of software under test (e.g., lines of code, logical branches, etc.)</a:t>
            </a:r>
          </a:p>
        </p:txBody>
      </p:sp>
      <p:sp>
        <p:nvSpPr>
          <p:cNvPr id="8" name="Rounded Rectangle 7">
            <a:extLst>
              <a:ext uri="{FF2B5EF4-FFF2-40B4-BE49-F238E27FC236}">
                <a16:creationId xmlns:a16="http://schemas.microsoft.com/office/drawing/2014/main" id="{6ACFF7FA-440D-CB2D-D64B-4AD3F13D898A}"/>
              </a:ext>
            </a:extLst>
          </p:cNvPr>
          <p:cNvSpPr/>
          <p:nvPr/>
        </p:nvSpPr>
        <p:spPr>
          <a:xfrm>
            <a:off x="8154125" y="1355551"/>
            <a:ext cx="3562330" cy="1455378"/>
          </a:xfrm>
          <a:prstGeom prst="round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u="sng"/>
              <a:t>INTUITION</a:t>
            </a:r>
            <a:r>
              <a:rPr lang="en-US"/>
              <a:t>:</a:t>
            </a:r>
            <a:br>
              <a:rPr lang="en-US"/>
            </a:br>
            <a:r>
              <a:rPr lang="en-US"/>
              <a:t>If all “physical” aspects of code have been exercised, then there is nowhere left for bugs to hide.</a:t>
            </a:r>
          </a:p>
        </p:txBody>
      </p:sp>
      <p:sp>
        <p:nvSpPr>
          <p:cNvPr id="9" name="Rounded Rectangle 8">
            <a:extLst>
              <a:ext uri="{FF2B5EF4-FFF2-40B4-BE49-F238E27FC236}">
                <a16:creationId xmlns:a16="http://schemas.microsoft.com/office/drawing/2014/main" id="{D66323AE-025A-2231-587D-9E8BA2D1C61F}"/>
              </a:ext>
            </a:extLst>
          </p:cNvPr>
          <p:cNvSpPr/>
          <p:nvPr/>
        </p:nvSpPr>
        <p:spPr>
          <a:xfrm>
            <a:off x="467803" y="3901819"/>
            <a:ext cx="1718106" cy="2106895"/>
          </a:xfrm>
          <a:prstGeom prst="roundRect">
            <a:avLst/>
          </a:prstGeom>
          <a:solidFill>
            <a:schemeClr val="accent4">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Foundational intuition does not hold when </a:t>
            </a:r>
            <a:r>
              <a:rPr lang="en-US" b="1" u="sng"/>
              <a:t>behavior is data-driven</a:t>
            </a:r>
            <a:r>
              <a:rPr lang="en-US"/>
              <a:t> rather than code-driven!</a:t>
            </a:r>
          </a:p>
        </p:txBody>
      </p:sp>
      <p:grpSp>
        <p:nvGrpSpPr>
          <p:cNvPr id="112" name="Group 111">
            <a:extLst>
              <a:ext uri="{FF2B5EF4-FFF2-40B4-BE49-F238E27FC236}">
                <a16:creationId xmlns:a16="http://schemas.microsoft.com/office/drawing/2014/main" id="{FFC294CC-9E0F-293A-46DC-5B462500E56D}"/>
              </a:ext>
            </a:extLst>
          </p:cNvPr>
          <p:cNvGrpSpPr/>
          <p:nvPr/>
        </p:nvGrpSpPr>
        <p:grpSpPr>
          <a:xfrm>
            <a:off x="3032495" y="3901819"/>
            <a:ext cx="4291754" cy="2520752"/>
            <a:chOff x="4272511" y="4339086"/>
            <a:chExt cx="4291754" cy="2520752"/>
          </a:xfrm>
        </p:grpSpPr>
        <p:sp>
          <p:nvSpPr>
            <p:cNvPr id="109" name="Rounded Rectangle 108">
              <a:extLst>
                <a:ext uri="{FF2B5EF4-FFF2-40B4-BE49-F238E27FC236}">
                  <a16:creationId xmlns:a16="http://schemas.microsoft.com/office/drawing/2014/main" id="{7B0321D2-C61D-B53B-BB7D-9F86327C82C2}"/>
                </a:ext>
              </a:extLst>
            </p:cNvPr>
            <p:cNvSpPr/>
            <p:nvPr/>
          </p:nvSpPr>
          <p:spPr>
            <a:xfrm>
              <a:off x="4272511" y="4339086"/>
              <a:ext cx="3639236" cy="1794933"/>
            </a:xfrm>
            <a:prstGeom prst="roundRect">
              <a:avLst/>
            </a:prstGeom>
            <a:noFill/>
            <a:ln w="38100">
              <a:solidFill>
                <a:schemeClr val="accent4">
                  <a:lumMod val="75000"/>
                </a:schemeClr>
              </a:solidFill>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509360B7-214E-7AB3-4768-9B18D1A50F6D}"/>
                </a:ext>
              </a:extLst>
            </p:cNvPr>
            <p:cNvSpPr/>
            <p:nvPr/>
          </p:nvSpPr>
          <p:spPr>
            <a:xfrm>
              <a:off x="7411549" y="5471355"/>
              <a:ext cx="1041400" cy="1388483"/>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2" name="Graphic 11" descr="Programmer female with solid fill">
              <a:extLst>
                <a:ext uri="{FF2B5EF4-FFF2-40B4-BE49-F238E27FC236}">
                  <a16:creationId xmlns:a16="http://schemas.microsoft.com/office/drawing/2014/main" id="{F1D692E2-4727-61D9-B8FF-96D306C6DC1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97926" y="5358863"/>
              <a:ext cx="1366339" cy="1366339"/>
            </a:xfrm>
            <a:prstGeom prst="rect">
              <a:avLst/>
            </a:prstGeom>
          </p:spPr>
        </p:pic>
        <p:sp>
          <p:nvSpPr>
            <p:cNvPr id="10" name="TextBox 9">
              <a:extLst>
                <a:ext uri="{FF2B5EF4-FFF2-40B4-BE49-F238E27FC236}">
                  <a16:creationId xmlns:a16="http://schemas.microsoft.com/office/drawing/2014/main" id="{89B35976-78A6-18CC-B054-0DFCFEC62D46}"/>
                </a:ext>
              </a:extLst>
            </p:cNvPr>
            <p:cNvSpPr txBox="1"/>
            <p:nvPr/>
          </p:nvSpPr>
          <p:spPr>
            <a:xfrm>
              <a:off x="4345497" y="4497888"/>
              <a:ext cx="3493264" cy="1477328"/>
            </a:xfrm>
            <a:prstGeom prst="rect">
              <a:avLst/>
            </a:prstGeom>
            <a:noFill/>
          </p:spPr>
          <p:txBody>
            <a:bodyPr wrap="none" rtlCol="0">
              <a:spAutoFit/>
            </a:bodyPr>
            <a:lstStyle/>
            <a:p>
              <a:pPr algn="ctr"/>
              <a:r>
                <a:rPr lang="en-US">
                  <a:latin typeface="Courier New" panose="02070309020205020404" pitchFamily="49" charset="0"/>
                  <a:cs typeface="Courier New" panose="02070309020205020404" pitchFamily="49" charset="0"/>
                </a:rPr>
                <a:t>Connect to camera</a:t>
              </a:r>
            </a:p>
            <a:p>
              <a:pPr algn="ctr"/>
              <a:r>
                <a:rPr lang="en-US">
                  <a:latin typeface="Courier New" panose="02070309020205020404" pitchFamily="49" charset="0"/>
                  <a:cs typeface="Courier New" panose="02070309020205020404" pitchFamily="49" charset="0"/>
                </a:rPr>
                <a:t>Extract latest frame</a:t>
              </a:r>
            </a:p>
            <a:p>
              <a:pPr algn="ctr"/>
              <a:r>
                <a:rPr lang="en-US">
                  <a:latin typeface="Courier New" panose="02070309020205020404" pitchFamily="49" charset="0"/>
                  <a:cs typeface="Courier New" panose="02070309020205020404" pitchFamily="49" charset="0"/>
                </a:rPr>
                <a:t>Convert to usable format</a:t>
              </a:r>
            </a:p>
            <a:p>
              <a:pPr algn="ctr"/>
              <a:r>
                <a:rPr lang="en-US">
                  <a:latin typeface="Courier New" panose="02070309020205020404" pitchFamily="49" charset="0"/>
                  <a:cs typeface="Courier New" panose="02070309020205020404" pitchFamily="49" charset="0"/>
                </a:rPr>
                <a:t>Feed to neural network</a:t>
              </a:r>
            </a:p>
            <a:p>
              <a:pPr algn="ctr"/>
              <a:r>
                <a:rPr lang="en-US">
                  <a:latin typeface="Courier New" panose="02070309020205020404" pitchFamily="49" charset="0"/>
                  <a:cs typeface="Courier New" panose="02070309020205020404" pitchFamily="49" charset="0"/>
                </a:rPr>
                <a:t>Respond to result</a:t>
              </a:r>
            </a:p>
          </p:txBody>
        </p:sp>
      </p:grpSp>
      <p:sp>
        <p:nvSpPr>
          <p:cNvPr id="113" name="TextBox 112">
            <a:extLst>
              <a:ext uri="{FF2B5EF4-FFF2-40B4-BE49-F238E27FC236}">
                <a16:creationId xmlns:a16="http://schemas.microsoft.com/office/drawing/2014/main" id="{15C3B5BF-06B6-1E71-641A-EA56E59FA16D}"/>
              </a:ext>
            </a:extLst>
          </p:cNvPr>
          <p:cNvSpPr txBox="1"/>
          <p:nvPr/>
        </p:nvSpPr>
        <p:spPr>
          <a:xfrm>
            <a:off x="3361793" y="5793494"/>
            <a:ext cx="2528128" cy="461665"/>
          </a:xfrm>
          <a:prstGeom prst="rect">
            <a:avLst/>
          </a:prstGeom>
          <a:noFill/>
        </p:spPr>
        <p:txBody>
          <a:bodyPr wrap="none" rtlCol="0">
            <a:spAutoFit/>
          </a:bodyPr>
          <a:lstStyle/>
          <a:p>
            <a:r>
              <a:rPr lang="en-US" sz="2400" b="1"/>
              <a:t>“WRAPPER” CODE</a:t>
            </a:r>
          </a:p>
        </p:txBody>
      </p:sp>
      <p:sp>
        <p:nvSpPr>
          <p:cNvPr id="114" name="Rounded Rectangle 113">
            <a:extLst>
              <a:ext uri="{FF2B5EF4-FFF2-40B4-BE49-F238E27FC236}">
                <a16:creationId xmlns:a16="http://schemas.microsoft.com/office/drawing/2014/main" id="{8D4A296A-E993-783B-3DB8-EF26BDCC902D}"/>
              </a:ext>
            </a:extLst>
          </p:cNvPr>
          <p:cNvSpPr/>
          <p:nvPr/>
        </p:nvSpPr>
        <p:spPr>
          <a:xfrm>
            <a:off x="4381416" y="4913130"/>
            <a:ext cx="2010915" cy="310792"/>
          </a:xfrm>
          <a:prstGeom prst="roundRect">
            <a:avLst/>
          </a:prstGeom>
          <a:noFill/>
          <a:ln w="19050">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Right Arrow 114">
            <a:extLst>
              <a:ext uri="{FF2B5EF4-FFF2-40B4-BE49-F238E27FC236}">
                <a16:creationId xmlns:a16="http://schemas.microsoft.com/office/drawing/2014/main" id="{6754980D-153D-A834-BCD6-042FB1A5988E}"/>
              </a:ext>
            </a:extLst>
          </p:cNvPr>
          <p:cNvSpPr/>
          <p:nvPr/>
        </p:nvSpPr>
        <p:spPr>
          <a:xfrm>
            <a:off x="2310818" y="4811984"/>
            <a:ext cx="532197" cy="286564"/>
          </a:xfrm>
          <a:prstGeom prst="rightArrow">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Rounded Rectangle 115">
            <a:extLst>
              <a:ext uri="{FF2B5EF4-FFF2-40B4-BE49-F238E27FC236}">
                <a16:creationId xmlns:a16="http://schemas.microsoft.com/office/drawing/2014/main" id="{41C75076-F96B-57EA-BA88-67388176DFBA}"/>
              </a:ext>
            </a:extLst>
          </p:cNvPr>
          <p:cNvSpPr/>
          <p:nvPr/>
        </p:nvSpPr>
        <p:spPr>
          <a:xfrm>
            <a:off x="7511030" y="3901819"/>
            <a:ext cx="4205425" cy="981821"/>
          </a:xfrm>
          <a:prstGeom prst="roundRect">
            <a:avLst/>
          </a:prstGeom>
          <a:solidFill>
            <a:schemeClr val="accent4">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From a software perspective, a neural network is just a series of mathematical transformations</a:t>
            </a:r>
          </a:p>
        </p:txBody>
      </p:sp>
      <p:sp>
        <p:nvSpPr>
          <p:cNvPr id="117" name="Rounded Rectangle 116">
            <a:extLst>
              <a:ext uri="{FF2B5EF4-FFF2-40B4-BE49-F238E27FC236}">
                <a16:creationId xmlns:a16="http://schemas.microsoft.com/office/drawing/2014/main" id="{81D1D8E4-83C6-B775-9972-B625A346EF06}"/>
              </a:ext>
            </a:extLst>
          </p:cNvPr>
          <p:cNvSpPr/>
          <p:nvPr/>
        </p:nvSpPr>
        <p:spPr>
          <a:xfrm>
            <a:off x="7511029" y="5026893"/>
            <a:ext cx="4205425" cy="981821"/>
          </a:xfrm>
          <a:prstGeom prst="roundRect">
            <a:avLst/>
          </a:prstGeom>
          <a:solidFill>
            <a:schemeClr val="accent4">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Easy to execute all “physical” aspects of the code and still have latent issues thanks to cascading results [13]</a:t>
            </a:r>
          </a:p>
        </p:txBody>
      </p:sp>
      <p:sp>
        <p:nvSpPr>
          <p:cNvPr id="118" name="Right Arrow 117">
            <a:extLst>
              <a:ext uri="{FF2B5EF4-FFF2-40B4-BE49-F238E27FC236}">
                <a16:creationId xmlns:a16="http://schemas.microsoft.com/office/drawing/2014/main" id="{E08DC6BB-9FCA-5A81-3D7C-96BAFCAF1FB5}"/>
              </a:ext>
            </a:extLst>
          </p:cNvPr>
          <p:cNvSpPr/>
          <p:nvPr/>
        </p:nvSpPr>
        <p:spPr>
          <a:xfrm>
            <a:off x="6873111" y="4811984"/>
            <a:ext cx="532197" cy="286564"/>
          </a:xfrm>
          <a:prstGeom prst="rightArrow">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6936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dissolve">
                                      <p:cBhvr>
                                        <p:cTn id="7" dur="500"/>
                                        <p:tgtEl>
                                          <p:spTgt spid="6">
                                            <p:txEl>
                                              <p:pRg st="1" end="1"/>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par>
                                <p:cTn id="11" presetID="9" presetClass="entr" presetSubtype="0" fill="hold" nodeType="withEffect">
                                  <p:stCondLst>
                                    <p:cond delay="0"/>
                                  </p:stCondLst>
                                  <p:childTnLst>
                                    <p:set>
                                      <p:cBhvr>
                                        <p:cTn id="12" dur="1" fill="hold">
                                          <p:stCondLst>
                                            <p:cond delay="0"/>
                                          </p:stCondLst>
                                        </p:cTn>
                                        <p:tgtEl>
                                          <p:spTgt spid="112"/>
                                        </p:tgtEl>
                                        <p:attrNameLst>
                                          <p:attrName>style.visibility</p:attrName>
                                        </p:attrNameLst>
                                      </p:cBhvr>
                                      <p:to>
                                        <p:strVal val="visible"/>
                                      </p:to>
                                    </p:set>
                                    <p:animEffect transition="in" filter="dissolve">
                                      <p:cBhvr>
                                        <p:cTn id="13" dur="500"/>
                                        <p:tgtEl>
                                          <p:spTgt spid="112"/>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dissolve">
                                      <p:cBhvr>
                                        <p:cTn id="16" dur="500"/>
                                        <p:tgtEl>
                                          <p:spTgt spid="113"/>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14"/>
                                        </p:tgtEl>
                                        <p:attrNameLst>
                                          <p:attrName>style.visibility</p:attrName>
                                        </p:attrNameLst>
                                      </p:cBhvr>
                                      <p:to>
                                        <p:strVal val="visible"/>
                                      </p:to>
                                    </p:set>
                                    <p:animEffect transition="in" filter="dissolve">
                                      <p:cBhvr>
                                        <p:cTn id="19" dur="500"/>
                                        <p:tgtEl>
                                          <p:spTgt spid="114"/>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15"/>
                                        </p:tgtEl>
                                        <p:attrNameLst>
                                          <p:attrName>style.visibility</p:attrName>
                                        </p:attrNameLst>
                                      </p:cBhvr>
                                      <p:to>
                                        <p:strVal val="visible"/>
                                      </p:to>
                                    </p:set>
                                    <p:animEffect transition="in" filter="dissolve">
                                      <p:cBhvr>
                                        <p:cTn id="22" dur="500"/>
                                        <p:tgtEl>
                                          <p:spTgt spid="115"/>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16"/>
                                        </p:tgtEl>
                                        <p:attrNameLst>
                                          <p:attrName>style.visibility</p:attrName>
                                        </p:attrNameLst>
                                      </p:cBhvr>
                                      <p:to>
                                        <p:strVal val="visible"/>
                                      </p:to>
                                    </p:set>
                                    <p:animEffect transition="in" filter="dissolve">
                                      <p:cBhvr>
                                        <p:cTn id="25" dur="500"/>
                                        <p:tgtEl>
                                          <p:spTgt spid="116"/>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17"/>
                                        </p:tgtEl>
                                        <p:attrNameLst>
                                          <p:attrName>style.visibility</p:attrName>
                                        </p:attrNameLst>
                                      </p:cBhvr>
                                      <p:to>
                                        <p:strVal val="visible"/>
                                      </p:to>
                                    </p:set>
                                    <p:animEffect transition="in" filter="dissolve">
                                      <p:cBhvr>
                                        <p:cTn id="28" dur="500"/>
                                        <p:tgtEl>
                                          <p:spTgt spid="117"/>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18"/>
                                        </p:tgtEl>
                                        <p:attrNameLst>
                                          <p:attrName>style.visibility</p:attrName>
                                        </p:attrNameLst>
                                      </p:cBhvr>
                                      <p:to>
                                        <p:strVal val="visible"/>
                                      </p:to>
                                    </p:set>
                                    <p:animEffect transition="in" filter="dissolve">
                                      <p:cBhvr>
                                        <p:cTn id="31"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3" grpId="0"/>
      <p:bldP spid="114" grpId="0" animBg="1"/>
      <p:bldP spid="115" grpId="0" animBg="1"/>
      <p:bldP spid="116" grpId="0" animBg="1"/>
      <p:bldP spid="117" grpId="0" animBg="1"/>
      <p:bldP spid="11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7513A2-C709-5151-4863-3DB85029F615}"/>
              </a:ext>
            </a:extLst>
          </p:cNvPr>
          <p:cNvSpPr>
            <a:spLocks noGrp="1"/>
          </p:cNvSpPr>
          <p:nvPr>
            <p:ph idx="1"/>
          </p:nvPr>
        </p:nvSpPr>
        <p:spPr/>
        <p:txBody>
          <a:bodyPr vert="horz" lIns="91440" tIns="45720" rIns="91440" bIns="45720" rtlCol="0" anchor="t">
            <a:normAutofit/>
          </a:bodyPr>
          <a:lstStyle/>
          <a:p>
            <a:pPr marL="342265" indent="-342265"/>
            <a:r>
              <a:rPr lang="en-US"/>
              <a:t>Closest analogue for traditional coverage testing is to use </a:t>
            </a:r>
            <a:r>
              <a:rPr lang="en-US" b="1" u="sng"/>
              <a:t>neurons</a:t>
            </a:r>
            <a:r>
              <a:rPr lang="en-US"/>
              <a:t> inside the network</a:t>
            </a:r>
            <a:endParaRPr lang="en-US">
              <a:cs typeface="Calibri"/>
            </a:endParaRPr>
          </a:p>
        </p:txBody>
      </p:sp>
      <p:sp>
        <p:nvSpPr>
          <p:cNvPr id="5" name="Slide Number Placeholder 4">
            <a:extLst>
              <a:ext uri="{FF2B5EF4-FFF2-40B4-BE49-F238E27FC236}">
                <a16:creationId xmlns:a16="http://schemas.microsoft.com/office/drawing/2014/main" id="{AC276E1F-8549-6A5F-F47B-966D10431C8A}"/>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14</a:t>
            </a:fld>
            <a:endParaRPr lang="en-US">
              <a:solidFill>
                <a:prstClr val="black">
                  <a:tint val="75000"/>
                </a:prstClr>
              </a:solidFill>
            </a:endParaRPr>
          </a:p>
        </p:txBody>
      </p:sp>
      <p:sp>
        <p:nvSpPr>
          <p:cNvPr id="7" name="Title 6">
            <a:extLst>
              <a:ext uri="{FF2B5EF4-FFF2-40B4-BE49-F238E27FC236}">
                <a16:creationId xmlns:a16="http://schemas.microsoft.com/office/drawing/2014/main" id="{C6A38D78-B191-7A27-27D7-E049DD546EDC}"/>
              </a:ext>
            </a:extLst>
          </p:cNvPr>
          <p:cNvSpPr>
            <a:spLocks noGrp="1"/>
          </p:cNvSpPr>
          <p:nvPr>
            <p:ph type="title"/>
          </p:nvPr>
        </p:nvSpPr>
        <p:spPr/>
        <p:txBody>
          <a:bodyPr/>
          <a:lstStyle/>
          <a:p>
            <a:r>
              <a:rPr lang="en-US"/>
              <a:t>Primer on Neural Network Coverage Testing</a:t>
            </a:r>
          </a:p>
        </p:txBody>
      </p:sp>
      <p:grpSp>
        <p:nvGrpSpPr>
          <p:cNvPr id="23" name="Group 22">
            <a:extLst>
              <a:ext uri="{FF2B5EF4-FFF2-40B4-BE49-F238E27FC236}">
                <a16:creationId xmlns:a16="http://schemas.microsoft.com/office/drawing/2014/main" id="{A8C089B3-1B7E-D2D0-BF49-09EE3EFDAF87}"/>
              </a:ext>
            </a:extLst>
          </p:cNvPr>
          <p:cNvGrpSpPr/>
          <p:nvPr/>
        </p:nvGrpSpPr>
        <p:grpSpPr>
          <a:xfrm>
            <a:off x="820683" y="1383993"/>
            <a:ext cx="5578658" cy="1461865"/>
            <a:chOff x="1752600" y="1505524"/>
            <a:chExt cx="5715742" cy="1497788"/>
          </a:xfrm>
        </p:grpSpPr>
        <p:sp>
          <p:nvSpPr>
            <p:cNvPr id="6" name="Rounded Rectangle 5">
              <a:extLst>
                <a:ext uri="{FF2B5EF4-FFF2-40B4-BE49-F238E27FC236}">
                  <a16:creationId xmlns:a16="http://schemas.microsoft.com/office/drawing/2014/main" id="{140ABFF8-EF8D-AD87-45C9-23AB12360AEB}"/>
                </a:ext>
              </a:extLst>
            </p:cNvPr>
            <p:cNvSpPr/>
            <p:nvPr/>
          </p:nvSpPr>
          <p:spPr>
            <a:xfrm>
              <a:off x="2589961" y="1917355"/>
              <a:ext cx="3835749" cy="1085957"/>
            </a:xfrm>
            <a:prstGeom prst="roundRect">
              <a:avLst/>
            </a:prstGeom>
            <a:noFill/>
            <a:ln w="38100">
              <a:solidFill>
                <a:schemeClr val="accent3">
                  <a:lumMod val="50000"/>
                </a:schemeClr>
              </a:solidFill>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BE951B4-AD80-1705-491B-AD80F46F0CDE}"/>
                </a:ext>
              </a:extLst>
            </p:cNvPr>
            <p:cNvSpPr/>
            <p:nvPr/>
          </p:nvSpPr>
          <p:spPr>
            <a:xfrm>
              <a:off x="2843959" y="2070100"/>
              <a:ext cx="1537081" cy="745067"/>
            </a:xfrm>
            <a:prstGeom prst="ellipse">
              <a:avLst/>
            </a:prstGeom>
            <a:solidFill>
              <a:srgbClr val="007E3A"/>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t>Processing Function</a:t>
              </a:r>
            </a:p>
          </p:txBody>
        </p:sp>
        <p:sp>
          <p:nvSpPr>
            <p:cNvPr id="9" name="Oval 8">
              <a:extLst>
                <a:ext uri="{FF2B5EF4-FFF2-40B4-BE49-F238E27FC236}">
                  <a16:creationId xmlns:a16="http://schemas.microsoft.com/office/drawing/2014/main" id="{896AE77D-E025-A811-8133-876598C64AAA}"/>
                </a:ext>
              </a:extLst>
            </p:cNvPr>
            <p:cNvSpPr/>
            <p:nvPr/>
          </p:nvSpPr>
          <p:spPr>
            <a:xfrm>
              <a:off x="4635038" y="2070099"/>
              <a:ext cx="1537081" cy="745067"/>
            </a:xfrm>
            <a:prstGeom prst="ellipse">
              <a:avLst/>
            </a:prstGeom>
            <a:solidFill>
              <a:srgbClr val="007E3A"/>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t>Activation Function</a:t>
              </a:r>
            </a:p>
          </p:txBody>
        </p:sp>
        <p:cxnSp>
          <p:nvCxnSpPr>
            <p:cNvPr id="11" name="Straight Arrow Connector 10">
              <a:extLst>
                <a:ext uri="{FF2B5EF4-FFF2-40B4-BE49-F238E27FC236}">
                  <a16:creationId xmlns:a16="http://schemas.microsoft.com/office/drawing/2014/main" id="{6793A1CC-4928-57F9-8D2D-8CA759148F7F}"/>
                </a:ext>
              </a:extLst>
            </p:cNvPr>
            <p:cNvCxnSpPr>
              <a:cxnSpLocks/>
              <a:stCxn id="8" idx="6"/>
              <a:endCxn id="9" idx="2"/>
            </p:cNvCxnSpPr>
            <p:nvPr/>
          </p:nvCxnSpPr>
          <p:spPr>
            <a:xfrm flipV="1">
              <a:off x="4381039" y="2442632"/>
              <a:ext cx="253999" cy="1"/>
            </a:xfrm>
            <a:prstGeom prst="straightConnector1">
              <a:avLst/>
            </a:prstGeom>
            <a:ln w="38100">
              <a:solidFill>
                <a:schemeClr val="accent3">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9A32FD01-C710-FA95-9C59-2D40AB3EC0B5}"/>
                </a:ext>
              </a:extLst>
            </p:cNvPr>
            <p:cNvCxnSpPr>
              <a:cxnSpLocks/>
              <a:endCxn id="8" idx="2"/>
            </p:cNvCxnSpPr>
            <p:nvPr/>
          </p:nvCxnSpPr>
          <p:spPr>
            <a:xfrm>
              <a:off x="1752600" y="2442634"/>
              <a:ext cx="1091359" cy="0"/>
            </a:xfrm>
            <a:prstGeom prst="straightConnector1">
              <a:avLst/>
            </a:prstGeom>
            <a:ln w="38100">
              <a:solidFill>
                <a:schemeClr val="accent3">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1B8A53FD-7A4D-62C0-6765-0CF3D7878D60}"/>
                </a:ext>
              </a:extLst>
            </p:cNvPr>
            <p:cNvCxnSpPr>
              <a:cxnSpLocks/>
              <a:stCxn id="9" idx="6"/>
            </p:cNvCxnSpPr>
            <p:nvPr/>
          </p:nvCxnSpPr>
          <p:spPr>
            <a:xfrm>
              <a:off x="6172119" y="2442632"/>
              <a:ext cx="1296223" cy="1"/>
            </a:xfrm>
            <a:prstGeom prst="straightConnector1">
              <a:avLst/>
            </a:prstGeom>
            <a:ln w="38100">
              <a:solidFill>
                <a:schemeClr val="accent3">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0BC0398A-D2B8-4379-17A1-296B2E51E242}"/>
                </a:ext>
              </a:extLst>
            </p:cNvPr>
            <p:cNvSpPr txBox="1"/>
            <p:nvPr/>
          </p:nvSpPr>
          <p:spPr>
            <a:xfrm>
              <a:off x="4062296" y="1505524"/>
              <a:ext cx="923748" cy="378408"/>
            </a:xfrm>
            <a:prstGeom prst="rect">
              <a:avLst/>
            </a:prstGeom>
            <a:noFill/>
          </p:spPr>
          <p:txBody>
            <a:bodyPr wrap="none" rtlCol="0">
              <a:spAutoFit/>
            </a:bodyPr>
            <a:lstStyle/>
            <a:p>
              <a:r>
                <a:rPr lang="en-US" b="1"/>
                <a:t>Neuron</a:t>
              </a:r>
            </a:p>
          </p:txBody>
        </p:sp>
        <p:sp>
          <p:nvSpPr>
            <p:cNvPr id="19" name="TextBox 18">
              <a:extLst>
                <a:ext uri="{FF2B5EF4-FFF2-40B4-BE49-F238E27FC236}">
                  <a16:creationId xmlns:a16="http://schemas.microsoft.com/office/drawing/2014/main" id="{5E5A8C77-68FB-E1CA-DFFF-2FE990679EE1}"/>
                </a:ext>
              </a:extLst>
            </p:cNvPr>
            <p:cNvSpPr txBox="1"/>
            <p:nvPr/>
          </p:nvSpPr>
          <p:spPr>
            <a:xfrm>
              <a:off x="1862666" y="2070099"/>
              <a:ext cx="684803" cy="369332"/>
            </a:xfrm>
            <a:prstGeom prst="rect">
              <a:avLst/>
            </a:prstGeom>
            <a:noFill/>
          </p:spPr>
          <p:txBody>
            <a:bodyPr wrap="none" rtlCol="0">
              <a:spAutoFit/>
            </a:bodyPr>
            <a:lstStyle/>
            <a:p>
              <a:r>
                <a:rPr lang="en-US"/>
                <a:t>Input</a:t>
              </a:r>
            </a:p>
          </p:txBody>
        </p:sp>
        <p:sp>
          <p:nvSpPr>
            <p:cNvPr id="20" name="TextBox 19">
              <a:extLst>
                <a:ext uri="{FF2B5EF4-FFF2-40B4-BE49-F238E27FC236}">
                  <a16:creationId xmlns:a16="http://schemas.microsoft.com/office/drawing/2014/main" id="{C3AAC349-046E-0282-6D25-E2A8B0289060}"/>
                </a:ext>
              </a:extLst>
            </p:cNvPr>
            <p:cNvSpPr txBox="1"/>
            <p:nvPr/>
          </p:nvSpPr>
          <p:spPr>
            <a:xfrm>
              <a:off x="6466572" y="2074374"/>
              <a:ext cx="856325" cy="369332"/>
            </a:xfrm>
            <a:prstGeom prst="rect">
              <a:avLst/>
            </a:prstGeom>
            <a:noFill/>
          </p:spPr>
          <p:txBody>
            <a:bodyPr wrap="none" rtlCol="0">
              <a:spAutoFit/>
            </a:bodyPr>
            <a:lstStyle/>
            <a:p>
              <a:r>
                <a:rPr lang="en-US"/>
                <a:t>Output</a:t>
              </a:r>
            </a:p>
          </p:txBody>
        </p:sp>
      </p:grpSp>
      <p:grpSp>
        <p:nvGrpSpPr>
          <p:cNvPr id="25" name="Group 24">
            <a:extLst>
              <a:ext uri="{FF2B5EF4-FFF2-40B4-BE49-F238E27FC236}">
                <a16:creationId xmlns:a16="http://schemas.microsoft.com/office/drawing/2014/main" id="{5F57DAEF-D34E-0F69-D97C-50CBA93D939B}"/>
              </a:ext>
            </a:extLst>
          </p:cNvPr>
          <p:cNvGrpSpPr/>
          <p:nvPr/>
        </p:nvGrpSpPr>
        <p:grpSpPr>
          <a:xfrm>
            <a:off x="2798280" y="3358536"/>
            <a:ext cx="3917649" cy="3039134"/>
            <a:chOff x="5209571" y="3429000"/>
            <a:chExt cx="2123214" cy="1647092"/>
          </a:xfrm>
        </p:grpSpPr>
        <p:sp>
          <p:nvSpPr>
            <p:cNvPr id="26" name="Oval 25">
              <a:extLst>
                <a:ext uri="{FF2B5EF4-FFF2-40B4-BE49-F238E27FC236}">
                  <a16:creationId xmlns:a16="http://schemas.microsoft.com/office/drawing/2014/main" id="{0C5E2EE0-1165-2BB3-85D5-D881B08CF609}"/>
                </a:ext>
              </a:extLst>
            </p:cNvPr>
            <p:cNvSpPr/>
            <p:nvPr/>
          </p:nvSpPr>
          <p:spPr>
            <a:xfrm>
              <a:off x="5209571" y="3783623"/>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601D8595-9A70-21A9-15F9-ECBCE88E6ECA}"/>
                </a:ext>
              </a:extLst>
            </p:cNvPr>
            <p:cNvSpPr/>
            <p:nvPr/>
          </p:nvSpPr>
          <p:spPr>
            <a:xfrm>
              <a:off x="5209571" y="4138246"/>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92CC57AB-10B9-CD4E-903E-BDE00966A0A6}"/>
                </a:ext>
              </a:extLst>
            </p:cNvPr>
            <p:cNvSpPr/>
            <p:nvPr/>
          </p:nvSpPr>
          <p:spPr>
            <a:xfrm>
              <a:off x="5209571" y="4492869"/>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944A4F6E-DBDD-4148-0A6F-533FE2DB732D}"/>
                </a:ext>
              </a:extLst>
            </p:cNvPr>
            <p:cNvSpPr/>
            <p:nvPr/>
          </p:nvSpPr>
          <p:spPr>
            <a:xfrm>
              <a:off x="5839685" y="3429000"/>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1F8D5635-93AA-CD1B-8853-B6FDAF4AC5A1}"/>
                </a:ext>
              </a:extLst>
            </p:cNvPr>
            <p:cNvSpPr/>
            <p:nvPr/>
          </p:nvSpPr>
          <p:spPr>
            <a:xfrm>
              <a:off x="5839685" y="3783623"/>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EC1CB89F-7CA9-55B1-0DA5-8B89DAB7873A}"/>
                </a:ext>
              </a:extLst>
            </p:cNvPr>
            <p:cNvSpPr/>
            <p:nvPr/>
          </p:nvSpPr>
          <p:spPr>
            <a:xfrm>
              <a:off x="5839685" y="4138246"/>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18BCAA56-2B6C-4B04-24B4-A26F4F9CEB47}"/>
                </a:ext>
              </a:extLst>
            </p:cNvPr>
            <p:cNvSpPr/>
            <p:nvPr/>
          </p:nvSpPr>
          <p:spPr>
            <a:xfrm>
              <a:off x="5839685" y="4492869"/>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09FBE54A-C94B-F6B5-F98E-88B926998EAB}"/>
                </a:ext>
              </a:extLst>
            </p:cNvPr>
            <p:cNvSpPr/>
            <p:nvPr/>
          </p:nvSpPr>
          <p:spPr>
            <a:xfrm>
              <a:off x="5839685" y="4847492"/>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EC354EEF-C1B2-32D2-1895-E7320898BC7F}"/>
                </a:ext>
              </a:extLst>
            </p:cNvPr>
            <p:cNvSpPr/>
            <p:nvPr/>
          </p:nvSpPr>
          <p:spPr>
            <a:xfrm>
              <a:off x="6469799" y="3429000"/>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EC16F17F-3086-4CBD-3184-F19C50EED80B}"/>
                </a:ext>
              </a:extLst>
            </p:cNvPr>
            <p:cNvSpPr/>
            <p:nvPr/>
          </p:nvSpPr>
          <p:spPr>
            <a:xfrm>
              <a:off x="6469799" y="3783623"/>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828A967C-C31D-7A0B-6EB8-6E3E0D7B0FF1}"/>
                </a:ext>
              </a:extLst>
            </p:cNvPr>
            <p:cNvSpPr/>
            <p:nvPr/>
          </p:nvSpPr>
          <p:spPr>
            <a:xfrm>
              <a:off x="6469799" y="4138246"/>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8D198EC3-6A28-14F5-89B8-0BDDF1D7E78A}"/>
                </a:ext>
              </a:extLst>
            </p:cNvPr>
            <p:cNvSpPr/>
            <p:nvPr/>
          </p:nvSpPr>
          <p:spPr>
            <a:xfrm>
              <a:off x="6469799" y="4492869"/>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1FFFA4EA-1A5C-799E-6612-4D060AE35E54}"/>
                </a:ext>
              </a:extLst>
            </p:cNvPr>
            <p:cNvSpPr/>
            <p:nvPr/>
          </p:nvSpPr>
          <p:spPr>
            <a:xfrm>
              <a:off x="6469799" y="4847492"/>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6A9A5CD4-5704-3CEF-57C0-36B865E34F05}"/>
                </a:ext>
              </a:extLst>
            </p:cNvPr>
            <p:cNvSpPr/>
            <p:nvPr/>
          </p:nvSpPr>
          <p:spPr>
            <a:xfrm>
              <a:off x="7104185" y="3786554"/>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9C633F72-957F-7206-C3A2-218A37F4C0D7}"/>
                </a:ext>
              </a:extLst>
            </p:cNvPr>
            <p:cNvSpPr/>
            <p:nvPr/>
          </p:nvSpPr>
          <p:spPr>
            <a:xfrm>
              <a:off x="7104185" y="4141177"/>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9FC2DDFE-B068-52B1-39CC-198742B99782}"/>
                </a:ext>
              </a:extLst>
            </p:cNvPr>
            <p:cNvSpPr/>
            <p:nvPr/>
          </p:nvSpPr>
          <p:spPr>
            <a:xfrm>
              <a:off x="7104185" y="4495800"/>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C4845876-78E8-0EBE-0282-02FCCE2FB03E}"/>
                </a:ext>
              </a:extLst>
            </p:cNvPr>
            <p:cNvCxnSpPr>
              <a:stCxn id="26" idx="6"/>
              <a:endCxn id="29" idx="2"/>
            </p:cNvCxnSpPr>
            <p:nvPr/>
          </p:nvCxnSpPr>
          <p:spPr>
            <a:xfrm flipV="1">
              <a:off x="5438171" y="3543300"/>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08DF287-230C-3B15-F1AE-A925E68958EF}"/>
                </a:ext>
              </a:extLst>
            </p:cNvPr>
            <p:cNvCxnSpPr>
              <a:stCxn id="26" idx="6"/>
              <a:endCxn id="30" idx="2"/>
            </p:cNvCxnSpPr>
            <p:nvPr/>
          </p:nvCxnSpPr>
          <p:spPr>
            <a:xfrm>
              <a:off x="5438171" y="3897923"/>
              <a:ext cx="40151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11F361D-7817-B28F-70D4-1757A466C21A}"/>
                </a:ext>
              </a:extLst>
            </p:cNvPr>
            <p:cNvCxnSpPr>
              <a:stCxn id="26" idx="6"/>
              <a:endCxn id="31" idx="2"/>
            </p:cNvCxnSpPr>
            <p:nvPr/>
          </p:nvCxnSpPr>
          <p:spPr>
            <a:xfrm>
              <a:off x="5438171" y="3897923"/>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B1FB9E2-039B-D28E-8B22-9A1E74926F9F}"/>
                </a:ext>
              </a:extLst>
            </p:cNvPr>
            <p:cNvCxnSpPr>
              <a:stCxn id="26" idx="6"/>
              <a:endCxn id="32" idx="2"/>
            </p:cNvCxnSpPr>
            <p:nvPr/>
          </p:nvCxnSpPr>
          <p:spPr>
            <a:xfrm>
              <a:off x="5438171" y="3897923"/>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B87C5DDF-F48D-1CA5-B563-643358714143}"/>
                </a:ext>
              </a:extLst>
            </p:cNvPr>
            <p:cNvCxnSpPr>
              <a:stCxn id="26" idx="6"/>
              <a:endCxn id="33" idx="2"/>
            </p:cNvCxnSpPr>
            <p:nvPr/>
          </p:nvCxnSpPr>
          <p:spPr>
            <a:xfrm>
              <a:off x="5438171" y="3897923"/>
              <a:ext cx="401514" cy="106386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72BAE6D3-1427-D242-2037-5FC3180A1FAB}"/>
                </a:ext>
              </a:extLst>
            </p:cNvPr>
            <p:cNvCxnSpPr>
              <a:cxnSpLocks/>
              <a:stCxn id="27" idx="6"/>
              <a:endCxn id="29" idx="2"/>
            </p:cNvCxnSpPr>
            <p:nvPr/>
          </p:nvCxnSpPr>
          <p:spPr>
            <a:xfrm flipV="1">
              <a:off x="5438171" y="3543300"/>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30D3CEC-BB47-3C1B-3FE4-8FB63F28DCE7}"/>
                </a:ext>
              </a:extLst>
            </p:cNvPr>
            <p:cNvCxnSpPr>
              <a:cxnSpLocks/>
              <a:stCxn id="27" idx="6"/>
              <a:endCxn id="30" idx="2"/>
            </p:cNvCxnSpPr>
            <p:nvPr/>
          </p:nvCxnSpPr>
          <p:spPr>
            <a:xfrm flipV="1">
              <a:off x="5438171" y="3897923"/>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3B3DAEA-B4C5-E282-1C63-005A02BC8E08}"/>
                </a:ext>
              </a:extLst>
            </p:cNvPr>
            <p:cNvCxnSpPr>
              <a:cxnSpLocks/>
              <a:stCxn id="27" idx="6"/>
              <a:endCxn id="31" idx="2"/>
            </p:cNvCxnSpPr>
            <p:nvPr/>
          </p:nvCxnSpPr>
          <p:spPr>
            <a:xfrm>
              <a:off x="5438171" y="4252546"/>
              <a:ext cx="40151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D3ECE90-618B-607D-73BF-D545F035D67B}"/>
                </a:ext>
              </a:extLst>
            </p:cNvPr>
            <p:cNvCxnSpPr>
              <a:cxnSpLocks/>
              <a:stCxn id="27" idx="6"/>
              <a:endCxn id="32" idx="2"/>
            </p:cNvCxnSpPr>
            <p:nvPr/>
          </p:nvCxnSpPr>
          <p:spPr>
            <a:xfrm>
              <a:off x="5438171" y="4252546"/>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4D24D75-7E6F-DA8D-B0CD-6FFEE4618822}"/>
                </a:ext>
              </a:extLst>
            </p:cNvPr>
            <p:cNvCxnSpPr>
              <a:cxnSpLocks/>
              <a:stCxn id="27" idx="6"/>
              <a:endCxn id="33" idx="2"/>
            </p:cNvCxnSpPr>
            <p:nvPr/>
          </p:nvCxnSpPr>
          <p:spPr>
            <a:xfrm>
              <a:off x="5438171" y="4252546"/>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9FE1603-443E-20D2-015B-B2EC297ED36F}"/>
                </a:ext>
              </a:extLst>
            </p:cNvPr>
            <p:cNvCxnSpPr>
              <a:cxnSpLocks/>
              <a:stCxn id="28" idx="6"/>
              <a:endCxn id="29" idx="2"/>
            </p:cNvCxnSpPr>
            <p:nvPr/>
          </p:nvCxnSpPr>
          <p:spPr>
            <a:xfrm flipV="1">
              <a:off x="5438171" y="3543300"/>
              <a:ext cx="401514" cy="106386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1246CF4E-35E7-E6D7-5254-ABD64E28A3A6}"/>
                </a:ext>
              </a:extLst>
            </p:cNvPr>
            <p:cNvCxnSpPr>
              <a:cxnSpLocks/>
              <a:stCxn id="28" idx="6"/>
              <a:endCxn id="30" idx="2"/>
            </p:cNvCxnSpPr>
            <p:nvPr/>
          </p:nvCxnSpPr>
          <p:spPr>
            <a:xfrm flipV="1">
              <a:off x="5438171" y="3897923"/>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189079E2-5363-11D8-AFF0-2EF370CD1E78}"/>
                </a:ext>
              </a:extLst>
            </p:cNvPr>
            <p:cNvCxnSpPr>
              <a:cxnSpLocks/>
              <a:stCxn id="28" idx="6"/>
              <a:endCxn id="32" idx="2"/>
            </p:cNvCxnSpPr>
            <p:nvPr/>
          </p:nvCxnSpPr>
          <p:spPr>
            <a:xfrm>
              <a:off x="5438171" y="4607169"/>
              <a:ext cx="40151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13EAEED7-45FE-C1F7-1BA4-D3348E4F2768}"/>
                </a:ext>
              </a:extLst>
            </p:cNvPr>
            <p:cNvCxnSpPr>
              <a:cxnSpLocks/>
              <a:stCxn id="28" idx="6"/>
              <a:endCxn id="31" idx="2"/>
            </p:cNvCxnSpPr>
            <p:nvPr/>
          </p:nvCxnSpPr>
          <p:spPr>
            <a:xfrm flipV="1">
              <a:off x="5438171" y="4252546"/>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4801FD51-5A4E-7B65-8F87-D7046CCE33FE}"/>
                </a:ext>
              </a:extLst>
            </p:cNvPr>
            <p:cNvCxnSpPr>
              <a:cxnSpLocks/>
              <a:stCxn id="28" idx="6"/>
              <a:endCxn id="33" idx="2"/>
            </p:cNvCxnSpPr>
            <p:nvPr/>
          </p:nvCxnSpPr>
          <p:spPr>
            <a:xfrm>
              <a:off x="5438171" y="4607169"/>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659AE4D5-5A5F-2987-E89B-14FFF77353CF}"/>
                </a:ext>
              </a:extLst>
            </p:cNvPr>
            <p:cNvCxnSpPr>
              <a:cxnSpLocks/>
              <a:stCxn id="41" idx="2"/>
              <a:endCxn id="38" idx="6"/>
            </p:cNvCxnSpPr>
            <p:nvPr/>
          </p:nvCxnSpPr>
          <p:spPr>
            <a:xfrm flipH="1">
              <a:off x="6698399" y="4610100"/>
              <a:ext cx="405786" cy="35169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8C678B8-F77B-A85F-AA91-1996AE923CE0}"/>
                </a:ext>
              </a:extLst>
            </p:cNvPr>
            <p:cNvCxnSpPr>
              <a:cxnSpLocks/>
              <a:stCxn id="41" idx="2"/>
              <a:endCxn id="37" idx="6"/>
            </p:cNvCxnSpPr>
            <p:nvPr/>
          </p:nvCxnSpPr>
          <p:spPr>
            <a:xfrm flipH="1" flipV="1">
              <a:off x="6698399" y="4607169"/>
              <a:ext cx="405786" cy="293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63E5627-CF1F-A11D-AFA7-334B32D3B6E0}"/>
                </a:ext>
              </a:extLst>
            </p:cNvPr>
            <p:cNvCxnSpPr>
              <a:cxnSpLocks/>
              <a:stCxn id="41" idx="2"/>
              <a:endCxn id="36" idx="6"/>
            </p:cNvCxnSpPr>
            <p:nvPr/>
          </p:nvCxnSpPr>
          <p:spPr>
            <a:xfrm flipH="1" flipV="1">
              <a:off x="6698399" y="4252546"/>
              <a:ext cx="405786" cy="35755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C407E78E-2EC6-641C-7792-1E15695F3D20}"/>
                </a:ext>
              </a:extLst>
            </p:cNvPr>
            <p:cNvCxnSpPr>
              <a:cxnSpLocks/>
              <a:stCxn id="41" idx="2"/>
              <a:endCxn id="35" idx="6"/>
            </p:cNvCxnSpPr>
            <p:nvPr/>
          </p:nvCxnSpPr>
          <p:spPr>
            <a:xfrm flipH="1" flipV="1">
              <a:off x="6698399" y="3897923"/>
              <a:ext cx="405786" cy="712177"/>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B133E275-C357-7DC2-483E-70380CB84520}"/>
                </a:ext>
              </a:extLst>
            </p:cNvPr>
            <p:cNvCxnSpPr>
              <a:cxnSpLocks/>
              <a:stCxn id="41" idx="2"/>
              <a:endCxn id="34" idx="6"/>
            </p:cNvCxnSpPr>
            <p:nvPr/>
          </p:nvCxnSpPr>
          <p:spPr>
            <a:xfrm flipH="1" flipV="1">
              <a:off x="6698399" y="3543300"/>
              <a:ext cx="405786" cy="10668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56FE0FF-20D0-A966-D2AB-B5485DA66CC0}"/>
                </a:ext>
              </a:extLst>
            </p:cNvPr>
            <p:cNvCxnSpPr>
              <a:cxnSpLocks/>
              <a:stCxn id="40" idx="2"/>
              <a:endCxn id="38" idx="6"/>
            </p:cNvCxnSpPr>
            <p:nvPr/>
          </p:nvCxnSpPr>
          <p:spPr>
            <a:xfrm flipH="1">
              <a:off x="6698399" y="4255477"/>
              <a:ext cx="405786" cy="70631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F0F55B5D-48F8-BB0C-6588-D5F75EEF64A3}"/>
                </a:ext>
              </a:extLst>
            </p:cNvPr>
            <p:cNvCxnSpPr>
              <a:cxnSpLocks/>
              <a:stCxn id="40" idx="2"/>
              <a:endCxn id="37" idx="6"/>
            </p:cNvCxnSpPr>
            <p:nvPr/>
          </p:nvCxnSpPr>
          <p:spPr>
            <a:xfrm flipH="1">
              <a:off x="6698399" y="4255477"/>
              <a:ext cx="405786" cy="35169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F3C1F3C0-22A6-8278-6D9B-A426E562B91C}"/>
                </a:ext>
              </a:extLst>
            </p:cNvPr>
            <p:cNvCxnSpPr>
              <a:cxnSpLocks/>
              <a:stCxn id="40" idx="2"/>
              <a:endCxn id="36" idx="6"/>
            </p:cNvCxnSpPr>
            <p:nvPr/>
          </p:nvCxnSpPr>
          <p:spPr>
            <a:xfrm flipH="1" flipV="1">
              <a:off x="6698399" y="4252546"/>
              <a:ext cx="405786" cy="293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17AE9E9-AB05-AAB6-6F2D-4D2E0CAACAA6}"/>
                </a:ext>
              </a:extLst>
            </p:cNvPr>
            <p:cNvCxnSpPr>
              <a:cxnSpLocks/>
              <a:stCxn id="40" idx="2"/>
              <a:endCxn id="35" idx="6"/>
            </p:cNvCxnSpPr>
            <p:nvPr/>
          </p:nvCxnSpPr>
          <p:spPr>
            <a:xfrm flipH="1" flipV="1">
              <a:off x="6698399" y="3897923"/>
              <a:ext cx="405786" cy="35755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CEEC8D83-3647-BD96-F5D8-C3BA20C39107}"/>
                </a:ext>
              </a:extLst>
            </p:cNvPr>
            <p:cNvCxnSpPr>
              <a:cxnSpLocks/>
              <a:stCxn id="40" idx="2"/>
              <a:endCxn id="34" idx="6"/>
            </p:cNvCxnSpPr>
            <p:nvPr/>
          </p:nvCxnSpPr>
          <p:spPr>
            <a:xfrm flipH="1" flipV="1">
              <a:off x="6698399" y="3543300"/>
              <a:ext cx="405786" cy="712177"/>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A4D3D5EF-7778-2837-77D1-FB5C7F85C684}"/>
                </a:ext>
              </a:extLst>
            </p:cNvPr>
            <p:cNvCxnSpPr>
              <a:cxnSpLocks/>
              <a:stCxn id="39" idx="2"/>
              <a:endCxn id="38" idx="6"/>
            </p:cNvCxnSpPr>
            <p:nvPr/>
          </p:nvCxnSpPr>
          <p:spPr>
            <a:xfrm flipH="1">
              <a:off x="6698399" y="3900854"/>
              <a:ext cx="405786" cy="106093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C93A73A3-C36A-DE09-03F2-1EE398B829FF}"/>
                </a:ext>
              </a:extLst>
            </p:cNvPr>
            <p:cNvCxnSpPr>
              <a:cxnSpLocks/>
              <a:stCxn id="39" idx="2"/>
              <a:endCxn id="37" idx="6"/>
            </p:cNvCxnSpPr>
            <p:nvPr/>
          </p:nvCxnSpPr>
          <p:spPr>
            <a:xfrm flipH="1">
              <a:off x="6698399" y="3900854"/>
              <a:ext cx="405786" cy="70631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77B32CFF-5D31-DF1F-8875-A97788ABAF14}"/>
                </a:ext>
              </a:extLst>
            </p:cNvPr>
            <p:cNvCxnSpPr>
              <a:cxnSpLocks/>
              <a:stCxn id="39" idx="2"/>
              <a:endCxn id="35" idx="6"/>
            </p:cNvCxnSpPr>
            <p:nvPr/>
          </p:nvCxnSpPr>
          <p:spPr>
            <a:xfrm flipH="1" flipV="1">
              <a:off x="6698399" y="3897923"/>
              <a:ext cx="405786" cy="293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F22F2344-782E-1996-416B-2C446EFD4DD0}"/>
                </a:ext>
              </a:extLst>
            </p:cNvPr>
            <p:cNvCxnSpPr>
              <a:cxnSpLocks/>
              <a:stCxn id="39" idx="2"/>
              <a:endCxn id="36" idx="6"/>
            </p:cNvCxnSpPr>
            <p:nvPr/>
          </p:nvCxnSpPr>
          <p:spPr>
            <a:xfrm flipH="1">
              <a:off x="6698399" y="3900854"/>
              <a:ext cx="405786" cy="35169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ABAD6184-C2A2-2067-9B86-466E79A8BCA7}"/>
                </a:ext>
              </a:extLst>
            </p:cNvPr>
            <p:cNvCxnSpPr>
              <a:cxnSpLocks/>
              <a:stCxn id="39" idx="2"/>
              <a:endCxn id="34" idx="6"/>
            </p:cNvCxnSpPr>
            <p:nvPr/>
          </p:nvCxnSpPr>
          <p:spPr>
            <a:xfrm flipH="1" flipV="1">
              <a:off x="6698399" y="3543300"/>
              <a:ext cx="405786" cy="35755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1F21CCDA-0CB7-914F-7574-15C4F692F6A3}"/>
                </a:ext>
              </a:extLst>
            </p:cNvPr>
            <p:cNvCxnSpPr>
              <a:stCxn id="29" idx="6"/>
              <a:endCxn id="34" idx="2"/>
            </p:cNvCxnSpPr>
            <p:nvPr/>
          </p:nvCxnSpPr>
          <p:spPr>
            <a:xfrm>
              <a:off x="6068285" y="3543300"/>
              <a:ext cx="40151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82294151-3691-508E-B25C-A45A3B497EB2}"/>
                </a:ext>
              </a:extLst>
            </p:cNvPr>
            <p:cNvCxnSpPr>
              <a:cxnSpLocks/>
              <a:stCxn id="30" idx="6"/>
              <a:endCxn id="35" idx="2"/>
            </p:cNvCxnSpPr>
            <p:nvPr/>
          </p:nvCxnSpPr>
          <p:spPr>
            <a:xfrm>
              <a:off x="6068285" y="3897923"/>
              <a:ext cx="40151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3B04DC6E-0270-FA02-3AD1-98A5AD3E83CA}"/>
                </a:ext>
              </a:extLst>
            </p:cNvPr>
            <p:cNvCxnSpPr>
              <a:cxnSpLocks/>
              <a:stCxn id="31" idx="6"/>
              <a:endCxn id="36" idx="2"/>
            </p:cNvCxnSpPr>
            <p:nvPr/>
          </p:nvCxnSpPr>
          <p:spPr>
            <a:xfrm>
              <a:off x="6068285" y="4252546"/>
              <a:ext cx="40151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6166533E-4EE6-454E-832F-08EF9E579311}"/>
                </a:ext>
              </a:extLst>
            </p:cNvPr>
            <p:cNvCxnSpPr>
              <a:cxnSpLocks/>
              <a:stCxn id="32" idx="6"/>
              <a:endCxn id="37" idx="2"/>
            </p:cNvCxnSpPr>
            <p:nvPr/>
          </p:nvCxnSpPr>
          <p:spPr>
            <a:xfrm>
              <a:off x="6068285" y="4607169"/>
              <a:ext cx="40151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961DA6F-CCFA-571D-692A-910C71F89390}"/>
                </a:ext>
              </a:extLst>
            </p:cNvPr>
            <p:cNvCxnSpPr>
              <a:cxnSpLocks/>
              <a:stCxn id="33" idx="6"/>
              <a:endCxn id="38" idx="2"/>
            </p:cNvCxnSpPr>
            <p:nvPr/>
          </p:nvCxnSpPr>
          <p:spPr>
            <a:xfrm>
              <a:off x="6068285" y="4961792"/>
              <a:ext cx="40151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C2D0B212-EEFB-03A1-B666-9AED417B3ACA}"/>
                </a:ext>
              </a:extLst>
            </p:cNvPr>
            <p:cNvCxnSpPr>
              <a:cxnSpLocks/>
              <a:stCxn id="29" idx="6"/>
              <a:endCxn id="35" idx="2"/>
            </p:cNvCxnSpPr>
            <p:nvPr/>
          </p:nvCxnSpPr>
          <p:spPr>
            <a:xfrm>
              <a:off x="6068285" y="3543300"/>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2097A47-2743-DDC5-C7AA-9AAA8211343A}"/>
                </a:ext>
              </a:extLst>
            </p:cNvPr>
            <p:cNvCxnSpPr>
              <a:cxnSpLocks/>
              <a:stCxn id="29" idx="6"/>
              <a:endCxn id="36" idx="2"/>
            </p:cNvCxnSpPr>
            <p:nvPr/>
          </p:nvCxnSpPr>
          <p:spPr>
            <a:xfrm>
              <a:off x="6068285" y="3543300"/>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9A0605E0-687C-F8CD-4FD8-8F05A1AA6F27}"/>
                </a:ext>
              </a:extLst>
            </p:cNvPr>
            <p:cNvCxnSpPr>
              <a:cxnSpLocks/>
              <a:stCxn id="29" idx="6"/>
              <a:endCxn id="37" idx="2"/>
            </p:cNvCxnSpPr>
            <p:nvPr/>
          </p:nvCxnSpPr>
          <p:spPr>
            <a:xfrm>
              <a:off x="6068285" y="3543300"/>
              <a:ext cx="401514" cy="106386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959BD87F-956C-BAD7-4387-714F3C27DB96}"/>
                </a:ext>
              </a:extLst>
            </p:cNvPr>
            <p:cNvCxnSpPr>
              <a:cxnSpLocks/>
              <a:stCxn id="29" idx="6"/>
              <a:endCxn id="38" idx="2"/>
            </p:cNvCxnSpPr>
            <p:nvPr/>
          </p:nvCxnSpPr>
          <p:spPr>
            <a:xfrm>
              <a:off x="6068285" y="3543300"/>
              <a:ext cx="401514" cy="141849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156EBF57-B540-7C7B-EFC3-B0DCE1AEBE68}"/>
                </a:ext>
              </a:extLst>
            </p:cNvPr>
            <p:cNvCxnSpPr>
              <a:cxnSpLocks/>
              <a:stCxn id="30" idx="6"/>
              <a:endCxn id="34" idx="2"/>
            </p:cNvCxnSpPr>
            <p:nvPr/>
          </p:nvCxnSpPr>
          <p:spPr>
            <a:xfrm flipV="1">
              <a:off x="6068285" y="3543300"/>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5F2A5E18-5C41-A4F9-6CE3-C03C656126AA}"/>
                </a:ext>
              </a:extLst>
            </p:cNvPr>
            <p:cNvCxnSpPr>
              <a:cxnSpLocks/>
              <a:stCxn id="30" idx="6"/>
              <a:endCxn id="36" idx="2"/>
            </p:cNvCxnSpPr>
            <p:nvPr/>
          </p:nvCxnSpPr>
          <p:spPr>
            <a:xfrm>
              <a:off x="6068285" y="3897923"/>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E39B5079-D535-2E2A-9FAC-4034437A007F}"/>
                </a:ext>
              </a:extLst>
            </p:cNvPr>
            <p:cNvCxnSpPr>
              <a:cxnSpLocks/>
              <a:stCxn id="30" idx="6"/>
              <a:endCxn id="37" idx="2"/>
            </p:cNvCxnSpPr>
            <p:nvPr/>
          </p:nvCxnSpPr>
          <p:spPr>
            <a:xfrm>
              <a:off x="6068285" y="3897923"/>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816A58B6-C20F-E78C-395E-85D48C3A1F61}"/>
                </a:ext>
              </a:extLst>
            </p:cNvPr>
            <p:cNvCxnSpPr>
              <a:cxnSpLocks/>
              <a:stCxn id="30" idx="6"/>
              <a:endCxn id="38" idx="2"/>
            </p:cNvCxnSpPr>
            <p:nvPr/>
          </p:nvCxnSpPr>
          <p:spPr>
            <a:xfrm>
              <a:off x="6068285" y="3897923"/>
              <a:ext cx="401514" cy="106386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32BC831B-86E4-3A44-31C3-8E15BA88D960}"/>
                </a:ext>
              </a:extLst>
            </p:cNvPr>
            <p:cNvCxnSpPr>
              <a:cxnSpLocks/>
              <a:stCxn id="31" idx="6"/>
              <a:endCxn id="34" idx="2"/>
            </p:cNvCxnSpPr>
            <p:nvPr/>
          </p:nvCxnSpPr>
          <p:spPr>
            <a:xfrm flipV="1">
              <a:off x="6068285" y="3543300"/>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939E25E8-4668-EA03-D6A4-3A8C17D1846B}"/>
                </a:ext>
              </a:extLst>
            </p:cNvPr>
            <p:cNvCxnSpPr>
              <a:cxnSpLocks/>
              <a:stCxn id="31" idx="6"/>
              <a:endCxn id="35" idx="2"/>
            </p:cNvCxnSpPr>
            <p:nvPr/>
          </p:nvCxnSpPr>
          <p:spPr>
            <a:xfrm flipV="1">
              <a:off x="6068285" y="3897923"/>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36374D4F-891A-DFAE-3B2C-53BE81A536D0}"/>
                </a:ext>
              </a:extLst>
            </p:cNvPr>
            <p:cNvCxnSpPr>
              <a:cxnSpLocks/>
              <a:stCxn id="32" idx="6"/>
              <a:endCxn id="34" idx="2"/>
            </p:cNvCxnSpPr>
            <p:nvPr/>
          </p:nvCxnSpPr>
          <p:spPr>
            <a:xfrm flipV="1">
              <a:off x="6068285" y="3543300"/>
              <a:ext cx="401514" cy="106386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F33282DC-0397-BBF4-8166-C601EB278621}"/>
                </a:ext>
              </a:extLst>
            </p:cNvPr>
            <p:cNvCxnSpPr>
              <a:cxnSpLocks/>
              <a:stCxn id="33" idx="6"/>
              <a:endCxn id="34" idx="2"/>
            </p:cNvCxnSpPr>
            <p:nvPr/>
          </p:nvCxnSpPr>
          <p:spPr>
            <a:xfrm flipV="1">
              <a:off x="6068285" y="3543300"/>
              <a:ext cx="401514" cy="141849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8AD6CF26-671B-8AAB-4376-5685807BC8C4}"/>
                </a:ext>
              </a:extLst>
            </p:cNvPr>
            <p:cNvCxnSpPr>
              <a:cxnSpLocks/>
              <a:stCxn id="32" idx="6"/>
              <a:endCxn id="35" idx="2"/>
            </p:cNvCxnSpPr>
            <p:nvPr/>
          </p:nvCxnSpPr>
          <p:spPr>
            <a:xfrm flipV="1">
              <a:off x="6068285" y="3897923"/>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3893E91B-2E36-372D-C320-247A8CDE58BB}"/>
                </a:ext>
              </a:extLst>
            </p:cNvPr>
            <p:cNvCxnSpPr>
              <a:cxnSpLocks/>
              <a:stCxn id="33" idx="6"/>
              <a:endCxn id="35" idx="2"/>
            </p:cNvCxnSpPr>
            <p:nvPr/>
          </p:nvCxnSpPr>
          <p:spPr>
            <a:xfrm flipV="1">
              <a:off x="6068285" y="3897923"/>
              <a:ext cx="401514" cy="106386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30251ADA-E24C-80D0-1544-668E6B057177}"/>
                </a:ext>
              </a:extLst>
            </p:cNvPr>
            <p:cNvCxnSpPr>
              <a:cxnSpLocks/>
              <a:stCxn id="31" idx="6"/>
              <a:endCxn id="37" idx="2"/>
            </p:cNvCxnSpPr>
            <p:nvPr/>
          </p:nvCxnSpPr>
          <p:spPr>
            <a:xfrm>
              <a:off x="6068285" y="4252546"/>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512401B8-84C4-6C94-ABDA-96F7926BFFF5}"/>
                </a:ext>
              </a:extLst>
            </p:cNvPr>
            <p:cNvCxnSpPr>
              <a:cxnSpLocks/>
              <a:stCxn id="31" idx="6"/>
              <a:endCxn id="38" idx="2"/>
            </p:cNvCxnSpPr>
            <p:nvPr/>
          </p:nvCxnSpPr>
          <p:spPr>
            <a:xfrm>
              <a:off x="6068285" y="4252546"/>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A26077D7-5ECC-9610-9AE7-4A764896DCD3}"/>
                </a:ext>
              </a:extLst>
            </p:cNvPr>
            <p:cNvCxnSpPr>
              <a:cxnSpLocks/>
              <a:stCxn id="33" idx="6"/>
              <a:endCxn id="37" idx="2"/>
            </p:cNvCxnSpPr>
            <p:nvPr/>
          </p:nvCxnSpPr>
          <p:spPr>
            <a:xfrm flipV="1">
              <a:off x="6068285" y="4607169"/>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885D3C09-A4D4-FE1E-1EB7-8CFF799AFA2D}"/>
                </a:ext>
              </a:extLst>
            </p:cNvPr>
            <p:cNvCxnSpPr>
              <a:cxnSpLocks/>
              <a:stCxn id="33" idx="6"/>
              <a:endCxn id="36" idx="2"/>
            </p:cNvCxnSpPr>
            <p:nvPr/>
          </p:nvCxnSpPr>
          <p:spPr>
            <a:xfrm flipV="1">
              <a:off x="6068285" y="4252546"/>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E6D0D26D-0251-B835-CC73-A320C25E284A}"/>
                </a:ext>
              </a:extLst>
            </p:cNvPr>
            <p:cNvCxnSpPr>
              <a:cxnSpLocks/>
              <a:stCxn id="32" idx="6"/>
              <a:endCxn id="38" idx="2"/>
            </p:cNvCxnSpPr>
            <p:nvPr/>
          </p:nvCxnSpPr>
          <p:spPr>
            <a:xfrm>
              <a:off x="6068285" y="4607169"/>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57A59C1D-2CFD-4C96-9AEE-753C511AD95F}"/>
                </a:ext>
              </a:extLst>
            </p:cNvPr>
            <p:cNvCxnSpPr>
              <a:cxnSpLocks/>
              <a:stCxn id="32" idx="6"/>
              <a:endCxn id="36" idx="2"/>
            </p:cNvCxnSpPr>
            <p:nvPr/>
          </p:nvCxnSpPr>
          <p:spPr>
            <a:xfrm flipV="1">
              <a:off x="6068285" y="4252546"/>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103" name="Straight Connector 102">
            <a:extLst>
              <a:ext uri="{FF2B5EF4-FFF2-40B4-BE49-F238E27FC236}">
                <a16:creationId xmlns:a16="http://schemas.microsoft.com/office/drawing/2014/main" id="{60AAF8F0-0AAC-5B50-7946-AFA0F46657F3}"/>
              </a:ext>
            </a:extLst>
          </p:cNvPr>
          <p:cNvCxnSpPr>
            <a:cxnSpLocks/>
            <a:stCxn id="29" idx="0"/>
          </p:cNvCxnSpPr>
          <p:nvPr/>
        </p:nvCxnSpPr>
        <p:spPr>
          <a:xfrm flipH="1" flipV="1">
            <a:off x="3871976" y="2844810"/>
            <a:ext cx="299860" cy="513726"/>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64D0A8AE-7B86-7B6B-507D-FB3D875499AE}"/>
              </a:ext>
            </a:extLst>
          </p:cNvPr>
          <p:cNvCxnSpPr>
            <a:cxnSpLocks/>
            <a:stCxn id="29" idx="0"/>
          </p:cNvCxnSpPr>
          <p:nvPr/>
        </p:nvCxnSpPr>
        <p:spPr>
          <a:xfrm flipH="1" flipV="1">
            <a:off x="2798280" y="2845858"/>
            <a:ext cx="1373556" cy="512678"/>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sp>
        <p:nvSpPr>
          <p:cNvPr id="113" name="Right Arrow 112">
            <a:extLst>
              <a:ext uri="{FF2B5EF4-FFF2-40B4-BE49-F238E27FC236}">
                <a16:creationId xmlns:a16="http://schemas.microsoft.com/office/drawing/2014/main" id="{532CAA86-DB67-B9B6-ECA0-C0C6EF5FA489}"/>
              </a:ext>
            </a:extLst>
          </p:cNvPr>
          <p:cNvSpPr/>
          <p:nvPr/>
        </p:nvSpPr>
        <p:spPr>
          <a:xfrm>
            <a:off x="2174814" y="4667202"/>
            <a:ext cx="537229" cy="311198"/>
          </a:xfrm>
          <a:prstGeom prst="rightArrow">
            <a:avLst/>
          </a:prstGeom>
          <a:solidFill>
            <a:srgbClr val="3366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Right Arrow 113">
            <a:extLst>
              <a:ext uri="{FF2B5EF4-FFF2-40B4-BE49-F238E27FC236}">
                <a16:creationId xmlns:a16="http://schemas.microsoft.com/office/drawing/2014/main" id="{1F35D311-D451-3D85-128A-025B79B045B2}"/>
              </a:ext>
            </a:extLst>
          </p:cNvPr>
          <p:cNvSpPr/>
          <p:nvPr/>
        </p:nvSpPr>
        <p:spPr>
          <a:xfrm>
            <a:off x="6851891" y="4667202"/>
            <a:ext cx="537229" cy="311198"/>
          </a:xfrm>
          <a:prstGeom prst="rightArrow">
            <a:avLst/>
          </a:prstGeom>
          <a:solidFill>
            <a:srgbClr val="3366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7" name="Graphic 116" descr="Images with solid fill">
            <a:extLst>
              <a:ext uri="{FF2B5EF4-FFF2-40B4-BE49-F238E27FC236}">
                <a16:creationId xmlns:a16="http://schemas.microsoft.com/office/drawing/2014/main" id="{C901294C-5D94-0E0D-8298-3ABC8B0223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8326" y="4113251"/>
            <a:ext cx="1419100" cy="1419100"/>
          </a:xfrm>
          <a:prstGeom prst="rect">
            <a:avLst/>
          </a:prstGeom>
        </p:spPr>
      </p:pic>
      <p:graphicFrame>
        <p:nvGraphicFramePr>
          <p:cNvPr id="118" name="Table 118">
            <a:extLst>
              <a:ext uri="{FF2B5EF4-FFF2-40B4-BE49-F238E27FC236}">
                <a16:creationId xmlns:a16="http://schemas.microsoft.com/office/drawing/2014/main" id="{062FDBAD-0A02-8E01-9605-F7F277652CD0}"/>
              </a:ext>
            </a:extLst>
          </p:cNvPr>
          <p:cNvGraphicFramePr>
            <a:graphicFrameLocks noGrp="1"/>
          </p:cNvGraphicFramePr>
          <p:nvPr>
            <p:extLst>
              <p:ext uri="{D42A27DB-BD31-4B8C-83A1-F6EECF244321}">
                <p14:modId xmlns:p14="http://schemas.microsoft.com/office/powerpoint/2010/main" val="4263446616"/>
              </p:ext>
            </p:extLst>
          </p:nvPr>
        </p:nvGraphicFramePr>
        <p:xfrm>
          <a:off x="7653593" y="3951003"/>
          <a:ext cx="938719" cy="1854200"/>
        </p:xfrm>
        <a:graphic>
          <a:graphicData uri="http://schemas.openxmlformats.org/drawingml/2006/table">
            <a:tbl>
              <a:tblPr firstRow="1" bandRow="1">
                <a:tableStyleId>{5940675A-B579-460E-94D1-54222C63F5DA}</a:tableStyleId>
              </a:tblPr>
              <a:tblGrid>
                <a:gridCol w="938719">
                  <a:extLst>
                    <a:ext uri="{9D8B030D-6E8A-4147-A177-3AD203B41FA5}">
                      <a16:colId xmlns:a16="http://schemas.microsoft.com/office/drawing/2014/main" val="709206952"/>
                    </a:ext>
                  </a:extLst>
                </a:gridCol>
              </a:tblGrid>
              <a:tr h="370840">
                <a:tc>
                  <a:txBody>
                    <a:bodyPr/>
                    <a:lstStyle/>
                    <a:p>
                      <a:pPr algn="ctr"/>
                      <a:r>
                        <a:rPr lang="en-US"/>
                        <a:t>0.025</a:t>
                      </a:r>
                    </a:p>
                  </a:txBody>
                  <a:tcPr/>
                </a:tc>
                <a:extLst>
                  <a:ext uri="{0D108BD9-81ED-4DB2-BD59-A6C34878D82A}">
                    <a16:rowId xmlns:a16="http://schemas.microsoft.com/office/drawing/2014/main" val="3110951749"/>
                  </a:ext>
                </a:extLst>
              </a:tr>
              <a:tr h="370840">
                <a:tc>
                  <a:txBody>
                    <a:bodyPr/>
                    <a:lstStyle/>
                    <a:p>
                      <a:pPr algn="ctr"/>
                      <a:r>
                        <a:rPr lang="en-US"/>
                        <a:t>0.046</a:t>
                      </a:r>
                    </a:p>
                  </a:txBody>
                  <a:tcPr/>
                </a:tc>
                <a:extLst>
                  <a:ext uri="{0D108BD9-81ED-4DB2-BD59-A6C34878D82A}">
                    <a16:rowId xmlns:a16="http://schemas.microsoft.com/office/drawing/2014/main" val="1665531895"/>
                  </a:ext>
                </a:extLst>
              </a:tr>
              <a:tr h="370840">
                <a:tc>
                  <a:txBody>
                    <a:bodyPr/>
                    <a:lstStyle/>
                    <a:p>
                      <a:pPr algn="ctr"/>
                      <a:r>
                        <a:rPr lang="en-US"/>
                        <a:t>0.789</a:t>
                      </a:r>
                    </a:p>
                  </a:txBody>
                  <a:tcPr/>
                </a:tc>
                <a:extLst>
                  <a:ext uri="{0D108BD9-81ED-4DB2-BD59-A6C34878D82A}">
                    <a16:rowId xmlns:a16="http://schemas.microsoft.com/office/drawing/2014/main" val="3439498736"/>
                  </a:ext>
                </a:extLst>
              </a:tr>
              <a:tr h="370840">
                <a:tc>
                  <a:txBody>
                    <a:bodyPr/>
                    <a:lstStyle/>
                    <a:p>
                      <a:pPr algn="ctr"/>
                      <a:r>
                        <a:rPr lang="en-US"/>
                        <a:t>…</a:t>
                      </a:r>
                    </a:p>
                  </a:txBody>
                  <a:tcPr/>
                </a:tc>
                <a:extLst>
                  <a:ext uri="{0D108BD9-81ED-4DB2-BD59-A6C34878D82A}">
                    <a16:rowId xmlns:a16="http://schemas.microsoft.com/office/drawing/2014/main" val="2391166795"/>
                  </a:ext>
                </a:extLst>
              </a:tr>
              <a:tr h="370840">
                <a:tc>
                  <a:txBody>
                    <a:bodyPr/>
                    <a:lstStyle/>
                    <a:p>
                      <a:pPr algn="ctr"/>
                      <a:r>
                        <a:rPr lang="en-US"/>
                        <a:t>0.001</a:t>
                      </a:r>
                    </a:p>
                  </a:txBody>
                  <a:tcPr/>
                </a:tc>
                <a:extLst>
                  <a:ext uri="{0D108BD9-81ED-4DB2-BD59-A6C34878D82A}">
                    <a16:rowId xmlns:a16="http://schemas.microsoft.com/office/drawing/2014/main" val="3506947776"/>
                  </a:ext>
                </a:extLst>
              </a:tr>
            </a:tbl>
          </a:graphicData>
        </a:graphic>
      </p:graphicFrame>
      <p:sp>
        <p:nvSpPr>
          <p:cNvPr id="119" name="Rounded Rectangle 118">
            <a:extLst>
              <a:ext uri="{FF2B5EF4-FFF2-40B4-BE49-F238E27FC236}">
                <a16:creationId xmlns:a16="http://schemas.microsoft.com/office/drawing/2014/main" id="{7197DE2C-8BB7-EC82-D586-0733BCB0E470}"/>
              </a:ext>
            </a:extLst>
          </p:cNvPr>
          <p:cNvSpPr/>
          <p:nvPr/>
        </p:nvSpPr>
        <p:spPr>
          <a:xfrm>
            <a:off x="7470648" y="4550936"/>
            <a:ext cx="1280160" cy="654333"/>
          </a:xfrm>
          <a:prstGeom prst="roundRect">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Right Arrow 119">
            <a:extLst>
              <a:ext uri="{FF2B5EF4-FFF2-40B4-BE49-F238E27FC236}">
                <a16:creationId xmlns:a16="http://schemas.microsoft.com/office/drawing/2014/main" id="{9140024B-48A7-B210-3C42-B64C444A6AE7}"/>
              </a:ext>
            </a:extLst>
          </p:cNvPr>
          <p:cNvSpPr/>
          <p:nvPr/>
        </p:nvSpPr>
        <p:spPr>
          <a:xfrm>
            <a:off x="8899944" y="4667202"/>
            <a:ext cx="537229" cy="311198"/>
          </a:xfrm>
          <a:prstGeom prst="rightArrow">
            <a:avLst/>
          </a:prstGeom>
          <a:solidFill>
            <a:srgbClr val="3366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Rounded Rectangle 120">
            <a:extLst>
              <a:ext uri="{FF2B5EF4-FFF2-40B4-BE49-F238E27FC236}">
                <a16:creationId xmlns:a16="http://schemas.microsoft.com/office/drawing/2014/main" id="{3FD5FE05-F779-D11D-51F6-E4B58F255BC4}"/>
              </a:ext>
            </a:extLst>
          </p:cNvPr>
          <p:cNvSpPr/>
          <p:nvPr/>
        </p:nvSpPr>
        <p:spPr>
          <a:xfrm>
            <a:off x="9637776" y="4273918"/>
            <a:ext cx="2216062" cy="1097765"/>
          </a:xfrm>
          <a:prstGeom prst="roundRect">
            <a:avLst/>
          </a:prstGeom>
          <a:solidFill>
            <a:srgbClr val="3366CC"/>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The image is an instance of Class #3</a:t>
            </a:r>
          </a:p>
        </p:txBody>
      </p:sp>
      <p:sp>
        <p:nvSpPr>
          <p:cNvPr id="123" name="TextBox 122">
            <a:extLst>
              <a:ext uri="{FF2B5EF4-FFF2-40B4-BE49-F238E27FC236}">
                <a16:creationId xmlns:a16="http://schemas.microsoft.com/office/drawing/2014/main" id="{616560D5-3AA5-BBC6-E290-6EDD2123778E}"/>
              </a:ext>
            </a:extLst>
          </p:cNvPr>
          <p:cNvSpPr txBox="1"/>
          <p:nvPr/>
        </p:nvSpPr>
        <p:spPr>
          <a:xfrm>
            <a:off x="338162" y="3848840"/>
            <a:ext cx="2033377" cy="369332"/>
          </a:xfrm>
          <a:prstGeom prst="rect">
            <a:avLst/>
          </a:prstGeom>
          <a:noFill/>
        </p:spPr>
        <p:txBody>
          <a:bodyPr wrap="none" rtlCol="0">
            <a:spAutoFit/>
          </a:bodyPr>
          <a:lstStyle/>
          <a:p>
            <a:r>
              <a:rPr lang="en-US"/>
              <a:t>Image Classification</a:t>
            </a:r>
          </a:p>
        </p:txBody>
      </p:sp>
      <p:sp>
        <p:nvSpPr>
          <p:cNvPr id="124" name="Rounded Rectangle 123">
            <a:extLst>
              <a:ext uri="{FF2B5EF4-FFF2-40B4-BE49-F238E27FC236}">
                <a16:creationId xmlns:a16="http://schemas.microsoft.com/office/drawing/2014/main" id="{16650276-6052-8781-5A4D-A447B8701F47}"/>
              </a:ext>
            </a:extLst>
          </p:cNvPr>
          <p:cNvSpPr/>
          <p:nvPr/>
        </p:nvSpPr>
        <p:spPr>
          <a:xfrm>
            <a:off x="6911009" y="1444240"/>
            <a:ext cx="4623413" cy="975624"/>
          </a:xfrm>
          <a:prstGeom prst="round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t>Code execution is binary… either a line of code (logical branch, etc.) was executed or it wasn’t. Neuron executions are different.</a:t>
            </a:r>
          </a:p>
        </p:txBody>
      </p:sp>
      <p:sp>
        <p:nvSpPr>
          <p:cNvPr id="126" name="Rounded Rectangle 125">
            <a:extLst>
              <a:ext uri="{FF2B5EF4-FFF2-40B4-BE49-F238E27FC236}">
                <a16:creationId xmlns:a16="http://schemas.microsoft.com/office/drawing/2014/main" id="{B83BBEEF-4CDE-E2E5-06CF-5AEC2899B384}"/>
              </a:ext>
            </a:extLst>
          </p:cNvPr>
          <p:cNvSpPr/>
          <p:nvPr/>
        </p:nvSpPr>
        <p:spPr>
          <a:xfrm>
            <a:off x="6911009" y="2509527"/>
            <a:ext cx="4623413" cy="975624"/>
          </a:xfrm>
          <a:prstGeom prst="round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t>All neurons are “executed” for all inputs, but </a:t>
            </a:r>
            <a:r>
              <a:rPr lang="en-US" sz="1600" b="1" u="sng"/>
              <a:t>the amount that each NEURAL output contributes to the final NETWORK output is unclear</a:t>
            </a:r>
            <a:r>
              <a:rPr lang="en-US" sz="1600"/>
              <a:t>.</a:t>
            </a:r>
          </a:p>
        </p:txBody>
      </p:sp>
    </p:spTree>
    <p:extLst>
      <p:ext uri="{BB962C8B-B14F-4D97-AF65-F5344CB8AC3E}">
        <p14:creationId xmlns:p14="http://schemas.microsoft.com/office/powerpoint/2010/main" val="3487101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par>
                                <p:cTn id="8" presetID="9" presetClass="entr" presetSubtype="0" fill="hold" nodeType="withEffect">
                                  <p:stCondLst>
                                    <p:cond delay="0"/>
                                  </p:stCondLst>
                                  <p:childTnLst>
                                    <p:set>
                                      <p:cBhvr>
                                        <p:cTn id="9" dur="1" fill="hold">
                                          <p:stCondLst>
                                            <p:cond delay="0"/>
                                          </p:stCondLst>
                                        </p:cTn>
                                        <p:tgtEl>
                                          <p:spTgt spid="103"/>
                                        </p:tgtEl>
                                        <p:attrNameLst>
                                          <p:attrName>style.visibility</p:attrName>
                                        </p:attrNameLst>
                                      </p:cBhvr>
                                      <p:to>
                                        <p:strVal val="visible"/>
                                      </p:to>
                                    </p:set>
                                    <p:animEffect transition="in" filter="dissolve">
                                      <p:cBhvr>
                                        <p:cTn id="10" dur="500"/>
                                        <p:tgtEl>
                                          <p:spTgt spid="103"/>
                                        </p:tgtEl>
                                      </p:cBhvr>
                                    </p:animEffect>
                                  </p:childTnLst>
                                </p:cTn>
                              </p:par>
                              <p:par>
                                <p:cTn id="11" presetID="9" presetClass="entr" presetSubtype="0" fill="hold" nodeType="withEffect">
                                  <p:stCondLst>
                                    <p:cond delay="0"/>
                                  </p:stCondLst>
                                  <p:childTnLst>
                                    <p:set>
                                      <p:cBhvr>
                                        <p:cTn id="12" dur="1" fill="hold">
                                          <p:stCondLst>
                                            <p:cond delay="0"/>
                                          </p:stCondLst>
                                        </p:cTn>
                                        <p:tgtEl>
                                          <p:spTgt spid="105"/>
                                        </p:tgtEl>
                                        <p:attrNameLst>
                                          <p:attrName>style.visibility</p:attrName>
                                        </p:attrNameLst>
                                      </p:cBhvr>
                                      <p:to>
                                        <p:strVal val="visible"/>
                                      </p:to>
                                    </p:set>
                                    <p:animEffect transition="in" filter="dissolve">
                                      <p:cBhvr>
                                        <p:cTn id="13" dur="500"/>
                                        <p:tgtEl>
                                          <p:spTgt spid="105"/>
                                        </p:tgtEl>
                                      </p:cBhvr>
                                    </p:animEffect>
                                  </p:childTnLst>
                                </p:cTn>
                              </p:par>
                              <p:par>
                                <p:cTn id="14" presetID="9"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dissolve">
                                      <p:cBhvr>
                                        <p:cTn id="16" dur="500"/>
                                        <p:tgtEl>
                                          <p:spTgt spid="25"/>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13"/>
                                        </p:tgtEl>
                                        <p:attrNameLst>
                                          <p:attrName>style.visibility</p:attrName>
                                        </p:attrNameLst>
                                      </p:cBhvr>
                                      <p:to>
                                        <p:strVal val="visible"/>
                                      </p:to>
                                    </p:set>
                                    <p:animEffect transition="in" filter="dissolve">
                                      <p:cBhvr>
                                        <p:cTn id="19" dur="500"/>
                                        <p:tgtEl>
                                          <p:spTgt spid="113"/>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14"/>
                                        </p:tgtEl>
                                        <p:attrNameLst>
                                          <p:attrName>style.visibility</p:attrName>
                                        </p:attrNameLst>
                                      </p:cBhvr>
                                      <p:to>
                                        <p:strVal val="visible"/>
                                      </p:to>
                                    </p:set>
                                    <p:animEffect transition="in" filter="dissolve">
                                      <p:cBhvr>
                                        <p:cTn id="22" dur="500"/>
                                        <p:tgtEl>
                                          <p:spTgt spid="114"/>
                                        </p:tgtEl>
                                      </p:cBhvr>
                                    </p:animEffect>
                                  </p:childTnLst>
                                </p:cTn>
                              </p:par>
                              <p:par>
                                <p:cTn id="23" presetID="9" presetClass="entr" presetSubtype="0" fill="hold" nodeType="withEffect">
                                  <p:stCondLst>
                                    <p:cond delay="0"/>
                                  </p:stCondLst>
                                  <p:childTnLst>
                                    <p:set>
                                      <p:cBhvr>
                                        <p:cTn id="24" dur="1" fill="hold">
                                          <p:stCondLst>
                                            <p:cond delay="0"/>
                                          </p:stCondLst>
                                        </p:cTn>
                                        <p:tgtEl>
                                          <p:spTgt spid="117"/>
                                        </p:tgtEl>
                                        <p:attrNameLst>
                                          <p:attrName>style.visibility</p:attrName>
                                        </p:attrNameLst>
                                      </p:cBhvr>
                                      <p:to>
                                        <p:strVal val="visible"/>
                                      </p:to>
                                    </p:set>
                                    <p:animEffect transition="in" filter="dissolve">
                                      <p:cBhvr>
                                        <p:cTn id="25" dur="500"/>
                                        <p:tgtEl>
                                          <p:spTgt spid="117"/>
                                        </p:tgtEl>
                                      </p:cBhvr>
                                    </p:animEffect>
                                  </p:childTnLst>
                                </p:cTn>
                              </p:par>
                              <p:par>
                                <p:cTn id="26" presetID="9" presetClass="entr" presetSubtype="0" fill="hold" nodeType="withEffect">
                                  <p:stCondLst>
                                    <p:cond delay="0"/>
                                  </p:stCondLst>
                                  <p:childTnLst>
                                    <p:set>
                                      <p:cBhvr>
                                        <p:cTn id="27" dur="1" fill="hold">
                                          <p:stCondLst>
                                            <p:cond delay="0"/>
                                          </p:stCondLst>
                                        </p:cTn>
                                        <p:tgtEl>
                                          <p:spTgt spid="118"/>
                                        </p:tgtEl>
                                        <p:attrNameLst>
                                          <p:attrName>style.visibility</p:attrName>
                                        </p:attrNameLst>
                                      </p:cBhvr>
                                      <p:to>
                                        <p:strVal val="visible"/>
                                      </p:to>
                                    </p:set>
                                    <p:animEffect transition="in" filter="dissolve">
                                      <p:cBhvr>
                                        <p:cTn id="28" dur="500"/>
                                        <p:tgtEl>
                                          <p:spTgt spid="118"/>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19"/>
                                        </p:tgtEl>
                                        <p:attrNameLst>
                                          <p:attrName>style.visibility</p:attrName>
                                        </p:attrNameLst>
                                      </p:cBhvr>
                                      <p:to>
                                        <p:strVal val="visible"/>
                                      </p:to>
                                    </p:set>
                                    <p:animEffect transition="in" filter="dissolve">
                                      <p:cBhvr>
                                        <p:cTn id="31" dur="500"/>
                                        <p:tgtEl>
                                          <p:spTgt spid="119"/>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20"/>
                                        </p:tgtEl>
                                        <p:attrNameLst>
                                          <p:attrName>style.visibility</p:attrName>
                                        </p:attrNameLst>
                                      </p:cBhvr>
                                      <p:to>
                                        <p:strVal val="visible"/>
                                      </p:to>
                                    </p:set>
                                    <p:animEffect transition="in" filter="dissolve">
                                      <p:cBhvr>
                                        <p:cTn id="34" dur="500"/>
                                        <p:tgtEl>
                                          <p:spTgt spid="120"/>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21"/>
                                        </p:tgtEl>
                                        <p:attrNameLst>
                                          <p:attrName>style.visibility</p:attrName>
                                        </p:attrNameLst>
                                      </p:cBhvr>
                                      <p:to>
                                        <p:strVal val="visible"/>
                                      </p:to>
                                    </p:set>
                                    <p:animEffect transition="in" filter="dissolve">
                                      <p:cBhvr>
                                        <p:cTn id="37" dur="500"/>
                                        <p:tgtEl>
                                          <p:spTgt spid="121"/>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23"/>
                                        </p:tgtEl>
                                        <p:attrNameLst>
                                          <p:attrName>style.visibility</p:attrName>
                                        </p:attrNameLst>
                                      </p:cBhvr>
                                      <p:to>
                                        <p:strVal val="visible"/>
                                      </p:to>
                                    </p:set>
                                    <p:animEffect transition="in" filter="dissolve">
                                      <p:cBhvr>
                                        <p:cTn id="40"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114" grpId="0" animBg="1"/>
      <p:bldP spid="119" grpId="0" animBg="1"/>
      <p:bldP spid="120" grpId="0" animBg="1"/>
      <p:bldP spid="121" grpId="0" animBg="1"/>
      <p:bldP spid="1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AE7446-9F66-367A-8392-CEB9E5CF438D}"/>
              </a:ext>
            </a:extLst>
          </p:cNvPr>
          <p:cNvSpPr>
            <a:spLocks noGrp="1"/>
          </p:cNvSpPr>
          <p:nvPr>
            <p:ph idx="1"/>
          </p:nvPr>
        </p:nvSpPr>
        <p:spPr/>
        <p:txBody>
          <a:bodyPr/>
          <a:lstStyle/>
          <a:p>
            <a:r>
              <a:rPr lang="en-US"/>
              <a:t>How do you determine which neurons are “covered”?</a:t>
            </a:r>
          </a:p>
        </p:txBody>
      </p:sp>
      <p:sp>
        <p:nvSpPr>
          <p:cNvPr id="3" name="Slide Number Placeholder 2">
            <a:extLst>
              <a:ext uri="{FF2B5EF4-FFF2-40B4-BE49-F238E27FC236}">
                <a16:creationId xmlns:a16="http://schemas.microsoft.com/office/drawing/2014/main" id="{ED0D605E-4BB1-94CB-35A8-5AC98D2C3699}"/>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15</a:t>
            </a:fld>
            <a:endParaRPr lang="en-US">
              <a:solidFill>
                <a:prstClr val="black">
                  <a:tint val="75000"/>
                </a:prstClr>
              </a:solidFill>
            </a:endParaRPr>
          </a:p>
        </p:txBody>
      </p:sp>
      <p:sp>
        <p:nvSpPr>
          <p:cNvPr id="4" name="Title 3">
            <a:extLst>
              <a:ext uri="{FF2B5EF4-FFF2-40B4-BE49-F238E27FC236}">
                <a16:creationId xmlns:a16="http://schemas.microsoft.com/office/drawing/2014/main" id="{5333D94C-F827-3B3D-9D35-82E72A88F83B}"/>
              </a:ext>
            </a:extLst>
          </p:cNvPr>
          <p:cNvSpPr>
            <a:spLocks noGrp="1"/>
          </p:cNvSpPr>
          <p:nvPr>
            <p:ph type="title"/>
          </p:nvPr>
        </p:nvSpPr>
        <p:spPr/>
        <p:txBody>
          <a:bodyPr/>
          <a:lstStyle/>
          <a:p>
            <a:r>
              <a:rPr lang="en-US"/>
              <a:t>Primer on Neural Network Coverage Testing</a:t>
            </a:r>
          </a:p>
        </p:txBody>
      </p:sp>
      <p:graphicFrame>
        <p:nvGraphicFramePr>
          <p:cNvPr id="7" name="Table 7">
            <a:extLst>
              <a:ext uri="{FF2B5EF4-FFF2-40B4-BE49-F238E27FC236}">
                <a16:creationId xmlns:a16="http://schemas.microsoft.com/office/drawing/2014/main" id="{484BB8DB-7262-F6FB-9483-6CAF7C26EB81}"/>
              </a:ext>
            </a:extLst>
          </p:cNvPr>
          <p:cNvGraphicFramePr>
            <a:graphicFrameLocks noGrp="1"/>
          </p:cNvGraphicFramePr>
          <p:nvPr>
            <p:extLst>
              <p:ext uri="{D42A27DB-BD31-4B8C-83A1-F6EECF244321}">
                <p14:modId xmlns:p14="http://schemas.microsoft.com/office/powerpoint/2010/main" val="4035133860"/>
              </p:ext>
            </p:extLst>
          </p:nvPr>
        </p:nvGraphicFramePr>
        <p:xfrm>
          <a:off x="550695" y="1530719"/>
          <a:ext cx="11082867" cy="4485640"/>
        </p:xfrm>
        <a:graphic>
          <a:graphicData uri="http://schemas.openxmlformats.org/drawingml/2006/table">
            <a:tbl>
              <a:tblPr firstRow="1" bandRow="1">
                <a:tableStyleId>{5C22544A-7EE6-4342-B048-85BDC9FD1C3A}</a:tableStyleId>
              </a:tblPr>
              <a:tblGrid>
                <a:gridCol w="2082438">
                  <a:extLst>
                    <a:ext uri="{9D8B030D-6E8A-4147-A177-3AD203B41FA5}">
                      <a16:colId xmlns:a16="http://schemas.microsoft.com/office/drawing/2014/main" val="3777442494"/>
                    </a:ext>
                  </a:extLst>
                </a:gridCol>
                <a:gridCol w="3200400">
                  <a:extLst>
                    <a:ext uri="{9D8B030D-6E8A-4147-A177-3AD203B41FA5}">
                      <a16:colId xmlns:a16="http://schemas.microsoft.com/office/drawing/2014/main" val="3208196189"/>
                    </a:ext>
                  </a:extLst>
                </a:gridCol>
                <a:gridCol w="2878667">
                  <a:extLst>
                    <a:ext uri="{9D8B030D-6E8A-4147-A177-3AD203B41FA5}">
                      <a16:colId xmlns:a16="http://schemas.microsoft.com/office/drawing/2014/main" val="2233554426"/>
                    </a:ext>
                  </a:extLst>
                </a:gridCol>
                <a:gridCol w="2921362">
                  <a:extLst>
                    <a:ext uri="{9D8B030D-6E8A-4147-A177-3AD203B41FA5}">
                      <a16:colId xmlns:a16="http://schemas.microsoft.com/office/drawing/2014/main" val="375945044"/>
                    </a:ext>
                  </a:extLst>
                </a:gridCol>
              </a:tblGrid>
              <a:tr h="370840">
                <a:tc>
                  <a:txBody>
                    <a:bodyPr/>
                    <a:lstStyle/>
                    <a:p>
                      <a:pPr algn="ctr"/>
                      <a:r>
                        <a:rPr lang="en-US"/>
                        <a:t>METRIC</a:t>
                      </a:r>
                    </a:p>
                  </a:txBody>
                  <a:tcPr/>
                </a:tc>
                <a:tc>
                  <a:txBody>
                    <a:bodyPr/>
                    <a:lstStyle/>
                    <a:p>
                      <a:pPr algn="ctr"/>
                      <a:r>
                        <a:rPr lang="en-US"/>
                        <a:t>APPROACH</a:t>
                      </a:r>
                    </a:p>
                  </a:txBody>
                  <a:tcPr/>
                </a:tc>
                <a:tc>
                  <a:txBody>
                    <a:bodyPr/>
                    <a:lstStyle/>
                    <a:p>
                      <a:pPr algn="ctr"/>
                      <a:r>
                        <a:rPr lang="en-US"/>
                        <a:t>GOAL (END OF TEST SUITE)</a:t>
                      </a:r>
                    </a:p>
                  </a:txBody>
                  <a:tcPr/>
                </a:tc>
                <a:tc>
                  <a:txBody>
                    <a:bodyPr/>
                    <a:lstStyle/>
                    <a:p>
                      <a:pPr algn="ctr"/>
                      <a:r>
                        <a:rPr lang="en-US"/>
                        <a:t>INTUITION</a:t>
                      </a:r>
                    </a:p>
                  </a:txBody>
                  <a:tcPr/>
                </a:tc>
                <a:extLst>
                  <a:ext uri="{0D108BD9-81ED-4DB2-BD59-A6C34878D82A}">
                    <a16:rowId xmlns:a16="http://schemas.microsoft.com/office/drawing/2014/main" val="1139137027"/>
                  </a:ext>
                </a:extLst>
              </a:tr>
              <a:tr h="370840">
                <a:tc>
                  <a:txBody>
                    <a:bodyPr/>
                    <a:lstStyle/>
                    <a:p>
                      <a:pPr algn="ctr"/>
                      <a:r>
                        <a:rPr lang="en-US" sz="1500" b="1"/>
                        <a:t>Deep Neuron Coverage (DNC) [13]</a:t>
                      </a:r>
                    </a:p>
                  </a:txBody>
                  <a:tcPr/>
                </a:tc>
                <a:tc>
                  <a:txBody>
                    <a:bodyPr/>
                    <a:lstStyle/>
                    <a:p>
                      <a:pPr algn="ctr"/>
                      <a:r>
                        <a:rPr lang="en-US" sz="1500"/>
                        <a:t>Only consider those neurons which have outputs (“activations”) above a given threshold</a:t>
                      </a:r>
                    </a:p>
                  </a:txBody>
                  <a:tcPr/>
                </a:tc>
                <a:tc>
                  <a:txBody>
                    <a:bodyPr/>
                    <a:lstStyle/>
                    <a:p>
                      <a:pPr algn="ctr"/>
                      <a:r>
                        <a:rPr lang="en-US" sz="1500"/>
                        <a:t>“Activate” 100% of neurons in network</a:t>
                      </a:r>
                    </a:p>
                  </a:txBody>
                  <a:tcPr/>
                </a:tc>
                <a:tc>
                  <a:txBody>
                    <a:bodyPr/>
                    <a:lstStyle/>
                    <a:p>
                      <a:pPr algn="ctr"/>
                      <a:r>
                        <a:rPr lang="en-US" sz="1500"/>
                        <a:t>Replicate traditional structural coverage testing</a:t>
                      </a:r>
                    </a:p>
                  </a:txBody>
                  <a:tcPr/>
                </a:tc>
                <a:extLst>
                  <a:ext uri="{0D108BD9-81ED-4DB2-BD59-A6C34878D82A}">
                    <a16:rowId xmlns:a16="http://schemas.microsoft.com/office/drawing/2014/main" val="4028597423"/>
                  </a:ext>
                </a:extLst>
              </a:tr>
              <a:tr h="370840">
                <a:tc>
                  <a:txBody>
                    <a:bodyPr/>
                    <a:lstStyle/>
                    <a:p>
                      <a:pPr algn="ctr"/>
                      <a:r>
                        <a:rPr lang="en-US" sz="1500" b="1"/>
                        <a:t>K-</a:t>
                      </a:r>
                      <a:r>
                        <a:rPr lang="en-US" sz="1500" b="1" err="1"/>
                        <a:t>Multisection</a:t>
                      </a:r>
                      <a:r>
                        <a:rPr lang="en-US" sz="1500" b="1"/>
                        <a:t> Neuron Coverage (KMNC) [10]</a:t>
                      </a:r>
                    </a:p>
                  </a:txBody>
                  <a:tcPr/>
                </a:tc>
                <a:tc>
                  <a:txBody>
                    <a:bodyPr/>
                    <a:lstStyle/>
                    <a:p>
                      <a:pPr algn="ctr"/>
                      <a:r>
                        <a:rPr lang="en-US" sz="1500"/>
                        <a:t>Consider the full range of possible activation values observed over test suite; split range into “k” subsections</a:t>
                      </a:r>
                    </a:p>
                  </a:txBody>
                  <a:tcPr/>
                </a:tc>
                <a:tc>
                  <a:txBody>
                    <a:bodyPr/>
                    <a:lstStyle/>
                    <a:p>
                      <a:pPr algn="ctr"/>
                      <a:r>
                        <a:rPr lang="en-US" sz="1500"/>
                        <a:t>Maximize the number of activation subsections covered by each neuron</a:t>
                      </a:r>
                    </a:p>
                  </a:txBody>
                  <a:tcPr/>
                </a:tc>
                <a:tc>
                  <a:txBody>
                    <a:bodyPr/>
                    <a:lstStyle/>
                    <a:p>
                      <a:pPr algn="ctr"/>
                      <a:r>
                        <a:rPr lang="en-US" sz="1500"/>
                        <a:t>Want to include coverage for full range of possible activations, not just the high ones</a:t>
                      </a:r>
                    </a:p>
                  </a:txBody>
                  <a:tcPr/>
                </a:tc>
                <a:extLst>
                  <a:ext uri="{0D108BD9-81ED-4DB2-BD59-A6C34878D82A}">
                    <a16:rowId xmlns:a16="http://schemas.microsoft.com/office/drawing/2014/main" val="1214780213"/>
                  </a:ext>
                </a:extLst>
              </a:tr>
              <a:tr h="370840">
                <a:tc>
                  <a:txBody>
                    <a:bodyPr/>
                    <a:lstStyle/>
                    <a:p>
                      <a:pPr algn="ctr"/>
                      <a:r>
                        <a:rPr lang="en-US" sz="1500" b="1"/>
                        <a:t>Neuron Boundary Coverage (NBC) [10]</a:t>
                      </a:r>
                    </a:p>
                  </a:txBody>
                  <a:tcPr/>
                </a:tc>
                <a:tc>
                  <a:txBody>
                    <a:bodyPr/>
                    <a:lstStyle/>
                    <a:p>
                      <a:pPr algn="ctr"/>
                      <a:r>
                        <a:rPr lang="en-US" sz="1500"/>
                        <a:t>Only consider those neurons whose activation is ABOVE or BELOW a given threshold</a:t>
                      </a:r>
                    </a:p>
                  </a:txBody>
                  <a:tcPr/>
                </a:tc>
                <a:tc>
                  <a:txBody>
                    <a:bodyPr/>
                    <a:lstStyle/>
                    <a:p>
                      <a:pPr algn="ctr"/>
                      <a:r>
                        <a:rPr lang="en-US" sz="1500"/>
                        <a:t>Maximize percentage of network neurons which surpass boundary thresholds</a:t>
                      </a:r>
                    </a:p>
                  </a:txBody>
                  <a:tcPr/>
                </a:tc>
                <a:tc>
                  <a:txBody>
                    <a:bodyPr/>
                    <a:lstStyle/>
                    <a:p>
                      <a:pPr algn="ctr"/>
                      <a:r>
                        <a:rPr lang="en-US" sz="1500"/>
                        <a:t>Network behavior should be characterized by both active and inactive neurons</a:t>
                      </a:r>
                    </a:p>
                  </a:txBody>
                  <a:tcPr/>
                </a:tc>
                <a:extLst>
                  <a:ext uri="{0D108BD9-81ED-4DB2-BD59-A6C34878D82A}">
                    <a16:rowId xmlns:a16="http://schemas.microsoft.com/office/drawing/2014/main" val="2157954321"/>
                  </a:ext>
                </a:extLst>
              </a:tr>
              <a:tr h="370840">
                <a:tc>
                  <a:txBody>
                    <a:bodyPr/>
                    <a:lstStyle/>
                    <a:p>
                      <a:pPr algn="ctr"/>
                      <a:r>
                        <a:rPr lang="en-US" sz="1500" b="1"/>
                        <a:t>Strong Neuron Activation Coverage (SNAC) [10]</a:t>
                      </a:r>
                    </a:p>
                  </a:txBody>
                  <a:tcPr/>
                </a:tc>
                <a:tc>
                  <a:txBody>
                    <a:bodyPr/>
                    <a:lstStyle/>
                    <a:p>
                      <a:pPr algn="ctr"/>
                      <a:r>
                        <a:rPr lang="en-US" sz="1500"/>
                        <a:t>Only consider those neurons whose activation is above a VERY HIGH threshold</a:t>
                      </a:r>
                    </a:p>
                  </a:txBody>
                  <a:tcPr/>
                </a:tc>
                <a:tc>
                  <a: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lang="en-US" sz="1500"/>
                        <a:t>“Strongly activate” as many neurons in network as possible</a:t>
                      </a:r>
                    </a:p>
                  </a:txBody>
                  <a:tcPr/>
                </a:tc>
                <a:tc>
                  <a:txBody>
                    <a:bodyPr/>
                    <a:lstStyle/>
                    <a:p>
                      <a:pPr algn="ctr"/>
                      <a:r>
                        <a:rPr lang="en-US" sz="1500"/>
                        <a:t>“Hyperactive” neurons with the very highest activation values contribute most to network output</a:t>
                      </a:r>
                    </a:p>
                  </a:txBody>
                  <a:tcPr/>
                </a:tc>
                <a:extLst>
                  <a:ext uri="{0D108BD9-81ED-4DB2-BD59-A6C34878D82A}">
                    <a16:rowId xmlns:a16="http://schemas.microsoft.com/office/drawing/2014/main" val="48104156"/>
                  </a:ext>
                </a:extLst>
              </a:tr>
              <a:tr h="370840">
                <a:tc>
                  <a:txBody>
                    <a:bodyPr/>
                    <a:lstStyle/>
                    <a:p>
                      <a:pPr algn="ctr"/>
                      <a:r>
                        <a:rPr lang="en-US" sz="1500" b="1"/>
                        <a:t>Top-K Neuron Coverage (TKNC) [10]</a:t>
                      </a:r>
                    </a:p>
                  </a:txBody>
                  <a:tcPr/>
                </a:tc>
                <a:tc>
                  <a:txBody>
                    <a:bodyPr/>
                    <a:lstStyle/>
                    <a:p>
                      <a:pPr algn="ctr"/>
                      <a:r>
                        <a:rPr lang="en-US" sz="1500"/>
                        <a:t>Only consider those neurons which have produced the top “k” activation values in a given layer</a:t>
                      </a:r>
                    </a:p>
                  </a:txBody>
                  <a:tcPr/>
                </a:tc>
                <a:tc>
                  <a: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lang="en-US" sz="1500"/>
                        <a:t>Maximize percentage of neurons which qualify in “top-K” for the corresponding layer</a:t>
                      </a:r>
                    </a:p>
                  </a:txBody>
                  <a:tcPr/>
                </a:tc>
                <a:tc>
                  <a: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lang="en-US" sz="1500"/>
                        <a:t>Neural activity should be considered within the context of the enclosing </a:t>
                      </a:r>
                      <a:r>
                        <a:rPr lang="en-US" sz="1500" i="1" u="sng"/>
                        <a:t>layer</a:t>
                      </a:r>
                      <a:r>
                        <a:rPr lang="en-US" sz="1500"/>
                        <a:t>, rather than the network at large</a:t>
                      </a:r>
                    </a:p>
                  </a:txBody>
                  <a:tcPr/>
                </a:tc>
                <a:extLst>
                  <a:ext uri="{0D108BD9-81ED-4DB2-BD59-A6C34878D82A}">
                    <a16:rowId xmlns:a16="http://schemas.microsoft.com/office/drawing/2014/main" val="2514954834"/>
                  </a:ext>
                </a:extLst>
              </a:tr>
            </a:tbl>
          </a:graphicData>
        </a:graphic>
      </p:graphicFrame>
    </p:spTree>
    <p:extLst>
      <p:ext uri="{BB962C8B-B14F-4D97-AF65-F5344CB8AC3E}">
        <p14:creationId xmlns:p14="http://schemas.microsoft.com/office/powerpoint/2010/main" val="10100077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976703B-3DE2-7B8A-0614-485F8A909B0F}"/>
              </a:ext>
            </a:extLst>
          </p:cNvPr>
          <p:cNvSpPr>
            <a:spLocks noGrp="1"/>
          </p:cNvSpPr>
          <p:nvPr>
            <p:ph idx="1"/>
          </p:nvPr>
        </p:nvSpPr>
        <p:spPr/>
        <p:txBody>
          <a:bodyPr>
            <a:normAutofit/>
          </a:bodyPr>
          <a:lstStyle/>
          <a:p>
            <a:r>
              <a:rPr lang="en-US" b="1" dirty="0"/>
              <a:t>Impact of neuron coverage / extensions</a:t>
            </a:r>
            <a:endParaRPr lang="en-US" dirty="0"/>
          </a:p>
          <a:p>
            <a:pPr lvl="1"/>
            <a:r>
              <a:rPr lang="en-US" dirty="0"/>
              <a:t>Neuron coverage (NC) has exploded in popularity, formed the foundation of many research efforts</a:t>
            </a:r>
          </a:p>
          <a:p>
            <a:pPr lvl="1"/>
            <a:r>
              <a:rPr lang="en-US" dirty="0" err="1"/>
              <a:t>DeepXplore</a:t>
            </a:r>
            <a:r>
              <a:rPr lang="en-US" dirty="0"/>
              <a:t> [13] used NC to guide generation of test inputs; found thousands of errors in state-of-the-art neural networks trained on real world data sets</a:t>
            </a:r>
          </a:p>
          <a:p>
            <a:pPr lvl="1"/>
            <a:r>
              <a:rPr lang="en-US" dirty="0" err="1"/>
              <a:t>DeepTest</a:t>
            </a:r>
            <a:r>
              <a:rPr lang="en-US" dirty="0"/>
              <a:t> [14] proposed set of transformations to generate test inputs / increase NC; applied concepts to autonomous driving scenarios and demonstrated that retraining networks with NC-increasing inputs could increase overall prediction accuracy</a:t>
            </a:r>
          </a:p>
          <a:p>
            <a:pPr marL="0" indent="0">
              <a:buNone/>
            </a:pPr>
            <a:endParaRPr lang="en-US" dirty="0"/>
          </a:p>
          <a:p>
            <a:r>
              <a:rPr lang="en-US" b="1" dirty="0"/>
              <a:t>Limitations / criticisms of neuron coverage</a:t>
            </a:r>
          </a:p>
          <a:p>
            <a:pPr lvl="1"/>
            <a:r>
              <a:rPr lang="en-US" dirty="0"/>
              <a:t>Primary focus is on a test </a:t>
            </a:r>
            <a:r>
              <a:rPr lang="en-US" i="1" u="sng" dirty="0"/>
              <a:t>set</a:t>
            </a:r>
            <a:r>
              <a:rPr lang="en-US" dirty="0"/>
              <a:t>; no way to judge the quality of a </a:t>
            </a:r>
            <a:r>
              <a:rPr lang="en-US" i="1" u="sng" dirty="0"/>
              <a:t>single input</a:t>
            </a:r>
            <a:r>
              <a:rPr lang="en-US" dirty="0"/>
              <a:t> (e.g., are inputs which activate more neurons “better” than others) [6]</a:t>
            </a:r>
          </a:p>
          <a:p>
            <a:pPr lvl="1"/>
            <a:r>
              <a:rPr lang="en-US" dirty="0"/>
              <a:t>Generalized NC is not strongly / positively correlated with defect detection, does not guarantee naturalness of generated inputs [1] [2] [5]</a:t>
            </a:r>
          </a:p>
          <a:p>
            <a:pPr lvl="1"/>
            <a:r>
              <a:rPr lang="en-US" dirty="0"/>
              <a:t>Prioritizing selection / generation of NC-increasing test inputs can actually </a:t>
            </a:r>
            <a:r>
              <a:rPr lang="en-US" i="1" u="sng" dirty="0"/>
              <a:t>make it harder</a:t>
            </a:r>
            <a:r>
              <a:rPr lang="en-US" dirty="0"/>
              <a:t> to build an effective test suite [5]</a:t>
            </a:r>
          </a:p>
        </p:txBody>
      </p:sp>
      <p:sp>
        <p:nvSpPr>
          <p:cNvPr id="3" name="Slide Number Placeholder 2">
            <a:extLst>
              <a:ext uri="{FF2B5EF4-FFF2-40B4-BE49-F238E27FC236}">
                <a16:creationId xmlns:a16="http://schemas.microsoft.com/office/drawing/2014/main" id="{3919B01D-014F-0AFE-4D72-0A52219F6B79}"/>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16</a:t>
            </a:fld>
            <a:endParaRPr lang="en-US">
              <a:solidFill>
                <a:prstClr val="black">
                  <a:tint val="75000"/>
                </a:prstClr>
              </a:solidFill>
            </a:endParaRPr>
          </a:p>
        </p:txBody>
      </p:sp>
      <p:sp>
        <p:nvSpPr>
          <p:cNvPr id="4" name="Title 3">
            <a:extLst>
              <a:ext uri="{FF2B5EF4-FFF2-40B4-BE49-F238E27FC236}">
                <a16:creationId xmlns:a16="http://schemas.microsoft.com/office/drawing/2014/main" id="{3B138830-BD74-48BD-DEC9-4B0D3369401D}"/>
              </a:ext>
            </a:extLst>
          </p:cNvPr>
          <p:cNvSpPr>
            <a:spLocks noGrp="1"/>
          </p:cNvSpPr>
          <p:nvPr>
            <p:ph type="title"/>
          </p:nvPr>
        </p:nvSpPr>
        <p:spPr/>
        <p:txBody>
          <a:bodyPr/>
          <a:lstStyle/>
          <a:p>
            <a:r>
              <a:rPr lang="en-US"/>
              <a:t>Primer on Neural Network Coverage Testing</a:t>
            </a:r>
          </a:p>
        </p:txBody>
      </p:sp>
    </p:spTree>
    <p:extLst>
      <p:ext uri="{BB962C8B-B14F-4D97-AF65-F5344CB8AC3E}">
        <p14:creationId xmlns:p14="http://schemas.microsoft.com/office/powerpoint/2010/main" val="36464374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207B3B-6522-D8CF-2027-2BA653252EA6}"/>
              </a:ext>
            </a:extLst>
          </p:cNvPr>
          <p:cNvSpPr>
            <a:spLocks noGrp="1"/>
          </p:cNvSpPr>
          <p:nvPr>
            <p:ph idx="1"/>
          </p:nvPr>
        </p:nvSpPr>
        <p:spPr/>
        <p:txBody>
          <a:bodyPr vert="horz" lIns="91440" tIns="45720" rIns="91440" bIns="45720" rtlCol="0" anchor="t">
            <a:normAutofit/>
          </a:bodyPr>
          <a:lstStyle/>
          <a:p>
            <a:pPr marL="342265" indent="-342265"/>
            <a:r>
              <a:rPr lang="en-US"/>
              <a:t>Introduction</a:t>
            </a:r>
          </a:p>
          <a:p>
            <a:pPr marL="342265" indent="-342265"/>
            <a:r>
              <a:rPr lang="en-US" sz="2400">
                <a:cs typeface="Calibri"/>
              </a:rPr>
              <a:t>Testing for Neural Networks</a:t>
            </a:r>
          </a:p>
          <a:p>
            <a:pPr marL="342265" indent="-342265"/>
            <a:r>
              <a:rPr lang="en-US">
                <a:cs typeface="Calibri"/>
              </a:rPr>
              <a:t>Surprise Adequacy Testing Metric for Neural Networks</a:t>
            </a:r>
          </a:p>
          <a:p>
            <a:pPr marL="342265" indent="-342265"/>
            <a:r>
              <a:rPr lang="en-US">
                <a:cs typeface="Calibri"/>
              </a:rPr>
              <a:t>Augmenting Surprise Adequacy:  The Delta Hypothesis</a:t>
            </a:r>
          </a:p>
          <a:p>
            <a:pPr marL="342265" indent="-342265"/>
            <a:r>
              <a:rPr lang="en-US">
                <a:cs typeface="Calibri"/>
              </a:rPr>
              <a:t>Discussion and Closing Remarks</a:t>
            </a:r>
            <a:endParaRPr lang="en-US"/>
          </a:p>
        </p:txBody>
      </p:sp>
      <p:sp>
        <p:nvSpPr>
          <p:cNvPr id="5" name="Slide Number Placeholder 4">
            <a:extLst>
              <a:ext uri="{FF2B5EF4-FFF2-40B4-BE49-F238E27FC236}">
                <a16:creationId xmlns:a16="http://schemas.microsoft.com/office/drawing/2014/main" id="{E8330705-12B1-6A28-9848-79162419BC50}"/>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17</a:t>
            </a:fld>
            <a:endParaRPr lang="en-US">
              <a:solidFill>
                <a:prstClr val="black">
                  <a:tint val="75000"/>
                </a:prstClr>
              </a:solidFill>
            </a:endParaRPr>
          </a:p>
        </p:txBody>
      </p:sp>
      <p:sp>
        <p:nvSpPr>
          <p:cNvPr id="6" name="Title Placeholder 1">
            <a:extLst>
              <a:ext uri="{FF2B5EF4-FFF2-40B4-BE49-F238E27FC236}">
                <a16:creationId xmlns:a16="http://schemas.microsoft.com/office/drawing/2014/main" id="{C944ABC6-0460-5EA4-D055-5397BC89E9FA}"/>
              </a:ext>
            </a:extLst>
          </p:cNvPr>
          <p:cNvSpPr txBox="1">
            <a:spLocks/>
          </p:cNvSpPr>
          <p:nvPr/>
        </p:nvSpPr>
        <p:spPr>
          <a:xfrm>
            <a:off x="989760" y="52302"/>
            <a:ext cx="10204739" cy="663840"/>
          </a:xfrm>
          <a:prstGeom prst="rect">
            <a:avLst/>
          </a:prstGeom>
        </p:spPr>
        <p:txBody>
          <a:bodyPr vert="horz" lIns="91440" tIns="45720" rIns="91440" bIns="45720" rtlCol="0" anchor="ctr">
            <a:normAutofit/>
          </a:bodyPr>
          <a:lstStyle>
            <a:lvl1pPr algn="ctr" defTabSz="457189" rtl="0" eaLnBrk="1" latinLnBrk="0" hangingPunct="1">
              <a:lnSpc>
                <a:spcPct val="80000"/>
              </a:lnSpc>
              <a:spcBef>
                <a:spcPct val="0"/>
              </a:spcBef>
              <a:buNone/>
              <a:defRPr sz="2800" b="1" kern="1200">
                <a:solidFill>
                  <a:schemeClr val="tx1"/>
                </a:solidFill>
                <a:latin typeface="+mj-lt"/>
                <a:ea typeface="+mj-ea"/>
                <a:cs typeface="+mj-cs"/>
              </a:defRPr>
            </a:lvl1pPr>
          </a:lstStyle>
          <a:p>
            <a:r>
              <a:rPr lang="en-US"/>
              <a:t>Agenda</a:t>
            </a:r>
          </a:p>
        </p:txBody>
      </p:sp>
      <p:sp>
        <p:nvSpPr>
          <p:cNvPr id="2" name="Rounded Rectangle 1">
            <a:extLst>
              <a:ext uri="{FF2B5EF4-FFF2-40B4-BE49-F238E27FC236}">
                <a16:creationId xmlns:a16="http://schemas.microsoft.com/office/drawing/2014/main" id="{0C2C8E22-2742-9AA0-E8F1-412A34F96A03}"/>
              </a:ext>
            </a:extLst>
          </p:cNvPr>
          <p:cNvSpPr/>
          <p:nvPr/>
        </p:nvSpPr>
        <p:spPr>
          <a:xfrm>
            <a:off x="1592314" y="3617803"/>
            <a:ext cx="8999629" cy="911066"/>
          </a:xfrm>
          <a:prstGeom prst="roundRect">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b="0" cap="none">
                <a:cs typeface="Calibri"/>
              </a:rPr>
              <a:t>Neuron coverage testing is a </a:t>
            </a:r>
            <a:r>
              <a:rPr lang="en-US" sz="2200" b="1" u="sng" cap="none">
                <a:cs typeface="Calibri"/>
              </a:rPr>
              <a:t>nice start</a:t>
            </a:r>
            <a:r>
              <a:rPr lang="en-US" sz="2200" b="0" cap="none">
                <a:cs typeface="Calibri"/>
              </a:rPr>
              <a:t>, but doesn’t tell the whole story …</a:t>
            </a:r>
          </a:p>
        </p:txBody>
      </p:sp>
      <p:sp>
        <p:nvSpPr>
          <p:cNvPr id="9" name="Right Arrow 8">
            <a:extLst>
              <a:ext uri="{FF2B5EF4-FFF2-40B4-BE49-F238E27FC236}">
                <a16:creationId xmlns:a16="http://schemas.microsoft.com/office/drawing/2014/main" id="{23879C68-F90A-B5EA-36C4-691FDA68A284}"/>
              </a:ext>
            </a:extLst>
          </p:cNvPr>
          <p:cNvSpPr/>
          <p:nvPr/>
        </p:nvSpPr>
        <p:spPr>
          <a:xfrm rot="10800000">
            <a:off x="7503920" y="1787039"/>
            <a:ext cx="532197" cy="286564"/>
          </a:xfrm>
          <a:prstGeom prst="rightArrow">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1035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A0166C-37C4-2271-D5A0-A4D4D8405275}"/>
              </a:ext>
            </a:extLst>
          </p:cNvPr>
          <p:cNvSpPr>
            <a:spLocks noGrp="1"/>
          </p:cNvSpPr>
          <p:nvPr>
            <p:ph idx="1"/>
          </p:nvPr>
        </p:nvSpPr>
        <p:spPr>
          <a:xfrm>
            <a:off x="330423" y="815968"/>
            <a:ext cx="11523415" cy="663840"/>
          </a:xfrm>
        </p:spPr>
        <p:txBody>
          <a:bodyPr vert="horz" lIns="91440" tIns="45720" rIns="91440" bIns="45720" rtlCol="0" anchor="t">
            <a:normAutofit fontScale="92500"/>
          </a:bodyPr>
          <a:lstStyle/>
          <a:p>
            <a:pPr marL="342265" indent="-342265"/>
            <a:r>
              <a:rPr lang="en-US"/>
              <a:t>Presented by Kim et al in 2019 [6] as a spiritual successor to (and critique of) neuron coverage:</a:t>
            </a:r>
          </a:p>
        </p:txBody>
      </p:sp>
      <p:sp>
        <p:nvSpPr>
          <p:cNvPr id="4" name="Slide Number Placeholder 3">
            <a:extLst>
              <a:ext uri="{FF2B5EF4-FFF2-40B4-BE49-F238E27FC236}">
                <a16:creationId xmlns:a16="http://schemas.microsoft.com/office/drawing/2014/main" id="{60D29A01-2C57-88BA-5DDF-35076A1404D9}"/>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18</a:t>
            </a:fld>
            <a:endParaRPr lang="en-US">
              <a:solidFill>
                <a:prstClr val="black">
                  <a:tint val="75000"/>
                </a:prstClr>
              </a:solidFill>
            </a:endParaRPr>
          </a:p>
        </p:txBody>
      </p:sp>
      <p:sp>
        <p:nvSpPr>
          <p:cNvPr id="6" name="Title 5">
            <a:extLst>
              <a:ext uri="{FF2B5EF4-FFF2-40B4-BE49-F238E27FC236}">
                <a16:creationId xmlns:a16="http://schemas.microsoft.com/office/drawing/2014/main" id="{5AE4C18C-4939-8387-772A-38D5A0B2FFCE}"/>
              </a:ext>
            </a:extLst>
          </p:cNvPr>
          <p:cNvSpPr>
            <a:spLocks noGrp="1"/>
          </p:cNvSpPr>
          <p:nvPr>
            <p:ph type="title"/>
          </p:nvPr>
        </p:nvSpPr>
        <p:spPr/>
        <p:txBody>
          <a:bodyPr/>
          <a:lstStyle/>
          <a:p>
            <a:r>
              <a:rPr lang="en-US"/>
              <a:t>Primer on Surprise Adequacy</a:t>
            </a:r>
          </a:p>
        </p:txBody>
      </p:sp>
      <p:sp>
        <p:nvSpPr>
          <p:cNvPr id="81" name="Rounded Rectangle 80">
            <a:extLst>
              <a:ext uri="{FF2B5EF4-FFF2-40B4-BE49-F238E27FC236}">
                <a16:creationId xmlns:a16="http://schemas.microsoft.com/office/drawing/2014/main" id="{EE66CE05-E2A9-1C46-4BE7-B7CB91C3686B}"/>
              </a:ext>
            </a:extLst>
          </p:cNvPr>
          <p:cNvSpPr/>
          <p:nvPr/>
        </p:nvSpPr>
        <p:spPr>
          <a:xfrm>
            <a:off x="660089" y="2205871"/>
            <a:ext cx="4856745" cy="1299718"/>
          </a:xfrm>
          <a:prstGeom prst="roundRect">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u="sng">
                <a:solidFill>
                  <a:schemeClr val="tx1"/>
                </a:solidFill>
              </a:rPr>
              <a:t>INTUITION</a:t>
            </a:r>
            <a:r>
              <a:rPr lang="en-US" sz="1600">
                <a:solidFill>
                  <a:schemeClr val="tx1"/>
                </a:solidFill>
              </a:rPr>
              <a:t>:  </a:t>
            </a:r>
            <a:br>
              <a:rPr lang="en-US" sz="1600">
                <a:solidFill>
                  <a:schemeClr val="tx1"/>
                </a:solidFill>
              </a:rPr>
            </a:br>
            <a:r>
              <a:rPr lang="en-US" sz="1600">
                <a:solidFill>
                  <a:schemeClr val="tx1"/>
                </a:solidFill>
              </a:rPr>
              <a:t>Patterns of neuron activations can be used to characterize how a neural network processes a class of inputs.</a:t>
            </a:r>
          </a:p>
        </p:txBody>
      </p:sp>
      <p:sp>
        <p:nvSpPr>
          <p:cNvPr id="79" name="Rounded Rectangle 78">
            <a:extLst>
              <a:ext uri="{FF2B5EF4-FFF2-40B4-BE49-F238E27FC236}">
                <a16:creationId xmlns:a16="http://schemas.microsoft.com/office/drawing/2014/main" id="{DD0AA36D-66A3-1755-2452-2EDE276CB34B}"/>
              </a:ext>
            </a:extLst>
          </p:cNvPr>
          <p:cNvSpPr/>
          <p:nvPr/>
        </p:nvSpPr>
        <p:spPr>
          <a:xfrm>
            <a:off x="660089" y="1391246"/>
            <a:ext cx="4856745" cy="672665"/>
          </a:xfrm>
          <a:prstGeom prst="roundRect">
            <a:avLst/>
          </a:prstGeom>
          <a:solidFill>
            <a:srgbClr val="3366CC"/>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u="sng"/>
              <a:t>ORIGINAL NEURON COVERAGE</a:t>
            </a:r>
            <a:r>
              <a:rPr lang="en-US"/>
              <a:t>:</a:t>
            </a:r>
          </a:p>
        </p:txBody>
      </p:sp>
      <p:sp>
        <p:nvSpPr>
          <p:cNvPr id="83" name="Rounded Rectangle 82">
            <a:extLst>
              <a:ext uri="{FF2B5EF4-FFF2-40B4-BE49-F238E27FC236}">
                <a16:creationId xmlns:a16="http://schemas.microsoft.com/office/drawing/2014/main" id="{6E1DD8DB-72A9-AE55-E164-009598CD3A66}"/>
              </a:ext>
            </a:extLst>
          </p:cNvPr>
          <p:cNvSpPr/>
          <p:nvPr/>
        </p:nvSpPr>
        <p:spPr>
          <a:xfrm>
            <a:off x="6667425" y="1391246"/>
            <a:ext cx="4856742" cy="672665"/>
          </a:xfrm>
          <a:prstGeom prst="roundRect">
            <a:avLst/>
          </a:prstGeom>
          <a:solidFill>
            <a:srgbClr val="007E3A"/>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u="sng"/>
              <a:t>SURPRISE ADEQUACY</a:t>
            </a:r>
            <a:r>
              <a:rPr lang="en-US"/>
              <a:t>:</a:t>
            </a:r>
          </a:p>
        </p:txBody>
      </p:sp>
      <p:sp>
        <p:nvSpPr>
          <p:cNvPr id="157" name="Rounded Rectangle 156">
            <a:extLst>
              <a:ext uri="{FF2B5EF4-FFF2-40B4-BE49-F238E27FC236}">
                <a16:creationId xmlns:a16="http://schemas.microsoft.com/office/drawing/2014/main" id="{449A46AA-A20A-AA9B-27AE-FE0E1DF119B0}"/>
              </a:ext>
            </a:extLst>
          </p:cNvPr>
          <p:cNvSpPr/>
          <p:nvPr/>
        </p:nvSpPr>
        <p:spPr>
          <a:xfrm>
            <a:off x="6667424" y="2205871"/>
            <a:ext cx="4856743" cy="1299717"/>
          </a:xfrm>
          <a:prstGeom prst="roundRect">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u="sng">
                <a:solidFill>
                  <a:schemeClr val="tx1"/>
                </a:solidFill>
              </a:rPr>
              <a:t>INTUITION</a:t>
            </a:r>
            <a:r>
              <a:rPr lang="en-US" sz="1600">
                <a:solidFill>
                  <a:schemeClr val="tx1"/>
                </a:solidFill>
              </a:rPr>
              <a:t>:  </a:t>
            </a:r>
            <a:br>
              <a:rPr lang="en-US" sz="1600">
                <a:solidFill>
                  <a:schemeClr val="tx1"/>
                </a:solidFill>
              </a:rPr>
            </a:br>
            <a:r>
              <a:rPr lang="en-US" sz="1600">
                <a:solidFill>
                  <a:schemeClr val="tx1"/>
                </a:solidFill>
              </a:rPr>
              <a:t>Characterization of a neural network’s internal processing is a function, </a:t>
            </a:r>
            <a:r>
              <a:rPr lang="en-US" sz="1600" b="1" i="1">
                <a:solidFill>
                  <a:schemeClr val="tx1"/>
                </a:solidFill>
              </a:rPr>
              <a:t>not only of its activations, but also of its training data</a:t>
            </a:r>
            <a:r>
              <a:rPr lang="en-US" sz="1600">
                <a:solidFill>
                  <a:schemeClr val="tx1"/>
                </a:solidFill>
              </a:rPr>
              <a:t>.</a:t>
            </a:r>
          </a:p>
        </p:txBody>
      </p:sp>
      <p:sp>
        <p:nvSpPr>
          <p:cNvPr id="158" name="Rounded Rectangle 157">
            <a:extLst>
              <a:ext uri="{FF2B5EF4-FFF2-40B4-BE49-F238E27FC236}">
                <a16:creationId xmlns:a16="http://schemas.microsoft.com/office/drawing/2014/main" id="{8762115C-D636-0CFB-2E62-C8F76BF2624B}"/>
              </a:ext>
            </a:extLst>
          </p:cNvPr>
          <p:cNvSpPr/>
          <p:nvPr/>
        </p:nvSpPr>
        <p:spPr>
          <a:xfrm>
            <a:off x="6667424" y="4844196"/>
            <a:ext cx="4856745" cy="1382351"/>
          </a:xfrm>
          <a:prstGeom prst="roundRect">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u="sng">
                <a:solidFill>
                  <a:schemeClr val="tx1"/>
                </a:solidFill>
              </a:rPr>
              <a:t>THEREFORE</a:t>
            </a:r>
            <a:r>
              <a:rPr lang="en-US" sz="1600">
                <a:solidFill>
                  <a:schemeClr val="tx1"/>
                </a:solidFill>
              </a:rPr>
              <a:t>:  </a:t>
            </a:r>
            <a:br>
              <a:rPr lang="en-US" sz="1600">
                <a:solidFill>
                  <a:schemeClr val="tx1"/>
                </a:solidFill>
              </a:rPr>
            </a:br>
            <a:r>
              <a:rPr lang="en-US" sz="1600">
                <a:solidFill>
                  <a:schemeClr val="tx1"/>
                </a:solidFill>
              </a:rPr>
              <a:t>Effective test metrics should take </a:t>
            </a:r>
            <a:r>
              <a:rPr lang="en-US" sz="1600" b="1" i="1">
                <a:solidFill>
                  <a:schemeClr val="tx1"/>
                </a:solidFill>
              </a:rPr>
              <a:t>not only a neural network’s internal runtime state </a:t>
            </a:r>
            <a:r>
              <a:rPr lang="en-US" sz="1600">
                <a:solidFill>
                  <a:schemeClr val="tx1"/>
                </a:solidFill>
              </a:rPr>
              <a:t>into account, </a:t>
            </a:r>
            <a:r>
              <a:rPr lang="en-US" sz="1600" b="1" i="1">
                <a:solidFill>
                  <a:schemeClr val="tx1"/>
                </a:solidFill>
              </a:rPr>
              <a:t>but also the data set on which the network was trained</a:t>
            </a:r>
            <a:r>
              <a:rPr lang="en-US" sz="1600">
                <a:solidFill>
                  <a:schemeClr val="tx1"/>
                </a:solidFill>
              </a:rPr>
              <a:t>.</a:t>
            </a:r>
          </a:p>
        </p:txBody>
      </p:sp>
      <p:sp>
        <p:nvSpPr>
          <p:cNvPr id="160" name="Rounded Rectangle 159">
            <a:extLst>
              <a:ext uri="{FF2B5EF4-FFF2-40B4-BE49-F238E27FC236}">
                <a16:creationId xmlns:a16="http://schemas.microsoft.com/office/drawing/2014/main" id="{63E47C2C-5E7E-F4E0-F5DD-9BFA53662E0D}"/>
              </a:ext>
            </a:extLst>
          </p:cNvPr>
          <p:cNvSpPr/>
          <p:nvPr/>
        </p:nvSpPr>
        <p:spPr>
          <a:xfrm>
            <a:off x="660089" y="3647549"/>
            <a:ext cx="4856745" cy="1054688"/>
          </a:xfrm>
          <a:prstGeom prst="roundRect">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u="sng">
                <a:solidFill>
                  <a:schemeClr val="tx1"/>
                </a:solidFill>
              </a:rPr>
              <a:t>SOURCE OF ERROR</a:t>
            </a:r>
            <a:r>
              <a:rPr lang="en-US" sz="1600">
                <a:solidFill>
                  <a:schemeClr val="tx1"/>
                </a:solidFill>
              </a:rPr>
              <a:t>:  </a:t>
            </a:r>
            <a:br>
              <a:rPr lang="en-US" sz="1600">
                <a:solidFill>
                  <a:schemeClr val="tx1"/>
                </a:solidFill>
              </a:rPr>
            </a:br>
            <a:r>
              <a:rPr lang="en-US" sz="1600">
                <a:solidFill>
                  <a:schemeClr val="tx1"/>
                </a:solidFill>
              </a:rPr>
              <a:t>Neurons exerting previously unseen influence during the processing of a given input</a:t>
            </a:r>
          </a:p>
        </p:txBody>
      </p:sp>
      <p:sp>
        <p:nvSpPr>
          <p:cNvPr id="156" name="Rounded Rectangle 155">
            <a:extLst>
              <a:ext uri="{FF2B5EF4-FFF2-40B4-BE49-F238E27FC236}">
                <a16:creationId xmlns:a16="http://schemas.microsoft.com/office/drawing/2014/main" id="{7BA9698E-1223-90DD-C4FA-362DF889B273}"/>
              </a:ext>
            </a:extLst>
          </p:cNvPr>
          <p:cNvSpPr/>
          <p:nvPr/>
        </p:nvSpPr>
        <p:spPr>
          <a:xfrm>
            <a:off x="660089" y="4844197"/>
            <a:ext cx="4856745" cy="1382350"/>
          </a:xfrm>
          <a:prstGeom prst="roundRect">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u="sng">
                <a:solidFill>
                  <a:schemeClr val="tx1"/>
                </a:solidFill>
              </a:rPr>
              <a:t>THEREFORE</a:t>
            </a:r>
            <a:r>
              <a:rPr lang="en-US" sz="1600">
                <a:solidFill>
                  <a:schemeClr val="tx1"/>
                </a:solidFill>
              </a:rPr>
              <a:t>:  </a:t>
            </a:r>
            <a:br>
              <a:rPr lang="en-US" sz="1600">
                <a:solidFill>
                  <a:schemeClr val="tx1"/>
                </a:solidFill>
              </a:rPr>
            </a:br>
            <a:r>
              <a:rPr lang="en-US" sz="1600">
                <a:solidFill>
                  <a:schemeClr val="tx1"/>
                </a:solidFill>
              </a:rPr>
              <a:t>Fully exploring the internal runtime state of the neural network should, in theory, exercise the full spectrum of neural network behaviors.</a:t>
            </a:r>
          </a:p>
        </p:txBody>
      </p:sp>
      <p:sp>
        <p:nvSpPr>
          <p:cNvPr id="161" name="Rounded Rectangle 160">
            <a:extLst>
              <a:ext uri="{FF2B5EF4-FFF2-40B4-BE49-F238E27FC236}">
                <a16:creationId xmlns:a16="http://schemas.microsoft.com/office/drawing/2014/main" id="{230CC5A9-2ECC-FCAC-AF1E-97902B567E51}"/>
              </a:ext>
            </a:extLst>
          </p:cNvPr>
          <p:cNvSpPr/>
          <p:nvPr/>
        </p:nvSpPr>
        <p:spPr>
          <a:xfrm>
            <a:off x="6667425" y="3647548"/>
            <a:ext cx="4856744" cy="1054688"/>
          </a:xfrm>
          <a:prstGeom prst="roundRect">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u="sng">
                <a:solidFill>
                  <a:schemeClr val="tx1"/>
                </a:solidFill>
              </a:rPr>
              <a:t>SOURCE OF ERROR:  </a:t>
            </a:r>
            <a:br>
              <a:rPr lang="en-US" sz="1600" b="1" u="sng">
                <a:solidFill>
                  <a:schemeClr val="tx1"/>
                </a:solidFill>
              </a:rPr>
            </a:br>
            <a:r>
              <a:rPr lang="en-US" sz="1600">
                <a:solidFill>
                  <a:schemeClr val="tx1"/>
                </a:solidFill>
              </a:rPr>
              <a:t>Inputs which are too dissimilar to the network’s training data set (e.g., “surprising”)</a:t>
            </a:r>
          </a:p>
        </p:txBody>
      </p:sp>
      <p:sp>
        <p:nvSpPr>
          <p:cNvPr id="166" name="Right Arrow 165">
            <a:extLst>
              <a:ext uri="{FF2B5EF4-FFF2-40B4-BE49-F238E27FC236}">
                <a16:creationId xmlns:a16="http://schemas.microsoft.com/office/drawing/2014/main" id="{6B371464-9625-093E-0492-580BC324EE86}"/>
              </a:ext>
            </a:extLst>
          </p:cNvPr>
          <p:cNvSpPr/>
          <p:nvPr/>
        </p:nvSpPr>
        <p:spPr>
          <a:xfrm>
            <a:off x="5780659" y="2638230"/>
            <a:ext cx="622939" cy="434998"/>
          </a:xfrm>
          <a:prstGeom prst="rightArrow">
            <a:avLst/>
          </a:prstGeom>
          <a:solidFill>
            <a:srgbClr val="B3A2C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ight Arrow 1">
            <a:extLst>
              <a:ext uri="{FF2B5EF4-FFF2-40B4-BE49-F238E27FC236}">
                <a16:creationId xmlns:a16="http://schemas.microsoft.com/office/drawing/2014/main" id="{E641EC7B-7F3B-AAD2-26B6-34C0220D3129}"/>
              </a:ext>
            </a:extLst>
          </p:cNvPr>
          <p:cNvSpPr/>
          <p:nvPr/>
        </p:nvSpPr>
        <p:spPr>
          <a:xfrm>
            <a:off x="5780658" y="3957393"/>
            <a:ext cx="622939" cy="434998"/>
          </a:xfrm>
          <a:prstGeom prst="rightArrow">
            <a:avLst/>
          </a:prstGeom>
          <a:solidFill>
            <a:srgbClr val="B3A2C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ight Arrow 4">
            <a:extLst>
              <a:ext uri="{FF2B5EF4-FFF2-40B4-BE49-F238E27FC236}">
                <a16:creationId xmlns:a16="http://schemas.microsoft.com/office/drawing/2014/main" id="{3A980BCF-5444-32C9-9457-8DE779011850}"/>
              </a:ext>
            </a:extLst>
          </p:cNvPr>
          <p:cNvSpPr/>
          <p:nvPr/>
        </p:nvSpPr>
        <p:spPr>
          <a:xfrm>
            <a:off x="5780658" y="5317872"/>
            <a:ext cx="622939" cy="434998"/>
          </a:xfrm>
          <a:prstGeom prst="rightArrow">
            <a:avLst/>
          </a:prstGeom>
          <a:solidFill>
            <a:srgbClr val="B3A2C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3844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dissolve">
                                      <p:cBhvr>
                                        <p:cTn id="7" dur="500"/>
                                        <p:tgtEl>
                                          <p:spTgt spid="8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57"/>
                                        </p:tgtEl>
                                        <p:attrNameLst>
                                          <p:attrName>style.visibility</p:attrName>
                                        </p:attrNameLst>
                                      </p:cBhvr>
                                      <p:to>
                                        <p:strVal val="visible"/>
                                      </p:to>
                                    </p:set>
                                    <p:animEffect transition="in" filter="dissolve">
                                      <p:cBhvr>
                                        <p:cTn id="10" dur="500"/>
                                        <p:tgtEl>
                                          <p:spTgt spid="15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66"/>
                                        </p:tgtEl>
                                        <p:attrNameLst>
                                          <p:attrName>style.visibility</p:attrName>
                                        </p:attrNameLst>
                                      </p:cBhvr>
                                      <p:to>
                                        <p:strVal val="visible"/>
                                      </p:to>
                                    </p:set>
                                    <p:animEffect transition="in" filter="dissolve">
                                      <p:cBhvr>
                                        <p:cTn id="13" dur="500"/>
                                        <p:tgtEl>
                                          <p:spTgt spid="166"/>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60"/>
                                        </p:tgtEl>
                                        <p:attrNameLst>
                                          <p:attrName>style.visibility</p:attrName>
                                        </p:attrNameLst>
                                      </p:cBhvr>
                                      <p:to>
                                        <p:strVal val="visible"/>
                                      </p:to>
                                    </p:set>
                                    <p:animEffect transition="in" filter="dissolve">
                                      <p:cBhvr>
                                        <p:cTn id="18" dur="500"/>
                                        <p:tgtEl>
                                          <p:spTgt spid="160"/>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61"/>
                                        </p:tgtEl>
                                        <p:attrNameLst>
                                          <p:attrName>style.visibility</p:attrName>
                                        </p:attrNameLst>
                                      </p:cBhvr>
                                      <p:to>
                                        <p:strVal val="visible"/>
                                      </p:to>
                                    </p:set>
                                    <p:animEffect transition="in" filter="dissolve">
                                      <p:cBhvr>
                                        <p:cTn id="21" dur="500"/>
                                        <p:tgtEl>
                                          <p:spTgt spid="161"/>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dissolve">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158"/>
                                        </p:tgtEl>
                                        <p:attrNameLst>
                                          <p:attrName>style.visibility</p:attrName>
                                        </p:attrNameLst>
                                      </p:cBhvr>
                                      <p:to>
                                        <p:strVal val="visible"/>
                                      </p:to>
                                    </p:set>
                                    <p:animEffect transition="in" filter="dissolve">
                                      <p:cBhvr>
                                        <p:cTn id="29" dur="500"/>
                                        <p:tgtEl>
                                          <p:spTgt spid="158"/>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56"/>
                                        </p:tgtEl>
                                        <p:attrNameLst>
                                          <p:attrName>style.visibility</p:attrName>
                                        </p:attrNameLst>
                                      </p:cBhvr>
                                      <p:to>
                                        <p:strVal val="visible"/>
                                      </p:to>
                                    </p:set>
                                    <p:animEffect transition="in" filter="dissolve">
                                      <p:cBhvr>
                                        <p:cTn id="32" dur="500"/>
                                        <p:tgtEl>
                                          <p:spTgt spid="156"/>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dissolve">
                                      <p:cBhvr>
                                        <p:cTn id="3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157" grpId="0" animBg="1"/>
      <p:bldP spid="158" grpId="0" animBg="1"/>
      <p:bldP spid="160" grpId="0" animBg="1"/>
      <p:bldP spid="156" grpId="0" animBg="1"/>
      <p:bldP spid="161" grpId="0" animBg="1"/>
      <p:bldP spid="166" grpId="0" animBg="1"/>
      <p:bldP spid="2"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A0166C-37C4-2271-D5A0-A4D4D8405275}"/>
              </a:ext>
            </a:extLst>
          </p:cNvPr>
          <p:cNvSpPr>
            <a:spLocks noGrp="1"/>
          </p:cNvSpPr>
          <p:nvPr>
            <p:ph idx="1"/>
          </p:nvPr>
        </p:nvSpPr>
        <p:spPr/>
        <p:txBody>
          <a:bodyPr vert="horz" lIns="91440" tIns="45720" rIns="91440" bIns="45720" rtlCol="0" anchor="t">
            <a:normAutofit/>
          </a:bodyPr>
          <a:lstStyle/>
          <a:p>
            <a:pPr marL="342265" indent="-342265"/>
            <a:r>
              <a:rPr lang="en-US"/>
              <a:t>Uses activations, but in a different way:</a:t>
            </a:r>
            <a:endParaRPr lang="en-US">
              <a:cs typeface="Calibri"/>
            </a:endParaRPr>
          </a:p>
        </p:txBody>
      </p:sp>
      <p:sp>
        <p:nvSpPr>
          <p:cNvPr id="4" name="Slide Number Placeholder 3">
            <a:extLst>
              <a:ext uri="{FF2B5EF4-FFF2-40B4-BE49-F238E27FC236}">
                <a16:creationId xmlns:a16="http://schemas.microsoft.com/office/drawing/2014/main" id="{60D29A01-2C57-88BA-5DDF-35076A1404D9}"/>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19</a:t>
            </a:fld>
            <a:endParaRPr lang="en-US">
              <a:solidFill>
                <a:prstClr val="black">
                  <a:tint val="75000"/>
                </a:prstClr>
              </a:solidFill>
            </a:endParaRPr>
          </a:p>
        </p:txBody>
      </p:sp>
      <p:sp>
        <p:nvSpPr>
          <p:cNvPr id="6" name="Title 5">
            <a:extLst>
              <a:ext uri="{FF2B5EF4-FFF2-40B4-BE49-F238E27FC236}">
                <a16:creationId xmlns:a16="http://schemas.microsoft.com/office/drawing/2014/main" id="{5AE4C18C-4939-8387-772A-38D5A0B2FFCE}"/>
              </a:ext>
            </a:extLst>
          </p:cNvPr>
          <p:cNvSpPr>
            <a:spLocks noGrp="1"/>
          </p:cNvSpPr>
          <p:nvPr>
            <p:ph type="title"/>
          </p:nvPr>
        </p:nvSpPr>
        <p:spPr/>
        <p:txBody>
          <a:bodyPr/>
          <a:lstStyle/>
          <a:p>
            <a:r>
              <a:rPr lang="en-US"/>
              <a:t>Primer on Surprise Adequacy</a:t>
            </a:r>
          </a:p>
        </p:txBody>
      </p:sp>
      <p:grpSp>
        <p:nvGrpSpPr>
          <p:cNvPr id="5" name="Group 4">
            <a:extLst>
              <a:ext uri="{FF2B5EF4-FFF2-40B4-BE49-F238E27FC236}">
                <a16:creationId xmlns:a16="http://schemas.microsoft.com/office/drawing/2014/main" id="{A816DDB9-6E62-EBBE-07D8-8958E0D3BDE4}"/>
              </a:ext>
            </a:extLst>
          </p:cNvPr>
          <p:cNvGrpSpPr/>
          <p:nvPr/>
        </p:nvGrpSpPr>
        <p:grpSpPr>
          <a:xfrm>
            <a:off x="704905" y="2653930"/>
            <a:ext cx="2604435" cy="2020402"/>
            <a:chOff x="5209571" y="3429000"/>
            <a:chExt cx="2123214" cy="1647092"/>
          </a:xfrm>
        </p:grpSpPr>
        <p:sp>
          <p:nvSpPr>
            <p:cNvPr id="7" name="Oval 6">
              <a:extLst>
                <a:ext uri="{FF2B5EF4-FFF2-40B4-BE49-F238E27FC236}">
                  <a16:creationId xmlns:a16="http://schemas.microsoft.com/office/drawing/2014/main" id="{6A2F9F35-2972-620D-E9AF-5980AEEFCD2D}"/>
                </a:ext>
              </a:extLst>
            </p:cNvPr>
            <p:cNvSpPr/>
            <p:nvPr/>
          </p:nvSpPr>
          <p:spPr>
            <a:xfrm>
              <a:off x="5209571" y="3783623"/>
              <a:ext cx="228600" cy="228600"/>
            </a:xfrm>
            <a:prstGeom prst="ellipse">
              <a:avLst/>
            </a:prstGeom>
            <a:solidFill>
              <a:schemeClr val="accent3">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DBCF298-6BB0-0188-FF29-BFC7333C7881}"/>
                </a:ext>
              </a:extLst>
            </p:cNvPr>
            <p:cNvSpPr/>
            <p:nvPr/>
          </p:nvSpPr>
          <p:spPr>
            <a:xfrm>
              <a:off x="5209571" y="4138246"/>
              <a:ext cx="228600" cy="228600"/>
            </a:xfrm>
            <a:prstGeom prst="ellipse">
              <a:avLst/>
            </a:prstGeom>
            <a:solidFill>
              <a:schemeClr val="accent3">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606D29FF-D2D8-3507-DDB9-957F3FCC46A2}"/>
                </a:ext>
              </a:extLst>
            </p:cNvPr>
            <p:cNvSpPr/>
            <p:nvPr/>
          </p:nvSpPr>
          <p:spPr>
            <a:xfrm>
              <a:off x="5209571" y="4492869"/>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695FA7B9-B3C1-EBB7-8C88-08AE5DF29C4E}"/>
                </a:ext>
              </a:extLst>
            </p:cNvPr>
            <p:cNvSpPr/>
            <p:nvPr/>
          </p:nvSpPr>
          <p:spPr>
            <a:xfrm>
              <a:off x="5839685" y="3429000"/>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6A554ED0-294D-0402-3C94-3A1E8E113362}"/>
                </a:ext>
              </a:extLst>
            </p:cNvPr>
            <p:cNvSpPr/>
            <p:nvPr/>
          </p:nvSpPr>
          <p:spPr>
            <a:xfrm>
              <a:off x="5839685" y="3783623"/>
              <a:ext cx="228600" cy="228600"/>
            </a:xfrm>
            <a:prstGeom prst="ellipse">
              <a:avLst/>
            </a:prstGeom>
            <a:solidFill>
              <a:schemeClr val="accent3">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55B4D9F-96E2-4952-7455-2439D8671E22}"/>
                </a:ext>
              </a:extLst>
            </p:cNvPr>
            <p:cNvSpPr/>
            <p:nvPr/>
          </p:nvSpPr>
          <p:spPr>
            <a:xfrm>
              <a:off x="5839685" y="4138246"/>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F18EE7D5-9960-AB4F-C179-F19561C78748}"/>
                </a:ext>
              </a:extLst>
            </p:cNvPr>
            <p:cNvSpPr/>
            <p:nvPr/>
          </p:nvSpPr>
          <p:spPr>
            <a:xfrm>
              <a:off x="5839685" y="4492869"/>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B88B881A-5C63-EDD6-3CDD-3C3DE57DD491}"/>
                </a:ext>
              </a:extLst>
            </p:cNvPr>
            <p:cNvSpPr/>
            <p:nvPr/>
          </p:nvSpPr>
          <p:spPr>
            <a:xfrm>
              <a:off x="5839685" y="4847492"/>
              <a:ext cx="228600" cy="228600"/>
            </a:xfrm>
            <a:prstGeom prst="ellipse">
              <a:avLst/>
            </a:prstGeom>
            <a:solidFill>
              <a:schemeClr val="accent3">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9B5654DA-8C05-BA55-06F3-CAAF18E1BF63}"/>
                </a:ext>
              </a:extLst>
            </p:cNvPr>
            <p:cNvSpPr/>
            <p:nvPr/>
          </p:nvSpPr>
          <p:spPr>
            <a:xfrm>
              <a:off x="6469799" y="3429000"/>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F05BD663-E4E5-79C5-B80B-6995E56AF6D0}"/>
                </a:ext>
              </a:extLst>
            </p:cNvPr>
            <p:cNvSpPr/>
            <p:nvPr/>
          </p:nvSpPr>
          <p:spPr>
            <a:xfrm>
              <a:off x="6469799" y="3783623"/>
              <a:ext cx="228600" cy="228600"/>
            </a:xfrm>
            <a:prstGeom prst="ellipse">
              <a:avLst/>
            </a:prstGeom>
            <a:solidFill>
              <a:schemeClr val="accent3">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688B1EC0-040A-87D9-2A2A-8E45EBCAB9BB}"/>
                </a:ext>
              </a:extLst>
            </p:cNvPr>
            <p:cNvSpPr/>
            <p:nvPr/>
          </p:nvSpPr>
          <p:spPr>
            <a:xfrm>
              <a:off x="6469799" y="4138246"/>
              <a:ext cx="228600" cy="228600"/>
            </a:xfrm>
            <a:prstGeom prst="ellipse">
              <a:avLst/>
            </a:prstGeom>
            <a:solidFill>
              <a:schemeClr val="accent3">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2BDA276-2DDB-7923-2B01-3DB520C2DF3A}"/>
                </a:ext>
              </a:extLst>
            </p:cNvPr>
            <p:cNvSpPr/>
            <p:nvPr/>
          </p:nvSpPr>
          <p:spPr>
            <a:xfrm>
              <a:off x="6469799" y="4492869"/>
              <a:ext cx="228600" cy="228600"/>
            </a:xfrm>
            <a:prstGeom prst="ellipse">
              <a:avLst/>
            </a:prstGeom>
            <a:solidFill>
              <a:schemeClr val="accent3">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CC44CD78-3104-C7A3-3874-E50911D12CF9}"/>
                </a:ext>
              </a:extLst>
            </p:cNvPr>
            <p:cNvSpPr/>
            <p:nvPr/>
          </p:nvSpPr>
          <p:spPr>
            <a:xfrm>
              <a:off x="6469799" y="4847492"/>
              <a:ext cx="228600" cy="228600"/>
            </a:xfrm>
            <a:prstGeom prst="ellipse">
              <a:avLst/>
            </a:prstGeom>
            <a:solidFill>
              <a:schemeClr val="accent3">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3DAD0AC9-FA95-CCA1-5B5E-BF1F4FC3EDCB}"/>
                </a:ext>
              </a:extLst>
            </p:cNvPr>
            <p:cNvSpPr/>
            <p:nvPr/>
          </p:nvSpPr>
          <p:spPr>
            <a:xfrm>
              <a:off x="7104185" y="3786554"/>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2A0B394-FB22-35B8-5799-E282190D3181}"/>
                </a:ext>
              </a:extLst>
            </p:cNvPr>
            <p:cNvSpPr/>
            <p:nvPr/>
          </p:nvSpPr>
          <p:spPr>
            <a:xfrm>
              <a:off x="7104185" y="4141177"/>
              <a:ext cx="228600" cy="228600"/>
            </a:xfrm>
            <a:prstGeom prst="ellipse">
              <a:avLst/>
            </a:prstGeom>
            <a:solidFill>
              <a:schemeClr val="accent3">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5FF59FDA-E2FF-8916-A1C7-797D73BEFD88}"/>
                </a:ext>
              </a:extLst>
            </p:cNvPr>
            <p:cNvSpPr/>
            <p:nvPr/>
          </p:nvSpPr>
          <p:spPr>
            <a:xfrm>
              <a:off x="7104185" y="4495800"/>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905D25FD-D00F-D53C-BEE7-7E201FAB6508}"/>
                </a:ext>
              </a:extLst>
            </p:cNvPr>
            <p:cNvCxnSpPr>
              <a:stCxn id="7" idx="6"/>
              <a:endCxn id="10" idx="2"/>
            </p:cNvCxnSpPr>
            <p:nvPr/>
          </p:nvCxnSpPr>
          <p:spPr>
            <a:xfrm flipV="1">
              <a:off x="5438171" y="3543300"/>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0A3E6D0-6FDA-FB0E-4D40-82A7C5BB0195}"/>
                </a:ext>
              </a:extLst>
            </p:cNvPr>
            <p:cNvCxnSpPr>
              <a:stCxn id="7" idx="6"/>
              <a:endCxn id="11" idx="2"/>
            </p:cNvCxnSpPr>
            <p:nvPr/>
          </p:nvCxnSpPr>
          <p:spPr>
            <a:xfrm>
              <a:off x="5438171" y="3897923"/>
              <a:ext cx="40151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9575CD-5469-ADCF-8922-C92889D3074A}"/>
                </a:ext>
              </a:extLst>
            </p:cNvPr>
            <p:cNvCxnSpPr>
              <a:stCxn id="7" idx="6"/>
              <a:endCxn id="12" idx="2"/>
            </p:cNvCxnSpPr>
            <p:nvPr/>
          </p:nvCxnSpPr>
          <p:spPr>
            <a:xfrm>
              <a:off x="5438171" y="3897923"/>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B18F246-896B-A77C-D840-3DDF1DB46FC9}"/>
                </a:ext>
              </a:extLst>
            </p:cNvPr>
            <p:cNvCxnSpPr>
              <a:stCxn id="7" idx="6"/>
              <a:endCxn id="13" idx="2"/>
            </p:cNvCxnSpPr>
            <p:nvPr/>
          </p:nvCxnSpPr>
          <p:spPr>
            <a:xfrm>
              <a:off x="5438171" y="3897923"/>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0CF0AE9-7463-EF58-562B-4B2ECCF27AEE}"/>
                </a:ext>
              </a:extLst>
            </p:cNvPr>
            <p:cNvCxnSpPr>
              <a:stCxn id="7" idx="6"/>
              <a:endCxn id="14" idx="2"/>
            </p:cNvCxnSpPr>
            <p:nvPr/>
          </p:nvCxnSpPr>
          <p:spPr>
            <a:xfrm>
              <a:off x="5438171" y="3897923"/>
              <a:ext cx="401514" cy="106386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8CDFE48-51CD-0BC0-93B9-48F6E6D3B7D0}"/>
                </a:ext>
              </a:extLst>
            </p:cNvPr>
            <p:cNvCxnSpPr>
              <a:cxnSpLocks/>
              <a:stCxn id="8" idx="6"/>
              <a:endCxn id="10" idx="2"/>
            </p:cNvCxnSpPr>
            <p:nvPr/>
          </p:nvCxnSpPr>
          <p:spPr>
            <a:xfrm flipV="1">
              <a:off x="5438171" y="3543300"/>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9A1E4A6-477B-BAEB-35D2-9B6B2CA03701}"/>
                </a:ext>
              </a:extLst>
            </p:cNvPr>
            <p:cNvCxnSpPr>
              <a:cxnSpLocks/>
              <a:stCxn id="8" idx="6"/>
              <a:endCxn id="11" idx="2"/>
            </p:cNvCxnSpPr>
            <p:nvPr/>
          </p:nvCxnSpPr>
          <p:spPr>
            <a:xfrm flipV="1">
              <a:off x="5438171" y="3897923"/>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D4A58D6-1BE7-7ABD-A688-2A8D3B3B0F15}"/>
                </a:ext>
              </a:extLst>
            </p:cNvPr>
            <p:cNvCxnSpPr>
              <a:cxnSpLocks/>
              <a:stCxn id="8" idx="6"/>
              <a:endCxn id="12" idx="2"/>
            </p:cNvCxnSpPr>
            <p:nvPr/>
          </p:nvCxnSpPr>
          <p:spPr>
            <a:xfrm>
              <a:off x="5438171" y="4252546"/>
              <a:ext cx="40151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B7640E4-20A6-60A8-FB68-A6CA03673936}"/>
                </a:ext>
              </a:extLst>
            </p:cNvPr>
            <p:cNvCxnSpPr>
              <a:cxnSpLocks/>
              <a:stCxn id="8" idx="6"/>
              <a:endCxn id="13" idx="2"/>
            </p:cNvCxnSpPr>
            <p:nvPr/>
          </p:nvCxnSpPr>
          <p:spPr>
            <a:xfrm>
              <a:off x="5438171" y="4252546"/>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78BF93F-AADA-646F-8619-3E4A4A3FE7FA}"/>
                </a:ext>
              </a:extLst>
            </p:cNvPr>
            <p:cNvCxnSpPr>
              <a:cxnSpLocks/>
              <a:stCxn id="8" idx="6"/>
              <a:endCxn id="14" idx="2"/>
            </p:cNvCxnSpPr>
            <p:nvPr/>
          </p:nvCxnSpPr>
          <p:spPr>
            <a:xfrm>
              <a:off x="5438171" y="4252546"/>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456EF0E-A75A-D8B4-E5B4-DA021E332649}"/>
                </a:ext>
              </a:extLst>
            </p:cNvPr>
            <p:cNvCxnSpPr>
              <a:cxnSpLocks/>
              <a:stCxn id="9" idx="6"/>
              <a:endCxn id="10" idx="2"/>
            </p:cNvCxnSpPr>
            <p:nvPr/>
          </p:nvCxnSpPr>
          <p:spPr>
            <a:xfrm flipV="1">
              <a:off x="5438171" y="3543300"/>
              <a:ext cx="401514" cy="106386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A3CF0E1-AC85-D176-B59A-70D5597AB571}"/>
                </a:ext>
              </a:extLst>
            </p:cNvPr>
            <p:cNvCxnSpPr>
              <a:cxnSpLocks/>
              <a:stCxn id="9" idx="6"/>
              <a:endCxn id="11" idx="2"/>
            </p:cNvCxnSpPr>
            <p:nvPr/>
          </p:nvCxnSpPr>
          <p:spPr>
            <a:xfrm flipV="1">
              <a:off x="5438171" y="3897923"/>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A8E3308-4F5C-E1D5-9BD2-73E233BD66E8}"/>
                </a:ext>
              </a:extLst>
            </p:cNvPr>
            <p:cNvCxnSpPr>
              <a:cxnSpLocks/>
              <a:stCxn id="9" idx="6"/>
              <a:endCxn id="13" idx="2"/>
            </p:cNvCxnSpPr>
            <p:nvPr/>
          </p:nvCxnSpPr>
          <p:spPr>
            <a:xfrm>
              <a:off x="5438171" y="4607169"/>
              <a:ext cx="40151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BC42ABE-1B23-B58E-17AE-96B6C13DEE36}"/>
                </a:ext>
              </a:extLst>
            </p:cNvPr>
            <p:cNvCxnSpPr>
              <a:cxnSpLocks/>
              <a:stCxn id="9" idx="6"/>
              <a:endCxn id="12" idx="2"/>
            </p:cNvCxnSpPr>
            <p:nvPr/>
          </p:nvCxnSpPr>
          <p:spPr>
            <a:xfrm flipV="1">
              <a:off x="5438171" y="4252546"/>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A4D6F47-147D-72BB-853F-7E54D3AA9E5D}"/>
                </a:ext>
              </a:extLst>
            </p:cNvPr>
            <p:cNvCxnSpPr>
              <a:cxnSpLocks/>
              <a:stCxn id="9" idx="6"/>
              <a:endCxn id="14" idx="2"/>
            </p:cNvCxnSpPr>
            <p:nvPr/>
          </p:nvCxnSpPr>
          <p:spPr>
            <a:xfrm>
              <a:off x="5438171" y="4607169"/>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BA4FFF3-9300-7A96-641C-4F10706B8A3A}"/>
                </a:ext>
              </a:extLst>
            </p:cNvPr>
            <p:cNvCxnSpPr>
              <a:cxnSpLocks/>
              <a:stCxn id="22" idx="2"/>
              <a:endCxn id="19" idx="6"/>
            </p:cNvCxnSpPr>
            <p:nvPr/>
          </p:nvCxnSpPr>
          <p:spPr>
            <a:xfrm flipH="1">
              <a:off x="6698399" y="4610100"/>
              <a:ext cx="405786" cy="35169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B5D154C-7F69-D8D8-A6F2-7C8CED1A4F85}"/>
                </a:ext>
              </a:extLst>
            </p:cNvPr>
            <p:cNvCxnSpPr>
              <a:cxnSpLocks/>
              <a:stCxn id="22" idx="2"/>
              <a:endCxn id="18" idx="6"/>
            </p:cNvCxnSpPr>
            <p:nvPr/>
          </p:nvCxnSpPr>
          <p:spPr>
            <a:xfrm flipH="1" flipV="1">
              <a:off x="6698399" y="4607169"/>
              <a:ext cx="405786" cy="293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D760DE0-64AF-8764-066B-C82308028ECA}"/>
                </a:ext>
              </a:extLst>
            </p:cNvPr>
            <p:cNvCxnSpPr>
              <a:cxnSpLocks/>
              <a:stCxn id="22" idx="2"/>
              <a:endCxn id="17" idx="6"/>
            </p:cNvCxnSpPr>
            <p:nvPr/>
          </p:nvCxnSpPr>
          <p:spPr>
            <a:xfrm flipH="1" flipV="1">
              <a:off x="6698399" y="4252546"/>
              <a:ext cx="405786" cy="35755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6769D1A-672F-38CB-F528-6034EE9E4825}"/>
                </a:ext>
              </a:extLst>
            </p:cNvPr>
            <p:cNvCxnSpPr>
              <a:cxnSpLocks/>
              <a:stCxn id="22" idx="2"/>
              <a:endCxn id="16" idx="6"/>
            </p:cNvCxnSpPr>
            <p:nvPr/>
          </p:nvCxnSpPr>
          <p:spPr>
            <a:xfrm flipH="1" flipV="1">
              <a:off x="6698399" y="3897923"/>
              <a:ext cx="405786" cy="712177"/>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90B6ABCB-2F3C-7B27-6495-C52A68B3CCF7}"/>
                </a:ext>
              </a:extLst>
            </p:cNvPr>
            <p:cNvCxnSpPr>
              <a:cxnSpLocks/>
              <a:stCxn id="22" idx="2"/>
              <a:endCxn id="15" idx="6"/>
            </p:cNvCxnSpPr>
            <p:nvPr/>
          </p:nvCxnSpPr>
          <p:spPr>
            <a:xfrm flipH="1" flipV="1">
              <a:off x="6698399" y="3543300"/>
              <a:ext cx="405786" cy="10668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9F30493-892D-1CE3-48A9-7C323E477B4C}"/>
                </a:ext>
              </a:extLst>
            </p:cNvPr>
            <p:cNvCxnSpPr>
              <a:cxnSpLocks/>
              <a:stCxn id="21" idx="2"/>
              <a:endCxn id="19" idx="6"/>
            </p:cNvCxnSpPr>
            <p:nvPr/>
          </p:nvCxnSpPr>
          <p:spPr>
            <a:xfrm flipH="1">
              <a:off x="6698399" y="4255477"/>
              <a:ext cx="405786" cy="70631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F0AD3E7-0F81-6574-9E35-3DA686A76645}"/>
                </a:ext>
              </a:extLst>
            </p:cNvPr>
            <p:cNvCxnSpPr>
              <a:cxnSpLocks/>
              <a:stCxn id="21" idx="2"/>
              <a:endCxn id="18" idx="6"/>
            </p:cNvCxnSpPr>
            <p:nvPr/>
          </p:nvCxnSpPr>
          <p:spPr>
            <a:xfrm flipH="1">
              <a:off x="6698399" y="4255477"/>
              <a:ext cx="405786" cy="35169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383C4A6-BF2C-BE70-960B-C41BC1DAFFD2}"/>
                </a:ext>
              </a:extLst>
            </p:cNvPr>
            <p:cNvCxnSpPr>
              <a:cxnSpLocks/>
              <a:stCxn id="21" idx="2"/>
              <a:endCxn id="17" idx="6"/>
            </p:cNvCxnSpPr>
            <p:nvPr/>
          </p:nvCxnSpPr>
          <p:spPr>
            <a:xfrm flipH="1" flipV="1">
              <a:off x="6698399" y="4252546"/>
              <a:ext cx="405786" cy="293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10556D5-4191-90E8-2F71-9A91FCEF7FC1}"/>
                </a:ext>
              </a:extLst>
            </p:cNvPr>
            <p:cNvCxnSpPr>
              <a:cxnSpLocks/>
              <a:stCxn id="21" idx="2"/>
              <a:endCxn id="16" idx="6"/>
            </p:cNvCxnSpPr>
            <p:nvPr/>
          </p:nvCxnSpPr>
          <p:spPr>
            <a:xfrm flipH="1" flipV="1">
              <a:off x="6698399" y="3897923"/>
              <a:ext cx="405786" cy="35755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B87CCA1-6E9D-1A0D-570F-8861AF1B3200}"/>
                </a:ext>
              </a:extLst>
            </p:cNvPr>
            <p:cNvCxnSpPr>
              <a:cxnSpLocks/>
              <a:stCxn id="21" idx="2"/>
              <a:endCxn id="15" idx="6"/>
            </p:cNvCxnSpPr>
            <p:nvPr/>
          </p:nvCxnSpPr>
          <p:spPr>
            <a:xfrm flipH="1" flipV="1">
              <a:off x="6698399" y="3543300"/>
              <a:ext cx="405786" cy="712177"/>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90BFB73-53AE-FA22-D94F-E4C4519261AE}"/>
                </a:ext>
              </a:extLst>
            </p:cNvPr>
            <p:cNvCxnSpPr>
              <a:cxnSpLocks/>
              <a:stCxn id="20" idx="2"/>
              <a:endCxn id="19" idx="6"/>
            </p:cNvCxnSpPr>
            <p:nvPr/>
          </p:nvCxnSpPr>
          <p:spPr>
            <a:xfrm flipH="1">
              <a:off x="6698399" y="3900854"/>
              <a:ext cx="405786" cy="106093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C75BCE2-C98F-2A68-E6C7-F9303EFC214C}"/>
                </a:ext>
              </a:extLst>
            </p:cNvPr>
            <p:cNvCxnSpPr>
              <a:cxnSpLocks/>
              <a:stCxn id="20" idx="2"/>
              <a:endCxn id="18" idx="6"/>
            </p:cNvCxnSpPr>
            <p:nvPr/>
          </p:nvCxnSpPr>
          <p:spPr>
            <a:xfrm flipH="1">
              <a:off x="6698399" y="3900854"/>
              <a:ext cx="405786" cy="70631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CEA9F4C-503C-9D7E-EAE6-2DFB60852333}"/>
                </a:ext>
              </a:extLst>
            </p:cNvPr>
            <p:cNvCxnSpPr>
              <a:cxnSpLocks/>
              <a:stCxn id="20" idx="2"/>
              <a:endCxn id="16" idx="6"/>
            </p:cNvCxnSpPr>
            <p:nvPr/>
          </p:nvCxnSpPr>
          <p:spPr>
            <a:xfrm flipH="1" flipV="1">
              <a:off x="6698399" y="3897923"/>
              <a:ext cx="405786" cy="293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9CE5C252-222C-863C-D14B-1C0694D62F4C}"/>
                </a:ext>
              </a:extLst>
            </p:cNvPr>
            <p:cNvCxnSpPr>
              <a:cxnSpLocks/>
              <a:stCxn id="20" idx="2"/>
              <a:endCxn id="17" idx="6"/>
            </p:cNvCxnSpPr>
            <p:nvPr/>
          </p:nvCxnSpPr>
          <p:spPr>
            <a:xfrm flipH="1">
              <a:off x="6698399" y="3900854"/>
              <a:ext cx="405786" cy="35169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5BB63F6-943C-2BEC-BC81-61A59F3BC670}"/>
                </a:ext>
              </a:extLst>
            </p:cNvPr>
            <p:cNvCxnSpPr>
              <a:cxnSpLocks/>
              <a:stCxn id="20" idx="2"/>
              <a:endCxn id="15" idx="6"/>
            </p:cNvCxnSpPr>
            <p:nvPr/>
          </p:nvCxnSpPr>
          <p:spPr>
            <a:xfrm flipH="1" flipV="1">
              <a:off x="6698399" y="3543300"/>
              <a:ext cx="405786" cy="35755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ED71FF5-764A-C112-13E3-873D9835DB01}"/>
                </a:ext>
              </a:extLst>
            </p:cNvPr>
            <p:cNvCxnSpPr>
              <a:stCxn id="10" idx="6"/>
              <a:endCxn id="15" idx="2"/>
            </p:cNvCxnSpPr>
            <p:nvPr/>
          </p:nvCxnSpPr>
          <p:spPr>
            <a:xfrm>
              <a:off x="6068285" y="3543300"/>
              <a:ext cx="40151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66C15032-1A62-8635-47AA-C5F920B058AE}"/>
                </a:ext>
              </a:extLst>
            </p:cNvPr>
            <p:cNvCxnSpPr>
              <a:cxnSpLocks/>
              <a:stCxn id="11" idx="6"/>
              <a:endCxn id="16" idx="2"/>
            </p:cNvCxnSpPr>
            <p:nvPr/>
          </p:nvCxnSpPr>
          <p:spPr>
            <a:xfrm>
              <a:off x="6068285" y="3897923"/>
              <a:ext cx="40151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9E1BDA6D-6949-B354-20B4-1D1E7127BFD0}"/>
                </a:ext>
              </a:extLst>
            </p:cNvPr>
            <p:cNvCxnSpPr>
              <a:cxnSpLocks/>
              <a:stCxn id="12" idx="6"/>
              <a:endCxn id="17" idx="2"/>
            </p:cNvCxnSpPr>
            <p:nvPr/>
          </p:nvCxnSpPr>
          <p:spPr>
            <a:xfrm>
              <a:off x="6068285" y="4252546"/>
              <a:ext cx="40151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6341205D-086D-6406-CDB1-B70D24862DCA}"/>
                </a:ext>
              </a:extLst>
            </p:cNvPr>
            <p:cNvCxnSpPr>
              <a:cxnSpLocks/>
              <a:stCxn id="13" idx="6"/>
              <a:endCxn id="18" idx="2"/>
            </p:cNvCxnSpPr>
            <p:nvPr/>
          </p:nvCxnSpPr>
          <p:spPr>
            <a:xfrm>
              <a:off x="6068285" y="4607169"/>
              <a:ext cx="40151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83836788-75F1-62C0-6C0F-025484F317ED}"/>
                </a:ext>
              </a:extLst>
            </p:cNvPr>
            <p:cNvCxnSpPr>
              <a:cxnSpLocks/>
              <a:stCxn id="14" idx="6"/>
              <a:endCxn id="19" idx="2"/>
            </p:cNvCxnSpPr>
            <p:nvPr/>
          </p:nvCxnSpPr>
          <p:spPr>
            <a:xfrm>
              <a:off x="6068285" y="4961792"/>
              <a:ext cx="40151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7FEAFBD-7565-1FE8-5E74-AFD84B4BC88B}"/>
                </a:ext>
              </a:extLst>
            </p:cNvPr>
            <p:cNvCxnSpPr>
              <a:cxnSpLocks/>
              <a:stCxn id="10" idx="6"/>
              <a:endCxn id="16" idx="2"/>
            </p:cNvCxnSpPr>
            <p:nvPr/>
          </p:nvCxnSpPr>
          <p:spPr>
            <a:xfrm>
              <a:off x="6068285" y="3543300"/>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0BF165EB-52A9-338E-F4D0-0FC4E01B05FD}"/>
                </a:ext>
              </a:extLst>
            </p:cNvPr>
            <p:cNvCxnSpPr>
              <a:cxnSpLocks/>
              <a:stCxn id="10" idx="6"/>
              <a:endCxn id="17" idx="2"/>
            </p:cNvCxnSpPr>
            <p:nvPr/>
          </p:nvCxnSpPr>
          <p:spPr>
            <a:xfrm>
              <a:off x="6068285" y="3543300"/>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ECBC73E-848E-3D89-ED87-C20055CEB332}"/>
                </a:ext>
              </a:extLst>
            </p:cNvPr>
            <p:cNvCxnSpPr>
              <a:cxnSpLocks/>
              <a:stCxn id="10" idx="6"/>
              <a:endCxn id="18" idx="2"/>
            </p:cNvCxnSpPr>
            <p:nvPr/>
          </p:nvCxnSpPr>
          <p:spPr>
            <a:xfrm>
              <a:off x="6068285" y="3543300"/>
              <a:ext cx="401514" cy="106386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91A7573-858E-9C85-F6CC-37FE1E53DDF2}"/>
                </a:ext>
              </a:extLst>
            </p:cNvPr>
            <p:cNvCxnSpPr>
              <a:cxnSpLocks/>
              <a:stCxn id="10" idx="6"/>
              <a:endCxn id="19" idx="2"/>
            </p:cNvCxnSpPr>
            <p:nvPr/>
          </p:nvCxnSpPr>
          <p:spPr>
            <a:xfrm>
              <a:off x="6068285" y="3543300"/>
              <a:ext cx="401514" cy="141849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B885C541-597B-1C6C-9D37-64E41842006B}"/>
                </a:ext>
              </a:extLst>
            </p:cNvPr>
            <p:cNvCxnSpPr>
              <a:cxnSpLocks/>
              <a:stCxn id="11" idx="6"/>
              <a:endCxn id="15" idx="2"/>
            </p:cNvCxnSpPr>
            <p:nvPr/>
          </p:nvCxnSpPr>
          <p:spPr>
            <a:xfrm flipV="1">
              <a:off x="6068285" y="3543300"/>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5E63152-6111-88F0-E961-1D3E72148C96}"/>
                </a:ext>
              </a:extLst>
            </p:cNvPr>
            <p:cNvCxnSpPr>
              <a:cxnSpLocks/>
              <a:stCxn id="11" idx="6"/>
              <a:endCxn id="17" idx="2"/>
            </p:cNvCxnSpPr>
            <p:nvPr/>
          </p:nvCxnSpPr>
          <p:spPr>
            <a:xfrm>
              <a:off x="6068285" y="3897923"/>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A58C0A24-8C0B-50AB-2F56-1D84E5BA54BF}"/>
                </a:ext>
              </a:extLst>
            </p:cNvPr>
            <p:cNvCxnSpPr>
              <a:cxnSpLocks/>
              <a:stCxn id="11" idx="6"/>
              <a:endCxn id="18" idx="2"/>
            </p:cNvCxnSpPr>
            <p:nvPr/>
          </p:nvCxnSpPr>
          <p:spPr>
            <a:xfrm>
              <a:off x="6068285" y="3897923"/>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95E65D9-FED2-51F8-2F9A-6F382E48B033}"/>
                </a:ext>
              </a:extLst>
            </p:cNvPr>
            <p:cNvCxnSpPr>
              <a:cxnSpLocks/>
              <a:stCxn id="11" idx="6"/>
              <a:endCxn id="19" idx="2"/>
            </p:cNvCxnSpPr>
            <p:nvPr/>
          </p:nvCxnSpPr>
          <p:spPr>
            <a:xfrm>
              <a:off x="6068285" y="3897923"/>
              <a:ext cx="401514" cy="106386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4FA89CCC-83AE-6BDB-E033-DEFD06F62D86}"/>
                </a:ext>
              </a:extLst>
            </p:cNvPr>
            <p:cNvCxnSpPr>
              <a:cxnSpLocks/>
              <a:stCxn id="12" idx="6"/>
              <a:endCxn id="15" idx="2"/>
            </p:cNvCxnSpPr>
            <p:nvPr/>
          </p:nvCxnSpPr>
          <p:spPr>
            <a:xfrm flipV="1">
              <a:off x="6068285" y="3543300"/>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02EEB834-EB0B-8438-63ED-5CC3BB2C2876}"/>
                </a:ext>
              </a:extLst>
            </p:cNvPr>
            <p:cNvCxnSpPr>
              <a:cxnSpLocks/>
              <a:stCxn id="12" idx="6"/>
              <a:endCxn id="16" idx="2"/>
            </p:cNvCxnSpPr>
            <p:nvPr/>
          </p:nvCxnSpPr>
          <p:spPr>
            <a:xfrm flipV="1">
              <a:off x="6068285" y="3897923"/>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ECD4136C-C588-A50D-7F5E-4BEADAC013DD}"/>
                </a:ext>
              </a:extLst>
            </p:cNvPr>
            <p:cNvCxnSpPr>
              <a:cxnSpLocks/>
              <a:stCxn id="13" idx="6"/>
              <a:endCxn id="15" idx="2"/>
            </p:cNvCxnSpPr>
            <p:nvPr/>
          </p:nvCxnSpPr>
          <p:spPr>
            <a:xfrm flipV="1">
              <a:off x="6068285" y="3543300"/>
              <a:ext cx="401514" cy="106386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43227089-EFBD-9CD4-A06B-021CE7B6CA68}"/>
                </a:ext>
              </a:extLst>
            </p:cNvPr>
            <p:cNvCxnSpPr>
              <a:cxnSpLocks/>
              <a:stCxn id="14" idx="6"/>
              <a:endCxn id="15" idx="2"/>
            </p:cNvCxnSpPr>
            <p:nvPr/>
          </p:nvCxnSpPr>
          <p:spPr>
            <a:xfrm flipV="1">
              <a:off x="6068285" y="3543300"/>
              <a:ext cx="401514" cy="141849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227C238-B039-D8AE-4084-E6E5CE8C92FE}"/>
                </a:ext>
              </a:extLst>
            </p:cNvPr>
            <p:cNvCxnSpPr>
              <a:cxnSpLocks/>
              <a:stCxn id="13" idx="6"/>
              <a:endCxn id="16" idx="2"/>
            </p:cNvCxnSpPr>
            <p:nvPr/>
          </p:nvCxnSpPr>
          <p:spPr>
            <a:xfrm flipV="1">
              <a:off x="6068285" y="3897923"/>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E556A7E9-5699-E3D4-151A-5102A0694741}"/>
                </a:ext>
              </a:extLst>
            </p:cNvPr>
            <p:cNvCxnSpPr>
              <a:cxnSpLocks/>
              <a:stCxn id="14" idx="6"/>
              <a:endCxn id="16" idx="2"/>
            </p:cNvCxnSpPr>
            <p:nvPr/>
          </p:nvCxnSpPr>
          <p:spPr>
            <a:xfrm flipV="1">
              <a:off x="6068285" y="3897923"/>
              <a:ext cx="401514" cy="106386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FD9DEEEF-8A86-D3A9-859D-FB40EB668E28}"/>
                </a:ext>
              </a:extLst>
            </p:cNvPr>
            <p:cNvCxnSpPr>
              <a:cxnSpLocks/>
              <a:stCxn id="12" idx="6"/>
              <a:endCxn id="18" idx="2"/>
            </p:cNvCxnSpPr>
            <p:nvPr/>
          </p:nvCxnSpPr>
          <p:spPr>
            <a:xfrm>
              <a:off x="6068285" y="4252546"/>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7CDA02C-47BF-9CCE-FA71-1882B665ACE3}"/>
                </a:ext>
              </a:extLst>
            </p:cNvPr>
            <p:cNvCxnSpPr>
              <a:cxnSpLocks/>
              <a:stCxn id="12" idx="6"/>
              <a:endCxn id="19" idx="2"/>
            </p:cNvCxnSpPr>
            <p:nvPr/>
          </p:nvCxnSpPr>
          <p:spPr>
            <a:xfrm>
              <a:off x="6068285" y="4252546"/>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27D3C1BC-F06B-233C-70A0-1E059FE76C2C}"/>
                </a:ext>
              </a:extLst>
            </p:cNvPr>
            <p:cNvCxnSpPr>
              <a:cxnSpLocks/>
              <a:stCxn id="14" idx="6"/>
              <a:endCxn id="18" idx="2"/>
            </p:cNvCxnSpPr>
            <p:nvPr/>
          </p:nvCxnSpPr>
          <p:spPr>
            <a:xfrm flipV="1">
              <a:off x="6068285" y="4607169"/>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12CE1EC-D322-6B2C-5B2A-A3A1B1F7A69B}"/>
                </a:ext>
              </a:extLst>
            </p:cNvPr>
            <p:cNvCxnSpPr>
              <a:cxnSpLocks/>
              <a:stCxn id="14" idx="6"/>
              <a:endCxn id="17" idx="2"/>
            </p:cNvCxnSpPr>
            <p:nvPr/>
          </p:nvCxnSpPr>
          <p:spPr>
            <a:xfrm flipV="1">
              <a:off x="6068285" y="4252546"/>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C0F7BFA2-90C8-09ED-B2A8-C0974A375D52}"/>
                </a:ext>
              </a:extLst>
            </p:cNvPr>
            <p:cNvCxnSpPr>
              <a:cxnSpLocks/>
              <a:stCxn id="13" idx="6"/>
              <a:endCxn id="19" idx="2"/>
            </p:cNvCxnSpPr>
            <p:nvPr/>
          </p:nvCxnSpPr>
          <p:spPr>
            <a:xfrm>
              <a:off x="6068285" y="4607169"/>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4305CD9E-2375-80DE-995E-65F7EB8EBAE1}"/>
                </a:ext>
              </a:extLst>
            </p:cNvPr>
            <p:cNvCxnSpPr>
              <a:cxnSpLocks/>
              <a:stCxn id="13" idx="6"/>
              <a:endCxn id="17" idx="2"/>
            </p:cNvCxnSpPr>
            <p:nvPr/>
          </p:nvCxnSpPr>
          <p:spPr>
            <a:xfrm flipV="1">
              <a:off x="6068285" y="4252546"/>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78" name="Rounded Rectangle 77">
            <a:extLst>
              <a:ext uri="{FF2B5EF4-FFF2-40B4-BE49-F238E27FC236}">
                <a16:creationId xmlns:a16="http://schemas.microsoft.com/office/drawing/2014/main" id="{9519FE53-4D8D-C83A-B622-71CC51FAAEBB}"/>
              </a:ext>
            </a:extLst>
          </p:cNvPr>
          <p:cNvSpPr/>
          <p:nvPr/>
        </p:nvSpPr>
        <p:spPr>
          <a:xfrm>
            <a:off x="704152" y="1488850"/>
            <a:ext cx="2604435" cy="873590"/>
          </a:xfrm>
          <a:prstGeom prst="roundRect">
            <a:avLst/>
          </a:prstGeom>
          <a:solidFill>
            <a:srgbClr val="3366CC"/>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t>Instead of taking all activations that meet some conditions:</a:t>
            </a:r>
          </a:p>
        </p:txBody>
      </p:sp>
      <p:sp>
        <p:nvSpPr>
          <p:cNvPr id="79" name="Rounded Rectangle 78">
            <a:extLst>
              <a:ext uri="{FF2B5EF4-FFF2-40B4-BE49-F238E27FC236}">
                <a16:creationId xmlns:a16="http://schemas.microsoft.com/office/drawing/2014/main" id="{30F8311C-3583-078B-FF92-D0BD4213908D}"/>
              </a:ext>
            </a:extLst>
          </p:cNvPr>
          <p:cNvSpPr/>
          <p:nvPr/>
        </p:nvSpPr>
        <p:spPr>
          <a:xfrm>
            <a:off x="4796377" y="1494545"/>
            <a:ext cx="2604435" cy="873590"/>
          </a:xfrm>
          <a:prstGeom prst="roundRect">
            <a:avLst/>
          </a:prstGeom>
          <a:solidFill>
            <a:srgbClr val="3366CC"/>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t>Take ALL activations in a target LAYER, regardless of value:</a:t>
            </a:r>
          </a:p>
        </p:txBody>
      </p:sp>
      <p:grpSp>
        <p:nvGrpSpPr>
          <p:cNvPr id="152" name="Group 151">
            <a:extLst>
              <a:ext uri="{FF2B5EF4-FFF2-40B4-BE49-F238E27FC236}">
                <a16:creationId xmlns:a16="http://schemas.microsoft.com/office/drawing/2014/main" id="{CAEEBDA3-8A77-D240-3BF4-21837B3C5F46}"/>
              </a:ext>
            </a:extLst>
          </p:cNvPr>
          <p:cNvGrpSpPr/>
          <p:nvPr/>
        </p:nvGrpSpPr>
        <p:grpSpPr>
          <a:xfrm>
            <a:off x="4799494" y="2653930"/>
            <a:ext cx="2604435" cy="2020402"/>
            <a:chOff x="5209571" y="3429000"/>
            <a:chExt cx="2123214" cy="1647092"/>
          </a:xfrm>
        </p:grpSpPr>
        <p:sp>
          <p:nvSpPr>
            <p:cNvPr id="153" name="Oval 152">
              <a:extLst>
                <a:ext uri="{FF2B5EF4-FFF2-40B4-BE49-F238E27FC236}">
                  <a16:creationId xmlns:a16="http://schemas.microsoft.com/office/drawing/2014/main" id="{4AE09132-F5BB-8E2E-CBF3-BD6E5B03626F}"/>
                </a:ext>
              </a:extLst>
            </p:cNvPr>
            <p:cNvSpPr/>
            <p:nvPr/>
          </p:nvSpPr>
          <p:spPr>
            <a:xfrm>
              <a:off x="5209571" y="3783623"/>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Oval 153">
              <a:extLst>
                <a:ext uri="{FF2B5EF4-FFF2-40B4-BE49-F238E27FC236}">
                  <a16:creationId xmlns:a16="http://schemas.microsoft.com/office/drawing/2014/main" id="{BA9740EF-522A-32F4-F865-6C5EFBB702D8}"/>
                </a:ext>
              </a:extLst>
            </p:cNvPr>
            <p:cNvSpPr/>
            <p:nvPr/>
          </p:nvSpPr>
          <p:spPr>
            <a:xfrm>
              <a:off x="5209571" y="4138246"/>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Oval 154">
              <a:extLst>
                <a:ext uri="{FF2B5EF4-FFF2-40B4-BE49-F238E27FC236}">
                  <a16:creationId xmlns:a16="http://schemas.microsoft.com/office/drawing/2014/main" id="{35FF50F4-B4DE-0802-8BED-5DEBF7110486}"/>
                </a:ext>
              </a:extLst>
            </p:cNvPr>
            <p:cNvSpPr/>
            <p:nvPr/>
          </p:nvSpPr>
          <p:spPr>
            <a:xfrm>
              <a:off x="5209571" y="4492869"/>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Oval 155">
              <a:extLst>
                <a:ext uri="{FF2B5EF4-FFF2-40B4-BE49-F238E27FC236}">
                  <a16:creationId xmlns:a16="http://schemas.microsoft.com/office/drawing/2014/main" id="{2A7E655A-90BF-6F73-BC6A-F557C1871607}"/>
                </a:ext>
              </a:extLst>
            </p:cNvPr>
            <p:cNvSpPr/>
            <p:nvPr/>
          </p:nvSpPr>
          <p:spPr>
            <a:xfrm>
              <a:off x="5839685" y="3429000"/>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Oval 156">
              <a:extLst>
                <a:ext uri="{FF2B5EF4-FFF2-40B4-BE49-F238E27FC236}">
                  <a16:creationId xmlns:a16="http://schemas.microsoft.com/office/drawing/2014/main" id="{C9DB750E-7CBB-25A9-DA32-EA00D6811801}"/>
                </a:ext>
              </a:extLst>
            </p:cNvPr>
            <p:cNvSpPr/>
            <p:nvPr/>
          </p:nvSpPr>
          <p:spPr>
            <a:xfrm>
              <a:off x="5839685" y="3783623"/>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Oval 157">
              <a:extLst>
                <a:ext uri="{FF2B5EF4-FFF2-40B4-BE49-F238E27FC236}">
                  <a16:creationId xmlns:a16="http://schemas.microsoft.com/office/drawing/2014/main" id="{FA5C7BD0-C1C6-F8A1-68FE-736E95EF0A12}"/>
                </a:ext>
              </a:extLst>
            </p:cNvPr>
            <p:cNvSpPr/>
            <p:nvPr/>
          </p:nvSpPr>
          <p:spPr>
            <a:xfrm>
              <a:off x="5839685" y="4138246"/>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158">
              <a:extLst>
                <a:ext uri="{FF2B5EF4-FFF2-40B4-BE49-F238E27FC236}">
                  <a16:creationId xmlns:a16="http://schemas.microsoft.com/office/drawing/2014/main" id="{215DE61B-534D-B793-1A2C-9EDD3ABD0D0E}"/>
                </a:ext>
              </a:extLst>
            </p:cNvPr>
            <p:cNvSpPr/>
            <p:nvPr/>
          </p:nvSpPr>
          <p:spPr>
            <a:xfrm>
              <a:off x="5839685" y="4492869"/>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59">
              <a:extLst>
                <a:ext uri="{FF2B5EF4-FFF2-40B4-BE49-F238E27FC236}">
                  <a16:creationId xmlns:a16="http://schemas.microsoft.com/office/drawing/2014/main" id="{C4D51B51-10FF-84E3-E6F0-8DD750A72F76}"/>
                </a:ext>
              </a:extLst>
            </p:cNvPr>
            <p:cNvSpPr/>
            <p:nvPr/>
          </p:nvSpPr>
          <p:spPr>
            <a:xfrm>
              <a:off x="5839685" y="4847492"/>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160">
              <a:extLst>
                <a:ext uri="{FF2B5EF4-FFF2-40B4-BE49-F238E27FC236}">
                  <a16:creationId xmlns:a16="http://schemas.microsoft.com/office/drawing/2014/main" id="{B71350FA-7B46-8CEE-38AD-D91D78FC1078}"/>
                </a:ext>
              </a:extLst>
            </p:cNvPr>
            <p:cNvSpPr/>
            <p:nvPr/>
          </p:nvSpPr>
          <p:spPr>
            <a:xfrm>
              <a:off x="6469799" y="3429000"/>
              <a:ext cx="228600" cy="228600"/>
            </a:xfrm>
            <a:prstGeom prst="ellipse">
              <a:avLst/>
            </a:prstGeom>
            <a:solidFill>
              <a:schemeClr val="accent3">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161">
              <a:extLst>
                <a:ext uri="{FF2B5EF4-FFF2-40B4-BE49-F238E27FC236}">
                  <a16:creationId xmlns:a16="http://schemas.microsoft.com/office/drawing/2014/main" id="{F6A2BD65-79C1-0BC1-8A6C-E73036E7BBEC}"/>
                </a:ext>
              </a:extLst>
            </p:cNvPr>
            <p:cNvSpPr/>
            <p:nvPr/>
          </p:nvSpPr>
          <p:spPr>
            <a:xfrm>
              <a:off x="6469799" y="3783623"/>
              <a:ext cx="228600" cy="228600"/>
            </a:xfrm>
            <a:prstGeom prst="ellipse">
              <a:avLst/>
            </a:prstGeom>
            <a:solidFill>
              <a:schemeClr val="accent3">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val 162">
              <a:extLst>
                <a:ext uri="{FF2B5EF4-FFF2-40B4-BE49-F238E27FC236}">
                  <a16:creationId xmlns:a16="http://schemas.microsoft.com/office/drawing/2014/main" id="{5B7E7FB4-67EC-088F-BACE-E352510AC6A3}"/>
                </a:ext>
              </a:extLst>
            </p:cNvPr>
            <p:cNvSpPr/>
            <p:nvPr/>
          </p:nvSpPr>
          <p:spPr>
            <a:xfrm>
              <a:off x="6469799" y="4138246"/>
              <a:ext cx="228600" cy="228600"/>
            </a:xfrm>
            <a:prstGeom prst="ellipse">
              <a:avLst/>
            </a:prstGeom>
            <a:solidFill>
              <a:schemeClr val="accent3">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a:extLst>
                <a:ext uri="{FF2B5EF4-FFF2-40B4-BE49-F238E27FC236}">
                  <a16:creationId xmlns:a16="http://schemas.microsoft.com/office/drawing/2014/main" id="{45076DA4-EB7E-275C-34A9-03B8EF65F18D}"/>
                </a:ext>
              </a:extLst>
            </p:cNvPr>
            <p:cNvSpPr/>
            <p:nvPr/>
          </p:nvSpPr>
          <p:spPr>
            <a:xfrm>
              <a:off x="6469799" y="4492869"/>
              <a:ext cx="228600" cy="228600"/>
            </a:xfrm>
            <a:prstGeom prst="ellipse">
              <a:avLst/>
            </a:prstGeom>
            <a:solidFill>
              <a:schemeClr val="accent3">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val 164">
              <a:extLst>
                <a:ext uri="{FF2B5EF4-FFF2-40B4-BE49-F238E27FC236}">
                  <a16:creationId xmlns:a16="http://schemas.microsoft.com/office/drawing/2014/main" id="{308B1719-A290-624A-444E-3C18209765A8}"/>
                </a:ext>
              </a:extLst>
            </p:cNvPr>
            <p:cNvSpPr/>
            <p:nvPr/>
          </p:nvSpPr>
          <p:spPr>
            <a:xfrm>
              <a:off x="6469799" y="4847492"/>
              <a:ext cx="228600" cy="228600"/>
            </a:xfrm>
            <a:prstGeom prst="ellipse">
              <a:avLst/>
            </a:prstGeom>
            <a:solidFill>
              <a:schemeClr val="accent3">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Oval 165">
              <a:extLst>
                <a:ext uri="{FF2B5EF4-FFF2-40B4-BE49-F238E27FC236}">
                  <a16:creationId xmlns:a16="http://schemas.microsoft.com/office/drawing/2014/main" id="{386F05D1-2F6F-F26E-3C28-5A08D7E090BF}"/>
                </a:ext>
              </a:extLst>
            </p:cNvPr>
            <p:cNvSpPr/>
            <p:nvPr/>
          </p:nvSpPr>
          <p:spPr>
            <a:xfrm>
              <a:off x="7104185" y="3786554"/>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Oval 166">
              <a:extLst>
                <a:ext uri="{FF2B5EF4-FFF2-40B4-BE49-F238E27FC236}">
                  <a16:creationId xmlns:a16="http://schemas.microsoft.com/office/drawing/2014/main" id="{1087851D-7699-432F-2ADB-9F20347FE78C}"/>
                </a:ext>
              </a:extLst>
            </p:cNvPr>
            <p:cNvSpPr/>
            <p:nvPr/>
          </p:nvSpPr>
          <p:spPr>
            <a:xfrm>
              <a:off x="7104185" y="4141177"/>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Oval 167">
              <a:extLst>
                <a:ext uri="{FF2B5EF4-FFF2-40B4-BE49-F238E27FC236}">
                  <a16:creationId xmlns:a16="http://schemas.microsoft.com/office/drawing/2014/main" id="{B3D324F8-A4D9-5BFF-34B6-B3248E4F2540}"/>
                </a:ext>
              </a:extLst>
            </p:cNvPr>
            <p:cNvSpPr/>
            <p:nvPr/>
          </p:nvSpPr>
          <p:spPr>
            <a:xfrm>
              <a:off x="7104185" y="4495800"/>
              <a:ext cx="228600" cy="228600"/>
            </a:xfrm>
            <a:prstGeom prst="ellipse">
              <a:avLst/>
            </a:prstGeom>
            <a:solidFill>
              <a:srgbClr val="007E3A"/>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9" name="Straight Connector 168">
              <a:extLst>
                <a:ext uri="{FF2B5EF4-FFF2-40B4-BE49-F238E27FC236}">
                  <a16:creationId xmlns:a16="http://schemas.microsoft.com/office/drawing/2014/main" id="{C2367793-2A5C-A184-8702-0AFA4B6101AA}"/>
                </a:ext>
              </a:extLst>
            </p:cNvPr>
            <p:cNvCxnSpPr>
              <a:stCxn id="153" idx="6"/>
              <a:endCxn id="156" idx="2"/>
            </p:cNvCxnSpPr>
            <p:nvPr/>
          </p:nvCxnSpPr>
          <p:spPr>
            <a:xfrm flipV="1">
              <a:off x="5438171" y="3543300"/>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0DD948E5-0670-3BD8-7B0E-EB50475BF0D8}"/>
                </a:ext>
              </a:extLst>
            </p:cNvPr>
            <p:cNvCxnSpPr>
              <a:stCxn id="153" idx="6"/>
              <a:endCxn id="157" idx="2"/>
            </p:cNvCxnSpPr>
            <p:nvPr/>
          </p:nvCxnSpPr>
          <p:spPr>
            <a:xfrm>
              <a:off x="5438171" y="3897923"/>
              <a:ext cx="40151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14FCCCC0-D365-7606-58A3-CF4D81495708}"/>
                </a:ext>
              </a:extLst>
            </p:cNvPr>
            <p:cNvCxnSpPr>
              <a:stCxn id="153" idx="6"/>
              <a:endCxn id="158" idx="2"/>
            </p:cNvCxnSpPr>
            <p:nvPr/>
          </p:nvCxnSpPr>
          <p:spPr>
            <a:xfrm>
              <a:off x="5438171" y="3897923"/>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AD90302F-F409-94EA-0948-5438EEB7BA21}"/>
                </a:ext>
              </a:extLst>
            </p:cNvPr>
            <p:cNvCxnSpPr>
              <a:stCxn id="153" idx="6"/>
              <a:endCxn id="159" idx="2"/>
            </p:cNvCxnSpPr>
            <p:nvPr/>
          </p:nvCxnSpPr>
          <p:spPr>
            <a:xfrm>
              <a:off x="5438171" y="3897923"/>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F94DB4AC-75CB-A208-B738-D9FB4655CD8E}"/>
                </a:ext>
              </a:extLst>
            </p:cNvPr>
            <p:cNvCxnSpPr>
              <a:stCxn id="153" idx="6"/>
              <a:endCxn id="160" idx="2"/>
            </p:cNvCxnSpPr>
            <p:nvPr/>
          </p:nvCxnSpPr>
          <p:spPr>
            <a:xfrm>
              <a:off x="5438171" y="3897923"/>
              <a:ext cx="401514" cy="106386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58DB8E6F-4187-D0C7-95F2-FCBC5BB6D6D5}"/>
                </a:ext>
              </a:extLst>
            </p:cNvPr>
            <p:cNvCxnSpPr>
              <a:cxnSpLocks/>
              <a:stCxn id="154" idx="6"/>
              <a:endCxn id="156" idx="2"/>
            </p:cNvCxnSpPr>
            <p:nvPr/>
          </p:nvCxnSpPr>
          <p:spPr>
            <a:xfrm flipV="1">
              <a:off x="5438171" y="3543300"/>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5414A676-3725-3D37-C3CC-E1003AB05A6C}"/>
                </a:ext>
              </a:extLst>
            </p:cNvPr>
            <p:cNvCxnSpPr>
              <a:cxnSpLocks/>
              <a:stCxn id="154" idx="6"/>
              <a:endCxn id="157" idx="2"/>
            </p:cNvCxnSpPr>
            <p:nvPr/>
          </p:nvCxnSpPr>
          <p:spPr>
            <a:xfrm flipV="1">
              <a:off x="5438171" y="3897923"/>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2E672801-727B-71AB-54DA-42A1AEEB599D}"/>
                </a:ext>
              </a:extLst>
            </p:cNvPr>
            <p:cNvCxnSpPr>
              <a:cxnSpLocks/>
              <a:stCxn id="154" idx="6"/>
              <a:endCxn id="158" idx="2"/>
            </p:cNvCxnSpPr>
            <p:nvPr/>
          </p:nvCxnSpPr>
          <p:spPr>
            <a:xfrm>
              <a:off x="5438171" y="4252546"/>
              <a:ext cx="40151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58092066-DA1F-9DA8-D783-FA325446C348}"/>
                </a:ext>
              </a:extLst>
            </p:cNvPr>
            <p:cNvCxnSpPr>
              <a:cxnSpLocks/>
              <a:stCxn id="154" idx="6"/>
              <a:endCxn id="159" idx="2"/>
            </p:cNvCxnSpPr>
            <p:nvPr/>
          </p:nvCxnSpPr>
          <p:spPr>
            <a:xfrm>
              <a:off x="5438171" y="4252546"/>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E8B17C11-A952-3FB5-1E26-B304239B51DC}"/>
                </a:ext>
              </a:extLst>
            </p:cNvPr>
            <p:cNvCxnSpPr>
              <a:cxnSpLocks/>
              <a:stCxn id="154" idx="6"/>
              <a:endCxn id="160" idx="2"/>
            </p:cNvCxnSpPr>
            <p:nvPr/>
          </p:nvCxnSpPr>
          <p:spPr>
            <a:xfrm>
              <a:off x="5438171" y="4252546"/>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51B02E63-1E3B-9D40-546D-4C49761334A6}"/>
                </a:ext>
              </a:extLst>
            </p:cNvPr>
            <p:cNvCxnSpPr>
              <a:cxnSpLocks/>
              <a:stCxn id="155" idx="6"/>
              <a:endCxn id="156" idx="2"/>
            </p:cNvCxnSpPr>
            <p:nvPr/>
          </p:nvCxnSpPr>
          <p:spPr>
            <a:xfrm flipV="1">
              <a:off x="5438171" y="3543300"/>
              <a:ext cx="401514" cy="106386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921E346D-6674-2F7A-7E59-C1B67D936068}"/>
                </a:ext>
              </a:extLst>
            </p:cNvPr>
            <p:cNvCxnSpPr>
              <a:cxnSpLocks/>
              <a:stCxn id="155" idx="6"/>
              <a:endCxn id="157" idx="2"/>
            </p:cNvCxnSpPr>
            <p:nvPr/>
          </p:nvCxnSpPr>
          <p:spPr>
            <a:xfrm flipV="1">
              <a:off x="5438171" y="3897923"/>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14931F19-638B-9442-F608-B421EB35DCD6}"/>
                </a:ext>
              </a:extLst>
            </p:cNvPr>
            <p:cNvCxnSpPr>
              <a:cxnSpLocks/>
              <a:stCxn id="155" idx="6"/>
              <a:endCxn id="159" idx="2"/>
            </p:cNvCxnSpPr>
            <p:nvPr/>
          </p:nvCxnSpPr>
          <p:spPr>
            <a:xfrm>
              <a:off x="5438171" y="4607169"/>
              <a:ext cx="40151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C7B35F74-AA43-AC9E-2CB2-85F8238DC033}"/>
                </a:ext>
              </a:extLst>
            </p:cNvPr>
            <p:cNvCxnSpPr>
              <a:cxnSpLocks/>
              <a:stCxn id="155" idx="6"/>
              <a:endCxn id="158" idx="2"/>
            </p:cNvCxnSpPr>
            <p:nvPr/>
          </p:nvCxnSpPr>
          <p:spPr>
            <a:xfrm flipV="1">
              <a:off x="5438171" y="4252546"/>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725F700B-5E6A-C4E7-6E90-5D9387B1E230}"/>
                </a:ext>
              </a:extLst>
            </p:cNvPr>
            <p:cNvCxnSpPr>
              <a:cxnSpLocks/>
              <a:stCxn id="155" idx="6"/>
              <a:endCxn id="160" idx="2"/>
            </p:cNvCxnSpPr>
            <p:nvPr/>
          </p:nvCxnSpPr>
          <p:spPr>
            <a:xfrm>
              <a:off x="5438171" y="4607169"/>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C14CBA93-9A1A-0E0B-E384-4CB6FCE8CF05}"/>
                </a:ext>
              </a:extLst>
            </p:cNvPr>
            <p:cNvCxnSpPr>
              <a:cxnSpLocks/>
              <a:stCxn id="168" idx="2"/>
              <a:endCxn id="165" idx="6"/>
            </p:cNvCxnSpPr>
            <p:nvPr/>
          </p:nvCxnSpPr>
          <p:spPr>
            <a:xfrm flipH="1">
              <a:off x="6698399" y="4610100"/>
              <a:ext cx="405786" cy="35169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69D38E4F-6BD6-8BAF-D730-5B566463C8C6}"/>
                </a:ext>
              </a:extLst>
            </p:cNvPr>
            <p:cNvCxnSpPr>
              <a:cxnSpLocks/>
              <a:stCxn id="168" idx="2"/>
              <a:endCxn id="164" idx="6"/>
            </p:cNvCxnSpPr>
            <p:nvPr/>
          </p:nvCxnSpPr>
          <p:spPr>
            <a:xfrm flipH="1" flipV="1">
              <a:off x="6698399" y="4607169"/>
              <a:ext cx="405786" cy="293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CABE7508-24EC-013C-2CB0-54EE59820A94}"/>
                </a:ext>
              </a:extLst>
            </p:cNvPr>
            <p:cNvCxnSpPr>
              <a:cxnSpLocks/>
              <a:stCxn id="168" idx="2"/>
              <a:endCxn id="163" idx="6"/>
            </p:cNvCxnSpPr>
            <p:nvPr/>
          </p:nvCxnSpPr>
          <p:spPr>
            <a:xfrm flipH="1" flipV="1">
              <a:off x="6698399" y="4252546"/>
              <a:ext cx="405786" cy="35755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7E36799F-FFA9-E6C4-E1FD-F7405CD20A05}"/>
                </a:ext>
              </a:extLst>
            </p:cNvPr>
            <p:cNvCxnSpPr>
              <a:cxnSpLocks/>
              <a:stCxn id="168" idx="2"/>
              <a:endCxn id="162" idx="6"/>
            </p:cNvCxnSpPr>
            <p:nvPr/>
          </p:nvCxnSpPr>
          <p:spPr>
            <a:xfrm flipH="1" flipV="1">
              <a:off x="6698399" y="3897923"/>
              <a:ext cx="405786" cy="712177"/>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2B7C166F-BA19-73EF-474C-497A521B3E83}"/>
                </a:ext>
              </a:extLst>
            </p:cNvPr>
            <p:cNvCxnSpPr>
              <a:cxnSpLocks/>
              <a:stCxn id="168" idx="2"/>
              <a:endCxn id="161" idx="6"/>
            </p:cNvCxnSpPr>
            <p:nvPr/>
          </p:nvCxnSpPr>
          <p:spPr>
            <a:xfrm flipH="1" flipV="1">
              <a:off x="6698399" y="3543300"/>
              <a:ext cx="405786" cy="10668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375CD256-BC31-B28D-A008-941D37EF14E3}"/>
                </a:ext>
              </a:extLst>
            </p:cNvPr>
            <p:cNvCxnSpPr>
              <a:cxnSpLocks/>
              <a:stCxn id="167" idx="2"/>
              <a:endCxn id="165" idx="6"/>
            </p:cNvCxnSpPr>
            <p:nvPr/>
          </p:nvCxnSpPr>
          <p:spPr>
            <a:xfrm flipH="1">
              <a:off x="6698399" y="4255477"/>
              <a:ext cx="405786" cy="70631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40E19A92-7045-535C-0852-667C36ECE9E9}"/>
                </a:ext>
              </a:extLst>
            </p:cNvPr>
            <p:cNvCxnSpPr>
              <a:cxnSpLocks/>
              <a:stCxn id="167" idx="2"/>
              <a:endCxn id="164" idx="6"/>
            </p:cNvCxnSpPr>
            <p:nvPr/>
          </p:nvCxnSpPr>
          <p:spPr>
            <a:xfrm flipH="1">
              <a:off x="6698399" y="4255477"/>
              <a:ext cx="405786" cy="35169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8BFAD474-411E-6321-2B2C-353EFF136A93}"/>
                </a:ext>
              </a:extLst>
            </p:cNvPr>
            <p:cNvCxnSpPr>
              <a:cxnSpLocks/>
              <a:stCxn id="167" idx="2"/>
              <a:endCxn id="163" idx="6"/>
            </p:cNvCxnSpPr>
            <p:nvPr/>
          </p:nvCxnSpPr>
          <p:spPr>
            <a:xfrm flipH="1" flipV="1">
              <a:off x="6698399" y="4252546"/>
              <a:ext cx="405786" cy="293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BB462F45-CE6E-752E-4E49-601F2AFE9C77}"/>
                </a:ext>
              </a:extLst>
            </p:cNvPr>
            <p:cNvCxnSpPr>
              <a:cxnSpLocks/>
              <a:stCxn id="167" idx="2"/>
              <a:endCxn id="162" idx="6"/>
            </p:cNvCxnSpPr>
            <p:nvPr/>
          </p:nvCxnSpPr>
          <p:spPr>
            <a:xfrm flipH="1" flipV="1">
              <a:off x="6698399" y="3897923"/>
              <a:ext cx="405786" cy="35755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395D8519-4F9A-FB38-6627-4D8938D86E62}"/>
                </a:ext>
              </a:extLst>
            </p:cNvPr>
            <p:cNvCxnSpPr>
              <a:cxnSpLocks/>
              <a:stCxn id="167" idx="2"/>
              <a:endCxn id="161" idx="6"/>
            </p:cNvCxnSpPr>
            <p:nvPr/>
          </p:nvCxnSpPr>
          <p:spPr>
            <a:xfrm flipH="1" flipV="1">
              <a:off x="6698399" y="3543300"/>
              <a:ext cx="405786" cy="712177"/>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2112BA62-1FDB-D443-D55D-F5154A2DACED}"/>
                </a:ext>
              </a:extLst>
            </p:cNvPr>
            <p:cNvCxnSpPr>
              <a:cxnSpLocks/>
              <a:stCxn id="166" idx="2"/>
              <a:endCxn id="165" idx="6"/>
            </p:cNvCxnSpPr>
            <p:nvPr/>
          </p:nvCxnSpPr>
          <p:spPr>
            <a:xfrm flipH="1">
              <a:off x="6698399" y="3900854"/>
              <a:ext cx="405786" cy="106093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DF995872-8EC2-F1FB-E86E-8EA71ED4850C}"/>
                </a:ext>
              </a:extLst>
            </p:cNvPr>
            <p:cNvCxnSpPr>
              <a:cxnSpLocks/>
              <a:stCxn id="166" idx="2"/>
              <a:endCxn id="164" idx="6"/>
            </p:cNvCxnSpPr>
            <p:nvPr/>
          </p:nvCxnSpPr>
          <p:spPr>
            <a:xfrm flipH="1">
              <a:off x="6698399" y="3900854"/>
              <a:ext cx="405786" cy="70631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01FE3744-3D9E-7EF9-A5F1-A7DF68158223}"/>
                </a:ext>
              </a:extLst>
            </p:cNvPr>
            <p:cNvCxnSpPr>
              <a:cxnSpLocks/>
              <a:stCxn id="166" idx="2"/>
              <a:endCxn id="162" idx="6"/>
            </p:cNvCxnSpPr>
            <p:nvPr/>
          </p:nvCxnSpPr>
          <p:spPr>
            <a:xfrm flipH="1" flipV="1">
              <a:off x="6698399" y="3897923"/>
              <a:ext cx="405786" cy="293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304DDE1C-8258-8A0C-E75C-A9DEE8B1C3A7}"/>
                </a:ext>
              </a:extLst>
            </p:cNvPr>
            <p:cNvCxnSpPr>
              <a:cxnSpLocks/>
              <a:stCxn id="166" idx="2"/>
              <a:endCxn id="163" idx="6"/>
            </p:cNvCxnSpPr>
            <p:nvPr/>
          </p:nvCxnSpPr>
          <p:spPr>
            <a:xfrm flipH="1">
              <a:off x="6698399" y="3900854"/>
              <a:ext cx="405786" cy="35169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13EE4DEC-D2FE-5FAC-359E-85CE077FF706}"/>
                </a:ext>
              </a:extLst>
            </p:cNvPr>
            <p:cNvCxnSpPr>
              <a:cxnSpLocks/>
              <a:stCxn id="166" idx="2"/>
              <a:endCxn id="161" idx="6"/>
            </p:cNvCxnSpPr>
            <p:nvPr/>
          </p:nvCxnSpPr>
          <p:spPr>
            <a:xfrm flipH="1" flipV="1">
              <a:off x="6698399" y="3543300"/>
              <a:ext cx="405786" cy="35755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F2F3A914-263B-D971-AF9B-AE7A38A83352}"/>
                </a:ext>
              </a:extLst>
            </p:cNvPr>
            <p:cNvCxnSpPr>
              <a:stCxn id="156" idx="6"/>
              <a:endCxn id="161" idx="2"/>
            </p:cNvCxnSpPr>
            <p:nvPr/>
          </p:nvCxnSpPr>
          <p:spPr>
            <a:xfrm>
              <a:off x="6068285" y="3543300"/>
              <a:ext cx="40151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97E96DA0-6FF6-C25C-8549-50EB89BB6311}"/>
                </a:ext>
              </a:extLst>
            </p:cNvPr>
            <p:cNvCxnSpPr>
              <a:cxnSpLocks/>
              <a:stCxn id="157" idx="6"/>
              <a:endCxn id="162" idx="2"/>
            </p:cNvCxnSpPr>
            <p:nvPr/>
          </p:nvCxnSpPr>
          <p:spPr>
            <a:xfrm>
              <a:off x="6068285" y="3897923"/>
              <a:ext cx="40151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6CB2EEF2-C343-B8CD-ED9E-6A0719E4F4F3}"/>
                </a:ext>
              </a:extLst>
            </p:cNvPr>
            <p:cNvCxnSpPr>
              <a:cxnSpLocks/>
              <a:stCxn id="158" idx="6"/>
              <a:endCxn id="163" idx="2"/>
            </p:cNvCxnSpPr>
            <p:nvPr/>
          </p:nvCxnSpPr>
          <p:spPr>
            <a:xfrm>
              <a:off x="6068285" y="4252546"/>
              <a:ext cx="40151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E1B5311B-FD61-81B4-265B-7850B00A9F97}"/>
                </a:ext>
              </a:extLst>
            </p:cNvPr>
            <p:cNvCxnSpPr>
              <a:cxnSpLocks/>
              <a:stCxn id="159" idx="6"/>
              <a:endCxn id="164" idx="2"/>
            </p:cNvCxnSpPr>
            <p:nvPr/>
          </p:nvCxnSpPr>
          <p:spPr>
            <a:xfrm>
              <a:off x="6068285" y="4607169"/>
              <a:ext cx="40151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FE2BEB6A-EB47-2504-F002-76A6E28DFD29}"/>
                </a:ext>
              </a:extLst>
            </p:cNvPr>
            <p:cNvCxnSpPr>
              <a:cxnSpLocks/>
              <a:stCxn id="160" idx="6"/>
              <a:endCxn id="165" idx="2"/>
            </p:cNvCxnSpPr>
            <p:nvPr/>
          </p:nvCxnSpPr>
          <p:spPr>
            <a:xfrm>
              <a:off x="6068285" y="4961792"/>
              <a:ext cx="40151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2554F76B-B9DB-E587-BD62-32CAB3878C77}"/>
                </a:ext>
              </a:extLst>
            </p:cNvPr>
            <p:cNvCxnSpPr>
              <a:cxnSpLocks/>
              <a:stCxn id="156" idx="6"/>
              <a:endCxn id="162" idx="2"/>
            </p:cNvCxnSpPr>
            <p:nvPr/>
          </p:nvCxnSpPr>
          <p:spPr>
            <a:xfrm>
              <a:off x="6068285" y="3543300"/>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413B7D5D-5321-09D1-E9EB-6C80BE57F354}"/>
                </a:ext>
              </a:extLst>
            </p:cNvPr>
            <p:cNvCxnSpPr>
              <a:cxnSpLocks/>
              <a:stCxn id="156" idx="6"/>
              <a:endCxn id="163" idx="2"/>
            </p:cNvCxnSpPr>
            <p:nvPr/>
          </p:nvCxnSpPr>
          <p:spPr>
            <a:xfrm>
              <a:off x="6068285" y="3543300"/>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B90EB812-0F2A-9DF1-1967-349F2363473C}"/>
                </a:ext>
              </a:extLst>
            </p:cNvPr>
            <p:cNvCxnSpPr>
              <a:cxnSpLocks/>
              <a:stCxn id="156" idx="6"/>
              <a:endCxn id="164" idx="2"/>
            </p:cNvCxnSpPr>
            <p:nvPr/>
          </p:nvCxnSpPr>
          <p:spPr>
            <a:xfrm>
              <a:off x="6068285" y="3543300"/>
              <a:ext cx="401514" cy="106386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7" name="Straight Connector 206">
              <a:extLst>
                <a:ext uri="{FF2B5EF4-FFF2-40B4-BE49-F238E27FC236}">
                  <a16:creationId xmlns:a16="http://schemas.microsoft.com/office/drawing/2014/main" id="{94F006E9-CA3D-7152-E7C5-9A10DC39A0AB}"/>
                </a:ext>
              </a:extLst>
            </p:cNvPr>
            <p:cNvCxnSpPr>
              <a:cxnSpLocks/>
              <a:stCxn id="156" idx="6"/>
              <a:endCxn id="165" idx="2"/>
            </p:cNvCxnSpPr>
            <p:nvPr/>
          </p:nvCxnSpPr>
          <p:spPr>
            <a:xfrm>
              <a:off x="6068285" y="3543300"/>
              <a:ext cx="401514" cy="141849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2B4F7B02-24CB-74D2-35B2-AC798296198A}"/>
                </a:ext>
              </a:extLst>
            </p:cNvPr>
            <p:cNvCxnSpPr>
              <a:cxnSpLocks/>
              <a:stCxn id="157" idx="6"/>
              <a:endCxn id="161" idx="2"/>
            </p:cNvCxnSpPr>
            <p:nvPr/>
          </p:nvCxnSpPr>
          <p:spPr>
            <a:xfrm flipV="1">
              <a:off x="6068285" y="3543300"/>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9" name="Straight Connector 208">
              <a:extLst>
                <a:ext uri="{FF2B5EF4-FFF2-40B4-BE49-F238E27FC236}">
                  <a16:creationId xmlns:a16="http://schemas.microsoft.com/office/drawing/2014/main" id="{F94517CE-B7D5-E5F0-30AF-ABBFC1530AFC}"/>
                </a:ext>
              </a:extLst>
            </p:cNvPr>
            <p:cNvCxnSpPr>
              <a:cxnSpLocks/>
              <a:stCxn id="157" idx="6"/>
              <a:endCxn id="163" idx="2"/>
            </p:cNvCxnSpPr>
            <p:nvPr/>
          </p:nvCxnSpPr>
          <p:spPr>
            <a:xfrm>
              <a:off x="6068285" y="3897923"/>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E69721CF-F5D5-C2EF-4586-594F31B5C4BA}"/>
                </a:ext>
              </a:extLst>
            </p:cNvPr>
            <p:cNvCxnSpPr>
              <a:cxnSpLocks/>
              <a:stCxn id="157" idx="6"/>
              <a:endCxn id="164" idx="2"/>
            </p:cNvCxnSpPr>
            <p:nvPr/>
          </p:nvCxnSpPr>
          <p:spPr>
            <a:xfrm>
              <a:off x="6068285" y="3897923"/>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55CC1699-E1DD-318F-E285-AE90959DA4DB}"/>
                </a:ext>
              </a:extLst>
            </p:cNvPr>
            <p:cNvCxnSpPr>
              <a:cxnSpLocks/>
              <a:stCxn id="157" idx="6"/>
              <a:endCxn id="165" idx="2"/>
            </p:cNvCxnSpPr>
            <p:nvPr/>
          </p:nvCxnSpPr>
          <p:spPr>
            <a:xfrm>
              <a:off x="6068285" y="3897923"/>
              <a:ext cx="401514" cy="106386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DF5951F0-8362-3C21-8762-ED793AD95136}"/>
                </a:ext>
              </a:extLst>
            </p:cNvPr>
            <p:cNvCxnSpPr>
              <a:cxnSpLocks/>
              <a:stCxn id="158" idx="6"/>
              <a:endCxn id="161" idx="2"/>
            </p:cNvCxnSpPr>
            <p:nvPr/>
          </p:nvCxnSpPr>
          <p:spPr>
            <a:xfrm flipV="1">
              <a:off x="6068285" y="3543300"/>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3" name="Straight Connector 212">
              <a:extLst>
                <a:ext uri="{FF2B5EF4-FFF2-40B4-BE49-F238E27FC236}">
                  <a16:creationId xmlns:a16="http://schemas.microsoft.com/office/drawing/2014/main" id="{1CA9522A-E6A4-CD1D-4AD6-357C6A4BDB55}"/>
                </a:ext>
              </a:extLst>
            </p:cNvPr>
            <p:cNvCxnSpPr>
              <a:cxnSpLocks/>
              <a:stCxn id="158" idx="6"/>
              <a:endCxn id="162" idx="2"/>
            </p:cNvCxnSpPr>
            <p:nvPr/>
          </p:nvCxnSpPr>
          <p:spPr>
            <a:xfrm flipV="1">
              <a:off x="6068285" y="3897923"/>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4" name="Straight Connector 213">
              <a:extLst>
                <a:ext uri="{FF2B5EF4-FFF2-40B4-BE49-F238E27FC236}">
                  <a16:creationId xmlns:a16="http://schemas.microsoft.com/office/drawing/2014/main" id="{7285AFA9-196C-A834-1B37-A153AF14431F}"/>
                </a:ext>
              </a:extLst>
            </p:cNvPr>
            <p:cNvCxnSpPr>
              <a:cxnSpLocks/>
              <a:stCxn id="159" idx="6"/>
              <a:endCxn id="161" idx="2"/>
            </p:cNvCxnSpPr>
            <p:nvPr/>
          </p:nvCxnSpPr>
          <p:spPr>
            <a:xfrm flipV="1">
              <a:off x="6068285" y="3543300"/>
              <a:ext cx="401514" cy="106386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5" name="Straight Connector 214">
              <a:extLst>
                <a:ext uri="{FF2B5EF4-FFF2-40B4-BE49-F238E27FC236}">
                  <a16:creationId xmlns:a16="http://schemas.microsoft.com/office/drawing/2014/main" id="{C262C2BB-3805-3D00-2A13-43649788E3C6}"/>
                </a:ext>
              </a:extLst>
            </p:cNvPr>
            <p:cNvCxnSpPr>
              <a:cxnSpLocks/>
              <a:stCxn id="160" idx="6"/>
              <a:endCxn id="161" idx="2"/>
            </p:cNvCxnSpPr>
            <p:nvPr/>
          </p:nvCxnSpPr>
          <p:spPr>
            <a:xfrm flipV="1">
              <a:off x="6068285" y="3543300"/>
              <a:ext cx="401514" cy="141849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BE3F05B8-CE9F-C3AE-8884-5BC72E556760}"/>
                </a:ext>
              </a:extLst>
            </p:cNvPr>
            <p:cNvCxnSpPr>
              <a:cxnSpLocks/>
              <a:stCxn id="159" idx="6"/>
              <a:endCxn id="162" idx="2"/>
            </p:cNvCxnSpPr>
            <p:nvPr/>
          </p:nvCxnSpPr>
          <p:spPr>
            <a:xfrm flipV="1">
              <a:off x="6068285" y="3897923"/>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8531DC8D-0F74-03AB-C358-005A0177433E}"/>
                </a:ext>
              </a:extLst>
            </p:cNvPr>
            <p:cNvCxnSpPr>
              <a:cxnSpLocks/>
              <a:stCxn id="160" idx="6"/>
              <a:endCxn id="162" idx="2"/>
            </p:cNvCxnSpPr>
            <p:nvPr/>
          </p:nvCxnSpPr>
          <p:spPr>
            <a:xfrm flipV="1">
              <a:off x="6068285" y="3897923"/>
              <a:ext cx="401514" cy="106386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8" name="Straight Connector 217">
              <a:extLst>
                <a:ext uri="{FF2B5EF4-FFF2-40B4-BE49-F238E27FC236}">
                  <a16:creationId xmlns:a16="http://schemas.microsoft.com/office/drawing/2014/main" id="{DB424CAA-E3AC-1FC3-8B93-65B95B39B982}"/>
                </a:ext>
              </a:extLst>
            </p:cNvPr>
            <p:cNvCxnSpPr>
              <a:cxnSpLocks/>
              <a:stCxn id="158" idx="6"/>
              <a:endCxn id="164" idx="2"/>
            </p:cNvCxnSpPr>
            <p:nvPr/>
          </p:nvCxnSpPr>
          <p:spPr>
            <a:xfrm>
              <a:off x="6068285" y="4252546"/>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F5AE1B57-315D-D40B-8A7F-88521350B61C}"/>
                </a:ext>
              </a:extLst>
            </p:cNvPr>
            <p:cNvCxnSpPr>
              <a:cxnSpLocks/>
              <a:stCxn id="158" idx="6"/>
              <a:endCxn id="165" idx="2"/>
            </p:cNvCxnSpPr>
            <p:nvPr/>
          </p:nvCxnSpPr>
          <p:spPr>
            <a:xfrm>
              <a:off x="6068285" y="4252546"/>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0F3730CC-7511-DBC3-EE97-07CA6D89FEAF}"/>
                </a:ext>
              </a:extLst>
            </p:cNvPr>
            <p:cNvCxnSpPr>
              <a:cxnSpLocks/>
              <a:stCxn id="160" idx="6"/>
              <a:endCxn id="164" idx="2"/>
            </p:cNvCxnSpPr>
            <p:nvPr/>
          </p:nvCxnSpPr>
          <p:spPr>
            <a:xfrm flipV="1">
              <a:off x="6068285" y="4607169"/>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1" name="Straight Connector 220">
              <a:extLst>
                <a:ext uri="{FF2B5EF4-FFF2-40B4-BE49-F238E27FC236}">
                  <a16:creationId xmlns:a16="http://schemas.microsoft.com/office/drawing/2014/main" id="{4B0F85C1-DBEB-00B4-9B99-AD5BCFB7D055}"/>
                </a:ext>
              </a:extLst>
            </p:cNvPr>
            <p:cNvCxnSpPr>
              <a:cxnSpLocks/>
              <a:stCxn id="160" idx="6"/>
              <a:endCxn id="163" idx="2"/>
            </p:cNvCxnSpPr>
            <p:nvPr/>
          </p:nvCxnSpPr>
          <p:spPr>
            <a:xfrm flipV="1">
              <a:off x="6068285" y="4252546"/>
              <a:ext cx="401514" cy="70924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8B29D1FD-DB39-9A7E-A498-4B81726E423E}"/>
                </a:ext>
              </a:extLst>
            </p:cNvPr>
            <p:cNvCxnSpPr>
              <a:cxnSpLocks/>
              <a:stCxn id="159" idx="6"/>
              <a:endCxn id="165" idx="2"/>
            </p:cNvCxnSpPr>
            <p:nvPr/>
          </p:nvCxnSpPr>
          <p:spPr>
            <a:xfrm>
              <a:off x="6068285" y="4607169"/>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F01A5CAB-C52A-DD06-C5B6-2681FCF0FC6E}"/>
                </a:ext>
              </a:extLst>
            </p:cNvPr>
            <p:cNvCxnSpPr>
              <a:cxnSpLocks/>
              <a:stCxn id="159" idx="6"/>
              <a:endCxn id="163" idx="2"/>
            </p:cNvCxnSpPr>
            <p:nvPr/>
          </p:nvCxnSpPr>
          <p:spPr>
            <a:xfrm flipV="1">
              <a:off x="6068285" y="4252546"/>
              <a:ext cx="401514" cy="354623"/>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224" name="Rounded Rectangle 223">
            <a:extLst>
              <a:ext uri="{FF2B5EF4-FFF2-40B4-BE49-F238E27FC236}">
                <a16:creationId xmlns:a16="http://schemas.microsoft.com/office/drawing/2014/main" id="{2E969AB5-AEB7-09E9-E011-716B72481C38}"/>
              </a:ext>
            </a:extLst>
          </p:cNvPr>
          <p:cNvSpPr/>
          <p:nvPr/>
        </p:nvSpPr>
        <p:spPr>
          <a:xfrm>
            <a:off x="6099091" y="2551782"/>
            <a:ext cx="744014" cy="2273616"/>
          </a:xfrm>
          <a:prstGeom prst="roundRect">
            <a:avLst/>
          </a:prstGeom>
          <a:noFill/>
          <a:ln w="38100">
            <a:solidFill>
              <a:schemeClr val="accent6">
                <a:lumMod val="75000"/>
              </a:schemeClr>
            </a:solidFill>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6" name="Rounded Rectangle 225">
            <a:extLst>
              <a:ext uri="{FF2B5EF4-FFF2-40B4-BE49-F238E27FC236}">
                <a16:creationId xmlns:a16="http://schemas.microsoft.com/office/drawing/2014/main" id="{C5183785-281F-B4CA-FD1B-F0864D5E7931}"/>
              </a:ext>
            </a:extLst>
          </p:cNvPr>
          <p:cNvSpPr/>
          <p:nvPr/>
        </p:nvSpPr>
        <p:spPr>
          <a:xfrm>
            <a:off x="2635005" y="5285594"/>
            <a:ext cx="5344853" cy="1144240"/>
          </a:xfrm>
          <a:prstGeom prst="round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u="sng"/>
              <a:t>The choice of which layer(s) to use is flexible</a:t>
            </a:r>
            <a:r>
              <a:rPr lang="en-US" sz="1600"/>
              <a:t>.</a:t>
            </a:r>
            <a:br>
              <a:rPr lang="en-US" sz="1600"/>
            </a:br>
            <a:r>
              <a:rPr lang="en-US" sz="1600"/>
              <a:t>Typically, the last hidden layer is used, as this represents the culmination of the neural network’s internal processing.</a:t>
            </a:r>
          </a:p>
        </p:txBody>
      </p:sp>
      <p:sp>
        <p:nvSpPr>
          <p:cNvPr id="236" name="Rounded Rectangle 235">
            <a:extLst>
              <a:ext uri="{FF2B5EF4-FFF2-40B4-BE49-F238E27FC236}">
                <a16:creationId xmlns:a16="http://schemas.microsoft.com/office/drawing/2014/main" id="{936B456A-446A-FD40-93C1-F2FF0DF83188}"/>
              </a:ext>
            </a:extLst>
          </p:cNvPr>
          <p:cNvSpPr/>
          <p:nvPr/>
        </p:nvSpPr>
        <p:spPr>
          <a:xfrm>
            <a:off x="8251354" y="1494545"/>
            <a:ext cx="3236494" cy="873590"/>
          </a:xfrm>
          <a:prstGeom prst="roundRect">
            <a:avLst/>
          </a:prstGeom>
          <a:solidFill>
            <a:srgbClr val="3366CC"/>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t>Assemble the values as a vector (“trace”) and treat it as a point in N-dimensional space!</a:t>
            </a:r>
          </a:p>
        </p:txBody>
      </p:sp>
      <p:pic>
        <p:nvPicPr>
          <p:cNvPr id="238" name="Graphic 237" descr="Cube outline">
            <a:extLst>
              <a:ext uri="{FF2B5EF4-FFF2-40B4-BE49-F238E27FC236}">
                <a16:creationId xmlns:a16="http://schemas.microsoft.com/office/drawing/2014/main" id="{697F74AD-255B-3617-89B5-E94954F4EF7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571204" y="2315584"/>
            <a:ext cx="2604435" cy="2604435"/>
          </a:xfrm>
          <a:prstGeom prst="rect">
            <a:avLst/>
          </a:prstGeom>
        </p:spPr>
      </p:pic>
      <p:sp>
        <p:nvSpPr>
          <p:cNvPr id="239" name="Oval 238">
            <a:extLst>
              <a:ext uri="{FF2B5EF4-FFF2-40B4-BE49-F238E27FC236}">
                <a16:creationId xmlns:a16="http://schemas.microsoft.com/office/drawing/2014/main" id="{AA529B11-F895-49D9-88F2-DBAE945E7D6C}"/>
              </a:ext>
            </a:extLst>
          </p:cNvPr>
          <p:cNvSpPr/>
          <p:nvPr/>
        </p:nvSpPr>
        <p:spPr>
          <a:xfrm>
            <a:off x="10430264" y="3690019"/>
            <a:ext cx="122397" cy="122397"/>
          </a:xfrm>
          <a:prstGeom prst="ellipse">
            <a:avLst/>
          </a:prstGeom>
          <a:solidFill>
            <a:schemeClr val="accent3">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Right Arrow 239">
            <a:extLst>
              <a:ext uri="{FF2B5EF4-FFF2-40B4-BE49-F238E27FC236}">
                <a16:creationId xmlns:a16="http://schemas.microsoft.com/office/drawing/2014/main" id="{1F4F0B62-DC6E-5706-D144-27C6FA4382EA}"/>
              </a:ext>
            </a:extLst>
          </p:cNvPr>
          <p:cNvSpPr/>
          <p:nvPr/>
        </p:nvSpPr>
        <p:spPr>
          <a:xfrm>
            <a:off x="7822374" y="3446631"/>
            <a:ext cx="622939" cy="434998"/>
          </a:xfrm>
          <a:prstGeom prst="rightArrow">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4" name="Elbow Connector 243">
            <a:extLst>
              <a:ext uri="{FF2B5EF4-FFF2-40B4-BE49-F238E27FC236}">
                <a16:creationId xmlns:a16="http://schemas.microsoft.com/office/drawing/2014/main" id="{19A5F120-E5C5-1930-1ADE-EE5E1B376AF7}"/>
              </a:ext>
            </a:extLst>
          </p:cNvPr>
          <p:cNvCxnSpPr>
            <a:cxnSpLocks/>
            <a:stCxn id="224" idx="2"/>
            <a:endCxn id="226" idx="0"/>
          </p:cNvCxnSpPr>
          <p:nvPr/>
        </p:nvCxnSpPr>
        <p:spPr>
          <a:xfrm rot="5400000">
            <a:off x="5659167" y="4473663"/>
            <a:ext cx="460196" cy="1163666"/>
          </a:xfrm>
          <a:prstGeom prst="bentConnector3">
            <a:avLst/>
          </a:prstGeom>
          <a:ln w="28575">
            <a:solidFill>
              <a:schemeClr val="accent6">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45" name="Rounded Rectangle 244">
            <a:extLst>
              <a:ext uri="{FF2B5EF4-FFF2-40B4-BE49-F238E27FC236}">
                <a16:creationId xmlns:a16="http://schemas.microsoft.com/office/drawing/2014/main" id="{6741D2CF-BB22-35DE-2A03-6A069ADD0263}"/>
              </a:ext>
            </a:extLst>
          </p:cNvPr>
          <p:cNvSpPr/>
          <p:nvPr/>
        </p:nvSpPr>
        <p:spPr>
          <a:xfrm>
            <a:off x="10262748" y="3546029"/>
            <a:ext cx="449996" cy="400207"/>
          </a:xfrm>
          <a:prstGeom prst="roundRect">
            <a:avLst/>
          </a:prstGeom>
          <a:noFill/>
          <a:ln w="38100">
            <a:solidFill>
              <a:schemeClr val="accent6">
                <a:lumMod val="75000"/>
              </a:schemeClr>
            </a:solidFill>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6" name="Rounded Rectangle 245">
            <a:extLst>
              <a:ext uri="{FF2B5EF4-FFF2-40B4-BE49-F238E27FC236}">
                <a16:creationId xmlns:a16="http://schemas.microsoft.com/office/drawing/2014/main" id="{F57A09FF-167A-60C4-4080-E6891FB11F13}"/>
              </a:ext>
            </a:extLst>
          </p:cNvPr>
          <p:cNvSpPr/>
          <p:nvPr/>
        </p:nvSpPr>
        <p:spPr>
          <a:xfrm>
            <a:off x="8445313" y="5285595"/>
            <a:ext cx="2848576" cy="1144239"/>
          </a:xfrm>
          <a:prstGeom prst="round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t>Number of neurons in target layer determines dimensions in embedding space.</a:t>
            </a:r>
          </a:p>
        </p:txBody>
      </p:sp>
      <p:cxnSp>
        <p:nvCxnSpPr>
          <p:cNvPr id="250" name="Elbow Connector 249">
            <a:extLst>
              <a:ext uri="{FF2B5EF4-FFF2-40B4-BE49-F238E27FC236}">
                <a16:creationId xmlns:a16="http://schemas.microsoft.com/office/drawing/2014/main" id="{4C8060B0-6084-4438-0D59-4C16C3E6CB1B}"/>
              </a:ext>
            </a:extLst>
          </p:cNvPr>
          <p:cNvCxnSpPr>
            <a:cxnSpLocks/>
            <a:stCxn id="245" idx="2"/>
            <a:endCxn id="246" idx="0"/>
          </p:cNvCxnSpPr>
          <p:nvPr/>
        </p:nvCxnSpPr>
        <p:spPr>
          <a:xfrm rot="5400000">
            <a:off x="9508995" y="4306843"/>
            <a:ext cx="1339359" cy="618145"/>
          </a:xfrm>
          <a:prstGeom prst="bentConnector3">
            <a:avLst>
              <a:gd name="adj1" fmla="val 63292"/>
            </a:avLst>
          </a:prstGeom>
          <a:ln w="28575">
            <a:solidFill>
              <a:schemeClr val="accent6">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257" name="Straight Connector 256">
            <a:extLst>
              <a:ext uri="{FF2B5EF4-FFF2-40B4-BE49-F238E27FC236}">
                <a16:creationId xmlns:a16="http://schemas.microsoft.com/office/drawing/2014/main" id="{E3946A0C-F8C0-47BF-E187-DBF20A079465}"/>
              </a:ext>
            </a:extLst>
          </p:cNvPr>
          <p:cNvCxnSpPr/>
          <p:nvPr/>
        </p:nvCxnSpPr>
        <p:spPr>
          <a:xfrm>
            <a:off x="4091493" y="1337759"/>
            <a:ext cx="0" cy="3502337"/>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456033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A0166C-37C4-2271-D5A0-A4D4D8405275}"/>
              </a:ext>
            </a:extLst>
          </p:cNvPr>
          <p:cNvSpPr>
            <a:spLocks noGrp="1"/>
          </p:cNvSpPr>
          <p:nvPr>
            <p:ph idx="1"/>
          </p:nvPr>
        </p:nvSpPr>
        <p:spPr>
          <a:xfrm>
            <a:off x="330423" y="815968"/>
            <a:ext cx="11523415" cy="1273948"/>
          </a:xfrm>
        </p:spPr>
        <p:txBody>
          <a:bodyPr vert="horz" lIns="91440" tIns="45720" rIns="91440" bIns="45720" rtlCol="0" anchor="t">
            <a:normAutofit/>
          </a:bodyPr>
          <a:lstStyle/>
          <a:p>
            <a:pPr marL="342265" indent="-342265"/>
            <a:r>
              <a:rPr lang="en-US">
                <a:cs typeface="Calibri"/>
              </a:rPr>
              <a:t>Compare traces of new inputs against known traces of training data set to determine how “surprising” (e.g., different, novel, suspicious, etc.) the new input is</a:t>
            </a:r>
          </a:p>
        </p:txBody>
      </p:sp>
      <p:sp>
        <p:nvSpPr>
          <p:cNvPr id="4" name="Slide Number Placeholder 3">
            <a:extLst>
              <a:ext uri="{FF2B5EF4-FFF2-40B4-BE49-F238E27FC236}">
                <a16:creationId xmlns:a16="http://schemas.microsoft.com/office/drawing/2014/main" id="{60D29A01-2C57-88BA-5DDF-35076A1404D9}"/>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20</a:t>
            </a:fld>
            <a:endParaRPr lang="en-US">
              <a:solidFill>
                <a:prstClr val="black">
                  <a:tint val="75000"/>
                </a:prstClr>
              </a:solidFill>
            </a:endParaRPr>
          </a:p>
        </p:txBody>
      </p:sp>
      <p:sp>
        <p:nvSpPr>
          <p:cNvPr id="6" name="Title 5">
            <a:extLst>
              <a:ext uri="{FF2B5EF4-FFF2-40B4-BE49-F238E27FC236}">
                <a16:creationId xmlns:a16="http://schemas.microsoft.com/office/drawing/2014/main" id="{5AE4C18C-4939-8387-772A-38D5A0B2FFCE}"/>
              </a:ext>
            </a:extLst>
          </p:cNvPr>
          <p:cNvSpPr>
            <a:spLocks noGrp="1"/>
          </p:cNvSpPr>
          <p:nvPr>
            <p:ph type="title"/>
          </p:nvPr>
        </p:nvSpPr>
        <p:spPr/>
        <p:txBody>
          <a:bodyPr/>
          <a:lstStyle/>
          <a:p>
            <a:r>
              <a:rPr lang="en-US"/>
              <a:t>Primer on Surprise Adequacy</a:t>
            </a:r>
          </a:p>
        </p:txBody>
      </p:sp>
      <p:sp>
        <p:nvSpPr>
          <p:cNvPr id="5" name="Rounded Rectangle 4">
            <a:extLst>
              <a:ext uri="{FF2B5EF4-FFF2-40B4-BE49-F238E27FC236}">
                <a16:creationId xmlns:a16="http://schemas.microsoft.com/office/drawing/2014/main" id="{377C15D6-8B62-B5B7-861A-412F629D45CB}"/>
              </a:ext>
            </a:extLst>
          </p:cNvPr>
          <p:cNvSpPr/>
          <p:nvPr/>
        </p:nvSpPr>
        <p:spPr>
          <a:xfrm>
            <a:off x="620110" y="1779075"/>
            <a:ext cx="3224972" cy="738398"/>
          </a:xfrm>
          <a:prstGeom prst="roundRect">
            <a:avLst/>
          </a:prstGeom>
          <a:solidFill>
            <a:srgbClr val="3366CC"/>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t>Likelihood-based Surprise Adequacy (LSA)</a:t>
            </a:r>
          </a:p>
        </p:txBody>
      </p:sp>
      <p:grpSp>
        <p:nvGrpSpPr>
          <p:cNvPr id="16" name="Group 15">
            <a:extLst>
              <a:ext uri="{FF2B5EF4-FFF2-40B4-BE49-F238E27FC236}">
                <a16:creationId xmlns:a16="http://schemas.microsoft.com/office/drawing/2014/main" id="{6B57527C-4A89-EED9-9610-52B5906518E8}"/>
              </a:ext>
            </a:extLst>
          </p:cNvPr>
          <p:cNvGrpSpPr/>
          <p:nvPr/>
        </p:nvGrpSpPr>
        <p:grpSpPr>
          <a:xfrm>
            <a:off x="1278843" y="2723333"/>
            <a:ext cx="2079191" cy="1102285"/>
            <a:chOff x="939138" y="4412974"/>
            <a:chExt cx="2079191" cy="1102285"/>
          </a:xfrm>
        </p:grpSpPr>
        <p:grpSp>
          <p:nvGrpSpPr>
            <p:cNvPr id="12" name="Group 11">
              <a:extLst>
                <a:ext uri="{FF2B5EF4-FFF2-40B4-BE49-F238E27FC236}">
                  <a16:creationId xmlns:a16="http://schemas.microsoft.com/office/drawing/2014/main" id="{95689C57-51C0-2149-532E-F51A609649D2}"/>
                </a:ext>
              </a:extLst>
            </p:cNvPr>
            <p:cNvGrpSpPr/>
            <p:nvPr/>
          </p:nvGrpSpPr>
          <p:grpSpPr>
            <a:xfrm>
              <a:off x="1633623" y="4412974"/>
              <a:ext cx="1384706" cy="1102285"/>
              <a:chOff x="3018329" y="4939748"/>
              <a:chExt cx="1384706" cy="1102285"/>
            </a:xfrm>
          </p:grpSpPr>
          <p:sp>
            <p:nvSpPr>
              <p:cNvPr id="8" name="Cloud 7">
                <a:extLst>
                  <a:ext uri="{FF2B5EF4-FFF2-40B4-BE49-F238E27FC236}">
                    <a16:creationId xmlns:a16="http://schemas.microsoft.com/office/drawing/2014/main" id="{E1706708-6687-E3D7-83FB-F7DAB6552EA6}"/>
                  </a:ext>
                </a:extLst>
              </p:cNvPr>
              <p:cNvSpPr/>
              <p:nvPr/>
            </p:nvSpPr>
            <p:spPr>
              <a:xfrm>
                <a:off x="3018329" y="4939748"/>
                <a:ext cx="1384706" cy="1102285"/>
              </a:xfrm>
              <a:prstGeom prst="cloud">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CB2653E-84BE-B969-B01A-D2588C2A7EA7}"/>
                  </a:ext>
                </a:extLst>
              </p:cNvPr>
              <p:cNvSpPr txBox="1"/>
              <p:nvPr/>
            </p:nvSpPr>
            <p:spPr>
              <a:xfrm>
                <a:off x="3166536" y="5046053"/>
                <a:ext cx="992066" cy="830997"/>
              </a:xfrm>
              <a:prstGeom prst="rect">
                <a:avLst/>
              </a:prstGeom>
              <a:noFill/>
            </p:spPr>
            <p:txBody>
              <a:bodyPr wrap="none" rtlCol="0">
                <a:spAutoFit/>
              </a:bodyPr>
              <a:lstStyle/>
              <a:p>
                <a:pPr algn="ctr"/>
                <a:r>
                  <a:rPr lang="en-US" sz="1600"/>
                  <a:t>KDE of</a:t>
                </a:r>
              </a:p>
              <a:p>
                <a:pPr algn="ctr"/>
                <a:r>
                  <a:rPr lang="en-US" sz="1600"/>
                  <a:t>Per-Class</a:t>
                </a:r>
              </a:p>
              <a:p>
                <a:pPr algn="ctr"/>
                <a:r>
                  <a:rPr lang="en-US" sz="1600"/>
                  <a:t>AT Subset</a:t>
                </a:r>
              </a:p>
            </p:txBody>
          </p:sp>
        </p:grpSp>
        <p:sp>
          <p:nvSpPr>
            <p:cNvPr id="13" name="Oval 12">
              <a:extLst>
                <a:ext uri="{FF2B5EF4-FFF2-40B4-BE49-F238E27FC236}">
                  <a16:creationId xmlns:a16="http://schemas.microsoft.com/office/drawing/2014/main" id="{FAF9A541-046C-4012-1F17-AFF64D1762A0}"/>
                </a:ext>
              </a:extLst>
            </p:cNvPr>
            <p:cNvSpPr/>
            <p:nvPr/>
          </p:nvSpPr>
          <p:spPr>
            <a:xfrm>
              <a:off x="939138" y="4841719"/>
              <a:ext cx="122397" cy="122397"/>
            </a:xfrm>
            <a:prstGeom prst="ellipse">
              <a:avLst/>
            </a:prstGeom>
            <a:solidFill>
              <a:schemeClr val="accent3">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7376A0B9-36BD-8834-F7D4-97F63C874277}"/>
                </a:ext>
              </a:extLst>
            </p:cNvPr>
            <p:cNvCxnSpPr>
              <a:stCxn id="13" idx="6"/>
            </p:cNvCxnSpPr>
            <p:nvPr/>
          </p:nvCxnSpPr>
          <p:spPr>
            <a:xfrm flipV="1">
              <a:off x="1061535" y="4902917"/>
              <a:ext cx="578420" cy="1"/>
            </a:xfrm>
            <a:prstGeom prst="straightConnector1">
              <a:avLst/>
            </a:prstGeom>
            <a:ln w="28575">
              <a:solidFill>
                <a:schemeClr val="accent6">
                  <a:lumMod val="75000"/>
                </a:schemeClr>
              </a:solidFill>
              <a:tailEnd type="triangle"/>
            </a:ln>
          </p:spPr>
          <p:style>
            <a:lnRef idx="2">
              <a:schemeClr val="accent1"/>
            </a:lnRef>
            <a:fillRef idx="0">
              <a:schemeClr val="accent1"/>
            </a:fillRef>
            <a:effectRef idx="1">
              <a:schemeClr val="accent1"/>
            </a:effectRef>
            <a:fontRef idx="minor">
              <a:schemeClr val="tx1"/>
            </a:fontRef>
          </p:style>
        </p:cxnSp>
      </p:grpSp>
      <p:sp>
        <p:nvSpPr>
          <p:cNvPr id="17" name="Rounded Rectangle 16">
            <a:extLst>
              <a:ext uri="{FF2B5EF4-FFF2-40B4-BE49-F238E27FC236}">
                <a16:creationId xmlns:a16="http://schemas.microsoft.com/office/drawing/2014/main" id="{8324B014-697C-0858-C545-717C6DC31208}"/>
              </a:ext>
            </a:extLst>
          </p:cNvPr>
          <p:cNvSpPr/>
          <p:nvPr/>
        </p:nvSpPr>
        <p:spPr>
          <a:xfrm>
            <a:off x="459611" y="3984987"/>
            <a:ext cx="3545971" cy="1050094"/>
          </a:xfrm>
          <a:prstGeom prst="roundRect">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chemeClr val="tx1"/>
                </a:solidFill>
              </a:rPr>
              <a:t>How likely is the input to belong to the predicted class </a:t>
            </a:r>
            <a:r>
              <a:rPr lang="en-US" sz="1400" b="1" u="sng">
                <a:solidFill>
                  <a:schemeClr val="tx1"/>
                </a:solidFill>
              </a:rPr>
              <a:t>based on the probability density of that class</a:t>
            </a:r>
            <a:r>
              <a:rPr lang="en-US" sz="1400">
                <a:solidFill>
                  <a:schemeClr val="tx1"/>
                </a:solidFill>
              </a:rPr>
              <a:t>?</a:t>
            </a:r>
          </a:p>
        </p:txBody>
      </p:sp>
      <p:sp>
        <p:nvSpPr>
          <p:cNvPr id="18" name="Rounded Rectangle 17">
            <a:extLst>
              <a:ext uri="{FF2B5EF4-FFF2-40B4-BE49-F238E27FC236}">
                <a16:creationId xmlns:a16="http://schemas.microsoft.com/office/drawing/2014/main" id="{3A7E3E91-81E2-2394-86E6-48F23F3552DC}"/>
              </a:ext>
            </a:extLst>
          </p:cNvPr>
          <p:cNvSpPr/>
          <p:nvPr/>
        </p:nvSpPr>
        <p:spPr>
          <a:xfrm>
            <a:off x="4479643" y="1779075"/>
            <a:ext cx="3224972" cy="738398"/>
          </a:xfrm>
          <a:prstGeom prst="roundRect">
            <a:avLst/>
          </a:prstGeom>
          <a:solidFill>
            <a:srgbClr val="007E3A"/>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t>Distance-based Surprise Adequacy (DSA)</a:t>
            </a:r>
          </a:p>
        </p:txBody>
      </p:sp>
      <p:sp>
        <p:nvSpPr>
          <p:cNvPr id="19" name="Rounded Rectangle 18">
            <a:extLst>
              <a:ext uri="{FF2B5EF4-FFF2-40B4-BE49-F238E27FC236}">
                <a16:creationId xmlns:a16="http://schemas.microsoft.com/office/drawing/2014/main" id="{65A6A86A-1AFE-4F6A-7F69-5A37E5621236}"/>
              </a:ext>
            </a:extLst>
          </p:cNvPr>
          <p:cNvSpPr/>
          <p:nvPr/>
        </p:nvSpPr>
        <p:spPr>
          <a:xfrm>
            <a:off x="4319143" y="3990681"/>
            <a:ext cx="3545971" cy="1050094"/>
          </a:xfrm>
          <a:prstGeom prst="roundRect">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chemeClr val="tx1"/>
                </a:solidFill>
              </a:rPr>
              <a:t>How likely is the new input to belong to the predicted class </a:t>
            </a:r>
            <a:r>
              <a:rPr lang="en-US" sz="1400" b="1" u="sng">
                <a:solidFill>
                  <a:schemeClr val="tx1"/>
                </a:solidFill>
              </a:rPr>
              <a:t>based on its Euclidean proximity to the predicted, other classes</a:t>
            </a:r>
            <a:r>
              <a:rPr lang="en-US" sz="1400">
                <a:solidFill>
                  <a:schemeClr val="tx1"/>
                </a:solidFill>
              </a:rPr>
              <a:t>?</a:t>
            </a:r>
          </a:p>
        </p:txBody>
      </p:sp>
      <p:sp>
        <p:nvSpPr>
          <p:cNvPr id="21" name="Rounded Rectangle 20">
            <a:extLst>
              <a:ext uri="{FF2B5EF4-FFF2-40B4-BE49-F238E27FC236}">
                <a16:creationId xmlns:a16="http://schemas.microsoft.com/office/drawing/2014/main" id="{51955A27-E481-2B48-7727-FC793F9BE668}"/>
              </a:ext>
            </a:extLst>
          </p:cNvPr>
          <p:cNvSpPr/>
          <p:nvPr/>
        </p:nvSpPr>
        <p:spPr>
          <a:xfrm>
            <a:off x="8339176" y="1779075"/>
            <a:ext cx="3224972" cy="738398"/>
          </a:xfrm>
          <a:prstGeom prst="round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t>Surprise Coverage (SC)</a:t>
            </a:r>
          </a:p>
        </p:txBody>
      </p:sp>
      <p:sp>
        <p:nvSpPr>
          <p:cNvPr id="22" name="Oval 21">
            <a:extLst>
              <a:ext uri="{FF2B5EF4-FFF2-40B4-BE49-F238E27FC236}">
                <a16:creationId xmlns:a16="http://schemas.microsoft.com/office/drawing/2014/main" id="{A913522B-6885-3411-B7F1-790E05906D5B}"/>
              </a:ext>
            </a:extLst>
          </p:cNvPr>
          <p:cNvSpPr/>
          <p:nvPr/>
        </p:nvSpPr>
        <p:spPr>
          <a:xfrm>
            <a:off x="4910694" y="3400556"/>
            <a:ext cx="122397" cy="122397"/>
          </a:xfrm>
          <a:prstGeom prst="ellipse">
            <a:avLst/>
          </a:prstGeom>
          <a:solidFill>
            <a:schemeClr val="accent3">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F72D6EE1-9273-0313-0DF5-D39FE5DED8CB}"/>
              </a:ext>
            </a:extLst>
          </p:cNvPr>
          <p:cNvSpPr/>
          <p:nvPr/>
        </p:nvSpPr>
        <p:spPr>
          <a:xfrm>
            <a:off x="5502932" y="2838876"/>
            <a:ext cx="122397" cy="122397"/>
          </a:xfrm>
          <a:prstGeom prst="ellipse">
            <a:avLst/>
          </a:prstGeom>
          <a:solidFill>
            <a:schemeClr val="accent3">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364F1B7F-E837-70D6-42B4-8BDC990363B3}"/>
              </a:ext>
            </a:extLst>
          </p:cNvPr>
          <p:cNvSpPr/>
          <p:nvPr/>
        </p:nvSpPr>
        <p:spPr>
          <a:xfrm>
            <a:off x="6122178" y="3604231"/>
            <a:ext cx="122397" cy="122397"/>
          </a:xfrm>
          <a:prstGeom prst="ellipse">
            <a:avLst/>
          </a:prstGeom>
          <a:solidFill>
            <a:schemeClr val="accent3">
              <a:lumMod val="5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5419FC63-F12C-31F5-7D50-F12BCA7475D3}"/>
                  </a:ext>
                </a:extLst>
              </p:cNvPr>
              <p:cNvSpPr txBox="1"/>
              <p:nvPr/>
            </p:nvSpPr>
            <p:spPr>
              <a:xfrm>
                <a:off x="819441" y="5205838"/>
                <a:ext cx="3006336" cy="5645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𝑓</m:t>
                      </m:r>
                      <m:d>
                        <m:dPr>
                          <m:ctrlPr>
                            <a:rPr lang="en-US" sz="1200" b="0" i="1" smtClean="0">
                              <a:latin typeface="Cambria Math" panose="02040503050406030204" pitchFamily="18" charset="0"/>
                            </a:rPr>
                          </m:ctrlPr>
                        </m:dPr>
                        <m:e>
                          <m:r>
                            <a:rPr lang="en-US" sz="1200" b="0" i="1" smtClean="0">
                              <a:latin typeface="Cambria Math" panose="02040503050406030204" pitchFamily="18" charset="0"/>
                            </a:rPr>
                            <m:t>𝑥</m:t>
                          </m:r>
                        </m:e>
                      </m:d>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m:t>
                          </m:r>
                        </m:num>
                        <m:den>
                          <m:r>
                            <a:rPr lang="en-US" sz="1200" b="0" i="1" smtClean="0">
                              <a:latin typeface="Cambria Math" panose="02040503050406030204" pitchFamily="18" charset="0"/>
                            </a:rPr>
                            <m:t>|</m:t>
                          </m:r>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𝐴</m:t>
                              </m:r>
                            </m:e>
                            <m:sub>
                              <m:r>
                                <a:rPr lang="en-US" sz="1200" b="0" i="1" smtClean="0">
                                  <a:latin typeface="Cambria Math" panose="02040503050406030204" pitchFamily="18" charset="0"/>
                                </a:rPr>
                                <m:t>𝑡𝑟𝑎𝑖𝑛</m:t>
                              </m:r>
                            </m:sub>
                          </m:sSub>
                          <m:r>
                            <a:rPr lang="en-US" sz="1200" b="0" i="1" smtClean="0">
                              <a:latin typeface="Cambria Math" panose="02040503050406030204" pitchFamily="18" charset="0"/>
                            </a:rPr>
                            <m:t>|</m:t>
                          </m:r>
                        </m:den>
                      </m:f>
                      <m:nary>
                        <m:naryPr>
                          <m:chr m:val="∑"/>
                          <m:supHide m:val="on"/>
                          <m:ctrlPr>
                            <a:rPr lang="en-US" sz="1200" b="0" i="1" smtClean="0">
                              <a:latin typeface="Cambria Math" panose="02040503050406030204" pitchFamily="18" charset="0"/>
                            </a:rPr>
                          </m:ctrlPr>
                        </m:naryPr>
                        <m:sub>
                          <m:sSub>
                            <m:sSubPr>
                              <m:ctrlPr>
                                <a:rPr lang="en-US" sz="1200" b="0" i="1" smtClean="0">
                                  <a:latin typeface="Cambria Math" panose="02040503050406030204" pitchFamily="18" charset="0"/>
                                </a:rPr>
                              </m:ctrlPr>
                            </m:sSubPr>
                            <m:e>
                              <m:r>
                                <m:rPr>
                                  <m:brk m:alnAt="7"/>
                                </m:rPr>
                                <a:rPr lang="en-US" sz="1200" b="0" i="1" smtClean="0">
                                  <a:latin typeface="Cambria Math" panose="02040503050406030204" pitchFamily="18" charset="0"/>
                                </a:rPr>
                                <m:t>𝑥</m:t>
                              </m:r>
                            </m:e>
                            <m:sub>
                              <m:r>
                                <m:rPr>
                                  <m:brk m:alnAt="7"/>
                                </m:rPr>
                                <a:rPr lang="en-US" sz="1200" b="0" i="1" smtClean="0">
                                  <a:latin typeface="Cambria Math" panose="02040503050406030204" pitchFamily="18" charset="0"/>
                                </a:rPr>
                                <m:t>𝑖</m:t>
                              </m:r>
                            </m:sub>
                          </m:sSub>
                          <m:r>
                            <m:rPr>
                              <m:brk m:alnAt="7"/>
                            </m:rPr>
                            <a:rPr lang="en-US" sz="1200" b="0" i="1" smtClean="0">
                              <a:latin typeface="Cambria Math" panose="02040503050406030204" pitchFamily="18" charset="0"/>
                            </a:rPr>
                            <m:t> </m:t>
                          </m:r>
                          <m:r>
                            <a:rPr lang="en-US" sz="1200" b="0" i="1" smtClean="0">
                              <a:latin typeface="Cambria Math" panose="02040503050406030204" pitchFamily="18" charset="0"/>
                              <a:ea typeface="Cambria Math" panose="02040503050406030204" pitchFamily="18" charset="0"/>
                            </a:rPr>
                            <m:t>∈</m:t>
                          </m:r>
                          <m:sSub>
                            <m:sSubPr>
                              <m:ctrlPr>
                                <a:rPr lang="en-US" sz="1200" b="0" i="1" smtClean="0">
                                  <a:latin typeface="Cambria Math" panose="02040503050406030204" pitchFamily="18" charset="0"/>
                                  <a:ea typeface="Cambria Math" panose="02040503050406030204" pitchFamily="18" charset="0"/>
                                </a:rPr>
                              </m:ctrlPr>
                            </m:sSubPr>
                            <m:e>
                              <m:r>
                                <a:rPr lang="en-US" sz="1200" b="0" i="1" smtClean="0">
                                  <a:latin typeface="Cambria Math" panose="02040503050406030204" pitchFamily="18" charset="0"/>
                                  <a:ea typeface="Cambria Math" panose="02040503050406030204" pitchFamily="18" charset="0"/>
                                </a:rPr>
                                <m:t> </m:t>
                              </m:r>
                              <m:r>
                                <m:rPr>
                                  <m:brk m:alnAt="7"/>
                                </m:rPr>
                                <a:rPr lang="en-US" sz="1200" b="0" i="1" smtClean="0">
                                  <a:latin typeface="Cambria Math" panose="02040503050406030204" pitchFamily="18" charset="0"/>
                                  <a:ea typeface="Cambria Math" panose="02040503050406030204" pitchFamily="18" charset="0"/>
                                </a:rPr>
                                <m:t>𝑋</m:t>
                              </m:r>
                            </m:e>
                            <m:sub>
                              <m:r>
                                <m:rPr>
                                  <m:brk m:alnAt="7"/>
                                </m:rPr>
                                <a:rPr lang="en-US" sz="1200" b="0" i="1" smtClean="0">
                                  <a:latin typeface="Cambria Math" panose="02040503050406030204" pitchFamily="18" charset="0"/>
                                  <a:ea typeface="Cambria Math" panose="02040503050406030204" pitchFamily="18" charset="0"/>
                                </a:rPr>
                                <m:t>𝑡</m:t>
                              </m:r>
                              <m:r>
                                <a:rPr lang="en-US" sz="1200" b="0" i="1" smtClean="0">
                                  <a:latin typeface="Cambria Math" panose="02040503050406030204" pitchFamily="18" charset="0"/>
                                  <a:ea typeface="Cambria Math" panose="02040503050406030204" pitchFamily="18" charset="0"/>
                                </a:rPr>
                                <m:t>𝑟𝑎𝑖𝑛</m:t>
                              </m:r>
                            </m:sub>
                          </m:sSub>
                        </m:sub>
                        <m:sup/>
                        <m:e>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𝐾</m:t>
                              </m:r>
                            </m:e>
                            <m:sub>
                              <m:r>
                                <a:rPr lang="en-US" sz="1200" b="0" i="1" smtClean="0">
                                  <a:latin typeface="Cambria Math" panose="02040503050406030204" pitchFamily="18" charset="0"/>
                                </a:rPr>
                                <m:t>𝐻</m:t>
                              </m:r>
                            </m:sub>
                          </m:sSub>
                          <m:r>
                            <a:rPr lang="en-US" sz="1200" b="0" i="1" smtClean="0">
                              <a:latin typeface="Cambria Math" panose="02040503050406030204" pitchFamily="18" charset="0"/>
                            </a:rPr>
                            <m:t>(</m:t>
                          </m:r>
                          <m:r>
                            <a:rPr lang="en-US" sz="1200" b="0" i="1" smtClean="0">
                              <a:latin typeface="Cambria Math" panose="02040503050406030204" pitchFamily="18" charset="0"/>
                              <a:ea typeface="Cambria Math" panose="02040503050406030204" pitchFamily="18" charset="0"/>
                            </a:rPr>
                            <m:t>𝛼</m:t>
                          </m:r>
                          <m:d>
                            <m:dPr>
                              <m:ctrlPr>
                                <a:rPr lang="en-US" sz="1200" b="0" i="1" smtClean="0">
                                  <a:latin typeface="Cambria Math" panose="02040503050406030204" pitchFamily="18" charset="0"/>
                                  <a:ea typeface="Cambria Math" panose="02040503050406030204" pitchFamily="18" charset="0"/>
                                </a:rPr>
                              </m:ctrlPr>
                            </m:dPr>
                            <m:e>
                              <m:r>
                                <a:rPr lang="en-US" sz="1200" b="0" i="1" smtClean="0">
                                  <a:latin typeface="Cambria Math" panose="02040503050406030204" pitchFamily="18" charset="0"/>
                                  <a:ea typeface="Cambria Math" panose="02040503050406030204" pitchFamily="18" charset="0"/>
                                </a:rPr>
                                <m:t>𝑥</m:t>
                              </m:r>
                            </m:e>
                          </m:d>
                          <m:r>
                            <a:rPr lang="en-US" sz="1200" b="0" i="1" smtClean="0">
                              <a:latin typeface="Cambria Math" panose="02040503050406030204" pitchFamily="18" charset="0"/>
                              <a:ea typeface="Cambria Math" panose="02040503050406030204" pitchFamily="18" charset="0"/>
                            </a:rPr>
                            <m:t>−</m:t>
                          </m:r>
                          <m:r>
                            <a:rPr lang="en-US" sz="1200" i="1">
                              <a:latin typeface="Cambria Math" panose="02040503050406030204" pitchFamily="18" charset="0"/>
                              <a:ea typeface="Cambria Math" panose="02040503050406030204" pitchFamily="18" charset="0"/>
                            </a:rPr>
                            <m:t>𝛼</m:t>
                          </m:r>
                          <m:d>
                            <m:dPr>
                              <m:ctrlPr>
                                <a:rPr lang="en-US" sz="1200" b="0" i="1" smtClean="0">
                                  <a:latin typeface="Cambria Math" panose="02040503050406030204" pitchFamily="18" charset="0"/>
                                  <a:ea typeface="Cambria Math" panose="02040503050406030204" pitchFamily="18" charset="0"/>
                                </a:rPr>
                              </m:ctrlPr>
                            </m:dPr>
                            <m:e>
                              <m:sSub>
                                <m:sSubPr>
                                  <m:ctrlPr>
                                    <a:rPr lang="en-US" sz="1200" b="0" i="1" smtClean="0">
                                      <a:latin typeface="Cambria Math" panose="02040503050406030204" pitchFamily="18" charset="0"/>
                                      <a:ea typeface="Cambria Math" panose="02040503050406030204" pitchFamily="18" charset="0"/>
                                    </a:rPr>
                                  </m:ctrlPr>
                                </m:sSubPr>
                                <m:e>
                                  <m:r>
                                    <a:rPr lang="en-US" sz="1200" b="0" i="1" smtClean="0">
                                      <a:latin typeface="Cambria Math" panose="02040503050406030204" pitchFamily="18" charset="0"/>
                                      <a:ea typeface="Cambria Math" panose="02040503050406030204" pitchFamily="18" charset="0"/>
                                    </a:rPr>
                                    <m:t>𝑥</m:t>
                                  </m:r>
                                </m:e>
                                <m:sub>
                                  <m:r>
                                    <a:rPr lang="en-US" sz="1200" b="0" i="1" smtClean="0">
                                      <a:latin typeface="Cambria Math" panose="02040503050406030204" pitchFamily="18" charset="0"/>
                                      <a:ea typeface="Cambria Math" panose="02040503050406030204" pitchFamily="18" charset="0"/>
                                    </a:rPr>
                                    <m:t>𝑖</m:t>
                                  </m:r>
                                </m:sub>
                              </m:sSub>
                            </m:e>
                          </m:d>
                          <m:r>
                            <a:rPr lang="en-US" sz="1200" b="0" i="1" smtClean="0">
                              <a:latin typeface="Cambria Math" panose="02040503050406030204" pitchFamily="18" charset="0"/>
                              <a:ea typeface="Cambria Math" panose="02040503050406030204" pitchFamily="18" charset="0"/>
                            </a:rPr>
                            <m:t>)</m:t>
                          </m:r>
                        </m:e>
                      </m:nary>
                    </m:oMath>
                  </m:oMathPara>
                </a14:m>
                <a:endParaRPr lang="en-US" sz="1200"/>
              </a:p>
            </p:txBody>
          </p:sp>
        </mc:Choice>
        <mc:Fallback xmlns="">
          <p:sp>
            <p:nvSpPr>
              <p:cNvPr id="26" name="TextBox 25">
                <a:extLst>
                  <a:ext uri="{FF2B5EF4-FFF2-40B4-BE49-F238E27FC236}">
                    <a16:creationId xmlns:a16="http://schemas.microsoft.com/office/drawing/2014/main" id="{5419FC63-F12C-31F5-7D50-F12BCA7475D3}"/>
                  </a:ext>
                </a:extLst>
              </p:cNvPr>
              <p:cNvSpPr txBox="1">
                <a:spLocks noRot="1" noChangeAspect="1" noMove="1" noResize="1" noEditPoints="1" noAdjustHandles="1" noChangeArrowheads="1" noChangeShapeType="1" noTextEdit="1"/>
              </p:cNvSpPr>
              <p:nvPr/>
            </p:nvSpPr>
            <p:spPr>
              <a:xfrm>
                <a:off x="819441" y="5205838"/>
                <a:ext cx="3006336" cy="564578"/>
              </a:xfrm>
              <a:prstGeom prst="rect">
                <a:avLst/>
              </a:prstGeom>
              <a:blipFill>
                <a:blip r:embed="rId3"/>
                <a:stretch>
                  <a:fillRect t="-110753" b="-1516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1D2037DA-B787-1066-A4DA-360FD3210BE9}"/>
                  </a:ext>
                </a:extLst>
              </p:cNvPr>
              <p:cNvSpPr txBox="1"/>
              <p:nvPr/>
            </p:nvSpPr>
            <p:spPr>
              <a:xfrm>
                <a:off x="1500685" y="5858354"/>
                <a:ext cx="1643848"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𝐿𝑆𝐴</m:t>
                      </m:r>
                      <m:d>
                        <m:dPr>
                          <m:ctrlPr>
                            <a:rPr lang="en-US" sz="1200" b="0" i="1" smtClean="0">
                              <a:latin typeface="Cambria Math" panose="02040503050406030204" pitchFamily="18" charset="0"/>
                            </a:rPr>
                          </m:ctrlPr>
                        </m:dPr>
                        <m:e>
                          <m:r>
                            <a:rPr lang="en-US" sz="1200" b="0" i="1" smtClean="0">
                              <a:latin typeface="Cambria Math" panose="02040503050406030204" pitchFamily="18" charset="0"/>
                            </a:rPr>
                            <m:t>𝑥</m:t>
                          </m:r>
                        </m:e>
                      </m:d>
                      <m:r>
                        <a:rPr lang="en-US" sz="1200" b="0" i="1" smtClean="0">
                          <a:latin typeface="Cambria Math" panose="02040503050406030204" pitchFamily="18" charset="0"/>
                        </a:rPr>
                        <m:t>=−</m:t>
                      </m:r>
                      <m:r>
                        <m:rPr>
                          <m:sty m:val="p"/>
                        </m:rPr>
                        <a:rPr lang="en-US" sz="1200" b="0" i="0" smtClean="0">
                          <a:latin typeface="Cambria Math" panose="02040503050406030204" pitchFamily="18" charset="0"/>
                        </a:rPr>
                        <m:t>log</m:t>
                      </m:r>
                      <m:r>
                        <a:rPr lang="en-US" sz="1200" b="0" i="1" smtClean="0">
                          <a:latin typeface="Cambria Math" panose="02040503050406030204" pitchFamily="18" charset="0"/>
                        </a:rPr>
                        <m:t>⁡(</m:t>
                      </m:r>
                      <m:r>
                        <a:rPr lang="en-US" sz="1200" b="0" i="1" smtClean="0">
                          <a:latin typeface="Cambria Math" panose="02040503050406030204" pitchFamily="18" charset="0"/>
                        </a:rPr>
                        <m:t>𝑓</m:t>
                      </m:r>
                      <m:d>
                        <m:dPr>
                          <m:ctrlPr>
                            <a:rPr lang="en-US" sz="1200" b="0" i="1" smtClean="0">
                              <a:latin typeface="Cambria Math" panose="02040503050406030204" pitchFamily="18" charset="0"/>
                            </a:rPr>
                          </m:ctrlPr>
                        </m:dPr>
                        <m:e>
                          <m:r>
                            <a:rPr lang="en-US" sz="1200" b="0" i="1" smtClean="0">
                              <a:latin typeface="Cambria Math" panose="02040503050406030204" pitchFamily="18" charset="0"/>
                            </a:rPr>
                            <m:t>𝑥</m:t>
                          </m:r>
                        </m:e>
                      </m:d>
                      <m:r>
                        <a:rPr lang="en-US" sz="1200" b="0" i="1" smtClean="0">
                          <a:latin typeface="Cambria Math" panose="02040503050406030204" pitchFamily="18" charset="0"/>
                        </a:rPr>
                        <m:t>)</m:t>
                      </m:r>
                    </m:oMath>
                  </m:oMathPara>
                </a14:m>
                <a:endParaRPr lang="en-US" sz="1200"/>
              </a:p>
            </p:txBody>
          </p:sp>
        </mc:Choice>
        <mc:Fallback xmlns="">
          <p:sp>
            <p:nvSpPr>
              <p:cNvPr id="27" name="TextBox 26">
                <a:extLst>
                  <a:ext uri="{FF2B5EF4-FFF2-40B4-BE49-F238E27FC236}">
                    <a16:creationId xmlns:a16="http://schemas.microsoft.com/office/drawing/2014/main" id="{1D2037DA-B787-1066-A4DA-360FD3210BE9}"/>
                  </a:ext>
                </a:extLst>
              </p:cNvPr>
              <p:cNvSpPr txBox="1">
                <a:spLocks noRot="1" noChangeAspect="1" noMove="1" noResize="1" noEditPoints="1" noAdjustHandles="1" noChangeArrowheads="1" noChangeShapeType="1" noTextEdit="1"/>
              </p:cNvSpPr>
              <p:nvPr/>
            </p:nvSpPr>
            <p:spPr>
              <a:xfrm>
                <a:off x="1500685" y="5858354"/>
                <a:ext cx="1643848" cy="276999"/>
              </a:xfrm>
              <a:prstGeom prst="rect">
                <a:avLst/>
              </a:prstGeom>
              <a:blipFill>
                <a:blip r:embed="rId4"/>
                <a:stretch>
                  <a:fillRect b="-8889"/>
                </a:stretch>
              </a:blipFill>
            </p:spPr>
            <p:txBody>
              <a:bodyPr/>
              <a:lstStyle/>
              <a:p>
                <a:r>
                  <a:rPr lang="en-US">
                    <a:noFill/>
                  </a:rPr>
                  <a:t> </a:t>
                </a:r>
              </a:p>
            </p:txBody>
          </p:sp>
        </mc:Fallback>
      </mc:AlternateContent>
      <p:cxnSp>
        <p:nvCxnSpPr>
          <p:cNvPr id="28" name="Straight Arrow Connector 27">
            <a:extLst>
              <a:ext uri="{FF2B5EF4-FFF2-40B4-BE49-F238E27FC236}">
                <a16:creationId xmlns:a16="http://schemas.microsoft.com/office/drawing/2014/main" id="{D98FDAAA-A02F-6AC5-4AC2-D437E8F3796A}"/>
              </a:ext>
            </a:extLst>
          </p:cNvPr>
          <p:cNvCxnSpPr>
            <a:cxnSpLocks/>
            <a:stCxn id="22" idx="7"/>
            <a:endCxn id="24" idx="3"/>
          </p:cNvCxnSpPr>
          <p:nvPr/>
        </p:nvCxnSpPr>
        <p:spPr>
          <a:xfrm flipV="1">
            <a:off x="5015166" y="2943348"/>
            <a:ext cx="505691" cy="475133"/>
          </a:xfrm>
          <a:prstGeom prst="straightConnector1">
            <a:avLst/>
          </a:prstGeom>
          <a:ln w="28575">
            <a:solidFill>
              <a:schemeClr val="accent6">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B0D668D5-6E72-C1F9-5CB3-72B86F1B8DC8}"/>
              </a:ext>
            </a:extLst>
          </p:cNvPr>
          <p:cNvCxnSpPr>
            <a:cxnSpLocks/>
            <a:stCxn id="22" idx="6"/>
            <a:endCxn id="25" idx="2"/>
          </p:cNvCxnSpPr>
          <p:nvPr/>
        </p:nvCxnSpPr>
        <p:spPr>
          <a:xfrm>
            <a:off x="5033091" y="3461755"/>
            <a:ext cx="1089087" cy="203675"/>
          </a:xfrm>
          <a:prstGeom prst="straightConnector1">
            <a:avLst/>
          </a:prstGeom>
          <a:ln w="28575">
            <a:solidFill>
              <a:schemeClr val="accent6">
                <a:lumMod val="75000"/>
              </a:schemeClr>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D140522-E599-C588-6F0A-15C65F459D89}"/>
                  </a:ext>
                </a:extLst>
              </p:cNvPr>
              <p:cNvSpPr txBox="1"/>
              <p:nvPr/>
            </p:nvSpPr>
            <p:spPr>
              <a:xfrm>
                <a:off x="1296768" y="3203581"/>
                <a:ext cx="30636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𝑥</m:t>
                      </m:r>
                    </m:oMath>
                  </m:oMathPara>
                </a14:m>
                <a:endParaRPr lang="en-US" sz="1200"/>
              </a:p>
            </p:txBody>
          </p:sp>
        </mc:Choice>
        <mc:Fallback xmlns="">
          <p:sp>
            <p:nvSpPr>
              <p:cNvPr id="35" name="TextBox 34">
                <a:extLst>
                  <a:ext uri="{FF2B5EF4-FFF2-40B4-BE49-F238E27FC236}">
                    <a16:creationId xmlns:a16="http://schemas.microsoft.com/office/drawing/2014/main" id="{DD140522-E599-C588-6F0A-15C65F459D89}"/>
                  </a:ext>
                </a:extLst>
              </p:cNvPr>
              <p:cNvSpPr txBox="1">
                <a:spLocks noRot="1" noChangeAspect="1" noMove="1" noResize="1" noEditPoints="1" noAdjustHandles="1" noChangeArrowheads="1" noChangeShapeType="1" noTextEdit="1"/>
              </p:cNvSpPr>
              <p:nvPr/>
            </p:nvSpPr>
            <p:spPr>
              <a:xfrm>
                <a:off x="1296768" y="3203581"/>
                <a:ext cx="306366" cy="276999"/>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26AB8A7F-4E85-53F8-3449-408320F16BDA}"/>
                  </a:ext>
                </a:extLst>
              </p:cNvPr>
              <p:cNvSpPr txBox="1"/>
              <p:nvPr/>
            </p:nvSpPr>
            <p:spPr>
              <a:xfrm>
                <a:off x="4928602" y="3428935"/>
                <a:ext cx="30636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𝑥</m:t>
                      </m:r>
                    </m:oMath>
                  </m:oMathPara>
                </a14:m>
                <a:endParaRPr lang="en-US" sz="1200"/>
              </a:p>
            </p:txBody>
          </p:sp>
        </mc:Choice>
        <mc:Fallback xmlns="">
          <p:sp>
            <p:nvSpPr>
              <p:cNvPr id="36" name="TextBox 35">
                <a:extLst>
                  <a:ext uri="{FF2B5EF4-FFF2-40B4-BE49-F238E27FC236}">
                    <a16:creationId xmlns:a16="http://schemas.microsoft.com/office/drawing/2014/main" id="{26AB8A7F-4E85-53F8-3449-408320F16BDA}"/>
                  </a:ext>
                </a:extLst>
              </p:cNvPr>
              <p:cNvSpPr txBox="1">
                <a:spLocks noRot="1" noChangeAspect="1" noMove="1" noResize="1" noEditPoints="1" noAdjustHandles="1" noChangeArrowheads="1" noChangeShapeType="1" noTextEdit="1"/>
              </p:cNvSpPr>
              <p:nvPr/>
            </p:nvSpPr>
            <p:spPr>
              <a:xfrm>
                <a:off x="4928602" y="3428935"/>
                <a:ext cx="306366" cy="276999"/>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4C4F947D-0DA1-4D6A-0079-83A9C224C071}"/>
                  </a:ext>
                </a:extLst>
              </p:cNvPr>
              <p:cNvSpPr txBox="1"/>
              <p:nvPr/>
            </p:nvSpPr>
            <p:spPr>
              <a:xfrm>
                <a:off x="5543341" y="2863276"/>
                <a:ext cx="379911"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𝑥</m:t>
                          </m:r>
                        </m:e>
                        <m:sub>
                          <m:r>
                            <a:rPr lang="en-US" sz="1200" b="0" i="1" smtClean="0">
                              <a:latin typeface="Cambria Math" panose="02040503050406030204" pitchFamily="18" charset="0"/>
                            </a:rPr>
                            <m:t>𝑎</m:t>
                          </m:r>
                        </m:sub>
                      </m:sSub>
                    </m:oMath>
                  </m:oMathPara>
                </a14:m>
                <a:endParaRPr lang="en-US" sz="1200"/>
              </a:p>
            </p:txBody>
          </p:sp>
        </mc:Choice>
        <mc:Fallback xmlns="">
          <p:sp>
            <p:nvSpPr>
              <p:cNvPr id="37" name="TextBox 36">
                <a:extLst>
                  <a:ext uri="{FF2B5EF4-FFF2-40B4-BE49-F238E27FC236}">
                    <a16:creationId xmlns:a16="http://schemas.microsoft.com/office/drawing/2014/main" id="{4C4F947D-0DA1-4D6A-0079-83A9C224C071}"/>
                  </a:ext>
                </a:extLst>
              </p:cNvPr>
              <p:cNvSpPr txBox="1">
                <a:spLocks noRot="1" noChangeAspect="1" noMove="1" noResize="1" noEditPoints="1" noAdjustHandles="1" noChangeArrowheads="1" noChangeShapeType="1" noTextEdit="1"/>
              </p:cNvSpPr>
              <p:nvPr/>
            </p:nvSpPr>
            <p:spPr>
              <a:xfrm>
                <a:off x="5543341" y="2863276"/>
                <a:ext cx="379911" cy="27699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488B844D-177C-1D96-FA74-C488A01D1275}"/>
                  </a:ext>
                </a:extLst>
              </p:cNvPr>
              <p:cNvSpPr txBox="1"/>
              <p:nvPr/>
            </p:nvSpPr>
            <p:spPr>
              <a:xfrm>
                <a:off x="6183376" y="3604206"/>
                <a:ext cx="376962"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𝑥</m:t>
                          </m:r>
                        </m:e>
                        <m:sub>
                          <m:r>
                            <a:rPr lang="en-US" sz="1200" b="0" i="1" smtClean="0">
                              <a:latin typeface="Cambria Math" panose="02040503050406030204" pitchFamily="18" charset="0"/>
                            </a:rPr>
                            <m:t>𝑏</m:t>
                          </m:r>
                        </m:sub>
                      </m:sSub>
                    </m:oMath>
                  </m:oMathPara>
                </a14:m>
                <a:endParaRPr lang="en-US" sz="1200"/>
              </a:p>
            </p:txBody>
          </p:sp>
        </mc:Choice>
        <mc:Fallback xmlns="">
          <p:sp>
            <p:nvSpPr>
              <p:cNvPr id="38" name="TextBox 37">
                <a:extLst>
                  <a:ext uri="{FF2B5EF4-FFF2-40B4-BE49-F238E27FC236}">
                    <a16:creationId xmlns:a16="http://schemas.microsoft.com/office/drawing/2014/main" id="{488B844D-177C-1D96-FA74-C488A01D1275}"/>
                  </a:ext>
                </a:extLst>
              </p:cNvPr>
              <p:cNvSpPr txBox="1">
                <a:spLocks noRot="1" noChangeAspect="1" noMove="1" noResize="1" noEditPoints="1" noAdjustHandles="1" noChangeArrowheads="1" noChangeShapeType="1" noTextEdit="1"/>
              </p:cNvSpPr>
              <p:nvPr/>
            </p:nvSpPr>
            <p:spPr>
              <a:xfrm>
                <a:off x="6183376" y="3604206"/>
                <a:ext cx="376962" cy="276999"/>
              </a:xfrm>
              <a:prstGeom prst="rect">
                <a:avLst/>
              </a:prstGeom>
              <a:blipFill>
                <a:blip r:embed="rId8"/>
                <a:stretch>
                  <a:fillRect/>
                </a:stretch>
              </a:blipFill>
            </p:spPr>
            <p:txBody>
              <a:bodyPr/>
              <a:lstStyle/>
              <a:p>
                <a:r>
                  <a:rPr lang="en-US">
                    <a:noFill/>
                  </a:rPr>
                  <a:t> </a:t>
                </a:r>
              </a:p>
            </p:txBody>
          </p:sp>
        </mc:Fallback>
      </mc:AlternateContent>
      <p:sp>
        <p:nvSpPr>
          <p:cNvPr id="40" name="TextBox 39">
            <a:extLst>
              <a:ext uri="{FF2B5EF4-FFF2-40B4-BE49-F238E27FC236}">
                <a16:creationId xmlns:a16="http://schemas.microsoft.com/office/drawing/2014/main" id="{7337444C-F59F-DE2F-A35D-C7A42515408A}"/>
              </a:ext>
            </a:extLst>
          </p:cNvPr>
          <p:cNvSpPr txBox="1"/>
          <p:nvPr/>
        </p:nvSpPr>
        <p:spPr>
          <a:xfrm>
            <a:off x="5779868" y="2631724"/>
            <a:ext cx="780470" cy="461665"/>
          </a:xfrm>
          <a:prstGeom prst="rect">
            <a:avLst/>
          </a:prstGeom>
          <a:noFill/>
        </p:spPr>
        <p:txBody>
          <a:bodyPr wrap="none" rtlCol="0">
            <a:spAutoFit/>
          </a:bodyPr>
          <a:lstStyle/>
          <a:p>
            <a:pPr algn="ctr"/>
            <a:r>
              <a:rPr lang="en-US" sz="1200"/>
              <a:t>Predicted</a:t>
            </a:r>
          </a:p>
          <a:p>
            <a:pPr algn="ctr"/>
            <a:r>
              <a:rPr lang="en-US" sz="1200"/>
              <a:t>Class</a:t>
            </a:r>
          </a:p>
        </p:txBody>
      </p:sp>
      <p:sp>
        <p:nvSpPr>
          <p:cNvPr id="41" name="TextBox 40">
            <a:extLst>
              <a:ext uri="{FF2B5EF4-FFF2-40B4-BE49-F238E27FC236}">
                <a16:creationId xmlns:a16="http://schemas.microsoft.com/office/drawing/2014/main" id="{6A538848-EF46-2E72-354F-CEA09202EB97}"/>
              </a:ext>
            </a:extLst>
          </p:cNvPr>
          <p:cNvSpPr txBox="1"/>
          <p:nvPr/>
        </p:nvSpPr>
        <p:spPr>
          <a:xfrm>
            <a:off x="6371857" y="3374835"/>
            <a:ext cx="1001364" cy="461665"/>
          </a:xfrm>
          <a:prstGeom prst="rect">
            <a:avLst/>
          </a:prstGeom>
          <a:noFill/>
        </p:spPr>
        <p:txBody>
          <a:bodyPr wrap="none" rtlCol="0">
            <a:spAutoFit/>
          </a:bodyPr>
          <a:lstStyle/>
          <a:p>
            <a:pPr algn="ctr"/>
            <a:r>
              <a:rPr lang="en-US" sz="1200"/>
              <a:t>Next Nearest</a:t>
            </a:r>
          </a:p>
          <a:p>
            <a:pPr algn="ctr"/>
            <a:r>
              <a:rPr lang="en-US" sz="1200"/>
              <a:t>Class</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DA393E17-8D42-418D-4B41-E7BA9ECD1832}"/>
                  </a:ext>
                </a:extLst>
              </p:cNvPr>
              <p:cNvSpPr txBox="1"/>
              <p:nvPr/>
            </p:nvSpPr>
            <p:spPr>
              <a:xfrm>
                <a:off x="5113471" y="5227972"/>
                <a:ext cx="1845249"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𝑑𝑖𝑠</m:t>
                      </m:r>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𝑡</m:t>
                          </m:r>
                        </m:e>
                        <m:sub>
                          <m:r>
                            <a:rPr lang="en-US" sz="1200" b="0" i="1" smtClean="0">
                              <a:latin typeface="Cambria Math" panose="02040503050406030204" pitchFamily="18" charset="0"/>
                            </a:rPr>
                            <m:t>𝑎</m:t>
                          </m:r>
                        </m:sub>
                      </m:sSub>
                      <m:r>
                        <a:rPr lang="en-US" sz="1200" b="0" i="1" smtClean="0">
                          <a:latin typeface="Cambria Math" panose="02040503050406030204" pitchFamily="18" charset="0"/>
                        </a:rPr>
                        <m:t>=|</m:t>
                      </m:r>
                      <m:d>
                        <m:dPr>
                          <m:begChr m:val="|"/>
                          <m:endChr m:val="|"/>
                          <m:ctrlPr>
                            <a:rPr lang="en-US" sz="1200" b="0" i="1" smtClean="0">
                              <a:latin typeface="Cambria Math" panose="02040503050406030204" pitchFamily="18" charset="0"/>
                              <a:ea typeface="Cambria Math" panose="02040503050406030204" pitchFamily="18" charset="0"/>
                            </a:rPr>
                          </m:ctrlPr>
                        </m:dPr>
                        <m:e>
                          <m:r>
                            <a:rPr lang="en-US" sz="1200" b="0" i="1" smtClean="0">
                              <a:latin typeface="Cambria Math" panose="02040503050406030204" pitchFamily="18" charset="0"/>
                              <a:ea typeface="Cambria Math" panose="02040503050406030204" pitchFamily="18" charset="0"/>
                            </a:rPr>
                            <m:t>𝛼</m:t>
                          </m:r>
                          <m:d>
                            <m:dPr>
                              <m:ctrlPr>
                                <a:rPr lang="en-US" sz="1200" b="0" i="1" smtClean="0">
                                  <a:latin typeface="Cambria Math" panose="02040503050406030204" pitchFamily="18" charset="0"/>
                                  <a:ea typeface="Cambria Math" panose="02040503050406030204" pitchFamily="18" charset="0"/>
                                </a:rPr>
                              </m:ctrlPr>
                            </m:dPr>
                            <m:e>
                              <m:r>
                                <a:rPr lang="en-US" sz="1200" b="0" i="1" smtClean="0">
                                  <a:latin typeface="Cambria Math" panose="02040503050406030204" pitchFamily="18" charset="0"/>
                                  <a:ea typeface="Cambria Math" panose="02040503050406030204" pitchFamily="18" charset="0"/>
                                </a:rPr>
                                <m:t>𝑥</m:t>
                              </m:r>
                            </m:e>
                          </m:d>
                          <m:r>
                            <a:rPr lang="en-US" sz="1200" b="0" i="1" smtClean="0">
                              <a:latin typeface="Cambria Math" panose="02040503050406030204" pitchFamily="18" charset="0"/>
                              <a:ea typeface="Cambria Math" panose="02040503050406030204" pitchFamily="18" charset="0"/>
                            </a:rPr>
                            <m:t>−</m:t>
                          </m:r>
                          <m:r>
                            <a:rPr lang="en-US" sz="1200" b="0" i="1" smtClean="0">
                              <a:latin typeface="Cambria Math" panose="02040503050406030204" pitchFamily="18" charset="0"/>
                              <a:ea typeface="Cambria Math" panose="02040503050406030204" pitchFamily="18" charset="0"/>
                            </a:rPr>
                            <m:t>𝛼</m:t>
                          </m:r>
                          <m:d>
                            <m:dPr>
                              <m:ctrlPr>
                                <a:rPr lang="en-US" sz="1200" b="0" i="1" smtClean="0">
                                  <a:latin typeface="Cambria Math" panose="02040503050406030204" pitchFamily="18" charset="0"/>
                                  <a:ea typeface="Cambria Math" panose="02040503050406030204" pitchFamily="18" charset="0"/>
                                </a:rPr>
                              </m:ctrlPr>
                            </m:dPr>
                            <m:e>
                              <m:sSub>
                                <m:sSubPr>
                                  <m:ctrlPr>
                                    <a:rPr lang="en-US" sz="1200" b="0" i="1" smtClean="0">
                                      <a:latin typeface="Cambria Math" panose="02040503050406030204" pitchFamily="18" charset="0"/>
                                      <a:ea typeface="Cambria Math" panose="02040503050406030204" pitchFamily="18" charset="0"/>
                                    </a:rPr>
                                  </m:ctrlPr>
                                </m:sSubPr>
                                <m:e>
                                  <m:r>
                                    <a:rPr lang="en-US" sz="1200" b="0" i="1" smtClean="0">
                                      <a:latin typeface="Cambria Math" panose="02040503050406030204" pitchFamily="18" charset="0"/>
                                      <a:ea typeface="Cambria Math" panose="02040503050406030204" pitchFamily="18" charset="0"/>
                                    </a:rPr>
                                    <m:t>𝑥</m:t>
                                  </m:r>
                                </m:e>
                                <m:sub>
                                  <m:r>
                                    <a:rPr lang="en-US" sz="1200" b="0" i="1" smtClean="0">
                                      <a:latin typeface="Cambria Math" panose="02040503050406030204" pitchFamily="18" charset="0"/>
                                      <a:ea typeface="Cambria Math" panose="02040503050406030204" pitchFamily="18" charset="0"/>
                                    </a:rPr>
                                    <m:t>𝑎</m:t>
                                  </m:r>
                                </m:sub>
                              </m:sSub>
                            </m:e>
                          </m:d>
                        </m:e>
                      </m:d>
                      <m:r>
                        <a:rPr lang="en-US" sz="1200" b="0" i="1" smtClean="0">
                          <a:latin typeface="Cambria Math" panose="02040503050406030204" pitchFamily="18" charset="0"/>
                          <a:ea typeface="Cambria Math" panose="02040503050406030204" pitchFamily="18" charset="0"/>
                        </a:rPr>
                        <m:t>|</m:t>
                      </m:r>
                    </m:oMath>
                  </m:oMathPara>
                </a14:m>
                <a:endParaRPr lang="en-US" sz="1200"/>
              </a:p>
            </p:txBody>
          </p:sp>
        </mc:Choice>
        <mc:Fallback xmlns="">
          <p:sp>
            <p:nvSpPr>
              <p:cNvPr id="42" name="TextBox 41">
                <a:extLst>
                  <a:ext uri="{FF2B5EF4-FFF2-40B4-BE49-F238E27FC236}">
                    <a16:creationId xmlns:a16="http://schemas.microsoft.com/office/drawing/2014/main" id="{DA393E17-8D42-418D-4B41-E7BA9ECD1832}"/>
                  </a:ext>
                </a:extLst>
              </p:cNvPr>
              <p:cNvSpPr txBox="1">
                <a:spLocks noRot="1" noChangeAspect="1" noMove="1" noResize="1" noEditPoints="1" noAdjustHandles="1" noChangeArrowheads="1" noChangeShapeType="1" noTextEdit="1"/>
              </p:cNvSpPr>
              <p:nvPr/>
            </p:nvSpPr>
            <p:spPr>
              <a:xfrm>
                <a:off x="5113471" y="5227972"/>
                <a:ext cx="1845249" cy="276999"/>
              </a:xfrm>
              <a:prstGeom prst="rect">
                <a:avLst/>
              </a:prstGeom>
              <a:blipFill>
                <a:blip r:embed="rId9"/>
                <a:stretch>
                  <a:fillRect b="-444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0E657F12-B105-E810-1FDD-32B7D89E637A}"/>
                  </a:ext>
                </a:extLst>
              </p:cNvPr>
              <p:cNvSpPr txBox="1"/>
              <p:nvPr/>
            </p:nvSpPr>
            <p:spPr>
              <a:xfrm>
                <a:off x="5043195" y="5504971"/>
                <a:ext cx="1985800"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𝑑𝑖𝑠</m:t>
                      </m:r>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𝑡</m:t>
                          </m:r>
                        </m:e>
                        <m:sub>
                          <m:r>
                            <a:rPr lang="en-US" sz="1200" b="0" i="1" smtClean="0">
                              <a:latin typeface="Cambria Math" panose="02040503050406030204" pitchFamily="18" charset="0"/>
                            </a:rPr>
                            <m:t>𝑏</m:t>
                          </m:r>
                        </m:sub>
                      </m:sSub>
                      <m:r>
                        <a:rPr lang="en-US" sz="1200" b="0" i="1" smtClean="0">
                          <a:latin typeface="Cambria Math" panose="02040503050406030204" pitchFamily="18" charset="0"/>
                        </a:rPr>
                        <m:t>=|</m:t>
                      </m:r>
                      <m:d>
                        <m:dPr>
                          <m:begChr m:val="|"/>
                          <m:endChr m:val="|"/>
                          <m:ctrlPr>
                            <a:rPr lang="en-US" sz="1200" b="0" i="1" smtClean="0">
                              <a:latin typeface="Cambria Math" panose="02040503050406030204" pitchFamily="18" charset="0"/>
                              <a:ea typeface="Cambria Math" panose="02040503050406030204" pitchFamily="18" charset="0"/>
                            </a:rPr>
                          </m:ctrlPr>
                        </m:dPr>
                        <m:e>
                          <m:r>
                            <a:rPr lang="en-US" sz="1200" b="0" i="1" smtClean="0">
                              <a:latin typeface="Cambria Math" panose="02040503050406030204" pitchFamily="18" charset="0"/>
                              <a:ea typeface="Cambria Math" panose="02040503050406030204" pitchFamily="18" charset="0"/>
                            </a:rPr>
                            <m:t>𝛼</m:t>
                          </m:r>
                          <m:d>
                            <m:dPr>
                              <m:ctrlPr>
                                <a:rPr lang="en-US" sz="1200" b="0" i="1" smtClean="0">
                                  <a:latin typeface="Cambria Math" panose="02040503050406030204" pitchFamily="18" charset="0"/>
                                  <a:ea typeface="Cambria Math" panose="02040503050406030204" pitchFamily="18" charset="0"/>
                                </a:rPr>
                              </m:ctrlPr>
                            </m:dPr>
                            <m:e>
                              <m:sSub>
                                <m:sSubPr>
                                  <m:ctrlPr>
                                    <a:rPr lang="en-US" sz="1200" b="0" i="1" smtClean="0">
                                      <a:latin typeface="Cambria Math" panose="02040503050406030204" pitchFamily="18" charset="0"/>
                                      <a:ea typeface="Cambria Math" panose="02040503050406030204" pitchFamily="18" charset="0"/>
                                    </a:rPr>
                                  </m:ctrlPr>
                                </m:sSubPr>
                                <m:e>
                                  <m:r>
                                    <a:rPr lang="en-US" sz="1200" b="0" i="1" smtClean="0">
                                      <a:latin typeface="Cambria Math" panose="02040503050406030204" pitchFamily="18" charset="0"/>
                                      <a:ea typeface="Cambria Math" panose="02040503050406030204" pitchFamily="18" charset="0"/>
                                    </a:rPr>
                                    <m:t>𝑥</m:t>
                                  </m:r>
                                </m:e>
                                <m:sub>
                                  <m:r>
                                    <a:rPr lang="en-US" sz="1200" b="0" i="1" smtClean="0">
                                      <a:latin typeface="Cambria Math" panose="02040503050406030204" pitchFamily="18" charset="0"/>
                                      <a:ea typeface="Cambria Math" panose="02040503050406030204" pitchFamily="18" charset="0"/>
                                    </a:rPr>
                                    <m:t>𝑎</m:t>
                                  </m:r>
                                </m:sub>
                              </m:sSub>
                            </m:e>
                          </m:d>
                          <m:r>
                            <a:rPr lang="en-US" sz="1200" b="0" i="1" smtClean="0">
                              <a:latin typeface="Cambria Math" panose="02040503050406030204" pitchFamily="18" charset="0"/>
                              <a:ea typeface="Cambria Math" panose="02040503050406030204" pitchFamily="18" charset="0"/>
                            </a:rPr>
                            <m:t>−</m:t>
                          </m:r>
                          <m:r>
                            <a:rPr lang="en-US" sz="1200" b="0" i="1" smtClean="0">
                              <a:latin typeface="Cambria Math" panose="02040503050406030204" pitchFamily="18" charset="0"/>
                              <a:ea typeface="Cambria Math" panose="02040503050406030204" pitchFamily="18" charset="0"/>
                            </a:rPr>
                            <m:t>𝛼</m:t>
                          </m:r>
                          <m:d>
                            <m:dPr>
                              <m:ctrlPr>
                                <a:rPr lang="en-US" sz="1200" b="0" i="1" smtClean="0">
                                  <a:latin typeface="Cambria Math" panose="02040503050406030204" pitchFamily="18" charset="0"/>
                                  <a:ea typeface="Cambria Math" panose="02040503050406030204" pitchFamily="18" charset="0"/>
                                </a:rPr>
                              </m:ctrlPr>
                            </m:dPr>
                            <m:e>
                              <m:sSub>
                                <m:sSubPr>
                                  <m:ctrlPr>
                                    <a:rPr lang="en-US" sz="1200" b="0" i="1" smtClean="0">
                                      <a:latin typeface="Cambria Math" panose="02040503050406030204" pitchFamily="18" charset="0"/>
                                      <a:ea typeface="Cambria Math" panose="02040503050406030204" pitchFamily="18" charset="0"/>
                                    </a:rPr>
                                  </m:ctrlPr>
                                </m:sSubPr>
                                <m:e>
                                  <m:r>
                                    <a:rPr lang="en-US" sz="1200" b="0" i="1" smtClean="0">
                                      <a:latin typeface="Cambria Math" panose="02040503050406030204" pitchFamily="18" charset="0"/>
                                      <a:ea typeface="Cambria Math" panose="02040503050406030204" pitchFamily="18" charset="0"/>
                                    </a:rPr>
                                    <m:t>𝑥</m:t>
                                  </m:r>
                                </m:e>
                                <m:sub>
                                  <m:r>
                                    <a:rPr lang="en-US" sz="1200" b="0" i="1" smtClean="0">
                                      <a:latin typeface="Cambria Math" panose="02040503050406030204" pitchFamily="18" charset="0"/>
                                      <a:ea typeface="Cambria Math" panose="02040503050406030204" pitchFamily="18" charset="0"/>
                                    </a:rPr>
                                    <m:t>𝑏</m:t>
                                  </m:r>
                                </m:sub>
                              </m:sSub>
                            </m:e>
                          </m:d>
                        </m:e>
                      </m:d>
                      <m:r>
                        <a:rPr lang="en-US" sz="1200" b="0" i="1" smtClean="0">
                          <a:latin typeface="Cambria Math" panose="02040503050406030204" pitchFamily="18" charset="0"/>
                          <a:ea typeface="Cambria Math" panose="02040503050406030204" pitchFamily="18" charset="0"/>
                        </a:rPr>
                        <m:t>|</m:t>
                      </m:r>
                    </m:oMath>
                  </m:oMathPara>
                </a14:m>
                <a:endParaRPr lang="en-US" sz="1200"/>
              </a:p>
            </p:txBody>
          </p:sp>
        </mc:Choice>
        <mc:Fallback xmlns="">
          <p:sp>
            <p:nvSpPr>
              <p:cNvPr id="43" name="TextBox 42">
                <a:extLst>
                  <a:ext uri="{FF2B5EF4-FFF2-40B4-BE49-F238E27FC236}">
                    <a16:creationId xmlns:a16="http://schemas.microsoft.com/office/drawing/2014/main" id="{0E657F12-B105-E810-1FDD-32B7D89E637A}"/>
                  </a:ext>
                </a:extLst>
              </p:cNvPr>
              <p:cNvSpPr txBox="1">
                <a:spLocks noRot="1" noChangeAspect="1" noMove="1" noResize="1" noEditPoints="1" noAdjustHandles="1" noChangeArrowheads="1" noChangeShapeType="1" noTextEdit="1"/>
              </p:cNvSpPr>
              <p:nvPr/>
            </p:nvSpPr>
            <p:spPr>
              <a:xfrm>
                <a:off x="5043195" y="5504971"/>
                <a:ext cx="1985800" cy="276999"/>
              </a:xfrm>
              <a:prstGeom prst="rect">
                <a:avLst/>
              </a:prstGeom>
              <a:blipFill>
                <a:blip r:embed="rId10"/>
                <a:stretch>
                  <a:fillRect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2755B785-54F7-8B34-0D38-E5B4EF98672B}"/>
                  </a:ext>
                </a:extLst>
              </p:cNvPr>
              <p:cNvSpPr txBox="1"/>
              <p:nvPr/>
            </p:nvSpPr>
            <p:spPr>
              <a:xfrm>
                <a:off x="5283667" y="5775294"/>
                <a:ext cx="1305422" cy="47410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𝐷𝑆𝐴</m:t>
                      </m:r>
                      <m:d>
                        <m:dPr>
                          <m:ctrlPr>
                            <a:rPr lang="en-US" sz="1200" b="0" i="1" smtClean="0">
                              <a:latin typeface="Cambria Math" panose="02040503050406030204" pitchFamily="18" charset="0"/>
                            </a:rPr>
                          </m:ctrlPr>
                        </m:dPr>
                        <m:e>
                          <m:r>
                            <a:rPr lang="en-US" sz="1200" b="0" i="1" smtClean="0">
                              <a:latin typeface="Cambria Math" panose="02040503050406030204" pitchFamily="18" charset="0"/>
                            </a:rPr>
                            <m:t>𝑥</m:t>
                          </m:r>
                        </m:e>
                      </m:d>
                      <m:r>
                        <a:rPr lang="en-US" sz="1200" b="0" i="1" smtClean="0">
                          <a:latin typeface="Cambria Math" panose="02040503050406030204" pitchFamily="18" charset="0"/>
                        </a:rPr>
                        <m:t>= </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𝑑𝑖𝑠</m:t>
                          </m:r>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𝑡</m:t>
                              </m:r>
                            </m:e>
                            <m:sub>
                              <m:r>
                                <a:rPr lang="en-US" sz="1200" b="0" i="1" smtClean="0">
                                  <a:latin typeface="Cambria Math" panose="02040503050406030204" pitchFamily="18" charset="0"/>
                                </a:rPr>
                                <m:t>𝑎</m:t>
                              </m:r>
                            </m:sub>
                          </m:sSub>
                        </m:num>
                        <m:den>
                          <m:r>
                            <a:rPr lang="en-US" sz="1200" b="0" i="1" smtClean="0">
                              <a:latin typeface="Cambria Math" panose="02040503050406030204" pitchFamily="18" charset="0"/>
                            </a:rPr>
                            <m:t>𝑑𝑖𝑠</m:t>
                          </m:r>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𝑡</m:t>
                              </m:r>
                            </m:e>
                            <m:sub>
                              <m:r>
                                <a:rPr lang="en-US" sz="1200" b="0" i="1" smtClean="0">
                                  <a:latin typeface="Cambria Math" panose="02040503050406030204" pitchFamily="18" charset="0"/>
                                </a:rPr>
                                <m:t>𝑏</m:t>
                              </m:r>
                            </m:sub>
                          </m:sSub>
                        </m:den>
                      </m:f>
                    </m:oMath>
                  </m:oMathPara>
                </a14:m>
                <a:endParaRPr lang="en-US" sz="1200"/>
              </a:p>
            </p:txBody>
          </p:sp>
        </mc:Choice>
        <mc:Fallback xmlns="">
          <p:sp>
            <p:nvSpPr>
              <p:cNvPr id="44" name="TextBox 43">
                <a:extLst>
                  <a:ext uri="{FF2B5EF4-FFF2-40B4-BE49-F238E27FC236}">
                    <a16:creationId xmlns:a16="http://schemas.microsoft.com/office/drawing/2014/main" id="{2755B785-54F7-8B34-0D38-E5B4EF98672B}"/>
                  </a:ext>
                </a:extLst>
              </p:cNvPr>
              <p:cNvSpPr txBox="1">
                <a:spLocks noRot="1" noChangeAspect="1" noMove="1" noResize="1" noEditPoints="1" noAdjustHandles="1" noChangeArrowheads="1" noChangeShapeType="1" noTextEdit="1"/>
              </p:cNvSpPr>
              <p:nvPr/>
            </p:nvSpPr>
            <p:spPr>
              <a:xfrm>
                <a:off x="5283667" y="5775294"/>
                <a:ext cx="1305422" cy="474104"/>
              </a:xfrm>
              <a:prstGeom prst="rect">
                <a:avLst/>
              </a:prstGeom>
              <a:blipFill>
                <a:blip r:embed="rId11"/>
                <a:stretch>
                  <a:fillRect/>
                </a:stretch>
              </a:blipFill>
            </p:spPr>
            <p:txBody>
              <a:bodyPr/>
              <a:lstStyle/>
              <a:p>
                <a:r>
                  <a:rPr lang="en-US">
                    <a:noFill/>
                  </a:rPr>
                  <a:t> </a:t>
                </a:r>
              </a:p>
            </p:txBody>
          </p:sp>
        </mc:Fallback>
      </mc:AlternateContent>
      <p:sp>
        <p:nvSpPr>
          <p:cNvPr id="45" name="Rounded Rectangle 44">
            <a:extLst>
              <a:ext uri="{FF2B5EF4-FFF2-40B4-BE49-F238E27FC236}">
                <a16:creationId xmlns:a16="http://schemas.microsoft.com/office/drawing/2014/main" id="{4DD6AC58-CCCB-BFF7-9BA8-F29A9596F798}"/>
              </a:ext>
            </a:extLst>
          </p:cNvPr>
          <p:cNvSpPr/>
          <p:nvPr/>
        </p:nvSpPr>
        <p:spPr>
          <a:xfrm>
            <a:off x="8178675" y="3990682"/>
            <a:ext cx="3545971" cy="1044400"/>
          </a:xfrm>
          <a:prstGeom prst="round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u="sng">
                <a:solidFill>
                  <a:schemeClr val="tx1"/>
                </a:solidFill>
              </a:rPr>
              <a:t>INTUITION</a:t>
            </a:r>
            <a:r>
              <a:rPr lang="en-US" sz="1400">
                <a:solidFill>
                  <a:schemeClr val="tx1"/>
                </a:solidFill>
              </a:rPr>
              <a:t>:  By covering the range of possible inputs </a:t>
            </a:r>
            <a:r>
              <a:rPr lang="en-US" sz="1400" b="1" u="sng">
                <a:solidFill>
                  <a:schemeClr val="tx1"/>
                </a:solidFill>
              </a:rPr>
              <a:t>from very un-surprising to very surprising,</a:t>
            </a:r>
            <a:r>
              <a:rPr lang="en-US" sz="1400">
                <a:solidFill>
                  <a:schemeClr val="tx1"/>
                </a:solidFill>
              </a:rPr>
              <a:t> you will exercise the range of possible behaviors.</a:t>
            </a:r>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5B04EB01-B3E3-41AB-07F7-C7E25F1E34DC}"/>
                  </a:ext>
                </a:extLst>
              </p:cNvPr>
              <p:cNvSpPr txBox="1"/>
              <p:nvPr/>
            </p:nvSpPr>
            <p:spPr>
              <a:xfrm>
                <a:off x="8178675" y="5159271"/>
                <a:ext cx="3545971" cy="56374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𝑆𝐶</m:t>
                      </m:r>
                      <m:d>
                        <m:dPr>
                          <m:ctrlPr>
                            <a:rPr lang="en-US" sz="1200" b="0" i="1" smtClean="0">
                              <a:latin typeface="Cambria Math" panose="02040503050406030204" pitchFamily="18" charset="0"/>
                            </a:rPr>
                          </m:ctrlPr>
                        </m:dPr>
                        <m:e>
                          <m:r>
                            <a:rPr lang="en-US" sz="1200" b="0" i="1" smtClean="0">
                              <a:latin typeface="Cambria Math" panose="02040503050406030204" pitchFamily="18" charset="0"/>
                            </a:rPr>
                            <m:t>𝑥</m:t>
                          </m:r>
                        </m:e>
                      </m:d>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d>
                            <m:dPr>
                              <m:begChr m:val="|"/>
                              <m:endChr m:val="|"/>
                              <m:ctrlPr>
                                <a:rPr lang="en-US" sz="1200" i="1">
                                  <a:latin typeface="Cambria Math" panose="02040503050406030204" pitchFamily="18" charset="0"/>
                                </a:rPr>
                              </m:ctrlPr>
                            </m:dPr>
                            <m:e>
                              <m:d>
                                <m:dPr>
                                  <m:begChr m:val="{"/>
                                  <m:endChr m:val="|"/>
                                  <m:ctrlPr>
                                    <a:rPr lang="en-US" sz="1200" i="1">
                                      <a:latin typeface="Cambria Math" panose="02040503050406030204" pitchFamily="18" charset="0"/>
                                    </a:rPr>
                                  </m:ctrlPr>
                                </m:dPr>
                                <m:e>
                                  <m:sSub>
                                    <m:sSubPr>
                                      <m:ctrlPr>
                                        <a:rPr lang="en-US" sz="1200" i="1">
                                          <a:latin typeface="Cambria Math" panose="02040503050406030204" pitchFamily="18" charset="0"/>
                                        </a:rPr>
                                      </m:ctrlPr>
                                    </m:sSubPr>
                                    <m:e>
                                      <m:r>
                                        <a:rPr lang="en-US" sz="1200" i="1">
                                          <a:latin typeface="Cambria Math" panose="02040503050406030204" pitchFamily="18" charset="0"/>
                                        </a:rPr>
                                        <m:t>𝑏</m:t>
                                      </m:r>
                                    </m:e>
                                    <m:sub>
                                      <m:r>
                                        <a:rPr lang="en-US" sz="1200" i="1">
                                          <a:latin typeface="Cambria Math" panose="02040503050406030204" pitchFamily="18" charset="0"/>
                                        </a:rPr>
                                        <m:t>𝑖</m:t>
                                      </m:r>
                                    </m:sub>
                                  </m:sSub>
                                </m:e>
                              </m:d>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ea typeface="Cambria Math" panose="02040503050406030204" pitchFamily="18" charset="0"/>
                                </a:rPr>
                                <m:t>𝑥</m:t>
                              </m:r>
                              <m:r>
                                <a:rPr lang="en-US" sz="1200" i="1">
                                  <a:latin typeface="Cambria Math" panose="02040503050406030204" pitchFamily="18" charset="0"/>
                                  <a:ea typeface="Cambria Math" panose="02040503050406030204" pitchFamily="18" charset="0"/>
                                </a:rPr>
                                <m:t> ∈</m:t>
                              </m:r>
                              <m:r>
                                <a:rPr lang="en-US" sz="1200" i="1">
                                  <a:latin typeface="Cambria Math" panose="02040503050406030204" pitchFamily="18" charset="0"/>
                                  <a:ea typeface="Cambria Math" panose="02040503050406030204" pitchFamily="18" charset="0"/>
                                </a:rPr>
                                <m:t>𝑋</m:t>
                              </m:r>
                              <m:r>
                                <a:rPr lang="en-US" sz="1200" i="1">
                                  <a:latin typeface="Cambria Math" panose="02040503050406030204" pitchFamily="18" charset="0"/>
                                  <a:ea typeface="Cambria Math" panose="02040503050406030204" pitchFamily="18" charset="0"/>
                                </a:rPr>
                                <m:t> :</m:t>
                              </m:r>
                              <m:r>
                                <a:rPr lang="en-US" sz="1200" i="1">
                                  <a:latin typeface="Cambria Math" panose="02040503050406030204" pitchFamily="18" charset="0"/>
                                  <a:ea typeface="Cambria Math" panose="02040503050406030204" pitchFamily="18" charset="0"/>
                                </a:rPr>
                                <m:t>𝑆𝐴</m:t>
                              </m:r>
                              <m:d>
                                <m:dPr>
                                  <m:ctrlPr>
                                    <a:rPr lang="en-US" sz="1200" i="1">
                                      <a:latin typeface="Cambria Math" panose="02040503050406030204" pitchFamily="18" charset="0"/>
                                      <a:ea typeface="Cambria Math" panose="02040503050406030204" pitchFamily="18" charset="0"/>
                                    </a:rPr>
                                  </m:ctrlPr>
                                </m:dPr>
                                <m:e>
                                  <m:r>
                                    <a:rPr lang="en-US" sz="1200" i="1">
                                      <a:latin typeface="Cambria Math" panose="02040503050406030204" pitchFamily="18" charset="0"/>
                                      <a:ea typeface="Cambria Math" panose="02040503050406030204" pitchFamily="18" charset="0"/>
                                    </a:rPr>
                                    <m:t>𝑥</m:t>
                                  </m:r>
                                </m:e>
                              </m:d>
                              <m:r>
                                <a:rPr lang="en-US" sz="1200" i="1">
                                  <a:latin typeface="Cambria Math" panose="02040503050406030204" pitchFamily="18" charset="0"/>
                                  <a:ea typeface="Cambria Math" panose="02040503050406030204" pitchFamily="18" charset="0"/>
                                </a:rPr>
                                <m:t> ∈ (</m:t>
                              </m:r>
                              <m:r>
                                <a:rPr lang="en-US" sz="1200" i="1">
                                  <a:latin typeface="Cambria Math" panose="02040503050406030204" pitchFamily="18" charset="0"/>
                                  <a:ea typeface="Cambria Math" panose="02040503050406030204" pitchFamily="18" charset="0"/>
                                </a:rPr>
                                <m:t>𝑈</m:t>
                              </m:r>
                              <m:r>
                                <a:rPr lang="en-US" sz="1200" i="1">
                                  <a:latin typeface="Cambria Math" panose="02040503050406030204" pitchFamily="18" charset="0"/>
                                  <a:ea typeface="Cambria Math" panose="02040503050406030204" pitchFamily="18" charset="0"/>
                                </a:rPr>
                                <m:t>∙</m:t>
                              </m:r>
                              <m:f>
                                <m:fPr>
                                  <m:ctrlPr>
                                    <a:rPr lang="en-US" sz="1200" i="1">
                                      <a:latin typeface="Cambria Math" panose="02040503050406030204" pitchFamily="18" charset="0"/>
                                      <a:ea typeface="Cambria Math" panose="02040503050406030204" pitchFamily="18" charset="0"/>
                                    </a:rPr>
                                  </m:ctrlPr>
                                </m:fPr>
                                <m:num>
                                  <m:r>
                                    <a:rPr lang="en-US" sz="1200" i="1">
                                      <a:latin typeface="Cambria Math" panose="02040503050406030204" pitchFamily="18" charset="0"/>
                                      <a:ea typeface="Cambria Math" panose="02040503050406030204" pitchFamily="18" charset="0"/>
                                    </a:rPr>
                                    <m:t>𝑖</m:t>
                                  </m:r>
                                  <m:r>
                                    <a:rPr lang="en-US" sz="1200" i="1">
                                      <a:latin typeface="Cambria Math" panose="02040503050406030204" pitchFamily="18" charset="0"/>
                                      <a:ea typeface="Cambria Math" panose="02040503050406030204" pitchFamily="18" charset="0"/>
                                    </a:rPr>
                                    <m:t>−1</m:t>
                                  </m:r>
                                </m:num>
                                <m:den>
                                  <m:r>
                                    <a:rPr lang="en-US" sz="1200" i="1">
                                      <a:latin typeface="Cambria Math" panose="02040503050406030204" pitchFamily="18" charset="0"/>
                                      <a:ea typeface="Cambria Math" panose="02040503050406030204" pitchFamily="18" charset="0"/>
                                    </a:rPr>
                                    <m:t>𝑛</m:t>
                                  </m:r>
                                </m:den>
                              </m:f>
                              <m:r>
                                <a:rPr lang="en-US" sz="1200" i="1">
                                  <a:latin typeface="Cambria Math" panose="02040503050406030204" pitchFamily="18" charset="0"/>
                                  <a:ea typeface="Cambria Math" panose="02040503050406030204" pitchFamily="18" charset="0"/>
                                </a:rPr>
                                <m:t>, </m:t>
                              </m:r>
                              <m:r>
                                <a:rPr lang="en-US" sz="1200" i="1">
                                  <a:latin typeface="Cambria Math" panose="02040503050406030204" pitchFamily="18" charset="0"/>
                                  <a:ea typeface="Cambria Math" panose="02040503050406030204" pitchFamily="18" charset="0"/>
                                </a:rPr>
                                <m:t>𝑈</m:t>
                              </m:r>
                              <m:r>
                                <a:rPr lang="en-US" sz="1200" i="1">
                                  <a:latin typeface="Cambria Math" panose="02040503050406030204" pitchFamily="18" charset="0"/>
                                  <a:ea typeface="Cambria Math" panose="02040503050406030204" pitchFamily="18" charset="0"/>
                                </a:rPr>
                                <m:t>∙</m:t>
                              </m:r>
                              <m:f>
                                <m:fPr>
                                  <m:ctrlPr>
                                    <a:rPr lang="en-US" sz="1200" i="1">
                                      <a:latin typeface="Cambria Math" panose="02040503050406030204" pitchFamily="18" charset="0"/>
                                      <a:ea typeface="Cambria Math" panose="02040503050406030204" pitchFamily="18" charset="0"/>
                                    </a:rPr>
                                  </m:ctrlPr>
                                </m:fPr>
                                <m:num>
                                  <m:r>
                                    <a:rPr lang="en-US" sz="1200" i="1">
                                      <a:latin typeface="Cambria Math" panose="02040503050406030204" pitchFamily="18" charset="0"/>
                                      <a:ea typeface="Cambria Math" panose="02040503050406030204" pitchFamily="18" charset="0"/>
                                    </a:rPr>
                                    <m:t>𝑖</m:t>
                                  </m:r>
                                </m:num>
                                <m:den>
                                  <m:r>
                                    <a:rPr lang="en-US" sz="1200" i="1">
                                      <a:latin typeface="Cambria Math" panose="02040503050406030204" pitchFamily="18" charset="0"/>
                                      <a:ea typeface="Cambria Math" panose="02040503050406030204" pitchFamily="18" charset="0"/>
                                    </a:rPr>
                                    <m:t>𝑛</m:t>
                                  </m:r>
                                </m:den>
                              </m:f>
                              <m:r>
                                <a:rPr lang="en-US" sz="1200" i="1">
                                  <a:latin typeface="Cambria Math" panose="02040503050406030204" pitchFamily="18" charset="0"/>
                                  <a:ea typeface="Cambria Math" panose="02040503050406030204" pitchFamily="18" charset="0"/>
                                </a:rPr>
                                <m:t>)</m:t>
                              </m:r>
                              <m:r>
                                <a:rPr lang="en-US" sz="1200" i="1">
                                  <a:latin typeface="Cambria Math" panose="02040503050406030204" pitchFamily="18" charset="0"/>
                                </a:rPr>
                                <m:t>}</m:t>
                              </m:r>
                            </m:e>
                          </m:d>
                        </m:num>
                        <m:den>
                          <m:r>
                            <a:rPr lang="en-US" sz="1200" b="0" i="1" smtClean="0">
                              <a:latin typeface="Cambria Math" panose="02040503050406030204" pitchFamily="18" charset="0"/>
                            </a:rPr>
                            <m:t>𝑛</m:t>
                          </m:r>
                        </m:den>
                      </m:f>
                    </m:oMath>
                  </m:oMathPara>
                </a14:m>
                <a:endParaRPr lang="en-US" sz="1200"/>
              </a:p>
            </p:txBody>
          </p:sp>
        </mc:Choice>
        <mc:Fallback xmlns="">
          <p:sp>
            <p:nvSpPr>
              <p:cNvPr id="46" name="TextBox 45">
                <a:extLst>
                  <a:ext uri="{FF2B5EF4-FFF2-40B4-BE49-F238E27FC236}">
                    <a16:creationId xmlns:a16="http://schemas.microsoft.com/office/drawing/2014/main" id="{5B04EB01-B3E3-41AB-07F7-C7E25F1E34DC}"/>
                  </a:ext>
                </a:extLst>
              </p:cNvPr>
              <p:cNvSpPr txBox="1">
                <a:spLocks noRot="1" noChangeAspect="1" noMove="1" noResize="1" noEditPoints="1" noAdjustHandles="1" noChangeArrowheads="1" noChangeShapeType="1" noTextEdit="1"/>
              </p:cNvSpPr>
              <p:nvPr/>
            </p:nvSpPr>
            <p:spPr>
              <a:xfrm>
                <a:off x="8178675" y="5159271"/>
                <a:ext cx="3545971" cy="563744"/>
              </a:xfrm>
              <a:prstGeom prst="rect">
                <a:avLst/>
              </a:prstGeom>
              <a:blipFill>
                <a:blip r:embed="rId12"/>
                <a:stretch>
                  <a:fillRect/>
                </a:stretch>
              </a:blipFill>
            </p:spPr>
            <p:txBody>
              <a:bodyPr/>
              <a:lstStyle/>
              <a:p>
                <a:r>
                  <a:rPr lang="en-US">
                    <a:noFill/>
                  </a:rPr>
                  <a:t> </a:t>
                </a:r>
              </a:p>
            </p:txBody>
          </p:sp>
        </mc:Fallback>
      </mc:AlternateContent>
      <p:cxnSp>
        <p:nvCxnSpPr>
          <p:cNvPr id="48" name="Straight Connector 47">
            <a:extLst>
              <a:ext uri="{FF2B5EF4-FFF2-40B4-BE49-F238E27FC236}">
                <a16:creationId xmlns:a16="http://schemas.microsoft.com/office/drawing/2014/main" id="{229D0D0F-C5FD-5A37-6575-2977CD07A528}"/>
              </a:ext>
            </a:extLst>
          </p:cNvPr>
          <p:cNvCxnSpPr/>
          <p:nvPr/>
        </p:nvCxnSpPr>
        <p:spPr>
          <a:xfrm>
            <a:off x="8310282" y="3172932"/>
            <a:ext cx="3163052" cy="0"/>
          </a:xfrm>
          <a:prstGeom prst="line">
            <a:avLst/>
          </a:prstGeom>
          <a:ln>
            <a:headEnd type="oval" w="med" len="med"/>
            <a:tailEnd type="oval" w="med" len="med"/>
          </a:ln>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2C6D68EC-2387-92D9-24B2-042AD91E7212}"/>
              </a:ext>
            </a:extLst>
          </p:cNvPr>
          <p:cNvSpPr txBox="1"/>
          <p:nvPr/>
        </p:nvSpPr>
        <p:spPr>
          <a:xfrm>
            <a:off x="8178675" y="2858776"/>
            <a:ext cx="263214" cy="276999"/>
          </a:xfrm>
          <a:prstGeom prst="rect">
            <a:avLst/>
          </a:prstGeom>
          <a:noFill/>
        </p:spPr>
        <p:txBody>
          <a:bodyPr wrap="none" rtlCol="0">
            <a:spAutoFit/>
          </a:bodyPr>
          <a:lstStyle/>
          <a:p>
            <a:r>
              <a:rPr lang="en-US" sz="1200"/>
              <a:t>0</a:t>
            </a:r>
          </a:p>
        </p:txBody>
      </p:sp>
      <p:sp>
        <p:nvSpPr>
          <p:cNvPr id="50" name="TextBox 49">
            <a:extLst>
              <a:ext uri="{FF2B5EF4-FFF2-40B4-BE49-F238E27FC236}">
                <a16:creationId xmlns:a16="http://schemas.microsoft.com/office/drawing/2014/main" id="{4B1657BD-C61E-6BDC-D590-DE94F0D2F43C}"/>
              </a:ext>
            </a:extLst>
          </p:cNvPr>
          <p:cNvSpPr txBox="1"/>
          <p:nvPr/>
        </p:nvSpPr>
        <p:spPr>
          <a:xfrm>
            <a:off x="11341727" y="2858776"/>
            <a:ext cx="284052" cy="276999"/>
          </a:xfrm>
          <a:prstGeom prst="rect">
            <a:avLst/>
          </a:prstGeom>
          <a:noFill/>
        </p:spPr>
        <p:txBody>
          <a:bodyPr wrap="none" rtlCol="0">
            <a:spAutoFit/>
          </a:bodyPr>
          <a:lstStyle/>
          <a:p>
            <a:r>
              <a:rPr lang="en-US" sz="1200" i="1"/>
              <a:t>U</a:t>
            </a:r>
          </a:p>
        </p:txBody>
      </p:sp>
      <p:cxnSp>
        <p:nvCxnSpPr>
          <p:cNvPr id="53" name="Straight Connector 52">
            <a:extLst>
              <a:ext uri="{FF2B5EF4-FFF2-40B4-BE49-F238E27FC236}">
                <a16:creationId xmlns:a16="http://schemas.microsoft.com/office/drawing/2014/main" id="{9022CA57-5636-7D2A-D13F-3FB31FD0E1CC}"/>
              </a:ext>
            </a:extLst>
          </p:cNvPr>
          <p:cNvCxnSpPr/>
          <p:nvPr/>
        </p:nvCxnSpPr>
        <p:spPr>
          <a:xfrm>
            <a:off x="9802906" y="3072602"/>
            <a:ext cx="0" cy="197105"/>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E654E801-329B-1233-D007-B17BB66265B2}"/>
              </a:ext>
            </a:extLst>
          </p:cNvPr>
          <p:cNvCxnSpPr/>
          <p:nvPr/>
        </p:nvCxnSpPr>
        <p:spPr>
          <a:xfrm>
            <a:off x="8975912" y="3072602"/>
            <a:ext cx="0" cy="197105"/>
          </a:xfrm>
          <a:prstGeom prst="line">
            <a:avLst/>
          </a:prstGeom>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AD798956-6019-8D78-4452-FE748BFB399A}"/>
              </a:ext>
            </a:extLst>
          </p:cNvPr>
          <p:cNvCxnSpPr/>
          <p:nvPr/>
        </p:nvCxnSpPr>
        <p:spPr>
          <a:xfrm>
            <a:off x="10690412" y="3072601"/>
            <a:ext cx="0" cy="197105"/>
          </a:xfrm>
          <a:prstGeom prst="line">
            <a:avLst/>
          </a:prstGeom>
        </p:spPr>
        <p:style>
          <a:lnRef idx="2">
            <a:schemeClr val="accent1"/>
          </a:lnRef>
          <a:fillRef idx="0">
            <a:schemeClr val="accent1"/>
          </a:fillRef>
          <a:effectRef idx="1">
            <a:schemeClr val="accent1"/>
          </a:effectRef>
          <a:fontRef idx="minor">
            <a:schemeClr val="tx1"/>
          </a:fontRef>
        </p:style>
      </p:cxnSp>
      <p:sp>
        <p:nvSpPr>
          <p:cNvPr id="56" name="TextBox 55">
            <a:extLst>
              <a:ext uri="{FF2B5EF4-FFF2-40B4-BE49-F238E27FC236}">
                <a16:creationId xmlns:a16="http://schemas.microsoft.com/office/drawing/2014/main" id="{8CF2599F-70F5-2A05-5038-6272F7EA07C7}"/>
              </a:ext>
            </a:extLst>
          </p:cNvPr>
          <p:cNvSpPr txBox="1"/>
          <p:nvPr/>
        </p:nvSpPr>
        <p:spPr>
          <a:xfrm>
            <a:off x="8520589" y="3269706"/>
            <a:ext cx="316112" cy="276999"/>
          </a:xfrm>
          <a:prstGeom prst="rect">
            <a:avLst/>
          </a:prstGeom>
          <a:noFill/>
        </p:spPr>
        <p:txBody>
          <a:bodyPr wrap="none" rtlCol="0">
            <a:spAutoFit/>
          </a:bodyPr>
          <a:lstStyle/>
          <a:p>
            <a:r>
              <a:rPr lang="en-US" sz="1200"/>
              <a:t>b</a:t>
            </a:r>
            <a:r>
              <a:rPr lang="en-US" sz="1200" baseline="-25000"/>
              <a:t>0</a:t>
            </a:r>
          </a:p>
        </p:txBody>
      </p:sp>
      <p:sp>
        <p:nvSpPr>
          <p:cNvPr id="57" name="TextBox 56">
            <a:extLst>
              <a:ext uri="{FF2B5EF4-FFF2-40B4-BE49-F238E27FC236}">
                <a16:creationId xmlns:a16="http://schemas.microsoft.com/office/drawing/2014/main" id="{FC997249-31E9-0E8E-67CF-0D121DC75E4E}"/>
              </a:ext>
            </a:extLst>
          </p:cNvPr>
          <p:cNvSpPr txBox="1"/>
          <p:nvPr/>
        </p:nvSpPr>
        <p:spPr>
          <a:xfrm>
            <a:off x="9245490" y="3263378"/>
            <a:ext cx="316112" cy="276999"/>
          </a:xfrm>
          <a:prstGeom prst="rect">
            <a:avLst/>
          </a:prstGeom>
          <a:noFill/>
        </p:spPr>
        <p:txBody>
          <a:bodyPr wrap="none" rtlCol="0">
            <a:spAutoFit/>
          </a:bodyPr>
          <a:lstStyle/>
          <a:p>
            <a:r>
              <a:rPr lang="en-US" sz="1200"/>
              <a:t>b</a:t>
            </a:r>
            <a:r>
              <a:rPr lang="en-US" sz="1200" baseline="-25000"/>
              <a:t>1</a:t>
            </a:r>
          </a:p>
        </p:txBody>
      </p:sp>
      <p:sp>
        <p:nvSpPr>
          <p:cNvPr id="58" name="TextBox 57">
            <a:extLst>
              <a:ext uri="{FF2B5EF4-FFF2-40B4-BE49-F238E27FC236}">
                <a16:creationId xmlns:a16="http://schemas.microsoft.com/office/drawing/2014/main" id="{FDD040D9-A2CF-9FC4-B831-F5293B5AA3A8}"/>
              </a:ext>
            </a:extLst>
          </p:cNvPr>
          <p:cNvSpPr txBox="1"/>
          <p:nvPr/>
        </p:nvSpPr>
        <p:spPr>
          <a:xfrm>
            <a:off x="10132995" y="3254837"/>
            <a:ext cx="300082" cy="276999"/>
          </a:xfrm>
          <a:prstGeom prst="rect">
            <a:avLst/>
          </a:prstGeom>
          <a:noFill/>
        </p:spPr>
        <p:txBody>
          <a:bodyPr wrap="none" rtlCol="0">
            <a:spAutoFit/>
          </a:bodyPr>
          <a:lstStyle/>
          <a:p>
            <a:r>
              <a:rPr lang="en-US" sz="1200"/>
              <a:t>…</a:t>
            </a:r>
            <a:endParaRPr lang="en-US" sz="1200" baseline="-25000"/>
          </a:p>
        </p:txBody>
      </p:sp>
      <p:sp>
        <p:nvSpPr>
          <p:cNvPr id="59" name="TextBox 58">
            <a:extLst>
              <a:ext uri="{FF2B5EF4-FFF2-40B4-BE49-F238E27FC236}">
                <a16:creationId xmlns:a16="http://schemas.microsoft.com/office/drawing/2014/main" id="{2746413F-0A2C-DB89-C5D1-A1D016D6F24B}"/>
              </a:ext>
            </a:extLst>
          </p:cNvPr>
          <p:cNvSpPr txBox="1"/>
          <p:nvPr/>
        </p:nvSpPr>
        <p:spPr>
          <a:xfrm>
            <a:off x="10959989" y="3253582"/>
            <a:ext cx="319318" cy="276999"/>
          </a:xfrm>
          <a:prstGeom prst="rect">
            <a:avLst/>
          </a:prstGeom>
          <a:noFill/>
        </p:spPr>
        <p:txBody>
          <a:bodyPr wrap="none" rtlCol="0">
            <a:spAutoFit/>
          </a:bodyPr>
          <a:lstStyle/>
          <a:p>
            <a:r>
              <a:rPr lang="en-US" sz="1200"/>
              <a:t>b</a:t>
            </a:r>
            <a:r>
              <a:rPr lang="en-US" sz="1200" baseline="-25000"/>
              <a:t>n</a:t>
            </a:r>
          </a:p>
        </p:txBody>
      </p:sp>
      <p:pic>
        <p:nvPicPr>
          <p:cNvPr id="61" name="Graphic 60" descr="Checkbox Checked with solid fill">
            <a:extLst>
              <a:ext uri="{FF2B5EF4-FFF2-40B4-BE49-F238E27FC236}">
                <a16:creationId xmlns:a16="http://schemas.microsoft.com/office/drawing/2014/main" id="{E1017842-DFAC-FCD8-E7B7-5480A3BBF67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456547" y="2696748"/>
            <a:ext cx="365760" cy="365760"/>
          </a:xfrm>
          <a:prstGeom prst="rect">
            <a:avLst/>
          </a:prstGeom>
        </p:spPr>
      </p:pic>
      <p:pic>
        <p:nvPicPr>
          <p:cNvPr id="63" name="Graphic 62" descr="Irritant with solid fill">
            <a:extLst>
              <a:ext uri="{FF2B5EF4-FFF2-40B4-BE49-F238E27FC236}">
                <a16:creationId xmlns:a16="http://schemas.microsoft.com/office/drawing/2014/main" id="{A259D933-BFB8-E65D-52E6-BD7B897C7F58}"/>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187063" y="2695186"/>
            <a:ext cx="369056" cy="369056"/>
          </a:xfrm>
          <a:prstGeom prst="rect">
            <a:avLst/>
          </a:prstGeom>
        </p:spPr>
      </p:pic>
      <p:pic>
        <p:nvPicPr>
          <p:cNvPr id="64" name="Graphic 63" descr="Checkbox Checked with solid fill">
            <a:extLst>
              <a:ext uri="{FF2B5EF4-FFF2-40B4-BE49-F238E27FC236}">
                <a16:creationId xmlns:a16="http://schemas.microsoft.com/office/drawing/2014/main" id="{9C24C710-15A7-6196-5C1E-3BB0BF2A847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885734" y="2716727"/>
            <a:ext cx="365760" cy="365760"/>
          </a:xfrm>
          <a:prstGeom prst="rect">
            <a:avLst/>
          </a:prstGeom>
        </p:spPr>
      </p:pic>
      <p:sp>
        <p:nvSpPr>
          <p:cNvPr id="65" name="TextBox 64">
            <a:extLst>
              <a:ext uri="{FF2B5EF4-FFF2-40B4-BE49-F238E27FC236}">
                <a16:creationId xmlns:a16="http://schemas.microsoft.com/office/drawing/2014/main" id="{84A2A66B-DA5D-5DBC-0E4E-5C9160252B8C}"/>
              </a:ext>
            </a:extLst>
          </p:cNvPr>
          <p:cNvSpPr txBox="1"/>
          <p:nvPr/>
        </p:nvSpPr>
        <p:spPr>
          <a:xfrm>
            <a:off x="8655008" y="3544261"/>
            <a:ext cx="2558649" cy="369332"/>
          </a:xfrm>
          <a:prstGeom prst="rect">
            <a:avLst/>
          </a:prstGeom>
          <a:noFill/>
        </p:spPr>
        <p:txBody>
          <a:bodyPr wrap="none" rtlCol="0">
            <a:spAutoFit/>
          </a:bodyPr>
          <a:lstStyle/>
          <a:p>
            <a:r>
              <a:rPr lang="en-US"/>
              <a:t>Test Suite Surprise Scores</a:t>
            </a:r>
          </a:p>
        </p:txBody>
      </p:sp>
      <p:sp>
        <p:nvSpPr>
          <p:cNvPr id="66" name="TextBox 65">
            <a:extLst>
              <a:ext uri="{FF2B5EF4-FFF2-40B4-BE49-F238E27FC236}">
                <a16:creationId xmlns:a16="http://schemas.microsoft.com/office/drawing/2014/main" id="{B111FCD7-E1F4-E179-258D-6142942487B0}"/>
              </a:ext>
            </a:extLst>
          </p:cNvPr>
          <p:cNvSpPr txBox="1"/>
          <p:nvPr/>
        </p:nvSpPr>
        <p:spPr>
          <a:xfrm>
            <a:off x="8545799" y="5781970"/>
            <a:ext cx="2777066" cy="523220"/>
          </a:xfrm>
          <a:prstGeom prst="rect">
            <a:avLst/>
          </a:prstGeom>
          <a:noFill/>
        </p:spPr>
        <p:txBody>
          <a:bodyPr wrap="square" rtlCol="0">
            <a:spAutoFit/>
          </a:bodyPr>
          <a:lstStyle/>
          <a:p>
            <a:pPr algn="ctr"/>
            <a:r>
              <a:rPr lang="en-US" sz="1400" b="1" u="sng">
                <a:solidFill>
                  <a:srgbClr val="C00000"/>
                </a:solidFill>
              </a:rPr>
              <a:t>NOTE</a:t>
            </a:r>
            <a:r>
              <a:rPr lang="en-US" sz="1400">
                <a:solidFill>
                  <a:srgbClr val="C00000"/>
                </a:solidFill>
              </a:rPr>
              <a:t>: efficacy </a:t>
            </a:r>
            <a:r>
              <a:rPr lang="en-US" sz="1400" b="1" i="1">
                <a:solidFill>
                  <a:srgbClr val="C00000"/>
                </a:solidFill>
              </a:rPr>
              <a:t>heavily</a:t>
            </a:r>
            <a:r>
              <a:rPr lang="en-US" sz="1400">
                <a:solidFill>
                  <a:srgbClr val="C00000"/>
                </a:solidFill>
              </a:rPr>
              <a:t> dependent on selections of “n” and “U”</a:t>
            </a:r>
          </a:p>
        </p:txBody>
      </p:sp>
    </p:spTree>
    <p:extLst>
      <p:ext uri="{BB962C8B-B14F-4D97-AF65-F5344CB8AC3E}">
        <p14:creationId xmlns:p14="http://schemas.microsoft.com/office/powerpoint/2010/main" val="1356006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A0166C-37C4-2271-D5A0-A4D4D8405275}"/>
              </a:ext>
            </a:extLst>
          </p:cNvPr>
          <p:cNvSpPr>
            <a:spLocks noGrp="1"/>
          </p:cNvSpPr>
          <p:nvPr>
            <p:ph idx="1"/>
          </p:nvPr>
        </p:nvSpPr>
        <p:spPr/>
        <p:txBody>
          <a:bodyPr>
            <a:normAutofit/>
          </a:bodyPr>
          <a:lstStyle/>
          <a:p>
            <a:pPr marL="342265" indent="-342265"/>
            <a:r>
              <a:rPr lang="en-US" b="1"/>
              <a:t>Impact of SA</a:t>
            </a:r>
            <a:endParaRPr lang="en-US" b="1">
              <a:cs typeface="Calibri"/>
            </a:endParaRPr>
          </a:p>
          <a:p>
            <a:pPr marL="742315" lvl="1" indent="-285115"/>
            <a:r>
              <a:rPr lang="en-US"/>
              <a:t>Inputs with higher SA scores are harder for neural networks to classify correctly</a:t>
            </a:r>
          </a:p>
          <a:p>
            <a:pPr marL="742315" lvl="1" indent="-285115"/>
            <a:r>
              <a:rPr lang="en-US">
                <a:cs typeface="Calibri"/>
              </a:rPr>
              <a:t>Adversarial inputs typically earn higher SA scores than known good inputs</a:t>
            </a:r>
          </a:p>
          <a:p>
            <a:pPr marL="742315" lvl="1" indent="-285115"/>
            <a:r>
              <a:rPr lang="en-US">
                <a:cs typeface="Calibri"/>
              </a:rPr>
              <a:t>Retraining networks with high-SA samples can improve edge case performance</a:t>
            </a:r>
          </a:p>
          <a:p>
            <a:endParaRPr lang="en-US"/>
          </a:p>
          <a:p>
            <a:r>
              <a:rPr lang="en-US" b="1"/>
              <a:t>SA extensions and refinements</a:t>
            </a:r>
          </a:p>
          <a:p>
            <a:pPr lvl="1"/>
            <a:r>
              <a:rPr lang="en-US"/>
              <a:t>Original paper addressed image classification problems; has since been expanded into include regression [8] and NLP problem spaces [7] [9]</a:t>
            </a:r>
          </a:p>
          <a:p>
            <a:pPr lvl="1"/>
            <a:r>
              <a:rPr lang="en-US"/>
              <a:t>Performance enhancements, efficiency boosts, decreased processing latency [12]</a:t>
            </a:r>
          </a:p>
          <a:p>
            <a:pPr lvl="1"/>
            <a:r>
              <a:rPr lang="en-US"/>
              <a:t>Use of nearest </a:t>
            </a:r>
            <a:r>
              <a:rPr lang="en-US" i="1" u="sng"/>
              <a:t>neighborhoods</a:t>
            </a:r>
            <a:r>
              <a:rPr lang="en-US"/>
              <a:t> instead of individual neighbors [15]</a:t>
            </a:r>
          </a:p>
        </p:txBody>
      </p:sp>
      <p:sp>
        <p:nvSpPr>
          <p:cNvPr id="4" name="Slide Number Placeholder 3">
            <a:extLst>
              <a:ext uri="{FF2B5EF4-FFF2-40B4-BE49-F238E27FC236}">
                <a16:creationId xmlns:a16="http://schemas.microsoft.com/office/drawing/2014/main" id="{60D29A01-2C57-88BA-5DDF-35076A1404D9}"/>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21</a:t>
            </a:fld>
            <a:endParaRPr lang="en-US">
              <a:solidFill>
                <a:prstClr val="black">
                  <a:tint val="75000"/>
                </a:prstClr>
              </a:solidFill>
            </a:endParaRPr>
          </a:p>
        </p:txBody>
      </p:sp>
      <p:sp>
        <p:nvSpPr>
          <p:cNvPr id="6" name="Title 5">
            <a:extLst>
              <a:ext uri="{FF2B5EF4-FFF2-40B4-BE49-F238E27FC236}">
                <a16:creationId xmlns:a16="http://schemas.microsoft.com/office/drawing/2014/main" id="{5AE4C18C-4939-8387-772A-38D5A0B2FFCE}"/>
              </a:ext>
            </a:extLst>
          </p:cNvPr>
          <p:cNvSpPr>
            <a:spLocks noGrp="1"/>
          </p:cNvSpPr>
          <p:nvPr>
            <p:ph type="title"/>
          </p:nvPr>
        </p:nvSpPr>
        <p:spPr/>
        <p:txBody>
          <a:bodyPr/>
          <a:lstStyle/>
          <a:p>
            <a:r>
              <a:rPr lang="en-US"/>
              <a:t>Primer on Surprise Adequacy</a:t>
            </a:r>
          </a:p>
        </p:txBody>
      </p:sp>
    </p:spTree>
    <p:extLst>
      <p:ext uri="{BB962C8B-B14F-4D97-AF65-F5344CB8AC3E}">
        <p14:creationId xmlns:p14="http://schemas.microsoft.com/office/powerpoint/2010/main" val="19860857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207B3B-6522-D8CF-2027-2BA653252EA6}"/>
              </a:ext>
            </a:extLst>
          </p:cNvPr>
          <p:cNvSpPr>
            <a:spLocks noGrp="1"/>
          </p:cNvSpPr>
          <p:nvPr>
            <p:ph idx="1"/>
          </p:nvPr>
        </p:nvSpPr>
        <p:spPr/>
        <p:txBody>
          <a:bodyPr vert="horz" lIns="91440" tIns="45720" rIns="91440" bIns="45720" rtlCol="0" anchor="t">
            <a:normAutofit/>
          </a:bodyPr>
          <a:lstStyle/>
          <a:p>
            <a:pPr marL="342265" indent="-342265"/>
            <a:r>
              <a:rPr lang="en-US"/>
              <a:t>Introduction</a:t>
            </a:r>
          </a:p>
          <a:p>
            <a:pPr marL="342265" indent="-342265"/>
            <a:r>
              <a:rPr lang="en-US" sz="2400">
                <a:cs typeface="Calibri"/>
              </a:rPr>
              <a:t>Testing for Neural Networks</a:t>
            </a:r>
          </a:p>
          <a:p>
            <a:pPr marL="342265" indent="-342265"/>
            <a:r>
              <a:rPr lang="en-US">
                <a:cs typeface="Calibri"/>
              </a:rPr>
              <a:t>Surprise Adequacy Testing Metric for Neural Networks</a:t>
            </a:r>
          </a:p>
          <a:p>
            <a:pPr marL="342265" indent="-342265"/>
            <a:r>
              <a:rPr lang="en-US">
                <a:cs typeface="Calibri"/>
              </a:rPr>
              <a:t>Augmenting Surprise Adequacy:  The Delta Hypothesis</a:t>
            </a:r>
          </a:p>
          <a:p>
            <a:pPr marL="342265" indent="-342265"/>
            <a:r>
              <a:rPr lang="en-US">
                <a:cs typeface="Calibri"/>
              </a:rPr>
              <a:t>Discussion and Closing Remarks</a:t>
            </a:r>
            <a:endParaRPr lang="en-US"/>
          </a:p>
        </p:txBody>
      </p:sp>
      <p:sp>
        <p:nvSpPr>
          <p:cNvPr id="5" name="Slide Number Placeholder 4">
            <a:extLst>
              <a:ext uri="{FF2B5EF4-FFF2-40B4-BE49-F238E27FC236}">
                <a16:creationId xmlns:a16="http://schemas.microsoft.com/office/drawing/2014/main" id="{E8330705-12B1-6A28-9848-79162419BC50}"/>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22</a:t>
            </a:fld>
            <a:endParaRPr lang="en-US">
              <a:solidFill>
                <a:prstClr val="black">
                  <a:tint val="75000"/>
                </a:prstClr>
              </a:solidFill>
            </a:endParaRPr>
          </a:p>
        </p:txBody>
      </p:sp>
      <p:sp>
        <p:nvSpPr>
          <p:cNvPr id="6" name="Title Placeholder 1">
            <a:extLst>
              <a:ext uri="{FF2B5EF4-FFF2-40B4-BE49-F238E27FC236}">
                <a16:creationId xmlns:a16="http://schemas.microsoft.com/office/drawing/2014/main" id="{C944ABC6-0460-5EA4-D055-5397BC89E9FA}"/>
              </a:ext>
            </a:extLst>
          </p:cNvPr>
          <p:cNvSpPr txBox="1">
            <a:spLocks/>
          </p:cNvSpPr>
          <p:nvPr/>
        </p:nvSpPr>
        <p:spPr>
          <a:xfrm>
            <a:off x="989760" y="52302"/>
            <a:ext cx="10204739" cy="663840"/>
          </a:xfrm>
          <a:prstGeom prst="rect">
            <a:avLst/>
          </a:prstGeom>
        </p:spPr>
        <p:txBody>
          <a:bodyPr vert="horz" lIns="91440" tIns="45720" rIns="91440" bIns="45720" rtlCol="0" anchor="ctr">
            <a:normAutofit/>
          </a:bodyPr>
          <a:lstStyle>
            <a:lvl1pPr algn="ctr" defTabSz="457189" rtl="0" eaLnBrk="1" latinLnBrk="0" hangingPunct="1">
              <a:lnSpc>
                <a:spcPct val="80000"/>
              </a:lnSpc>
              <a:spcBef>
                <a:spcPct val="0"/>
              </a:spcBef>
              <a:buNone/>
              <a:defRPr sz="2800" b="1" kern="1200">
                <a:solidFill>
                  <a:schemeClr val="tx1"/>
                </a:solidFill>
                <a:latin typeface="+mj-lt"/>
                <a:ea typeface="+mj-ea"/>
                <a:cs typeface="+mj-cs"/>
              </a:defRPr>
            </a:lvl1pPr>
          </a:lstStyle>
          <a:p>
            <a:r>
              <a:rPr lang="en-US"/>
              <a:t>Agenda</a:t>
            </a:r>
          </a:p>
        </p:txBody>
      </p:sp>
      <p:sp>
        <p:nvSpPr>
          <p:cNvPr id="2" name="Rounded Rectangle 1">
            <a:extLst>
              <a:ext uri="{FF2B5EF4-FFF2-40B4-BE49-F238E27FC236}">
                <a16:creationId xmlns:a16="http://schemas.microsoft.com/office/drawing/2014/main" id="{0C2C8E22-2742-9AA0-E8F1-412A34F96A03}"/>
              </a:ext>
            </a:extLst>
          </p:cNvPr>
          <p:cNvSpPr/>
          <p:nvPr/>
        </p:nvSpPr>
        <p:spPr>
          <a:xfrm>
            <a:off x="1592314" y="3613489"/>
            <a:ext cx="8999629" cy="1216326"/>
          </a:xfrm>
          <a:prstGeom prst="roundRect">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b="1" u="sng" cap="none">
                <a:cs typeface="Calibri"/>
              </a:rPr>
              <a:t>Is it enough</a:t>
            </a:r>
            <a:r>
              <a:rPr lang="en-US" sz="2200" cap="none">
                <a:cs typeface="Calibri"/>
              </a:rPr>
              <a:t> </a:t>
            </a:r>
            <a:r>
              <a:rPr lang="en-US" sz="2200" b="0" cap="none">
                <a:cs typeface="Calibri"/>
              </a:rPr>
              <a:t>to have only a single numerical score of how surprising or novel an input is compared to the test set?  No, it is not …</a:t>
            </a:r>
          </a:p>
        </p:txBody>
      </p:sp>
      <p:sp>
        <p:nvSpPr>
          <p:cNvPr id="9" name="Right Arrow 8">
            <a:extLst>
              <a:ext uri="{FF2B5EF4-FFF2-40B4-BE49-F238E27FC236}">
                <a16:creationId xmlns:a16="http://schemas.microsoft.com/office/drawing/2014/main" id="{23879C68-F90A-B5EA-36C4-691FDA68A284}"/>
              </a:ext>
            </a:extLst>
          </p:cNvPr>
          <p:cNvSpPr/>
          <p:nvPr/>
        </p:nvSpPr>
        <p:spPr>
          <a:xfrm rot="10800000">
            <a:off x="7581557" y="2226986"/>
            <a:ext cx="532197" cy="286564"/>
          </a:xfrm>
          <a:prstGeom prst="rightArrow">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1897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560E32A-167E-A0E7-B102-8BD5BBC0E91B}"/>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23</a:t>
            </a:fld>
            <a:endParaRPr lang="en-US">
              <a:solidFill>
                <a:prstClr val="black">
                  <a:tint val="75000"/>
                </a:prstClr>
              </a:solidFill>
            </a:endParaRPr>
          </a:p>
        </p:txBody>
      </p:sp>
      <p:sp>
        <p:nvSpPr>
          <p:cNvPr id="6" name="Title 5">
            <a:extLst>
              <a:ext uri="{FF2B5EF4-FFF2-40B4-BE49-F238E27FC236}">
                <a16:creationId xmlns:a16="http://schemas.microsoft.com/office/drawing/2014/main" id="{6B8AF601-C8E4-77A6-8C32-C7BFFCD3D759}"/>
              </a:ext>
            </a:extLst>
          </p:cNvPr>
          <p:cNvSpPr>
            <a:spLocks noGrp="1"/>
          </p:cNvSpPr>
          <p:nvPr>
            <p:ph type="title"/>
          </p:nvPr>
        </p:nvSpPr>
        <p:spPr/>
        <p:txBody>
          <a:bodyPr/>
          <a:lstStyle/>
          <a:p>
            <a:r>
              <a:rPr lang="en-US"/>
              <a:t>Delta Hypothesis</a:t>
            </a:r>
          </a:p>
        </p:txBody>
      </p:sp>
      <p:grpSp>
        <p:nvGrpSpPr>
          <p:cNvPr id="69" name="Group 68">
            <a:extLst>
              <a:ext uri="{FF2B5EF4-FFF2-40B4-BE49-F238E27FC236}">
                <a16:creationId xmlns:a16="http://schemas.microsoft.com/office/drawing/2014/main" id="{86E4034C-AA26-E247-9EDC-95620FA2321D}"/>
              </a:ext>
            </a:extLst>
          </p:cNvPr>
          <p:cNvGrpSpPr/>
          <p:nvPr/>
        </p:nvGrpSpPr>
        <p:grpSpPr>
          <a:xfrm>
            <a:off x="1412286" y="5375110"/>
            <a:ext cx="9359686" cy="872746"/>
            <a:chOff x="1633816" y="5365683"/>
            <a:chExt cx="9359686" cy="872746"/>
          </a:xfrm>
        </p:grpSpPr>
        <p:sp>
          <p:nvSpPr>
            <p:cNvPr id="31" name="Rounded Rectangle 30">
              <a:extLst>
                <a:ext uri="{FF2B5EF4-FFF2-40B4-BE49-F238E27FC236}">
                  <a16:creationId xmlns:a16="http://schemas.microsoft.com/office/drawing/2014/main" id="{A86DEB38-1FF5-EBEB-2543-B03D3DF4421E}"/>
                </a:ext>
              </a:extLst>
            </p:cNvPr>
            <p:cNvSpPr/>
            <p:nvPr/>
          </p:nvSpPr>
          <p:spPr>
            <a:xfrm>
              <a:off x="1633816" y="5365683"/>
              <a:ext cx="4245198" cy="872746"/>
            </a:xfrm>
            <a:prstGeom prst="round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u="sng">
                  <a:solidFill>
                    <a:schemeClr val="tx1"/>
                  </a:solidFill>
                </a:rPr>
                <a:t>KNOWN UNKNOWN</a:t>
              </a:r>
              <a:r>
                <a:rPr lang="en-US" sz="1600">
                  <a:solidFill>
                    <a:schemeClr val="tx1"/>
                  </a:solidFill>
                </a:rPr>
                <a:t>:</a:t>
              </a:r>
            </a:p>
            <a:p>
              <a:pPr algn="ctr"/>
              <a:r>
                <a:rPr lang="en-US" sz="1600">
                  <a:solidFill>
                    <a:schemeClr val="tx1"/>
                  </a:solidFill>
                </a:rPr>
                <a:t>Recognized but poorly understood phenomena</a:t>
              </a:r>
            </a:p>
          </p:txBody>
        </p:sp>
        <p:sp>
          <p:nvSpPr>
            <p:cNvPr id="32" name="Rounded Rectangle 31">
              <a:extLst>
                <a:ext uri="{FF2B5EF4-FFF2-40B4-BE49-F238E27FC236}">
                  <a16:creationId xmlns:a16="http://schemas.microsoft.com/office/drawing/2014/main" id="{89008200-27C6-9DFE-9716-ABEB9A279C9D}"/>
                </a:ext>
              </a:extLst>
            </p:cNvPr>
            <p:cNvSpPr/>
            <p:nvPr/>
          </p:nvSpPr>
          <p:spPr>
            <a:xfrm>
              <a:off x="6748305" y="5365684"/>
              <a:ext cx="4245197" cy="872745"/>
            </a:xfrm>
            <a:prstGeom prst="round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u="sng">
                  <a:solidFill>
                    <a:schemeClr val="tx1"/>
                  </a:solidFill>
                </a:rPr>
                <a:t>UNKNOWN UNKNOWN</a:t>
              </a:r>
              <a:r>
                <a:rPr lang="en-US" sz="1600">
                  <a:solidFill>
                    <a:schemeClr val="tx1"/>
                  </a:solidFill>
                </a:rPr>
                <a:t>:</a:t>
              </a:r>
            </a:p>
            <a:p>
              <a:pPr algn="ctr"/>
              <a:r>
                <a:rPr lang="en-US" sz="1600">
                  <a:solidFill>
                    <a:schemeClr val="tx1"/>
                  </a:solidFill>
                </a:rPr>
                <a:t>No prior knowledge; cannot be anticipated</a:t>
              </a:r>
            </a:p>
          </p:txBody>
        </p:sp>
      </p:grpSp>
      <p:sp>
        <p:nvSpPr>
          <p:cNvPr id="5" name="Rounded Rectangle 4">
            <a:extLst>
              <a:ext uri="{FF2B5EF4-FFF2-40B4-BE49-F238E27FC236}">
                <a16:creationId xmlns:a16="http://schemas.microsoft.com/office/drawing/2014/main" id="{06DA7456-CA65-21DA-A9C6-06BF71309B37}"/>
              </a:ext>
            </a:extLst>
          </p:cNvPr>
          <p:cNvSpPr/>
          <p:nvPr/>
        </p:nvSpPr>
        <p:spPr>
          <a:xfrm>
            <a:off x="338162" y="799187"/>
            <a:ext cx="11515676" cy="738398"/>
          </a:xfrm>
          <a:prstGeom prst="roundRect">
            <a:avLst/>
          </a:prstGeom>
          <a:solidFill>
            <a:srgbClr val="3366CC"/>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b="1"/>
              <a:t>Can Surprise Adequacy scores TRULY represent the range of inputs your system may encounter?</a:t>
            </a:r>
          </a:p>
        </p:txBody>
      </p:sp>
      <p:sp>
        <p:nvSpPr>
          <p:cNvPr id="65" name="Rounded Rectangle 64">
            <a:extLst>
              <a:ext uri="{FF2B5EF4-FFF2-40B4-BE49-F238E27FC236}">
                <a16:creationId xmlns:a16="http://schemas.microsoft.com/office/drawing/2014/main" id="{8ED1940F-759D-8CC2-AA09-E72E8CDB2752}"/>
              </a:ext>
            </a:extLst>
          </p:cNvPr>
          <p:cNvSpPr/>
          <p:nvPr/>
        </p:nvSpPr>
        <p:spPr>
          <a:xfrm>
            <a:off x="338162" y="4132822"/>
            <a:ext cx="11515676" cy="1021550"/>
          </a:xfrm>
          <a:prstGeom prst="roundRect">
            <a:avLst/>
          </a:prstGeom>
          <a:solidFill>
            <a:schemeClr val="accent4">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b="1"/>
              <a:t>If the only certainty is uncertainty, how do we distinguish between errors that arise as a result of a </a:t>
            </a:r>
            <a:r>
              <a:rPr lang="en-US" sz="2200" b="1" u="sng"/>
              <a:t>LESS-THAN-PERFECT MODEL</a:t>
            </a:r>
            <a:r>
              <a:rPr lang="en-US" sz="2200" b="1"/>
              <a:t> vs. </a:t>
            </a:r>
            <a:r>
              <a:rPr lang="en-US" sz="2200" b="1" u="sng"/>
              <a:t>LEAVING THE MODEL’S OPERATIONAL DOMAIN</a:t>
            </a:r>
            <a:r>
              <a:rPr lang="en-US" sz="2200" b="1"/>
              <a:t>?</a:t>
            </a:r>
          </a:p>
        </p:txBody>
      </p:sp>
      <p:sp>
        <p:nvSpPr>
          <p:cNvPr id="9" name="Rounded Rectangle 8">
            <a:extLst>
              <a:ext uri="{FF2B5EF4-FFF2-40B4-BE49-F238E27FC236}">
                <a16:creationId xmlns:a16="http://schemas.microsoft.com/office/drawing/2014/main" id="{A5F26AE7-191E-8129-88DD-9DAC213432E5}"/>
              </a:ext>
            </a:extLst>
          </p:cNvPr>
          <p:cNvSpPr/>
          <p:nvPr/>
        </p:nvSpPr>
        <p:spPr>
          <a:xfrm>
            <a:off x="1412286" y="1744651"/>
            <a:ext cx="4245198" cy="872747"/>
          </a:xfrm>
          <a:prstGeom prst="roundRect">
            <a:avLst/>
          </a:prstGeom>
          <a:solidFill>
            <a:srgbClr val="007E3A"/>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u="sng"/>
              <a:t>ALEATORIC UNCERTAINTY</a:t>
            </a:r>
            <a:r>
              <a:rPr lang="en-US" sz="1600"/>
              <a:t>:</a:t>
            </a:r>
          </a:p>
          <a:p>
            <a:pPr algn="ctr"/>
            <a:r>
              <a:rPr lang="en-US" sz="1600"/>
              <a:t>Uncertainty that arises due to inherent randomness of the universe (e.g., a coin flip)</a:t>
            </a:r>
          </a:p>
        </p:txBody>
      </p:sp>
      <p:sp>
        <p:nvSpPr>
          <p:cNvPr id="10" name="Rounded Rectangle 9">
            <a:extLst>
              <a:ext uri="{FF2B5EF4-FFF2-40B4-BE49-F238E27FC236}">
                <a16:creationId xmlns:a16="http://schemas.microsoft.com/office/drawing/2014/main" id="{DF1DF22B-E4E5-209F-57C6-9BB4B9821224}"/>
              </a:ext>
            </a:extLst>
          </p:cNvPr>
          <p:cNvSpPr/>
          <p:nvPr/>
        </p:nvSpPr>
        <p:spPr>
          <a:xfrm>
            <a:off x="6526774" y="1744650"/>
            <a:ext cx="4245198" cy="872747"/>
          </a:xfrm>
          <a:prstGeom prst="round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u="sng"/>
              <a:t>EPISTEMIC UNCERTAINTY</a:t>
            </a:r>
            <a:r>
              <a:rPr lang="en-US" sz="1600"/>
              <a:t>:</a:t>
            </a:r>
          </a:p>
          <a:p>
            <a:pPr algn="ctr"/>
            <a:r>
              <a:rPr lang="en-US" sz="1600"/>
              <a:t>Uncertainty that arises due to a lack of knowledge of the operating domain</a:t>
            </a:r>
          </a:p>
        </p:txBody>
      </p:sp>
      <p:sp>
        <p:nvSpPr>
          <p:cNvPr id="11" name="Rounded Rectangle 10">
            <a:extLst>
              <a:ext uri="{FF2B5EF4-FFF2-40B4-BE49-F238E27FC236}">
                <a16:creationId xmlns:a16="http://schemas.microsoft.com/office/drawing/2014/main" id="{8C59F9AA-C652-FC49-8F8B-E39DAEC6DC22}"/>
              </a:ext>
            </a:extLst>
          </p:cNvPr>
          <p:cNvSpPr/>
          <p:nvPr/>
        </p:nvSpPr>
        <p:spPr>
          <a:xfrm>
            <a:off x="1412285" y="2875005"/>
            <a:ext cx="4245199" cy="872747"/>
          </a:xfrm>
          <a:prstGeom prst="roundRect">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u="sng">
                <a:solidFill>
                  <a:schemeClr val="tx1"/>
                </a:solidFill>
              </a:rPr>
              <a:t>IRREDUCIBLE:  </a:t>
            </a:r>
            <a:br>
              <a:rPr lang="en-US" sz="1600" b="1" u="sng">
                <a:solidFill>
                  <a:schemeClr val="tx1"/>
                </a:solidFill>
              </a:rPr>
            </a:br>
            <a:r>
              <a:rPr lang="en-US" sz="1600">
                <a:solidFill>
                  <a:schemeClr val="tx1"/>
                </a:solidFill>
              </a:rPr>
              <a:t>Aleatoric uncertainty CANNOT be reduced by the addition of more information.</a:t>
            </a:r>
          </a:p>
        </p:txBody>
      </p:sp>
      <p:sp>
        <p:nvSpPr>
          <p:cNvPr id="12" name="Rounded Rectangle 11">
            <a:extLst>
              <a:ext uri="{FF2B5EF4-FFF2-40B4-BE49-F238E27FC236}">
                <a16:creationId xmlns:a16="http://schemas.microsoft.com/office/drawing/2014/main" id="{EDBBA71E-F3AF-789D-6563-ED2469D7A9AA}"/>
              </a:ext>
            </a:extLst>
          </p:cNvPr>
          <p:cNvSpPr/>
          <p:nvPr/>
        </p:nvSpPr>
        <p:spPr>
          <a:xfrm>
            <a:off x="6518633" y="2875004"/>
            <a:ext cx="4245198" cy="872747"/>
          </a:xfrm>
          <a:prstGeom prst="round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u="sng">
                <a:solidFill>
                  <a:schemeClr val="tx1"/>
                </a:solidFill>
              </a:rPr>
              <a:t>REDUCIBLE</a:t>
            </a:r>
            <a:r>
              <a:rPr lang="en-US" sz="1600">
                <a:solidFill>
                  <a:schemeClr val="tx1"/>
                </a:solidFill>
              </a:rPr>
              <a:t>:  </a:t>
            </a:r>
            <a:br>
              <a:rPr lang="en-US" sz="1600">
                <a:solidFill>
                  <a:schemeClr val="tx1"/>
                </a:solidFill>
              </a:rPr>
            </a:br>
            <a:r>
              <a:rPr lang="en-US" sz="1600">
                <a:solidFill>
                  <a:schemeClr val="tx1"/>
                </a:solidFill>
              </a:rPr>
              <a:t>Epistemic uncertainty CAN be reduced by learning more, adding more information.</a:t>
            </a:r>
          </a:p>
        </p:txBody>
      </p:sp>
      <p:cxnSp>
        <p:nvCxnSpPr>
          <p:cNvPr id="71" name="Elbow Connector 70">
            <a:extLst>
              <a:ext uri="{FF2B5EF4-FFF2-40B4-BE49-F238E27FC236}">
                <a16:creationId xmlns:a16="http://schemas.microsoft.com/office/drawing/2014/main" id="{3F46F888-E4E6-7878-657D-82858111F4EF}"/>
              </a:ext>
            </a:extLst>
          </p:cNvPr>
          <p:cNvCxnSpPr>
            <a:stCxn id="65" idx="2"/>
            <a:endCxn id="31" idx="3"/>
          </p:cNvCxnSpPr>
          <p:nvPr/>
        </p:nvCxnSpPr>
        <p:spPr>
          <a:xfrm rot="5400000">
            <a:off x="5548187" y="5263669"/>
            <a:ext cx="657111" cy="438516"/>
          </a:xfrm>
          <a:prstGeom prst="bentConnector2">
            <a:avLst/>
          </a:prstGeom>
          <a:ln w="38100">
            <a:solidFill>
              <a:schemeClr val="accent4">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2" name="Elbow Connector 71">
            <a:extLst>
              <a:ext uri="{FF2B5EF4-FFF2-40B4-BE49-F238E27FC236}">
                <a16:creationId xmlns:a16="http://schemas.microsoft.com/office/drawing/2014/main" id="{2D754A31-D880-E9EC-45C6-63151581B4BD}"/>
              </a:ext>
            </a:extLst>
          </p:cNvPr>
          <p:cNvCxnSpPr>
            <a:cxnSpLocks/>
            <a:stCxn id="65" idx="2"/>
            <a:endCxn id="32" idx="1"/>
          </p:cNvCxnSpPr>
          <p:nvPr/>
        </p:nvCxnSpPr>
        <p:spPr>
          <a:xfrm rot="16200000" flipH="1">
            <a:off x="5982831" y="5267540"/>
            <a:ext cx="657112" cy="430775"/>
          </a:xfrm>
          <a:prstGeom prst="bentConnector2">
            <a:avLst/>
          </a:prstGeom>
          <a:ln w="38100">
            <a:solidFill>
              <a:schemeClr val="accent4">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6" name="Elbow Connector 75">
            <a:extLst>
              <a:ext uri="{FF2B5EF4-FFF2-40B4-BE49-F238E27FC236}">
                <a16:creationId xmlns:a16="http://schemas.microsoft.com/office/drawing/2014/main" id="{6838E2B6-7A19-19CC-EF77-86A8DB26F273}"/>
              </a:ext>
            </a:extLst>
          </p:cNvPr>
          <p:cNvCxnSpPr>
            <a:cxnSpLocks/>
            <a:stCxn id="5" idx="2"/>
            <a:endCxn id="10" idx="1"/>
          </p:cNvCxnSpPr>
          <p:nvPr/>
        </p:nvCxnSpPr>
        <p:spPr>
          <a:xfrm rot="16200000" flipH="1">
            <a:off x="5989668" y="1643917"/>
            <a:ext cx="643439" cy="430774"/>
          </a:xfrm>
          <a:prstGeom prst="bentConnector2">
            <a:avLst/>
          </a:prstGeom>
          <a:ln w="38100">
            <a:solidFill>
              <a:schemeClr val="tx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79" name="Elbow Connector 78">
            <a:extLst>
              <a:ext uri="{FF2B5EF4-FFF2-40B4-BE49-F238E27FC236}">
                <a16:creationId xmlns:a16="http://schemas.microsoft.com/office/drawing/2014/main" id="{BD520F86-7ADA-3F38-D202-C84008967467}"/>
              </a:ext>
            </a:extLst>
          </p:cNvPr>
          <p:cNvCxnSpPr>
            <a:cxnSpLocks/>
            <a:stCxn id="5" idx="2"/>
            <a:endCxn id="9" idx="3"/>
          </p:cNvCxnSpPr>
          <p:nvPr/>
        </p:nvCxnSpPr>
        <p:spPr>
          <a:xfrm rot="5400000">
            <a:off x="5555022" y="1640047"/>
            <a:ext cx="643440" cy="438516"/>
          </a:xfrm>
          <a:prstGeom prst="bentConnector2">
            <a:avLst/>
          </a:prstGeom>
          <a:ln w="38100">
            <a:solidFill>
              <a:schemeClr val="tx2">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83" name="Straight Arrow Connector 82">
            <a:extLst>
              <a:ext uri="{FF2B5EF4-FFF2-40B4-BE49-F238E27FC236}">
                <a16:creationId xmlns:a16="http://schemas.microsoft.com/office/drawing/2014/main" id="{1BBEC2F5-0232-0D2D-A37B-7B354A6CE6BD}"/>
              </a:ext>
            </a:extLst>
          </p:cNvPr>
          <p:cNvCxnSpPr>
            <a:stCxn id="9" idx="2"/>
            <a:endCxn id="11" idx="0"/>
          </p:cNvCxnSpPr>
          <p:nvPr/>
        </p:nvCxnSpPr>
        <p:spPr>
          <a:xfrm>
            <a:off x="3534885" y="2617398"/>
            <a:ext cx="0" cy="257607"/>
          </a:xfrm>
          <a:prstGeom prst="straightConnector1">
            <a:avLst/>
          </a:prstGeom>
          <a:ln w="38100">
            <a:solidFill>
              <a:schemeClr val="accent4">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85" name="Straight Arrow Connector 84">
            <a:extLst>
              <a:ext uri="{FF2B5EF4-FFF2-40B4-BE49-F238E27FC236}">
                <a16:creationId xmlns:a16="http://schemas.microsoft.com/office/drawing/2014/main" id="{205C6E51-E1AA-8211-B054-5DDCDDB327E1}"/>
              </a:ext>
            </a:extLst>
          </p:cNvPr>
          <p:cNvCxnSpPr>
            <a:cxnSpLocks/>
            <a:stCxn id="10" idx="2"/>
            <a:endCxn id="12" idx="0"/>
          </p:cNvCxnSpPr>
          <p:nvPr/>
        </p:nvCxnSpPr>
        <p:spPr>
          <a:xfrm flipH="1">
            <a:off x="8641232" y="2617397"/>
            <a:ext cx="8141" cy="257607"/>
          </a:xfrm>
          <a:prstGeom prst="straightConnector1">
            <a:avLst/>
          </a:prstGeom>
          <a:ln w="38100">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90" name="Rectangle 89">
            <a:extLst>
              <a:ext uri="{FF2B5EF4-FFF2-40B4-BE49-F238E27FC236}">
                <a16:creationId xmlns:a16="http://schemas.microsoft.com/office/drawing/2014/main" id="{5EB12809-1344-2CD6-6BB5-26BE03E34F6E}"/>
              </a:ext>
            </a:extLst>
          </p:cNvPr>
          <p:cNvSpPr/>
          <p:nvPr/>
        </p:nvSpPr>
        <p:spPr>
          <a:xfrm>
            <a:off x="10847106" y="2374147"/>
            <a:ext cx="1316613" cy="1124662"/>
          </a:xfrm>
          <a:prstGeom prst="rect">
            <a:avLst/>
          </a:prstGeom>
          <a:solidFill>
            <a:srgbClr val="FFFFFF">
              <a:alpha val="50196"/>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100"/>
              <a:t>Goal of testing is to reduce epistemic uncertainty / put safeguards around sources of aleatoric uncertainty.</a:t>
            </a:r>
          </a:p>
        </p:txBody>
      </p:sp>
      <p:sp>
        <p:nvSpPr>
          <p:cNvPr id="88" name="5-Point Star 87">
            <a:extLst>
              <a:ext uri="{FF2B5EF4-FFF2-40B4-BE49-F238E27FC236}">
                <a16:creationId xmlns:a16="http://schemas.microsoft.com/office/drawing/2014/main" id="{90610BA4-7EAD-BAE1-2B09-5E336C2E798D}"/>
              </a:ext>
            </a:extLst>
          </p:cNvPr>
          <p:cNvSpPr/>
          <p:nvPr/>
        </p:nvSpPr>
        <p:spPr>
          <a:xfrm>
            <a:off x="10587133" y="2689593"/>
            <a:ext cx="363416" cy="363416"/>
          </a:xfrm>
          <a:prstGeom prst="star5">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14240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568A03-F3AF-E49F-1CDB-0CFF39627B14}"/>
              </a:ext>
            </a:extLst>
          </p:cNvPr>
          <p:cNvSpPr>
            <a:spLocks noGrp="1"/>
          </p:cNvSpPr>
          <p:nvPr>
            <p:ph idx="1"/>
          </p:nvPr>
        </p:nvSpPr>
        <p:spPr/>
        <p:txBody>
          <a:bodyPr vert="horz" lIns="91440" tIns="45720" rIns="91440" bIns="45720" rtlCol="0" anchor="t">
            <a:normAutofit/>
          </a:bodyPr>
          <a:lstStyle/>
          <a:p>
            <a:pPr marL="342265" indent="-342265"/>
            <a:r>
              <a:rPr lang="en-US"/>
              <a:t>Neural networks have no inherent way to reflect when they are leaving their operational domain, and SA metrics alone do not address this</a:t>
            </a:r>
            <a:br>
              <a:rPr lang="en-US"/>
            </a:br>
            <a:br>
              <a:rPr lang="en-US"/>
            </a:br>
            <a:br>
              <a:rPr lang="en-US"/>
            </a:br>
            <a:br>
              <a:rPr lang="en-US"/>
            </a:br>
            <a:br>
              <a:rPr lang="en-US"/>
            </a:br>
            <a:br>
              <a:rPr lang="en-US"/>
            </a:br>
            <a:br>
              <a:rPr lang="en-US"/>
            </a:br>
            <a:br>
              <a:rPr lang="en-US" sz="1800"/>
            </a:br>
            <a:endParaRPr lang="en-US" sz="1800"/>
          </a:p>
          <a:p>
            <a:pPr marL="342265" indent="-342265"/>
            <a:r>
              <a:rPr lang="en-US" b="1" u="sng"/>
              <a:t>KEY LIMITATION</a:t>
            </a:r>
            <a:r>
              <a:rPr lang="en-US"/>
              <a:t>:  It is not enough to know THAT an input is surprising; we also need to know WHY it is surprising!</a:t>
            </a:r>
          </a:p>
          <a:p>
            <a:pPr marL="342265" indent="-342265"/>
            <a:endParaRPr lang="en-US"/>
          </a:p>
          <a:p>
            <a:pPr marL="342265" indent="-342265"/>
            <a:endParaRPr lang="en-US"/>
          </a:p>
          <a:p>
            <a:pPr marL="342265" indent="-342265"/>
            <a:endParaRPr lang="en-US"/>
          </a:p>
          <a:p>
            <a:pPr marL="342265" indent="-342265"/>
            <a:endParaRPr lang="en-US"/>
          </a:p>
        </p:txBody>
      </p:sp>
      <p:sp>
        <p:nvSpPr>
          <p:cNvPr id="4" name="Slide Number Placeholder 3">
            <a:extLst>
              <a:ext uri="{FF2B5EF4-FFF2-40B4-BE49-F238E27FC236}">
                <a16:creationId xmlns:a16="http://schemas.microsoft.com/office/drawing/2014/main" id="{3560E32A-167E-A0E7-B102-8BD5BBC0E91B}"/>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24</a:t>
            </a:fld>
            <a:endParaRPr lang="en-US">
              <a:solidFill>
                <a:prstClr val="black">
                  <a:tint val="75000"/>
                </a:prstClr>
              </a:solidFill>
            </a:endParaRPr>
          </a:p>
        </p:txBody>
      </p:sp>
      <p:sp>
        <p:nvSpPr>
          <p:cNvPr id="6" name="Title 5">
            <a:extLst>
              <a:ext uri="{FF2B5EF4-FFF2-40B4-BE49-F238E27FC236}">
                <a16:creationId xmlns:a16="http://schemas.microsoft.com/office/drawing/2014/main" id="{6B8AF601-C8E4-77A6-8C32-C7BFFCD3D759}"/>
              </a:ext>
            </a:extLst>
          </p:cNvPr>
          <p:cNvSpPr>
            <a:spLocks noGrp="1"/>
          </p:cNvSpPr>
          <p:nvPr>
            <p:ph type="title"/>
          </p:nvPr>
        </p:nvSpPr>
        <p:spPr/>
        <p:txBody>
          <a:bodyPr/>
          <a:lstStyle/>
          <a:p>
            <a:r>
              <a:rPr lang="en-US"/>
              <a:t>Delta Hypothesis</a:t>
            </a:r>
          </a:p>
        </p:txBody>
      </p:sp>
      <p:sp>
        <p:nvSpPr>
          <p:cNvPr id="5" name="Rounded Rectangle 4">
            <a:extLst>
              <a:ext uri="{FF2B5EF4-FFF2-40B4-BE49-F238E27FC236}">
                <a16:creationId xmlns:a16="http://schemas.microsoft.com/office/drawing/2014/main" id="{54C02141-EC2E-0A8D-3FE2-465A13BD07AD}"/>
              </a:ext>
            </a:extLst>
          </p:cNvPr>
          <p:cNvSpPr/>
          <p:nvPr/>
        </p:nvSpPr>
        <p:spPr>
          <a:xfrm>
            <a:off x="843815" y="5248762"/>
            <a:ext cx="2964172" cy="980359"/>
          </a:xfrm>
          <a:prstGeom prst="roundRect">
            <a:avLst/>
          </a:prstGeom>
          <a:solidFill>
            <a:srgbClr val="3366CC"/>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Surprise scores are simply arbitrary numeric values</a:t>
            </a:r>
          </a:p>
        </p:txBody>
      </p:sp>
      <p:sp>
        <p:nvSpPr>
          <p:cNvPr id="7" name="Rounded Rectangle 6">
            <a:extLst>
              <a:ext uri="{FF2B5EF4-FFF2-40B4-BE49-F238E27FC236}">
                <a16:creationId xmlns:a16="http://schemas.microsoft.com/office/drawing/2014/main" id="{57664467-588A-0697-5275-534C7036B165}"/>
              </a:ext>
            </a:extLst>
          </p:cNvPr>
          <p:cNvSpPr/>
          <p:nvPr/>
        </p:nvSpPr>
        <p:spPr>
          <a:xfrm>
            <a:off x="4105879" y="5248762"/>
            <a:ext cx="2964172" cy="980359"/>
          </a:xfrm>
          <a:prstGeom prst="roundRect">
            <a:avLst/>
          </a:prstGeom>
          <a:solidFill>
            <a:srgbClr val="007E3A"/>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No context other than “lower is better”</a:t>
            </a:r>
          </a:p>
        </p:txBody>
      </p:sp>
      <p:sp>
        <p:nvSpPr>
          <p:cNvPr id="8" name="Rounded Rectangle 7">
            <a:extLst>
              <a:ext uri="{FF2B5EF4-FFF2-40B4-BE49-F238E27FC236}">
                <a16:creationId xmlns:a16="http://schemas.microsoft.com/office/drawing/2014/main" id="{08B85648-1366-BC5E-3E67-50B88F71828B}"/>
              </a:ext>
            </a:extLst>
          </p:cNvPr>
          <p:cNvSpPr/>
          <p:nvPr/>
        </p:nvSpPr>
        <p:spPr>
          <a:xfrm>
            <a:off x="7367943" y="5248762"/>
            <a:ext cx="3826556" cy="980359"/>
          </a:xfrm>
          <a:prstGeom prst="round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Cut-off between acceptable and concerning surprise scores is also arbitrary</a:t>
            </a:r>
          </a:p>
        </p:txBody>
      </p:sp>
      <mc:AlternateContent xmlns:mc="http://schemas.openxmlformats.org/markup-compatibility/2006" xmlns:p14="http://schemas.microsoft.com/office/powerpoint/2010/main">
        <mc:Choice Requires="p14">
          <p:contentPart p14:bwMode="auto" r:id="rId2">
            <p14:nvContentPartPr>
              <p14:cNvPr id="12" name="Ink 11">
                <a:extLst>
                  <a:ext uri="{FF2B5EF4-FFF2-40B4-BE49-F238E27FC236}">
                    <a16:creationId xmlns:a16="http://schemas.microsoft.com/office/drawing/2014/main" id="{44123741-FCE2-C4FE-FD0A-B711DAC3CA8C}"/>
                  </a:ext>
                </a:extLst>
              </p14:cNvPr>
              <p14:cNvContentPartPr/>
              <p14:nvPr/>
            </p14:nvContentPartPr>
            <p14:xfrm>
              <a:off x="5360877" y="2819906"/>
              <a:ext cx="600120" cy="874440"/>
            </p14:xfrm>
          </p:contentPart>
        </mc:Choice>
        <mc:Fallback xmlns="">
          <p:pic>
            <p:nvPicPr>
              <p:cNvPr id="12" name="Ink 11">
                <a:extLst>
                  <a:ext uri="{FF2B5EF4-FFF2-40B4-BE49-F238E27FC236}">
                    <a16:creationId xmlns:a16="http://schemas.microsoft.com/office/drawing/2014/main" id="{44123741-FCE2-C4FE-FD0A-B711DAC3CA8C}"/>
                  </a:ext>
                </a:extLst>
              </p:cNvPr>
              <p:cNvPicPr/>
              <p:nvPr/>
            </p:nvPicPr>
            <p:blipFill>
              <a:blip r:embed="rId3"/>
              <a:stretch>
                <a:fillRect/>
              </a:stretch>
            </p:blipFill>
            <p:spPr>
              <a:xfrm>
                <a:off x="5351877" y="2810906"/>
                <a:ext cx="617760" cy="892080"/>
              </a:xfrm>
              <a:prstGeom prst="rect">
                <a:avLst/>
              </a:prstGeom>
            </p:spPr>
          </p:pic>
        </mc:Fallback>
      </mc:AlternateContent>
      <p:pic>
        <p:nvPicPr>
          <p:cNvPr id="14" name="Graphic 13" descr="Snowman with solid fill">
            <a:extLst>
              <a:ext uri="{FF2B5EF4-FFF2-40B4-BE49-F238E27FC236}">
                <a16:creationId xmlns:a16="http://schemas.microsoft.com/office/drawing/2014/main" id="{8622DD41-E4F0-BC8E-49DB-F291EE2FACA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034743" y="2791981"/>
            <a:ext cx="1010211" cy="1010211"/>
          </a:xfrm>
          <a:prstGeom prst="rect">
            <a:avLst/>
          </a:prstGeom>
        </p:spPr>
      </p:pic>
      <p:sp>
        <p:nvSpPr>
          <p:cNvPr id="16" name="Rounded Rectangle 15">
            <a:extLst>
              <a:ext uri="{FF2B5EF4-FFF2-40B4-BE49-F238E27FC236}">
                <a16:creationId xmlns:a16="http://schemas.microsoft.com/office/drawing/2014/main" id="{BB0E4873-92FE-0A35-8A28-0733D0C980CD}"/>
              </a:ext>
            </a:extLst>
          </p:cNvPr>
          <p:cNvSpPr/>
          <p:nvPr/>
        </p:nvSpPr>
        <p:spPr>
          <a:xfrm>
            <a:off x="1162454" y="1916358"/>
            <a:ext cx="2184631" cy="814413"/>
          </a:xfrm>
          <a:prstGeom prst="roundRect">
            <a:avLst/>
          </a:prstGeom>
          <a:solidFill>
            <a:schemeClr val="accent4">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Input earns a high SA score</a:t>
            </a:r>
            <a:endParaRPr lang="en-US" sz="1500"/>
          </a:p>
        </p:txBody>
      </p:sp>
      <p:sp>
        <p:nvSpPr>
          <p:cNvPr id="17" name="Rounded Rectangle 16">
            <a:extLst>
              <a:ext uri="{FF2B5EF4-FFF2-40B4-BE49-F238E27FC236}">
                <a16:creationId xmlns:a16="http://schemas.microsoft.com/office/drawing/2014/main" id="{EEF99A02-7658-D282-C583-DFF8C981E2E3}"/>
              </a:ext>
            </a:extLst>
          </p:cNvPr>
          <p:cNvSpPr/>
          <p:nvPr/>
        </p:nvSpPr>
        <p:spPr>
          <a:xfrm>
            <a:off x="4220541" y="1905668"/>
            <a:ext cx="2963903" cy="814413"/>
          </a:xfrm>
          <a:prstGeom prst="roundRect">
            <a:avLst/>
          </a:prstGeom>
          <a:solidFill>
            <a:schemeClr val="accent4">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Is it because it’s an outlier of known classes…</a:t>
            </a:r>
            <a:endParaRPr lang="en-US" sz="1500"/>
          </a:p>
        </p:txBody>
      </p:sp>
      <p:sp>
        <p:nvSpPr>
          <p:cNvPr id="18" name="Rounded Rectangle 17">
            <a:extLst>
              <a:ext uri="{FF2B5EF4-FFF2-40B4-BE49-F238E27FC236}">
                <a16:creationId xmlns:a16="http://schemas.microsoft.com/office/drawing/2014/main" id="{D2CC1CE7-2F13-D9B2-605C-A9CC8AEC6BDA}"/>
              </a:ext>
            </a:extLst>
          </p:cNvPr>
          <p:cNvSpPr/>
          <p:nvPr/>
        </p:nvSpPr>
        <p:spPr>
          <a:xfrm>
            <a:off x="8057900" y="1916358"/>
            <a:ext cx="2963903" cy="814413"/>
          </a:xfrm>
          <a:prstGeom prst="roundRect">
            <a:avLst/>
          </a:prstGeom>
          <a:solidFill>
            <a:schemeClr val="accent4">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…or because it’s completely outside the training set?</a:t>
            </a:r>
            <a:endParaRPr lang="en-US" sz="1500"/>
          </a:p>
        </p:txBody>
      </p:sp>
      <p:sp>
        <p:nvSpPr>
          <p:cNvPr id="19" name="Right Arrow 18">
            <a:extLst>
              <a:ext uri="{FF2B5EF4-FFF2-40B4-BE49-F238E27FC236}">
                <a16:creationId xmlns:a16="http://schemas.microsoft.com/office/drawing/2014/main" id="{796304DB-3C53-F932-8742-0EBD617FF813}"/>
              </a:ext>
            </a:extLst>
          </p:cNvPr>
          <p:cNvSpPr/>
          <p:nvPr/>
        </p:nvSpPr>
        <p:spPr>
          <a:xfrm>
            <a:off x="3472343" y="2095375"/>
            <a:ext cx="622939" cy="434998"/>
          </a:xfrm>
          <a:prstGeom prst="rightArrow">
            <a:avLst/>
          </a:prstGeom>
          <a:solidFill>
            <a:srgbClr val="B3A2C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ight Arrow 19">
            <a:extLst>
              <a:ext uri="{FF2B5EF4-FFF2-40B4-BE49-F238E27FC236}">
                <a16:creationId xmlns:a16="http://schemas.microsoft.com/office/drawing/2014/main" id="{8B409382-EF2C-39B5-0FD1-2137A7040181}"/>
              </a:ext>
            </a:extLst>
          </p:cNvPr>
          <p:cNvSpPr/>
          <p:nvPr/>
        </p:nvSpPr>
        <p:spPr>
          <a:xfrm>
            <a:off x="7309702" y="2095375"/>
            <a:ext cx="622939" cy="434998"/>
          </a:xfrm>
          <a:prstGeom prst="rightArrow">
            <a:avLst/>
          </a:prstGeom>
          <a:solidFill>
            <a:srgbClr val="B3A2C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093DCDCE-239A-2290-3780-7F7DFAEF6F56}"/>
              </a:ext>
            </a:extLst>
          </p:cNvPr>
          <p:cNvSpPr/>
          <p:nvPr/>
        </p:nvSpPr>
        <p:spPr>
          <a:xfrm>
            <a:off x="4156611" y="1694685"/>
            <a:ext cx="3091762" cy="2202192"/>
          </a:xfrm>
          <a:prstGeom prst="roundRect">
            <a:avLst/>
          </a:prstGeom>
          <a:noFill/>
          <a:ln w="38100">
            <a:solidFill>
              <a:schemeClr val="accent6">
                <a:lumMod val="75000"/>
              </a:schemeClr>
            </a:solidFill>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ounded Rectangle 23">
            <a:extLst>
              <a:ext uri="{FF2B5EF4-FFF2-40B4-BE49-F238E27FC236}">
                <a16:creationId xmlns:a16="http://schemas.microsoft.com/office/drawing/2014/main" id="{D42B3CFB-BD1A-3D40-2D6B-FE87C717C1F5}"/>
              </a:ext>
            </a:extLst>
          </p:cNvPr>
          <p:cNvSpPr/>
          <p:nvPr/>
        </p:nvSpPr>
        <p:spPr>
          <a:xfrm>
            <a:off x="4518463" y="3802192"/>
            <a:ext cx="2284947" cy="439390"/>
          </a:xfrm>
          <a:prstGeom prst="round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a:solidFill>
                  <a:schemeClr val="tx1"/>
                </a:solidFill>
              </a:rPr>
              <a:t>Focus of SA and similar metrics</a:t>
            </a:r>
          </a:p>
        </p:txBody>
      </p:sp>
      <p:sp>
        <p:nvSpPr>
          <p:cNvPr id="2" name="Rounded Rectangle 1">
            <a:extLst>
              <a:ext uri="{FF2B5EF4-FFF2-40B4-BE49-F238E27FC236}">
                <a16:creationId xmlns:a16="http://schemas.microsoft.com/office/drawing/2014/main" id="{97D0F209-9DC1-0030-4928-92B67E2CB7F2}"/>
              </a:ext>
            </a:extLst>
          </p:cNvPr>
          <p:cNvSpPr/>
          <p:nvPr/>
        </p:nvSpPr>
        <p:spPr>
          <a:xfrm>
            <a:off x="7993969" y="1694685"/>
            <a:ext cx="3091762" cy="2202192"/>
          </a:xfrm>
          <a:prstGeom prst="roundRect">
            <a:avLst/>
          </a:prstGeom>
          <a:noFill/>
          <a:ln w="38100">
            <a:solidFill>
              <a:schemeClr val="accent6">
                <a:lumMod val="75000"/>
              </a:schemeClr>
            </a:solidFill>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088B4DCD-F964-4442-AEB0-1E93CEF7DE0D}"/>
              </a:ext>
            </a:extLst>
          </p:cNvPr>
          <p:cNvSpPr/>
          <p:nvPr/>
        </p:nvSpPr>
        <p:spPr>
          <a:xfrm>
            <a:off x="8297302" y="3802192"/>
            <a:ext cx="2485091" cy="439390"/>
          </a:xfrm>
          <a:prstGeom prst="round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a:solidFill>
                  <a:schemeClr val="tx1"/>
                </a:solidFill>
              </a:rPr>
              <a:t>CRITICAL for safety-critical systems!</a:t>
            </a:r>
          </a:p>
        </p:txBody>
      </p:sp>
    </p:spTree>
    <p:extLst>
      <p:ext uri="{BB962C8B-B14F-4D97-AF65-F5344CB8AC3E}">
        <p14:creationId xmlns:p14="http://schemas.microsoft.com/office/powerpoint/2010/main" val="1784235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560E32A-167E-A0E7-B102-8BD5BBC0E91B}"/>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25</a:t>
            </a:fld>
            <a:endParaRPr lang="en-US">
              <a:solidFill>
                <a:prstClr val="black">
                  <a:tint val="75000"/>
                </a:prstClr>
              </a:solidFill>
            </a:endParaRPr>
          </a:p>
        </p:txBody>
      </p:sp>
      <p:sp>
        <p:nvSpPr>
          <p:cNvPr id="6" name="Title 5">
            <a:extLst>
              <a:ext uri="{FF2B5EF4-FFF2-40B4-BE49-F238E27FC236}">
                <a16:creationId xmlns:a16="http://schemas.microsoft.com/office/drawing/2014/main" id="{6B8AF601-C8E4-77A6-8C32-C7BFFCD3D759}"/>
              </a:ext>
            </a:extLst>
          </p:cNvPr>
          <p:cNvSpPr>
            <a:spLocks noGrp="1"/>
          </p:cNvSpPr>
          <p:nvPr>
            <p:ph type="title"/>
          </p:nvPr>
        </p:nvSpPr>
        <p:spPr/>
        <p:txBody>
          <a:bodyPr/>
          <a:lstStyle/>
          <a:p>
            <a:r>
              <a:rPr lang="en-US"/>
              <a:t>Delta Hypothesis</a:t>
            </a:r>
          </a:p>
        </p:txBody>
      </p:sp>
      <p:grpSp>
        <p:nvGrpSpPr>
          <p:cNvPr id="24" name="Group 23">
            <a:extLst>
              <a:ext uri="{FF2B5EF4-FFF2-40B4-BE49-F238E27FC236}">
                <a16:creationId xmlns:a16="http://schemas.microsoft.com/office/drawing/2014/main" id="{EE5FCF12-4B4F-BA26-D663-C5CE955DF9C0}"/>
              </a:ext>
            </a:extLst>
          </p:cNvPr>
          <p:cNvGrpSpPr/>
          <p:nvPr/>
        </p:nvGrpSpPr>
        <p:grpSpPr>
          <a:xfrm>
            <a:off x="378341" y="846068"/>
            <a:ext cx="11435319" cy="5614589"/>
            <a:chOff x="253277" y="846068"/>
            <a:chExt cx="11435319" cy="5614589"/>
          </a:xfrm>
        </p:grpSpPr>
        <p:pic>
          <p:nvPicPr>
            <p:cNvPr id="5" name="Picture 4" descr="Text&#10;&#10;Description automatically generated">
              <a:extLst>
                <a:ext uri="{FF2B5EF4-FFF2-40B4-BE49-F238E27FC236}">
                  <a16:creationId xmlns:a16="http://schemas.microsoft.com/office/drawing/2014/main" id="{EE68187A-2610-32CE-17D3-0BDA4543D941}"/>
                </a:ext>
              </a:extLst>
            </p:cNvPr>
            <p:cNvPicPr>
              <a:picLocks noChangeAspect="1"/>
            </p:cNvPicPr>
            <p:nvPr/>
          </p:nvPicPr>
          <p:blipFill>
            <a:blip r:embed="rId2"/>
            <a:stretch>
              <a:fillRect/>
            </a:stretch>
          </p:blipFill>
          <p:spPr>
            <a:xfrm>
              <a:off x="253277" y="2717862"/>
              <a:ext cx="5486400" cy="2139804"/>
            </a:xfrm>
            <a:prstGeom prst="rect">
              <a:avLst/>
            </a:prstGeom>
          </p:spPr>
        </p:pic>
        <p:pic>
          <p:nvPicPr>
            <p:cNvPr id="8" name="Picture 7" descr="Text&#10;&#10;Description automatically generated">
              <a:extLst>
                <a:ext uri="{FF2B5EF4-FFF2-40B4-BE49-F238E27FC236}">
                  <a16:creationId xmlns:a16="http://schemas.microsoft.com/office/drawing/2014/main" id="{3EDF6EB6-C724-95E7-F8F3-D62A02781009}"/>
                </a:ext>
              </a:extLst>
            </p:cNvPr>
            <p:cNvPicPr>
              <a:picLocks noChangeAspect="1"/>
            </p:cNvPicPr>
            <p:nvPr/>
          </p:nvPicPr>
          <p:blipFill>
            <a:blip r:embed="rId3"/>
            <a:stretch>
              <a:fillRect/>
            </a:stretch>
          </p:blipFill>
          <p:spPr>
            <a:xfrm>
              <a:off x="6202196" y="846068"/>
              <a:ext cx="5486400" cy="1900800"/>
            </a:xfrm>
            <a:prstGeom prst="rect">
              <a:avLst/>
            </a:prstGeom>
          </p:spPr>
        </p:pic>
        <p:pic>
          <p:nvPicPr>
            <p:cNvPr id="10" name="Picture 9" descr="Text&#10;&#10;Description automatically generated">
              <a:extLst>
                <a:ext uri="{FF2B5EF4-FFF2-40B4-BE49-F238E27FC236}">
                  <a16:creationId xmlns:a16="http://schemas.microsoft.com/office/drawing/2014/main" id="{640D8847-F915-C72F-B3FC-05F5D1A32986}"/>
                </a:ext>
              </a:extLst>
            </p:cNvPr>
            <p:cNvPicPr>
              <a:picLocks noChangeAspect="1"/>
            </p:cNvPicPr>
            <p:nvPr/>
          </p:nvPicPr>
          <p:blipFill>
            <a:blip r:embed="rId4"/>
            <a:stretch>
              <a:fillRect/>
            </a:stretch>
          </p:blipFill>
          <p:spPr>
            <a:xfrm>
              <a:off x="6202196" y="3072514"/>
              <a:ext cx="5486400" cy="1903297"/>
            </a:xfrm>
            <a:prstGeom prst="rect">
              <a:avLst/>
            </a:prstGeom>
          </p:spPr>
        </p:pic>
        <p:pic>
          <p:nvPicPr>
            <p:cNvPr id="12" name="Picture 11" descr="Text&#10;&#10;Description automatically generated">
              <a:extLst>
                <a:ext uri="{FF2B5EF4-FFF2-40B4-BE49-F238E27FC236}">
                  <a16:creationId xmlns:a16="http://schemas.microsoft.com/office/drawing/2014/main" id="{2227789F-FC39-1877-DAAE-C3C453F25DAC}"/>
                </a:ext>
              </a:extLst>
            </p:cNvPr>
            <p:cNvPicPr>
              <a:picLocks noChangeAspect="1"/>
            </p:cNvPicPr>
            <p:nvPr/>
          </p:nvPicPr>
          <p:blipFill>
            <a:blip r:embed="rId5"/>
            <a:stretch>
              <a:fillRect/>
            </a:stretch>
          </p:blipFill>
          <p:spPr>
            <a:xfrm>
              <a:off x="6202196" y="5301457"/>
              <a:ext cx="5486400" cy="1159200"/>
            </a:xfrm>
            <a:prstGeom prst="rect">
              <a:avLst/>
            </a:prstGeom>
          </p:spPr>
        </p:pic>
        <p:cxnSp>
          <p:nvCxnSpPr>
            <p:cNvPr id="16" name="Elbow Connector 15">
              <a:extLst>
                <a:ext uri="{FF2B5EF4-FFF2-40B4-BE49-F238E27FC236}">
                  <a16:creationId xmlns:a16="http://schemas.microsoft.com/office/drawing/2014/main" id="{A1971058-0E75-F9FD-3023-CA879F5C1048}"/>
                </a:ext>
              </a:extLst>
            </p:cNvPr>
            <p:cNvCxnSpPr>
              <a:stCxn id="5" idx="3"/>
              <a:endCxn id="8" idx="1"/>
            </p:cNvCxnSpPr>
            <p:nvPr/>
          </p:nvCxnSpPr>
          <p:spPr>
            <a:xfrm flipV="1">
              <a:off x="5739677" y="1796468"/>
              <a:ext cx="462519" cy="1991296"/>
            </a:xfrm>
            <a:prstGeom prst="bentConnector3">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18" name="Elbow Connector 17">
              <a:extLst>
                <a:ext uri="{FF2B5EF4-FFF2-40B4-BE49-F238E27FC236}">
                  <a16:creationId xmlns:a16="http://schemas.microsoft.com/office/drawing/2014/main" id="{010894B0-93FC-49C8-4CE0-41AD6EB53F12}"/>
                </a:ext>
              </a:extLst>
            </p:cNvPr>
            <p:cNvCxnSpPr>
              <a:stCxn id="5" idx="3"/>
              <a:endCxn id="10" idx="1"/>
            </p:cNvCxnSpPr>
            <p:nvPr/>
          </p:nvCxnSpPr>
          <p:spPr>
            <a:xfrm>
              <a:off x="5739677" y="3787764"/>
              <a:ext cx="462519" cy="236399"/>
            </a:xfrm>
            <a:prstGeom prst="bentConnector3">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20" name="Elbow Connector 19">
              <a:extLst>
                <a:ext uri="{FF2B5EF4-FFF2-40B4-BE49-F238E27FC236}">
                  <a16:creationId xmlns:a16="http://schemas.microsoft.com/office/drawing/2014/main" id="{99A7EB76-7434-D396-D5E9-134F7B0C4296}"/>
                </a:ext>
              </a:extLst>
            </p:cNvPr>
            <p:cNvCxnSpPr>
              <a:stCxn id="5" idx="3"/>
              <a:endCxn id="12" idx="1"/>
            </p:cNvCxnSpPr>
            <p:nvPr/>
          </p:nvCxnSpPr>
          <p:spPr>
            <a:xfrm>
              <a:off x="5739677" y="3787764"/>
              <a:ext cx="462519" cy="2093293"/>
            </a:xfrm>
            <a:prstGeom prst="bentConnector3">
              <a:avLst/>
            </a:prstGeom>
            <a:ln w="38100">
              <a:tailEnd type="triangle"/>
            </a:ln>
          </p:spPr>
          <p:style>
            <a:lnRef idx="2">
              <a:schemeClr val="accent1"/>
            </a:lnRef>
            <a:fillRef idx="0">
              <a:schemeClr val="accent1"/>
            </a:fillRef>
            <a:effectRef idx="1">
              <a:schemeClr val="accent1"/>
            </a:effectRef>
            <a:fontRef idx="minor">
              <a:schemeClr val="tx1"/>
            </a:fontRef>
          </p:style>
        </p:cxnSp>
      </p:grpSp>
      <p:pic>
        <p:nvPicPr>
          <p:cNvPr id="27" name="Picture 26" descr="A picture containing diagram&#10;&#10;Description automatically generated">
            <a:extLst>
              <a:ext uri="{FF2B5EF4-FFF2-40B4-BE49-F238E27FC236}">
                <a16:creationId xmlns:a16="http://schemas.microsoft.com/office/drawing/2014/main" id="{180DA046-B4F9-4689-5B51-8F7757DBBAE9}"/>
              </a:ext>
            </a:extLst>
          </p:cNvPr>
          <p:cNvPicPr>
            <a:picLocks noChangeAspect="1"/>
          </p:cNvPicPr>
          <p:nvPr/>
        </p:nvPicPr>
        <p:blipFill>
          <a:blip r:embed="rId6"/>
          <a:stretch>
            <a:fillRect/>
          </a:stretch>
        </p:blipFill>
        <p:spPr>
          <a:xfrm>
            <a:off x="1521341" y="1720130"/>
            <a:ext cx="3200400" cy="711479"/>
          </a:xfrm>
          <a:prstGeom prst="rect">
            <a:avLst/>
          </a:prstGeom>
        </p:spPr>
      </p:pic>
      <p:sp>
        <p:nvSpPr>
          <p:cNvPr id="2" name="Rounded Rectangle 1">
            <a:extLst>
              <a:ext uri="{FF2B5EF4-FFF2-40B4-BE49-F238E27FC236}">
                <a16:creationId xmlns:a16="http://schemas.microsoft.com/office/drawing/2014/main" id="{D0DD87A0-AD2A-20F3-32A8-CEDCE3F12F27}"/>
              </a:ext>
            </a:extLst>
          </p:cNvPr>
          <p:cNvSpPr/>
          <p:nvPr/>
        </p:nvSpPr>
        <p:spPr>
          <a:xfrm>
            <a:off x="6546821" y="1153000"/>
            <a:ext cx="5047277" cy="1286933"/>
          </a:xfrm>
          <a:prstGeom prst="roundRect">
            <a:avLst/>
          </a:prstGeom>
          <a:solidFill>
            <a:srgbClr val="007E3A"/>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u="sng"/>
              <a:t>TRANSLATION</a:t>
            </a:r>
            <a:r>
              <a:rPr lang="en-US"/>
              <a:t>:</a:t>
            </a:r>
            <a:br>
              <a:rPr lang="en-US"/>
            </a:br>
            <a:r>
              <a:rPr lang="en-US" sz="1500"/>
              <a:t>The likelihood that the input belongs to the predicted class is HIGHEST when all training points in the Delta Shell also belong to that class.</a:t>
            </a:r>
          </a:p>
        </p:txBody>
      </p:sp>
      <p:sp>
        <p:nvSpPr>
          <p:cNvPr id="3" name="Rounded Rectangle 2">
            <a:extLst>
              <a:ext uri="{FF2B5EF4-FFF2-40B4-BE49-F238E27FC236}">
                <a16:creationId xmlns:a16="http://schemas.microsoft.com/office/drawing/2014/main" id="{B2519B3C-9DA8-1256-9F98-E2FF71DFCB8E}"/>
              </a:ext>
            </a:extLst>
          </p:cNvPr>
          <p:cNvSpPr/>
          <p:nvPr/>
        </p:nvSpPr>
        <p:spPr>
          <a:xfrm>
            <a:off x="6546820" y="3380695"/>
            <a:ext cx="5047277" cy="1286933"/>
          </a:xfrm>
          <a:prstGeom prst="round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u="sng"/>
              <a:t>TRANSLATION</a:t>
            </a:r>
            <a:r>
              <a:rPr lang="en-US"/>
              <a:t>:</a:t>
            </a:r>
            <a:br>
              <a:rPr lang="en-US"/>
            </a:br>
            <a:r>
              <a:rPr lang="en-US" sz="1500"/>
              <a:t>The likelihood that the input belongs to the predicted class DECREASES as the size of the Delta Shell and count of represented classes approach some thresholds.</a:t>
            </a:r>
          </a:p>
        </p:txBody>
      </p:sp>
      <p:sp>
        <p:nvSpPr>
          <p:cNvPr id="7" name="Rounded Rectangle 6">
            <a:extLst>
              <a:ext uri="{FF2B5EF4-FFF2-40B4-BE49-F238E27FC236}">
                <a16:creationId xmlns:a16="http://schemas.microsoft.com/office/drawing/2014/main" id="{A4F86FC2-0EB8-6A80-B2E3-D1F1F73CBC6D}"/>
              </a:ext>
            </a:extLst>
          </p:cNvPr>
          <p:cNvSpPr/>
          <p:nvPr/>
        </p:nvSpPr>
        <p:spPr>
          <a:xfrm>
            <a:off x="6546819" y="5237590"/>
            <a:ext cx="5047277" cy="1286933"/>
          </a:xfrm>
          <a:prstGeom prst="roundRect">
            <a:avLst/>
          </a:prstGeom>
          <a:solidFill>
            <a:schemeClr val="accent4">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u="sng"/>
              <a:t>TRANSLATION</a:t>
            </a:r>
            <a:r>
              <a:rPr lang="en-US"/>
              <a:t>:</a:t>
            </a:r>
            <a:br>
              <a:rPr lang="en-US"/>
            </a:br>
            <a:r>
              <a:rPr lang="en-US" sz="1500"/>
              <a:t>The likelihood that the input belongs to the predicted class is LOWEST when the size of the Delta Shell and count of represented classes greatly exceed their thresholds.</a:t>
            </a:r>
          </a:p>
        </p:txBody>
      </p:sp>
      <p:grpSp>
        <p:nvGrpSpPr>
          <p:cNvPr id="15" name="Group 14">
            <a:extLst>
              <a:ext uri="{FF2B5EF4-FFF2-40B4-BE49-F238E27FC236}">
                <a16:creationId xmlns:a16="http://schemas.microsoft.com/office/drawing/2014/main" id="{8D77EDB2-8979-C2A4-23D3-745E833DE3A6}"/>
              </a:ext>
            </a:extLst>
          </p:cNvPr>
          <p:cNvGrpSpPr/>
          <p:nvPr/>
        </p:nvGrpSpPr>
        <p:grpSpPr>
          <a:xfrm>
            <a:off x="597902" y="2349688"/>
            <a:ext cx="5047277" cy="2876151"/>
            <a:chOff x="597903" y="2493210"/>
            <a:chExt cx="5047277" cy="2876151"/>
          </a:xfrm>
        </p:grpSpPr>
        <p:sp>
          <p:nvSpPr>
            <p:cNvPr id="9" name="Rounded Rectangle 8">
              <a:extLst>
                <a:ext uri="{FF2B5EF4-FFF2-40B4-BE49-F238E27FC236}">
                  <a16:creationId xmlns:a16="http://schemas.microsoft.com/office/drawing/2014/main" id="{5E75B17D-6B72-3EDD-1B97-48D952126710}"/>
                </a:ext>
              </a:extLst>
            </p:cNvPr>
            <p:cNvSpPr/>
            <p:nvPr/>
          </p:nvSpPr>
          <p:spPr>
            <a:xfrm>
              <a:off x="597903" y="2493210"/>
              <a:ext cx="5047277" cy="1286933"/>
            </a:xfrm>
            <a:prstGeom prst="roundRect">
              <a:avLst/>
            </a:prstGeom>
            <a:solidFill>
              <a:srgbClr val="3366CC"/>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u="sng"/>
                <a:t>TRANSLATION</a:t>
              </a:r>
              <a:r>
                <a:rPr lang="en-US"/>
                <a:t>:</a:t>
              </a:r>
              <a:br>
                <a:rPr lang="en-US"/>
              </a:br>
              <a:r>
                <a:rPr lang="en-US" sz="1500"/>
                <a:t>The set of training data points that are nearest to the input in space will contribute the most to understanding the neural network’s prediction for that input.</a:t>
              </a:r>
            </a:p>
          </p:txBody>
        </p:sp>
        <p:sp>
          <p:nvSpPr>
            <p:cNvPr id="14" name="Rounded Rectangle 13">
              <a:extLst>
                <a:ext uri="{FF2B5EF4-FFF2-40B4-BE49-F238E27FC236}">
                  <a16:creationId xmlns:a16="http://schemas.microsoft.com/office/drawing/2014/main" id="{646104E3-467F-A5A0-1177-AA9AACC3182C}"/>
                </a:ext>
              </a:extLst>
            </p:cNvPr>
            <p:cNvSpPr/>
            <p:nvPr/>
          </p:nvSpPr>
          <p:spPr>
            <a:xfrm>
              <a:off x="597903" y="3941046"/>
              <a:ext cx="5047277" cy="1428315"/>
            </a:xfrm>
            <a:prstGeom prst="roundRect">
              <a:avLst/>
            </a:prstGeom>
            <a:solidFill>
              <a:srgbClr val="3366CC"/>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t>E.g., instead of using only the nearest points in the predicted and next nearest classes to calculate surprise, consider the number and designation of ALL points within some additional distance (𝜹) past the single nearest neighbor (“Delta Shell”).</a:t>
              </a:r>
            </a:p>
          </p:txBody>
        </p:sp>
      </p:grpSp>
    </p:spTree>
    <p:extLst>
      <p:ext uri="{BB962C8B-B14F-4D97-AF65-F5344CB8AC3E}">
        <p14:creationId xmlns:p14="http://schemas.microsoft.com/office/powerpoint/2010/main" val="710392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ssolv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560E32A-167E-A0E7-B102-8BD5BBC0E91B}"/>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26</a:t>
            </a:fld>
            <a:endParaRPr lang="en-US">
              <a:solidFill>
                <a:prstClr val="black">
                  <a:tint val="75000"/>
                </a:prstClr>
              </a:solidFill>
            </a:endParaRPr>
          </a:p>
        </p:txBody>
      </p:sp>
      <p:sp>
        <p:nvSpPr>
          <p:cNvPr id="6" name="Title 5">
            <a:extLst>
              <a:ext uri="{FF2B5EF4-FFF2-40B4-BE49-F238E27FC236}">
                <a16:creationId xmlns:a16="http://schemas.microsoft.com/office/drawing/2014/main" id="{6B8AF601-C8E4-77A6-8C32-C7BFFCD3D759}"/>
              </a:ext>
            </a:extLst>
          </p:cNvPr>
          <p:cNvSpPr>
            <a:spLocks noGrp="1"/>
          </p:cNvSpPr>
          <p:nvPr>
            <p:ph type="title"/>
          </p:nvPr>
        </p:nvSpPr>
        <p:spPr/>
        <p:txBody>
          <a:bodyPr/>
          <a:lstStyle/>
          <a:p>
            <a:r>
              <a:rPr lang="en-US"/>
              <a:t>Delta Hypothesis</a:t>
            </a:r>
          </a:p>
        </p:txBody>
      </p:sp>
      <p:pic>
        <p:nvPicPr>
          <p:cNvPr id="3" name="Picture 2" descr="Chart, line chart&#10;&#10;Description automatically generated">
            <a:extLst>
              <a:ext uri="{FF2B5EF4-FFF2-40B4-BE49-F238E27FC236}">
                <a16:creationId xmlns:a16="http://schemas.microsoft.com/office/drawing/2014/main" id="{5DF6D63C-0985-06C3-150D-0A2844EF41EC}"/>
              </a:ext>
            </a:extLst>
          </p:cNvPr>
          <p:cNvPicPr>
            <a:picLocks noChangeAspect="1"/>
          </p:cNvPicPr>
          <p:nvPr/>
        </p:nvPicPr>
        <p:blipFill>
          <a:blip r:embed="rId2"/>
          <a:stretch>
            <a:fillRect/>
          </a:stretch>
        </p:blipFill>
        <p:spPr>
          <a:xfrm>
            <a:off x="745067" y="873287"/>
            <a:ext cx="5486400" cy="2627676"/>
          </a:xfrm>
          <a:prstGeom prst="rect">
            <a:avLst/>
          </a:prstGeom>
        </p:spPr>
      </p:pic>
      <p:pic>
        <p:nvPicPr>
          <p:cNvPr id="9" name="Picture 8" descr="Chart, line chart&#10;&#10;Description automatically generated">
            <a:extLst>
              <a:ext uri="{FF2B5EF4-FFF2-40B4-BE49-F238E27FC236}">
                <a16:creationId xmlns:a16="http://schemas.microsoft.com/office/drawing/2014/main" id="{0534A343-A65E-A647-FA00-A0DD153DE040}"/>
              </a:ext>
            </a:extLst>
          </p:cNvPr>
          <p:cNvPicPr>
            <a:picLocks noChangeAspect="1"/>
          </p:cNvPicPr>
          <p:nvPr/>
        </p:nvPicPr>
        <p:blipFill>
          <a:blip r:embed="rId3"/>
          <a:stretch>
            <a:fillRect/>
          </a:stretch>
        </p:blipFill>
        <p:spPr>
          <a:xfrm>
            <a:off x="745067" y="3675042"/>
            <a:ext cx="5486400" cy="2651565"/>
          </a:xfrm>
          <a:prstGeom prst="rect">
            <a:avLst/>
          </a:prstGeom>
        </p:spPr>
      </p:pic>
      <p:sp>
        <p:nvSpPr>
          <p:cNvPr id="11" name="Rounded Rectangle 10">
            <a:extLst>
              <a:ext uri="{FF2B5EF4-FFF2-40B4-BE49-F238E27FC236}">
                <a16:creationId xmlns:a16="http://schemas.microsoft.com/office/drawing/2014/main" id="{D30FFDED-04D6-8AC1-1FA7-AF07E887F972}"/>
              </a:ext>
            </a:extLst>
          </p:cNvPr>
          <p:cNvSpPr/>
          <p:nvPr/>
        </p:nvSpPr>
        <p:spPr>
          <a:xfrm>
            <a:off x="6527799" y="967705"/>
            <a:ext cx="4919133" cy="841170"/>
          </a:xfrm>
          <a:prstGeom prst="roundRect">
            <a:avLst/>
          </a:prstGeom>
          <a:solidFill>
            <a:srgbClr val="3366CC"/>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u="sng"/>
              <a:t>We observed that neural network prediction accuracy DEGRADES as</a:t>
            </a:r>
            <a:r>
              <a:rPr lang="en-US"/>
              <a:t>:</a:t>
            </a:r>
          </a:p>
        </p:txBody>
      </p:sp>
      <p:sp>
        <p:nvSpPr>
          <p:cNvPr id="13" name="Rounded Rectangle 12">
            <a:extLst>
              <a:ext uri="{FF2B5EF4-FFF2-40B4-BE49-F238E27FC236}">
                <a16:creationId xmlns:a16="http://schemas.microsoft.com/office/drawing/2014/main" id="{59E7E511-CDB7-C239-8650-DEE6DD822BC8}"/>
              </a:ext>
            </a:extLst>
          </p:cNvPr>
          <p:cNvSpPr/>
          <p:nvPr/>
        </p:nvSpPr>
        <p:spPr>
          <a:xfrm>
            <a:off x="6527799" y="1946263"/>
            <a:ext cx="4919133" cy="714581"/>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chemeClr val="tx1"/>
                </a:solidFill>
              </a:rPr>
              <a:t>Distance from the input to its nearest neighbors in </a:t>
            </a:r>
            <a:br>
              <a:rPr lang="en-US" sz="1600">
                <a:solidFill>
                  <a:schemeClr val="tx1"/>
                </a:solidFill>
              </a:rPr>
            </a:br>
            <a:r>
              <a:rPr lang="en-US" sz="1600">
                <a:solidFill>
                  <a:schemeClr val="tx1"/>
                </a:solidFill>
              </a:rPr>
              <a:t>the training set INCREASES</a:t>
            </a:r>
          </a:p>
        </p:txBody>
      </p:sp>
      <p:sp>
        <p:nvSpPr>
          <p:cNvPr id="14" name="Rounded Rectangle 13">
            <a:extLst>
              <a:ext uri="{FF2B5EF4-FFF2-40B4-BE49-F238E27FC236}">
                <a16:creationId xmlns:a16="http://schemas.microsoft.com/office/drawing/2014/main" id="{064A264C-DE56-75CD-807A-7E75096FB5B8}"/>
              </a:ext>
            </a:extLst>
          </p:cNvPr>
          <p:cNvSpPr/>
          <p:nvPr/>
        </p:nvSpPr>
        <p:spPr>
          <a:xfrm>
            <a:off x="6527798" y="2798232"/>
            <a:ext cx="4919134" cy="714581"/>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chemeClr val="tx1"/>
                </a:solidFill>
              </a:rPr>
              <a:t>The number of unique classes represented by training points in the input’s immediate vicinity INCREASES</a:t>
            </a:r>
          </a:p>
        </p:txBody>
      </p:sp>
      <p:sp>
        <p:nvSpPr>
          <p:cNvPr id="15" name="Rounded Rectangle 14">
            <a:extLst>
              <a:ext uri="{FF2B5EF4-FFF2-40B4-BE49-F238E27FC236}">
                <a16:creationId xmlns:a16="http://schemas.microsoft.com/office/drawing/2014/main" id="{BD845A18-EE9A-574E-DE39-6C5E6DE45255}"/>
              </a:ext>
            </a:extLst>
          </p:cNvPr>
          <p:cNvSpPr/>
          <p:nvPr/>
        </p:nvSpPr>
        <p:spPr>
          <a:xfrm>
            <a:off x="6527798" y="3650201"/>
            <a:ext cx="4919134" cy="714581"/>
          </a:xfrm>
          <a:prstGeom prst="roundRect">
            <a:avLst/>
          </a:prstGeom>
          <a:solidFill>
            <a:schemeClr val="accent1">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chemeClr val="tx1"/>
                </a:solidFill>
              </a:rPr>
              <a:t>The overall number of training points within the </a:t>
            </a:r>
            <a:br>
              <a:rPr lang="en-US" sz="1600">
                <a:solidFill>
                  <a:schemeClr val="tx1"/>
                </a:solidFill>
              </a:rPr>
            </a:br>
            <a:r>
              <a:rPr lang="en-US" sz="1600">
                <a:solidFill>
                  <a:schemeClr val="tx1"/>
                </a:solidFill>
              </a:rPr>
              <a:t>input’s immediate vicinity INCREASES</a:t>
            </a:r>
          </a:p>
        </p:txBody>
      </p:sp>
      <p:sp>
        <p:nvSpPr>
          <p:cNvPr id="21" name="Rounded Rectangle 20">
            <a:extLst>
              <a:ext uri="{FF2B5EF4-FFF2-40B4-BE49-F238E27FC236}">
                <a16:creationId xmlns:a16="http://schemas.microsoft.com/office/drawing/2014/main" id="{3FE79110-D33A-C317-E50A-D1D2F905FC3A}"/>
              </a:ext>
            </a:extLst>
          </p:cNvPr>
          <p:cNvSpPr/>
          <p:nvPr/>
        </p:nvSpPr>
        <p:spPr>
          <a:xfrm>
            <a:off x="6527799" y="4817532"/>
            <a:ext cx="4919133" cy="1382485"/>
          </a:xfrm>
          <a:prstGeom prst="round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u="sng"/>
              <a:t>THEREFORE, WE SHOULD BE ABLE TO</a:t>
            </a:r>
            <a:r>
              <a:rPr lang="en-US"/>
              <a:t>:</a:t>
            </a:r>
          </a:p>
          <a:p>
            <a:pPr algn="ctr"/>
            <a:r>
              <a:rPr lang="en-US" sz="1600"/>
              <a:t>Use the distance to nearest neighbor, count of unique classes, and overall point count within the immediate vicinity to FLAG potentially suspicious inputs</a:t>
            </a:r>
          </a:p>
        </p:txBody>
      </p:sp>
    </p:spTree>
    <p:extLst>
      <p:ext uri="{BB962C8B-B14F-4D97-AF65-F5344CB8AC3E}">
        <p14:creationId xmlns:p14="http://schemas.microsoft.com/office/powerpoint/2010/main" val="12204540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7AE0BB4F-B124-1F55-8316-95189AAE1EE8}"/>
              </a:ext>
            </a:extLst>
          </p:cNvPr>
          <p:cNvSpPr>
            <a:spLocks noGrp="1"/>
          </p:cNvSpPr>
          <p:nvPr>
            <p:ph idx="1"/>
          </p:nvPr>
        </p:nvSpPr>
        <p:spPr>
          <a:xfrm>
            <a:off x="330423" y="815968"/>
            <a:ext cx="11523415" cy="866184"/>
          </a:xfrm>
        </p:spPr>
        <p:txBody>
          <a:bodyPr/>
          <a:lstStyle/>
          <a:p>
            <a:r>
              <a:rPr lang="en-US"/>
              <a:t>How can SA benefit from additional information, such as that provided by the Delta Hypothesis?</a:t>
            </a:r>
          </a:p>
        </p:txBody>
      </p:sp>
      <p:sp>
        <p:nvSpPr>
          <p:cNvPr id="3" name="Slide Number Placeholder 2">
            <a:extLst>
              <a:ext uri="{FF2B5EF4-FFF2-40B4-BE49-F238E27FC236}">
                <a16:creationId xmlns:a16="http://schemas.microsoft.com/office/drawing/2014/main" id="{01646E1A-6E74-BEA7-EE37-AF9C6033A034}"/>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latin typeface="Calibri"/>
              </a:rPr>
              <a:pPr/>
              <a:t>27</a:t>
            </a:fld>
            <a:endParaRPr lang="en-US">
              <a:solidFill>
                <a:prstClr val="black">
                  <a:tint val="75000"/>
                </a:prstClr>
              </a:solidFill>
              <a:latin typeface="Calibri"/>
            </a:endParaRPr>
          </a:p>
        </p:txBody>
      </p:sp>
      <p:sp>
        <p:nvSpPr>
          <p:cNvPr id="2" name="Title 1">
            <a:extLst>
              <a:ext uri="{FF2B5EF4-FFF2-40B4-BE49-F238E27FC236}">
                <a16:creationId xmlns:a16="http://schemas.microsoft.com/office/drawing/2014/main" id="{F8F7A901-DF7E-CFF2-DDB0-272F643A36FA}"/>
              </a:ext>
            </a:extLst>
          </p:cNvPr>
          <p:cNvSpPr>
            <a:spLocks noGrp="1"/>
          </p:cNvSpPr>
          <p:nvPr>
            <p:ph type="title"/>
          </p:nvPr>
        </p:nvSpPr>
        <p:spPr/>
        <p:txBody>
          <a:bodyPr/>
          <a:lstStyle/>
          <a:p>
            <a:r>
              <a:rPr lang="en-US"/>
              <a:t>Delta Hypothesis</a:t>
            </a:r>
          </a:p>
        </p:txBody>
      </p:sp>
      <p:graphicFrame>
        <p:nvGraphicFramePr>
          <p:cNvPr id="17" name="Table 7">
            <a:extLst>
              <a:ext uri="{FF2B5EF4-FFF2-40B4-BE49-F238E27FC236}">
                <a16:creationId xmlns:a16="http://schemas.microsoft.com/office/drawing/2014/main" id="{B1C346C0-EEA0-35BE-7A59-3C4137C99C64}"/>
              </a:ext>
            </a:extLst>
          </p:cNvPr>
          <p:cNvGraphicFramePr>
            <a:graphicFrameLocks noGrp="1"/>
          </p:cNvGraphicFramePr>
          <p:nvPr>
            <p:extLst>
              <p:ext uri="{D42A27DB-BD31-4B8C-83A1-F6EECF244321}">
                <p14:modId xmlns:p14="http://schemas.microsoft.com/office/powerpoint/2010/main" val="3980678460"/>
              </p:ext>
            </p:extLst>
          </p:nvPr>
        </p:nvGraphicFramePr>
        <p:xfrm>
          <a:off x="677270" y="1714463"/>
          <a:ext cx="10829717" cy="2296160"/>
        </p:xfrm>
        <a:graphic>
          <a:graphicData uri="http://schemas.openxmlformats.org/drawingml/2006/table">
            <a:tbl>
              <a:tblPr firstRow="1" bandRow="1">
                <a:tableStyleId>{5C22544A-7EE6-4342-B048-85BDC9FD1C3A}</a:tableStyleId>
              </a:tblPr>
              <a:tblGrid>
                <a:gridCol w="4539772">
                  <a:extLst>
                    <a:ext uri="{9D8B030D-6E8A-4147-A177-3AD203B41FA5}">
                      <a16:colId xmlns:a16="http://schemas.microsoft.com/office/drawing/2014/main" val="3777442494"/>
                    </a:ext>
                  </a:extLst>
                </a:gridCol>
                <a:gridCol w="6289945">
                  <a:extLst>
                    <a:ext uri="{9D8B030D-6E8A-4147-A177-3AD203B41FA5}">
                      <a16:colId xmlns:a16="http://schemas.microsoft.com/office/drawing/2014/main" val="3208196189"/>
                    </a:ext>
                  </a:extLst>
                </a:gridCol>
              </a:tblGrid>
              <a:tr h="370840">
                <a:tc>
                  <a:txBody>
                    <a:bodyPr/>
                    <a:lstStyle/>
                    <a:p>
                      <a:pPr algn="ctr"/>
                      <a:r>
                        <a:rPr lang="en-US"/>
                        <a:t>CHARACTERISTICS</a:t>
                      </a:r>
                    </a:p>
                  </a:txBody>
                  <a:tcPr/>
                </a:tc>
                <a:tc>
                  <a:txBody>
                    <a:bodyPr/>
                    <a:lstStyle/>
                    <a:p>
                      <a:pPr algn="ctr"/>
                      <a:r>
                        <a:rPr lang="en-US"/>
                        <a:t>LIMITATIONS</a:t>
                      </a:r>
                    </a:p>
                  </a:txBody>
                  <a:tcPr/>
                </a:tc>
                <a:extLst>
                  <a:ext uri="{0D108BD9-81ED-4DB2-BD59-A6C34878D82A}">
                    <a16:rowId xmlns:a16="http://schemas.microsoft.com/office/drawing/2014/main" val="1139137027"/>
                  </a:ext>
                </a:extLst>
              </a:tr>
              <a:tr h="370840">
                <a:tc>
                  <a:txBody>
                    <a:bodyPr/>
                    <a:lstStyle/>
                    <a:p>
                      <a:pPr algn="ctr"/>
                      <a:r>
                        <a:rPr lang="en-US" sz="1400" b="0"/>
                        <a:t>SA produces a single numeric “score” indicating surprise</a:t>
                      </a:r>
                    </a:p>
                  </a:txBody>
                  <a:tcPr/>
                </a:tc>
                <a:tc>
                  <a:txBody>
                    <a:bodyPr/>
                    <a:lstStyle/>
                    <a:p>
                      <a:pPr algn="ctr"/>
                      <a:r>
                        <a:rPr lang="en-US" sz="1400"/>
                        <a:t>No greater context for, explanation of the numeric score</a:t>
                      </a:r>
                    </a:p>
                  </a:txBody>
                  <a:tcPr/>
                </a:tc>
                <a:extLst>
                  <a:ext uri="{0D108BD9-81ED-4DB2-BD59-A6C34878D82A}">
                    <a16:rowId xmlns:a16="http://schemas.microsoft.com/office/drawing/2014/main" val="390936284"/>
                  </a:ext>
                </a:extLst>
              </a:tr>
              <a:tr h="370840">
                <a:tc>
                  <a:txBody>
                    <a:bodyPr/>
                    <a:lstStyle/>
                    <a:p>
                      <a:pPr algn="ctr"/>
                      <a:r>
                        <a:rPr lang="en-US" sz="1400">
                          <a:solidFill>
                            <a:schemeClr val="tx1"/>
                          </a:solidFill>
                        </a:rPr>
                        <a:t>DSA (the most popular variant) only considers nearest neighbors from predicted, next nearest classes </a:t>
                      </a:r>
                    </a:p>
                  </a:txBody>
                  <a:tcPr/>
                </a:tc>
                <a:tc>
                  <a: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lang="en-US" sz="1400">
                          <a:solidFill>
                            <a:schemeClr val="tx1"/>
                          </a:solidFill>
                        </a:rPr>
                        <a:t>Does not account for (volume of) presence from other classes (e.g., Class A has a closer neighbor, but Class B has more points in the vicinity)</a:t>
                      </a:r>
                    </a:p>
                  </a:txBody>
                  <a:tcPr/>
                </a:tc>
                <a:extLst>
                  <a:ext uri="{0D108BD9-81ED-4DB2-BD59-A6C34878D82A}">
                    <a16:rowId xmlns:a16="http://schemas.microsoft.com/office/drawing/2014/main" val="4028597423"/>
                  </a:ext>
                </a:extLst>
              </a:tr>
              <a:tr h="370840">
                <a:tc>
                  <a:txBody>
                    <a:bodyPr/>
                    <a:lstStyle/>
                    <a:p>
                      <a:pPr algn="ctr"/>
                      <a:r>
                        <a:rPr lang="en-US" sz="1400">
                          <a:solidFill>
                            <a:schemeClr val="tx1"/>
                          </a:solidFill>
                        </a:rPr>
                        <a:t>SA assumes a (more or less) correct prediction for the current input</a:t>
                      </a:r>
                    </a:p>
                  </a:txBody>
                  <a:tcPr/>
                </a:tc>
                <a:tc>
                  <a: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lang="en-US" sz="1400">
                          <a:solidFill>
                            <a:schemeClr val="tx1"/>
                          </a:solidFill>
                        </a:rPr>
                        <a:t>No sanity checking for completely incorrect predictions; compounds limitation of only considering predicted, next nearest class neighbors when calculating surprise</a:t>
                      </a:r>
                    </a:p>
                  </a:txBody>
                  <a:tcPr/>
                </a:tc>
                <a:extLst>
                  <a:ext uri="{0D108BD9-81ED-4DB2-BD59-A6C34878D82A}">
                    <a16:rowId xmlns:a16="http://schemas.microsoft.com/office/drawing/2014/main" val="2646652595"/>
                  </a:ext>
                </a:extLst>
              </a:tr>
              <a:tr h="370840">
                <a:tc>
                  <a:txBody>
                    <a:bodyPr/>
                    <a:lstStyle/>
                    <a:p>
                      <a:pPr algn="ctr"/>
                      <a:r>
                        <a:rPr lang="en-US" sz="1400">
                          <a:solidFill>
                            <a:schemeClr val="tx1"/>
                          </a:solidFill>
                        </a:rPr>
                        <a:t>SA claims to help identify samples that lie on the decision boundary between two candidate classes</a:t>
                      </a:r>
                    </a:p>
                  </a:txBody>
                  <a:tcPr/>
                </a:tc>
                <a:tc>
                  <a: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lang="en-US" sz="1400">
                          <a:solidFill>
                            <a:schemeClr val="tx1"/>
                          </a:solidFill>
                        </a:rPr>
                        <a:t>Assumes that all samples fall within the distribution of known classes; has no accommodation for “noise” images (e.g., like you would find in a live video feed)</a:t>
                      </a:r>
                    </a:p>
                  </a:txBody>
                  <a:tcPr/>
                </a:tc>
                <a:extLst>
                  <a:ext uri="{0D108BD9-81ED-4DB2-BD59-A6C34878D82A}">
                    <a16:rowId xmlns:a16="http://schemas.microsoft.com/office/drawing/2014/main" val="1214780213"/>
                  </a:ext>
                </a:extLst>
              </a:tr>
            </a:tbl>
          </a:graphicData>
        </a:graphic>
      </p:graphicFrame>
      <p:grpSp>
        <p:nvGrpSpPr>
          <p:cNvPr id="18" name="Group 17">
            <a:extLst>
              <a:ext uri="{FF2B5EF4-FFF2-40B4-BE49-F238E27FC236}">
                <a16:creationId xmlns:a16="http://schemas.microsoft.com/office/drawing/2014/main" id="{AEFE4004-B751-828F-10F8-CC702B861067}"/>
              </a:ext>
            </a:extLst>
          </p:cNvPr>
          <p:cNvGrpSpPr/>
          <p:nvPr/>
        </p:nvGrpSpPr>
        <p:grpSpPr>
          <a:xfrm>
            <a:off x="931304" y="4393777"/>
            <a:ext cx="10321648" cy="1306130"/>
            <a:chOff x="5014853" y="4595535"/>
            <a:chExt cx="10321648" cy="1306130"/>
          </a:xfrm>
        </p:grpSpPr>
        <p:sp>
          <p:nvSpPr>
            <p:cNvPr id="19" name="Rounded Rectangle 18">
              <a:extLst>
                <a:ext uri="{FF2B5EF4-FFF2-40B4-BE49-F238E27FC236}">
                  <a16:creationId xmlns:a16="http://schemas.microsoft.com/office/drawing/2014/main" id="{67491913-BCF7-E242-B881-A0806F0E8D24}"/>
                </a:ext>
              </a:extLst>
            </p:cNvPr>
            <p:cNvSpPr/>
            <p:nvPr/>
          </p:nvSpPr>
          <p:spPr>
            <a:xfrm>
              <a:off x="5014853" y="4595535"/>
              <a:ext cx="2109060" cy="1306130"/>
            </a:xfrm>
            <a:prstGeom prst="round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u="sng"/>
                <a:t>EXPECTED BENEFITS</a:t>
              </a:r>
              <a:r>
                <a:rPr lang="en-US" sz="2400"/>
                <a:t>:</a:t>
              </a:r>
              <a:endParaRPr lang="en-US"/>
            </a:p>
          </p:txBody>
        </p:sp>
        <p:sp>
          <p:nvSpPr>
            <p:cNvPr id="20" name="Rectangle 19">
              <a:extLst>
                <a:ext uri="{FF2B5EF4-FFF2-40B4-BE49-F238E27FC236}">
                  <a16:creationId xmlns:a16="http://schemas.microsoft.com/office/drawing/2014/main" id="{87BC77E4-A31D-A937-83EC-AF33A2934A67}"/>
                </a:ext>
              </a:extLst>
            </p:cNvPr>
            <p:cNvSpPr/>
            <p:nvPr/>
          </p:nvSpPr>
          <p:spPr>
            <a:xfrm>
              <a:off x="7916333" y="4647100"/>
              <a:ext cx="7420168" cy="321735"/>
            </a:xfrm>
            <a:prstGeom prst="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chemeClr val="tx1"/>
                  </a:solidFill>
                </a:rPr>
                <a:t>Improved understanding of topological space surrounding input by considering ALL points, classes</a:t>
              </a:r>
            </a:p>
          </p:txBody>
        </p:sp>
        <p:sp>
          <p:nvSpPr>
            <p:cNvPr id="21" name="Rectangle 20">
              <a:extLst>
                <a:ext uri="{FF2B5EF4-FFF2-40B4-BE49-F238E27FC236}">
                  <a16:creationId xmlns:a16="http://schemas.microsoft.com/office/drawing/2014/main" id="{C16B3EDE-0E69-3DAD-F317-C4A79AFF3CC8}"/>
                </a:ext>
              </a:extLst>
            </p:cNvPr>
            <p:cNvSpPr/>
            <p:nvPr/>
          </p:nvSpPr>
          <p:spPr>
            <a:xfrm>
              <a:off x="7916333" y="5087732"/>
              <a:ext cx="7420168" cy="321735"/>
            </a:xfrm>
            <a:prstGeom prst="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chemeClr val="tx1"/>
                  </a:solidFill>
                </a:rPr>
                <a:t>Topological characteristics used to “sanity check” neural network’s prediction</a:t>
              </a:r>
            </a:p>
          </p:txBody>
        </p:sp>
        <p:sp>
          <p:nvSpPr>
            <p:cNvPr id="22" name="Rectangle 21">
              <a:extLst>
                <a:ext uri="{FF2B5EF4-FFF2-40B4-BE49-F238E27FC236}">
                  <a16:creationId xmlns:a16="http://schemas.microsoft.com/office/drawing/2014/main" id="{03AD440B-0C1A-AE97-CF55-522EE8E48AD5}"/>
                </a:ext>
              </a:extLst>
            </p:cNvPr>
            <p:cNvSpPr/>
            <p:nvPr/>
          </p:nvSpPr>
          <p:spPr>
            <a:xfrm>
              <a:off x="7916333" y="5528364"/>
              <a:ext cx="7420168" cy="321735"/>
            </a:xfrm>
            <a:prstGeom prst="rect">
              <a:avLst/>
            </a:prstGeom>
            <a:solidFill>
              <a:schemeClr val="accent6">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chemeClr val="tx1"/>
                  </a:solidFill>
                </a:rPr>
                <a:t>Ability to better distinguish between intra-class variants and “noise” images</a:t>
              </a:r>
            </a:p>
          </p:txBody>
        </p:sp>
        <p:cxnSp>
          <p:nvCxnSpPr>
            <p:cNvPr id="24" name="Straight Arrow Connector 23">
              <a:extLst>
                <a:ext uri="{FF2B5EF4-FFF2-40B4-BE49-F238E27FC236}">
                  <a16:creationId xmlns:a16="http://schemas.microsoft.com/office/drawing/2014/main" id="{AC0882C0-CA64-6C8D-462B-C737264B09B3}"/>
                </a:ext>
              </a:extLst>
            </p:cNvPr>
            <p:cNvCxnSpPr>
              <a:cxnSpLocks/>
              <a:stCxn id="19" idx="3"/>
              <a:endCxn id="20" idx="1"/>
            </p:cNvCxnSpPr>
            <p:nvPr/>
          </p:nvCxnSpPr>
          <p:spPr>
            <a:xfrm flipV="1">
              <a:off x="7123913" y="4807968"/>
              <a:ext cx="792420" cy="440632"/>
            </a:xfrm>
            <a:prstGeom prst="straightConnector1">
              <a:avLst/>
            </a:prstGeom>
            <a:ln w="38100">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DB10C0C1-DA21-2213-706C-3F07F84A5C98}"/>
                </a:ext>
              </a:extLst>
            </p:cNvPr>
            <p:cNvCxnSpPr>
              <a:cxnSpLocks/>
              <a:stCxn id="19" idx="3"/>
              <a:endCxn id="21" idx="1"/>
            </p:cNvCxnSpPr>
            <p:nvPr/>
          </p:nvCxnSpPr>
          <p:spPr>
            <a:xfrm>
              <a:off x="7123913" y="5248600"/>
              <a:ext cx="792420" cy="0"/>
            </a:xfrm>
            <a:prstGeom prst="straightConnector1">
              <a:avLst/>
            </a:prstGeom>
            <a:ln w="38100">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E60AF57F-611F-6DD4-F365-265B2CC0DD51}"/>
                </a:ext>
              </a:extLst>
            </p:cNvPr>
            <p:cNvCxnSpPr>
              <a:cxnSpLocks/>
              <a:stCxn id="19" idx="3"/>
              <a:endCxn id="22" idx="1"/>
            </p:cNvCxnSpPr>
            <p:nvPr/>
          </p:nvCxnSpPr>
          <p:spPr>
            <a:xfrm>
              <a:off x="7123913" y="5248600"/>
              <a:ext cx="792420" cy="440632"/>
            </a:xfrm>
            <a:prstGeom prst="straightConnector1">
              <a:avLst/>
            </a:prstGeom>
            <a:ln w="38100">
              <a:solidFill>
                <a:schemeClr val="accent6">
                  <a:lumMod val="50000"/>
                </a:schemeClr>
              </a:solidFill>
              <a:tailEnd type="triangle"/>
            </a:ln>
          </p:spPr>
          <p:style>
            <a:lnRef idx="2">
              <a:schemeClr val="accent1"/>
            </a:lnRef>
            <a:fillRef idx="0">
              <a:schemeClr val="accent1"/>
            </a:fillRef>
            <a:effectRef idx="1">
              <a:schemeClr val="accent1"/>
            </a:effectRef>
            <a:fontRef idx="minor">
              <a:schemeClr val="tx1"/>
            </a:fontRef>
          </p:style>
        </p:cxnSp>
      </p:grpSp>
      <p:grpSp>
        <p:nvGrpSpPr>
          <p:cNvPr id="71" name="Group 70">
            <a:extLst>
              <a:ext uri="{FF2B5EF4-FFF2-40B4-BE49-F238E27FC236}">
                <a16:creationId xmlns:a16="http://schemas.microsoft.com/office/drawing/2014/main" id="{AB5AD167-9887-5E02-02B6-C86796359540}"/>
              </a:ext>
            </a:extLst>
          </p:cNvPr>
          <p:cNvGrpSpPr/>
          <p:nvPr/>
        </p:nvGrpSpPr>
        <p:grpSpPr>
          <a:xfrm>
            <a:off x="3775953" y="5933725"/>
            <a:ext cx="4632349" cy="571500"/>
            <a:chOff x="3770858" y="5976857"/>
            <a:chExt cx="4632349" cy="571500"/>
          </a:xfrm>
        </p:grpSpPr>
        <p:sp>
          <p:nvSpPr>
            <p:cNvPr id="69" name="Rounded Rectangle 68">
              <a:extLst>
                <a:ext uri="{FF2B5EF4-FFF2-40B4-BE49-F238E27FC236}">
                  <a16:creationId xmlns:a16="http://schemas.microsoft.com/office/drawing/2014/main" id="{CBDA880E-6E9B-3411-2F42-DF57DD3221E0}"/>
                </a:ext>
              </a:extLst>
            </p:cNvPr>
            <p:cNvSpPr/>
            <p:nvPr/>
          </p:nvSpPr>
          <p:spPr>
            <a:xfrm>
              <a:off x="3770858" y="6042032"/>
              <a:ext cx="4346599" cy="441151"/>
            </a:xfrm>
            <a:prstGeom prst="roundRect">
              <a:avLst/>
            </a:prstGeom>
            <a:solidFill>
              <a:schemeClr val="accent4">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Stay tuned for our upcoming paper!</a:t>
              </a:r>
            </a:p>
          </p:txBody>
        </p:sp>
        <p:sp>
          <p:nvSpPr>
            <p:cNvPr id="70" name="5-Point Star 69">
              <a:extLst>
                <a:ext uri="{FF2B5EF4-FFF2-40B4-BE49-F238E27FC236}">
                  <a16:creationId xmlns:a16="http://schemas.microsoft.com/office/drawing/2014/main" id="{76ED0167-C8FB-5C88-2414-A248CD585073}"/>
                </a:ext>
              </a:extLst>
            </p:cNvPr>
            <p:cNvSpPr/>
            <p:nvPr/>
          </p:nvSpPr>
          <p:spPr>
            <a:xfrm>
              <a:off x="7831707" y="5976857"/>
              <a:ext cx="571500" cy="571500"/>
            </a:xfrm>
            <a:prstGeom prst="star5">
              <a:avLst/>
            </a:prstGeom>
            <a:solidFill>
              <a:srgbClr val="FF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423478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207B3B-6522-D8CF-2027-2BA653252EA6}"/>
              </a:ext>
            </a:extLst>
          </p:cNvPr>
          <p:cNvSpPr>
            <a:spLocks noGrp="1"/>
          </p:cNvSpPr>
          <p:nvPr>
            <p:ph idx="1"/>
          </p:nvPr>
        </p:nvSpPr>
        <p:spPr/>
        <p:txBody>
          <a:bodyPr vert="horz" lIns="91440" tIns="45720" rIns="91440" bIns="45720" rtlCol="0" anchor="t">
            <a:normAutofit/>
          </a:bodyPr>
          <a:lstStyle/>
          <a:p>
            <a:pPr marL="342265" indent="-342265"/>
            <a:r>
              <a:rPr lang="en-US"/>
              <a:t>Introduction</a:t>
            </a:r>
          </a:p>
          <a:p>
            <a:pPr marL="342265" indent="-342265"/>
            <a:r>
              <a:rPr lang="en-US" sz="2400">
                <a:cs typeface="Calibri"/>
              </a:rPr>
              <a:t>Testing for Neural Networks</a:t>
            </a:r>
          </a:p>
          <a:p>
            <a:pPr marL="342265" indent="-342265"/>
            <a:r>
              <a:rPr lang="en-US">
                <a:cs typeface="Calibri"/>
              </a:rPr>
              <a:t>Surprise Adequacy Testing Metric for Neural Networks</a:t>
            </a:r>
          </a:p>
          <a:p>
            <a:pPr marL="342265" indent="-342265"/>
            <a:r>
              <a:rPr lang="en-US">
                <a:cs typeface="Calibri"/>
              </a:rPr>
              <a:t>Augmenting Surprise Adequacy:  The Delta Hypothesis</a:t>
            </a:r>
          </a:p>
          <a:p>
            <a:pPr marL="342265" indent="-342265"/>
            <a:r>
              <a:rPr lang="en-US">
                <a:cs typeface="Calibri"/>
              </a:rPr>
              <a:t>Discussion and Closing Remarks</a:t>
            </a:r>
            <a:endParaRPr lang="en-US"/>
          </a:p>
        </p:txBody>
      </p:sp>
      <p:sp>
        <p:nvSpPr>
          <p:cNvPr id="5" name="Slide Number Placeholder 4">
            <a:extLst>
              <a:ext uri="{FF2B5EF4-FFF2-40B4-BE49-F238E27FC236}">
                <a16:creationId xmlns:a16="http://schemas.microsoft.com/office/drawing/2014/main" id="{E8330705-12B1-6A28-9848-79162419BC50}"/>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28</a:t>
            </a:fld>
            <a:endParaRPr lang="en-US">
              <a:solidFill>
                <a:prstClr val="black">
                  <a:tint val="75000"/>
                </a:prstClr>
              </a:solidFill>
            </a:endParaRPr>
          </a:p>
        </p:txBody>
      </p:sp>
      <p:sp>
        <p:nvSpPr>
          <p:cNvPr id="6" name="Title Placeholder 1">
            <a:extLst>
              <a:ext uri="{FF2B5EF4-FFF2-40B4-BE49-F238E27FC236}">
                <a16:creationId xmlns:a16="http://schemas.microsoft.com/office/drawing/2014/main" id="{C944ABC6-0460-5EA4-D055-5397BC89E9FA}"/>
              </a:ext>
            </a:extLst>
          </p:cNvPr>
          <p:cNvSpPr txBox="1">
            <a:spLocks/>
          </p:cNvSpPr>
          <p:nvPr/>
        </p:nvSpPr>
        <p:spPr>
          <a:xfrm>
            <a:off x="989760" y="52302"/>
            <a:ext cx="10204739" cy="663840"/>
          </a:xfrm>
          <a:prstGeom prst="rect">
            <a:avLst/>
          </a:prstGeom>
        </p:spPr>
        <p:txBody>
          <a:bodyPr vert="horz" lIns="91440" tIns="45720" rIns="91440" bIns="45720" rtlCol="0" anchor="ctr">
            <a:normAutofit/>
          </a:bodyPr>
          <a:lstStyle>
            <a:lvl1pPr algn="ctr" defTabSz="457189" rtl="0" eaLnBrk="1" latinLnBrk="0" hangingPunct="1">
              <a:lnSpc>
                <a:spcPct val="80000"/>
              </a:lnSpc>
              <a:spcBef>
                <a:spcPct val="0"/>
              </a:spcBef>
              <a:buNone/>
              <a:defRPr sz="2800" b="1" kern="1200">
                <a:solidFill>
                  <a:schemeClr val="tx1"/>
                </a:solidFill>
                <a:latin typeface="+mj-lt"/>
                <a:ea typeface="+mj-ea"/>
                <a:cs typeface="+mj-cs"/>
              </a:defRPr>
            </a:lvl1pPr>
          </a:lstStyle>
          <a:p>
            <a:r>
              <a:rPr lang="en-US"/>
              <a:t>Agenda</a:t>
            </a:r>
          </a:p>
        </p:txBody>
      </p:sp>
      <p:sp>
        <p:nvSpPr>
          <p:cNvPr id="2" name="Rounded Rectangle 1">
            <a:extLst>
              <a:ext uri="{FF2B5EF4-FFF2-40B4-BE49-F238E27FC236}">
                <a16:creationId xmlns:a16="http://schemas.microsoft.com/office/drawing/2014/main" id="{0C2C8E22-2742-9AA0-E8F1-412A34F96A03}"/>
              </a:ext>
            </a:extLst>
          </p:cNvPr>
          <p:cNvSpPr/>
          <p:nvPr/>
        </p:nvSpPr>
        <p:spPr>
          <a:xfrm>
            <a:off x="1592314" y="3613489"/>
            <a:ext cx="8999629" cy="803236"/>
          </a:xfrm>
          <a:prstGeom prst="roundRect">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cap="none">
                <a:cs typeface="Calibri"/>
              </a:rPr>
              <a:t>And now for some thoughts…</a:t>
            </a:r>
          </a:p>
        </p:txBody>
      </p:sp>
      <p:sp>
        <p:nvSpPr>
          <p:cNvPr id="9" name="Right Arrow 8">
            <a:extLst>
              <a:ext uri="{FF2B5EF4-FFF2-40B4-BE49-F238E27FC236}">
                <a16:creationId xmlns:a16="http://schemas.microsoft.com/office/drawing/2014/main" id="{23879C68-F90A-B5EA-36C4-691FDA68A284}"/>
              </a:ext>
            </a:extLst>
          </p:cNvPr>
          <p:cNvSpPr/>
          <p:nvPr/>
        </p:nvSpPr>
        <p:spPr>
          <a:xfrm rot="10800000">
            <a:off x="4752093" y="2658307"/>
            <a:ext cx="532197" cy="286564"/>
          </a:xfrm>
          <a:prstGeom prst="rightArrow">
            <a:avLst/>
          </a:prstGeom>
          <a:solidFill>
            <a:schemeClr val="accent4">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8901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364D89D-A3D5-5D09-86DD-9958196F3865}"/>
              </a:ext>
            </a:extLst>
          </p:cNvPr>
          <p:cNvSpPr>
            <a:spLocks noGrp="1"/>
          </p:cNvSpPr>
          <p:nvPr>
            <p:ph idx="1"/>
          </p:nvPr>
        </p:nvSpPr>
        <p:spPr/>
        <p:txBody>
          <a:bodyPr>
            <a:normAutofit fontScale="92500" lnSpcReduction="10000"/>
          </a:bodyPr>
          <a:lstStyle/>
          <a:p>
            <a:r>
              <a:rPr lang="en-US" b="1" dirty="0"/>
              <a:t>While testing can never guarantee the absence of errors, it can illuminate factors in the neural network’s embedding and its training set that can be a potential predictor of undesirable or surprising outputs</a:t>
            </a:r>
          </a:p>
          <a:p>
            <a:pPr lvl="1"/>
            <a:r>
              <a:rPr lang="en-US" dirty="0"/>
              <a:t>Meant to be considered as a part of a suite of tools in tackling assurance for these systems</a:t>
            </a:r>
            <a:br>
              <a:rPr lang="en-US" dirty="0"/>
            </a:br>
            <a:endParaRPr lang="en-US" dirty="0"/>
          </a:p>
          <a:p>
            <a:r>
              <a:rPr lang="en-US" b="1" dirty="0"/>
              <a:t>Surprise adequacy helps quantify the similarity of an input to a neural network’s training data</a:t>
            </a:r>
          </a:p>
          <a:p>
            <a:pPr lvl="1"/>
            <a:r>
              <a:rPr lang="en-US" dirty="0"/>
              <a:t>Significant subjectivity is linked to discretization of metric space, potentially leading to a degree of arbitrariness</a:t>
            </a:r>
            <a:br>
              <a:rPr lang="en-US" dirty="0"/>
            </a:br>
            <a:endParaRPr lang="en-US" dirty="0"/>
          </a:p>
          <a:p>
            <a:r>
              <a:rPr lang="en-US" b="1" dirty="0"/>
              <a:t>A single metric may not be sufficient to capture all the modes of fragility or brittleness inherent in a neural network</a:t>
            </a:r>
          </a:p>
          <a:p>
            <a:pPr lvl="1"/>
            <a:r>
              <a:rPr lang="en-US" dirty="0"/>
              <a:t>Overabundance of data must be avoided in time-critical decision making (i.e., information for information’s sake may not be the best way forward)</a:t>
            </a:r>
          </a:p>
          <a:p>
            <a:pPr lvl="1"/>
            <a:r>
              <a:rPr lang="en-US" dirty="0"/>
              <a:t>Need to monitor for leading indicators that progress into extremely undesirable outcomes</a:t>
            </a:r>
            <a:br>
              <a:rPr lang="en-US" dirty="0"/>
            </a:br>
            <a:endParaRPr lang="en-US" dirty="0"/>
          </a:p>
          <a:p>
            <a:r>
              <a:rPr lang="en-US" b="1" dirty="0"/>
              <a:t>Augmenting surprise adequacy with further information may yield valuable insight</a:t>
            </a:r>
            <a:r>
              <a:rPr lang="en-US" dirty="0"/>
              <a:t>	</a:t>
            </a:r>
          </a:p>
          <a:p>
            <a:pPr lvl="1"/>
            <a:r>
              <a:rPr lang="en-US" sz="2000" dirty="0">
                <a:solidFill>
                  <a:schemeClr val="tx1"/>
                </a:solidFill>
              </a:rPr>
              <a:t>Topological characteristics can be used to “sanity check” neural network’s prediction</a:t>
            </a:r>
            <a:endParaRPr lang="en-US" dirty="0">
              <a:solidFill>
                <a:schemeClr val="tx1"/>
              </a:solidFill>
            </a:endParaRPr>
          </a:p>
        </p:txBody>
      </p:sp>
      <p:sp>
        <p:nvSpPr>
          <p:cNvPr id="3" name="Slide Number Placeholder 2">
            <a:extLst>
              <a:ext uri="{FF2B5EF4-FFF2-40B4-BE49-F238E27FC236}">
                <a16:creationId xmlns:a16="http://schemas.microsoft.com/office/drawing/2014/main" id="{F4AC0897-0C5A-80E6-BBC8-763A58632616}"/>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29</a:t>
            </a:fld>
            <a:endParaRPr lang="en-US">
              <a:solidFill>
                <a:prstClr val="black">
                  <a:tint val="75000"/>
                </a:prstClr>
              </a:solidFill>
            </a:endParaRPr>
          </a:p>
        </p:txBody>
      </p:sp>
      <p:sp>
        <p:nvSpPr>
          <p:cNvPr id="4" name="Title 3">
            <a:extLst>
              <a:ext uri="{FF2B5EF4-FFF2-40B4-BE49-F238E27FC236}">
                <a16:creationId xmlns:a16="http://schemas.microsoft.com/office/drawing/2014/main" id="{97BC5AE1-6FCF-B522-4668-B3C142CE500D}"/>
              </a:ext>
            </a:extLst>
          </p:cNvPr>
          <p:cNvSpPr>
            <a:spLocks noGrp="1"/>
          </p:cNvSpPr>
          <p:nvPr>
            <p:ph type="title"/>
          </p:nvPr>
        </p:nvSpPr>
        <p:spPr/>
        <p:txBody>
          <a:bodyPr/>
          <a:lstStyle/>
          <a:p>
            <a:r>
              <a:rPr lang="en-US"/>
              <a:t>Closing Thoughts</a:t>
            </a:r>
          </a:p>
        </p:txBody>
      </p:sp>
      <p:sp>
        <p:nvSpPr>
          <p:cNvPr id="5" name="Rounded Rectangle 4">
            <a:extLst>
              <a:ext uri="{FF2B5EF4-FFF2-40B4-BE49-F238E27FC236}">
                <a16:creationId xmlns:a16="http://schemas.microsoft.com/office/drawing/2014/main" id="{409C7108-0F3E-9E83-64AE-8A1D60A2FB2C}"/>
              </a:ext>
            </a:extLst>
          </p:cNvPr>
          <p:cNvSpPr/>
          <p:nvPr/>
        </p:nvSpPr>
        <p:spPr>
          <a:xfrm>
            <a:off x="3769743" y="6199062"/>
            <a:ext cx="7105740" cy="441151"/>
          </a:xfrm>
          <a:prstGeom prst="roundRect">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Delta Hypothesis paper currently under consideration for ICSE SEIP ‘23</a:t>
            </a:r>
          </a:p>
        </p:txBody>
      </p:sp>
    </p:spTree>
    <p:extLst>
      <p:ext uri="{BB962C8B-B14F-4D97-AF65-F5344CB8AC3E}">
        <p14:creationId xmlns:p14="http://schemas.microsoft.com/office/powerpoint/2010/main" val="6989250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B38F6F-C7BD-A91C-0634-BED205A8F5D3}"/>
              </a:ext>
            </a:extLst>
          </p:cNvPr>
          <p:cNvSpPr>
            <a:spLocks noGrp="1"/>
          </p:cNvSpPr>
          <p:nvPr>
            <p:ph idx="1"/>
          </p:nvPr>
        </p:nvSpPr>
        <p:spPr/>
        <p:txBody>
          <a:bodyPr>
            <a:normAutofit fontScale="85000" lnSpcReduction="20000"/>
          </a:bodyPr>
          <a:lstStyle/>
          <a:p>
            <a:r>
              <a:rPr lang="en-US" sz="2900" b="1" i="0" u="none" strike="noStrike">
                <a:solidFill>
                  <a:srgbClr val="000000"/>
                </a:solidFill>
                <a:effectLst/>
                <a:latin typeface="Calibri" panose="020F0502020204030204" pitchFamily="34" charset="0"/>
              </a:rPr>
              <a:t>Potential path forward by introducing learning enabled systems in highly risk tolerant missions with hazard rich environments </a:t>
            </a:r>
          </a:p>
          <a:p>
            <a:pPr lvl="1"/>
            <a:r>
              <a:rPr lang="en-US" sz="2600"/>
              <a:t>Learning enabled systems often have poorly specified requirements and implicit assumptions and biases inherent to their operational environments</a:t>
            </a:r>
            <a:br>
              <a:rPr lang="en-US" sz="2600"/>
            </a:br>
            <a:endParaRPr lang="en-US" sz="2600" b="0" i="0" u="none" strike="noStrike">
              <a:solidFill>
                <a:srgbClr val="000000"/>
              </a:solidFill>
              <a:effectLst/>
              <a:latin typeface="Calibri" panose="020F0502020204030204" pitchFamily="34" charset="0"/>
            </a:endParaRPr>
          </a:p>
          <a:p>
            <a:r>
              <a:rPr lang="en-US" sz="2900" b="1" i="0" u="none" strike="noStrike">
                <a:solidFill>
                  <a:srgbClr val="000000"/>
                </a:solidFill>
                <a:effectLst/>
                <a:latin typeface="Calibri" panose="020F0502020204030204" pitchFamily="34" charset="0"/>
              </a:rPr>
              <a:t>Systems will have to be monitored to see when </a:t>
            </a:r>
            <a:r>
              <a:rPr lang="en-US" sz="2900" b="1">
                <a:solidFill>
                  <a:srgbClr val="000000"/>
                </a:solidFill>
                <a:latin typeface="Calibri" panose="020F0502020204030204" pitchFamily="34" charset="0"/>
              </a:rPr>
              <a:t>processing a given </a:t>
            </a:r>
            <a:r>
              <a:rPr lang="en-US" sz="2900" b="1" i="0" u="none" strike="noStrike">
                <a:solidFill>
                  <a:srgbClr val="000000"/>
                </a:solidFill>
                <a:effectLst/>
                <a:latin typeface="Calibri" panose="020F0502020204030204" pitchFamily="34" charset="0"/>
              </a:rPr>
              <a:t>input constitutes a departure from the operational domain </a:t>
            </a:r>
          </a:p>
          <a:p>
            <a:pPr lvl="1"/>
            <a:r>
              <a:rPr lang="en-US" sz="2600" b="0" i="0" u="none" strike="noStrike">
                <a:solidFill>
                  <a:srgbClr val="000000"/>
                </a:solidFill>
                <a:effectLst/>
                <a:latin typeface="Calibri" panose="020F0502020204030204" pitchFamily="34" charset="0"/>
              </a:rPr>
              <a:t>Inputs can be in distribution, marginally out of </a:t>
            </a:r>
            <a:r>
              <a:rPr lang="en-US" sz="2600">
                <a:solidFill>
                  <a:srgbClr val="000000"/>
                </a:solidFill>
                <a:latin typeface="Calibri" panose="020F0502020204030204" pitchFamily="34" charset="0"/>
              </a:rPr>
              <a:t>distribution, or </a:t>
            </a:r>
            <a:r>
              <a:rPr lang="en-US" sz="2600" b="0" i="0" u="none" strike="noStrike">
                <a:solidFill>
                  <a:srgbClr val="000000"/>
                </a:solidFill>
                <a:effectLst/>
                <a:latin typeface="Calibri" panose="020F0502020204030204" pitchFamily="34" charset="0"/>
              </a:rPr>
              <a:t>no longer in within the acceptable set of inputs</a:t>
            </a:r>
            <a:br>
              <a:rPr lang="en-US" sz="2600" b="0" i="0" u="none" strike="noStrike">
                <a:solidFill>
                  <a:srgbClr val="000000"/>
                </a:solidFill>
                <a:effectLst/>
                <a:latin typeface="Calibri" panose="020F0502020204030204" pitchFamily="34" charset="0"/>
              </a:rPr>
            </a:br>
            <a:endParaRPr lang="en-US" sz="2600" b="0" i="0" u="none" strike="noStrike">
              <a:solidFill>
                <a:srgbClr val="000000"/>
              </a:solidFill>
              <a:effectLst/>
              <a:latin typeface="Calibri" panose="020F0502020204030204" pitchFamily="34" charset="0"/>
            </a:endParaRPr>
          </a:p>
          <a:p>
            <a:r>
              <a:rPr lang="en-US" sz="2900" b="1"/>
              <a:t>Managing uncertainty in learning systems is difficult but necessary for the eventual verification and validation of learning systems in real, open-world settings</a:t>
            </a:r>
          </a:p>
          <a:p>
            <a:pPr lvl="1"/>
            <a:r>
              <a:rPr lang="en-US" sz="2600"/>
              <a:t>Aleatoric uncertainty can be studied and measured, but not reduced</a:t>
            </a:r>
          </a:p>
          <a:p>
            <a:pPr lvl="1"/>
            <a:r>
              <a:rPr lang="en-US" sz="2600"/>
              <a:t>Epistemic uncertainty can be reduced through further research about the system</a:t>
            </a:r>
            <a:br>
              <a:rPr lang="en-US" sz="2600"/>
            </a:br>
            <a:endParaRPr lang="en-US" sz="2600" b="0" i="0" u="none" strike="noStrike">
              <a:solidFill>
                <a:srgbClr val="000000"/>
              </a:solidFill>
              <a:effectLst/>
              <a:latin typeface="Calibri" panose="020F0502020204030204" pitchFamily="34" charset="0"/>
            </a:endParaRPr>
          </a:p>
          <a:p>
            <a:r>
              <a:rPr lang="en-US" sz="2900" b="1" i="0" u="none" strike="noStrike">
                <a:solidFill>
                  <a:srgbClr val="000000"/>
                </a:solidFill>
                <a:effectLst/>
                <a:latin typeface="Calibri" panose="020F0502020204030204" pitchFamily="34" charset="0"/>
              </a:rPr>
              <a:t>Managing the ‘unknown unknowns’ or unexpected inputs will still likely dominate the discussion of safety in the aviation industry going forward</a:t>
            </a:r>
          </a:p>
          <a:p>
            <a:pPr marL="0" indent="0">
              <a:buNone/>
            </a:pPr>
            <a:endParaRPr lang="en-US"/>
          </a:p>
        </p:txBody>
      </p:sp>
      <p:sp>
        <p:nvSpPr>
          <p:cNvPr id="4" name="Slide Number Placeholder 3">
            <a:extLst>
              <a:ext uri="{FF2B5EF4-FFF2-40B4-BE49-F238E27FC236}">
                <a16:creationId xmlns:a16="http://schemas.microsoft.com/office/drawing/2014/main" id="{8EDFE880-885D-FE66-59E2-2F4D971A35C1}"/>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30</a:t>
            </a:fld>
            <a:endParaRPr lang="en-US">
              <a:solidFill>
                <a:prstClr val="black">
                  <a:tint val="75000"/>
                </a:prstClr>
              </a:solidFill>
            </a:endParaRPr>
          </a:p>
        </p:txBody>
      </p:sp>
      <p:sp>
        <p:nvSpPr>
          <p:cNvPr id="6" name="Title 5">
            <a:extLst>
              <a:ext uri="{FF2B5EF4-FFF2-40B4-BE49-F238E27FC236}">
                <a16:creationId xmlns:a16="http://schemas.microsoft.com/office/drawing/2014/main" id="{BCDD8E3A-E0B5-8776-9E30-34EEC99982B2}"/>
              </a:ext>
            </a:extLst>
          </p:cNvPr>
          <p:cNvSpPr>
            <a:spLocks noGrp="1"/>
          </p:cNvSpPr>
          <p:nvPr>
            <p:ph type="title"/>
          </p:nvPr>
        </p:nvSpPr>
        <p:spPr/>
        <p:txBody>
          <a:bodyPr/>
          <a:lstStyle/>
          <a:p>
            <a:r>
              <a:rPr lang="en-US"/>
              <a:t>Closing Thoughts</a:t>
            </a:r>
          </a:p>
        </p:txBody>
      </p:sp>
    </p:spTree>
    <p:extLst>
      <p:ext uri="{BB962C8B-B14F-4D97-AF65-F5344CB8AC3E}">
        <p14:creationId xmlns:p14="http://schemas.microsoft.com/office/powerpoint/2010/main" val="3333367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23971C7-C94F-E145-BD73-CDA2FE220FEB}"/>
              </a:ext>
            </a:extLst>
          </p:cNvPr>
          <p:cNvGrpSpPr/>
          <p:nvPr/>
        </p:nvGrpSpPr>
        <p:grpSpPr>
          <a:xfrm>
            <a:off x="6918008" y="3056467"/>
            <a:ext cx="2542619" cy="2647141"/>
            <a:chOff x="6958290" y="3256990"/>
            <a:chExt cx="2542619" cy="2647141"/>
          </a:xfrm>
        </p:grpSpPr>
        <p:pic>
          <p:nvPicPr>
            <p:cNvPr id="6" name="Picture 5">
              <a:extLst>
                <a:ext uri="{FF2B5EF4-FFF2-40B4-BE49-F238E27FC236}">
                  <a16:creationId xmlns:a16="http://schemas.microsoft.com/office/drawing/2014/main" id="{6A70433F-A3A0-E446-AEFC-7B336D7D3BF3}"/>
                </a:ext>
              </a:extLst>
            </p:cNvPr>
            <p:cNvPicPr>
              <a:picLocks noChangeAspect="1"/>
            </p:cNvPicPr>
            <p:nvPr/>
          </p:nvPicPr>
          <p:blipFill>
            <a:blip r:embed="rId2"/>
            <a:stretch>
              <a:fillRect/>
            </a:stretch>
          </p:blipFill>
          <p:spPr>
            <a:xfrm>
              <a:off x="7315199" y="3256990"/>
              <a:ext cx="1828800" cy="1828800"/>
            </a:xfrm>
            <a:prstGeom prst="rect">
              <a:avLst/>
            </a:prstGeom>
          </p:spPr>
        </p:pic>
        <p:sp>
          <p:nvSpPr>
            <p:cNvPr id="7" name="TextBox 6">
              <a:extLst>
                <a:ext uri="{FF2B5EF4-FFF2-40B4-BE49-F238E27FC236}">
                  <a16:creationId xmlns:a16="http://schemas.microsoft.com/office/drawing/2014/main" id="{90CB8550-84C4-1A4F-9ED1-10806D721EEC}"/>
                </a:ext>
              </a:extLst>
            </p:cNvPr>
            <p:cNvSpPr txBox="1"/>
            <p:nvPr/>
          </p:nvSpPr>
          <p:spPr>
            <a:xfrm>
              <a:off x="6958290" y="5257800"/>
              <a:ext cx="2542619" cy="646331"/>
            </a:xfrm>
            <a:prstGeom prst="rect">
              <a:avLst/>
            </a:prstGeom>
            <a:noFill/>
          </p:spPr>
          <p:txBody>
            <a:bodyPr wrap="none" rtlCol="0">
              <a:spAutoFit/>
            </a:bodyPr>
            <a:lstStyle/>
            <a:p>
              <a:pPr algn="ctr"/>
              <a:r>
                <a:rPr lang="en-US" b="1"/>
                <a:t>Sarah M. Lehman</a:t>
              </a:r>
            </a:p>
            <a:p>
              <a:pPr algn="ctr"/>
              <a:r>
                <a:rPr lang="en-US">
                  <a:hlinkClick r:id="rId3"/>
                </a:rPr>
                <a:t>sarah.lehman@nasa.gov</a:t>
              </a:r>
              <a:r>
                <a:rPr lang="en-US"/>
                <a:t> </a:t>
              </a:r>
            </a:p>
          </p:txBody>
        </p:sp>
      </p:grpSp>
      <p:sp>
        <p:nvSpPr>
          <p:cNvPr id="11" name="TextBox 10">
            <a:extLst>
              <a:ext uri="{FF2B5EF4-FFF2-40B4-BE49-F238E27FC236}">
                <a16:creationId xmlns:a16="http://schemas.microsoft.com/office/drawing/2014/main" id="{5FF195F1-0A99-104C-888F-2027FD0F4A6D}"/>
              </a:ext>
            </a:extLst>
          </p:cNvPr>
          <p:cNvSpPr txBox="1"/>
          <p:nvPr/>
        </p:nvSpPr>
        <p:spPr>
          <a:xfrm>
            <a:off x="2646707" y="5057277"/>
            <a:ext cx="2754024" cy="646331"/>
          </a:xfrm>
          <a:prstGeom prst="rect">
            <a:avLst/>
          </a:prstGeom>
          <a:noFill/>
        </p:spPr>
        <p:txBody>
          <a:bodyPr wrap="none" rtlCol="0">
            <a:spAutoFit/>
          </a:bodyPr>
          <a:lstStyle/>
          <a:p>
            <a:pPr algn="ctr"/>
            <a:r>
              <a:rPr lang="en-US" b="1"/>
              <a:t>Natasha A. Neogi</a:t>
            </a:r>
          </a:p>
          <a:p>
            <a:pPr algn="ctr"/>
            <a:r>
              <a:rPr lang="en-US">
                <a:hlinkClick r:id="rId4"/>
              </a:rPr>
              <a:t>natasha.a.neogi@nasa.gov</a:t>
            </a:r>
            <a:r>
              <a:rPr lang="en-US"/>
              <a:t> </a:t>
            </a:r>
          </a:p>
        </p:txBody>
      </p:sp>
      <p:sp>
        <p:nvSpPr>
          <p:cNvPr id="17" name="Rectangle 16">
            <a:extLst>
              <a:ext uri="{FF2B5EF4-FFF2-40B4-BE49-F238E27FC236}">
                <a16:creationId xmlns:a16="http://schemas.microsoft.com/office/drawing/2014/main" id="{6401636F-A7E0-5045-B320-09DB5AF7A3F0}"/>
              </a:ext>
            </a:extLst>
          </p:cNvPr>
          <p:cNvSpPr/>
          <p:nvPr/>
        </p:nvSpPr>
        <p:spPr>
          <a:xfrm>
            <a:off x="2044700" y="1422600"/>
            <a:ext cx="8017933" cy="1015663"/>
          </a:xfrm>
          <a:prstGeom prst="rect">
            <a:avLst/>
          </a:prstGeom>
          <a:noFill/>
        </p:spPr>
        <p:txBody>
          <a:bodyPr wrap="square" lIns="91440" tIns="45720" rIns="91440" bIns="45720">
            <a:spAutoFit/>
          </a:bodyPr>
          <a:lstStyle/>
          <a:p>
            <a:pPr algn="ctr"/>
            <a:r>
              <a:rPr lang="en-US" sz="6000" b="1" cap="none" spc="0">
                <a:ln w="0"/>
                <a:solidFill>
                  <a:schemeClr val="tx1"/>
                </a:solidFill>
                <a:effectLst>
                  <a:outerShdw blurRad="38100" dist="19050" dir="2700000" algn="tl" rotWithShape="0">
                    <a:schemeClr val="dk1">
                      <a:alpha val="40000"/>
                    </a:schemeClr>
                  </a:outerShdw>
                </a:effectLst>
              </a:rPr>
              <a:t>Thank you!  Questions?</a:t>
            </a:r>
          </a:p>
        </p:txBody>
      </p:sp>
      <p:pic>
        <p:nvPicPr>
          <p:cNvPr id="2" name="Picture 2" descr="neogi.jpg">
            <a:extLst>
              <a:ext uri="{FF2B5EF4-FFF2-40B4-BE49-F238E27FC236}">
                <a16:creationId xmlns:a16="http://schemas.microsoft.com/office/drawing/2014/main" id="{6E2D53A9-D5E3-46DA-AD0E-45BB0C6BE14C}"/>
              </a:ext>
            </a:extLst>
          </p:cNvPr>
          <p:cNvPicPr>
            <a:picLocks noChangeAspect="1"/>
          </p:cNvPicPr>
          <p:nvPr/>
        </p:nvPicPr>
        <p:blipFill rotWithShape="1">
          <a:blip r:embed="rId5"/>
          <a:srcRect t="6352" r="265" b="12341"/>
          <a:stretch/>
        </p:blipFill>
        <p:spPr>
          <a:xfrm>
            <a:off x="3256230" y="3055137"/>
            <a:ext cx="1534200" cy="1829768"/>
          </a:xfrm>
          <a:prstGeom prst="rect">
            <a:avLst/>
          </a:prstGeom>
        </p:spPr>
      </p:pic>
      <p:sp>
        <p:nvSpPr>
          <p:cNvPr id="3" name="Slide Number Placeholder 2">
            <a:extLst>
              <a:ext uri="{FF2B5EF4-FFF2-40B4-BE49-F238E27FC236}">
                <a16:creationId xmlns:a16="http://schemas.microsoft.com/office/drawing/2014/main" id="{FB990BF0-B7A5-D700-C953-53172B4D3D3D}"/>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31</a:t>
            </a:fld>
            <a:endParaRPr lang="en-US">
              <a:solidFill>
                <a:prstClr val="black">
                  <a:tint val="75000"/>
                </a:prstClr>
              </a:solidFill>
            </a:endParaRPr>
          </a:p>
        </p:txBody>
      </p:sp>
    </p:spTree>
    <p:extLst>
      <p:ext uri="{BB962C8B-B14F-4D97-AF65-F5344CB8AC3E}">
        <p14:creationId xmlns:p14="http://schemas.microsoft.com/office/powerpoint/2010/main" val="2986362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73F014-C586-907B-BC03-F438CEF6BE85}"/>
              </a:ext>
            </a:extLst>
          </p:cNvPr>
          <p:cNvSpPr>
            <a:spLocks noGrp="1"/>
          </p:cNvSpPr>
          <p:nvPr>
            <p:ph idx="1"/>
          </p:nvPr>
        </p:nvSpPr>
        <p:spPr/>
        <p:txBody>
          <a:bodyPr>
            <a:normAutofit fontScale="85000" lnSpcReduction="20000"/>
          </a:bodyPr>
          <a:lstStyle/>
          <a:p>
            <a:pPr marL="457200" indent="-457200">
              <a:buFont typeface="+mj-lt"/>
              <a:buAutoNum type="arabicPeriod"/>
            </a:pPr>
            <a:r>
              <a:rPr lang="en-US" sz="1400"/>
              <a:t>Chen et al.  “Deep Neural Network Test Coverage: How Far Are We?” in </a:t>
            </a:r>
            <a:r>
              <a:rPr lang="en-US" sz="1400" b="0" i="1" err="1">
                <a:solidFill>
                  <a:srgbClr val="222222"/>
                </a:solidFill>
                <a:effectLst/>
              </a:rPr>
              <a:t>arXiv</a:t>
            </a:r>
            <a:r>
              <a:rPr lang="en-US" sz="1400" b="0" i="1">
                <a:solidFill>
                  <a:srgbClr val="222222"/>
                </a:solidFill>
                <a:effectLst/>
              </a:rPr>
              <a:t> preprint arXiv:2010.04946</a:t>
            </a:r>
            <a:r>
              <a:rPr lang="en-US" sz="1400">
                <a:solidFill>
                  <a:srgbClr val="222222"/>
                </a:solidFill>
              </a:rPr>
              <a:t>, 2020.</a:t>
            </a:r>
            <a:endParaRPr lang="en-US" sz="1400"/>
          </a:p>
          <a:p>
            <a:pPr marL="457200" indent="-457200">
              <a:buFont typeface="+mj-lt"/>
              <a:buAutoNum type="arabicPeriod"/>
            </a:pPr>
            <a:r>
              <a:rPr lang="en-US" sz="1400"/>
              <a:t>Dong et al.  “There is Limited Correlation Between Coverage and Robustness for Deep Neural Networks” in </a:t>
            </a:r>
            <a:r>
              <a:rPr lang="en-US" sz="1400" b="0" i="1" err="1">
                <a:solidFill>
                  <a:srgbClr val="222222"/>
                </a:solidFill>
                <a:effectLst/>
              </a:rPr>
              <a:t>arXiv</a:t>
            </a:r>
            <a:r>
              <a:rPr lang="en-US" sz="1400" b="0" i="1">
                <a:solidFill>
                  <a:srgbClr val="222222"/>
                </a:solidFill>
                <a:effectLst/>
              </a:rPr>
              <a:t> preprint arXiv:1911.05904</a:t>
            </a:r>
            <a:r>
              <a:rPr lang="en-US" sz="1400" b="0">
                <a:solidFill>
                  <a:srgbClr val="222222"/>
                </a:solidFill>
                <a:effectLst/>
              </a:rPr>
              <a:t>, 2019.</a:t>
            </a:r>
            <a:endParaRPr lang="en-US" sz="1400"/>
          </a:p>
          <a:p>
            <a:pPr marL="457200" indent="-457200">
              <a:buFont typeface="+mj-lt"/>
              <a:buAutoNum type="arabicPeriod"/>
            </a:pPr>
            <a:r>
              <a:rPr lang="en-US" sz="1400"/>
              <a:t>Guo et al.  “</a:t>
            </a:r>
            <a:r>
              <a:rPr lang="en-US" sz="1400" err="1"/>
              <a:t>DLFuzz</a:t>
            </a:r>
            <a:r>
              <a:rPr lang="en-US" sz="1400"/>
              <a:t>: Differential Fuzzing Testing of Deep Learning Systems” in </a:t>
            </a:r>
            <a:r>
              <a:rPr lang="en-US" sz="1400" b="0" i="1">
                <a:solidFill>
                  <a:srgbClr val="222222"/>
                </a:solidFill>
                <a:effectLst/>
              </a:rPr>
              <a:t>Proceedings of the 26</a:t>
            </a:r>
            <a:r>
              <a:rPr lang="en-US" sz="1400" b="0" i="1" baseline="30000">
                <a:solidFill>
                  <a:srgbClr val="222222"/>
                </a:solidFill>
                <a:effectLst/>
              </a:rPr>
              <a:t>th</a:t>
            </a:r>
            <a:r>
              <a:rPr lang="en-US" sz="1400" b="0" i="1">
                <a:solidFill>
                  <a:srgbClr val="222222"/>
                </a:solidFill>
                <a:effectLst/>
              </a:rPr>
              <a:t> Joint Meeting on European Software Engineering Conference and Symposium on the Foundations of Software Engineering</a:t>
            </a:r>
            <a:r>
              <a:rPr lang="en-US" sz="1400">
                <a:solidFill>
                  <a:srgbClr val="222222"/>
                </a:solidFill>
              </a:rPr>
              <a:t>,</a:t>
            </a:r>
            <a:r>
              <a:rPr lang="en-US" sz="1400" b="0" i="0">
                <a:solidFill>
                  <a:srgbClr val="222222"/>
                </a:solidFill>
                <a:effectLst/>
              </a:rPr>
              <a:t> ESEC / FSE ‘18, 2018.  ACM.</a:t>
            </a:r>
            <a:endParaRPr lang="en-US" sz="1400"/>
          </a:p>
          <a:p>
            <a:pPr marL="457200" indent="-457200">
              <a:buFont typeface="+mj-lt"/>
              <a:buAutoNum type="arabicPeriod"/>
            </a:pPr>
            <a:r>
              <a:rPr lang="en-US" sz="1400"/>
              <a:t>Guo et al.  “Coverage Guided Differential Adversarial Testing of Deep Learning Systems” in </a:t>
            </a:r>
            <a:r>
              <a:rPr lang="en-US" sz="1400" i="1"/>
              <a:t>IEEE Transactions on Network Science and Engineering</a:t>
            </a:r>
            <a:r>
              <a:rPr lang="en-US" sz="1400"/>
              <a:t>, Volume 8, Number 2, April-June 2021.</a:t>
            </a:r>
          </a:p>
          <a:p>
            <a:pPr marL="457200" indent="-457200">
              <a:buFont typeface="+mj-lt"/>
              <a:buAutoNum type="arabicPeriod"/>
            </a:pPr>
            <a:r>
              <a:rPr lang="en-US" sz="1400" err="1"/>
              <a:t>Harel</a:t>
            </a:r>
            <a:r>
              <a:rPr lang="en-US" sz="1400"/>
              <a:t>-Canada et al.  “Is Neuron Coverage a Meaningful Measure for Testing Deep Neural Networks?” in </a:t>
            </a:r>
            <a:r>
              <a:rPr lang="en-US" sz="1400" i="1"/>
              <a:t>Proceedings of the 28</a:t>
            </a:r>
            <a:r>
              <a:rPr lang="en-US" sz="1400" i="1" baseline="30000"/>
              <a:t>th</a:t>
            </a:r>
            <a:r>
              <a:rPr lang="en-US" sz="1400" i="1"/>
              <a:t> Joint European Software Engineering Conference and Symposium on the Foundations of Software Engineering</a:t>
            </a:r>
            <a:r>
              <a:rPr lang="en-US" sz="1400"/>
              <a:t>, ESEC / FSE ‘20, 2020.  ACM.</a:t>
            </a:r>
          </a:p>
          <a:p>
            <a:pPr marL="457200" indent="-457200">
              <a:buFont typeface="+mj-lt"/>
              <a:buAutoNum type="arabicPeriod"/>
            </a:pPr>
            <a:r>
              <a:rPr lang="en-US" sz="1400"/>
              <a:t>Kim et al.  “Guiding Deep Learning System Testing Using Surprise Adequacy” in </a:t>
            </a:r>
            <a:r>
              <a:rPr lang="en-US" sz="1400" i="1"/>
              <a:t>Proceedings of the 41</a:t>
            </a:r>
            <a:r>
              <a:rPr lang="en-US" sz="1400" i="1" baseline="30000"/>
              <a:t>st</a:t>
            </a:r>
            <a:r>
              <a:rPr lang="en-US" sz="1400" i="1"/>
              <a:t> International Conference on Software Engineering</a:t>
            </a:r>
            <a:r>
              <a:rPr lang="en-US" sz="1400"/>
              <a:t>, ICSE ‘19, 2019.  IEEE / ACM.</a:t>
            </a:r>
          </a:p>
          <a:p>
            <a:pPr marL="457200" indent="-457200">
              <a:buFont typeface="+mj-lt"/>
              <a:buAutoNum type="arabicPeriod"/>
            </a:pPr>
            <a:r>
              <a:rPr lang="en-US" sz="1400"/>
              <a:t>Kim et al.  “Evaluating Surprise Adequacy for Question Answering” in </a:t>
            </a:r>
            <a:r>
              <a:rPr lang="en-US" sz="1400" i="1"/>
              <a:t>Proceedings of the 42</a:t>
            </a:r>
            <a:r>
              <a:rPr lang="en-US" sz="1400" i="1" baseline="30000"/>
              <a:t>nd</a:t>
            </a:r>
            <a:r>
              <a:rPr lang="en-US" sz="1400" i="1"/>
              <a:t> International Conference on Software Engineering Workshops,</a:t>
            </a:r>
            <a:r>
              <a:rPr lang="en-US" sz="1400"/>
              <a:t> ICSE-W ‘20, 2020.  IEEE / ACM.</a:t>
            </a:r>
          </a:p>
          <a:p>
            <a:pPr marL="457200" indent="-457200">
              <a:buFont typeface="+mj-lt"/>
              <a:buAutoNum type="arabicPeriod"/>
            </a:pPr>
            <a:r>
              <a:rPr lang="en-US" sz="1400"/>
              <a:t>Kim et al.  “Reducing DNN Labelling Cost using Surprise Adequacy: An Industrial Case Study for Autonomous Driving” in </a:t>
            </a:r>
            <a:r>
              <a:rPr lang="en-US" sz="1400" i="1"/>
              <a:t>Proceedings of the 28</a:t>
            </a:r>
            <a:r>
              <a:rPr lang="en-US" sz="1400" i="1" baseline="30000"/>
              <a:t>th</a:t>
            </a:r>
            <a:r>
              <a:rPr lang="en-US" sz="1400" i="1"/>
              <a:t> Joint European Software Engineering Conference and Symposium on the Foundations of Software Engineering</a:t>
            </a:r>
            <a:r>
              <a:rPr lang="en-US" sz="1400"/>
              <a:t>, ESEC / FSE ‘20, 2020.  ACM.</a:t>
            </a:r>
          </a:p>
          <a:p>
            <a:pPr marL="457200" indent="-457200">
              <a:buFont typeface="+mj-lt"/>
              <a:buAutoNum type="arabicPeriod"/>
            </a:pPr>
            <a:r>
              <a:rPr lang="en-US" sz="1400"/>
              <a:t>Kim et al.  “Multimodal Surprise Adequacy Analysis of Inputs for Natural Language Processing DNN Models” in </a:t>
            </a:r>
            <a:r>
              <a:rPr lang="en-US" sz="1400" i="1"/>
              <a:t>Proceedings of the 2021 International Conference on Automation of Software Testing</a:t>
            </a:r>
            <a:r>
              <a:rPr lang="en-US" sz="1400"/>
              <a:t>, AST ‘21, 2021.  IEEE / ACM.</a:t>
            </a:r>
          </a:p>
          <a:p>
            <a:pPr marL="457200" indent="-457200">
              <a:buFont typeface="+mj-lt"/>
              <a:buAutoNum type="arabicPeriod"/>
            </a:pPr>
            <a:r>
              <a:rPr lang="en-US" sz="1400"/>
              <a:t>Ma et al.  “</a:t>
            </a:r>
            <a:r>
              <a:rPr lang="en-US" sz="1400" err="1"/>
              <a:t>DeepGauge</a:t>
            </a:r>
            <a:r>
              <a:rPr lang="en-US" sz="1400"/>
              <a:t>: Comprehensive and Multi-Granularity Testing Criteria for Gauging the Robustness of Deep Learning Systems” in </a:t>
            </a:r>
            <a:r>
              <a:rPr lang="en-US" sz="1400" i="1"/>
              <a:t>Proceedings of the 33</a:t>
            </a:r>
            <a:r>
              <a:rPr lang="en-US" sz="1400" i="1" baseline="30000"/>
              <a:t>rd</a:t>
            </a:r>
            <a:r>
              <a:rPr lang="en-US" sz="1400" i="1"/>
              <a:t> ACM / IEEE International Conference on Automated Software Engineering</a:t>
            </a:r>
            <a:r>
              <a:rPr lang="en-US" sz="1400"/>
              <a:t>, 2018.</a:t>
            </a:r>
          </a:p>
          <a:p>
            <a:pPr marL="457200" indent="-457200">
              <a:buFont typeface="+mj-lt"/>
              <a:buAutoNum type="arabicPeriod"/>
            </a:pPr>
            <a:r>
              <a:rPr lang="en-US" sz="1400"/>
              <a:t>Ma et al.  “</a:t>
            </a:r>
            <a:r>
              <a:rPr lang="en-US" sz="1400" err="1"/>
              <a:t>DeepMutation</a:t>
            </a:r>
            <a:r>
              <a:rPr lang="en-US" sz="1400"/>
              <a:t>: Mutation Testing of Deep Learning Systems” in </a:t>
            </a:r>
            <a:r>
              <a:rPr lang="en-US" sz="1400" i="1"/>
              <a:t>Proceedings of the 29</a:t>
            </a:r>
            <a:r>
              <a:rPr lang="en-US" sz="1400" i="1" baseline="30000"/>
              <a:t>th</a:t>
            </a:r>
            <a:r>
              <a:rPr lang="en-US" sz="1400" i="1"/>
              <a:t> International Symposium on Software Reliability Engineering</a:t>
            </a:r>
            <a:r>
              <a:rPr lang="en-US" sz="1400"/>
              <a:t>, ISSRE ‘18, 2018. IEEE.</a:t>
            </a:r>
          </a:p>
          <a:p>
            <a:pPr marL="457200" indent="-457200">
              <a:buFont typeface="+mj-lt"/>
              <a:buAutoNum type="arabicPeriod"/>
            </a:pPr>
            <a:r>
              <a:rPr lang="en-US" sz="1400"/>
              <a:t>Ouyang et al.  “Improved Surprise Adequacy Tools for Corner Case Data Description and Detection” in </a:t>
            </a:r>
            <a:r>
              <a:rPr lang="en-US" sz="1400" i="1"/>
              <a:t>Applied Sciences</a:t>
            </a:r>
            <a:r>
              <a:rPr lang="en-US" sz="1400"/>
              <a:t>, Volume 11, Number 15, 2021.</a:t>
            </a:r>
          </a:p>
          <a:p>
            <a:pPr marL="457200" indent="-457200">
              <a:buFont typeface="+mj-lt"/>
              <a:buAutoNum type="arabicPeriod"/>
            </a:pPr>
            <a:r>
              <a:rPr lang="en-US" sz="1400"/>
              <a:t>Pei et al. “</a:t>
            </a:r>
            <a:r>
              <a:rPr lang="en-US" sz="1400" err="1"/>
              <a:t>DeepXplore</a:t>
            </a:r>
            <a:r>
              <a:rPr lang="en-US" sz="1400"/>
              <a:t>: Automated Whitebox Testing of Deep Learning Systems” in </a:t>
            </a:r>
            <a:r>
              <a:rPr lang="en-US" sz="1400" i="1"/>
              <a:t>Proceedings of the 26</a:t>
            </a:r>
            <a:r>
              <a:rPr lang="en-US" sz="1400" i="1" baseline="30000"/>
              <a:t>th</a:t>
            </a:r>
            <a:r>
              <a:rPr lang="en-US" sz="1400" i="1"/>
              <a:t> Symposium on Operating Systems Principles</a:t>
            </a:r>
            <a:r>
              <a:rPr lang="en-US" sz="1400"/>
              <a:t>, SOSP ‘17, pages 1-18, New York, NY, USA, 2017. ACM.</a:t>
            </a:r>
          </a:p>
          <a:p>
            <a:pPr marL="457200" indent="-457200">
              <a:buFont typeface="+mj-lt"/>
              <a:buAutoNum type="arabicPeriod"/>
            </a:pPr>
            <a:r>
              <a:rPr lang="en-US" sz="1400"/>
              <a:t>Tian et al.  “</a:t>
            </a:r>
            <a:r>
              <a:rPr lang="en-US" sz="1400" err="1"/>
              <a:t>DeepTest</a:t>
            </a:r>
            <a:r>
              <a:rPr lang="en-US" sz="1400"/>
              <a:t>: Automated Testing of Deep Neural Network-Driven Autonomous Cars” in </a:t>
            </a:r>
            <a:r>
              <a:rPr lang="en-US" sz="1400" i="1"/>
              <a:t>Proceedings of the 40</a:t>
            </a:r>
            <a:r>
              <a:rPr lang="en-US" sz="1400" i="1" baseline="30000"/>
              <a:t>th</a:t>
            </a:r>
            <a:r>
              <a:rPr lang="en-US" sz="1400" i="1"/>
              <a:t> International Conference on Software Engineering</a:t>
            </a:r>
            <a:r>
              <a:rPr lang="en-US" sz="1400"/>
              <a:t>, ICSE ’18, pages 303-314, 2018. ACM.</a:t>
            </a:r>
          </a:p>
          <a:p>
            <a:pPr marL="457200" indent="-457200">
              <a:buFont typeface="+mj-lt"/>
              <a:buAutoNum type="arabicPeriod"/>
            </a:pPr>
            <a:r>
              <a:rPr lang="en-US" sz="1400"/>
              <a:t>Weiss et al.  “A Review and Refinement of Surprise Adequacy” in </a:t>
            </a:r>
            <a:r>
              <a:rPr lang="en-US" sz="1400" i="1"/>
              <a:t>Proceedings of the 3</a:t>
            </a:r>
            <a:r>
              <a:rPr lang="en-US" sz="1400" i="1" baseline="30000"/>
              <a:t>rd</a:t>
            </a:r>
            <a:r>
              <a:rPr lang="en-US" sz="1400" i="1"/>
              <a:t> International Workshop on Deep Learning for Testing and Testing for Deep Learning</a:t>
            </a:r>
            <a:r>
              <a:rPr lang="en-US" sz="1400"/>
              <a:t>, </a:t>
            </a:r>
            <a:r>
              <a:rPr lang="en-US" sz="1400" err="1"/>
              <a:t>DeepTest</a:t>
            </a:r>
            <a:r>
              <a:rPr lang="en-US" sz="1400"/>
              <a:t> ‘21, 2021.  IEEE / ACM.</a:t>
            </a:r>
          </a:p>
          <a:p>
            <a:pPr marL="457200" indent="-457200">
              <a:buFont typeface="+mj-lt"/>
              <a:buAutoNum type="arabicPeriod" startAt="16"/>
            </a:pPr>
            <a:r>
              <a:rPr lang="en-US" sz="1400" b="0" i="0">
                <a:solidFill>
                  <a:srgbClr val="222222"/>
                </a:solidFill>
                <a:effectLst/>
              </a:rPr>
              <a:t>Zhou, </a:t>
            </a:r>
            <a:r>
              <a:rPr lang="en-US" sz="1400" b="0" i="0" err="1">
                <a:solidFill>
                  <a:srgbClr val="222222"/>
                </a:solidFill>
                <a:effectLst/>
              </a:rPr>
              <a:t>Zhi</a:t>
            </a:r>
            <a:r>
              <a:rPr lang="en-US" sz="1400" b="0" i="0">
                <a:solidFill>
                  <a:srgbClr val="222222"/>
                </a:solidFill>
                <a:effectLst/>
              </a:rPr>
              <a:t> Quan and </a:t>
            </a:r>
            <a:r>
              <a:rPr lang="en-US" sz="1400" b="0" i="0" err="1">
                <a:solidFill>
                  <a:srgbClr val="222222"/>
                </a:solidFill>
                <a:effectLst/>
              </a:rPr>
              <a:t>Liqun</a:t>
            </a:r>
            <a:r>
              <a:rPr lang="en-US" sz="1400" b="0" i="0">
                <a:solidFill>
                  <a:srgbClr val="222222"/>
                </a:solidFill>
                <a:effectLst/>
              </a:rPr>
              <a:t> Sun. "Metamorphic testing of driverless cars." </a:t>
            </a:r>
            <a:r>
              <a:rPr lang="en-US" sz="1400" b="0" i="1">
                <a:solidFill>
                  <a:srgbClr val="222222"/>
                </a:solidFill>
                <a:effectLst/>
              </a:rPr>
              <a:t>Communications of the ACM</a:t>
            </a:r>
            <a:r>
              <a:rPr lang="en-US" sz="1400" b="0" i="0">
                <a:solidFill>
                  <a:srgbClr val="222222"/>
                </a:solidFill>
                <a:effectLst/>
              </a:rPr>
              <a:t> 62.3 (2019): 61-67.</a:t>
            </a:r>
          </a:p>
          <a:p>
            <a:pPr marL="457200" indent="-457200">
              <a:buFont typeface="+mj-lt"/>
              <a:buAutoNum type="arabicPeriod" startAt="16"/>
            </a:pPr>
            <a:r>
              <a:rPr lang="en-US" sz="1400" b="0" i="0">
                <a:solidFill>
                  <a:srgbClr val="222222"/>
                </a:solidFill>
                <a:effectLst/>
              </a:rPr>
              <a:t>Kuhn, D. Richard, et al. "Combinatorial methods for explainable AI." </a:t>
            </a:r>
            <a:r>
              <a:rPr lang="en-US" sz="1400" b="0" i="1">
                <a:solidFill>
                  <a:srgbClr val="222222"/>
                </a:solidFill>
                <a:effectLst/>
              </a:rPr>
              <a:t>2020 IEEE International Conference on Software Testing, Verification and Validation Workshops (ICSTW)</a:t>
            </a:r>
            <a:r>
              <a:rPr lang="en-US" sz="1400" b="0" i="0">
                <a:solidFill>
                  <a:srgbClr val="222222"/>
                </a:solidFill>
                <a:effectLst/>
              </a:rPr>
              <a:t>. IEEE, 2020.</a:t>
            </a:r>
          </a:p>
          <a:p>
            <a:pPr marL="457200" indent="-457200">
              <a:buFont typeface="+mj-lt"/>
              <a:buAutoNum type="arabicPeriod" startAt="16"/>
            </a:pPr>
            <a:r>
              <a:rPr lang="en-US" sz="1400" b="0" i="0">
                <a:solidFill>
                  <a:srgbClr val="222222"/>
                </a:solidFill>
                <a:effectLst/>
              </a:rPr>
              <a:t>Ma, Lei, et al. "Combinatorial testing for deep learning systems." </a:t>
            </a:r>
            <a:r>
              <a:rPr lang="en-US" sz="1400" b="0" i="1" err="1">
                <a:solidFill>
                  <a:srgbClr val="222222"/>
                </a:solidFill>
                <a:effectLst/>
              </a:rPr>
              <a:t>arXiv</a:t>
            </a:r>
            <a:r>
              <a:rPr lang="en-US" sz="1400" b="0" i="1">
                <a:solidFill>
                  <a:srgbClr val="222222"/>
                </a:solidFill>
                <a:effectLst/>
              </a:rPr>
              <a:t> preprint arXiv:1806.07723</a:t>
            </a:r>
            <a:r>
              <a:rPr lang="en-US" sz="1400" b="0" i="0">
                <a:solidFill>
                  <a:srgbClr val="222222"/>
                </a:solidFill>
                <a:effectLst/>
              </a:rPr>
              <a:t> (2018).</a:t>
            </a:r>
          </a:p>
          <a:p>
            <a:pPr marL="457200" indent="-457200">
              <a:buFont typeface="+mj-lt"/>
              <a:buAutoNum type="arabicPeriod" startAt="16"/>
            </a:pPr>
            <a:r>
              <a:rPr lang="en-US" sz="1400" b="0" i="0">
                <a:solidFill>
                  <a:srgbClr val="222222"/>
                </a:solidFill>
                <a:effectLst/>
              </a:rPr>
              <a:t>Pei, </a:t>
            </a:r>
            <a:r>
              <a:rPr lang="en-US" sz="1400" b="0" i="0" err="1">
                <a:solidFill>
                  <a:srgbClr val="222222"/>
                </a:solidFill>
                <a:effectLst/>
              </a:rPr>
              <a:t>Kexin</a:t>
            </a:r>
            <a:r>
              <a:rPr lang="en-US" sz="1400" b="0" i="0">
                <a:solidFill>
                  <a:srgbClr val="222222"/>
                </a:solidFill>
                <a:effectLst/>
              </a:rPr>
              <a:t>, et al. "Towards practical verification of machine learning: The case of computer vision systems." </a:t>
            </a:r>
            <a:r>
              <a:rPr lang="en-US" sz="1400" b="0" i="1" err="1">
                <a:solidFill>
                  <a:srgbClr val="222222"/>
                </a:solidFill>
                <a:effectLst/>
              </a:rPr>
              <a:t>arXiv</a:t>
            </a:r>
            <a:r>
              <a:rPr lang="en-US" sz="1400" b="0" i="1">
                <a:solidFill>
                  <a:srgbClr val="222222"/>
                </a:solidFill>
                <a:effectLst/>
              </a:rPr>
              <a:t> preprint arXiv:1712.01785</a:t>
            </a:r>
            <a:r>
              <a:rPr lang="en-US" sz="1400" b="0" i="0">
                <a:solidFill>
                  <a:srgbClr val="222222"/>
                </a:solidFill>
                <a:effectLst/>
              </a:rPr>
              <a:t> (2017).</a:t>
            </a:r>
            <a:endParaRPr lang="en-US" sz="1400"/>
          </a:p>
        </p:txBody>
      </p:sp>
      <p:sp>
        <p:nvSpPr>
          <p:cNvPr id="4" name="Slide Number Placeholder 3">
            <a:extLst>
              <a:ext uri="{FF2B5EF4-FFF2-40B4-BE49-F238E27FC236}">
                <a16:creationId xmlns:a16="http://schemas.microsoft.com/office/drawing/2014/main" id="{716D03F5-8187-036E-B91D-5C94E9A3BF55}"/>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32</a:t>
            </a:fld>
            <a:endParaRPr lang="en-US">
              <a:solidFill>
                <a:prstClr val="black">
                  <a:tint val="75000"/>
                </a:prstClr>
              </a:solidFill>
            </a:endParaRPr>
          </a:p>
        </p:txBody>
      </p:sp>
      <p:sp>
        <p:nvSpPr>
          <p:cNvPr id="6" name="Title 5">
            <a:extLst>
              <a:ext uri="{FF2B5EF4-FFF2-40B4-BE49-F238E27FC236}">
                <a16:creationId xmlns:a16="http://schemas.microsoft.com/office/drawing/2014/main" id="{4AB70CEB-30EF-B2F8-22CB-9DC16A15A0AD}"/>
              </a:ext>
            </a:extLst>
          </p:cNvPr>
          <p:cNvSpPr>
            <a:spLocks noGrp="1"/>
          </p:cNvSpPr>
          <p:nvPr>
            <p:ph type="title"/>
          </p:nvPr>
        </p:nvSpPr>
        <p:spPr/>
        <p:txBody>
          <a:bodyPr/>
          <a:lstStyle/>
          <a:p>
            <a:r>
              <a:rPr lang="en-US"/>
              <a:t>References</a:t>
            </a:r>
          </a:p>
        </p:txBody>
      </p:sp>
    </p:spTree>
    <p:extLst>
      <p:ext uri="{BB962C8B-B14F-4D97-AF65-F5344CB8AC3E}">
        <p14:creationId xmlns:p14="http://schemas.microsoft.com/office/powerpoint/2010/main" val="35476102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73F014-C586-907B-BC03-F438CEF6BE85}"/>
              </a:ext>
            </a:extLst>
          </p:cNvPr>
          <p:cNvSpPr>
            <a:spLocks noGrp="1"/>
          </p:cNvSpPr>
          <p:nvPr>
            <p:ph idx="1"/>
          </p:nvPr>
        </p:nvSpPr>
        <p:spPr/>
        <p:txBody>
          <a:bodyPr>
            <a:normAutofit/>
          </a:bodyPr>
          <a:lstStyle/>
          <a:p>
            <a:pPr marL="457200" indent="-457200">
              <a:buFont typeface="+mj-lt"/>
              <a:buAutoNum type="arabicPeriod" startAt="20"/>
            </a:pPr>
            <a:r>
              <a:rPr lang="en-US" sz="1400" dirty="0"/>
              <a:t>Damien </a:t>
            </a:r>
            <a:r>
              <a:rPr lang="en-US" sz="1400" dirty="0" err="1"/>
              <a:t>Busatto</a:t>
            </a:r>
            <a:r>
              <a:rPr lang="en-US" sz="1400" dirty="0"/>
              <a:t>-Gaston, </a:t>
            </a:r>
            <a:r>
              <a:rPr lang="en-US" sz="1400" dirty="0" err="1"/>
              <a:t>Debraj</a:t>
            </a:r>
            <a:r>
              <a:rPr lang="en-US" sz="1400" dirty="0"/>
              <a:t> Chakraborty, </a:t>
            </a:r>
            <a:r>
              <a:rPr lang="en-US" sz="1400" dirty="0" err="1"/>
              <a:t>Shibashis</a:t>
            </a:r>
            <a:r>
              <a:rPr lang="en-US" sz="1400" dirty="0"/>
              <a:t> Guha, Guillermo A. Perez &amp; Jean-Francois </a:t>
            </a:r>
            <a:r>
              <a:rPr lang="en-US" sz="1400" dirty="0" err="1"/>
              <a:t>Raskin</a:t>
            </a:r>
            <a:r>
              <a:rPr lang="en-US" sz="1400" dirty="0"/>
              <a:t> (2021): Safe Learning for Near-Optimal Scheduling. In: Quantitative Evaluation of Systems: 18th International Conference, QEST 2021, Paris, France, August 23–27, 2021, Proceedings, Springer-Verlag, Berlin, Heidelberg, p. 235–254, doi:10.1007/978-3-030-85172-9_13.</a:t>
            </a:r>
          </a:p>
          <a:p>
            <a:pPr marL="457200" indent="-457200">
              <a:buFont typeface="+mj-lt"/>
              <a:buAutoNum type="arabicPeriod" startAt="20"/>
            </a:pPr>
            <a:r>
              <a:rPr lang="en-US" sz="1400" dirty="0"/>
              <a:t>Giorgio C </a:t>
            </a:r>
            <a:r>
              <a:rPr lang="en-US" sz="1400" dirty="0" err="1"/>
              <a:t>Buttazzo</a:t>
            </a:r>
            <a:r>
              <a:rPr lang="en-US" sz="1400" dirty="0"/>
              <a:t>, Marko </a:t>
            </a:r>
            <a:r>
              <a:rPr lang="en-US" sz="1400" dirty="0" err="1"/>
              <a:t>Bertogna</a:t>
            </a:r>
            <a:r>
              <a:rPr lang="en-US" sz="1400" dirty="0"/>
              <a:t> &amp; Gang Yao (2012): Limited preemptive scheduling for real-time systems. a survey. IEEE transactions on Industrial Informatics 9(1), pp. 3–15, doi:10.1109/TII.2012.2188805.</a:t>
            </a:r>
          </a:p>
          <a:p>
            <a:pPr marL="457200" indent="-457200">
              <a:buFont typeface="+mj-lt"/>
              <a:buAutoNum type="arabicPeriod" startAt="20"/>
            </a:pPr>
            <a:r>
              <a:rPr lang="en-US" sz="1400" dirty="0"/>
              <a:t>Gilles Geeraerts, </a:t>
            </a:r>
            <a:r>
              <a:rPr lang="en-US" sz="1400" dirty="0" err="1"/>
              <a:t>Shibashis</a:t>
            </a:r>
            <a:r>
              <a:rPr lang="en-US" sz="1400" dirty="0"/>
              <a:t> Guha &amp; Jean-</a:t>
            </a:r>
            <a:r>
              <a:rPr lang="en-US" sz="1400" dirty="0" err="1"/>
              <a:t>Fran.ois</a:t>
            </a:r>
            <a:r>
              <a:rPr lang="en-US" sz="1400" dirty="0"/>
              <a:t> </a:t>
            </a:r>
            <a:r>
              <a:rPr lang="en-US" sz="1400" dirty="0" err="1"/>
              <a:t>Raskin</a:t>
            </a:r>
            <a:r>
              <a:rPr lang="en-US" sz="1400" dirty="0"/>
              <a:t> (2018): Safe and Optimal Scheduling for Hard and Soft Tasks. In: 38th IARCS Annual Conference on Foundations of Software Technology and Theoretical Computer Science (FSTTCS 2018), Leibniz International Proceedings in Informatics (</a:t>
            </a:r>
            <a:r>
              <a:rPr lang="en-US" sz="1400" dirty="0" err="1"/>
              <a:t>LIPIcs</a:t>
            </a:r>
            <a:r>
              <a:rPr lang="en-US" sz="1400" dirty="0"/>
              <a:t>) 122, pp. 36:1–36:22, doi:10.4230/LIPIcs.FSTTCS.2018.36.</a:t>
            </a:r>
          </a:p>
          <a:p>
            <a:pPr marL="457200" indent="-457200">
              <a:buFont typeface="+mj-lt"/>
              <a:buAutoNum type="arabicPeriod" startAt="20"/>
            </a:pPr>
            <a:r>
              <a:rPr lang="en-US" sz="1400" dirty="0"/>
              <a:t>Martin L. </a:t>
            </a:r>
            <a:r>
              <a:rPr lang="en-US" sz="1400" dirty="0" err="1"/>
              <a:t>Puterman</a:t>
            </a:r>
            <a:r>
              <a:rPr lang="en-US" sz="1400" dirty="0"/>
              <a:t> (1994): Markov Decision Processes: Discrete Stochastic Dynamic Programming, 1</a:t>
            </a:r>
            <a:r>
              <a:rPr lang="en-US" sz="1400" baseline="30000" dirty="0"/>
              <a:t>st</a:t>
            </a:r>
            <a:r>
              <a:rPr lang="en-US" sz="1400" dirty="0"/>
              <a:t> edition. John Wiley &amp; Sons, Inc., USA, doi:10.1002/9780470316887.</a:t>
            </a:r>
          </a:p>
          <a:p>
            <a:pPr marL="457200" indent="-457200">
              <a:buFont typeface="+mj-lt"/>
              <a:buAutoNum type="arabicPeriod" startAt="20"/>
            </a:pPr>
            <a:r>
              <a:rPr lang="en-US" sz="1400" dirty="0"/>
              <a:t>Marco </a:t>
            </a:r>
            <a:r>
              <a:rPr lang="en-US" sz="1400" dirty="0" err="1"/>
              <a:t>Spuri</a:t>
            </a:r>
            <a:r>
              <a:rPr lang="en-US" sz="1400" dirty="0"/>
              <a:t> &amp; Giorgio C. </a:t>
            </a:r>
            <a:r>
              <a:rPr lang="en-US" sz="1400" dirty="0" err="1"/>
              <a:t>Buttazzo</a:t>
            </a:r>
            <a:r>
              <a:rPr lang="en-US" sz="1400" dirty="0"/>
              <a:t> (2004): Scheduling aperiodic tasks in dynamic priority systems. Real-Time Systems 10, pp. 179–210, doi:10.1007/BF00360340.</a:t>
            </a:r>
          </a:p>
          <a:p>
            <a:pPr marL="457200" indent="-457200">
              <a:buFont typeface="+mj-lt"/>
              <a:buAutoNum type="arabicPeriod" startAt="20"/>
            </a:pPr>
            <a:r>
              <a:rPr lang="en-US" sz="1400" spc="-25" dirty="0">
                <a:effectLst/>
                <a:ea typeface="Batang" panose="02030600000101010101" pitchFamily="18" charset="-127"/>
                <a:cs typeface="Times New Roman" panose="02020603050405020304" pitchFamily="18" charset="0"/>
              </a:rPr>
              <a:t>Natasha </a:t>
            </a:r>
            <a:r>
              <a:rPr lang="en-US" sz="1400" spc="-25" dirty="0" err="1">
                <a:effectLst/>
                <a:ea typeface="Batang" panose="02030600000101010101" pitchFamily="18" charset="-127"/>
                <a:cs typeface="Times New Roman" panose="02020603050405020304" pitchFamily="18" charset="0"/>
              </a:rPr>
              <a:t>Neogi</a:t>
            </a:r>
            <a:r>
              <a:rPr lang="en-US" sz="1400" spc="-25" dirty="0">
                <a:effectLst/>
                <a:ea typeface="Batang" panose="02030600000101010101" pitchFamily="18" charset="-127"/>
                <a:cs typeface="Times New Roman" panose="02020603050405020304" pitchFamily="18" charset="0"/>
              </a:rPr>
              <a:t>, Surya Murthy, and </a:t>
            </a:r>
            <a:r>
              <a:rPr lang="en-US" sz="1400" spc="-25" dirty="0" err="1">
                <a:effectLst/>
                <a:ea typeface="Batang" panose="02030600000101010101" pitchFamily="18" charset="-127"/>
                <a:cs typeface="Times New Roman" panose="02020603050405020304" pitchFamily="18" charset="0"/>
              </a:rPr>
              <a:t>Suda</a:t>
            </a:r>
            <a:r>
              <a:rPr lang="en-US" sz="1400" spc="-25" dirty="0">
                <a:effectLst/>
                <a:ea typeface="Batang" panose="02030600000101010101" pitchFamily="18" charset="-127"/>
                <a:cs typeface="Times New Roman" panose="02020603050405020304" pitchFamily="18" charset="0"/>
              </a:rPr>
              <a:t> Bharadwaj, “Scheduling for Urban Air Mobility using Safe Learning”, Fourth Workshop on Formal Methods for Autonomous Systems, International Conference on Software Engineering and Formal Methods (SEFM) 2022, Berlin, Germany, September 26-27, 2022.</a:t>
            </a:r>
          </a:p>
          <a:p>
            <a:pPr marL="0" indent="0">
              <a:buNone/>
            </a:pPr>
            <a:endParaRPr lang="en-US" sz="1400" dirty="0"/>
          </a:p>
          <a:p>
            <a:pPr marL="457200" indent="-457200">
              <a:buFont typeface="+mj-lt"/>
              <a:buAutoNum type="arabicPeriod" startAt="20"/>
            </a:pPr>
            <a:endParaRPr lang="en-US" sz="1400" dirty="0"/>
          </a:p>
          <a:p>
            <a:pPr marL="457200" indent="-457200">
              <a:buFont typeface="+mj-lt"/>
              <a:buAutoNum type="arabicPeriod" startAt="20"/>
            </a:pPr>
            <a:endParaRPr lang="en-US" sz="1400" dirty="0"/>
          </a:p>
          <a:p>
            <a:pPr marL="457200" indent="-457200">
              <a:buFont typeface="+mj-lt"/>
              <a:buAutoNum type="arabicPeriod" startAt="20"/>
            </a:pPr>
            <a:endParaRPr lang="en-US" sz="1400" dirty="0"/>
          </a:p>
        </p:txBody>
      </p:sp>
      <p:sp>
        <p:nvSpPr>
          <p:cNvPr id="4" name="Slide Number Placeholder 3">
            <a:extLst>
              <a:ext uri="{FF2B5EF4-FFF2-40B4-BE49-F238E27FC236}">
                <a16:creationId xmlns:a16="http://schemas.microsoft.com/office/drawing/2014/main" id="{716D03F5-8187-036E-B91D-5C94E9A3BF55}"/>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33</a:t>
            </a:fld>
            <a:endParaRPr lang="en-US">
              <a:solidFill>
                <a:prstClr val="black">
                  <a:tint val="75000"/>
                </a:prstClr>
              </a:solidFill>
            </a:endParaRPr>
          </a:p>
        </p:txBody>
      </p:sp>
      <p:sp>
        <p:nvSpPr>
          <p:cNvPr id="6" name="Title 5">
            <a:extLst>
              <a:ext uri="{FF2B5EF4-FFF2-40B4-BE49-F238E27FC236}">
                <a16:creationId xmlns:a16="http://schemas.microsoft.com/office/drawing/2014/main" id="{4AB70CEB-30EF-B2F8-22CB-9DC16A15A0AD}"/>
              </a:ext>
            </a:extLst>
          </p:cNvPr>
          <p:cNvSpPr>
            <a:spLocks noGrp="1"/>
          </p:cNvSpPr>
          <p:nvPr>
            <p:ph type="title"/>
          </p:nvPr>
        </p:nvSpPr>
        <p:spPr/>
        <p:txBody>
          <a:bodyPr/>
          <a:lstStyle/>
          <a:p>
            <a:r>
              <a:rPr lang="en-US"/>
              <a:t>References</a:t>
            </a:r>
          </a:p>
        </p:txBody>
      </p:sp>
    </p:spTree>
    <p:extLst>
      <p:ext uri="{BB962C8B-B14F-4D97-AF65-F5344CB8AC3E}">
        <p14:creationId xmlns:p14="http://schemas.microsoft.com/office/powerpoint/2010/main" val="19763872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69273-10BC-5341-7C30-930FC54826E7}"/>
              </a:ext>
            </a:extLst>
          </p:cNvPr>
          <p:cNvSpPr>
            <a:spLocks noGrp="1"/>
          </p:cNvSpPr>
          <p:nvPr>
            <p:ph type="title"/>
          </p:nvPr>
        </p:nvSpPr>
        <p:spPr/>
        <p:txBody>
          <a:bodyPr/>
          <a:lstStyle/>
          <a:p>
            <a:r>
              <a:rPr lang="en-US"/>
              <a:t>Backups</a:t>
            </a:r>
          </a:p>
        </p:txBody>
      </p:sp>
      <p:sp>
        <p:nvSpPr>
          <p:cNvPr id="3" name="Text Placeholder 2">
            <a:extLst>
              <a:ext uri="{FF2B5EF4-FFF2-40B4-BE49-F238E27FC236}">
                <a16:creationId xmlns:a16="http://schemas.microsoft.com/office/drawing/2014/main" id="{BA37C9F9-B619-4BE7-DBDD-76B5DA9945F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54D6FF7-033F-402A-23D6-771F50BA6C49}"/>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latin typeface="Calibri"/>
              </a:rPr>
              <a:pPr/>
              <a:t>34</a:t>
            </a:fld>
            <a:endParaRPr lang="en-US">
              <a:solidFill>
                <a:prstClr val="black">
                  <a:tint val="75000"/>
                </a:prstClr>
              </a:solidFill>
              <a:latin typeface="Calibri"/>
            </a:endParaRPr>
          </a:p>
        </p:txBody>
      </p:sp>
    </p:spTree>
    <p:extLst>
      <p:ext uri="{BB962C8B-B14F-4D97-AF65-F5344CB8AC3E}">
        <p14:creationId xmlns:p14="http://schemas.microsoft.com/office/powerpoint/2010/main" val="37552802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FA6FA-32EA-FC48-A3FB-346AA322113C}"/>
              </a:ext>
            </a:extLst>
          </p:cNvPr>
          <p:cNvSpPr>
            <a:spLocks noGrp="1"/>
          </p:cNvSpPr>
          <p:nvPr>
            <p:ph type="title"/>
          </p:nvPr>
        </p:nvSpPr>
        <p:spPr/>
        <p:txBody>
          <a:bodyPr>
            <a:normAutofit/>
          </a:bodyPr>
          <a:lstStyle/>
          <a:p>
            <a:r>
              <a:rPr lang="en-US"/>
              <a:t>Certification, Operational Approval, Hazard Analysis, and Risk</a:t>
            </a:r>
          </a:p>
        </p:txBody>
      </p:sp>
      <p:sp>
        <p:nvSpPr>
          <p:cNvPr id="3" name="Content Placeholder 2">
            <a:extLst>
              <a:ext uri="{FF2B5EF4-FFF2-40B4-BE49-F238E27FC236}">
                <a16:creationId xmlns:a16="http://schemas.microsoft.com/office/drawing/2014/main" id="{2B7356FC-2489-6E44-9850-2CC678EB7F2C}"/>
              </a:ext>
            </a:extLst>
          </p:cNvPr>
          <p:cNvSpPr>
            <a:spLocks noGrp="1"/>
          </p:cNvSpPr>
          <p:nvPr>
            <p:ph idx="1"/>
          </p:nvPr>
        </p:nvSpPr>
        <p:spPr>
          <a:xfrm>
            <a:off x="914400" y="928752"/>
            <a:ext cx="10839450" cy="5776848"/>
          </a:xfrm>
        </p:spPr>
        <p:txBody>
          <a:bodyPr>
            <a:normAutofit/>
          </a:bodyPr>
          <a:lstStyle/>
          <a:p>
            <a:pPr marL="0" indent="0">
              <a:buNone/>
            </a:pPr>
            <a:r>
              <a:rPr lang="en-US" altLang="en-US" sz="2400">
                <a:cs typeface="Arial" panose="020B0604020202020204" pitchFamily="34" charset="0"/>
              </a:rPr>
              <a:t>Primary aim of aircraft certification (Part 21 etc.) is to provide </a:t>
            </a:r>
            <a:r>
              <a:rPr lang="en-US" altLang="en-US" sz="2400">
                <a:solidFill>
                  <a:srgbClr val="7030A0"/>
                </a:solidFill>
                <a:cs typeface="Arial" panose="020B0604020202020204" pitchFamily="34" charset="0"/>
              </a:rPr>
              <a:t>assurance of safety </a:t>
            </a:r>
            <a:r>
              <a:rPr lang="en-US" altLang="en-US" sz="2400">
                <a:cs typeface="Arial" panose="020B0604020202020204" pitchFamily="34" charset="0"/>
              </a:rPr>
              <a:t>by: (1) assuring that items perform their </a:t>
            </a:r>
            <a:r>
              <a:rPr lang="en-US" altLang="en-US" sz="2400" i="1" u="sng">
                <a:cs typeface="Arial" panose="020B0604020202020204" pitchFamily="34" charset="0"/>
              </a:rPr>
              <a:t>intended (safe) functions</a:t>
            </a:r>
            <a:r>
              <a:rPr lang="en-US" altLang="en-US" sz="2400">
                <a:cs typeface="Arial" panose="020B0604020202020204" pitchFamily="34" charset="0"/>
              </a:rPr>
              <a:t> under </a:t>
            </a:r>
            <a:r>
              <a:rPr lang="en-US" altLang="en-US" sz="2400">
                <a:solidFill>
                  <a:srgbClr val="00B0F0"/>
                </a:solidFill>
                <a:cs typeface="Arial" panose="020B0604020202020204" pitchFamily="34" charset="0"/>
              </a:rPr>
              <a:t>any foreseeable operating condition</a:t>
            </a:r>
            <a:r>
              <a:rPr lang="en-US" altLang="en-US" sz="2400">
                <a:cs typeface="Arial" panose="020B0604020202020204" pitchFamily="34" charset="0"/>
              </a:rPr>
              <a:t>, and (2) assuring that </a:t>
            </a:r>
            <a:r>
              <a:rPr lang="en-US" altLang="en-US" sz="2400" i="1" u="sng">
                <a:cs typeface="Arial" panose="020B0604020202020204" pitchFamily="34" charset="0"/>
              </a:rPr>
              <a:t>unintended functions</a:t>
            </a:r>
            <a:r>
              <a:rPr lang="en-US" altLang="en-US" sz="2400">
                <a:cs typeface="Arial" panose="020B0604020202020204" pitchFamily="34" charset="0"/>
              </a:rPr>
              <a:t> are improbable.</a:t>
            </a:r>
            <a:endParaRPr lang="en-US" altLang="en-US" sz="1100"/>
          </a:p>
          <a:p>
            <a:endParaRPr lang="en-US" altLang="en-US">
              <a:solidFill>
                <a:srgbClr val="FF0000"/>
              </a:solidFill>
            </a:endParaRPr>
          </a:p>
        </p:txBody>
      </p:sp>
      <p:sp>
        <p:nvSpPr>
          <p:cNvPr id="14" name="Rectangle 13">
            <a:extLst>
              <a:ext uri="{FF2B5EF4-FFF2-40B4-BE49-F238E27FC236}">
                <a16:creationId xmlns:a16="http://schemas.microsoft.com/office/drawing/2014/main" id="{DDAB2A5E-0F5D-564B-B8C9-52C74A3E4CF8}"/>
              </a:ext>
            </a:extLst>
          </p:cNvPr>
          <p:cNvSpPr/>
          <p:nvPr/>
        </p:nvSpPr>
        <p:spPr>
          <a:xfrm>
            <a:off x="2051939" y="5199606"/>
            <a:ext cx="4833257" cy="94154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8951D7D-812A-B34A-B56C-31DA7DF17221}"/>
              </a:ext>
            </a:extLst>
          </p:cNvPr>
          <p:cNvSpPr/>
          <p:nvPr/>
        </p:nvSpPr>
        <p:spPr>
          <a:xfrm>
            <a:off x="1686464" y="2486650"/>
            <a:ext cx="5561352"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Concept of Operations + Vehicle System</a:t>
            </a:r>
          </a:p>
        </p:txBody>
      </p:sp>
      <p:sp>
        <p:nvSpPr>
          <p:cNvPr id="11" name="Rectangle 10">
            <a:extLst>
              <a:ext uri="{FF2B5EF4-FFF2-40B4-BE49-F238E27FC236}">
                <a16:creationId xmlns:a16="http://schemas.microsoft.com/office/drawing/2014/main" id="{BA3D54B5-6B16-4E4D-B7DE-6B994CAA611E}"/>
              </a:ext>
            </a:extLst>
          </p:cNvPr>
          <p:cNvSpPr/>
          <p:nvPr/>
        </p:nvSpPr>
        <p:spPr>
          <a:xfrm>
            <a:off x="3589499" y="4420299"/>
            <a:ext cx="1752600" cy="5676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Hazards</a:t>
            </a:r>
          </a:p>
        </p:txBody>
      </p:sp>
      <p:sp>
        <p:nvSpPr>
          <p:cNvPr id="12" name="Rectangle 11">
            <a:extLst>
              <a:ext uri="{FF2B5EF4-FFF2-40B4-BE49-F238E27FC236}">
                <a16:creationId xmlns:a16="http://schemas.microsoft.com/office/drawing/2014/main" id="{3E501B51-54AD-EB4C-9986-5E57CD044E59}"/>
              </a:ext>
            </a:extLst>
          </p:cNvPr>
          <p:cNvSpPr/>
          <p:nvPr/>
        </p:nvSpPr>
        <p:spPr>
          <a:xfrm>
            <a:off x="2334967" y="5321611"/>
            <a:ext cx="1752600" cy="5676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Severity</a:t>
            </a:r>
          </a:p>
        </p:txBody>
      </p:sp>
      <p:sp>
        <p:nvSpPr>
          <p:cNvPr id="13" name="Rectangle 12">
            <a:extLst>
              <a:ext uri="{FF2B5EF4-FFF2-40B4-BE49-F238E27FC236}">
                <a16:creationId xmlns:a16="http://schemas.microsoft.com/office/drawing/2014/main" id="{3F07DEEA-A023-EC4E-B063-6F3361BE884E}"/>
              </a:ext>
            </a:extLst>
          </p:cNvPr>
          <p:cNvSpPr/>
          <p:nvPr/>
        </p:nvSpPr>
        <p:spPr>
          <a:xfrm>
            <a:off x="4826435" y="5321611"/>
            <a:ext cx="1752600" cy="5676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Likelihood</a:t>
            </a:r>
          </a:p>
        </p:txBody>
      </p:sp>
      <p:sp>
        <p:nvSpPr>
          <p:cNvPr id="15" name="TextBox 14">
            <a:extLst>
              <a:ext uri="{FF2B5EF4-FFF2-40B4-BE49-F238E27FC236}">
                <a16:creationId xmlns:a16="http://schemas.microsoft.com/office/drawing/2014/main" id="{01C7C73B-1205-9E47-BBF3-7623BBF86112}"/>
              </a:ext>
            </a:extLst>
          </p:cNvPr>
          <p:cNvSpPr txBox="1"/>
          <p:nvPr/>
        </p:nvSpPr>
        <p:spPr>
          <a:xfrm>
            <a:off x="6055629" y="5820121"/>
            <a:ext cx="829567" cy="369332"/>
          </a:xfrm>
          <a:prstGeom prst="rect">
            <a:avLst/>
          </a:prstGeom>
          <a:noFill/>
        </p:spPr>
        <p:txBody>
          <a:bodyPr wrap="square" rtlCol="0">
            <a:spAutoFit/>
          </a:bodyPr>
          <a:lstStyle/>
          <a:p>
            <a:r>
              <a:rPr lang="en-US"/>
              <a:t>Risk</a:t>
            </a:r>
          </a:p>
        </p:txBody>
      </p:sp>
      <p:grpSp>
        <p:nvGrpSpPr>
          <p:cNvPr id="4" name="Group 3">
            <a:extLst>
              <a:ext uri="{FF2B5EF4-FFF2-40B4-BE49-F238E27FC236}">
                <a16:creationId xmlns:a16="http://schemas.microsoft.com/office/drawing/2014/main" id="{26BB9547-2721-3746-8809-4F85DD555F17}"/>
              </a:ext>
            </a:extLst>
          </p:cNvPr>
          <p:cNvGrpSpPr/>
          <p:nvPr/>
        </p:nvGrpSpPr>
        <p:grpSpPr>
          <a:xfrm>
            <a:off x="2211120" y="3096250"/>
            <a:ext cx="4482059" cy="945847"/>
            <a:chOff x="3642610" y="3406790"/>
            <a:chExt cx="4482059" cy="945847"/>
          </a:xfrm>
        </p:grpSpPr>
        <p:sp>
          <p:nvSpPr>
            <p:cNvPr id="8" name="Rectangle 7">
              <a:extLst>
                <a:ext uri="{FF2B5EF4-FFF2-40B4-BE49-F238E27FC236}">
                  <a16:creationId xmlns:a16="http://schemas.microsoft.com/office/drawing/2014/main" id="{03C4E688-34A7-E841-A5FF-A999CE2E7D3B}"/>
                </a:ext>
              </a:extLst>
            </p:cNvPr>
            <p:cNvSpPr/>
            <p:nvPr/>
          </p:nvSpPr>
          <p:spPr>
            <a:xfrm>
              <a:off x="3642610" y="3784992"/>
              <a:ext cx="1876447" cy="5676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err="1"/>
                <a:t>OpHA</a:t>
              </a:r>
              <a:endParaRPr lang="en-US"/>
            </a:p>
          </p:txBody>
        </p:sp>
        <p:sp>
          <p:nvSpPr>
            <p:cNvPr id="9" name="Rectangle 8">
              <a:extLst>
                <a:ext uri="{FF2B5EF4-FFF2-40B4-BE49-F238E27FC236}">
                  <a16:creationId xmlns:a16="http://schemas.microsoft.com/office/drawing/2014/main" id="{D0DF9CA3-B380-9345-9028-BD87C6C704B4}"/>
                </a:ext>
              </a:extLst>
            </p:cNvPr>
            <p:cNvSpPr/>
            <p:nvPr/>
          </p:nvSpPr>
          <p:spPr>
            <a:xfrm>
              <a:off x="6257925" y="3784992"/>
              <a:ext cx="1866744" cy="5676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PHA, FHA, etc.</a:t>
              </a:r>
            </a:p>
          </p:txBody>
        </p:sp>
        <p:cxnSp>
          <p:nvCxnSpPr>
            <p:cNvPr id="17" name="Elbow Connector 16">
              <a:extLst>
                <a:ext uri="{FF2B5EF4-FFF2-40B4-BE49-F238E27FC236}">
                  <a16:creationId xmlns:a16="http://schemas.microsoft.com/office/drawing/2014/main" id="{DFDEB4FF-5D9D-6640-A6E9-B7DFAF42E5E4}"/>
                </a:ext>
              </a:extLst>
            </p:cNvPr>
            <p:cNvCxnSpPr>
              <a:cxnSpLocks/>
              <a:stCxn id="7" idx="2"/>
              <a:endCxn id="8" idx="0"/>
            </p:cNvCxnSpPr>
            <p:nvPr/>
          </p:nvCxnSpPr>
          <p:spPr>
            <a:xfrm rot="5400000">
              <a:off x="5050631" y="2936993"/>
              <a:ext cx="378202" cy="131779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Elbow Connector 18">
              <a:extLst>
                <a:ext uri="{FF2B5EF4-FFF2-40B4-BE49-F238E27FC236}">
                  <a16:creationId xmlns:a16="http://schemas.microsoft.com/office/drawing/2014/main" id="{E14E5AC0-70C7-5A42-B3DB-AEE82F1C35ED}"/>
                </a:ext>
              </a:extLst>
            </p:cNvPr>
            <p:cNvCxnSpPr>
              <a:cxnSpLocks/>
              <a:stCxn id="7" idx="2"/>
              <a:endCxn id="9" idx="0"/>
            </p:cNvCxnSpPr>
            <p:nvPr/>
          </p:nvCxnSpPr>
          <p:spPr>
            <a:xfrm rot="16200000" flipH="1">
              <a:off x="6355862" y="2949557"/>
              <a:ext cx="378202" cy="129266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grpSp>
      <p:cxnSp>
        <p:nvCxnSpPr>
          <p:cNvPr id="21" name="Elbow Connector 20">
            <a:extLst>
              <a:ext uri="{FF2B5EF4-FFF2-40B4-BE49-F238E27FC236}">
                <a16:creationId xmlns:a16="http://schemas.microsoft.com/office/drawing/2014/main" id="{4292E277-4BA6-9449-8CC0-29F9B0117360}"/>
              </a:ext>
            </a:extLst>
          </p:cNvPr>
          <p:cNvCxnSpPr>
            <a:cxnSpLocks/>
            <a:stCxn id="8" idx="2"/>
            <a:endCxn id="11" idx="0"/>
          </p:cNvCxnSpPr>
          <p:nvPr/>
        </p:nvCxnSpPr>
        <p:spPr>
          <a:xfrm rot="16200000" flipH="1">
            <a:off x="3618470" y="3572970"/>
            <a:ext cx="378202" cy="131645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Elbow Connector 22">
            <a:extLst>
              <a:ext uri="{FF2B5EF4-FFF2-40B4-BE49-F238E27FC236}">
                <a16:creationId xmlns:a16="http://schemas.microsoft.com/office/drawing/2014/main" id="{038CBAE0-F27A-6B48-AEF9-B3E0F3CDD78B}"/>
              </a:ext>
            </a:extLst>
          </p:cNvPr>
          <p:cNvCxnSpPr>
            <a:cxnSpLocks/>
            <a:stCxn id="9" idx="2"/>
            <a:endCxn id="11" idx="0"/>
          </p:cNvCxnSpPr>
          <p:nvPr/>
        </p:nvCxnSpPr>
        <p:spPr>
          <a:xfrm rot="5400000">
            <a:off x="4923702" y="3584194"/>
            <a:ext cx="378202" cy="1294008"/>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Elbow Connector 27">
            <a:extLst>
              <a:ext uri="{FF2B5EF4-FFF2-40B4-BE49-F238E27FC236}">
                <a16:creationId xmlns:a16="http://schemas.microsoft.com/office/drawing/2014/main" id="{9F084F1C-B630-D04B-9FA5-EECDDE76AAB4}"/>
              </a:ext>
            </a:extLst>
          </p:cNvPr>
          <p:cNvCxnSpPr>
            <a:stCxn id="11" idx="2"/>
            <a:endCxn id="14" idx="0"/>
          </p:cNvCxnSpPr>
          <p:nvPr/>
        </p:nvCxnSpPr>
        <p:spPr>
          <a:xfrm rot="16200000" flipH="1">
            <a:off x="4361352" y="5092390"/>
            <a:ext cx="211662" cy="276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Rounded Rectangle 29">
            <a:extLst>
              <a:ext uri="{FF2B5EF4-FFF2-40B4-BE49-F238E27FC236}">
                <a16:creationId xmlns:a16="http://schemas.microsoft.com/office/drawing/2014/main" id="{C42F3F55-AD2B-FE41-884F-694D2C10B8A0}"/>
              </a:ext>
            </a:extLst>
          </p:cNvPr>
          <p:cNvSpPr/>
          <p:nvPr/>
        </p:nvSpPr>
        <p:spPr>
          <a:xfrm>
            <a:off x="7782885" y="5177833"/>
            <a:ext cx="2863121" cy="99348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Hazard Mitigations</a:t>
            </a:r>
          </a:p>
          <a:p>
            <a:pPr algn="ctr"/>
            <a:r>
              <a:rPr lang="en-US"/>
              <a:t>Safety Objectives</a:t>
            </a:r>
            <a:endParaRPr lang="en-US">
              <a:solidFill>
                <a:srgbClr val="FFFF00"/>
              </a:solidFill>
            </a:endParaRPr>
          </a:p>
        </p:txBody>
      </p:sp>
      <p:sp>
        <p:nvSpPr>
          <p:cNvPr id="31" name="Right Arrow 30">
            <a:extLst>
              <a:ext uri="{FF2B5EF4-FFF2-40B4-BE49-F238E27FC236}">
                <a16:creationId xmlns:a16="http://schemas.microsoft.com/office/drawing/2014/main" id="{282581E1-2917-344F-B03A-A53513337C86}"/>
              </a:ext>
            </a:extLst>
          </p:cNvPr>
          <p:cNvSpPr/>
          <p:nvPr/>
        </p:nvSpPr>
        <p:spPr>
          <a:xfrm>
            <a:off x="7025619" y="5438199"/>
            <a:ext cx="647432" cy="4643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loud 35">
            <a:extLst>
              <a:ext uri="{FF2B5EF4-FFF2-40B4-BE49-F238E27FC236}">
                <a16:creationId xmlns:a16="http://schemas.microsoft.com/office/drawing/2014/main" id="{CB1D82E3-93CD-B44A-BF81-3EABC064B504}"/>
              </a:ext>
            </a:extLst>
          </p:cNvPr>
          <p:cNvSpPr/>
          <p:nvPr/>
        </p:nvSpPr>
        <p:spPr>
          <a:xfrm>
            <a:off x="7726202" y="2674094"/>
            <a:ext cx="2748932" cy="2023906"/>
          </a:xfrm>
          <a:prstGeom prst="cloud">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Risk from Novel Concepts (e.g., Autonomy…)</a:t>
            </a:r>
            <a:r>
              <a:rPr lang="en-US">
                <a:sym typeface="Wingdings" pitchFamily="2" charset="2"/>
              </a:rPr>
              <a:t></a:t>
            </a:r>
          </a:p>
          <a:p>
            <a:pPr algn="ctr"/>
            <a:r>
              <a:rPr lang="en-US">
                <a:sym typeface="Wingdings" pitchFamily="2" charset="2"/>
              </a:rPr>
              <a:t>Safety Argument</a:t>
            </a:r>
            <a:endParaRPr lang="en-US">
              <a:solidFill>
                <a:srgbClr val="FFFF00"/>
              </a:solidFill>
            </a:endParaRPr>
          </a:p>
        </p:txBody>
      </p:sp>
      <p:sp>
        <p:nvSpPr>
          <p:cNvPr id="5" name="Slide Number Placeholder 2">
            <a:extLst>
              <a:ext uri="{FF2B5EF4-FFF2-40B4-BE49-F238E27FC236}">
                <a16:creationId xmlns:a16="http://schemas.microsoft.com/office/drawing/2014/main" id="{184BCF86-A6C4-1127-1D49-FF4832F768D9}"/>
              </a:ext>
            </a:extLst>
          </p:cNvPr>
          <p:cNvSpPr>
            <a:spLocks noGrp="1"/>
          </p:cNvSpPr>
          <p:nvPr>
            <p:ph type="sldNum" sz="quarter" idx="12"/>
          </p:nvPr>
        </p:nvSpPr>
        <p:spPr>
          <a:xfrm>
            <a:off x="10875483" y="6590584"/>
            <a:ext cx="978355" cy="212999"/>
          </a:xfrm>
        </p:spPr>
        <p:txBody>
          <a:bodyPr/>
          <a:lstStyle/>
          <a:p>
            <a:fld id="{4B5A7D23-5EA3-BB48-9A7E-29066237FEC6}" type="slidenum">
              <a:rPr lang="en-US" smtClean="0">
                <a:solidFill>
                  <a:prstClr val="black">
                    <a:tint val="75000"/>
                  </a:prstClr>
                </a:solidFill>
              </a:rPr>
              <a:pPr/>
              <a:t>35</a:t>
            </a:fld>
            <a:endParaRPr lang="en-US">
              <a:solidFill>
                <a:prstClr val="black">
                  <a:tint val="75000"/>
                </a:prstClr>
              </a:solidFill>
            </a:endParaRPr>
          </a:p>
        </p:txBody>
      </p:sp>
    </p:spTree>
    <p:extLst>
      <p:ext uri="{BB962C8B-B14F-4D97-AF65-F5344CB8AC3E}">
        <p14:creationId xmlns:p14="http://schemas.microsoft.com/office/powerpoint/2010/main" val="794978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animBg="1"/>
      <p:bldP spid="12" grpId="0" animBg="1"/>
      <p:bldP spid="13" grpId="0" animBg="1"/>
      <p:bldP spid="15" grpId="0"/>
      <p:bldP spid="30" grpId="0" animBg="1"/>
      <p:bldP spid="31" grpId="0" animBg="1"/>
      <p:bldP spid="3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7356FC-2489-6E44-9850-2CC678EB7F2C}"/>
              </a:ext>
            </a:extLst>
          </p:cNvPr>
          <p:cNvSpPr>
            <a:spLocks noGrp="1"/>
          </p:cNvSpPr>
          <p:nvPr>
            <p:ph sz="half" idx="1"/>
          </p:nvPr>
        </p:nvSpPr>
        <p:spPr>
          <a:xfrm>
            <a:off x="604085" y="1296465"/>
            <a:ext cx="5181600" cy="3413321"/>
          </a:xfrm>
        </p:spPr>
        <p:txBody>
          <a:bodyPr>
            <a:normAutofit/>
          </a:bodyPr>
          <a:lstStyle/>
          <a:p>
            <a:r>
              <a:rPr lang="en-US" sz="2400"/>
              <a:t>Demonstrate satisfaction of safety objectives</a:t>
            </a:r>
          </a:p>
          <a:p>
            <a:r>
              <a:rPr lang="en-US" sz="2400"/>
              <a:t>Justify acceptability of safety based on product-specific and targeted evidence</a:t>
            </a:r>
          </a:p>
          <a:p>
            <a:r>
              <a:rPr lang="en-US" sz="2400"/>
              <a:t>(Potentially) justify the determination of objectives and the selection of artifacts</a:t>
            </a:r>
          </a:p>
        </p:txBody>
      </p:sp>
      <p:grpSp>
        <p:nvGrpSpPr>
          <p:cNvPr id="28" name="Group 27">
            <a:extLst>
              <a:ext uri="{FF2B5EF4-FFF2-40B4-BE49-F238E27FC236}">
                <a16:creationId xmlns:a16="http://schemas.microsoft.com/office/drawing/2014/main" id="{8E6C34EB-B64A-A04F-96A2-BBA39CC2C03A}"/>
              </a:ext>
            </a:extLst>
          </p:cNvPr>
          <p:cNvGrpSpPr/>
          <p:nvPr/>
        </p:nvGrpSpPr>
        <p:grpSpPr>
          <a:xfrm>
            <a:off x="8329587" y="2023337"/>
            <a:ext cx="1447800" cy="957098"/>
            <a:chOff x="1882117" y="321550"/>
            <a:chExt cx="1341164" cy="804698"/>
          </a:xfrm>
          <a:solidFill>
            <a:srgbClr val="0070C0"/>
          </a:solidFill>
          <a:scene3d>
            <a:camera prst="orthographicFront">
              <a:rot lat="0" lon="0" rev="0"/>
            </a:camera>
            <a:lightRig rig="contrasting" dir="t">
              <a:rot lat="0" lon="0" rev="1200000"/>
            </a:lightRig>
          </a:scene3d>
        </p:grpSpPr>
        <p:sp>
          <p:nvSpPr>
            <p:cNvPr id="45" name="Rounded Rectangle 44">
              <a:extLst>
                <a:ext uri="{FF2B5EF4-FFF2-40B4-BE49-F238E27FC236}">
                  <a16:creationId xmlns:a16="http://schemas.microsoft.com/office/drawing/2014/main" id="{C9FF4FB8-E64C-9C4C-97D5-8E000F0AA603}"/>
                </a:ext>
              </a:extLst>
            </p:cNvPr>
            <p:cNvSpPr/>
            <p:nvPr/>
          </p:nvSpPr>
          <p:spPr>
            <a:xfrm>
              <a:off x="1882117" y="321550"/>
              <a:ext cx="1341164" cy="804698"/>
            </a:xfrm>
            <a:prstGeom prst="roundRect">
              <a:avLst>
                <a:gd name="adj" fmla="val 10000"/>
              </a:avLst>
            </a:prstGeom>
            <a:grpFill/>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algn="ctr"/>
              <a:r>
                <a:rPr lang="en-US" i="1"/>
                <a:t>This</a:t>
              </a:r>
              <a:r>
                <a:rPr lang="en-US"/>
                <a:t> environment</a:t>
              </a:r>
            </a:p>
          </p:txBody>
        </p:sp>
        <p:sp>
          <p:nvSpPr>
            <p:cNvPr id="46" name="Rounded Rectangle 4">
              <a:extLst>
                <a:ext uri="{FF2B5EF4-FFF2-40B4-BE49-F238E27FC236}">
                  <a16:creationId xmlns:a16="http://schemas.microsoft.com/office/drawing/2014/main" id="{2F58A0F4-244A-0C44-86EF-1231059EE110}"/>
                </a:ext>
              </a:extLst>
            </p:cNvPr>
            <p:cNvSpPr/>
            <p:nvPr/>
          </p:nvSpPr>
          <p:spPr>
            <a:xfrm>
              <a:off x="1905686" y="345119"/>
              <a:ext cx="1294026" cy="757560"/>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algn="ctr" defTabSz="1511300">
                <a:lnSpc>
                  <a:spcPct val="90000"/>
                </a:lnSpc>
                <a:spcBef>
                  <a:spcPct val="0"/>
                </a:spcBef>
                <a:spcAft>
                  <a:spcPct val="35000"/>
                </a:spcAft>
              </a:pPr>
              <a:endParaRPr lang="en-US" sz="3600"/>
            </a:p>
          </p:txBody>
        </p:sp>
      </p:grpSp>
      <p:grpSp>
        <p:nvGrpSpPr>
          <p:cNvPr id="47" name="Group 46">
            <a:extLst>
              <a:ext uri="{FF2B5EF4-FFF2-40B4-BE49-F238E27FC236}">
                <a16:creationId xmlns:a16="http://schemas.microsoft.com/office/drawing/2014/main" id="{AA0BF929-ACB6-A742-AFC8-BEAEE8D50395}"/>
              </a:ext>
            </a:extLst>
          </p:cNvPr>
          <p:cNvGrpSpPr/>
          <p:nvPr/>
        </p:nvGrpSpPr>
        <p:grpSpPr>
          <a:xfrm>
            <a:off x="10569987" y="2023337"/>
            <a:ext cx="1283851" cy="957098"/>
            <a:chOff x="1882117" y="321550"/>
            <a:chExt cx="1341164" cy="804698"/>
          </a:xfrm>
          <a:solidFill>
            <a:srgbClr val="0070C0"/>
          </a:solidFill>
          <a:scene3d>
            <a:camera prst="orthographicFront">
              <a:rot lat="0" lon="0" rev="0"/>
            </a:camera>
            <a:lightRig rig="contrasting" dir="t">
              <a:rot lat="0" lon="0" rev="1200000"/>
            </a:lightRig>
          </a:scene3d>
        </p:grpSpPr>
        <p:sp>
          <p:nvSpPr>
            <p:cNvPr id="48" name="Rounded Rectangle 47">
              <a:extLst>
                <a:ext uri="{FF2B5EF4-FFF2-40B4-BE49-F238E27FC236}">
                  <a16:creationId xmlns:a16="http://schemas.microsoft.com/office/drawing/2014/main" id="{2B8145AB-C2F1-4F4C-A732-5BF5FD09285F}"/>
                </a:ext>
              </a:extLst>
            </p:cNvPr>
            <p:cNvSpPr/>
            <p:nvPr/>
          </p:nvSpPr>
          <p:spPr>
            <a:xfrm>
              <a:off x="1882117" y="321550"/>
              <a:ext cx="1341164" cy="804698"/>
            </a:xfrm>
            <a:prstGeom prst="roundRect">
              <a:avLst>
                <a:gd name="adj" fmla="val 10000"/>
              </a:avLst>
            </a:prstGeom>
            <a:grpFill/>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algn="ctr"/>
              <a:r>
                <a:rPr lang="en-US" i="1"/>
                <a:t>These</a:t>
              </a:r>
              <a:r>
                <a:rPr lang="en-US"/>
                <a:t> criteria</a:t>
              </a:r>
            </a:p>
          </p:txBody>
        </p:sp>
        <p:sp>
          <p:nvSpPr>
            <p:cNvPr id="49" name="Rounded Rectangle 4">
              <a:extLst>
                <a:ext uri="{FF2B5EF4-FFF2-40B4-BE49-F238E27FC236}">
                  <a16:creationId xmlns:a16="http://schemas.microsoft.com/office/drawing/2014/main" id="{C0C50517-9280-6648-807F-1C396E52283D}"/>
                </a:ext>
              </a:extLst>
            </p:cNvPr>
            <p:cNvSpPr/>
            <p:nvPr/>
          </p:nvSpPr>
          <p:spPr>
            <a:xfrm>
              <a:off x="1905686" y="345119"/>
              <a:ext cx="1294026" cy="757560"/>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algn="ctr" defTabSz="1511300">
                <a:lnSpc>
                  <a:spcPct val="90000"/>
                </a:lnSpc>
                <a:spcBef>
                  <a:spcPct val="0"/>
                </a:spcBef>
                <a:spcAft>
                  <a:spcPct val="35000"/>
                </a:spcAft>
              </a:pPr>
              <a:endParaRPr lang="en-US" sz="3600"/>
            </a:p>
          </p:txBody>
        </p:sp>
      </p:grpSp>
      <p:grpSp>
        <p:nvGrpSpPr>
          <p:cNvPr id="50" name="Group 49">
            <a:extLst>
              <a:ext uri="{FF2B5EF4-FFF2-40B4-BE49-F238E27FC236}">
                <a16:creationId xmlns:a16="http://schemas.microsoft.com/office/drawing/2014/main" id="{D0EA6D47-51A1-8746-8BF3-0C78334E8E0A}"/>
              </a:ext>
            </a:extLst>
          </p:cNvPr>
          <p:cNvGrpSpPr/>
          <p:nvPr/>
        </p:nvGrpSpPr>
        <p:grpSpPr>
          <a:xfrm>
            <a:off x="6111527" y="2023337"/>
            <a:ext cx="1088005" cy="957098"/>
            <a:chOff x="1882117" y="321550"/>
            <a:chExt cx="1341164" cy="804698"/>
          </a:xfrm>
          <a:solidFill>
            <a:srgbClr val="0070C0"/>
          </a:solidFill>
          <a:scene3d>
            <a:camera prst="orthographicFront">
              <a:rot lat="0" lon="0" rev="0"/>
            </a:camera>
            <a:lightRig rig="contrasting" dir="t">
              <a:rot lat="0" lon="0" rev="1200000"/>
            </a:lightRig>
          </a:scene3d>
        </p:grpSpPr>
        <p:sp>
          <p:nvSpPr>
            <p:cNvPr id="51" name="Rounded Rectangle 50">
              <a:extLst>
                <a:ext uri="{FF2B5EF4-FFF2-40B4-BE49-F238E27FC236}">
                  <a16:creationId xmlns:a16="http://schemas.microsoft.com/office/drawing/2014/main" id="{2C784D7D-A865-1D42-A98D-915187F98E96}"/>
                </a:ext>
              </a:extLst>
            </p:cNvPr>
            <p:cNvSpPr/>
            <p:nvPr/>
          </p:nvSpPr>
          <p:spPr>
            <a:xfrm>
              <a:off x="1882117" y="321550"/>
              <a:ext cx="1341164" cy="804698"/>
            </a:xfrm>
            <a:prstGeom prst="roundRect">
              <a:avLst>
                <a:gd name="adj" fmla="val 10000"/>
              </a:avLst>
            </a:prstGeom>
            <a:grpFill/>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algn="ctr"/>
              <a:r>
                <a:rPr lang="en-US" i="1"/>
                <a:t>This</a:t>
              </a:r>
              <a:endParaRPr lang="en-US"/>
            </a:p>
            <a:p>
              <a:pPr algn="ctr"/>
              <a:r>
                <a:rPr lang="en-US"/>
                <a:t>system</a:t>
              </a:r>
            </a:p>
          </p:txBody>
        </p:sp>
        <p:sp>
          <p:nvSpPr>
            <p:cNvPr id="52" name="Rounded Rectangle 4">
              <a:extLst>
                <a:ext uri="{FF2B5EF4-FFF2-40B4-BE49-F238E27FC236}">
                  <a16:creationId xmlns:a16="http://schemas.microsoft.com/office/drawing/2014/main" id="{764CB248-B36C-5545-91BA-4DD63D7FA221}"/>
                </a:ext>
              </a:extLst>
            </p:cNvPr>
            <p:cNvSpPr/>
            <p:nvPr/>
          </p:nvSpPr>
          <p:spPr>
            <a:xfrm>
              <a:off x="1905686" y="345119"/>
              <a:ext cx="1294026" cy="757560"/>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algn="ctr" defTabSz="1511300">
                <a:lnSpc>
                  <a:spcPct val="90000"/>
                </a:lnSpc>
                <a:spcBef>
                  <a:spcPct val="0"/>
                </a:spcBef>
                <a:spcAft>
                  <a:spcPct val="35000"/>
                </a:spcAft>
              </a:pPr>
              <a:endParaRPr lang="en-US" sz="3600"/>
            </a:p>
          </p:txBody>
        </p:sp>
      </p:grpSp>
      <p:sp>
        <p:nvSpPr>
          <p:cNvPr id="53" name="TextBox 52">
            <a:extLst>
              <a:ext uri="{FF2B5EF4-FFF2-40B4-BE49-F238E27FC236}">
                <a16:creationId xmlns:a16="http://schemas.microsoft.com/office/drawing/2014/main" id="{4CFE1054-EC9C-1248-B53E-089F8ADCA1B4}"/>
              </a:ext>
            </a:extLst>
          </p:cNvPr>
          <p:cNvSpPr txBox="1"/>
          <p:nvPr/>
        </p:nvSpPr>
        <p:spPr>
          <a:xfrm>
            <a:off x="7166876" y="2175738"/>
            <a:ext cx="1055866" cy="646331"/>
          </a:xfrm>
          <a:prstGeom prst="rect">
            <a:avLst/>
          </a:prstGeom>
          <a:noFill/>
        </p:spPr>
        <p:txBody>
          <a:bodyPr wrap="square" rtlCol="0">
            <a:spAutoFit/>
          </a:bodyPr>
          <a:lstStyle/>
          <a:p>
            <a:pPr algn="ctr"/>
            <a:r>
              <a:rPr lang="en-US"/>
              <a:t>deployed</a:t>
            </a:r>
          </a:p>
          <a:p>
            <a:pPr algn="ctr"/>
            <a:r>
              <a:rPr lang="en-US"/>
              <a:t>in</a:t>
            </a:r>
          </a:p>
        </p:txBody>
      </p:sp>
      <p:sp>
        <p:nvSpPr>
          <p:cNvPr id="54" name="TextBox 53">
            <a:extLst>
              <a:ext uri="{FF2B5EF4-FFF2-40B4-BE49-F238E27FC236}">
                <a16:creationId xmlns:a16="http://schemas.microsoft.com/office/drawing/2014/main" id="{6A3664A8-31B2-AA47-A48D-08D5EC82A590}"/>
              </a:ext>
            </a:extLst>
          </p:cNvPr>
          <p:cNvSpPr txBox="1"/>
          <p:nvPr/>
        </p:nvSpPr>
        <p:spPr>
          <a:xfrm>
            <a:off x="9806864" y="2292577"/>
            <a:ext cx="765338" cy="369332"/>
          </a:xfrm>
          <a:prstGeom prst="rect">
            <a:avLst/>
          </a:prstGeom>
          <a:noFill/>
        </p:spPr>
        <p:txBody>
          <a:bodyPr wrap="square" rtlCol="0">
            <a:spAutoFit/>
          </a:bodyPr>
          <a:lstStyle/>
          <a:p>
            <a:r>
              <a:rPr lang="en-US"/>
              <a:t>meets</a:t>
            </a:r>
          </a:p>
        </p:txBody>
      </p:sp>
      <p:grpSp>
        <p:nvGrpSpPr>
          <p:cNvPr id="55" name="Group 54">
            <a:extLst>
              <a:ext uri="{FF2B5EF4-FFF2-40B4-BE49-F238E27FC236}">
                <a16:creationId xmlns:a16="http://schemas.microsoft.com/office/drawing/2014/main" id="{AF6F929A-FE17-9541-8E84-458BA6E44854}"/>
              </a:ext>
            </a:extLst>
          </p:cNvPr>
          <p:cNvGrpSpPr/>
          <p:nvPr/>
        </p:nvGrpSpPr>
        <p:grpSpPr>
          <a:xfrm>
            <a:off x="6072773" y="3634998"/>
            <a:ext cx="5596890" cy="957098"/>
            <a:chOff x="1882117" y="321550"/>
            <a:chExt cx="1341164" cy="804698"/>
          </a:xfrm>
          <a:solidFill>
            <a:srgbClr val="0070C0"/>
          </a:solidFill>
          <a:scene3d>
            <a:camera prst="orthographicFront">
              <a:rot lat="0" lon="0" rev="0"/>
            </a:camera>
            <a:lightRig rig="contrasting" dir="t">
              <a:rot lat="0" lon="0" rev="1200000"/>
            </a:lightRig>
          </a:scene3d>
        </p:grpSpPr>
        <p:sp>
          <p:nvSpPr>
            <p:cNvPr id="56" name="Rounded Rectangle 55">
              <a:extLst>
                <a:ext uri="{FF2B5EF4-FFF2-40B4-BE49-F238E27FC236}">
                  <a16:creationId xmlns:a16="http://schemas.microsoft.com/office/drawing/2014/main" id="{FB44134F-334F-C34A-BE9B-03B997258812}"/>
                </a:ext>
              </a:extLst>
            </p:cNvPr>
            <p:cNvSpPr/>
            <p:nvPr/>
          </p:nvSpPr>
          <p:spPr>
            <a:xfrm>
              <a:off x="1882117" y="321550"/>
              <a:ext cx="1341164" cy="804698"/>
            </a:xfrm>
            <a:prstGeom prst="roundRect">
              <a:avLst>
                <a:gd name="adj" fmla="val 10000"/>
              </a:avLst>
            </a:prstGeom>
            <a:grpFill/>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algn="ctr"/>
              <a:r>
                <a:rPr lang="en-US"/>
                <a:t>Decomposed, traceable, integrated, organized support for this proposition</a:t>
              </a:r>
            </a:p>
          </p:txBody>
        </p:sp>
        <p:sp>
          <p:nvSpPr>
            <p:cNvPr id="57" name="Rounded Rectangle 4">
              <a:extLst>
                <a:ext uri="{FF2B5EF4-FFF2-40B4-BE49-F238E27FC236}">
                  <a16:creationId xmlns:a16="http://schemas.microsoft.com/office/drawing/2014/main" id="{00208547-1FBD-2C4B-937F-C85870FC53F3}"/>
                </a:ext>
              </a:extLst>
            </p:cNvPr>
            <p:cNvSpPr/>
            <p:nvPr/>
          </p:nvSpPr>
          <p:spPr>
            <a:xfrm>
              <a:off x="1905686" y="345119"/>
              <a:ext cx="1294026" cy="757560"/>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algn="ctr" defTabSz="1511300">
                <a:lnSpc>
                  <a:spcPct val="90000"/>
                </a:lnSpc>
                <a:spcBef>
                  <a:spcPct val="0"/>
                </a:spcBef>
                <a:spcAft>
                  <a:spcPct val="35000"/>
                </a:spcAft>
              </a:pPr>
              <a:endParaRPr lang="en-US" sz="3600"/>
            </a:p>
          </p:txBody>
        </p:sp>
      </p:grpSp>
      <p:sp>
        <p:nvSpPr>
          <p:cNvPr id="5" name="TextBox 4">
            <a:extLst>
              <a:ext uri="{FF2B5EF4-FFF2-40B4-BE49-F238E27FC236}">
                <a16:creationId xmlns:a16="http://schemas.microsoft.com/office/drawing/2014/main" id="{E3FB58D6-08CD-9443-A94F-B5032AC5EBCF}"/>
              </a:ext>
            </a:extLst>
          </p:cNvPr>
          <p:cNvSpPr txBox="1"/>
          <p:nvPr/>
        </p:nvSpPr>
        <p:spPr>
          <a:xfrm>
            <a:off x="6005549" y="1284287"/>
            <a:ext cx="5731339" cy="646331"/>
          </a:xfrm>
          <a:prstGeom prst="rect">
            <a:avLst/>
          </a:prstGeom>
          <a:noFill/>
        </p:spPr>
        <p:txBody>
          <a:bodyPr wrap="square" rtlCol="0">
            <a:spAutoFit/>
          </a:bodyPr>
          <a:lstStyle/>
          <a:p>
            <a:r>
              <a:rPr lang="en-US"/>
              <a:t>A  system safety claim may be thought of as a proposition over variables:</a:t>
            </a:r>
          </a:p>
        </p:txBody>
      </p:sp>
      <p:sp>
        <p:nvSpPr>
          <p:cNvPr id="58" name="TextBox 57">
            <a:extLst>
              <a:ext uri="{FF2B5EF4-FFF2-40B4-BE49-F238E27FC236}">
                <a16:creationId xmlns:a16="http://schemas.microsoft.com/office/drawing/2014/main" id="{FE6973C3-E325-4149-9F96-A3DF353BA8E1}"/>
              </a:ext>
            </a:extLst>
          </p:cNvPr>
          <p:cNvSpPr txBox="1"/>
          <p:nvPr/>
        </p:nvSpPr>
        <p:spPr>
          <a:xfrm>
            <a:off x="6005948" y="3153034"/>
            <a:ext cx="4979377" cy="369332"/>
          </a:xfrm>
          <a:prstGeom prst="rect">
            <a:avLst/>
          </a:prstGeom>
          <a:noFill/>
        </p:spPr>
        <p:txBody>
          <a:bodyPr wrap="square" rtlCol="0">
            <a:spAutoFit/>
          </a:bodyPr>
          <a:lstStyle/>
          <a:p>
            <a:r>
              <a:rPr lang="en-US"/>
              <a:t>A safety assurance case provides</a:t>
            </a:r>
          </a:p>
        </p:txBody>
      </p:sp>
      <p:sp>
        <p:nvSpPr>
          <p:cNvPr id="7" name="Title 6">
            <a:extLst>
              <a:ext uri="{FF2B5EF4-FFF2-40B4-BE49-F238E27FC236}">
                <a16:creationId xmlns:a16="http://schemas.microsoft.com/office/drawing/2014/main" id="{18D6E200-A757-7AA7-C1EA-5F2AF674AAD7}"/>
              </a:ext>
            </a:extLst>
          </p:cNvPr>
          <p:cNvSpPr>
            <a:spLocks noGrp="1"/>
          </p:cNvSpPr>
          <p:nvPr>
            <p:ph type="title"/>
          </p:nvPr>
        </p:nvSpPr>
        <p:spPr/>
        <p:txBody>
          <a:bodyPr/>
          <a:lstStyle/>
          <a:p>
            <a:r>
              <a:rPr lang="en-US"/>
              <a:t>Safety Argumentation</a:t>
            </a:r>
          </a:p>
        </p:txBody>
      </p:sp>
      <p:sp>
        <p:nvSpPr>
          <p:cNvPr id="8" name="Slide Number Placeholder 2">
            <a:extLst>
              <a:ext uri="{FF2B5EF4-FFF2-40B4-BE49-F238E27FC236}">
                <a16:creationId xmlns:a16="http://schemas.microsoft.com/office/drawing/2014/main" id="{59294FC3-0447-C09D-511B-CF50234737EC}"/>
              </a:ext>
            </a:extLst>
          </p:cNvPr>
          <p:cNvSpPr>
            <a:spLocks noGrp="1"/>
          </p:cNvSpPr>
          <p:nvPr>
            <p:ph type="sldNum" sz="quarter" idx="12"/>
          </p:nvPr>
        </p:nvSpPr>
        <p:spPr>
          <a:xfrm>
            <a:off x="10875483" y="6590584"/>
            <a:ext cx="978355" cy="212999"/>
          </a:xfrm>
        </p:spPr>
        <p:txBody>
          <a:bodyPr/>
          <a:lstStyle/>
          <a:p>
            <a:fld id="{4B5A7D23-5EA3-BB48-9A7E-29066237FEC6}" type="slidenum">
              <a:rPr lang="en-US" smtClean="0">
                <a:solidFill>
                  <a:prstClr val="black">
                    <a:tint val="75000"/>
                  </a:prstClr>
                </a:solidFill>
              </a:rPr>
              <a:pPr/>
              <a:t>36</a:t>
            </a:fld>
            <a:endParaRPr lang="en-US">
              <a:solidFill>
                <a:prstClr val="black">
                  <a:tint val="75000"/>
                </a:prstClr>
              </a:solidFill>
            </a:endParaRPr>
          </a:p>
        </p:txBody>
      </p:sp>
    </p:spTree>
    <p:extLst>
      <p:ext uri="{BB962C8B-B14F-4D97-AF65-F5344CB8AC3E}">
        <p14:creationId xmlns:p14="http://schemas.microsoft.com/office/powerpoint/2010/main" val="2268946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 grpId="0"/>
      <p:bldP spid="5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221AB-40E6-1D09-03CE-1C0BB4652AE5}"/>
              </a:ext>
            </a:extLst>
          </p:cNvPr>
          <p:cNvSpPr>
            <a:spLocks noGrp="1"/>
          </p:cNvSpPr>
          <p:nvPr>
            <p:ph type="title"/>
          </p:nvPr>
        </p:nvSpPr>
        <p:spPr/>
        <p:txBody>
          <a:bodyPr/>
          <a:lstStyle/>
          <a:p>
            <a:r>
              <a:rPr lang="en-US"/>
              <a:t>Argument Terminology</a:t>
            </a:r>
          </a:p>
        </p:txBody>
      </p:sp>
      <p:sp>
        <p:nvSpPr>
          <p:cNvPr id="5" name="Slide Number Placeholder 4">
            <a:extLst>
              <a:ext uri="{FF2B5EF4-FFF2-40B4-BE49-F238E27FC236}">
                <a16:creationId xmlns:a16="http://schemas.microsoft.com/office/drawing/2014/main" id="{C9AE7CB1-D5FA-98B5-A10C-45CA316BF28C}"/>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latin typeface="Calibri"/>
              </a:rPr>
              <a:pPr/>
              <a:t>37</a:t>
            </a:fld>
            <a:endParaRPr lang="en-US">
              <a:solidFill>
                <a:prstClr val="black">
                  <a:tint val="75000"/>
                </a:prstClr>
              </a:solidFill>
              <a:latin typeface="Calibri"/>
            </a:endParaRPr>
          </a:p>
        </p:txBody>
      </p:sp>
      <p:pic>
        <p:nvPicPr>
          <p:cNvPr id="7" name="Picture 6" descr="Graphical user interface, text, application&#10;&#10;Description automatically generated">
            <a:extLst>
              <a:ext uri="{FF2B5EF4-FFF2-40B4-BE49-F238E27FC236}">
                <a16:creationId xmlns:a16="http://schemas.microsoft.com/office/drawing/2014/main" id="{27D61F88-DB90-8324-0CFB-D8E90B65C6D1}"/>
              </a:ext>
            </a:extLst>
          </p:cNvPr>
          <p:cNvPicPr>
            <a:picLocks noChangeAspect="1"/>
          </p:cNvPicPr>
          <p:nvPr/>
        </p:nvPicPr>
        <p:blipFill>
          <a:blip r:embed="rId2"/>
          <a:stretch>
            <a:fillRect/>
          </a:stretch>
        </p:blipFill>
        <p:spPr>
          <a:xfrm>
            <a:off x="609598" y="663840"/>
            <a:ext cx="10749223" cy="5880998"/>
          </a:xfrm>
          <a:prstGeom prst="rect">
            <a:avLst/>
          </a:prstGeom>
        </p:spPr>
      </p:pic>
    </p:spTree>
    <p:extLst>
      <p:ext uri="{BB962C8B-B14F-4D97-AF65-F5344CB8AC3E}">
        <p14:creationId xmlns:p14="http://schemas.microsoft.com/office/powerpoint/2010/main" val="20588135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Overarching Properties and Overarching Properties Related Arguments</a:t>
            </a:r>
          </a:p>
        </p:txBody>
      </p:sp>
      <p:sp>
        <p:nvSpPr>
          <p:cNvPr id="3" name="Content Placeholder 2"/>
          <p:cNvSpPr>
            <a:spLocks noGrp="1"/>
          </p:cNvSpPr>
          <p:nvPr>
            <p:ph idx="1"/>
          </p:nvPr>
        </p:nvSpPr>
        <p:spPr>
          <a:xfrm>
            <a:off x="330423" y="815967"/>
            <a:ext cx="11523415" cy="5540445"/>
          </a:xfrm>
        </p:spPr>
        <p:txBody>
          <a:bodyPr>
            <a:noAutofit/>
          </a:bodyPr>
          <a:lstStyle/>
          <a:p>
            <a:r>
              <a:rPr lang="en-US"/>
              <a:t>The Overarching Properties (OPs) encapsulate the essential properties that should be satisfied by any entity (software, hardware, or system) for which approval is sought</a:t>
            </a:r>
          </a:p>
          <a:p>
            <a:pPr lvl="1"/>
            <a:r>
              <a:rPr lang="en-US"/>
              <a:t>The OPs are a novel expression of time-honored principles</a:t>
            </a:r>
          </a:p>
          <a:p>
            <a:pPr lvl="1"/>
            <a:r>
              <a:rPr lang="en-US"/>
              <a:t>The property labels (Intent, Correctness, Innocuity) do not affect the meaning of the properties in any way; they are included only for convenience of reference</a:t>
            </a:r>
          </a:p>
          <a:p>
            <a:pPr lvl="1"/>
            <a:r>
              <a:rPr lang="en-US"/>
              <a:t>The meaning of the properties is fully defined by the three property statements and eight definitions</a:t>
            </a:r>
            <a:br>
              <a:rPr lang="en-US" sz="2400"/>
            </a:br>
            <a:endParaRPr lang="en-US" sz="2400"/>
          </a:p>
          <a:p>
            <a:r>
              <a:rPr lang="en-US"/>
              <a:t>Overarching Properties Related Arguments (OPRAs) are intended to provide a way (but not the only way) to demonstrate and assess whether an entity possess the OPs</a:t>
            </a:r>
          </a:p>
          <a:p>
            <a:pPr lvl="1"/>
            <a:r>
              <a:rPr lang="en-US"/>
              <a:t>A NASA-sponsored series of case studies is ongoing to assess the efficacy of OPRAs</a:t>
            </a:r>
          </a:p>
          <a:p>
            <a:pPr lvl="1"/>
            <a:r>
              <a:rPr lang="en-US"/>
              <a:t>Other cases studies and pilot projects are also being conducted</a:t>
            </a:r>
            <a:br>
              <a:rPr lang="en-US" sz="2400"/>
            </a:br>
            <a:endParaRPr lang="en-US" sz="2400"/>
          </a:p>
          <a:p>
            <a:r>
              <a:rPr lang="en-US"/>
              <a:t>Papers and presentations available at </a:t>
            </a:r>
            <a:r>
              <a:rPr lang="en-US">
                <a:hlinkClick r:id="rId3"/>
              </a:rPr>
              <a:t>https://bit.ly/opfoundations</a:t>
            </a:r>
            <a:r>
              <a:rPr lang="en-US"/>
              <a:t> </a:t>
            </a:r>
          </a:p>
        </p:txBody>
      </p:sp>
      <p:sp>
        <p:nvSpPr>
          <p:cNvPr id="7" name="Slide Number Placeholder 2">
            <a:extLst>
              <a:ext uri="{FF2B5EF4-FFF2-40B4-BE49-F238E27FC236}">
                <a16:creationId xmlns:a16="http://schemas.microsoft.com/office/drawing/2014/main" id="{D756F300-4E9D-C0C5-CDC1-85B55FCB6AD4}"/>
              </a:ext>
            </a:extLst>
          </p:cNvPr>
          <p:cNvSpPr>
            <a:spLocks noGrp="1"/>
          </p:cNvSpPr>
          <p:nvPr>
            <p:ph type="sldNum" sz="quarter" idx="12"/>
          </p:nvPr>
        </p:nvSpPr>
        <p:spPr>
          <a:xfrm>
            <a:off x="10875483" y="6590584"/>
            <a:ext cx="978355" cy="212999"/>
          </a:xfrm>
        </p:spPr>
        <p:txBody>
          <a:bodyPr/>
          <a:lstStyle/>
          <a:p>
            <a:fld id="{4B5A7D23-5EA3-BB48-9A7E-29066237FEC6}" type="slidenum">
              <a:rPr lang="en-US" smtClean="0">
                <a:solidFill>
                  <a:prstClr val="black">
                    <a:tint val="75000"/>
                  </a:prstClr>
                </a:solidFill>
              </a:rPr>
              <a:pPr/>
              <a:t>38</a:t>
            </a:fld>
            <a:endParaRPr lang="en-US">
              <a:solidFill>
                <a:prstClr val="black">
                  <a:tint val="75000"/>
                </a:prstClr>
              </a:solidFill>
            </a:endParaRPr>
          </a:p>
        </p:txBody>
      </p:sp>
    </p:spTree>
    <p:extLst>
      <p:ext uri="{BB962C8B-B14F-4D97-AF65-F5344CB8AC3E}">
        <p14:creationId xmlns:p14="http://schemas.microsoft.com/office/powerpoint/2010/main" val="21729610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Run Time Verification: Copilot DSL Runtime Monitors</a:t>
            </a:r>
          </a:p>
        </p:txBody>
      </p:sp>
      <p:sp>
        <p:nvSpPr>
          <p:cNvPr id="3" name="Content Placeholder 2"/>
          <p:cNvSpPr>
            <a:spLocks noGrp="1"/>
          </p:cNvSpPr>
          <p:nvPr>
            <p:ph idx="1"/>
          </p:nvPr>
        </p:nvSpPr>
        <p:spPr/>
        <p:txBody>
          <a:bodyPr>
            <a:normAutofit fontScale="92500" lnSpcReduction="10000"/>
          </a:bodyPr>
          <a:lstStyle/>
          <a:p>
            <a:r>
              <a:rPr lang="en-US">
                <a:hlinkClick r:id="" action="ppaction://noaction"/>
              </a:rPr>
              <a:t>Runtime verification </a:t>
            </a:r>
            <a:r>
              <a:rPr lang="en-US"/>
              <a:t>(RV) involves monitors that observe the behavior of a system and detects if it is inconsistent with a given specification</a:t>
            </a:r>
          </a:p>
          <a:p>
            <a:pPr lvl="1"/>
            <a:r>
              <a:rPr lang="en-US"/>
              <a:t>Monitored system - system under observation (SUO)</a:t>
            </a:r>
          </a:p>
          <a:p>
            <a:r>
              <a:rPr lang="en-US"/>
              <a:t>Specification is written in a decidable logic or appropriate abstract notation </a:t>
            </a:r>
          </a:p>
          <a:p>
            <a:pPr lvl="1"/>
            <a:r>
              <a:rPr lang="en-US"/>
              <a:t>Regular languages, Linear temporal logic (LTL) , Metric temporal logic (MTL)</a:t>
            </a:r>
          </a:p>
          <a:p>
            <a:r>
              <a:rPr lang="en-US"/>
              <a:t>When a monitor detects that a property is violated, it may raise an alarm or steer the system into a safe mode of operation</a:t>
            </a:r>
          </a:p>
          <a:p>
            <a:r>
              <a:rPr lang="en-US"/>
              <a:t>RV frameworks synthesize monitors from specs</a:t>
            </a:r>
          </a:p>
          <a:p>
            <a:r>
              <a:rPr lang="en-US"/>
              <a:t>Copilot is a Haskell-based embedded Domain Specific                                                                                 Language (DSL) that synthesize monitors for                                                                                                real-time embedded systems </a:t>
            </a:r>
          </a:p>
          <a:p>
            <a:pPr lvl="1"/>
            <a:r>
              <a:rPr lang="en-US"/>
              <a:t>Generates </a:t>
            </a:r>
            <a:r>
              <a:rPr lang="en-US" err="1"/>
              <a:t>Misra</a:t>
            </a:r>
            <a:r>
              <a:rPr lang="en-US"/>
              <a:t>-like C monitors</a:t>
            </a:r>
          </a:p>
          <a:p>
            <a:pPr lvl="1"/>
            <a:r>
              <a:rPr lang="en-US"/>
              <a:t>Constant time, constant memory</a:t>
            </a:r>
          </a:p>
          <a:p>
            <a:pPr lvl="1"/>
            <a:r>
              <a:rPr lang="en-US"/>
              <a:t>Minimum instrumentation of SUO source code</a:t>
            </a:r>
          </a:p>
          <a:p>
            <a:pPr lvl="1"/>
            <a:r>
              <a:rPr lang="en-US"/>
              <a:t>Samples system under observation </a:t>
            </a:r>
          </a:p>
          <a:p>
            <a:pPr lvl="2"/>
            <a:r>
              <a:rPr lang="en-US"/>
              <a:t>Can miss state changes if not sampled</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2349" y="3034039"/>
            <a:ext cx="4320051" cy="3240038"/>
          </a:xfrm>
          <a:prstGeom prst="rect">
            <a:avLst/>
          </a:prstGeom>
        </p:spPr>
      </p:pic>
      <p:sp>
        <p:nvSpPr>
          <p:cNvPr id="6" name="Slide Number Placeholder 2">
            <a:extLst>
              <a:ext uri="{FF2B5EF4-FFF2-40B4-BE49-F238E27FC236}">
                <a16:creationId xmlns:a16="http://schemas.microsoft.com/office/drawing/2014/main" id="{A074CA16-B840-1A3D-66FA-AE42FEAC12B4}"/>
              </a:ext>
            </a:extLst>
          </p:cNvPr>
          <p:cNvSpPr>
            <a:spLocks noGrp="1"/>
          </p:cNvSpPr>
          <p:nvPr>
            <p:ph type="sldNum" sz="quarter" idx="12"/>
          </p:nvPr>
        </p:nvSpPr>
        <p:spPr>
          <a:xfrm>
            <a:off x="10875483" y="6590584"/>
            <a:ext cx="978355" cy="212999"/>
          </a:xfrm>
        </p:spPr>
        <p:txBody>
          <a:bodyPr/>
          <a:lstStyle/>
          <a:p>
            <a:fld id="{4B5A7D23-5EA3-BB48-9A7E-29066237FEC6}" type="slidenum">
              <a:rPr lang="en-US" smtClean="0">
                <a:solidFill>
                  <a:prstClr val="black">
                    <a:tint val="75000"/>
                  </a:prstClr>
                </a:solidFill>
              </a:rPr>
              <a:pPr/>
              <a:t>39</a:t>
            </a:fld>
            <a:endParaRPr lang="en-US">
              <a:solidFill>
                <a:prstClr val="black">
                  <a:tint val="75000"/>
                </a:prstClr>
              </a:solidFill>
            </a:endParaRPr>
          </a:p>
        </p:txBody>
      </p:sp>
    </p:spTree>
    <p:extLst>
      <p:ext uri="{BB962C8B-B14F-4D97-AF65-F5344CB8AC3E}">
        <p14:creationId xmlns:p14="http://schemas.microsoft.com/office/powerpoint/2010/main" val="18730370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7356FC-2489-6E44-9850-2CC678EB7F2C}"/>
              </a:ext>
            </a:extLst>
          </p:cNvPr>
          <p:cNvSpPr>
            <a:spLocks noGrp="1"/>
          </p:cNvSpPr>
          <p:nvPr>
            <p:ph sz="half" idx="1"/>
          </p:nvPr>
        </p:nvSpPr>
        <p:spPr>
          <a:xfrm>
            <a:off x="604085" y="1296465"/>
            <a:ext cx="5181600" cy="5704199"/>
          </a:xfrm>
        </p:spPr>
        <p:txBody>
          <a:bodyPr>
            <a:normAutofit/>
          </a:bodyPr>
          <a:lstStyle/>
          <a:p>
            <a:r>
              <a:rPr lang="en-US" sz="2400"/>
              <a:t>Demonstrate satisfaction of safety objectives derived from hazard analysis</a:t>
            </a:r>
          </a:p>
          <a:p>
            <a:r>
              <a:rPr lang="en-US" sz="2400"/>
              <a:t>Justify acceptability of safety based on product-specific and targeted evidence</a:t>
            </a:r>
          </a:p>
          <a:p>
            <a:r>
              <a:rPr lang="en-US" sz="2400"/>
              <a:t>(Potentially) justify the determination of objectives and the selection of evidence</a:t>
            </a:r>
          </a:p>
          <a:p>
            <a:endParaRPr lang="en-US"/>
          </a:p>
        </p:txBody>
      </p:sp>
      <p:sp>
        <p:nvSpPr>
          <p:cNvPr id="6" name="Content Placeholder 3">
            <a:extLst>
              <a:ext uri="{FF2B5EF4-FFF2-40B4-BE49-F238E27FC236}">
                <a16:creationId xmlns:a16="http://schemas.microsoft.com/office/drawing/2014/main" id="{EF3F5060-94D6-9545-8CED-EBF757E4D7F2}"/>
              </a:ext>
            </a:extLst>
          </p:cNvPr>
          <p:cNvSpPr>
            <a:spLocks noGrp="1"/>
          </p:cNvSpPr>
          <p:nvPr>
            <p:ph sz="half" idx="2"/>
          </p:nvPr>
        </p:nvSpPr>
        <p:spPr>
          <a:xfrm>
            <a:off x="6140588" y="1266747"/>
            <a:ext cx="5441814" cy="4351338"/>
          </a:xfrm>
        </p:spPr>
        <p:txBody>
          <a:bodyPr>
            <a:normAutofit/>
          </a:bodyPr>
          <a:lstStyle/>
          <a:p>
            <a:pPr marL="0" indent="0">
              <a:buNone/>
            </a:pPr>
            <a:r>
              <a:rPr lang="en-US" sz="2000" i="1"/>
              <a:t>“Safety Case is a structured argument, supported by a body of evidence, that provides a compelling, comprehensible and valid case that the system is safe for a given application in a given operating environment.” –UK MOD</a:t>
            </a:r>
          </a:p>
        </p:txBody>
      </p:sp>
      <p:grpSp>
        <p:nvGrpSpPr>
          <p:cNvPr id="28" name="Group 27">
            <a:extLst>
              <a:ext uri="{FF2B5EF4-FFF2-40B4-BE49-F238E27FC236}">
                <a16:creationId xmlns:a16="http://schemas.microsoft.com/office/drawing/2014/main" id="{8E6C34EB-B64A-A04F-96A2-BBA39CC2C03A}"/>
              </a:ext>
            </a:extLst>
          </p:cNvPr>
          <p:cNvGrpSpPr/>
          <p:nvPr/>
        </p:nvGrpSpPr>
        <p:grpSpPr>
          <a:xfrm>
            <a:off x="8486119" y="3529070"/>
            <a:ext cx="1447800" cy="957098"/>
            <a:chOff x="1882117" y="321550"/>
            <a:chExt cx="1341164" cy="804698"/>
          </a:xfrm>
          <a:solidFill>
            <a:srgbClr val="0070C0"/>
          </a:solidFill>
          <a:scene3d>
            <a:camera prst="orthographicFront">
              <a:rot lat="0" lon="0" rev="0"/>
            </a:camera>
            <a:lightRig rig="contrasting" dir="t">
              <a:rot lat="0" lon="0" rev="1200000"/>
            </a:lightRig>
          </a:scene3d>
        </p:grpSpPr>
        <p:sp>
          <p:nvSpPr>
            <p:cNvPr id="45" name="Rounded Rectangle 44">
              <a:extLst>
                <a:ext uri="{FF2B5EF4-FFF2-40B4-BE49-F238E27FC236}">
                  <a16:creationId xmlns:a16="http://schemas.microsoft.com/office/drawing/2014/main" id="{C9FF4FB8-E64C-9C4C-97D5-8E000F0AA603}"/>
                </a:ext>
              </a:extLst>
            </p:cNvPr>
            <p:cNvSpPr/>
            <p:nvPr/>
          </p:nvSpPr>
          <p:spPr>
            <a:xfrm>
              <a:off x="1882117" y="321550"/>
              <a:ext cx="1341164" cy="804698"/>
            </a:xfrm>
            <a:prstGeom prst="roundRect">
              <a:avLst>
                <a:gd name="adj" fmla="val 10000"/>
              </a:avLst>
            </a:prstGeom>
            <a:grpFill/>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algn="ctr"/>
              <a:r>
                <a:rPr lang="en-US" i="1"/>
                <a:t>This</a:t>
              </a:r>
              <a:r>
                <a:rPr lang="en-US"/>
                <a:t> environment</a:t>
              </a:r>
            </a:p>
          </p:txBody>
        </p:sp>
        <p:sp>
          <p:nvSpPr>
            <p:cNvPr id="46" name="Rounded Rectangle 4">
              <a:extLst>
                <a:ext uri="{FF2B5EF4-FFF2-40B4-BE49-F238E27FC236}">
                  <a16:creationId xmlns:a16="http://schemas.microsoft.com/office/drawing/2014/main" id="{2F58A0F4-244A-0C44-86EF-1231059EE110}"/>
                </a:ext>
              </a:extLst>
            </p:cNvPr>
            <p:cNvSpPr/>
            <p:nvPr/>
          </p:nvSpPr>
          <p:spPr>
            <a:xfrm>
              <a:off x="1905686" y="345119"/>
              <a:ext cx="1294026" cy="757560"/>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algn="ctr" defTabSz="1511300">
                <a:lnSpc>
                  <a:spcPct val="90000"/>
                </a:lnSpc>
                <a:spcBef>
                  <a:spcPct val="0"/>
                </a:spcBef>
                <a:spcAft>
                  <a:spcPct val="35000"/>
                </a:spcAft>
              </a:pPr>
              <a:endParaRPr lang="en-US" sz="3600"/>
            </a:p>
          </p:txBody>
        </p:sp>
      </p:grpSp>
      <p:grpSp>
        <p:nvGrpSpPr>
          <p:cNvPr id="47" name="Group 46">
            <a:extLst>
              <a:ext uri="{FF2B5EF4-FFF2-40B4-BE49-F238E27FC236}">
                <a16:creationId xmlns:a16="http://schemas.microsoft.com/office/drawing/2014/main" id="{AA0BF929-ACB6-A742-AFC8-BEAEE8D50395}"/>
              </a:ext>
            </a:extLst>
          </p:cNvPr>
          <p:cNvGrpSpPr/>
          <p:nvPr/>
        </p:nvGrpSpPr>
        <p:grpSpPr>
          <a:xfrm>
            <a:off x="10726519" y="3529070"/>
            <a:ext cx="1283851" cy="957098"/>
            <a:chOff x="1882117" y="321550"/>
            <a:chExt cx="1341164" cy="804698"/>
          </a:xfrm>
          <a:solidFill>
            <a:srgbClr val="0070C0"/>
          </a:solidFill>
          <a:scene3d>
            <a:camera prst="orthographicFront">
              <a:rot lat="0" lon="0" rev="0"/>
            </a:camera>
            <a:lightRig rig="contrasting" dir="t">
              <a:rot lat="0" lon="0" rev="1200000"/>
            </a:lightRig>
          </a:scene3d>
        </p:grpSpPr>
        <p:sp>
          <p:nvSpPr>
            <p:cNvPr id="48" name="Rounded Rectangle 47">
              <a:extLst>
                <a:ext uri="{FF2B5EF4-FFF2-40B4-BE49-F238E27FC236}">
                  <a16:creationId xmlns:a16="http://schemas.microsoft.com/office/drawing/2014/main" id="{2B8145AB-C2F1-4F4C-A732-5BF5FD09285F}"/>
                </a:ext>
              </a:extLst>
            </p:cNvPr>
            <p:cNvSpPr/>
            <p:nvPr/>
          </p:nvSpPr>
          <p:spPr>
            <a:xfrm>
              <a:off x="1882117" y="321550"/>
              <a:ext cx="1341164" cy="804698"/>
            </a:xfrm>
            <a:prstGeom prst="roundRect">
              <a:avLst>
                <a:gd name="adj" fmla="val 10000"/>
              </a:avLst>
            </a:prstGeom>
            <a:grpFill/>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algn="ctr"/>
              <a:r>
                <a:rPr lang="en-US" i="1"/>
                <a:t>These</a:t>
              </a:r>
              <a:r>
                <a:rPr lang="en-US"/>
                <a:t> criteria</a:t>
              </a:r>
            </a:p>
          </p:txBody>
        </p:sp>
        <p:sp>
          <p:nvSpPr>
            <p:cNvPr id="49" name="Rounded Rectangle 4">
              <a:extLst>
                <a:ext uri="{FF2B5EF4-FFF2-40B4-BE49-F238E27FC236}">
                  <a16:creationId xmlns:a16="http://schemas.microsoft.com/office/drawing/2014/main" id="{C0C50517-9280-6648-807F-1C396E52283D}"/>
                </a:ext>
              </a:extLst>
            </p:cNvPr>
            <p:cNvSpPr/>
            <p:nvPr/>
          </p:nvSpPr>
          <p:spPr>
            <a:xfrm>
              <a:off x="1905686" y="345119"/>
              <a:ext cx="1294026" cy="757560"/>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algn="ctr" defTabSz="1511300">
                <a:lnSpc>
                  <a:spcPct val="90000"/>
                </a:lnSpc>
                <a:spcBef>
                  <a:spcPct val="0"/>
                </a:spcBef>
                <a:spcAft>
                  <a:spcPct val="35000"/>
                </a:spcAft>
              </a:pPr>
              <a:endParaRPr lang="en-US" sz="3600"/>
            </a:p>
          </p:txBody>
        </p:sp>
      </p:grpSp>
      <p:grpSp>
        <p:nvGrpSpPr>
          <p:cNvPr id="50" name="Group 49">
            <a:extLst>
              <a:ext uri="{FF2B5EF4-FFF2-40B4-BE49-F238E27FC236}">
                <a16:creationId xmlns:a16="http://schemas.microsoft.com/office/drawing/2014/main" id="{D0EA6D47-51A1-8746-8BF3-0C78334E8E0A}"/>
              </a:ext>
            </a:extLst>
          </p:cNvPr>
          <p:cNvGrpSpPr/>
          <p:nvPr/>
        </p:nvGrpSpPr>
        <p:grpSpPr>
          <a:xfrm>
            <a:off x="6268059" y="3529070"/>
            <a:ext cx="1088005" cy="957098"/>
            <a:chOff x="1882117" y="321550"/>
            <a:chExt cx="1341164" cy="804698"/>
          </a:xfrm>
          <a:solidFill>
            <a:srgbClr val="0070C0"/>
          </a:solidFill>
          <a:scene3d>
            <a:camera prst="orthographicFront">
              <a:rot lat="0" lon="0" rev="0"/>
            </a:camera>
            <a:lightRig rig="contrasting" dir="t">
              <a:rot lat="0" lon="0" rev="1200000"/>
            </a:lightRig>
          </a:scene3d>
        </p:grpSpPr>
        <p:sp>
          <p:nvSpPr>
            <p:cNvPr id="51" name="Rounded Rectangle 50">
              <a:extLst>
                <a:ext uri="{FF2B5EF4-FFF2-40B4-BE49-F238E27FC236}">
                  <a16:creationId xmlns:a16="http://schemas.microsoft.com/office/drawing/2014/main" id="{2C784D7D-A865-1D42-A98D-915187F98E96}"/>
                </a:ext>
              </a:extLst>
            </p:cNvPr>
            <p:cNvSpPr/>
            <p:nvPr/>
          </p:nvSpPr>
          <p:spPr>
            <a:xfrm>
              <a:off x="1882117" y="321550"/>
              <a:ext cx="1341164" cy="804698"/>
            </a:xfrm>
            <a:prstGeom prst="roundRect">
              <a:avLst>
                <a:gd name="adj" fmla="val 10000"/>
              </a:avLst>
            </a:prstGeom>
            <a:grpFill/>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algn="ctr"/>
              <a:r>
                <a:rPr lang="en-US" i="1"/>
                <a:t>This</a:t>
              </a:r>
              <a:endParaRPr lang="en-US"/>
            </a:p>
            <a:p>
              <a:pPr algn="ctr"/>
              <a:r>
                <a:rPr lang="en-US"/>
                <a:t>system</a:t>
              </a:r>
            </a:p>
          </p:txBody>
        </p:sp>
        <p:sp>
          <p:nvSpPr>
            <p:cNvPr id="52" name="Rounded Rectangle 4">
              <a:extLst>
                <a:ext uri="{FF2B5EF4-FFF2-40B4-BE49-F238E27FC236}">
                  <a16:creationId xmlns:a16="http://schemas.microsoft.com/office/drawing/2014/main" id="{764CB248-B36C-5545-91BA-4DD63D7FA221}"/>
                </a:ext>
              </a:extLst>
            </p:cNvPr>
            <p:cNvSpPr/>
            <p:nvPr/>
          </p:nvSpPr>
          <p:spPr>
            <a:xfrm>
              <a:off x="1905686" y="345119"/>
              <a:ext cx="1294026" cy="757560"/>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algn="ctr" defTabSz="1511300">
                <a:lnSpc>
                  <a:spcPct val="90000"/>
                </a:lnSpc>
                <a:spcBef>
                  <a:spcPct val="0"/>
                </a:spcBef>
                <a:spcAft>
                  <a:spcPct val="35000"/>
                </a:spcAft>
              </a:pPr>
              <a:endParaRPr lang="en-US" sz="3600"/>
            </a:p>
          </p:txBody>
        </p:sp>
      </p:grpSp>
      <p:sp>
        <p:nvSpPr>
          <p:cNvPr id="53" name="TextBox 52">
            <a:extLst>
              <a:ext uri="{FF2B5EF4-FFF2-40B4-BE49-F238E27FC236}">
                <a16:creationId xmlns:a16="http://schemas.microsoft.com/office/drawing/2014/main" id="{4CFE1054-EC9C-1248-B53E-089F8ADCA1B4}"/>
              </a:ext>
            </a:extLst>
          </p:cNvPr>
          <p:cNvSpPr txBox="1"/>
          <p:nvPr/>
        </p:nvSpPr>
        <p:spPr>
          <a:xfrm>
            <a:off x="7323408" y="3681471"/>
            <a:ext cx="1055866" cy="646331"/>
          </a:xfrm>
          <a:prstGeom prst="rect">
            <a:avLst/>
          </a:prstGeom>
          <a:noFill/>
        </p:spPr>
        <p:txBody>
          <a:bodyPr wrap="square" rtlCol="0">
            <a:spAutoFit/>
          </a:bodyPr>
          <a:lstStyle/>
          <a:p>
            <a:pPr algn="ctr"/>
            <a:r>
              <a:rPr lang="en-US"/>
              <a:t>deployed</a:t>
            </a:r>
          </a:p>
          <a:p>
            <a:pPr algn="ctr"/>
            <a:r>
              <a:rPr lang="en-US"/>
              <a:t>in</a:t>
            </a:r>
          </a:p>
        </p:txBody>
      </p:sp>
      <p:sp>
        <p:nvSpPr>
          <p:cNvPr id="54" name="TextBox 53">
            <a:extLst>
              <a:ext uri="{FF2B5EF4-FFF2-40B4-BE49-F238E27FC236}">
                <a16:creationId xmlns:a16="http://schemas.microsoft.com/office/drawing/2014/main" id="{6A3664A8-31B2-AA47-A48D-08D5EC82A590}"/>
              </a:ext>
            </a:extLst>
          </p:cNvPr>
          <p:cNvSpPr txBox="1"/>
          <p:nvPr/>
        </p:nvSpPr>
        <p:spPr>
          <a:xfrm>
            <a:off x="9963396" y="3798310"/>
            <a:ext cx="765338" cy="369332"/>
          </a:xfrm>
          <a:prstGeom prst="rect">
            <a:avLst/>
          </a:prstGeom>
          <a:noFill/>
        </p:spPr>
        <p:txBody>
          <a:bodyPr wrap="square" rtlCol="0">
            <a:spAutoFit/>
          </a:bodyPr>
          <a:lstStyle/>
          <a:p>
            <a:r>
              <a:rPr lang="en-US"/>
              <a:t>meets</a:t>
            </a:r>
          </a:p>
        </p:txBody>
      </p:sp>
      <p:grpSp>
        <p:nvGrpSpPr>
          <p:cNvPr id="55" name="Group 54">
            <a:extLst>
              <a:ext uri="{FF2B5EF4-FFF2-40B4-BE49-F238E27FC236}">
                <a16:creationId xmlns:a16="http://schemas.microsoft.com/office/drawing/2014/main" id="{AF6F929A-FE17-9541-8E84-458BA6E44854}"/>
              </a:ext>
            </a:extLst>
          </p:cNvPr>
          <p:cNvGrpSpPr/>
          <p:nvPr/>
        </p:nvGrpSpPr>
        <p:grpSpPr>
          <a:xfrm>
            <a:off x="6162081" y="4917733"/>
            <a:ext cx="5596890" cy="957098"/>
            <a:chOff x="1882117" y="321550"/>
            <a:chExt cx="1341164" cy="804698"/>
          </a:xfrm>
          <a:solidFill>
            <a:srgbClr val="0070C0"/>
          </a:solidFill>
          <a:scene3d>
            <a:camera prst="orthographicFront">
              <a:rot lat="0" lon="0" rev="0"/>
            </a:camera>
            <a:lightRig rig="contrasting" dir="t">
              <a:rot lat="0" lon="0" rev="1200000"/>
            </a:lightRig>
          </a:scene3d>
        </p:grpSpPr>
        <p:sp>
          <p:nvSpPr>
            <p:cNvPr id="56" name="Rounded Rectangle 55">
              <a:extLst>
                <a:ext uri="{FF2B5EF4-FFF2-40B4-BE49-F238E27FC236}">
                  <a16:creationId xmlns:a16="http://schemas.microsoft.com/office/drawing/2014/main" id="{FB44134F-334F-C34A-BE9B-03B997258812}"/>
                </a:ext>
              </a:extLst>
            </p:cNvPr>
            <p:cNvSpPr/>
            <p:nvPr/>
          </p:nvSpPr>
          <p:spPr>
            <a:xfrm>
              <a:off x="1882117" y="321550"/>
              <a:ext cx="1341164" cy="804698"/>
            </a:xfrm>
            <a:prstGeom prst="roundRect">
              <a:avLst>
                <a:gd name="adj" fmla="val 10000"/>
              </a:avLst>
            </a:prstGeom>
            <a:grpFill/>
            <a:sp3d contourW="19050" prstMaterial="metal">
              <a:bevelT w="88900" h="203200"/>
              <a:bevelB w="165100" h="254000"/>
            </a:sp3d>
          </p:spPr>
          <p:style>
            <a:lnRef idx="0">
              <a:schemeClr val="lt1">
                <a:hueOff val="0"/>
                <a:satOff val="0"/>
                <a:lumOff val="0"/>
                <a:alphaOff val="0"/>
              </a:schemeClr>
            </a:lnRef>
            <a:fillRef idx="1">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pPr algn="ctr"/>
              <a:r>
                <a:rPr lang="en-US"/>
                <a:t>Decomposed, traceable, integrated, organized support for this proposition</a:t>
              </a:r>
            </a:p>
          </p:txBody>
        </p:sp>
        <p:sp>
          <p:nvSpPr>
            <p:cNvPr id="57" name="Rounded Rectangle 4">
              <a:extLst>
                <a:ext uri="{FF2B5EF4-FFF2-40B4-BE49-F238E27FC236}">
                  <a16:creationId xmlns:a16="http://schemas.microsoft.com/office/drawing/2014/main" id="{00208547-1FBD-2C4B-937F-C85870FC53F3}"/>
                </a:ext>
              </a:extLst>
            </p:cNvPr>
            <p:cNvSpPr/>
            <p:nvPr/>
          </p:nvSpPr>
          <p:spPr>
            <a:xfrm>
              <a:off x="1905686" y="345119"/>
              <a:ext cx="1294026" cy="757560"/>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129540" tIns="129540" rIns="129540" bIns="129540" numCol="1" spcCol="1270" anchor="ctr" anchorCtr="0">
              <a:noAutofit/>
            </a:bodyPr>
            <a:lstStyle/>
            <a:p>
              <a:pPr algn="ctr" defTabSz="1511300">
                <a:lnSpc>
                  <a:spcPct val="90000"/>
                </a:lnSpc>
                <a:spcBef>
                  <a:spcPct val="0"/>
                </a:spcBef>
                <a:spcAft>
                  <a:spcPct val="35000"/>
                </a:spcAft>
              </a:pPr>
              <a:endParaRPr lang="en-US" sz="3600"/>
            </a:p>
          </p:txBody>
        </p:sp>
      </p:grpSp>
      <p:sp>
        <p:nvSpPr>
          <p:cNvPr id="5" name="TextBox 4">
            <a:extLst>
              <a:ext uri="{FF2B5EF4-FFF2-40B4-BE49-F238E27FC236}">
                <a16:creationId xmlns:a16="http://schemas.microsoft.com/office/drawing/2014/main" id="{E3FB58D6-08CD-9443-A94F-B5032AC5EBCF}"/>
              </a:ext>
            </a:extLst>
          </p:cNvPr>
          <p:cNvSpPr txBox="1"/>
          <p:nvPr/>
        </p:nvSpPr>
        <p:spPr>
          <a:xfrm>
            <a:off x="6043379" y="3121760"/>
            <a:ext cx="4705701" cy="369332"/>
          </a:xfrm>
          <a:prstGeom prst="rect">
            <a:avLst/>
          </a:prstGeom>
          <a:noFill/>
        </p:spPr>
        <p:txBody>
          <a:bodyPr wrap="square" rtlCol="0">
            <a:spAutoFit/>
          </a:bodyPr>
          <a:lstStyle/>
          <a:p>
            <a:r>
              <a:rPr lang="en-US"/>
              <a:t>A Safety Claim is a Proposition over variables:</a:t>
            </a:r>
          </a:p>
        </p:txBody>
      </p:sp>
      <p:sp>
        <p:nvSpPr>
          <p:cNvPr id="58" name="TextBox 57">
            <a:extLst>
              <a:ext uri="{FF2B5EF4-FFF2-40B4-BE49-F238E27FC236}">
                <a16:creationId xmlns:a16="http://schemas.microsoft.com/office/drawing/2014/main" id="{FE6973C3-E325-4149-9F96-A3DF353BA8E1}"/>
              </a:ext>
            </a:extLst>
          </p:cNvPr>
          <p:cNvSpPr txBox="1"/>
          <p:nvPr/>
        </p:nvSpPr>
        <p:spPr>
          <a:xfrm>
            <a:off x="6162081" y="4548401"/>
            <a:ext cx="3047538" cy="369332"/>
          </a:xfrm>
          <a:prstGeom prst="rect">
            <a:avLst/>
          </a:prstGeom>
          <a:noFill/>
        </p:spPr>
        <p:txBody>
          <a:bodyPr wrap="square" rtlCol="0">
            <a:spAutoFit/>
          </a:bodyPr>
          <a:lstStyle/>
          <a:p>
            <a:r>
              <a:rPr lang="en-US"/>
              <a:t>Safety Assurance Case:</a:t>
            </a:r>
          </a:p>
        </p:txBody>
      </p:sp>
      <p:sp>
        <p:nvSpPr>
          <p:cNvPr id="7" name="Title 6">
            <a:extLst>
              <a:ext uri="{FF2B5EF4-FFF2-40B4-BE49-F238E27FC236}">
                <a16:creationId xmlns:a16="http://schemas.microsoft.com/office/drawing/2014/main" id="{18D6E200-A757-7AA7-C1EA-5F2AF674AAD7}"/>
              </a:ext>
            </a:extLst>
          </p:cNvPr>
          <p:cNvSpPr>
            <a:spLocks noGrp="1"/>
          </p:cNvSpPr>
          <p:nvPr>
            <p:ph type="title"/>
          </p:nvPr>
        </p:nvSpPr>
        <p:spPr/>
        <p:txBody>
          <a:bodyPr/>
          <a:lstStyle/>
          <a:p>
            <a:r>
              <a:rPr lang="en-US"/>
              <a:t>Safety Argumentation</a:t>
            </a:r>
          </a:p>
        </p:txBody>
      </p:sp>
      <p:sp>
        <p:nvSpPr>
          <p:cNvPr id="8" name="Slide Number Placeholder 2">
            <a:extLst>
              <a:ext uri="{FF2B5EF4-FFF2-40B4-BE49-F238E27FC236}">
                <a16:creationId xmlns:a16="http://schemas.microsoft.com/office/drawing/2014/main" id="{59294FC3-0447-C09D-511B-CF50234737EC}"/>
              </a:ext>
            </a:extLst>
          </p:cNvPr>
          <p:cNvSpPr>
            <a:spLocks noGrp="1"/>
          </p:cNvSpPr>
          <p:nvPr>
            <p:ph type="sldNum" sz="quarter" idx="12"/>
          </p:nvPr>
        </p:nvSpPr>
        <p:spPr>
          <a:xfrm>
            <a:off x="10875483" y="6590584"/>
            <a:ext cx="978355" cy="212999"/>
          </a:xfrm>
        </p:spPr>
        <p:txBody>
          <a:bodyPr/>
          <a:lstStyle/>
          <a:p>
            <a:fld id="{4B5A7D23-5EA3-BB48-9A7E-29066237FEC6}" type="slidenum">
              <a:rPr lang="en-US" smtClean="0">
                <a:solidFill>
                  <a:prstClr val="black">
                    <a:tint val="75000"/>
                  </a:prstClr>
                </a:solidFill>
              </a:rPr>
              <a:pPr/>
              <a:t>40</a:t>
            </a:fld>
            <a:endParaRPr lang="en-US">
              <a:solidFill>
                <a:prstClr val="black">
                  <a:tint val="75000"/>
                </a:prstClr>
              </a:solidFill>
            </a:endParaRPr>
          </a:p>
        </p:txBody>
      </p:sp>
    </p:spTree>
    <p:extLst>
      <p:ext uri="{BB962C8B-B14F-4D97-AF65-F5344CB8AC3E}">
        <p14:creationId xmlns:p14="http://schemas.microsoft.com/office/powerpoint/2010/main" val="3111732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53" grpId="0"/>
      <p:bldP spid="54" grpId="0"/>
      <p:bldP spid="5" grpId="0"/>
      <p:bldP spid="5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Streamlining Assurance and Certification Processes</a:t>
            </a:r>
          </a:p>
        </p:txBody>
      </p:sp>
      <p:sp>
        <p:nvSpPr>
          <p:cNvPr id="3" name="Content Placeholder 2"/>
          <p:cNvSpPr>
            <a:spLocks noGrp="1"/>
          </p:cNvSpPr>
          <p:nvPr>
            <p:ph idx="1"/>
          </p:nvPr>
        </p:nvSpPr>
        <p:spPr>
          <a:xfrm>
            <a:off x="330423" y="815967"/>
            <a:ext cx="11523415" cy="5540445"/>
          </a:xfrm>
        </p:spPr>
        <p:txBody>
          <a:bodyPr>
            <a:normAutofit fontScale="70000" lnSpcReduction="20000"/>
          </a:bodyPr>
          <a:lstStyle/>
          <a:p>
            <a:r>
              <a:rPr lang="en-US" sz="3300"/>
              <a:t>Overarching Properties (OPs) encapsulate the essential properties that should be satisfied by any entity (software, hardware, or system) for which approval is sought	</a:t>
            </a:r>
          </a:p>
          <a:p>
            <a:pPr lvl="1"/>
            <a:r>
              <a:rPr lang="en-US" sz="3000"/>
              <a:t>Intent, Correctness, and Innocuity</a:t>
            </a:r>
            <a:br>
              <a:rPr lang="en-US" sz="3300"/>
            </a:br>
            <a:endParaRPr lang="en-US" sz="3300"/>
          </a:p>
          <a:p>
            <a:r>
              <a:rPr lang="en-US" sz="3300"/>
              <a:t>Overarching Properties Working Group (OPWG) is currently working to “identify and justify evaluation Criteria that will facilitate producing sufficient evidence that the Overarching Properties are satisfied”</a:t>
            </a:r>
          </a:p>
          <a:p>
            <a:pPr lvl="1"/>
            <a:r>
              <a:rPr lang="en-US" sz="3000"/>
              <a:t>Creating format and requirements of OP descriptions</a:t>
            </a:r>
          </a:p>
          <a:p>
            <a:pPr lvl="1"/>
            <a:r>
              <a:rPr lang="en-US" sz="3000"/>
              <a:t>Providing current uses of argument-based approaches to assurance (safety cases)</a:t>
            </a:r>
          </a:p>
          <a:p>
            <a:pPr lvl="1"/>
            <a:r>
              <a:rPr lang="en-US" sz="3000"/>
              <a:t>Lexicography, lexicology, grammar, and style of written materials</a:t>
            </a:r>
          </a:p>
          <a:p>
            <a:pPr lvl="1"/>
            <a:r>
              <a:rPr lang="en-US" sz="3000"/>
              <a:t>Assisting in modifying the scope document to facilitate agreement between certification authorities</a:t>
            </a:r>
            <a:br>
              <a:rPr lang="en-US" sz="3300"/>
            </a:br>
            <a:endParaRPr lang="en-US" sz="3300"/>
          </a:p>
          <a:p>
            <a:r>
              <a:rPr lang="en-US" sz="3300"/>
              <a:t>Work to be done after completion of Criteria draft includes</a:t>
            </a:r>
          </a:p>
          <a:p>
            <a:pPr lvl="1"/>
            <a:r>
              <a:rPr lang="en-US" sz="3000"/>
              <a:t>Writing supplementary materials to help industry and authorities understand the Overarching Properties </a:t>
            </a:r>
          </a:p>
          <a:p>
            <a:pPr lvl="1"/>
            <a:r>
              <a:rPr lang="en-US" sz="3000"/>
              <a:t>Conducting evaluation of the sufficiency of the OPs relative to currently recognized standards</a:t>
            </a:r>
          </a:p>
          <a:p>
            <a:endParaRPr lang="en-US"/>
          </a:p>
        </p:txBody>
      </p:sp>
      <p:sp>
        <p:nvSpPr>
          <p:cNvPr id="7" name="Slide Number Placeholder 2">
            <a:extLst>
              <a:ext uri="{FF2B5EF4-FFF2-40B4-BE49-F238E27FC236}">
                <a16:creationId xmlns:a16="http://schemas.microsoft.com/office/drawing/2014/main" id="{D756F300-4E9D-C0C5-CDC1-85B55FCB6AD4}"/>
              </a:ext>
            </a:extLst>
          </p:cNvPr>
          <p:cNvSpPr>
            <a:spLocks noGrp="1"/>
          </p:cNvSpPr>
          <p:nvPr>
            <p:ph type="sldNum" sz="quarter" idx="12"/>
          </p:nvPr>
        </p:nvSpPr>
        <p:spPr>
          <a:xfrm>
            <a:off x="10875483" y="6590584"/>
            <a:ext cx="978355" cy="212999"/>
          </a:xfrm>
        </p:spPr>
        <p:txBody>
          <a:bodyPr/>
          <a:lstStyle/>
          <a:p>
            <a:fld id="{4B5A7D23-5EA3-BB48-9A7E-29066237FEC6}" type="slidenum">
              <a:rPr lang="en-US" smtClean="0">
                <a:solidFill>
                  <a:prstClr val="black">
                    <a:tint val="75000"/>
                  </a:prstClr>
                </a:solidFill>
              </a:rPr>
              <a:pPr/>
              <a:t>41</a:t>
            </a:fld>
            <a:endParaRPr lang="en-US">
              <a:solidFill>
                <a:prstClr val="black">
                  <a:tint val="75000"/>
                </a:prstClr>
              </a:solidFill>
            </a:endParaRPr>
          </a:p>
        </p:txBody>
      </p:sp>
    </p:spTree>
    <p:extLst>
      <p:ext uri="{BB962C8B-B14F-4D97-AF65-F5344CB8AC3E}">
        <p14:creationId xmlns:p14="http://schemas.microsoft.com/office/powerpoint/2010/main" val="23774880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A092A-0580-CC8C-72EC-D7D7A0376701}"/>
              </a:ext>
            </a:extLst>
          </p:cNvPr>
          <p:cNvSpPr>
            <a:spLocks noGrp="1"/>
          </p:cNvSpPr>
          <p:nvPr>
            <p:ph type="title"/>
          </p:nvPr>
        </p:nvSpPr>
        <p:spPr/>
        <p:txBody>
          <a:bodyPr/>
          <a:lstStyle/>
          <a:p>
            <a:r>
              <a:rPr lang="en-US"/>
              <a:t>Literature Review</a:t>
            </a:r>
            <a:endParaRPr lang="en-US" sz="2000" i="1">
              <a:solidFill>
                <a:schemeClr val="accent1"/>
              </a:solidFill>
            </a:endParaRPr>
          </a:p>
        </p:txBody>
      </p:sp>
      <p:graphicFrame>
        <p:nvGraphicFramePr>
          <p:cNvPr id="6" name="Content Placeholder 15">
            <a:extLst>
              <a:ext uri="{FF2B5EF4-FFF2-40B4-BE49-F238E27FC236}">
                <a16:creationId xmlns:a16="http://schemas.microsoft.com/office/drawing/2014/main" id="{2AAA2B76-FA06-89B6-9E40-642CC7D24450}"/>
              </a:ext>
            </a:extLst>
          </p:cNvPr>
          <p:cNvGraphicFramePr>
            <a:graphicFrameLocks/>
          </p:cNvGraphicFramePr>
          <p:nvPr/>
        </p:nvGraphicFramePr>
        <p:xfrm>
          <a:off x="762000" y="934065"/>
          <a:ext cx="10463546" cy="3438100"/>
        </p:xfrm>
        <a:graphic>
          <a:graphicData uri="http://schemas.openxmlformats.org/drawingml/2006/table">
            <a:tbl>
              <a:tblPr firstRow="1" bandRow="1">
                <a:tableStyleId>{21E4AEA4-8DFA-4A89-87EB-49C32662AFE0}</a:tableStyleId>
              </a:tblPr>
              <a:tblGrid>
                <a:gridCol w="5257800">
                  <a:extLst>
                    <a:ext uri="{9D8B030D-6E8A-4147-A177-3AD203B41FA5}">
                      <a16:colId xmlns:a16="http://schemas.microsoft.com/office/drawing/2014/main" val="20000"/>
                    </a:ext>
                  </a:extLst>
                </a:gridCol>
                <a:gridCol w="5205746">
                  <a:extLst>
                    <a:ext uri="{9D8B030D-6E8A-4147-A177-3AD203B41FA5}">
                      <a16:colId xmlns:a16="http://schemas.microsoft.com/office/drawing/2014/main" val="20001"/>
                    </a:ext>
                  </a:extLst>
                </a:gridCol>
              </a:tblGrid>
              <a:tr h="43649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800" b="0" i="0">
                          <a:solidFill>
                            <a:schemeClr val="tx1"/>
                          </a:solidFill>
                          <a:effectLst/>
                          <a:latin typeface="Verdana" panose="020B0604030504040204" pitchFamily="34" charset="0"/>
                          <a:ea typeface="Verdana" panose="020B0604030504040204" pitchFamily="34" charset="0"/>
                          <a:cs typeface="Arial" panose="020B0604020202020204" pitchFamily="34" charset="0"/>
                        </a:rPr>
                        <a:t>Gilles Geeraerts et al. (2018)</a:t>
                      </a:r>
                      <a:endParaRPr kumimoji="0" lang="en-US" sz="1800" b="0" i="0" u="none" strike="noStrike" cap="none" normalizeH="0" baseline="0">
                        <a:ln>
                          <a:noFill/>
                        </a:ln>
                        <a:solidFill>
                          <a:schemeClr val="tx1"/>
                        </a:solidFill>
                        <a:effectLst/>
                        <a:latin typeface="Verdana" panose="020B0604030504040204" pitchFamily="34" charset="0"/>
                        <a:ea typeface="Verdana" panose="020B0604030504040204" pitchFamily="34" charset="0"/>
                        <a:cs typeface="Verdana" charset="0"/>
                      </a:endParaRPr>
                    </a:p>
                  </a:txBody>
                  <a:tcPr marL="113603" marR="52789" marT="34962" marB="34962" anchor="ctr" horzOverflow="overflow">
                    <a:lnL w="12700" cmpd="sng">
                      <a:noFill/>
                    </a:lnL>
                    <a:lnR w="12700" cmpd="sng">
                      <a:noFill/>
                    </a:lnR>
                    <a:lnT w="12700" cap="flat" cmpd="sng" algn="ctr">
                      <a:noFill/>
                      <a:prstDash val="solid"/>
                      <a:round/>
                      <a:headEnd type="none" w="med" len="med"/>
                      <a:tailEnd type="none" w="med" len="med"/>
                    </a:lnT>
                    <a:lnB w="12700" cap="flat" cmpd="sng" algn="ctr">
                      <a:solidFill>
                        <a:srgbClr val="B7B7B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38125" marR="0" lvl="0" indent="0" algn="ctr" defTabSz="914400" rtl="0" eaLnBrk="1" fontAlgn="base" latinLnBrk="0" hangingPunct="1">
                        <a:lnSpc>
                          <a:spcPct val="100000"/>
                        </a:lnSpc>
                        <a:spcBef>
                          <a:spcPct val="0"/>
                        </a:spcBef>
                        <a:spcAft>
                          <a:spcPct val="0"/>
                        </a:spcAft>
                        <a:buClrTx/>
                        <a:buSzTx/>
                        <a:buFontTx/>
                        <a:buNone/>
                        <a:tabLst>
                          <a:tab pos="682625" algn="dec"/>
                        </a:tabLst>
                      </a:pPr>
                      <a:r>
                        <a:rPr lang="en-US" sz="1800" b="0" i="0">
                          <a:solidFill>
                            <a:schemeClr val="tx1"/>
                          </a:solidFill>
                          <a:effectLst/>
                          <a:latin typeface="Verdana" panose="020B0604030504040204" pitchFamily="34" charset="0"/>
                          <a:ea typeface="Verdana" panose="020B0604030504040204" pitchFamily="34" charset="0"/>
                          <a:cs typeface="Arial" panose="020B0604020202020204" pitchFamily="34" charset="0"/>
                        </a:rPr>
                        <a:t>Damien </a:t>
                      </a:r>
                      <a:r>
                        <a:rPr lang="en-US" sz="1800" b="0" i="0" err="1">
                          <a:solidFill>
                            <a:schemeClr val="tx1"/>
                          </a:solidFill>
                          <a:effectLst/>
                          <a:latin typeface="Verdana" panose="020B0604030504040204" pitchFamily="34" charset="0"/>
                          <a:ea typeface="Verdana" panose="020B0604030504040204" pitchFamily="34" charset="0"/>
                          <a:cs typeface="Arial" panose="020B0604020202020204" pitchFamily="34" charset="0"/>
                        </a:rPr>
                        <a:t>Busatto</a:t>
                      </a:r>
                      <a:r>
                        <a:rPr lang="en-US" sz="1800" b="0" i="0">
                          <a:solidFill>
                            <a:schemeClr val="tx1"/>
                          </a:solidFill>
                          <a:effectLst/>
                          <a:latin typeface="Verdana" panose="020B0604030504040204" pitchFamily="34" charset="0"/>
                          <a:ea typeface="Verdana" panose="020B0604030504040204" pitchFamily="34" charset="0"/>
                          <a:cs typeface="Arial" panose="020B0604020202020204" pitchFamily="34" charset="0"/>
                        </a:rPr>
                        <a:t>-Gaston et al. (2021)</a:t>
                      </a:r>
                      <a:endParaRPr kumimoji="0" lang="en-US" sz="1800" b="0" i="0" u="none" strike="noStrike" cap="none" normalizeH="0" baseline="0">
                        <a:ln>
                          <a:noFill/>
                        </a:ln>
                        <a:solidFill>
                          <a:schemeClr val="tx1"/>
                        </a:solidFill>
                        <a:effectLst/>
                        <a:latin typeface="Verdana" panose="020B0604030504040204" pitchFamily="34" charset="0"/>
                        <a:ea typeface="Verdana" panose="020B0604030504040204" pitchFamily="34" charset="0"/>
                        <a:cs typeface="Verdana" charset="0"/>
                      </a:endParaRPr>
                    </a:p>
                  </a:txBody>
                  <a:tcPr marL="52789" marR="52789" marT="34962" marB="34962" anchor="ctr" horzOverflow="overflow">
                    <a:lnL w="12700" cmpd="sng">
                      <a:noFill/>
                    </a:lnL>
                    <a:lnR w="12700" cmpd="sng">
                      <a:noFill/>
                    </a:lnR>
                    <a:lnT w="12700" cap="flat" cmpd="sng" algn="ctr">
                      <a:noFill/>
                      <a:prstDash val="solid"/>
                      <a:round/>
                      <a:headEnd type="none" w="med" len="med"/>
                      <a:tailEnd type="none" w="med" len="med"/>
                    </a:lnT>
                    <a:lnB w="12700" cap="flat" cmpd="sng" algn="ctr">
                      <a:solidFill>
                        <a:srgbClr val="B7B7B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6614938"/>
                  </a:ext>
                </a:extLst>
              </a:tr>
              <a:tr h="162478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Verdana" panose="020B0604030504040204" pitchFamily="34" charset="0"/>
                          <a:ea typeface="Verdana" panose="020B0604030504040204" pitchFamily="34" charset="0"/>
                          <a:cs typeface="Verdana" charset="0"/>
                        </a:rPr>
                        <a:t>Define a scheduler for </a:t>
                      </a:r>
                      <a:r>
                        <a:rPr lang="en-US" sz="1800" b="0">
                          <a:latin typeface="Verdana" panose="020B0604030504040204" pitchFamily="34" charset="0"/>
                          <a:ea typeface="Verdana" panose="020B0604030504040204" pitchFamily="34" charset="0"/>
                          <a:cs typeface="Arial" panose="020B0604020202020204" pitchFamily="34" charset="0"/>
                        </a:rPr>
                        <a:t>preemptible</a:t>
                      </a:r>
                      <a:r>
                        <a:rPr lang="en-US" altLang="en-US" sz="1800" b="1" kern="1200" baseline="30000">
                          <a:solidFill>
                            <a:schemeClr val="tx1"/>
                          </a:solidFill>
                          <a:latin typeface="Verdana" panose="020B0604030504040204" pitchFamily="34" charset="0"/>
                          <a:ea typeface="Verdana" panose="020B0604030504040204" pitchFamily="34" charset="0"/>
                          <a:cs typeface="+mn-cs"/>
                        </a:rPr>
                        <a:t>1</a:t>
                      </a:r>
                      <a:r>
                        <a:rPr lang="en-US" sz="1800" b="0">
                          <a:latin typeface="Verdana" panose="020B0604030504040204" pitchFamily="34" charset="0"/>
                          <a:ea typeface="Verdana" panose="020B0604030504040204" pitchFamily="34" charset="0"/>
                          <a:cs typeface="Arial" panose="020B0604020202020204" pitchFamily="34" charset="0"/>
                        </a:rPr>
                        <a:t> </a:t>
                      </a:r>
                      <a:r>
                        <a:rPr kumimoji="0" lang="en-US" sz="1800" b="1" i="0" u="none" strike="noStrike" cap="none" normalizeH="0" baseline="0">
                          <a:ln>
                            <a:noFill/>
                          </a:ln>
                          <a:solidFill>
                            <a:schemeClr val="tx1"/>
                          </a:solidFill>
                          <a:effectLst/>
                          <a:latin typeface="Verdana" panose="020B0604030504040204" pitchFamily="34" charset="0"/>
                          <a:ea typeface="Verdana" panose="020B0604030504040204" pitchFamily="34" charset="0"/>
                          <a:cs typeface="Verdana" charset="0"/>
                        </a:rPr>
                        <a:t>tasks</a:t>
                      </a:r>
                      <a:r>
                        <a:rPr kumimoji="0" lang="en-US" sz="1800" b="0" i="0" u="none" strike="noStrike" cap="none" normalizeH="0" baseline="0">
                          <a:ln>
                            <a:noFill/>
                          </a:ln>
                          <a:solidFill>
                            <a:schemeClr val="tx1"/>
                          </a:solidFill>
                          <a:effectLst/>
                          <a:latin typeface="Verdana" panose="020B0604030504040204" pitchFamily="34" charset="0"/>
                          <a:ea typeface="Verdana" panose="020B0604030504040204" pitchFamily="34" charset="0"/>
                          <a:cs typeface="Verdana" charset="0"/>
                        </a:rPr>
                        <a:t> and </a:t>
                      </a:r>
                      <a:r>
                        <a:rPr kumimoji="0" lang="en-US" sz="1800" b="1" i="0" u="none" strike="noStrike" cap="none" normalizeH="0" baseline="0">
                          <a:ln>
                            <a:noFill/>
                          </a:ln>
                          <a:solidFill>
                            <a:schemeClr val="tx1"/>
                          </a:solidFill>
                          <a:effectLst/>
                          <a:latin typeface="Verdana" panose="020B0604030504040204" pitchFamily="34" charset="0"/>
                          <a:ea typeface="Verdana" panose="020B0604030504040204" pitchFamily="34" charset="0"/>
                          <a:cs typeface="Verdana" charset="0"/>
                        </a:rPr>
                        <a:t>jobs </a:t>
                      </a:r>
                      <a:r>
                        <a:rPr kumimoji="0" lang="en-US" sz="1800" b="0" i="0" u="none" strike="noStrike" cap="none" normalizeH="0" baseline="0">
                          <a:ln>
                            <a:noFill/>
                          </a:ln>
                          <a:solidFill>
                            <a:schemeClr val="tx1"/>
                          </a:solidFill>
                          <a:effectLst/>
                          <a:latin typeface="Verdana" panose="020B0604030504040204" pitchFamily="34" charset="0"/>
                          <a:ea typeface="Verdana" panose="020B0604030504040204" pitchFamily="34" charset="0"/>
                          <a:cs typeface="Verdana" charset="0"/>
                        </a:rPr>
                        <a:t>and outlines how to build </a:t>
                      </a:r>
                      <a:r>
                        <a:rPr kumimoji="0" lang="en-US" sz="1800" b="1" i="0" u="none" strike="noStrike" cap="none" normalizeH="0" baseline="0">
                          <a:ln>
                            <a:noFill/>
                          </a:ln>
                          <a:solidFill>
                            <a:schemeClr val="tx1"/>
                          </a:solidFill>
                          <a:effectLst/>
                          <a:latin typeface="Verdana" panose="020B0604030504040204" pitchFamily="34" charset="0"/>
                          <a:ea typeface="Verdana" panose="020B0604030504040204" pitchFamily="34" charset="0"/>
                          <a:cs typeface="Verdana" charset="0"/>
                        </a:rPr>
                        <a:t>a finite MDP </a:t>
                      </a:r>
                      <a:r>
                        <a:rPr kumimoji="0" lang="en-US" sz="1800" b="0" i="0" u="none" strike="noStrike" cap="none" normalizeH="0" baseline="0">
                          <a:ln>
                            <a:noFill/>
                          </a:ln>
                          <a:solidFill>
                            <a:schemeClr val="tx1"/>
                          </a:solidFill>
                          <a:effectLst/>
                          <a:latin typeface="Verdana" panose="020B0604030504040204" pitchFamily="34" charset="0"/>
                          <a:ea typeface="Verdana" panose="020B0604030504040204" pitchFamily="34" charset="0"/>
                          <a:cs typeface="Verdana" charset="0"/>
                        </a:rPr>
                        <a:t>that</a:t>
                      </a:r>
                      <a:r>
                        <a:rPr kumimoji="0" lang="en-US" sz="1800" b="1" i="0" u="none" strike="noStrike" cap="none" normalizeH="0" baseline="0">
                          <a:ln>
                            <a:noFill/>
                          </a:ln>
                          <a:solidFill>
                            <a:schemeClr val="tx1"/>
                          </a:solidFill>
                          <a:effectLst/>
                          <a:latin typeface="Verdana" panose="020B0604030504040204" pitchFamily="34" charset="0"/>
                          <a:ea typeface="Verdana" panose="020B0604030504040204" pitchFamily="34" charset="0"/>
                          <a:cs typeface="Verdana" charset="0"/>
                        </a:rPr>
                        <a:t> accurately represents </a:t>
                      </a:r>
                      <a:r>
                        <a:rPr kumimoji="0" lang="en-US" sz="1800" b="0" i="0" u="none" strike="noStrike" cap="none" normalizeH="0" baseline="0">
                          <a:ln>
                            <a:noFill/>
                          </a:ln>
                          <a:solidFill>
                            <a:schemeClr val="tx1"/>
                          </a:solidFill>
                          <a:effectLst/>
                          <a:latin typeface="Verdana" panose="020B0604030504040204" pitchFamily="34" charset="0"/>
                          <a:ea typeface="Verdana" panose="020B0604030504040204" pitchFamily="34" charset="0"/>
                          <a:cs typeface="Verdana" charset="0"/>
                        </a:rPr>
                        <a:t>the system</a:t>
                      </a:r>
                    </a:p>
                  </a:txBody>
                  <a:tcPr marL="113603" marR="52789" marT="34962" marB="34962" anchor="ctr" horzOverflow="overflow">
                    <a:lnL w="12700" cmpd="sng">
                      <a:noFill/>
                    </a:lnL>
                    <a:lnR w="12700" cmpd="sng">
                      <a:noFill/>
                    </a:lnR>
                    <a:lnT w="12700" cap="flat" cmpd="sng" algn="ctr">
                      <a:solidFill>
                        <a:srgbClr val="B7B7B7"/>
                      </a:solidFill>
                      <a:prstDash val="solid"/>
                      <a:round/>
                      <a:headEnd type="none" w="med" len="med"/>
                      <a:tailEnd type="none" w="med" len="med"/>
                    </a:lnT>
                    <a:lnB w="12700" cap="flat" cmpd="sng" algn="ctr">
                      <a:solidFill>
                        <a:srgbClr val="B7B7B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38125" marR="0" lvl="0" indent="0" algn="l" defTabSz="914400" rtl="0" eaLnBrk="1" fontAlgn="base" latinLnBrk="0" hangingPunct="1">
                        <a:lnSpc>
                          <a:spcPct val="100000"/>
                        </a:lnSpc>
                        <a:spcBef>
                          <a:spcPct val="0"/>
                        </a:spcBef>
                        <a:spcAft>
                          <a:spcPct val="0"/>
                        </a:spcAft>
                        <a:buClrTx/>
                        <a:buSzTx/>
                        <a:buFontTx/>
                        <a:buNone/>
                        <a:tabLst>
                          <a:tab pos="682625" algn="dec"/>
                        </a:tabLst>
                        <a:defRPr/>
                      </a:pPr>
                      <a:r>
                        <a:rPr lang="en-US" sz="1800" b="0" kern="1200">
                          <a:solidFill>
                            <a:schemeClr val="tx1"/>
                          </a:solidFill>
                          <a:latin typeface="Verdana" panose="020B0604030504040204" pitchFamily="34" charset="0"/>
                          <a:ea typeface="Verdana" panose="020B0604030504040204" pitchFamily="34" charset="0"/>
                          <a:cs typeface="+mn-cs"/>
                        </a:rPr>
                        <a:t>The authors discuss a safe </a:t>
                      </a:r>
                      <a:r>
                        <a:rPr lang="en-US" sz="1800" b="1" kern="1200">
                          <a:solidFill>
                            <a:schemeClr val="tx1"/>
                          </a:solidFill>
                          <a:latin typeface="Verdana" panose="020B0604030504040204" pitchFamily="34" charset="0"/>
                          <a:ea typeface="Verdana" panose="020B0604030504040204" pitchFamily="34" charset="0"/>
                          <a:cs typeface="+mn-cs"/>
                        </a:rPr>
                        <a:t>sampling algorithm </a:t>
                      </a:r>
                      <a:r>
                        <a:rPr lang="en-US" sz="1800" b="0" i="0" kern="1200">
                          <a:solidFill>
                            <a:schemeClr val="dk1"/>
                          </a:solidFill>
                          <a:effectLst/>
                          <a:latin typeface="Verdana" panose="020B0604030504040204" pitchFamily="34" charset="0"/>
                          <a:ea typeface="Verdana" panose="020B0604030504040204" pitchFamily="34" charset="0"/>
                          <a:cs typeface="+mn-cs"/>
                        </a:rPr>
                        <a:t>and prove that sample complexity is proportional to the size of the domain of the distribution.</a:t>
                      </a:r>
                      <a:endParaRPr lang="en-US" sz="1800" kern="1200">
                        <a:solidFill>
                          <a:schemeClr val="dk1"/>
                        </a:solidFill>
                        <a:effectLst/>
                        <a:latin typeface="Verdana" panose="020B0604030504040204" pitchFamily="34" charset="0"/>
                        <a:ea typeface="Verdana" panose="020B0604030504040204" pitchFamily="34" charset="0"/>
                        <a:cs typeface="+mn-cs"/>
                      </a:endParaRPr>
                    </a:p>
                    <a:p>
                      <a:pPr marL="238125" marR="0" lvl="0" indent="0" algn="l" defTabSz="914400" rtl="0" eaLnBrk="1" fontAlgn="base" latinLnBrk="0" hangingPunct="1">
                        <a:lnSpc>
                          <a:spcPct val="100000"/>
                        </a:lnSpc>
                        <a:spcBef>
                          <a:spcPct val="0"/>
                        </a:spcBef>
                        <a:spcAft>
                          <a:spcPct val="0"/>
                        </a:spcAft>
                        <a:buClrTx/>
                        <a:buSzTx/>
                        <a:buFontTx/>
                        <a:buNone/>
                        <a:tabLst>
                          <a:tab pos="682625" algn="dec"/>
                        </a:tabLst>
                        <a:defRPr/>
                      </a:pPr>
                      <a:endParaRPr lang="en-US" sz="1800" b="0" kern="1200">
                        <a:solidFill>
                          <a:schemeClr val="tx1"/>
                        </a:solidFill>
                        <a:latin typeface="Verdana" panose="020B0604030504040204" pitchFamily="34" charset="0"/>
                        <a:ea typeface="Verdana" panose="020B0604030504040204" pitchFamily="34" charset="0"/>
                        <a:cs typeface="+mn-cs"/>
                      </a:endParaRPr>
                    </a:p>
                  </a:txBody>
                  <a:tcPr marL="52789" marR="52789" marT="34962" marB="34962" anchor="ctr" horzOverflow="overflow">
                    <a:lnL w="12700" cmpd="sng">
                      <a:noFill/>
                    </a:lnL>
                    <a:lnR w="12700" cmpd="sng">
                      <a:noFill/>
                    </a:lnR>
                    <a:lnT w="12700" cap="flat" cmpd="sng" algn="ctr">
                      <a:solidFill>
                        <a:srgbClr val="B7B7B7"/>
                      </a:solidFill>
                      <a:prstDash val="solid"/>
                      <a:round/>
                      <a:headEnd type="none" w="med" len="med"/>
                      <a:tailEnd type="none" w="med" len="med"/>
                    </a:lnT>
                    <a:lnB w="12700" cap="flat" cmpd="sng" algn="ctr">
                      <a:solidFill>
                        <a:srgbClr val="B7B7B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376824">
                <a:tc>
                  <a:txBody>
                    <a:bodyPr/>
                    <a:lstStyle/>
                    <a:p>
                      <a:pPr lvl="0"/>
                      <a:r>
                        <a:rPr lang="en-US" sz="2000">
                          <a:latin typeface="Verdana" panose="020B0604030504040204" pitchFamily="34" charset="0"/>
                          <a:ea typeface="Verdana" panose="020B0604030504040204" pitchFamily="34" charset="0"/>
                          <a:cs typeface="Arial" panose="020B0604020202020204" pitchFamily="34" charset="0"/>
                        </a:rPr>
                        <a:t>Outline a method for finding a </a:t>
                      </a:r>
                      <a:r>
                        <a:rPr lang="en-US" sz="2000" b="1">
                          <a:latin typeface="Verdana" panose="020B0604030504040204" pitchFamily="34" charset="0"/>
                          <a:ea typeface="Verdana" panose="020B0604030504040204" pitchFamily="34" charset="0"/>
                          <a:cs typeface="Arial" panose="020B0604020202020204" pitchFamily="34" charset="0"/>
                        </a:rPr>
                        <a:t>safe and optimal scheduler </a:t>
                      </a:r>
                      <a:r>
                        <a:rPr lang="en-US" sz="2000">
                          <a:latin typeface="Verdana" panose="020B0604030504040204" pitchFamily="34" charset="0"/>
                          <a:ea typeface="Verdana" panose="020B0604030504040204" pitchFamily="34" charset="0"/>
                          <a:cs typeface="Arial" panose="020B0604020202020204" pitchFamily="34" charset="0"/>
                        </a:rPr>
                        <a:t>for the </a:t>
                      </a:r>
                      <a:r>
                        <a:rPr lang="en-US" sz="2000" b="1">
                          <a:latin typeface="Verdana" panose="020B0604030504040204" pitchFamily="34" charset="0"/>
                          <a:ea typeface="Verdana" panose="020B0604030504040204" pitchFamily="34" charset="0"/>
                          <a:cs typeface="Arial" panose="020B0604020202020204" pitchFamily="34" charset="0"/>
                        </a:rPr>
                        <a:t>MDP model.</a:t>
                      </a:r>
                    </a:p>
                  </a:txBody>
                  <a:tcPr marL="113603" marR="52789" marT="34962" marB="34962" anchor="ctr" horzOverflow="overflow">
                    <a:lnL w="12700" cmpd="sng">
                      <a:noFill/>
                    </a:lnL>
                    <a:lnR w="12700" cmpd="sng">
                      <a:noFill/>
                    </a:lnR>
                    <a:lnT w="12700" cap="flat" cmpd="sng" algn="ctr">
                      <a:solidFill>
                        <a:srgbClr val="B7B7B7"/>
                      </a:solidFill>
                      <a:prstDash val="solid"/>
                      <a:round/>
                      <a:headEnd type="none" w="med" len="med"/>
                      <a:tailEnd type="none" w="med" len="med"/>
                    </a:lnT>
                    <a:lnB w="12700" cap="flat" cmpd="sng" algn="ctr">
                      <a:solidFill>
                        <a:srgbClr val="F4F4F4">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38125" marR="0" lvl="0" indent="0" algn="l" defTabSz="914400" rtl="0" eaLnBrk="1" fontAlgn="base" latinLnBrk="0" hangingPunct="1">
                        <a:lnSpc>
                          <a:spcPct val="100000"/>
                        </a:lnSpc>
                        <a:spcBef>
                          <a:spcPct val="0"/>
                        </a:spcBef>
                        <a:spcAft>
                          <a:spcPct val="0"/>
                        </a:spcAft>
                        <a:buClrTx/>
                        <a:buSzTx/>
                        <a:buFontTx/>
                        <a:buNone/>
                        <a:tabLst>
                          <a:tab pos="682625" algn="dec"/>
                        </a:tabLst>
                        <a:defRPr/>
                      </a:pPr>
                      <a:r>
                        <a:rPr lang="en-US" altLang="en-US" sz="1800" b="0" kern="1200">
                          <a:solidFill>
                            <a:schemeClr val="tx1"/>
                          </a:solidFill>
                          <a:latin typeface="Verdana" panose="020B0604030504040204" pitchFamily="34" charset="0"/>
                          <a:ea typeface="Verdana" panose="020B0604030504040204" pitchFamily="34" charset="0"/>
                          <a:cs typeface="+mn-cs"/>
                        </a:rPr>
                        <a:t>Show that </a:t>
                      </a:r>
                      <a:r>
                        <a:rPr lang="en-US" altLang="en-US" sz="1800" b="1" kern="1200">
                          <a:solidFill>
                            <a:schemeClr val="tx1"/>
                          </a:solidFill>
                          <a:latin typeface="Verdana" panose="020B0604030504040204" pitchFamily="34" charset="0"/>
                          <a:ea typeface="Verdana" panose="020B0604030504040204" pitchFamily="34" charset="0"/>
                          <a:cs typeface="+mn-cs"/>
                        </a:rPr>
                        <a:t>Monte-Carlo Tree Search (MCTS)  </a:t>
                      </a:r>
                      <a:r>
                        <a:rPr lang="en-US" altLang="en-US" sz="1800" b="0" kern="1200">
                          <a:solidFill>
                            <a:schemeClr val="tx1"/>
                          </a:solidFill>
                          <a:latin typeface="Verdana" panose="020B0604030504040204" pitchFamily="34" charset="0"/>
                          <a:ea typeface="Verdana" panose="020B0604030504040204" pitchFamily="34" charset="0"/>
                          <a:cs typeface="+mn-cs"/>
                        </a:rPr>
                        <a:t>can be used to solve </a:t>
                      </a:r>
                      <a:r>
                        <a:rPr lang="en-US" altLang="en-US" sz="1800" b="1" kern="1200">
                          <a:solidFill>
                            <a:schemeClr val="tx1"/>
                          </a:solidFill>
                          <a:latin typeface="Verdana" panose="020B0604030504040204" pitchFamily="34" charset="0"/>
                          <a:ea typeface="Verdana" panose="020B0604030504040204" pitchFamily="34" charset="0"/>
                          <a:cs typeface="+mn-cs"/>
                        </a:rPr>
                        <a:t>preemptible</a:t>
                      </a:r>
                      <a:r>
                        <a:rPr lang="en-US" altLang="en-US" sz="1800" b="1" kern="1200" baseline="30000">
                          <a:solidFill>
                            <a:schemeClr val="tx1"/>
                          </a:solidFill>
                          <a:latin typeface="Verdana" panose="020B0604030504040204" pitchFamily="34" charset="0"/>
                          <a:ea typeface="Verdana" panose="020B0604030504040204" pitchFamily="34" charset="0"/>
                          <a:cs typeface="+mn-cs"/>
                        </a:rPr>
                        <a:t>1</a:t>
                      </a:r>
                      <a:r>
                        <a:rPr lang="en-US" altLang="en-US" sz="1800" b="0" kern="1200">
                          <a:solidFill>
                            <a:schemeClr val="tx1"/>
                          </a:solidFill>
                          <a:latin typeface="Verdana" panose="020B0604030504040204" pitchFamily="34" charset="0"/>
                          <a:ea typeface="Verdana" panose="020B0604030504040204" pitchFamily="34" charset="0"/>
                          <a:cs typeface="+mn-cs"/>
                        </a:rPr>
                        <a:t> scheduling systems with large state-spaces (e.g. 10</a:t>
                      </a:r>
                      <a:r>
                        <a:rPr lang="en-US" altLang="en-US" sz="1800" b="0" kern="1200" baseline="30000">
                          <a:solidFill>
                            <a:schemeClr val="tx1"/>
                          </a:solidFill>
                          <a:latin typeface="Verdana" panose="020B0604030504040204" pitchFamily="34" charset="0"/>
                          <a:ea typeface="Verdana" panose="020B0604030504040204" pitchFamily="34" charset="0"/>
                          <a:cs typeface="+mn-cs"/>
                        </a:rPr>
                        <a:t>20</a:t>
                      </a:r>
                      <a:r>
                        <a:rPr lang="en-US" altLang="en-US" sz="1800" b="0" kern="1200" baseline="0">
                          <a:solidFill>
                            <a:schemeClr val="tx1"/>
                          </a:solidFill>
                          <a:latin typeface="Verdana" panose="020B0604030504040204" pitchFamily="34" charset="0"/>
                          <a:ea typeface="Verdana" panose="020B0604030504040204" pitchFamily="34" charset="0"/>
                          <a:cs typeface="+mn-cs"/>
                        </a:rPr>
                        <a:t>)</a:t>
                      </a:r>
                      <a:endParaRPr lang="en-US" altLang="en-US" sz="1800" b="0" kern="1200">
                        <a:solidFill>
                          <a:schemeClr val="tx1"/>
                        </a:solidFill>
                        <a:latin typeface="Verdana" panose="020B0604030504040204" pitchFamily="34" charset="0"/>
                        <a:ea typeface="Verdana" panose="020B0604030504040204" pitchFamily="34" charset="0"/>
                        <a:cs typeface="+mn-cs"/>
                      </a:endParaRPr>
                    </a:p>
                  </a:txBody>
                  <a:tcPr marL="52789" marR="52789" marT="34962" marB="34962" anchor="ctr" horzOverflow="overflow">
                    <a:lnL w="12700" cmpd="sng">
                      <a:noFill/>
                    </a:lnL>
                    <a:lnR w="12700" cmpd="sng">
                      <a:noFill/>
                    </a:lnR>
                    <a:lnT w="12700" cap="flat" cmpd="sng" algn="ctr">
                      <a:solidFill>
                        <a:srgbClr val="B7B7B7"/>
                      </a:solidFill>
                      <a:prstDash val="solid"/>
                      <a:round/>
                      <a:headEnd type="none" w="med" len="med"/>
                      <a:tailEnd type="none" w="med" len="med"/>
                    </a:lnT>
                    <a:lnB w="12700" cap="flat" cmpd="sng" algn="ctr">
                      <a:solidFill>
                        <a:srgbClr val="F4F4F4">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3" name="TextBox 2">
            <a:extLst>
              <a:ext uri="{FF2B5EF4-FFF2-40B4-BE49-F238E27FC236}">
                <a16:creationId xmlns:a16="http://schemas.microsoft.com/office/drawing/2014/main" id="{D21A2EA5-44EC-CECE-828E-E3D7B0B9B217}"/>
              </a:ext>
            </a:extLst>
          </p:cNvPr>
          <p:cNvSpPr txBox="1"/>
          <p:nvPr/>
        </p:nvSpPr>
        <p:spPr>
          <a:xfrm>
            <a:off x="626533" y="4424872"/>
            <a:ext cx="11336866" cy="323165"/>
          </a:xfrm>
          <a:prstGeom prst="rect">
            <a:avLst/>
          </a:prstGeom>
          <a:noFill/>
        </p:spPr>
        <p:txBody>
          <a:bodyPr wrap="square" lIns="0" rIns="0" anchor="ctr" anchorCtr="0">
            <a:noAutofit/>
          </a:bodyPr>
          <a:lstStyle/>
          <a:p>
            <a:pPr eaLnBrk="1">
              <a:buSzPts val="2400"/>
            </a:pPr>
            <a:r>
              <a:rPr lang="en-US" sz="1100" i="0" baseline="30000">
                <a:solidFill>
                  <a:schemeClr val="tx1"/>
                </a:solidFill>
                <a:effectLst/>
                <a:latin typeface="Verdana" panose="020B0604030504040204" pitchFamily="34" charset="0"/>
                <a:ea typeface="Verdana" panose="020B0604030504040204" pitchFamily="34" charset="0"/>
              </a:rPr>
              <a:t>1</a:t>
            </a:r>
            <a:r>
              <a:rPr lang="en-US" altLang="en-US" sz="1100">
                <a:solidFill>
                  <a:schemeClr val="tx1"/>
                </a:solidFill>
                <a:latin typeface="Verdana" panose="020B0604030504040204" pitchFamily="34" charset="0"/>
                <a:ea typeface="Verdana" panose="020B0604030504040204" pitchFamily="34" charset="0"/>
              </a:rPr>
              <a:t>Preemptible jobs can be interrupted and resumed. Non-Preemptible jobs must be completed before a new job can be started (</a:t>
            </a:r>
            <a:r>
              <a:rPr lang="en-US" sz="1100" i="0" err="1">
                <a:solidFill>
                  <a:schemeClr val="tx1"/>
                </a:solidFill>
                <a:effectLst/>
                <a:latin typeface="Verdana" panose="020B0604030504040204" pitchFamily="34" charset="0"/>
                <a:ea typeface="Verdana" panose="020B0604030504040204" pitchFamily="34" charset="0"/>
              </a:rPr>
              <a:t>Buttazzo</a:t>
            </a:r>
            <a:r>
              <a:rPr lang="en-US" sz="1100" i="0">
                <a:solidFill>
                  <a:schemeClr val="tx1"/>
                </a:solidFill>
                <a:effectLst/>
                <a:latin typeface="Verdana" panose="020B0604030504040204" pitchFamily="34" charset="0"/>
                <a:ea typeface="Verdana" panose="020B0604030504040204" pitchFamily="34" charset="0"/>
              </a:rPr>
              <a:t> et al. (2012))</a:t>
            </a:r>
            <a:endParaRPr lang="en-US" altLang="en-US" sz="1100">
              <a:solidFill>
                <a:schemeClr val="tx1"/>
              </a:solidFill>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5A7E3811-3F7E-FAE4-D80F-323762766972}"/>
              </a:ext>
            </a:extLst>
          </p:cNvPr>
          <p:cNvSpPr txBox="1"/>
          <p:nvPr/>
        </p:nvSpPr>
        <p:spPr>
          <a:xfrm>
            <a:off x="152400" y="5334000"/>
            <a:ext cx="11894411" cy="749821"/>
          </a:xfrm>
          <a:prstGeom prst="rect">
            <a:avLst/>
          </a:prstGeom>
          <a:solidFill>
            <a:schemeClr val="accent1"/>
          </a:solidFill>
        </p:spPr>
        <p:txBody>
          <a:bodyPr wrap="square" lIns="0" rIns="0" anchor="ctr" anchorCtr="0">
            <a:noAutofit/>
          </a:bodyPr>
          <a:lstStyle/>
          <a:p>
            <a:pPr marL="228600" indent="-228600" algn="ctr" eaLnBrk="1">
              <a:buSzPts val="2400"/>
            </a:pPr>
            <a:r>
              <a:rPr lang="en-US" b="1" i="0">
                <a:solidFill>
                  <a:schemeClr val="bg1"/>
                </a:solidFill>
                <a:effectLst/>
                <a:latin typeface="Verdana" panose="020B0604030504040204" pitchFamily="34" charset="0"/>
                <a:ea typeface="Verdana" panose="020B0604030504040204" pitchFamily="34" charset="0"/>
              </a:rPr>
              <a:t>The MDP model, sampling algorithm, and MCTS used by these authors served as a foundation for our approach</a:t>
            </a:r>
            <a:endParaRPr lang="en-US" altLang="en-US" b="1">
              <a:solidFill>
                <a:schemeClr val="bg1"/>
              </a:solidFill>
              <a:latin typeface="Verdana" panose="020B0604030504040204" pitchFamily="34" charset="0"/>
              <a:ea typeface="Verdana" panose="020B0604030504040204" pitchFamily="34" charset="0"/>
            </a:endParaRPr>
          </a:p>
        </p:txBody>
      </p:sp>
      <p:sp>
        <p:nvSpPr>
          <p:cNvPr id="4" name="Slide Number Placeholder 3">
            <a:extLst>
              <a:ext uri="{FF2B5EF4-FFF2-40B4-BE49-F238E27FC236}">
                <a16:creationId xmlns:a16="http://schemas.microsoft.com/office/drawing/2014/main" id="{AC14AA66-7FD3-4916-0950-1EF971A71E5F}"/>
              </a:ext>
            </a:extLst>
          </p:cNvPr>
          <p:cNvSpPr>
            <a:spLocks noGrp="1"/>
          </p:cNvSpPr>
          <p:nvPr>
            <p:ph type="sldNum" sz="quarter" idx="10"/>
          </p:nvPr>
        </p:nvSpPr>
        <p:spPr bwMode="auto">
          <a:xfrm>
            <a:off x="11088688" y="6403975"/>
            <a:ext cx="263525" cy="268288"/>
          </a:xfrm>
          <a:prstGeom prst="rect">
            <a:avLst/>
          </a:prstGeom>
          <a:noFill/>
          <a:ln>
            <a:noFill/>
          </a:ln>
          <a:effectLst/>
        </p:spPr>
        <p:txBody>
          <a:bodyPr vert="horz" wrap="none" lIns="45700" tIns="45700" rIns="45700" bIns="45700" numCol="1" anchor="ctr" anchorCtr="0" compatLnSpc="1">
            <a:prstTxWarp prst="textNoShape">
              <a:avLst/>
            </a:prstTxWarp>
          </a:bodyPr>
          <a:lstStyle>
            <a:defPPr>
              <a:defRPr lang="en-US"/>
            </a:defPPr>
            <a:lvl1pPr algn="r" rtl="0" eaLnBrk="1" fontAlgn="base" hangingPunct="0">
              <a:spcBef>
                <a:spcPct val="0"/>
              </a:spcBef>
              <a:spcAft>
                <a:spcPct val="0"/>
              </a:spcAft>
              <a:defRPr sz="1200" b="1" kern="1200">
                <a:solidFill>
                  <a:schemeClr val="bg1"/>
                </a:solidFill>
                <a:latin typeface="+mn-lt"/>
                <a:ea typeface="+mn-ea"/>
                <a:cs typeface="+mn-cs"/>
                <a:sym typeface="Calibri" panose="020F050202020403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a:lstStyle>
          <a:p>
            <a:pPr>
              <a:defRPr/>
            </a:pPr>
            <a:fld id="{4924B9CF-EA40-42B2-804F-F87EFCFE5183}" type="slidenum">
              <a:rPr lang="en-US" altLang="en-US" smtClean="0"/>
              <a:pPr>
                <a:defRPr/>
              </a:pPr>
              <a:t>42</a:t>
            </a:fld>
            <a:endParaRPr lang="en-US" altLang="en-US"/>
          </a:p>
        </p:txBody>
      </p:sp>
      <p:sp>
        <p:nvSpPr>
          <p:cNvPr id="7" name="Slide Number Placeholder 2">
            <a:extLst>
              <a:ext uri="{FF2B5EF4-FFF2-40B4-BE49-F238E27FC236}">
                <a16:creationId xmlns:a16="http://schemas.microsoft.com/office/drawing/2014/main" id="{224799F3-C011-9A5E-E62F-67DD73B1BC99}"/>
              </a:ext>
            </a:extLst>
          </p:cNvPr>
          <p:cNvSpPr>
            <a:spLocks noGrp="1"/>
          </p:cNvSpPr>
          <p:nvPr>
            <p:ph type="sldNum" sz="quarter" idx="12"/>
          </p:nvPr>
        </p:nvSpPr>
        <p:spPr>
          <a:xfrm>
            <a:off x="10875483" y="6590584"/>
            <a:ext cx="978355" cy="212999"/>
          </a:xfrm>
        </p:spPr>
        <p:txBody>
          <a:bodyPr/>
          <a:lstStyle/>
          <a:p>
            <a:fld id="{4B5A7D23-5EA3-BB48-9A7E-29066237FEC6}" type="slidenum">
              <a:rPr lang="en-US" smtClean="0">
                <a:solidFill>
                  <a:prstClr val="black">
                    <a:tint val="75000"/>
                  </a:prstClr>
                </a:solidFill>
              </a:rPr>
              <a:pPr/>
              <a:t>42</a:t>
            </a:fld>
            <a:endParaRPr lang="en-US">
              <a:solidFill>
                <a:prstClr val="black">
                  <a:tint val="75000"/>
                </a:prstClr>
              </a:solidFill>
            </a:endParaRPr>
          </a:p>
        </p:txBody>
      </p:sp>
    </p:spTree>
    <p:extLst>
      <p:ext uri="{BB962C8B-B14F-4D97-AF65-F5344CB8AC3E}">
        <p14:creationId xmlns:p14="http://schemas.microsoft.com/office/powerpoint/2010/main" val="24704627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9" name="Rectangle 8" descr="Google Shape;97;p2">
            <a:extLst>
              <a:ext uri="{FF2B5EF4-FFF2-40B4-BE49-F238E27FC236}">
                <a16:creationId xmlns:a16="http://schemas.microsoft.com/office/drawing/2014/main" id="{E7E1BF3D-43BA-4573-AAE8-C49D56F36C53}"/>
              </a:ext>
            </a:extLst>
          </p:cNvPr>
          <p:cNvSpPr>
            <a:spLocks noGrp="1"/>
          </p:cNvSpPr>
          <p:nvPr>
            <p:ph idx="1"/>
          </p:nvPr>
        </p:nvSpPr>
        <p:spPr>
          <a:xfrm>
            <a:off x="330424" y="815967"/>
            <a:ext cx="7027634" cy="5987616"/>
          </a:xfrm>
        </p:spPr>
        <p:txBody>
          <a:bodyPr anchor="ctr"/>
          <a:lstStyle/>
          <a:p>
            <a:pPr marL="200025" indent="-200025" defTabSz="803275" eaLnBrk="1">
              <a:lnSpc>
                <a:spcPct val="100000"/>
              </a:lnSpc>
              <a:spcBef>
                <a:spcPts val="600"/>
              </a:spcBef>
              <a:buSzPts val="2100"/>
            </a:pPr>
            <a:r>
              <a:rPr lang="en-US" altLang="en-US" b="1" dirty="0"/>
              <a:t>Goal</a:t>
            </a:r>
            <a:r>
              <a:rPr lang="en-US" altLang="en-US" dirty="0"/>
              <a:t>: Model requests across a finite set of </a:t>
            </a:r>
            <a:r>
              <a:rPr lang="en-US" altLang="en-US" dirty="0" err="1"/>
              <a:t>vertihubs</a:t>
            </a:r>
            <a:r>
              <a:rPr lang="en-US" altLang="en-US" dirty="0"/>
              <a:t> </a:t>
            </a:r>
          </a:p>
          <a:p>
            <a:pPr marL="200025" indent="-200025" defTabSz="803275" eaLnBrk="1">
              <a:lnSpc>
                <a:spcPct val="100000"/>
              </a:lnSpc>
              <a:spcBef>
                <a:spcPts val="600"/>
              </a:spcBef>
              <a:buSzPts val="2100"/>
            </a:pPr>
            <a:r>
              <a:rPr lang="en-US" altLang="en-US" b="1" dirty="0"/>
              <a:t>Routes:</a:t>
            </a:r>
            <a:r>
              <a:rPr lang="en-US" altLang="en-US" dirty="0"/>
              <a:t> Route between two </a:t>
            </a:r>
            <a:r>
              <a:rPr lang="en-US" altLang="en-US" dirty="0" err="1"/>
              <a:t>vertihubs</a:t>
            </a:r>
            <a:r>
              <a:rPr lang="en-US" altLang="en-US" dirty="0"/>
              <a:t>. Used to generate requests (C</a:t>
            </a:r>
            <a:r>
              <a:rPr lang="en-US" altLang="en-US" baseline="-6000" dirty="0"/>
              <a:t>i, </a:t>
            </a:r>
            <a:r>
              <a:rPr lang="en-US" altLang="en-US" dirty="0"/>
              <a:t>D</a:t>
            </a:r>
            <a:r>
              <a:rPr lang="en-US" altLang="en-US" baseline="-6000" dirty="0"/>
              <a:t>i, </a:t>
            </a:r>
            <a:r>
              <a:rPr lang="en-US" altLang="en-US" dirty="0"/>
              <a:t>A</a:t>
            </a:r>
            <a:r>
              <a:rPr lang="en-US" altLang="en-US" baseline="-6000" dirty="0"/>
              <a:t>i</a:t>
            </a:r>
            <a:r>
              <a:rPr lang="en-US" altLang="en-US" dirty="0"/>
              <a:t>)</a:t>
            </a:r>
          </a:p>
          <a:p>
            <a:pPr marL="200025" indent="-200025" defTabSz="803275" eaLnBrk="1">
              <a:lnSpc>
                <a:spcPct val="100000"/>
              </a:lnSpc>
              <a:spcBef>
                <a:spcPts val="600"/>
              </a:spcBef>
              <a:buSzPts val="2100"/>
            </a:pPr>
            <a:r>
              <a:rPr lang="en-US" altLang="en-US" b="1" dirty="0"/>
              <a:t>Requests:</a:t>
            </a:r>
            <a:r>
              <a:rPr lang="en-US" altLang="en-US" dirty="0"/>
              <a:t> Specific occurrence of travel on the route</a:t>
            </a:r>
          </a:p>
          <a:p>
            <a:pPr marL="200025" indent="-200025" defTabSz="803275" eaLnBrk="1">
              <a:lnSpc>
                <a:spcPct val="100000"/>
              </a:lnSpc>
              <a:spcBef>
                <a:spcPts val="600"/>
              </a:spcBef>
              <a:buSzPts val="2100"/>
            </a:pPr>
            <a:r>
              <a:rPr lang="en-US" altLang="en-US" b="1" dirty="0"/>
              <a:t>Elements of Request:</a:t>
            </a:r>
          </a:p>
          <a:p>
            <a:pPr marL="603250" lvl="1" indent="-201613" defTabSz="803275" eaLnBrk="1">
              <a:lnSpc>
                <a:spcPct val="100000"/>
              </a:lnSpc>
              <a:spcBef>
                <a:spcPts val="600"/>
              </a:spcBef>
              <a:buSzPts val="2100"/>
            </a:pPr>
            <a:r>
              <a:rPr lang="en-US" altLang="en-US" sz="2400" dirty="0"/>
              <a:t>C</a:t>
            </a:r>
            <a:r>
              <a:rPr lang="en-US" altLang="en-US" sz="2400" baseline="-6000" dirty="0"/>
              <a:t>i </a:t>
            </a:r>
            <a:r>
              <a:rPr lang="en-US" altLang="en-US" sz="2400" dirty="0"/>
              <a:t>: The completion time of the request</a:t>
            </a:r>
          </a:p>
          <a:p>
            <a:pPr marL="603250" lvl="1" indent="-201613" defTabSz="803275" eaLnBrk="1">
              <a:lnSpc>
                <a:spcPct val="100000"/>
              </a:lnSpc>
              <a:spcBef>
                <a:spcPts val="600"/>
              </a:spcBef>
              <a:buSzPts val="2100"/>
            </a:pPr>
            <a:r>
              <a:rPr lang="en-US" altLang="en-US" sz="2400" dirty="0"/>
              <a:t>D</a:t>
            </a:r>
            <a:r>
              <a:rPr lang="en-US" altLang="en-US" sz="2400" baseline="-6000" dirty="0"/>
              <a:t>i</a:t>
            </a:r>
            <a:r>
              <a:rPr lang="en-US" altLang="en-US" sz="2400" dirty="0"/>
              <a:t> : The deadline for the request (Hard or Soft)</a:t>
            </a:r>
          </a:p>
          <a:p>
            <a:pPr marL="603250" lvl="1" indent="-201613" defTabSz="803275" eaLnBrk="1">
              <a:lnSpc>
                <a:spcPct val="100000"/>
              </a:lnSpc>
              <a:spcBef>
                <a:spcPts val="600"/>
              </a:spcBef>
              <a:buSzPts val="2100"/>
            </a:pPr>
            <a:r>
              <a:rPr lang="en-US" altLang="en-US" sz="2400" dirty="0"/>
              <a:t>A</a:t>
            </a:r>
            <a:r>
              <a:rPr lang="en-US" altLang="en-US" sz="2400" baseline="-6000" dirty="0"/>
              <a:t>i</a:t>
            </a:r>
            <a:r>
              <a:rPr lang="en-US" altLang="en-US" sz="2400" dirty="0"/>
              <a:t> : The inter-arrival time for a new request on the same route</a:t>
            </a:r>
          </a:p>
          <a:p>
            <a:pPr marL="200025" indent="-200025" defTabSz="803275" eaLnBrk="1">
              <a:lnSpc>
                <a:spcPct val="100000"/>
              </a:lnSpc>
              <a:spcBef>
                <a:spcPts val="600"/>
              </a:spcBef>
              <a:buSzPts val="2100"/>
            </a:pPr>
            <a:r>
              <a:rPr lang="en-US" altLang="en-US" dirty="0"/>
              <a:t>Ex</a:t>
            </a:r>
            <a:r>
              <a:rPr lang="en-US" altLang="en-US" dirty="0">
                <a:solidFill>
                  <a:schemeClr val="tx1"/>
                </a:solidFill>
              </a:rPr>
              <a:t>. </a:t>
            </a:r>
            <a:r>
              <a:rPr lang="en-US" altLang="en-US" dirty="0">
                <a:solidFill>
                  <a:schemeClr val="tx1"/>
                </a:solidFill>
                <a:cs typeface="Arial" panose="020B0604020202020204" pitchFamily="34" charset="0"/>
              </a:rPr>
              <a:t>({3: 0.5, 4: 0.5}, 7, {8: 1.0}</a:t>
            </a:r>
            <a:r>
              <a:rPr lang="en-US" altLang="en-US" dirty="0">
                <a:cs typeface="Arial" panose="020B0604020202020204" pitchFamily="34" charset="0"/>
              </a:rPr>
              <a:t>) </a:t>
            </a:r>
          </a:p>
          <a:p>
            <a:pPr marL="200025" indent="-200025" defTabSz="803275" eaLnBrk="1">
              <a:lnSpc>
                <a:spcPct val="100000"/>
              </a:lnSpc>
              <a:spcBef>
                <a:spcPts val="600"/>
              </a:spcBef>
              <a:buSzPts val="2100"/>
            </a:pPr>
            <a:r>
              <a:rPr lang="en-US" altLang="en-US" dirty="0"/>
              <a:t>C</a:t>
            </a:r>
            <a:r>
              <a:rPr lang="en-US" altLang="en-US" baseline="-6000" dirty="0"/>
              <a:t>i</a:t>
            </a:r>
            <a:r>
              <a:rPr lang="en-US" altLang="en-US" dirty="0"/>
              <a:t> ≤ D</a:t>
            </a:r>
            <a:r>
              <a:rPr lang="en-US" altLang="en-US" baseline="-6000" dirty="0"/>
              <a:t>i</a:t>
            </a:r>
            <a:r>
              <a:rPr lang="en-US" altLang="en-US" dirty="0"/>
              <a:t> &lt; A</a:t>
            </a:r>
            <a:r>
              <a:rPr lang="en-US" altLang="en-US" baseline="-6000" dirty="0"/>
              <a:t>i</a:t>
            </a:r>
            <a:r>
              <a:rPr lang="en-US" altLang="en-US" dirty="0"/>
              <a:t> </a:t>
            </a:r>
          </a:p>
          <a:p>
            <a:pPr marL="0" indent="0" defTabSz="803275" eaLnBrk="1">
              <a:lnSpc>
                <a:spcPct val="100000"/>
              </a:lnSpc>
              <a:spcBef>
                <a:spcPts val="600"/>
              </a:spcBef>
              <a:buSzPts val="2100"/>
              <a:buNone/>
            </a:pPr>
            <a:endParaRPr lang="en-US" altLang="en-US" sz="2100" dirty="0"/>
          </a:p>
        </p:txBody>
      </p:sp>
      <p:sp>
        <p:nvSpPr>
          <p:cNvPr id="4" name="Slide Number Placeholder 2">
            <a:extLst>
              <a:ext uri="{FF2B5EF4-FFF2-40B4-BE49-F238E27FC236}">
                <a16:creationId xmlns:a16="http://schemas.microsoft.com/office/drawing/2014/main" id="{4E95896A-216E-8A8F-293C-2D05FDF8AC4A}"/>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rPr>
              <a:pPr/>
              <a:t>43</a:t>
            </a:fld>
            <a:endParaRPr lang="en-US">
              <a:solidFill>
                <a:prstClr val="black">
                  <a:tint val="75000"/>
                </a:prstClr>
              </a:solidFill>
            </a:endParaRPr>
          </a:p>
        </p:txBody>
      </p:sp>
      <p:sp>
        <p:nvSpPr>
          <p:cNvPr id="2" name="Title 1">
            <a:extLst>
              <a:ext uri="{FF2B5EF4-FFF2-40B4-BE49-F238E27FC236}">
                <a16:creationId xmlns:a16="http://schemas.microsoft.com/office/drawing/2014/main" id="{712296EA-7D04-400F-93FD-05665A3947EA}"/>
              </a:ext>
            </a:extLst>
          </p:cNvPr>
          <p:cNvSpPr>
            <a:spLocks noGrp="1"/>
          </p:cNvSpPr>
          <p:nvPr>
            <p:ph type="title"/>
          </p:nvPr>
        </p:nvSpPr>
        <p:spPr/>
        <p:txBody>
          <a:bodyPr/>
          <a:lstStyle/>
          <a:p>
            <a:r>
              <a:rPr lang="en-US"/>
              <a:t>Example:  UAM Scheduling System</a:t>
            </a:r>
          </a:p>
        </p:txBody>
      </p:sp>
      <p:sp>
        <p:nvSpPr>
          <p:cNvPr id="8" name="Slide Number Placeholder 7">
            <a:extLst>
              <a:ext uri="{FF2B5EF4-FFF2-40B4-BE49-F238E27FC236}">
                <a16:creationId xmlns:a16="http://schemas.microsoft.com/office/drawing/2014/main" id="{1A62E8EE-8FD0-356D-AC9D-0031DA8116DE}"/>
              </a:ext>
            </a:extLst>
          </p:cNvPr>
          <p:cNvSpPr>
            <a:spLocks noGrp="1"/>
          </p:cNvSpPr>
          <p:nvPr>
            <p:ph type="sldNum" sz="quarter" idx="4294967295"/>
          </p:nvPr>
        </p:nvSpPr>
        <p:spPr bwMode="auto">
          <a:xfrm>
            <a:off x="11928475" y="6403975"/>
            <a:ext cx="263525" cy="268288"/>
          </a:xfrm>
          <a:prstGeom prst="rect">
            <a:avLst/>
          </a:prstGeom>
          <a:noFill/>
          <a:ln>
            <a:noFill/>
          </a:ln>
          <a:effectLst/>
        </p:spPr>
        <p:txBody>
          <a:bodyPr vert="horz" wrap="none" lIns="45700" tIns="45700" rIns="45700" bIns="45700" numCol="1" anchor="ctr" anchorCtr="0" compatLnSpc="1">
            <a:prstTxWarp prst="textNoShape">
              <a:avLst/>
            </a:prstTxWarp>
          </a:bodyPr>
          <a:lstStyle>
            <a:defPPr>
              <a:defRPr lang="en-US"/>
            </a:defPPr>
            <a:lvl1pPr algn="r" rtl="0" eaLnBrk="1" fontAlgn="base" hangingPunct="0">
              <a:spcBef>
                <a:spcPct val="0"/>
              </a:spcBef>
              <a:spcAft>
                <a:spcPct val="0"/>
              </a:spcAft>
              <a:defRPr sz="1200" b="1" kern="1200">
                <a:solidFill>
                  <a:schemeClr val="bg1"/>
                </a:solidFill>
                <a:latin typeface="+mn-lt"/>
                <a:ea typeface="+mn-ea"/>
                <a:cs typeface="+mn-cs"/>
                <a:sym typeface="Calibri" panose="020F050202020403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a:lstStyle>
          <a:p>
            <a:pPr>
              <a:defRPr/>
            </a:pPr>
            <a:fld id="{4924B9CF-EA40-42B2-804F-F87EFCFE5183}" type="slidenum">
              <a:rPr lang="en-US" altLang="en-US" smtClean="0"/>
              <a:pPr>
                <a:defRPr/>
              </a:pPr>
              <a:t>43</a:t>
            </a:fld>
            <a:endParaRPr lang="en-US" altLang="en-US"/>
          </a:p>
        </p:txBody>
      </p:sp>
      <p:sp>
        <p:nvSpPr>
          <p:cNvPr id="3" name="Rectangle 2">
            <a:extLst>
              <a:ext uri="{FF2B5EF4-FFF2-40B4-BE49-F238E27FC236}">
                <a16:creationId xmlns:a16="http://schemas.microsoft.com/office/drawing/2014/main" id="{9DA44D0F-1BA6-B719-D430-65052B293B65}"/>
              </a:ext>
            </a:extLst>
          </p:cNvPr>
          <p:cNvSpPr/>
          <p:nvPr/>
        </p:nvSpPr>
        <p:spPr bwMode="auto">
          <a:xfrm>
            <a:off x="330424" y="5556008"/>
            <a:ext cx="2241327" cy="381000"/>
          </a:xfrm>
          <a:prstGeom prst="rect">
            <a:avLst/>
          </a:prstGeom>
          <a:no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endParaRPr>
          </a:p>
        </p:txBody>
      </p:sp>
      <p:pic>
        <p:nvPicPr>
          <p:cNvPr id="5" name="Picture 9" descr="Google Shape;98;p2">
            <a:extLst>
              <a:ext uri="{FF2B5EF4-FFF2-40B4-BE49-F238E27FC236}">
                <a16:creationId xmlns:a16="http://schemas.microsoft.com/office/drawing/2014/main" id="{146C4B63-C516-85BB-E7A5-41423699CE9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58058" y="1297406"/>
            <a:ext cx="4594880" cy="49204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Box 5">
            <a:extLst>
              <a:ext uri="{FF2B5EF4-FFF2-40B4-BE49-F238E27FC236}">
                <a16:creationId xmlns:a16="http://schemas.microsoft.com/office/drawing/2014/main" id="{6E616B1F-35E3-3BFE-7393-5805C7733C2C}"/>
              </a:ext>
            </a:extLst>
          </p:cNvPr>
          <p:cNvSpPr txBox="1"/>
          <p:nvPr/>
        </p:nvSpPr>
        <p:spPr>
          <a:xfrm>
            <a:off x="8880475" y="6217822"/>
            <a:ext cx="3048000" cy="276999"/>
          </a:xfrm>
          <a:prstGeom prst="rect">
            <a:avLst/>
          </a:prstGeom>
          <a:noFill/>
        </p:spPr>
        <p:txBody>
          <a:bodyPr wrap="square" rtlCol="0">
            <a:spAutoFit/>
          </a:bodyPr>
          <a:lstStyle/>
          <a:p>
            <a:pPr algn="r"/>
            <a:r>
              <a:rPr lang="en-US" sz="1200" b="1" u="sng" dirty="0"/>
              <a:t>Image Source</a:t>
            </a:r>
            <a:r>
              <a:rPr lang="en-US" sz="1200" dirty="0"/>
              <a:t>:  Google Earth (2022)</a:t>
            </a:r>
          </a:p>
        </p:txBody>
      </p:sp>
    </p:spTree>
    <p:extLst>
      <p:ext uri="{BB962C8B-B14F-4D97-AF65-F5344CB8AC3E}">
        <p14:creationId xmlns:p14="http://schemas.microsoft.com/office/powerpoint/2010/main" val="2565438505"/>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FC051-1AF1-AAB2-D0BE-8031088D4015}"/>
              </a:ext>
            </a:extLst>
          </p:cNvPr>
          <p:cNvSpPr>
            <a:spLocks noGrp="1"/>
          </p:cNvSpPr>
          <p:nvPr>
            <p:ph type="title"/>
          </p:nvPr>
        </p:nvSpPr>
        <p:spPr/>
        <p:txBody>
          <a:bodyPr/>
          <a:lstStyle/>
          <a:p>
            <a:r>
              <a:rPr lang="en-US"/>
              <a:t>Handling Aleatoric Uncertainty Using Safe Learning</a:t>
            </a:r>
          </a:p>
        </p:txBody>
      </p:sp>
      <p:sp>
        <p:nvSpPr>
          <p:cNvPr id="3" name="Text Placeholder 2">
            <a:extLst>
              <a:ext uri="{FF2B5EF4-FFF2-40B4-BE49-F238E27FC236}">
                <a16:creationId xmlns:a16="http://schemas.microsoft.com/office/drawing/2014/main" id="{5B55FACC-22EC-27B2-F61D-321C7FA62D42}"/>
              </a:ext>
            </a:extLst>
          </p:cNvPr>
          <p:cNvSpPr>
            <a:spLocks noGrp="1"/>
          </p:cNvSpPr>
          <p:nvPr>
            <p:ph type="body" idx="1"/>
          </p:nvPr>
        </p:nvSpPr>
        <p:spPr/>
        <p:txBody>
          <a:bodyPr/>
          <a:lstStyle/>
          <a:p>
            <a:r>
              <a:rPr lang="en-US"/>
              <a:t>Research Project</a:t>
            </a:r>
          </a:p>
        </p:txBody>
      </p:sp>
      <p:sp>
        <p:nvSpPr>
          <p:cNvPr id="4" name="Slide Number Placeholder 3">
            <a:extLst>
              <a:ext uri="{FF2B5EF4-FFF2-40B4-BE49-F238E27FC236}">
                <a16:creationId xmlns:a16="http://schemas.microsoft.com/office/drawing/2014/main" id="{0B2849A9-FCB0-D27B-D216-03B4F3CA8EC8}"/>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latin typeface="Calibri"/>
              </a:rPr>
              <a:pPr/>
              <a:t>44</a:t>
            </a:fld>
            <a:endParaRPr lang="en-US">
              <a:solidFill>
                <a:prstClr val="black">
                  <a:tint val="75000"/>
                </a:prstClr>
              </a:solidFill>
              <a:latin typeface="Calibri"/>
            </a:endParaRPr>
          </a:p>
        </p:txBody>
      </p:sp>
    </p:spTree>
    <p:extLst>
      <p:ext uri="{BB962C8B-B14F-4D97-AF65-F5344CB8AC3E}">
        <p14:creationId xmlns:p14="http://schemas.microsoft.com/office/powerpoint/2010/main" val="11894369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296EA-7D04-400F-93FD-05665A3947EA}"/>
              </a:ext>
            </a:extLst>
          </p:cNvPr>
          <p:cNvSpPr>
            <a:spLocks noGrp="1"/>
          </p:cNvSpPr>
          <p:nvPr>
            <p:ph type="title"/>
          </p:nvPr>
        </p:nvSpPr>
        <p:spPr/>
        <p:txBody>
          <a:bodyPr/>
          <a:lstStyle/>
          <a:p>
            <a:r>
              <a:rPr lang="en-US"/>
              <a:t>Research Approach</a:t>
            </a:r>
          </a:p>
        </p:txBody>
      </p:sp>
      <p:sp>
        <p:nvSpPr>
          <p:cNvPr id="6" name="Rounded Rectangle 73">
            <a:extLst>
              <a:ext uri="{FF2B5EF4-FFF2-40B4-BE49-F238E27FC236}">
                <a16:creationId xmlns:a16="http://schemas.microsoft.com/office/drawing/2014/main" id="{8B68550A-F125-4635-9955-0775B8024F29}"/>
              </a:ext>
            </a:extLst>
          </p:cNvPr>
          <p:cNvSpPr/>
          <p:nvPr/>
        </p:nvSpPr>
        <p:spPr bwMode="auto">
          <a:xfrm>
            <a:off x="589518" y="1553275"/>
            <a:ext cx="11012963" cy="800070"/>
          </a:xfrm>
          <a:prstGeom prst="roundRect">
            <a:avLst>
              <a:gd name="adj" fmla="val 50000"/>
            </a:avLst>
          </a:prstGeom>
          <a:solidFill>
            <a:schemeClr val="bg1">
              <a:lumMod val="85000"/>
            </a:schemeClr>
          </a:solidFill>
          <a:ln w="19050" cap="flat" cmpd="sng" algn="ctr">
            <a:noFill/>
            <a:prstDash val="solid"/>
            <a:round/>
            <a:headEnd type="none" w="med" len="med"/>
            <a:tailEnd type="none" w="med" len="med"/>
          </a:ln>
          <a:effectLst/>
        </p:spPr>
        <p:txBody>
          <a:bodyPr vert="horz" wrap="square" lIns="33280" tIns="33280" rIns="33280" bIns="33280" numCol="1" rtlCol="0" anchor="ctr" anchorCtr="0" compatLnSpc="1">
            <a:prstTxWarp prst="textNoShape">
              <a:avLst/>
            </a:prstTxWarp>
          </a:bodyPr>
          <a:lstStyle/>
          <a:p>
            <a:pPr marL="0" marR="0" lvl="0" indent="0" algn="ctr" defTabSz="649275" rtl="0" eaLnBrk="0" fontAlgn="auto" latinLnBrk="0" hangingPunct="0">
              <a:lnSpc>
                <a:spcPct val="100000"/>
              </a:lnSpc>
              <a:spcBef>
                <a:spcPts val="0"/>
              </a:spcBef>
              <a:spcAft>
                <a:spcPts val="250"/>
              </a:spcAft>
              <a:buClrTx/>
              <a:buSzTx/>
              <a:buFontTx/>
              <a:buNone/>
              <a:tabLst/>
              <a:defRPr/>
            </a:pPr>
            <a:r>
              <a:rPr kumimoji="0" lang="en-US" sz="2000" b="1" i="0" u="none" strike="noStrike" kern="0" cap="none" spc="97" normalizeH="0" baseline="0" noProof="0">
                <a:ln>
                  <a:noFill/>
                </a:ln>
                <a:solidFill>
                  <a:srgbClr val="003479"/>
                </a:solidFill>
                <a:effectLst/>
                <a:uLnTx/>
                <a:uFillTx/>
                <a:latin typeface="Verdana" panose="020B0604030504040204" pitchFamily="34" charset="0"/>
                <a:ea typeface="Verdana" panose="020B0604030504040204" pitchFamily="34" charset="0"/>
                <a:cs typeface="Verdana" panose="020B0604030504040204" pitchFamily="34" charset="0"/>
              </a:rPr>
              <a:t>To </a:t>
            </a:r>
            <a:r>
              <a:rPr lang="en-US" sz="2000" b="1" kern="0" spc="97">
                <a:solidFill>
                  <a:srgbClr val="003479"/>
                </a:solidFill>
                <a:latin typeface="Verdana" panose="020B0604030504040204" pitchFamily="34" charset="0"/>
                <a:ea typeface="Verdana" panose="020B0604030504040204" pitchFamily="34" charset="0"/>
                <a:cs typeface="Verdana" panose="020B0604030504040204" pitchFamily="34" charset="0"/>
              </a:rPr>
              <a:t>find a safe (optimal) policy over a learned (MDP) system</a:t>
            </a:r>
            <a:endParaRPr kumimoji="0" lang="en-US" sz="1600" b="1" i="0" u="none" strike="noStrike" kern="0" cap="none" spc="97" normalizeH="0" baseline="0" noProof="0">
              <a:ln>
                <a:noFill/>
              </a:ln>
              <a:solidFill>
                <a:srgbClr val="003479"/>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 name="Rectangle: Rounded Corners 6">
            <a:extLst>
              <a:ext uri="{FF2B5EF4-FFF2-40B4-BE49-F238E27FC236}">
                <a16:creationId xmlns:a16="http://schemas.microsoft.com/office/drawing/2014/main" id="{8B495164-A49F-4511-ABF1-50FF4B573BAA}"/>
              </a:ext>
            </a:extLst>
          </p:cNvPr>
          <p:cNvSpPr/>
          <p:nvPr/>
        </p:nvSpPr>
        <p:spPr bwMode="auto">
          <a:xfrm>
            <a:off x="2438400" y="2668615"/>
            <a:ext cx="3048000" cy="3048000"/>
          </a:xfrm>
          <a:prstGeom prst="roundRect">
            <a:avLst>
              <a:gd name="adj" fmla="val 5587"/>
            </a:avLst>
          </a:prstGeom>
          <a:solidFill>
            <a:schemeClr val="bg1">
              <a:lumMod val="85000"/>
            </a:schemeClr>
          </a:solidFill>
          <a:ln w="12700" cap="flat" cmpd="sng" algn="ctr">
            <a:noFill/>
            <a:prstDash val="solid"/>
            <a:round/>
            <a:headEnd type="none" w="med" len="med"/>
            <a:tailEnd type="none" w="med" len="med"/>
          </a:ln>
          <a:effectLst/>
        </p:spPr>
        <p:txBody>
          <a:bodyPr vert="horz" wrap="square" lIns="76200" tIns="38100" rIns="76200" bIns="38100" numCol="1" rtlCol="0" anchor="ctr" anchorCtr="0" compatLnSpc="1">
            <a:prstTxWarp prst="textNoShape">
              <a:avLst/>
            </a:prstTxWarp>
          </a:bodyPr>
          <a:lstStyle/>
          <a:p>
            <a:pPr marL="0" marR="0" lvl="0" indent="0" algn="ctr" defTabSz="761970" rtl="0" eaLnBrk="1" fontAlgn="base" latinLnBrk="0" hangingPunct="1">
              <a:lnSpc>
                <a:spcPct val="100000"/>
              </a:lnSpc>
              <a:spcBef>
                <a:spcPct val="0"/>
              </a:spcBef>
              <a:spcAft>
                <a:spcPct val="0"/>
              </a:spcAft>
              <a:buClrTx/>
              <a:buSzTx/>
              <a:buFontTx/>
              <a:buNone/>
              <a:tabLst/>
              <a:defRPr/>
            </a:pPr>
            <a:endParaRPr kumimoji="0" lang="en-US" sz="2667"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sym typeface="Arial" pitchFamily="-110" charset="0"/>
            </a:endParaRPr>
          </a:p>
        </p:txBody>
      </p:sp>
      <p:sp>
        <p:nvSpPr>
          <p:cNvPr id="8" name="TextBox 7">
            <a:extLst>
              <a:ext uri="{FF2B5EF4-FFF2-40B4-BE49-F238E27FC236}">
                <a16:creationId xmlns:a16="http://schemas.microsoft.com/office/drawing/2014/main" id="{6FD4D3C9-E998-4E35-8BAA-F9E405630E13}"/>
              </a:ext>
            </a:extLst>
          </p:cNvPr>
          <p:cNvSpPr txBox="1"/>
          <p:nvPr/>
        </p:nvSpPr>
        <p:spPr>
          <a:xfrm>
            <a:off x="2591497" y="3793437"/>
            <a:ext cx="2819400" cy="1799877"/>
          </a:xfrm>
          <a:prstGeom prst="roundRect">
            <a:avLst>
              <a:gd name="adj" fmla="val 8712"/>
            </a:avLst>
          </a:prstGeom>
          <a:solidFill>
            <a:schemeClr val="accent1"/>
          </a:solidFill>
        </p:spPr>
        <p:txBody>
          <a:bodyPr wrap="square" lIns="76200" tIns="76200" rIns="76200" bIns="76200" rtlCol="0" anchor="ctr" anchorCtr="0">
            <a:noAutofit/>
          </a:bodyPr>
          <a:lstStyle/>
          <a:p>
            <a:pPr marL="0" marR="0" lvl="0" indent="0" algn="ctr" defTabSz="761970" rtl="0" eaLnBrk="1" fontAlgn="auto" latinLnBrk="0" hangingPunct="1">
              <a:lnSpc>
                <a:spcPct val="100000"/>
              </a:lnSpc>
              <a:spcBef>
                <a:spcPts val="0"/>
              </a:spcBef>
              <a:spcAft>
                <a:spcPts val="250"/>
              </a:spcAft>
              <a:buClrTx/>
              <a:buSzTx/>
              <a:buFontTx/>
              <a:buNone/>
              <a:tabLst/>
              <a:defRPr/>
            </a:pPr>
            <a:r>
              <a:rPr kumimoji="0" lang="en-US" sz="1500" b="1" i="0" u="none" strike="noStrike" kern="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Learn and Construct a Markov Decision Process (MDP) model of the system</a:t>
            </a:r>
          </a:p>
        </p:txBody>
      </p:sp>
      <p:sp>
        <p:nvSpPr>
          <p:cNvPr id="9" name="Rectangle: Rounded Corners 8">
            <a:extLst>
              <a:ext uri="{FF2B5EF4-FFF2-40B4-BE49-F238E27FC236}">
                <a16:creationId xmlns:a16="http://schemas.microsoft.com/office/drawing/2014/main" id="{1BA94AD5-B350-44A9-A1B6-E9929E6C66C3}"/>
              </a:ext>
            </a:extLst>
          </p:cNvPr>
          <p:cNvSpPr/>
          <p:nvPr/>
        </p:nvSpPr>
        <p:spPr bwMode="auto">
          <a:xfrm>
            <a:off x="6574274" y="2668615"/>
            <a:ext cx="3048000" cy="3048000"/>
          </a:xfrm>
          <a:prstGeom prst="roundRect">
            <a:avLst>
              <a:gd name="adj" fmla="val 6440"/>
            </a:avLst>
          </a:prstGeom>
          <a:solidFill>
            <a:schemeClr val="bg1">
              <a:lumMod val="85000"/>
            </a:schemeClr>
          </a:solidFill>
          <a:ln w="12700" cap="flat" cmpd="sng" algn="ctr">
            <a:noFill/>
            <a:prstDash val="solid"/>
            <a:round/>
            <a:headEnd type="none" w="med" len="med"/>
            <a:tailEnd type="none" w="med" len="med"/>
          </a:ln>
          <a:effectLst/>
        </p:spPr>
        <p:txBody>
          <a:bodyPr vert="horz" wrap="square" lIns="76200" tIns="38100" rIns="76200" bIns="38100" numCol="1" rtlCol="0" anchor="ctr" anchorCtr="0" compatLnSpc="1">
            <a:prstTxWarp prst="textNoShape">
              <a:avLst/>
            </a:prstTxWarp>
          </a:bodyPr>
          <a:lstStyle/>
          <a:p>
            <a:pPr marL="0" marR="0" lvl="0" indent="0" algn="ctr" defTabSz="761970" rtl="0" eaLnBrk="1" fontAlgn="base" latinLnBrk="0" hangingPunct="1">
              <a:lnSpc>
                <a:spcPct val="100000"/>
              </a:lnSpc>
              <a:spcBef>
                <a:spcPct val="0"/>
              </a:spcBef>
              <a:spcAft>
                <a:spcPct val="0"/>
              </a:spcAft>
              <a:buClrTx/>
              <a:buSzTx/>
              <a:buFontTx/>
              <a:buNone/>
              <a:tabLst/>
              <a:defRPr/>
            </a:pPr>
            <a:endParaRPr kumimoji="0" lang="en-US" sz="2667"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sym typeface="Arial" pitchFamily="-110" charset="0"/>
            </a:endParaRPr>
          </a:p>
        </p:txBody>
      </p:sp>
      <p:sp>
        <p:nvSpPr>
          <p:cNvPr id="10" name="TextBox 9">
            <a:extLst>
              <a:ext uri="{FF2B5EF4-FFF2-40B4-BE49-F238E27FC236}">
                <a16:creationId xmlns:a16="http://schemas.microsoft.com/office/drawing/2014/main" id="{102F624F-6C4B-423B-8A4B-9FDC7542E714}"/>
              </a:ext>
            </a:extLst>
          </p:cNvPr>
          <p:cNvSpPr txBox="1"/>
          <p:nvPr/>
        </p:nvSpPr>
        <p:spPr>
          <a:xfrm>
            <a:off x="6688574" y="3808593"/>
            <a:ext cx="2819400" cy="1799877"/>
          </a:xfrm>
          <a:prstGeom prst="roundRect">
            <a:avLst>
              <a:gd name="adj" fmla="val 9849"/>
            </a:avLst>
          </a:prstGeom>
          <a:solidFill>
            <a:schemeClr val="accent2"/>
          </a:solidFill>
        </p:spPr>
        <p:txBody>
          <a:bodyPr wrap="square" lIns="76200" tIns="76200" rIns="76200" bIns="76200" rtlCol="0" anchor="ctr" anchorCtr="0">
            <a:noAutofit/>
          </a:bodyPr>
          <a:lstStyle/>
          <a:p>
            <a:pPr marL="0" marR="0" lvl="0" indent="0" algn="ctr" defTabSz="761970" rtl="0" eaLnBrk="1" fontAlgn="base" latinLnBrk="0" hangingPunct="1">
              <a:lnSpc>
                <a:spcPct val="100000"/>
              </a:lnSpc>
              <a:spcBef>
                <a:spcPts val="0"/>
              </a:spcBef>
              <a:spcAft>
                <a:spcPts val="250"/>
              </a:spcAft>
              <a:buClrTx/>
              <a:buSzTx/>
              <a:buFontTx/>
              <a:buNone/>
              <a:tabLst/>
              <a:defRPr/>
            </a:pPr>
            <a:r>
              <a:rPr kumimoji="0" lang="en-US" sz="1500" b="1"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Use existing MDP-solving algorithms to find the optimal (scheduler) policy</a:t>
            </a:r>
          </a:p>
        </p:txBody>
      </p:sp>
      <p:sp>
        <p:nvSpPr>
          <p:cNvPr id="11" name="Rounded Rectangle 24">
            <a:extLst>
              <a:ext uri="{FF2B5EF4-FFF2-40B4-BE49-F238E27FC236}">
                <a16:creationId xmlns:a16="http://schemas.microsoft.com/office/drawing/2014/main" id="{406E630C-D5A9-42C4-99EE-368E989F1F0B}"/>
              </a:ext>
            </a:extLst>
          </p:cNvPr>
          <p:cNvSpPr/>
          <p:nvPr/>
        </p:nvSpPr>
        <p:spPr bwMode="auto">
          <a:xfrm>
            <a:off x="4341465" y="1152271"/>
            <a:ext cx="3509070" cy="525696"/>
          </a:xfrm>
          <a:prstGeom prst="roundRect">
            <a:avLst>
              <a:gd name="adj" fmla="val 50000"/>
            </a:avLst>
          </a:prstGeom>
          <a:solidFill>
            <a:schemeClr val="accent2"/>
          </a:solidFill>
          <a:ln w="19050" cap="flat" cmpd="sng" algn="ctr">
            <a:noFill/>
            <a:prstDash val="solid"/>
            <a:round/>
            <a:headEnd type="none" w="med" len="med"/>
            <a:tailEnd type="none" w="med" len="med"/>
          </a:ln>
          <a:effectLst/>
        </p:spPr>
        <p:txBody>
          <a:bodyPr vert="horz" wrap="square" lIns="33280" tIns="33280" rIns="33280" bIns="33280" numCol="1" rtlCol="0" anchor="ctr" anchorCtr="0" compatLnSpc="1">
            <a:prstTxWarp prst="textNoShape">
              <a:avLst/>
            </a:prstTxWarp>
          </a:bodyPr>
          <a:lstStyle/>
          <a:p>
            <a:pPr marL="0" marR="0" lvl="0" indent="0" algn="ctr" defTabSz="649275" rtl="0" eaLnBrk="0" fontAlgn="auto" latinLnBrk="0" hangingPunct="0">
              <a:lnSpc>
                <a:spcPct val="100000"/>
              </a:lnSpc>
              <a:spcBef>
                <a:spcPts val="0"/>
              </a:spcBef>
              <a:spcAft>
                <a:spcPts val="250"/>
              </a:spcAft>
              <a:buClrTx/>
              <a:buSzTx/>
              <a:buFontTx/>
              <a:buNone/>
              <a:tabLst/>
              <a:defRPr/>
            </a:pPr>
            <a:r>
              <a:rPr kumimoji="0" lang="en-US" sz="2000" b="1" i="0" u="none" strike="noStrike" kern="0" cap="none" spc="97"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OUR GOAL</a:t>
            </a:r>
          </a:p>
        </p:txBody>
      </p:sp>
      <p:pic>
        <p:nvPicPr>
          <p:cNvPr id="12" name="Graphic 11">
            <a:extLst>
              <a:ext uri="{FF2B5EF4-FFF2-40B4-BE49-F238E27FC236}">
                <a16:creationId xmlns:a16="http://schemas.microsoft.com/office/drawing/2014/main" id="{987A21B4-F2FE-4353-B0A0-4DF848349DB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805004" y="2992959"/>
            <a:ext cx="586540" cy="586540"/>
          </a:xfrm>
          <a:prstGeom prst="rect">
            <a:avLst/>
          </a:prstGeom>
        </p:spPr>
      </p:pic>
      <p:pic>
        <p:nvPicPr>
          <p:cNvPr id="4" name="Graphic 3" descr="Decision chart outline">
            <a:extLst>
              <a:ext uri="{FF2B5EF4-FFF2-40B4-BE49-F238E27FC236}">
                <a16:creationId xmlns:a16="http://schemas.microsoft.com/office/drawing/2014/main" id="{1B9E8429-778C-43F0-B5EB-5008DFD2B63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590351" y="2866355"/>
            <a:ext cx="685800" cy="685800"/>
          </a:xfrm>
          <a:prstGeom prst="rect">
            <a:avLst/>
          </a:prstGeom>
        </p:spPr>
      </p:pic>
      <p:sp>
        <p:nvSpPr>
          <p:cNvPr id="3" name="Slide Number Placeholder 2">
            <a:extLst>
              <a:ext uri="{FF2B5EF4-FFF2-40B4-BE49-F238E27FC236}">
                <a16:creationId xmlns:a16="http://schemas.microsoft.com/office/drawing/2014/main" id="{6B3DD904-DDCC-5355-778D-D03AF3874A1E}"/>
              </a:ext>
            </a:extLst>
          </p:cNvPr>
          <p:cNvSpPr>
            <a:spLocks noGrp="1"/>
          </p:cNvSpPr>
          <p:nvPr>
            <p:ph type="sldNum" sz="quarter" idx="10"/>
          </p:nvPr>
        </p:nvSpPr>
        <p:spPr bwMode="auto">
          <a:xfrm>
            <a:off x="11088688" y="6403975"/>
            <a:ext cx="263525" cy="268288"/>
          </a:xfrm>
          <a:prstGeom prst="rect">
            <a:avLst/>
          </a:prstGeom>
          <a:noFill/>
          <a:ln>
            <a:noFill/>
          </a:ln>
          <a:effectLst/>
        </p:spPr>
        <p:txBody>
          <a:bodyPr vert="horz" wrap="none" lIns="45700" tIns="45700" rIns="45700" bIns="45700" numCol="1" anchor="ctr" anchorCtr="0" compatLnSpc="1">
            <a:prstTxWarp prst="textNoShape">
              <a:avLst/>
            </a:prstTxWarp>
          </a:bodyPr>
          <a:lstStyle>
            <a:defPPr>
              <a:defRPr lang="en-US"/>
            </a:defPPr>
            <a:lvl1pPr algn="r" rtl="0" eaLnBrk="1" fontAlgn="base" hangingPunct="0">
              <a:spcBef>
                <a:spcPct val="0"/>
              </a:spcBef>
              <a:spcAft>
                <a:spcPct val="0"/>
              </a:spcAft>
              <a:defRPr sz="1200" b="1" kern="1200">
                <a:solidFill>
                  <a:schemeClr val="bg1"/>
                </a:solidFill>
                <a:latin typeface="+mn-lt"/>
                <a:ea typeface="+mn-ea"/>
                <a:cs typeface="+mn-cs"/>
                <a:sym typeface="Calibri" panose="020F050202020403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a:lstStyle>
          <a:p>
            <a:pPr>
              <a:defRPr/>
            </a:pPr>
            <a:fld id="{4924B9CF-EA40-42B2-804F-F87EFCFE5183}" type="slidenum">
              <a:rPr lang="en-US" altLang="en-US" smtClean="0"/>
              <a:pPr>
                <a:defRPr/>
              </a:pPr>
              <a:t>45</a:t>
            </a:fld>
            <a:endParaRPr lang="en-US" altLang="en-US"/>
          </a:p>
        </p:txBody>
      </p:sp>
      <p:sp>
        <p:nvSpPr>
          <p:cNvPr id="5" name="Slide Number Placeholder 2">
            <a:extLst>
              <a:ext uri="{FF2B5EF4-FFF2-40B4-BE49-F238E27FC236}">
                <a16:creationId xmlns:a16="http://schemas.microsoft.com/office/drawing/2014/main" id="{32F982CF-D0C3-67F2-E86E-2FEA3DC85DA0}"/>
              </a:ext>
            </a:extLst>
          </p:cNvPr>
          <p:cNvSpPr>
            <a:spLocks noGrp="1"/>
          </p:cNvSpPr>
          <p:nvPr>
            <p:ph type="sldNum" sz="quarter" idx="12"/>
          </p:nvPr>
        </p:nvSpPr>
        <p:spPr>
          <a:xfrm>
            <a:off x="10875483" y="6590584"/>
            <a:ext cx="978355" cy="212999"/>
          </a:xfrm>
        </p:spPr>
        <p:txBody>
          <a:bodyPr/>
          <a:lstStyle/>
          <a:p>
            <a:fld id="{4B5A7D23-5EA3-BB48-9A7E-29066237FEC6}" type="slidenum">
              <a:rPr lang="en-US" smtClean="0">
                <a:solidFill>
                  <a:prstClr val="black">
                    <a:tint val="75000"/>
                  </a:prstClr>
                </a:solidFill>
              </a:rPr>
              <a:pPr/>
              <a:t>45</a:t>
            </a:fld>
            <a:endParaRPr lang="en-US">
              <a:solidFill>
                <a:prstClr val="black">
                  <a:tint val="75000"/>
                </a:prstClr>
              </a:solidFill>
            </a:endParaRPr>
          </a:p>
        </p:txBody>
      </p:sp>
      <p:sp>
        <p:nvSpPr>
          <p:cNvPr id="13" name="TextBox 12">
            <a:extLst>
              <a:ext uri="{FF2B5EF4-FFF2-40B4-BE49-F238E27FC236}">
                <a16:creationId xmlns:a16="http://schemas.microsoft.com/office/drawing/2014/main" id="{0ECB3D52-FA57-180B-EB17-D2A58AC602E0}"/>
              </a:ext>
            </a:extLst>
          </p:cNvPr>
          <p:cNvSpPr txBox="1"/>
          <p:nvPr/>
        </p:nvSpPr>
        <p:spPr>
          <a:xfrm>
            <a:off x="397042" y="5751093"/>
            <a:ext cx="10955171" cy="1107996"/>
          </a:xfrm>
          <a:prstGeom prst="rect">
            <a:avLst/>
          </a:prstGeom>
          <a:noFill/>
        </p:spPr>
        <p:txBody>
          <a:bodyPr wrap="square" rtlCol="0">
            <a:spAutoFit/>
          </a:bodyPr>
          <a:lstStyle/>
          <a:p>
            <a:r>
              <a:rPr lang="en-US" sz="1600" spc="-25" err="1">
                <a:effectLst/>
                <a:ea typeface="Batang" panose="02030600000101010101" pitchFamily="18" charset="-127"/>
                <a:cs typeface="Times New Roman" panose="02020603050405020304" pitchFamily="18" charset="0"/>
              </a:rPr>
              <a:t>Neogi</a:t>
            </a:r>
            <a:r>
              <a:rPr lang="en-US" sz="1600" spc="-25">
                <a:effectLst/>
                <a:ea typeface="Batang" panose="02030600000101010101" pitchFamily="18" charset="-127"/>
                <a:cs typeface="Times New Roman" panose="02020603050405020304" pitchFamily="18" charset="0"/>
              </a:rPr>
              <a:t>, N., Murthy, S., and S. Bharadwaj, “Scheduling for Urban Air Mobility using Safe Learning”, Fourth Workshop on Formal Methods for Autonomous Systems (FMAS), International Conference on Software Engineering and Formal Methods (SEFM) 2022, Berlin, Germany, September 26-27, 2022.</a:t>
            </a:r>
          </a:p>
          <a:p>
            <a:endParaRPr lang="en-US"/>
          </a:p>
        </p:txBody>
      </p:sp>
    </p:spTree>
    <p:extLst>
      <p:ext uri="{BB962C8B-B14F-4D97-AF65-F5344CB8AC3E}">
        <p14:creationId xmlns:p14="http://schemas.microsoft.com/office/powerpoint/2010/main" val="298710224"/>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251704A-D956-2D51-31E7-E098E0B1BD23}"/>
              </a:ext>
            </a:extLst>
          </p:cNvPr>
          <p:cNvSpPr>
            <a:spLocks noGrp="1"/>
          </p:cNvSpPr>
          <p:nvPr>
            <p:ph type="title"/>
          </p:nvPr>
        </p:nvSpPr>
        <p:spPr/>
        <p:txBody>
          <a:bodyPr/>
          <a:lstStyle/>
          <a:p>
            <a:r>
              <a:rPr lang="en-US"/>
              <a:t>Problem Statement and Background</a:t>
            </a:r>
          </a:p>
        </p:txBody>
      </p:sp>
      <p:sp>
        <p:nvSpPr>
          <p:cNvPr id="6" name="Content Placeholder 5">
            <a:extLst>
              <a:ext uri="{FF2B5EF4-FFF2-40B4-BE49-F238E27FC236}">
                <a16:creationId xmlns:a16="http://schemas.microsoft.com/office/drawing/2014/main" id="{D71CAE50-FF5F-C17D-B22D-497BD15C8C9D}"/>
              </a:ext>
            </a:extLst>
          </p:cNvPr>
          <p:cNvSpPr>
            <a:spLocks noGrp="1"/>
          </p:cNvSpPr>
          <p:nvPr>
            <p:ph sz="half" idx="1"/>
          </p:nvPr>
        </p:nvSpPr>
        <p:spPr/>
        <p:txBody>
          <a:bodyPr>
            <a:normAutofit/>
          </a:bodyPr>
          <a:lstStyle/>
          <a:p>
            <a:pPr marL="200025" indent="-200025" defTabSz="803275" eaLnBrk="1">
              <a:lnSpc>
                <a:spcPct val="100000"/>
              </a:lnSpc>
              <a:spcBef>
                <a:spcPts val="600"/>
              </a:spcBef>
              <a:buSzPts val="2100"/>
            </a:pPr>
            <a:r>
              <a:rPr lang="en-US" altLang="en-US" b="1"/>
              <a:t>Goal</a:t>
            </a:r>
            <a:r>
              <a:rPr lang="en-US" altLang="en-US"/>
              <a:t>: Model requests across a finite set of </a:t>
            </a:r>
            <a:r>
              <a:rPr lang="en-US" altLang="en-US" err="1"/>
              <a:t>vertihubs</a:t>
            </a:r>
            <a:r>
              <a:rPr lang="en-US" altLang="en-US"/>
              <a:t> </a:t>
            </a:r>
          </a:p>
          <a:p>
            <a:pPr marL="200025" indent="-200025" defTabSz="803275" eaLnBrk="1">
              <a:lnSpc>
                <a:spcPct val="100000"/>
              </a:lnSpc>
              <a:spcBef>
                <a:spcPts val="600"/>
              </a:spcBef>
              <a:buSzPts val="2100"/>
            </a:pPr>
            <a:r>
              <a:rPr lang="en-US" altLang="en-US" b="1"/>
              <a:t>Routes:</a:t>
            </a:r>
            <a:r>
              <a:rPr lang="en-US" altLang="en-US"/>
              <a:t> Route between two </a:t>
            </a:r>
            <a:r>
              <a:rPr lang="en-US" altLang="en-US" err="1"/>
              <a:t>vertihubs</a:t>
            </a:r>
            <a:r>
              <a:rPr lang="en-US" altLang="en-US"/>
              <a:t>. Used to generate requests (C</a:t>
            </a:r>
            <a:r>
              <a:rPr lang="en-US" altLang="en-US" baseline="-6000"/>
              <a:t>i, </a:t>
            </a:r>
            <a:r>
              <a:rPr lang="en-US" altLang="en-US"/>
              <a:t>D</a:t>
            </a:r>
            <a:r>
              <a:rPr lang="en-US" altLang="en-US" baseline="-6000"/>
              <a:t>i, </a:t>
            </a:r>
            <a:r>
              <a:rPr lang="en-US" altLang="en-US"/>
              <a:t>A</a:t>
            </a:r>
            <a:r>
              <a:rPr lang="en-US" altLang="en-US" baseline="-6000"/>
              <a:t>i</a:t>
            </a:r>
            <a:r>
              <a:rPr lang="en-US" altLang="en-US"/>
              <a:t>)</a:t>
            </a:r>
          </a:p>
          <a:p>
            <a:pPr marL="200025" indent="-200025" defTabSz="803275" eaLnBrk="1">
              <a:lnSpc>
                <a:spcPct val="100000"/>
              </a:lnSpc>
              <a:spcBef>
                <a:spcPts val="600"/>
              </a:spcBef>
              <a:buSzPts val="2100"/>
            </a:pPr>
            <a:r>
              <a:rPr lang="en-US" altLang="en-US" b="1"/>
              <a:t>Requests:</a:t>
            </a:r>
            <a:r>
              <a:rPr lang="en-US" altLang="en-US"/>
              <a:t> Specific occurrence of travel on the route</a:t>
            </a:r>
          </a:p>
          <a:p>
            <a:pPr marL="200025" indent="-200025" defTabSz="803275" eaLnBrk="1">
              <a:lnSpc>
                <a:spcPct val="100000"/>
              </a:lnSpc>
              <a:spcBef>
                <a:spcPts val="600"/>
              </a:spcBef>
              <a:buSzPts val="2100"/>
            </a:pPr>
            <a:r>
              <a:rPr lang="en-US" altLang="en-US" b="1"/>
              <a:t>Elements of Request:</a:t>
            </a:r>
          </a:p>
          <a:p>
            <a:pPr marL="603250" lvl="1" indent="-201613" defTabSz="803275" eaLnBrk="1">
              <a:lnSpc>
                <a:spcPct val="100000"/>
              </a:lnSpc>
              <a:spcBef>
                <a:spcPts val="600"/>
              </a:spcBef>
              <a:buSzPts val="2100"/>
            </a:pPr>
            <a:r>
              <a:rPr lang="en-US" altLang="en-US" sz="2400"/>
              <a:t>C</a:t>
            </a:r>
            <a:r>
              <a:rPr lang="en-US" altLang="en-US" sz="2400" baseline="-6000"/>
              <a:t>i </a:t>
            </a:r>
            <a:r>
              <a:rPr lang="en-US" altLang="en-US" sz="2400"/>
              <a:t>: The completion time of the request</a:t>
            </a:r>
          </a:p>
          <a:p>
            <a:pPr marL="603250" lvl="1" indent="-201613" defTabSz="803275" eaLnBrk="1">
              <a:lnSpc>
                <a:spcPct val="100000"/>
              </a:lnSpc>
              <a:spcBef>
                <a:spcPts val="600"/>
              </a:spcBef>
              <a:buSzPts val="2100"/>
            </a:pPr>
            <a:r>
              <a:rPr lang="en-US" altLang="en-US" sz="2400"/>
              <a:t>D</a:t>
            </a:r>
            <a:r>
              <a:rPr lang="en-US" altLang="en-US" sz="2400" baseline="-6000"/>
              <a:t>i</a:t>
            </a:r>
            <a:r>
              <a:rPr lang="en-US" altLang="en-US" sz="2400"/>
              <a:t> : The deadline for the request (Hard or Soft)</a:t>
            </a:r>
          </a:p>
          <a:p>
            <a:pPr marL="603250" lvl="1" indent="-201613" defTabSz="803275" eaLnBrk="1">
              <a:lnSpc>
                <a:spcPct val="100000"/>
              </a:lnSpc>
              <a:spcBef>
                <a:spcPts val="600"/>
              </a:spcBef>
              <a:buSzPts val="2100"/>
            </a:pPr>
            <a:r>
              <a:rPr lang="en-US" altLang="en-US" sz="2400"/>
              <a:t>A</a:t>
            </a:r>
            <a:r>
              <a:rPr lang="en-US" altLang="en-US" sz="2400" baseline="-6000"/>
              <a:t>i</a:t>
            </a:r>
            <a:r>
              <a:rPr lang="en-US" altLang="en-US" sz="2400"/>
              <a:t> : The inter-arrival time for a new request on the same route</a:t>
            </a:r>
          </a:p>
          <a:p>
            <a:pPr marL="200025" indent="-200025" defTabSz="803275" eaLnBrk="1">
              <a:lnSpc>
                <a:spcPct val="100000"/>
              </a:lnSpc>
              <a:spcBef>
                <a:spcPts val="600"/>
              </a:spcBef>
              <a:buSzPts val="2100"/>
            </a:pPr>
            <a:r>
              <a:rPr lang="en-US" altLang="en-US"/>
              <a:t>Ex</a:t>
            </a:r>
            <a:r>
              <a:rPr lang="en-US" altLang="en-US">
                <a:solidFill>
                  <a:schemeClr val="tx1"/>
                </a:solidFill>
              </a:rPr>
              <a:t>. </a:t>
            </a:r>
            <a:r>
              <a:rPr lang="en-US" altLang="en-US">
                <a:solidFill>
                  <a:schemeClr val="tx1"/>
                </a:solidFill>
                <a:cs typeface="Arial" panose="020B0604020202020204" pitchFamily="34" charset="0"/>
              </a:rPr>
              <a:t>({3: 0.5, 4: 0.5}, 7, {8: 1.0}</a:t>
            </a:r>
            <a:r>
              <a:rPr lang="en-US" altLang="en-US">
                <a:cs typeface="Arial" panose="020B0604020202020204" pitchFamily="34" charset="0"/>
              </a:rPr>
              <a:t>) </a:t>
            </a:r>
          </a:p>
          <a:p>
            <a:pPr marL="200025" indent="-200025" defTabSz="803275" eaLnBrk="1">
              <a:lnSpc>
                <a:spcPct val="100000"/>
              </a:lnSpc>
              <a:spcBef>
                <a:spcPts val="600"/>
              </a:spcBef>
              <a:buSzPts val="2100"/>
            </a:pPr>
            <a:r>
              <a:rPr lang="en-US" altLang="en-US"/>
              <a:t>C</a:t>
            </a:r>
            <a:r>
              <a:rPr lang="en-US" altLang="en-US" baseline="-6000"/>
              <a:t>i</a:t>
            </a:r>
            <a:r>
              <a:rPr lang="en-US" altLang="en-US"/>
              <a:t> ≤ D</a:t>
            </a:r>
            <a:r>
              <a:rPr lang="en-US" altLang="en-US" baseline="-6000"/>
              <a:t>i</a:t>
            </a:r>
            <a:r>
              <a:rPr lang="en-US" altLang="en-US"/>
              <a:t> &lt; A</a:t>
            </a:r>
            <a:r>
              <a:rPr lang="en-US" altLang="en-US" baseline="-6000"/>
              <a:t>i</a:t>
            </a:r>
            <a:r>
              <a:rPr lang="en-US" altLang="en-US"/>
              <a:t> </a:t>
            </a:r>
          </a:p>
          <a:p>
            <a:endParaRPr lang="en-US"/>
          </a:p>
        </p:txBody>
      </p:sp>
      <p:sp>
        <p:nvSpPr>
          <p:cNvPr id="7" name="Content Placeholder 6">
            <a:extLst>
              <a:ext uri="{FF2B5EF4-FFF2-40B4-BE49-F238E27FC236}">
                <a16:creationId xmlns:a16="http://schemas.microsoft.com/office/drawing/2014/main" id="{085BCEF1-6C60-037E-DAF1-C7A140262AFC}"/>
              </a:ext>
            </a:extLst>
          </p:cNvPr>
          <p:cNvSpPr>
            <a:spLocks noGrp="1"/>
          </p:cNvSpPr>
          <p:nvPr>
            <p:ph sz="half" idx="2"/>
          </p:nvPr>
        </p:nvSpPr>
        <p:spPr/>
        <p:txBody>
          <a:bodyPr>
            <a:normAutofit/>
          </a:bodyPr>
          <a:lstStyle/>
          <a:p>
            <a:r>
              <a:rPr lang="en-US" sz="2000" b="0" i="0">
                <a:solidFill>
                  <a:schemeClr val="tx1"/>
                </a:solidFill>
                <a:effectLst/>
                <a:ea typeface="Verdana" panose="020B0604030504040204" pitchFamily="34" charset="0"/>
                <a:cs typeface="Arial" panose="020B0604020202020204" pitchFamily="34" charset="0"/>
              </a:rPr>
              <a:t>Gilles Geeraerts et al. (2018) </a:t>
            </a:r>
            <a:r>
              <a:rPr lang="en-US">
                <a:ea typeface="Verdana" panose="020B0604030504040204" pitchFamily="34" charset="0"/>
                <a:cs typeface="Verdana" charset="0"/>
              </a:rPr>
              <a:t>d</a:t>
            </a:r>
            <a:r>
              <a:rPr kumimoji="0" lang="en-US" sz="2000" b="0" i="0" u="none" strike="noStrike" cap="none" normalizeH="0" baseline="0">
                <a:ln>
                  <a:noFill/>
                </a:ln>
                <a:solidFill>
                  <a:schemeClr val="tx1"/>
                </a:solidFill>
                <a:effectLst/>
                <a:ea typeface="Verdana" panose="020B0604030504040204" pitchFamily="34" charset="0"/>
                <a:cs typeface="Verdana" charset="0"/>
              </a:rPr>
              <a:t>efine a scheduler for </a:t>
            </a:r>
            <a:r>
              <a:rPr lang="en-US" sz="2000" b="0">
                <a:ea typeface="Verdana" panose="020B0604030504040204" pitchFamily="34" charset="0"/>
                <a:cs typeface="Arial" panose="020B0604020202020204" pitchFamily="34" charset="0"/>
              </a:rPr>
              <a:t>preemptible </a:t>
            </a:r>
            <a:r>
              <a:rPr kumimoji="0" lang="en-US" sz="2000" b="1" i="0" u="none" strike="noStrike" cap="none" normalizeH="0" baseline="0">
                <a:ln>
                  <a:noFill/>
                </a:ln>
                <a:solidFill>
                  <a:schemeClr val="tx1"/>
                </a:solidFill>
                <a:effectLst/>
                <a:ea typeface="Verdana" panose="020B0604030504040204" pitchFamily="34" charset="0"/>
                <a:cs typeface="Verdana" charset="0"/>
              </a:rPr>
              <a:t>tasks</a:t>
            </a:r>
            <a:r>
              <a:rPr kumimoji="0" lang="en-US" sz="2000" b="0" i="0" u="none" strike="noStrike" cap="none" normalizeH="0" baseline="0">
                <a:ln>
                  <a:noFill/>
                </a:ln>
                <a:solidFill>
                  <a:schemeClr val="tx1"/>
                </a:solidFill>
                <a:effectLst/>
                <a:ea typeface="Verdana" panose="020B0604030504040204" pitchFamily="34" charset="0"/>
                <a:cs typeface="Verdana" charset="0"/>
              </a:rPr>
              <a:t> and </a:t>
            </a:r>
            <a:r>
              <a:rPr kumimoji="0" lang="en-US" sz="2000" b="1" i="0" u="none" strike="noStrike" cap="none" normalizeH="0" baseline="0">
                <a:ln>
                  <a:noFill/>
                </a:ln>
                <a:solidFill>
                  <a:schemeClr val="tx1"/>
                </a:solidFill>
                <a:effectLst/>
                <a:ea typeface="Verdana" panose="020B0604030504040204" pitchFamily="34" charset="0"/>
                <a:cs typeface="Verdana" charset="0"/>
              </a:rPr>
              <a:t>jobs </a:t>
            </a:r>
            <a:r>
              <a:rPr kumimoji="0" lang="en-US" sz="2000" b="0" i="0" u="none" strike="noStrike" cap="none" normalizeH="0" baseline="0">
                <a:ln>
                  <a:noFill/>
                </a:ln>
                <a:solidFill>
                  <a:schemeClr val="tx1"/>
                </a:solidFill>
                <a:effectLst/>
                <a:ea typeface="Verdana" panose="020B0604030504040204" pitchFamily="34" charset="0"/>
                <a:cs typeface="Verdana" charset="0"/>
              </a:rPr>
              <a:t>and outlines how to build </a:t>
            </a:r>
            <a:r>
              <a:rPr kumimoji="0" lang="en-US" sz="2000" b="1" i="0" u="none" strike="noStrike" cap="none" normalizeH="0" baseline="0">
                <a:ln>
                  <a:noFill/>
                </a:ln>
                <a:solidFill>
                  <a:schemeClr val="tx1"/>
                </a:solidFill>
                <a:effectLst/>
                <a:ea typeface="Verdana" panose="020B0604030504040204" pitchFamily="34" charset="0"/>
                <a:cs typeface="Verdana" charset="0"/>
              </a:rPr>
              <a:t>a finite MDP </a:t>
            </a:r>
            <a:r>
              <a:rPr kumimoji="0" lang="en-US" sz="2000" b="0" i="0" u="none" strike="noStrike" cap="none" normalizeH="0" baseline="0">
                <a:ln>
                  <a:noFill/>
                </a:ln>
                <a:solidFill>
                  <a:schemeClr val="tx1"/>
                </a:solidFill>
                <a:effectLst/>
                <a:ea typeface="Verdana" panose="020B0604030504040204" pitchFamily="34" charset="0"/>
                <a:cs typeface="Verdana" charset="0"/>
              </a:rPr>
              <a:t>that</a:t>
            </a:r>
            <a:r>
              <a:rPr kumimoji="0" lang="en-US" sz="2000" b="1" i="0" u="none" strike="noStrike" cap="none" normalizeH="0" baseline="0">
                <a:ln>
                  <a:noFill/>
                </a:ln>
                <a:solidFill>
                  <a:schemeClr val="tx1"/>
                </a:solidFill>
                <a:effectLst/>
                <a:ea typeface="Verdana" panose="020B0604030504040204" pitchFamily="34" charset="0"/>
                <a:cs typeface="Verdana" charset="0"/>
              </a:rPr>
              <a:t> accurately represents </a:t>
            </a:r>
            <a:r>
              <a:rPr kumimoji="0" lang="en-US" sz="2000" b="0" i="0" u="none" strike="noStrike" cap="none" normalizeH="0" baseline="0">
                <a:ln>
                  <a:noFill/>
                </a:ln>
                <a:solidFill>
                  <a:schemeClr val="tx1"/>
                </a:solidFill>
                <a:effectLst/>
                <a:ea typeface="Verdana" panose="020B0604030504040204" pitchFamily="34" charset="0"/>
                <a:cs typeface="Verdana" charset="0"/>
              </a:rPr>
              <a:t>the system</a:t>
            </a:r>
          </a:p>
          <a:p>
            <a:pPr lvl="1"/>
            <a:r>
              <a:rPr lang="en-US">
                <a:ea typeface="Verdana" panose="020B0604030504040204" pitchFamily="34" charset="0"/>
                <a:cs typeface="Arial" panose="020B0604020202020204" pitchFamily="34" charset="0"/>
              </a:rPr>
              <a:t>Outline a method for finding a </a:t>
            </a:r>
            <a:r>
              <a:rPr lang="en-US" b="1">
                <a:ea typeface="Verdana" panose="020B0604030504040204" pitchFamily="34" charset="0"/>
                <a:cs typeface="Arial" panose="020B0604020202020204" pitchFamily="34" charset="0"/>
              </a:rPr>
              <a:t>safe and optimal scheduler </a:t>
            </a:r>
            <a:r>
              <a:rPr lang="en-US">
                <a:ea typeface="Verdana" panose="020B0604030504040204" pitchFamily="34" charset="0"/>
                <a:cs typeface="Arial" panose="020B0604020202020204" pitchFamily="34" charset="0"/>
              </a:rPr>
              <a:t>for the </a:t>
            </a:r>
            <a:r>
              <a:rPr lang="en-US" b="1">
                <a:ea typeface="Verdana" panose="020B0604030504040204" pitchFamily="34" charset="0"/>
                <a:cs typeface="Arial" panose="020B0604020202020204" pitchFamily="34" charset="0"/>
              </a:rPr>
              <a:t>MDP model.</a:t>
            </a:r>
          </a:p>
          <a:p>
            <a:r>
              <a:rPr lang="en-US" sz="2000" b="0" i="0">
                <a:solidFill>
                  <a:schemeClr val="tx1"/>
                </a:solidFill>
                <a:effectLst/>
                <a:ea typeface="Verdana" panose="020B0604030504040204" pitchFamily="34" charset="0"/>
                <a:cs typeface="Arial" panose="020B0604020202020204" pitchFamily="34" charset="0"/>
              </a:rPr>
              <a:t>Damien </a:t>
            </a:r>
            <a:r>
              <a:rPr lang="en-US" sz="2000" b="0" i="0" err="1">
                <a:solidFill>
                  <a:schemeClr val="tx1"/>
                </a:solidFill>
                <a:effectLst/>
                <a:ea typeface="Verdana" panose="020B0604030504040204" pitchFamily="34" charset="0"/>
                <a:cs typeface="Arial" panose="020B0604020202020204" pitchFamily="34" charset="0"/>
              </a:rPr>
              <a:t>Busatto</a:t>
            </a:r>
            <a:r>
              <a:rPr lang="en-US" sz="2000" b="0" i="0">
                <a:solidFill>
                  <a:schemeClr val="tx1"/>
                </a:solidFill>
                <a:effectLst/>
                <a:ea typeface="Verdana" panose="020B0604030504040204" pitchFamily="34" charset="0"/>
                <a:cs typeface="Arial" panose="020B0604020202020204" pitchFamily="34" charset="0"/>
              </a:rPr>
              <a:t>-Gaston et al. (2021)</a:t>
            </a:r>
            <a:r>
              <a:rPr lang="en-US" sz="2000" b="0" i="0">
                <a:solidFill>
                  <a:schemeClr val="tx1"/>
                </a:solidFill>
                <a:effectLst/>
                <a:ea typeface="Verdana" panose="020B0604030504040204" pitchFamily="34" charset="0"/>
                <a:cs typeface="Verdana" charset="0"/>
              </a:rPr>
              <a:t> </a:t>
            </a:r>
            <a:r>
              <a:rPr lang="en-US" sz="2000" b="0" kern="1200">
                <a:solidFill>
                  <a:schemeClr val="tx1"/>
                </a:solidFill>
                <a:ea typeface="Verdana" panose="020B0604030504040204" pitchFamily="34" charset="0"/>
                <a:cs typeface="+mn-cs"/>
              </a:rPr>
              <a:t>discuss a safe </a:t>
            </a:r>
            <a:r>
              <a:rPr lang="en-US" sz="2000" b="1" kern="1200">
                <a:solidFill>
                  <a:schemeClr val="tx1"/>
                </a:solidFill>
                <a:ea typeface="Verdana" panose="020B0604030504040204" pitchFamily="34" charset="0"/>
                <a:cs typeface="+mn-cs"/>
              </a:rPr>
              <a:t>sampling algorithm </a:t>
            </a:r>
            <a:r>
              <a:rPr lang="en-US" sz="2000" b="0" i="0" kern="1200">
                <a:solidFill>
                  <a:schemeClr val="dk1"/>
                </a:solidFill>
                <a:effectLst/>
                <a:ea typeface="Verdana" panose="020B0604030504040204" pitchFamily="34" charset="0"/>
                <a:cs typeface="+mn-cs"/>
              </a:rPr>
              <a:t>and prove that sample complexity is proportional to the size of the domain of the distribution.</a:t>
            </a:r>
          </a:p>
          <a:p>
            <a:pPr lvl="1"/>
            <a:r>
              <a:rPr lang="en-US" altLang="en-US" sz="1800" b="0" kern="1200">
                <a:solidFill>
                  <a:schemeClr val="tx1"/>
                </a:solidFill>
                <a:ea typeface="Verdana" panose="020B0604030504040204" pitchFamily="34" charset="0"/>
                <a:cs typeface="+mn-cs"/>
              </a:rPr>
              <a:t>Show that </a:t>
            </a:r>
            <a:r>
              <a:rPr lang="en-US" altLang="en-US" sz="1800" b="1" kern="1200">
                <a:solidFill>
                  <a:schemeClr val="tx1"/>
                </a:solidFill>
                <a:ea typeface="Verdana" panose="020B0604030504040204" pitchFamily="34" charset="0"/>
                <a:cs typeface="+mn-cs"/>
              </a:rPr>
              <a:t>Monte-Carlo Tree Search (MCTS)  </a:t>
            </a:r>
            <a:r>
              <a:rPr lang="en-US" altLang="en-US" sz="1800" b="0" kern="1200">
                <a:solidFill>
                  <a:schemeClr val="tx1"/>
                </a:solidFill>
                <a:ea typeface="Verdana" panose="020B0604030504040204" pitchFamily="34" charset="0"/>
                <a:cs typeface="+mn-cs"/>
              </a:rPr>
              <a:t>can be used to solve </a:t>
            </a:r>
            <a:r>
              <a:rPr lang="en-US" altLang="en-US" sz="1800" b="1" kern="1200">
                <a:solidFill>
                  <a:schemeClr val="tx1"/>
                </a:solidFill>
                <a:ea typeface="Verdana" panose="020B0604030504040204" pitchFamily="34" charset="0"/>
                <a:cs typeface="+mn-cs"/>
              </a:rPr>
              <a:t>preemptible</a:t>
            </a:r>
            <a:r>
              <a:rPr lang="en-US" altLang="en-US" sz="1800" b="1" kern="1200" baseline="30000">
                <a:solidFill>
                  <a:schemeClr val="tx1"/>
                </a:solidFill>
                <a:ea typeface="Verdana" panose="020B0604030504040204" pitchFamily="34" charset="0"/>
                <a:cs typeface="+mn-cs"/>
              </a:rPr>
              <a:t>1</a:t>
            </a:r>
            <a:r>
              <a:rPr lang="en-US" altLang="en-US" sz="1800" b="0" kern="1200">
                <a:solidFill>
                  <a:schemeClr val="tx1"/>
                </a:solidFill>
                <a:ea typeface="Verdana" panose="020B0604030504040204" pitchFamily="34" charset="0"/>
                <a:cs typeface="+mn-cs"/>
              </a:rPr>
              <a:t> scheduling systems with large state-spaces (e.g. 10</a:t>
            </a:r>
            <a:r>
              <a:rPr lang="en-US" altLang="en-US" sz="1800" b="0" kern="1200" baseline="30000">
                <a:solidFill>
                  <a:schemeClr val="tx1"/>
                </a:solidFill>
                <a:ea typeface="Verdana" panose="020B0604030504040204" pitchFamily="34" charset="0"/>
                <a:cs typeface="+mn-cs"/>
              </a:rPr>
              <a:t>20</a:t>
            </a:r>
            <a:r>
              <a:rPr lang="en-US" altLang="en-US" sz="1800" b="0" kern="1200" baseline="0">
                <a:solidFill>
                  <a:schemeClr val="tx1"/>
                </a:solidFill>
                <a:ea typeface="Verdana" panose="020B0604030504040204" pitchFamily="34" charset="0"/>
                <a:cs typeface="+mn-cs"/>
              </a:rPr>
              <a:t>)</a:t>
            </a:r>
            <a:endParaRPr lang="en-US" b="0" i="0" kern="1200">
              <a:solidFill>
                <a:schemeClr val="dk1"/>
              </a:solidFill>
              <a:effectLst/>
              <a:ea typeface="Verdana" panose="020B0604030504040204" pitchFamily="34" charset="0"/>
              <a:cs typeface="+mn-cs"/>
            </a:endParaRPr>
          </a:p>
          <a:p>
            <a:r>
              <a:rPr lang="en-US" kern="1200">
                <a:solidFill>
                  <a:schemeClr val="dk1"/>
                </a:solidFill>
                <a:effectLst/>
                <a:ea typeface="Verdana" panose="020B0604030504040204" pitchFamily="34" charset="0"/>
                <a:cs typeface="+mn-cs"/>
              </a:rPr>
              <a:t>The MDP model, sampling algorithm, and MCTS used by these authors served as a foundation for our approach</a:t>
            </a:r>
          </a:p>
          <a:p>
            <a:endParaRPr lang="en-US" kern="1200">
              <a:solidFill>
                <a:schemeClr val="dk1"/>
              </a:solidFill>
              <a:effectLst/>
              <a:latin typeface="Verdana" panose="020B0604030504040204" pitchFamily="34" charset="0"/>
              <a:ea typeface="Verdana" panose="020B0604030504040204" pitchFamily="34" charset="0"/>
              <a:cs typeface="+mn-cs"/>
            </a:endParaRPr>
          </a:p>
          <a:p>
            <a:pPr marL="0" indent="0">
              <a:buNone/>
            </a:pPr>
            <a:endParaRPr lang="en-US" b="1">
              <a:latin typeface="Verdana" panose="020B0604030504040204" pitchFamily="34" charset="0"/>
              <a:ea typeface="Verdana" panose="020B0604030504040204" pitchFamily="34" charset="0"/>
              <a:cs typeface="Arial" panose="020B0604020202020204" pitchFamily="34" charset="0"/>
            </a:endParaRPr>
          </a:p>
          <a:p>
            <a:endParaRPr kumimoji="0" lang="en-US" sz="2000" b="0" i="0" u="none" strike="noStrike" cap="none" normalizeH="0" baseline="0">
              <a:ln>
                <a:noFill/>
              </a:ln>
              <a:solidFill>
                <a:schemeClr val="tx1"/>
              </a:solidFill>
              <a:effectLst/>
              <a:latin typeface="Verdana" panose="020B0604030504040204" pitchFamily="34" charset="0"/>
              <a:ea typeface="Verdana" panose="020B0604030504040204" pitchFamily="34" charset="0"/>
              <a:cs typeface="Verdana" charset="0"/>
            </a:endParaRPr>
          </a:p>
        </p:txBody>
      </p:sp>
      <p:sp>
        <p:nvSpPr>
          <p:cNvPr id="4" name="Slide Number Placeholder 3">
            <a:extLst>
              <a:ext uri="{FF2B5EF4-FFF2-40B4-BE49-F238E27FC236}">
                <a16:creationId xmlns:a16="http://schemas.microsoft.com/office/drawing/2014/main" id="{366D8FA1-155F-4CA6-4DAF-EB86ECE108ED}"/>
              </a:ext>
            </a:extLst>
          </p:cNvPr>
          <p:cNvSpPr>
            <a:spLocks noGrp="1"/>
          </p:cNvSpPr>
          <p:nvPr>
            <p:ph type="sldNum" sz="quarter" idx="12"/>
          </p:nvPr>
        </p:nvSpPr>
        <p:spPr/>
        <p:txBody>
          <a:bodyPr/>
          <a:lstStyle/>
          <a:p>
            <a:fld id="{4B5A7D23-5EA3-BB48-9A7E-29066237FEC6}" type="slidenum">
              <a:rPr lang="en-US" smtClean="0">
                <a:solidFill>
                  <a:prstClr val="black">
                    <a:tint val="75000"/>
                  </a:prstClr>
                </a:solidFill>
                <a:latin typeface="Calibri"/>
              </a:rPr>
              <a:pPr/>
              <a:t>46</a:t>
            </a:fld>
            <a:endParaRPr lang="en-US">
              <a:solidFill>
                <a:prstClr val="black">
                  <a:tint val="75000"/>
                </a:prstClr>
              </a:solidFill>
              <a:latin typeface="Calibri"/>
            </a:endParaRPr>
          </a:p>
        </p:txBody>
      </p:sp>
      <p:sp>
        <p:nvSpPr>
          <p:cNvPr id="8" name="Rectangle 7">
            <a:extLst>
              <a:ext uri="{FF2B5EF4-FFF2-40B4-BE49-F238E27FC236}">
                <a16:creationId xmlns:a16="http://schemas.microsoft.com/office/drawing/2014/main" id="{2D3D6609-ECA7-B65A-603A-C00F332D8D27}"/>
              </a:ext>
            </a:extLst>
          </p:cNvPr>
          <p:cNvSpPr/>
          <p:nvPr/>
        </p:nvSpPr>
        <p:spPr bwMode="auto">
          <a:xfrm>
            <a:off x="330424" y="5518430"/>
            <a:ext cx="2241327" cy="381000"/>
          </a:xfrm>
          <a:prstGeom prst="rect">
            <a:avLst/>
          </a:prstGeom>
          <a:no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092569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296EA-7D04-400F-93FD-05665A3947EA}"/>
              </a:ext>
            </a:extLst>
          </p:cNvPr>
          <p:cNvSpPr>
            <a:spLocks noGrp="1"/>
          </p:cNvSpPr>
          <p:nvPr>
            <p:ph type="title"/>
          </p:nvPr>
        </p:nvSpPr>
        <p:spPr/>
        <p:txBody>
          <a:bodyPr/>
          <a:lstStyle/>
          <a:p>
            <a:r>
              <a:rPr lang="en-US"/>
              <a:t>UAM Scheduler to MDP</a:t>
            </a:r>
          </a:p>
        </p:txBody>
      </p:sp>
      <p:graphicFrame>
        <p:nvGraphicFramePr>
          <p:cNvPr id="6" name="Content Placeholder 15">
            <a:extLst>
              <a:ext uri="{FF2B5EF4-FFF2-40B4-BE49-F238E27FC236}">
                <a16:creationId xmlns:a16="http://schemas.microsoft.com/office/drawing/2014/main" id="{D7AD896A-C050-48E8-8296-AF80E51BB816}"/>
              </a:ext>
            </a:extLst>
          </p:cNvPr>
          <p:cNvGraphicFramePr>
            <a:graphicFrameLocks/>
          </p:cNvGraphicFramePr>
          <p:nvPr/>
        </p:nvGraphicFramePr>
        <p:xfrm>
          <a:off x="860356" y="2362200"/>
          <a:ext cx="10463546" cy="3406725"/>
        </p:xfrm>
        <a:graphic>
          <a:graphicData uri="http://schemas.openxmlformats.org/drawingml/2006/table">
            <a:tbl>
              <a:tblPr firstRow="1" bandRow="1">
                <a:tableStyleId>{21E4AEA4-8DFA-4A89-87EB-49C32662AFE0}</a:tableStyleId>
              </a:tblPr>
              <a:tblGrid>
                <a:gridCol w="5257800">
                  <a:extLst>
                    <a:ext uri="{9D8B030D-6E8A-4147-A177-3AD203B41FA5}">
                      <a16:colId xmlns:a16="http://schemas.microsoft.com/office/drawing/2014/main" val="20000"/>
                    </a:ext>
                  </a:extLst>
                </a:gridCol>
                <a:gridCol w="5205746">
                  <a:extLst>
                    <a:ext uri="{9D8B030D-6E8A-4147-A177-3AD203B41FA5}">
                      <a16:colId xmlns:a16="http://schemas.microsoft.com/office/drawing/2014/main" val="20001"/>
                    </a:ext>
                  </a:extLst>
                </a:gridCol>
              </a:tblGrid>
              <a:tr h="66095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Verdana" panose="020B0604030504040204" pitchFamily="34" charset="0"/>
                          <a:ea typeface="Verdana" panose="020B0604030504040204" pitchFamily="34" charset="0"/>
                          <a:cs typeface="Verdana" charset="0"/>
                        </a:rPr>
                        <a:t>MDP</a:t>
                      </a:r>
                    </a:p>
                  </a:txBody>
                  <a:tcPr marL="113603" marR="52789" marT="34962" marB="34962" anchor="ctr" horzOverflow="overflow">
                    <a:lnL w="12700" cmpd="sng">
                      <a:noFill/>
                    </a:lnL>
                    <a:lnR w="12700" cmpd="sng">
                      <a:noFill/>
                    </a:lnR>
                    <a:lnT w="12700" cap="flat" cmpd="sng" algn="ctr">
                      <a:noFill/>
                      <a:prstDash val="solid"/>
                      <a:round/>
                      <a:headEnd type="none" w="med" len="med"/>
                      <a:tailEnd type="none" w="med" len="med"/>
                    </a:lnT>
                    <a:lnB w="12700" cap="flat" cmpd="sng" algn="ctr">
                      <a:solidFill>
                        <a:srgbClr val="B7B7B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38125" marR="0" lvl="0" indent="0" algn="ctr" defTabSz="914400" rtl="0" eaLnBrk="1" fontAlgn="base" latinLnBrk="0" hangingPunct="1">
                        <a:lnSpc>
                          <a:spcPct val="100000"/>
                        </a:lnSpc>
                        <a:spcBef>
                          <a:spcPct val="0"/>
                        </a:spcBef>
                        <a:spcAft>
                          <a:spcPct val="0"/>
                        </a:spcAft>
                        <a:buClrTx/>
                        <a:buSzTx/>
                        <a:buFontTx/>
                        <a:buNone/>
                        <a:tabLst>
                          <a:tab pos="682625" algn="dec"/>
                        </a:tabLst>
                      </a:pPr>
                      <a:r>
                        <a:rPr kumimoji="0" lang="en-US" sz="1800" b="0" i="0" u="none" strike="noStrike" cap="none" normalizeH="0" baseline="0">
                          <a:ln>
                            <a:noFill/>
                          </a:ln>
                          <a:solidFill>
                            <a:schemeClr val="tx1"/>
                          </a:solidFill>
                          <a:effectLst/>
                          <a:latin typeface="Verdana" panose="020B0604030504040204" pitchFamily="34" charset="0"/>
                          <a:ea typeface="Verdana" panose="020B0604030504040204" pitchFamily="34" charset="0"/>
                          <a:cs typeface="Verdana" charset="0"/>
                        </a:rPr>
                        <a:t>UAM Scheduler</a:t>
                      </a:r>
                    </a:p>
                  </a:txBody>
                  <a:tcPr marL="52789" marR="52789" marT="34962" marB="34962" anchor="ctr" horzOverflow="overflow">
                    <a:lnL w="12700" cmpd="sng">
                      <a:noFill/>
                    </a:lnL>
                    <a:lnR w="12700" cmpd="sng">
                      <a:noFill/>
                    </a:lnR>
                    <a:lnT w="12700" cap="flat" cmpd="sng" algn="ctr">
                      <a:noFill/>
                      <a:prstDash val="solid"/>
                      <a:round/>
                      <a:headEnd type="none" w="med" len="med"/>
                      <a:tailEnd type="none" w="med" len="med"/>
                    </a:lnT>
                    <a:lnB w="12700" cap="flat" cmpd="sng" algn="ctr">
                      <a:solidFill>
                        <a:srgbClr val="B7B7B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6614938"/>
                  </a:ext>
                </a:extLst>
              </a:tr>
              <a:tr h="66095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Verdana" panose="020B0604030504040204" pitchFamily="34" charset="0"/>
                          <a:ea typeface="Verdana" panose="020B0604030504040204" pitchFamily="34" charset="0"/>
                          <a:cs typeface="Verdana" charset="0"/>
                        </a:rPr>
                        <a:t>Set of states: S</a:t>
                      </a:r>
                    </a:p>
                  </a:txBody>
                  <a:tcPr marL="113603" marR="52789" marT="34962" marB="34962" anchor="ctr" horzOverflow="overflow">
                    <a:lnL w="12700" cmpd="sng">
                      <a:noFill/>
                    </a:lnL>
                    <a:lnR w="12700" cmpd="sng">
                      <a:noFill/>
                    </a:lnR>
                    <a:lnT w="12700" cap="flat" cmpd="sng" algn="ctr">
                      <a:solidFill>
                        <a:srgbClr val="B7B7B7"/>
                      </a:solidFill>
                      <a:prstDash val="solid"/>
                      <a:round/>
                      <a:headEnd type="none" w="med" len="med"/>
                      <a:tailEnd type="none" w="med" len="med"/>
                    </a:lnT>
                    <a:lnB w="12700" cap="flat" cmpd="sng" algn="ctr">
                      <a:solidFill>
                        <a:srgbClr val="B7B7B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38125" marR="0" lvl="0" indent="0" algn="l" defTabSz="914400" rtl="0" eaLnBrk="1" fontAlgn="base" latinLnBrk="0" hangingPunct="1">
                        <a:lnSpc>
                          <a:spcPct val="100000"/>
                        </a:lnSpc>
                        <a:spcBef>
                          <a:spcPct val="0"/>
                        </a:spcBef>
                        <a:spcAft>
                          <a:spcPct val="0"/>
                        </a:spcAft>
                        <a:buClrTx/>
                        <a:buSzTx/>
                        <a:buFontTx/>
                        <a:buNone/>
                        <a:tabLst>
                          <a:tab pos="682625" algn="dec"/>
                        </a:tabLst>
                        <a:defRPr/>
                      </a:pPr>
                      <a:r>
                        <a:rPr lang="en-US" altLang="en-US" sz="1800" b="0">
                          <a:solidFill>
                            <a:schemeClr val="tx1"/>
                          </a:solidFill>
                          <a:latin typeface="Verdana" panose="020B0604030504040204" pitchFamily="34" charset="0"/>
                          <a:ea typeface="Verdana" panose="020B0604030504040204" pitchFamily="34" charset="0"/>
                        </a:rPr>
                        <a:t>All reachable request configurations</a:t>
                      </a:r>
                    </a:p>
                  </a:txBody>
                  <a:tcPr marL="52789" marR="52789" marT="34962" marB="34962" anchor="ctr" horzOverflow="overflow">
                    <a:lnL w="12700" cmpd="sng">
                      <a:noFill/>
                    </a:lnL>
                    <a:lnR w="12700" cmpd="sng">
                      <a:noFill/>
                    </a:lnR>
                    <a:lnT w="12700" cap="flat" cmpd="sng" algn="ctr">
                      <a:solidFill>
                        <a:srgbClr val="B7B7B7"/>
                      </a:solidFill>
                      <a:prstDash val="solid"/>
                      <a:round/>
                      <a:headEnd type="none" w="med" len="med"/>
                      <a:tailEnd type="none" w="med" len="med"/>
                    </a:lnT>
                    <a:lnB w="12700" cap="flat" cmpd="sng" algn="ctr">
                      <a:solidFill>
                        <a:srgbClr val="B7B7B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94941">
                <a:tc>
                  <a:txBody>
                    <a:bodyPr/>
                    <a:lstStyle/>
                    <a:p>
                      <a:pPr lvl="0" eaLnBrk="1">
                        <a:spcBef>
                          <a:spcPts val="400"/>
                        </a:spcBef>
                        <a:buSzPts val="2300"/>
                      </a:pPr>
                      <a:r>
                        <a:rPr kumimoji="0" lang="en-US" altLang="en-US" sz="1800" b="0" i="0" u="none" strike="noStrike" kern="1200" cap="none" normalizeH="0" baseline="0">
                          <a:ln>
                            <a:noFill/>
                          </a:ln>
                          <a:solidFill>
                            <a:schemeClr val="tx1"/>
                          </a:solidFill>
                          <a:effectLst/>
                          <a:latin typeface="Verdana" panose="020B0604030504040204" pitchFamily="34" charset="0"/>
                          <a:ea typeface="Verdana" panose="020B0604030504040204" pitchFamily="34" charset="0"/>
                        </a:rPr>
                        <a:t>Set of actions: A</a:t>
                      </a:r>
                    </a:p>
                  </a:txBody>
                  <a:tcPr marL="113603" marR="52789" marT="34962" marB="34962" anchor="ctr" horzOverflow="overflow">
                    <a:lnL w="12700" cmpd="sng">
                      <a:noFill/>
                    </a:lnL>
                    <a:lnR w="12700" cmpd="sng">
                      <a:noFill/>
                    </a:lnR>
                    <a:lnT w="12700" cap="flat" cmpd="sng" algn="ctr">
                      <a:solidFill>
                        <a:srgbClr val="B7B7B7"/>
                      </a:solidFill>
                      <a:prstDash val="solid"/>
                      <a:round/>
                      <a:headEnd type="none" w="med" len="med"/>
                      <a:tailEnd type="none" w="med" len="med"/>
                    </a:lnT>
                    <a:lnB w="12700" cap="flat" cmpd="sng" algn="ctr">
                      <a:solidFill>
                        <a:srgbClr val="F4F4F4">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38125" marR="0" lvl="0" indent="0" algn="l" defTabSz="914400" rtl="0" eaLnBrk="1" fontAlgn="base" latinLnBrk="0" hangingPunct="1">
                        <a:lnSpc>
                          <a:spcPct val="100000"/>
                        </a:lnSpc>
                        <a:spcBef>
                          <a:spcPct val="0"/>
                        </a:spcBef>
                        <a:spcAft>
                          <a:spcPct val="0"/>
                        </a:spcAft>
                        <a:buClrTx/>
                        <a:buSzTx/>
                        <a:buFontTx/>
                        <a:buNone/>
                        <a:tabLst>
                          <a:tab pos="682625" algn="dec"/>
                        </a:tabLst>
                        <a:defRPr/>
                      </a:pPr>
                      <a:r>
                        <a:rPr lang="en-US" altLang="en-US" sz="1800" b="0" kern="1200">
                          <a:solidFill>
                            <a:schemeClr val="tx1"/>
                          </a:solidFill>
                          <a:latin typeface="Verdana" panose="020B0604030504040204" pitchFamily="34" charset="0"/>
                          <a:ea typeface="Verdana" panose="020B0604030504040204" pitchFamily="34" charset="0"/>
                          <a:cs typeface="+mn-cs"/>
                        </a:rPr>
                        <a:t>Set of requests an agent can work on</a:t>
                      </a:r>
                      <a:endParaRPr lang="en-US" sz="1800" b="0" kern="1200">
                        <a:solidFill>
                          <a:schemeClr val="tx1"/>
                        </a:solidFill>
                        <a:latin typeface="Verdana" panose="020B0604030504040204" pitchFamily="34" charset="0"/>
                        <a:ea typeface="Verdana" panose="020B0604030504040204" pitchFamily="34" charset="0"/>
                        <a:cs typeface="+mn-cs"/>
                      </a:endParaRPr>
                    </a:p>
                  </a:txBody>
                  <a:tcPr marL="52789" marR="52789" marT="34962" marB="34962" anchor="ctr" horzOverflow="overflow">
                    <a:lnL w="12700" cmpd="sng">
                      <a:noFill/>
                    </a:lnL>
                    <a:lnR w="12700" cmpd="sng">
                      <a:noFill/>
                    </a:lnR>
                    <a:lnT w="12700" cap="flat" cmpd="sng" algn="ctr">
                      <a:solidFill>
                        <a:srgbClr val="B7B7B7"/>
                      </a:solidFill>
                      <a:prstDash val="solid"/>
                      <a:round/>
                      <a:headEnd type="none" w="med" len="med"/>
                      <a:tailEnd type="none" w="med" len="med"/>
                    </a:lnT>
                    <a:lnB w="12700" cap="flat" cmpd="sng" algn="ctr">
                      <a:solidFill>
                        <a:srgbClr val="F4F4F4">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94941">
                <a:tc>
                  <a:txBody>
                    <a:bodyPr/>
                    <a:lstStyle/>
                    <a:p>
                      <a:pPr marL="0" lvl="0" algn="l" defTabSz="914400" rtl="0" eaLnBrk="1" latinLnBrk="0" hangingPunct="1">
                        <a:spcBef>
                          <a:spcPts val="400"/>
                        </a:spcBef>
                        <a:buSzPts val="2300"/>
                      </a:pPr>
                      <a:r>
                        <a:rPr kumimoji="0" lang="en-US" altLang="en-US" sz="1800" b="0" i="0" u="none" strike="noStrike" kern="1200" cap="none" normalizeH="0" baseline="0">
                          <a:ln>
                            <a:noFill/>
                          </a:ln>
                          <a:solidFill>
                            <a:schemeClr val="tx1"/>
                          </a:solidFill>
                          <a:effectLst/>
                          <a:latin typeface="Verdana" panose="020B0604030504040204" pitchFamily="34" charset="0"/>
                          <a:ea typeface="Verdana" panose="020B0604030504040204" pitchFamily="34" charset="0"/>
                          <a:cs typeface="+mn-cs"/>
                        </a:rPr>
                        <a:t>Probability function: P(s, a, s’)</a:t>
                      </a:r>
                    </a:p>
                  </a:txBody>
                  <a:tcPr marL="113603" marR="52789" marT="34962" marB="34962" anchor="ctr" horzOverflow="overflow">
                    <a:lnL w="12700" cmpd="sng">
                      <a:noFill/>
                    </a:lnL>
                    <a:lnR w="12700" cmpd="sng">
                      <a:noFill/>
                    </a:lnR>
                    <a:lnT w="12700" cap="flat" cmpd="sng" algn="ctr">
                      <a:solidFill>
                        <a:srgbClr val="F4F4F4">
                          <a:lumMod val="75000"/>
                        </a:srgbClr>
                      </a:solidFill>
                      <a:prstDash val="solid"/>
                      <a:round/>
                      <a:headEnd type="none" w="med" len="med"/>
                      <a:tailEnd type="none" w="med" len="med"/>
                    </a:lnT>
                    <a:lnB w="12700" cap="flat" cmpd="sng" algn="ctr">
                      <a:solidFill>
                        <a:srgbClr val="F4F4F4">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38125" marR="0" lvl="0" indent="0" algn="l" defTabSz="914400" rtl="0" eaLnBrk="1" fontAlgn="base" latinLnBrk="0" hangingPunct="1">
                        <a:lnSpc>
                          <a:spcPct val="100000"/>
                        </a:lnSpc>
                        <a:spcBef>
                          <a:spcPct val="0"/>
                        </a:spcBef>
                        <a:spcAft>
                          <a:spcPct val="0"/>
                        </a:spcAft>
                        <a:buClrTx/>
                        <a:buSzTx/>
                        <a:buFontTx/>
                        <a:buNone/>
                        <a:tabLst>
                          <a:tab pos="682625" algn="dec"/>
                        </a:tabLst>
                        <a:defRPr/>
                      </a:pPr>
                      <a:r>
                        <a:rPr lang="en-US" altLang="en-US" sz="1800" b="0" kern="1200">
                          <a:solidFill>
                            <a:schemeClr val="tx1"/>
                          </a:solidFill>
                          <a:latin typeface="Verdana" panose="020B0604030504040204" pitchFamily="34" charset="0"/>
                          <a:ea typeface="Verdana" panose="020B0604030504040204" pitchFamily="34" charset="0"/>
                          <a:cs typeface="+mn-cs"/>
                        </a:rPr>
                        <a:t>Dependent on the completion and inter-arrival probability distributions</a:t>
                      </a:r>
                    </a:p>
                  </a:txBody>
                  <a:tcPr marL="52789" marR="52789" marT="34962" marB="34962" anchor="ctr" horzOverflow="overflow">
                    <a:lnL w="12700" cmpd="sng">
                      <a:noFill/>
                    </a:lnL>
                    <a:lnR w="12700" cmpd="sng">
                      <a:noFill/>
                    </a:lnR>
                    <a:lnT w="12700" cap="flat" cmpd="sng" algn="ctr">
                      <a:solidFill>
                        <a:srgbClr val="F4F4F4">
                          <a:lumMod val="75000"/>
                        </a:srgbClr>
                      </a:solidFill>
                      <a:prstDash val="solid"/>
                      <a:round/>
                      <a:headEnd type="none" w="med" len="med"/>
                      <a:tailEnd type="none" w="med" len="med"/>
                    </a:lnT>
                    <a:lnB w="12700" cap="flat" cmpd="sng" algn="ctr">
                      <a:solidFill>
                        <a:srgbClr val="F4F4F4">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94941">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normalizeH="0" baseline="0">
                          <a:ln>
                            <a:noFill/>
                          </a:ln>
                          <a:solidFill>
                            <a:schemeClr val="tx1"/>
                          </a:solidFill>
                          <a:effectLst/>
                          <a:latin typeface="Verdana" panose="020B0604030504040204" pitchFamily="34" charset="0"/>
                          <a:ea typeface="Verdana" panose="020B0604030504040204" pitchFamily="34" charset="0"/>
                          <a:cs typeface="Verdana" charset="0"/>
                        </a:rPr>
                        <a:t>Reward function: R(s, a, s’) </a:t>
                      </a:r>
                    </a:p>
                  </a:txBody>
                  <a:tcPr marL="113603" marR="52789" marT="34962" marB="34962" anchor="ctr" horzOverflow="overflow">
                    <a:lnL w="12700" cmpd="sng">
                      <a:noFill/>
                    </a:lnL>
                    <a:lnR w="12700" cmpd="sng">
                      <a:noFill/>
                    </a:lnR>
                    <a:lnT w="12700" cap="flat" cmpd="sng" algn="ctr">
                      <a:solidFill>
                        <a:srgbClr val="F4F4F4">
                          <a:lumMod val="75000"/>
                        </a:srgbClr>
                      </a:solidFill>
                      <a:prstDash val="solid"/>
                      <a:round/>
                      <a:headEnd type="none" w="med" len="med"/>
                      <a:tailEnd type="none" w="med" len="med"/>
                    </a:lnT>
                    <a:lnB w="12700" cap="flat" cmpd="sng" algn="ctr">
                      <a:solidFill>
                        <a:srgbClr val="F4F4F4">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38125" marR="0" lvl="0" indent="0" algn="l" defTabSz="914400" rtl="0" eaLnBrk="1" fontAlgn="base" latinLnBrk="0" hangingPunct="1">
                        <a:lnSpc>
                          <a:spcPct val="100000"/>
                        </a:lnSpc>
                        <a:spcBef>
                          <a:spcPct val="0"/>
                        </a:spcBef>
                        <a:spcAft>
                          <a:spcPct val="0"/>
                        </a:spcAft>
                        <a:buClrTx/>
                        <a:buSzTx/>
                        <a:buFontTx/>
                        <a:buNone/>
                        <a:tabLst>
                          <a:tab pos="682625" algn="dec"/>
                        </a:tabLst>
                        <a:defRPr/>
                      </a:pPr>
                      <a:r>
                        <a:rPr lang="en-US" altLang="en-US" sz="1800" b="0" kern="1200">
                          <a:solidFill>
                            <a:schemeClr val="tx1"/>
                          </a:solidFill>
                          <a:latin typeface="Verdana" panose="020B0604030504040204" pitchFamily="34" charset="0"/>
                          <a:ea typeface="Verdana" panose="020B0604030504040204" pitchFamily="34" charset="0"/>
                          <a:cs typeface="+mn-cs"/>
                        </a:rPr>
                        <a:t>Penalize missed deadlines</a:t>
                      </a:r>
                    </a:p>
                  </a:txBody>
                  <a:tcPr marL="52789" marR="52789" marT="34962" marB="34962" anchor="ctr" horzOverflow="overflow">
                    <a:lnL w="12700" cmpd="sng">
                      <a:noFill/>
                    </a:lnL>
                    <a:lnR w="12700" cmpd="sng">
                      <a:noFill/>
                    </a:lnR>
                    <a:lnT w="12700" cap="flat" cmpd="sng" algn="ctr">
                      <a:solidFill>
                        <a:srgbClr val="F4F4F4">
                          <a:lumMod val="75000"/>
                        </a:srgbClr>
                      </a:solidFill>
                      <a:prstDash val="solid"/>
                      <a:round/>
                      <a:headEnd type="none" w="med" len="med"/>
                      <a:tailEnd type="none" w="med" len="med"/>
                    </a:lnT>
                    <a:lnB w="12700" cap="flat" cmpd="sng" algn="ctr">
                      <a:solidFill>
                        <a:srgbClr val="F4F4F4">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10" name="TextBox 9">
            <a:extLst>
              <a:ext uri="{FF2B5EF4-FFF2-40B4-BE49-F238E27FC236}">
                <a16:creationId xmlns:a16="http://schemas.microsoft.com/office/drawing/2014/main" id="{2F310602-FD32-4A51-AB73-525D94A94BC1}"/>
              </a:ext>
            </a:extLst>
          </p:cNvPr>
          <p:cNvSpPr txBox="1"/>
          <p:nvPr/>
        </p:nvSpPr>
        <p:spPr>
          <a:xfrm>
            <a:off x="800100" y="1089075"/>
            <a:ext cx="10082546" cy="761747"/>
          </a:xfrm>
          <a:prstGeom prst="rect">
            <a:avLst/>
          </a:prstGeom>
          <a:noFill/>
        </p:spPr>
        <p:txBody>
          <a:bodyPr wrap="square">
            <a:spAutoFit/>
          </a:bodyPr>
          <a:lstStyle/>
          <a:p>
            <a:pPr marL="285750" indent="-285750" eaLnBrk="1">
              <a:spcBef>
                <a:spcPts val="900"/>
              </a:spcBef>
              <a:buSzPts val="2300"/>
              <a:buFont typeface="Arial" panose="020B0604020202020204" pitchFamily="34" charset="0"/>
              <a:buChar char="•"/>
            </a:pPr>
            <a:r>
              <a:rPr lang="en-US" altLang="en-US" sz="1800">
                <a:latin typeface="Verdana" panose="020B0604030504040204" pitchFamily="34" charset="0"/>
                <a:ea typeface="Verdana" panose="020B0604030504040204" pitchFamily="34" charset="0"/>
              </a:rPr>
              <a:t>MDP is widely-used way to model semi-random decision-making processes</a:t>
            </a:r>
          </a:p>
          <a:p>
            <a:pPr marL="285750" indent="-285750" eaLnBrk="1">
              <a:spcBef>
                <a:spcPts val="900"/>
              </a:spcBef>
              <a:buSzPts val="2300"/>
              <a:buFont typeface="Arial" panose="020B0604020202020204" pitchFamily="34" charset="0"/>
              <a:buChar char="•"/>
            </a:pPr>
            <a:r>
              <a:rPr lang="en-US" altLang="en-US" sz="1800">
                <a:latin typeface="Verdana" panose="020B0604030504040204" pitchFamily="34" charset="0"/>
                <a:ea typeface="Verdana" panose="020B0604030504040204" pitchFamily="34" charset="0"/>
              </a:rPr>
              <a:t>Many currently existing learning algorithms work well with MDPs</a:t>
            </a:r>
          </a:p>
        </p:txBody>
      </p:sp>
      <p:sp>
        <p:nvSpPr>
          <p:cNvPr id="3" name="Slide Number Placeholder 2">
            <a:extLst>
              <a:ext uri="{FF2B5EF4-FFF2-40B4-BE49-F238E27FC236}">
                <a16:creationId xmlns:a16="http://schemas.microsoft.com/office/drawing/2014/main" id="{B03E9D8D-185D-68FD-BAA2-4FFF09E578DC}"/>
              </a:ext>
            </a:extLst>
          </p:cNvPr>
          <p:cNvSpPr>
            <a:spLocks noGrp="1"/>
          </p:cNvSpPr>
          <p:nvPr>
            <p:ph type="sldNum" sz="quarter" idx="10"/>
          </p:nvPr>
        </p:nvSpPr>
        <p:spPr bwMode="auto">
          <a:xfrm>
            <a:off x="11088688" y="6403975"/>
            <a:ext cx="263525" cy="268288"/>
          </a:xfrm>
          <a:prstGeom prst="rect">
            <a:avLst/>
          </a:prstGeom>
          <a:noFill/>
          <a:ln>
            <a:noFill/>
          </a:ln>
          <a:effectLst/>
        </p:spPr>
        <p:txBody>
          <a:bodyPr vert="horz" wrap="none" lIns="45700" tIns="45700" rIns="45700" bIns="45700" numCol="1" anchor="ctr" anchorCtr="0" compatLnSpc="1">
            <a:prstTxWarp prst="textNoShape">
              <a:avLst/>
            </a:prstTxWarp>
          </a:bodyPr>
          <a:lstStyle>
            <a:defPPr>
              <a:defRPr lang="en-US"/>
            </a:defPPr>
            <a:lvl1pPr algn="r" rtl="0" eaLnBrk="1" fontAlgn="base" hangingPunct="0">
              <a:spcBef>
                <a:spcPct val="0"/>
              </a:spcBef>
              <a:spcAft>
                <a:spcPct val="0"/>
              </a:spcAft>
              <a:defRPr sz="1200" b="1" kern="1200">
                <a:solidFill>
                  <a:schemeClr val="bg1"/>
                </a:solidFill>
                <a:latin typeface="+mn-lt"/>
                <a:ea typeface="+mn-ea"/>
                <a:cs typeface="+mn-cs"/>
                <a:sym typeface="Calibri" panose="020F050202020403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a:lstStyle>
          <a:p>
            <a:pPr>
              <a:defRPr/>
            </a:pPr>
            <a:fld id="{4924B9CF-EA40-42B2-804F-F87EFCFE5183}" type="slidenum">
              <a:rPr lang="en-US" altLang="en-US" smtClean="0"/>
              <a:pPr>
                <a:defRPr/>
              </a:pPr>
              <a:t>47</a:t>
            </a:fld>
            <a:endParaRPr lang="en-US" altLang="en-US"/>
          </a:p>
        </p:txBody>
      </p:sp>
      <p:sp>
        <p:nvSpPr>
          <p:cNvPr id="4" name="Slide Number Placeholder 2">
            <a:extLst>
              <a:ext uri="{FF2B5EF4-FFF2-40B4-BE49-F238E27FC236}">
                <a16:creationId xmlns:a16="http://schemas.microsoft.com/office/drawing/2014/main" id="{B4E86765-C747-DCA2-B224-134F337592D6}"/>
              </a:ext>
            </a:extLst>
          </p:cNvPr>
          <p:cNvSpPr>
            <a:spLocks noGrp="1"/>
          </p:cNvSpPr>
          <p:nvPr>
            <p:ph type="sldNum" sz="quarter" idx="12"/>
          </p:nvPr>
        </p:nvSpPr>
        <p:spPr>
          <a:xfrm>
            <a:off x="10875483" y="6590584"/>
            <a:ext cx="978355" cy="212999"/>
          </a:xfrm>
        </p:spPr>
        <p:txBody>
          <a:bodyPr/>
          <a:lstStyle/>
          <a:p>
            <a:fld id="{4B5A7D23-5EA3-BB48-9A7E-29066237FEC6}" type="slidenum">
              <a:rPr lang="en-US" smtClean="0">
                <a:solidFill>
                  <a:prstClr val="black">
                    <a:tint val="75000"/>
                  </a:prstClr>
                </a:solidFill>
              </a:rPr>
              <a:pPr/>
              <a:t>47</a:t>
            </a:fld>
            <a:endParaRPr lang="en-US">
              <a:solidFill>
                <a:prstClr val="black">
                  <a:tint val="75000"/>
                </a:prstClr>
              </a:solidFill>
            </a:endParaRPr>
          </a:p>
        </p:txBody>
      </p:sp>
      <p:sp>
        <p:nvSpPr>
          <p:cNvPr id="5" name="Rectangle 4">
            <a:extLst>
              <a:ext uri="{FF2B5EF4-FFF2-40B4-BE49-F238E27FC236}">
                <a16:creationId xmlns:a16="http://schemas.microsoft.com/office/drawing/2014/main" id="{CDF87637-AEF2-2525-D891-CBEDE0306EB6}"/>
              </a:ext>
            </a:extLst>
          </p:cNvPr>
          <p:cNvSpPr/>
          <p:nvPr/>
        </p:nvSpPr>
        <p:spPr bwMode="auto">
          <a:xfrm>
            <a:off x="6287340" y="4354564"/>
            <a:ext cx="4880525" cy="738664"/>
          </a:xfrm>
          <a:prstGeom prst="rect">
            <a:avLst/>
          </a:prstGeom>
          <a:no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lang="en-US" sz="1400">
              <a:solidFill>
                <a:srgbClr val="000000"/>
              </a:solidFill>
              <a:latin typeface="Arial" panose="020B0604020202020204" pitchFamily="34" charset="0"/>
              <a:cs typeface="Arial" panose="020B0604020202020204" pitchFamily="34" charset="0"/>
              <a:sym typeface="Arial" panose="020B0604020202020204" pitchFamily="34" charset="0"/>
            </a:endParaRPr>
          </a:p>
          <a:p>
            <a:pPr marL="0" marR="0" indent="0" algn="l" defTabSz="914400" rtl="0" eaLnBrk="1" fontAlgn="base" latinLnBrk="0" hangingPunct="0">
              <a:lnSpc>
                <a:spcPct val="100000"/>
              </a:lnSpc>
              <a:spcBef>
                <a:spcPct val="0"/>
              </a:spcBef>
              <a:spcAft>
                <a:spcPct val="0"/>
              </a:spcAft>
              <a:buClrTx/>
              <a:buSzTx/>
              <a:buFontTx/>
              <a:buNone/>
              <a:tabLst/>
            </a:pPr>
            <a:endParaRPr lang="en-US" sz="1400">
              <a:solidFill>
                <a:srgbClr val="000000"/>
              </a:solidFill>
              <a:latin typeface="Arial" panose="020B0604020202020204" pitchFamily="34" charset="0"/>
              <a:cs typeface="Arial" panose="020B0604020202020204" pitchFamily="34" charset="0"/>
              <a:sym typeface="Arial" panose="020B0604020202020204" pitchFamily="34" charset="0"/>
            </a:endParaRPr>
          </a:p>
          <a:p>
            <a:pPr marL="0" marR="0" indent="0" algn="l" defTabSz="914400" rtl="0" eaLnBrk="1"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993128791"/>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Rounded Corners 23">
            <a:extLst>
              <a:ext uri="{FF2B5EF4-FFF2-40B4-BE49-F238E27FC236}">
                <a16:creationId xmlns:a16="http://schemas.microsoft.com/office/drawing/2014/main" id="{39069F18-7327-4181-9FB3-AB280B1F8DC8}"/>
              </a:ext>
            </a:extLst>
          </p:cNvPr>
          <p:cNvSpPr/>
          <p:nvPr/>
        </p:nvSpPr>
        <p:spPr bwMode="auto">
          <a:xfrm>
            <a:off x="2593439" y="2243293"/>
            <a:ext cx="2011680" cy="3017520"/>
          </a:xfrm>
          <a:prstGeom prst="roundRect">
            <a:avLst>
              <a:gd name="adj" fmla="val 5587"/>
            </a:avLst>
          </a:prstGeom>
          <a:solidFill>
            <a:schemeClr val="bg1">
              <a:lumMod val="85000"/>
            </a:schemeClr>
          </a:solidFill>
          <a:ln w="12700" cap="flat" cmpd="sng" algn="ctr">
            <a:noFill/>
            <a:prstDash val="solid"/>
            <a:round/>
            <a:headEnd type="none" w="med" len="med"/>
            <a:tailEnd type="none" w="med" len="med"/>
          </a:ln>
          <a:effectLst/>
        </p:spPr>
        <p:txBody>
          <a:bodyPr vert="horz" wrap="square" lIns="76200" tIns="38100" rIns="76200" bIns="38100" numCol="1" rtlCol="0" anchor="ctr" anchorCtr="0" compatLnSpc="1">
            <a:prstTxWarp prst="textNoShape">
              <a:avLst/>
            </a:prstTxWarp>
          </a:bodyPr>
          <a:lstStyle/>
          <a:p>
            <a:pPr marL="0" marR="0" lvl="0" indent="0" algn="ctr" defTabSz="761970" rtl="0" eaLnBrk="1" fontAlgn="base" latinLnBrk="0" hangingPunct="1">
              <a:lnSpc>
                <a:spcPct val="100000"/>
              </a:lnSpc>
              <a:spcBef>
                <a:spcPct val="0"/>
              </a:spcBef>
              <a:spcAft>
                <a:spcPct val="0"/>
              </a:spcAft>
              <a:buClrTx/>
              <a:buSzTx/>
              <a:buFontTx/>
              <a:buNone/>
              <a:tabLst/>
              <a:defRPr/>
            </a:pPr>
            <a:endParaRPr kumimoji="0" lang="en-US" sz="2667"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sym typeface="Arial" pitchFamily="-110" charset="0"/>
            </a:endParaRPr>
          </a:p>
        </p:txBody>
      </p:sp>
      <p:sp>
        <p:nvSpPr>
          <p:cNvPr id="2" name="Title 1">
            <a:extLst>
              <a:ext uri="{FF2B5EF4-FFF2-40B4-BE49-F238E27FC236}">
                <a16:creationId xmlns:a16="http://schemas.microsoft.com/office/drawing/2014/main" id="{712296EA-7D04-400F-93FD-05665A3947EA}"/>
              </a:ext>
            </a:extLst>
          </p:cNvPr>
          <p:cNvSpPr>
            <a:spLocks noGrp="1"/>
          </p:cNvSpPr>
          <p:nvPr>
            <p:ph type="title"/>
          </p:nvPr>
        </p:nvSpPr>
        <p:spPr>
          <a:xfrm>
            <a:off x="838200" y="37135"/>
            <a:ext cx="11049000" cy="768982"/>
          </a:xfrm>
        </p:spPr>
        <p:txBody>
          <a:bodyPr/>
          <a:lstStyle/>
          <a:p>
            <a:r>
              <a:rPr lang="en-US"/>
              <a:t>5-Step Process for a Safe Pseudo-Optimal Policy Over Learned MDP</a:t>
            </a:r>
          </a:p>
        </p:txBody>
      </p:sp>
      <p:sp>
        <p:nvSpPr>
          <p:cNvPr id="7" name="Rectangle: Rounded Corners 6">
            <a:extLst>
              <a:ext uri="{FF2B5EF4-FFF2-40B4-BE49-F238E27FC236}">
                <a16:creationId xmlns:a16="http://schemas.microsoft.com/office/drawing/2014/main" id="{8B495164-A49F-4511-ABF1-50FF4B573BAA}"/>
              </a:ext>
            </a:extLst>
          </p:cNvPr>
          <p:cNvSpPr/>
          <p:nvPr/>
        </p:nvSpPr>
        <p:spPr bwMode="auto">
          <a:xfrm>
            <a:off x="151429" y="2243293"/>
            <a:ext cx="2011680" cy="3017520"/>
          </a:xfrm>
          <a:prstGeom prst="roundRect">
            <a:avLst>
              <a:gd name="adj" fmla="val 5587"/>
            </a:avLst>
          </a:prstGeom>
          <a:solidFill>
            <a:schemeClr val="bg1">
              <a:lumMod val="85000"/>
            </a:schemeClr>
          </a:solidFill>
          <a:ln w="12700" cap="flat" cmpd="sng" algn="ctr">
            <a:noFill/>
            <a:prstDash val="solid"/>
            <a:round/>
            <a:headEnd type="none" w="med" len="med"/>
            <a:tailEnd type="none" w="med" len="med"/>
          </a:ln>
          <a:effectLst/>
        </p:spPr>
        <p:txBody>
          <a:bodyPr vert="horz" wrap="square" lIns="76200" tIns="38100" rIns="76200" bIns="38100" numCol="1" rtlCol="0" anchor="ctr" anchorCtr="0" compatLnSpc="1">
            <a:prstTxWarp prst="textNoShape">
              <a:avLst/>
            </a:prstTxWarp>
          </a:bodyPr>
          <a:lstStyle/>
          <a:p>
            <a:pPr marL="0" marR="0" lvl="0" indent="0" algn="ctr" defTabSz="761970" rtl="0" eaLnBrk="1" fontAlgn="base" latinLnBrk="0" hangingPunct="1">
              <a:lnSpc>
                <a:spcPct val="100000"/>
              </a:lnSpc>
              <a:spcBef>
                <a:spcPct val="0"/>
              </a:spcBef>
              <a:spcAft>
                <a:spcPct val="0"/>
              </a:spcAft>
              <a:buClrTx/>
              <a:buSzTx/>
              <a:buFontTx/>
              <a:buNone/>
              <a:tabLst/>
              <a:defRPr/>
            </a:pPr>
            <a:endParaRPr kumimoji="0" lang="en-US" sz="2667"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sym typeface="Arial" pitchFamily="-110" charset="0"/>
            </a:endParaRPr>
          </a:p>
        </p:txBody>
      </p:sp>
      <p:sp>
        <p:nvSpPr>
          <p:cNvPr id="8" name="TextBox 7">
            <a:extLst>
              <a:ext uri="{FF2B5EF4-FFF2-40B4-BE49-F238E27FC236}">
                <a16:creationId xmlns:a16="http://schemas.microsoft.com/office/drawing/2014/main" id="{6FD4D3C9-E998-4E35-8BAA-F9E405630E13}"/>
              </a:ext>
            </a:extLst>
          </p:cNvPr>
          <p:cNvSpPr txBox="1"/>
          <p:nvPr/>
        </p:nvSpPr>
        <p:spPr>
          <a:xfrm>
            <a:off x="265728" y="3368116"/>
            <a:ext cx="1737360" cy="1463040"/>
          </a:xfrm>
          <a:prstGeom prst="roundRect">
            <a:avLst>
              <a:gd name="adj" fmla="val 8712"/>
            </a:avLst>
          </a:prstGeom>
          <a:solidFill>
            <a:schemeClr val="tx1">
              <a:lumMod val="95000"/>
              <a:lumOff val="5000"/>
            </a:schemeClr>
          </a:solidFill>
        </p:spPr>
        <p:txBody>
          <a:bodyPr wrap="square" lIns="76200" tIns="76200" rIns="76200" bIns="76200" rtlCol="0" anchor="ctr" anchorCtr="0">
            <a:noAutofit/>
          </a:bodyPr>
          <a:lstStyle>
            <a:defPPr>
              <a:defRPr lang="en-US"/>
            </a:defPPr>
            <a:lvl1pPr marL="0" marR="0" lvl="0" indent="0" algn="ctr" defTabSz="761970" eaLnBrk="1" fontAlgn="auto" latinLnBrk="0" hangingPunct="1">
              <a:lnSpc>
                <a:spcPct val="100000"/>
              </a:lnSpc>
              <a:spcBef>
                <a:spcPts val="0"/>
              </a:spcBef>
              <a:spcAft>
                <a:spcPts val="250"/>
              </a:spcAft>
              <a:buClrTx/>
              <a:buSzTx/>
              <a:buFontTx/>
              <a:buNone/>
              <a:tabLst/>
              <a:defRPr kumimoji="0" sz="1500" b="1" i="0" u="none" strike="noStrike" kern="0" cap="none" spc="0" normalizeH="0" baseline="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defRPr>
            </a:lvl1pPr>
          </a:lstStyle>
          <a:p>
            <a:r>
              <a:rPr lang="en-US" sz="1600">
                <a:latin typeface="Karbon Bold" panose="00000800000000000000" pitchFamily="50" charset="0"/>
              </a:rPr>
              <a:t>CONSTRUCTION of the MDP model</a:t>
            </a:r>
          </a:p>
        </p:txBody>
      </p:sp>
      <p:sp>
        <p:nvSpPr>
          <p:cNvPr id="10" name="TextBox 9">
            <a:extLst>
              <a:ext uri="{FF2B5EF4-FFF2-40B4-BE49-F238E27FC236}">
                <a16:creationId xmlns:a16="http://schemas.microsoft.com/office/drawing/2014/main" id="{102F624F-6C4B-423B-8A4B-9FDC7542E714}"/>
              </a:ext>
            </a:extLst>
          </p:cNvPr>
          <p:cNvSpPr txBox="1"/>
          <p:nvPr/>
        </p:nvSpPr>
        <p:spPr>
          <a:xfrm>
            <a:off x="2730599" y="3389887"/>
            <a:ext cx="1737360" cy="1463040"/>
          </a:xfrm>
          <a:prstGeom prst="roundRect">
            <a:avLst>
              <a:gd name="adj" fmla="val 9849"/>
            </a:avLst>
          </a:prstGeom>
          <a:solidFill>
            <a:schemeClr val="accent1">
              <a:lumMod val="75000"/>
            </a:schemeClr>
          </a:solidFill>
        </p:spPr>
        <p:txBody>
          <a:bodyPr wrap="square" lIns="76200" tIns="76200" rIns="76200" bIns="76200" rtlCol="0" anchor="ctr" anchorCtr="0">
            <a:noAutofit/>
          </a:bodyPr>
          <a:lstStyle/>
          <a:p>
            <a:pPr lvl="0" algn="ctr" defTabSz="761970" eaLnBrk="1" fontAlgn="auto" hangingPunct="1">
              <a:spcBef>
                <a:spcPts val="0"/>
              </a:spcBef>
              <a:spcAft>
                <a:spcPts val="250"/>
              </a:spcAft>
              <a:defRPr/>
            </a:pPr>
            <a:r>
              <a:rPr lang="en-US" sz="1600" b="1" kern="0">
                <a:solidFill>
                  <a:srgbClr val="FFFFFF"/>
                </a:solidFill>
                <a:latin typeface="Karbon Bold" panose="00000800000000000000" pitchFamily="50" charset="0"/>
                <a:ea typeface="Verdana" panose="020B0604030504040204" pitchFamily="34" charset="0"/>
              </a:rPr>
              <a:t>PRUNING states and actions</a:t>
            </a:r>
          </a:p>
        </p:txBody>
      </p:sp>
      <p:pic>
        <p:nvPicPr>
          <p:cNvPr id="4" name="Graphic 3" descr="Decision chart outline">
            <a:extLst>
              <a:ext uri="{FF2B5EF4-FFF2-40B4-BE49-F238E27FC236}">
                <a16:creationId xmlns:a16="http://schemas.microsoft.com/office/drawing/2014/main" id="{1B9E8429-778C-43F0-B5EB-5008DFD2B63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2000" y="2518008"/>
            <a:ext cx="685800" cy="685800"/>
          </a:xfrm>
          <a:prstGeom prst="rect">
            <a:avLst/>
          </a:prstGeom>
        </p:spPr>
      </p:pic>
      <p:sp>
        <p:nvSpPr>
          <p:cNvPr id="3" name="Arrow: Striped Right 2">
            <a:extLst>
              <a:ext uri="{FF2B5EF4-FFF2-40B4-BE49-F238E27FC236}">
                <a16:creationId xmlns:a16="http://schemas.microsoft.com/office/drawing/2014/main" id="{C1B893CB-FE33-4765-B905-D277FAD0A5AD}"/>
              </a:ext>
            </a:extLst>
          </p:cNvPr>
          <p:cNvSpPr/>
          <p:nvPr/>
        </p:nvSpPr>
        <p:spPr bwMode="auto">
          <a:xfrm>
            <a:off x="2009090" y="2567619"/>
            <a:ext cx="790348" cy="684683"/>
          </a:xfrm>
          <a:prstGeom prst="stripedRightArrow">
            <a:avLst/>
          </a:prstGeom>
          <a:solidFill>
            <a:schemeClr val="bg2">
              <a:lumMod val="40000"/>
              <a:lumOff val="60000"/>
            </a:schemeClr>
          </a:solidFill>
          <a:ln w="25400" cap="flat" cmpd="sng" algn="ctr">
            <a:solidFill>
              <a:schemeClr val="accent1"/>
            </a:solidFill>
            <a:prstDash val="solid"/>
            <a:round/>
            <a:headEnd type="none" w="med" len="med"/>
            <a:tailEnd type="none" w="med" len="med"/>
          </a:ln>
          <a:effectLst>
            <a:outerShdw blurRad="50800" dist="38100" dir="5400000" algn="t" rotWithShape="0">
              <a:schemeClr val="accent1">
                <a:alpha val="40000"/>
              </a:scheme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endParaRPr>
          </a:p>
        </p:txBody>
      </p:sp>
      <p:sp>
        <p:nvSpPr>
          <p:cNvPr id="25" name="Rectangle: Rounded Corners 24">
            <a:extLst>
              <a:ext uri="{FF2B5EF4-FFF2-40B4-BE49-F238E27FC236}">
                <a16:creationId xmlns:a16="http://schemas.microsoft.com/office/drawing/2014/main" id="{A6F643D2-9C13-4EE1-9AC4-DC92C52937CA}"/>
              </a:ext>
            </a:extLst>
          </p:cNvPr>
          <p:cNvSpPr/>
          <p:nvPr/>
        </p:nvSpPr>
        <p:spPr bwMode="auto">
          <a:xfrm>
            <a:off x="7464792" y="2243293"/>
            <a:ext cx="2011680" cy="3017520"/>
          </a:xfrm>
          <a:prstGeom prst="roundRect">
            <a:avLst>
              <a:gd name="adj" fmla="val 5587"/>
            </a:avLst>
          </a:prstGeom>
          <a:solidFill>
            <a:schemeClr val="bg1">
              <a:lumMod val="85000"/>
            </a:schemeClr>
          </a:solidFill>
          <a:ln w="12700" cap="flat" cmpd="sng" algn="ctr">
            <a:noFill/>
            <a:prstDash val="solid"/>
            <a:round/>
            <a:headEnd type="none" w="med" len="med"/>
            <a:tailEnd type="none" w="med" len="med"/>
          </a:ln>
          <a:effectLst/>
        </p:spPr>
        <p:txBody>
          <a:bodyPr vert="horz" wrap="square" lIns="76200" tIns="38100" rIns="76200" bIns="38100" numCol="1" rtlCol="0" anchor="ctr" anchorCtr="0" compatLnSpc="1">
            <a:prstTxWarp prst="textNoShape">
              <a:avLst/>
            </a:prstTxWarp>
          </a:bodyPr>
          <a:lstStyle/>
          <a:p>
            <a:pPr marL="0" marR="0" lvl="0" indent="0" algn="ctr" defTabSz="761970" rtl="0" eaLnBrk="1" fontAlgn="base" latinLnBrk="0" hangingPunct="1">
              <a:lnSpc>
                <a:spcPct val="100000"/>
              </a:lnSpc>
              <a:spcBef>
                <a:spcPct val="0"/>
              </a:spcBef>
              <a:spcAft>
                <a:spcPct val="0"/>
              </a:spcAft>
              <a:buClrTx/>
              <a:buSzTx/>
              <a:buFontTx/>
              <a:buNone/>
              <a:tabLst/>
              <a:defRPr/>
            </a:pPr>
            <a:endParaRPr kumimoji="0" lang="en-US" sz="2667"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sym typeface="Arial" pitchFamily="-110" charset="0"/>
            </a:endParaRPr>
          </a:p>
        </p:txBody>
      </p:sp>
      <p:sp>
        <p:nvSpPr>
          <p:cNvPr id="26" name="Rectangle: Rounded Corners 25">
            <a:extLst>
              <a:ext uri="{FF2B5EF4-FFF2-40B4-BE49-F238E27FC236}">
                <a16:creationId xmlns:a16="http://schemas.microsoft.com/office/drawing/2014/main" id="{4D108FDB-E8BA-47EC-98EF-84E4191C60C0}"/>
              </a:ext>
            </a:extLst>
          </p:cNvPr>
          <p:cNvSpPr/>
          <p:nvPr/>
        </p:nvSpPr>
        <p:spPr bwMode="auto">
          <a:xfrm>
            <a:off x="5029521" y="2243293"/>
            <a:ext cx="2011680" cy="3017520"/>
          </a:xfrm>
          <a:prstGeom prst="roundRect">
            <a:avLst>
              <a:gd name="adj" fmla="val 5587"/>
            </a:avLst>
          </a:prstGeom>
          <a:solidFill>
            <a:schemeClr val="bg1">
              <a:lumMod val="85000"/>
            </a:schemeClr>
          </a:solidFill>
          <a:ln w="12700" cap="flat" cmpd="sng" algn="ctr">
            <a:noFill/>
            <a:prstDash val="solid"/>
            <a:round/>
            <a:headEnd type="none" w="med" len="med"/>
            <a:tailEnd type="none" w="med" len="med"/>
          </a:ln>
          <a:effectLst/>
        </p:spPr>
        <p:txBody>
          <a:bodyPr vert="horz" wrap="square" lIns="76200" tIns="38100" rIns="76200" bIns="38100" numCol="1" rtlCol="0" anchor="ctr" anchorCtr="0" compatLnSpc="1">
            <a:prstTxWarp prst="textNoShape">
              <a:avLst/>
            </a:prstTxWarp>
          </a:bodyPr>
          <a:lstStyle/>
          <a:p>
            <a:pPr marL="0" marR="0" lvl="0" indent="0" algn="ctr" defTabSz="761970" rtl="0" eaLnBrk="1" fontAlgn="base" latinLnBrk="0" hangingPunct="1">
              <a:lnSpc>
                <a:spcPct val="100000"/>
              </a:lnSpc>
              <a:spcBef>
                <a:spcPct val="0"/>
              </a:spcBef>
              <a:spcAft>
                <a:spcPct val="0"/>
              </a:spcAft>
              <a:buClrTx/>
              <a:buSzTx/>
              <a:buFontTx/>
              <a:buNone/>
              <a:tabLst/>
              <a:defRPr/>
            </a:pPr>
            <a:endParaRPr kumimoji="0" lang="en-US" sz="2667"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sym typeface="Arial" pitchFamily="-110" charset="0"/>
            </a:endParaRPr>
          </a:p>
        </p:txBody>
      </p:sp>
      <p:sp>
        <p:nvSpPr>
          <p:cNvPr id="27" name="TextBox 26">
            <a:extLst>
              <a:ext uri="{FF2B5EF4-FFF2-40B4-BE49-F238E27FC236}">
                <a16:creationId xmlns:a16="http://schemas.microsoft.com/office/drawing/2014/main" id="{0245746F-8F59-470E-BF5A-EB89083F5951}"/>
              </a:ext>
            </a:extLst>
          </p:cNvPr>
          <p:cNvSpPr txBox="1"/>
          <p:nvPr/>
        </p:nvSpPr>
        <p:spPr>
          <a:xfrm>
            <a:off x="5216742" y="3389887"/>
            <a:ext cx="1737360" cy="1463040"/>
          </a:xfrm>
          <a:prstGeom prst="roundRect">
            <a:avLst>
              <a:gd name="adj" fmla="val 8712"/>
            </a:avLst>
          </a:prstGeom>
          <a:solidFill>
            <a:schemeClr val="accent1">
              <a:lumMod val="60000"/>
              <a:lumOff val="40000"/>
            </a:schemeClr>
          </a:solidFill>
        </p:spPr>
        <p:txBody>
          <a:bodyPr wrap="square" lIns="76200" tIns="76200" rIns="76200" bIns="76200" rtlCol="0" anchor="ctr" anchorCtr="0">
            <a:noAutofit/>
          </a:bodyPr>
          <a:lstStyle/>
          <a:p>
            <a:pPr marL="0" marR="0" lvl="0" indent="0" algn="ctr" defTabSz="761970" rtl="0" eaLnBrk="1" fontAlgn="auto" latinLnBrk="0" hangingPunct="1">
              <a:lnSpc>
                <a:spcPct val="100000"/>
              </a:lnSpc>
              <a:spcBef>
                <a:spcPts val="0"/>
              </a:spcBef>
              <a:spcAft>
                <a:spcPts val="250"/>
              </a:spcAft>
              <a:buClrTx/>
              <a:buSzTx/>
              <a:buFontTx/>
              <a:buNone/>
              <a:tabLst/>
              <a:defRPr/>
            </a:pPr>
            <a:r>
              <a:rPr kumimoji="0" lang="en-US" sz="1800" b="1" i="0" u="none" strike="noStrike" kern="0" cap="none" spc="0" normalizeH="0" baseline="0" noProof="0">
                <a:ln>
                  <a:noFill/>
                </a:ln>
                <a:solidFill>
                  <a:srgbClr val="FFFFFF"/>
                </a:solidFill>
                <a:effectLst/>
                <a:uLnTx/>
                <a:uFillTx/>
                <a:latin typeface="Karbon Bold" panose="00000800000000000000" pitchFamily="50" charset="0"/>
                <a:ea typeface="Verdana" panose="020B0604030504040204" pitchFamily="34" charset="0"/>
                <a:cs typeface="Verdana" panose="020B0604030504040204" pitchFamily="34" charset="0"/>
              </a:rPr>
              <a:t>SAMPLING probability distributions</a:t>
            </a:r>
          </a:p>
        </p:txBody>
      </p:sp>
      <p:sp>
        <p:nvSpPr>
          <p:cNvPr id="28" name="TextBox 27">
            <a:extLst>
              <a:ext uri="{FF2B5EF4-FFF2-40B4-BE49-F238E27FC236}">
                <a16:creationId xmlns:a16="http://schemas.microsoft.com/office/drawing/2014/main" id="{82C8CEF8-5043-479B-8147-055331EA5F61}"/>
              </a:ext>
            </a:extLst>
          </p:cNvPr>
          <p:cNvSpPr txBox="1"/>
          <p:nvPr/>
        </p:nvSpPr>
        <p:spPr>
          <a:xfrm>
            <a:off x="7629911" y="3418114"/>
            <a:ext cx="1737360" cy="1463040"/>
          </a:xfrm>
          <a:prstGeom prst="roundRect">
            <a:avLst>
              <a:gd name="adj" fmla="val 9849"/>
            </a:avLst>
          </a:prstGeom>
          <a:solidFill>
            <a:schemeClr val="accent2">
              <a:lumMod val="75000"/>
            </a:schemeClr>
          </a:solidFill>
        </p:spPr>
        <p:txBody>
          <a:bodyPr wrap="square" lIns="76200" tIns="76200" rIns="76200" bIns="76200" rtlCol="0" anchor="ctr" anchorCtr="0">
            <a:noAutofit/>
          </a:bodyPr>
          <a:lstStyle/>
          <a:p>
            <a:pPr marL="0" marR="0" lvl="0" indent="0" algn="ctr" defTabSz="761970" rtl="0" eaLnBrk="1" fontAlgn="base" latinLnBrk="0" hangingPunct="1">
              <a:lnSpc>
                <a:spcPct val="100000"/>
              </a:lnSpc>
              <a:spcBef>
                <a:spcPts val="0"/>
              </a:spcBef>
              <a:spcAft>
                <a:spcPts val="250"/>
              </a:spcAft>
              <a:buClrTx/>
              <a:buSzTx/>
              <a:buFontTx/>
              <a:buNone/>
              <a:tabLst/>
              <a:defRPr/>
            </a:pPr>
            <a:r>
              <a:rPr kumimoji="0" lang="en-US" sz="1800" b="1" i="0" u="none" strike="noStrike" kern="1200" cap="none" spc="0" normalizeH="0" baseline="0" noProof="0">
                <a:ln>
                  <a:noFill/>
                </a:ln>
                <a:solidFill>
                  <a:srgbClr val="FFFFFF"/>
                </a:solidFill>
                <a:effectLst/>
                <a:uLnTx/>
                <a:uFillTx/>
                <a:latin typeface="Karbon Bold" panose="00000800000000000000" pitchFamily="50" charset="0"/>
                <a:ea typeface="Verdana" panose="020B0604030504040204" pitchFamily="34" charset="0"/>
                <a:cs typeface="Verdana" panose="020B0604030504040204" pitchFamily="34" charset="0"/>
              </a:rPr>
              <a:t>LEARNING </a:t>
            </a:r>
            <a:r>
              <a:rPr lang="en-US" sz="1800" b="1">
                <a:solidFill>
                  <a:srgbClr val="FFFFFF"/>
                </a:solidFill>
                <a:latin typeface="Karbon Bold" panose="00000800000000000000" pitchFamily="50" charset="0"/>
                <a:ea typeface="Verdana" panose="020B0604030504040204" pitchFamily="34" charset="0"/>
                <a:cs typeface="Verdana" panose="020B0604030504040204" pitchFamily="34" charset="0"/>
              </a:rPr>
              <a:t>by creating an estimate MDP</a:t>
            </a:r>
            <a:endParaRPr kumimoji="0" lang="en-US" sz="1800" b="1" i="0" u="none" strike="noStrike" kern="1200" cap="none" spc="0" normalizeH="0" baseline="0" noProof="0">
              <a:ln>
                <a:noFill/>
              </a:ln>
              <a:solidFill>
                <a:srgbClr val="FFFFFF"/>
              </a:solidFill>
              <a:effectLst/>
              <a:uLnTx/>
              <a:uFillTx/>
              <a:latin typeface="Karbon Bold" panose="00000800000000000000" pitchFamily="50" charset="0"/>
              <a:ea typeface="Verdana" panose="020B0604030504040204" pitchFamily="34" charset="0"/>
              <a:cs typeface="Verdana" panose="020B0604030504040204" pitchFamily="34" charset="0"/>
            </a:endParaRPr>
          </a:p>
        </p:txBody>
      </p:sp>
      <p:sp>
        <p:nvSpPr>
          <p:cNvPr id="32" name="Rectangle: Rounded Corners 31">
            <a:extLst>
              <a:ext uri="{FF2B5EF4-FFF2-40B4-BE49-F238E27FC236}">
                <a16:creationId xmlns:a16="http://schemas.microsoft.com/office/drawing/2014/main" id="{E96E8CF7-F385-41F8-8011-E6BA2B80287E}"/>
              </a:ext>
            </a:extLst>
          </p:cNvPr>
          <p:cNvSpPr/>
          <p:nvPr/>
        </p:nvSpPr>
        <p:spPr bwMode="auto">
          <a:xfrm>
            <a:off x="9897291" y="2243293"/>
            <a:ext cx="2011680" cy="3017520"/>
          </a:xfrm>
          <a:prstGeom prst="roundRect">
            <a:avLst>
              <a:gd name="adj" fmla="val 5587"/>
            </a:avLst>
          </a:prstGeom>
          <a:solidFill>
            <a:schemeClr val="bg1">
              <a:lumMod val="85000"/>
            </a:schemeClr>
          </a:solidFill>
          <a:ln w="12700" cap="flat" cmpd="sng" algn="ctr">
            <a:noFill/>
            <a:prstDash val="solid"/>
            <a:round/>
            <a:headEnd type="none" w="med" len="med"/>
            <a:tailEnd type="none" w="med" len="med"/>
          </a:ln>
          <a:effectLst/>
        </p:spPr>
        <p:txBody>
          <a:bodyPr vert="horz" wrap="square" lIns="76200" tIns="38100" rIns="76200" bIns="38100" numCol="1" rtlCol="0" anchor="ctr" anchorCtr="0" compatLnSpc="1">
            <a:prstTxWarp prst="textNoShape">
              <a:avLst/>
            </a:prstTxWarp>
          </a:bodyPr>
          <a:lstStyle/>
          <a:p>
            <a:pPr marL="0" marR="0" lvl="0" indent="0" algn="ctr" defTabSz="761970" rtl="0" eaLnBrk="1" fontAlgn="base" latinLnBrk="0" hangingPunct="1">
              <a:lnSpc>
                <a:spcPct val="100000"/>
              </a:lnSpc>
              <a:spcBef>
                <a:spcPct val="0"/>
              </a:spcBef>
              <a:spcAft>
                <a:spcPct val="0"/>
              </a:spcAft>
              <a:buClrTx/>
              <a:buSzTx/>
              <a:buFontTx/>
              <a:buNone/>
              <a:tabLst/>
              <a:defRPr/>
            </a:pPr>
            <a:endParaRPr kumimoji="0" lang="en-US" sz="2667" b="0" i="0" u="none" strike="noStrike" kern="120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sym typeface="Arial" pitchFamily="-110" charset="0"/>
            </a:endParaRPr>
          </a:p>
        </p:txBody>
      </p:sp>
      <p:sp>
        <p:nvSpPr>
          <p:cNvPr id="33" name="TextBox 32">
            <a:extLst>
              <a:ext uri="{FF2B5EF4-FFF2-40B4-BE49-F238E27FC236}">
                <a16:creationId xmlns:a16="http://schemas.microsoft.com/office/drawing/2014/main" id="{CF3CC6CB-7004-4377-9C99-8971068D3679}"/>
              </a:ext>
            </a:extLst>
          </p:cNvPr>
          <p:cNvSpPr txBox="1"/>
          <p:nvPr/>
        </p:nvSpPr>
        <p:spPr>
          <a:xfrm>
            <a:off x="10082056" y="3429000"/>
            <a:ext cx="1737360" cy="1463040"/>
          </a:xfrm>
          <a:prstGeom prst="roundRect">
            <a:avLst>
              <a:gd name="adj" fmla="val 9849"/>
            </a:avLst>
          </a:prstGeom>
          <a:solidFill>
            <a:schemeClr val="accent2"/>
          </a:solidFill>
        </p:spPr>
        <p:txBody>
          <a:bodyPr wrap="square" lIns="76200" tIns="76200" rIns="76200" bIns="76200" rtlCol="0" anchor="ctr" anchorCtr="0">
            <a:noAutofit/>
          </a:bodyPr>
          <a:lstStyle/>
          <a:p>
            <a:pPr marL="0" marR="0" lvl="0" indent="0" algn="ctr" defTabSz="761970" rtl="0" eaLnBrk="1" fontAlgn="base" latinLnBrk="0" hangingPunct="1">
              <a:lnSpc>
                <a:spcPct val="100000"/>
              </a:lnSpc>
              <a:spcBef>
                <a:spcPts val="0"/>
              </a:spcBef>
              <a:spcAft>
                <a:spcPts val="250"/>
              </a:spcAft>
              <a:buClrTx/>
              <a:buSzTx/>
              <a:buFontTx/>
              <a:buNone/>
              <a:tabLst/>
              <a:defRPr/>
            </a:pPr>
            <a:r>
              <a:rPr kumimoji="0" lang="en-US" sz="1800" b="1" i="0" u="none" strike="noStrike" kern="1200" cap="none" spc="0" normalizeH="0" baseline="0" noProof="0">
                <a:ln>
                  <a:noFill/>
                </a:ln>
                <a:solidFill>
                  <a:srgbClr val="FFFFFF"/>
                </a:solidFill>
                <a:effectLst/>
                <a:uLnTx/>
                <a:uFillTx/>
                <a:latin typeface="Karbon Bold" panose="00000800000000000000" pitchFamily="50" charset="0"/>
                <a:ea typeface="Verdana" panose="020B0604030504040204" pitchFamily="34" charset="0"/>
                <a:cs typeface="Verdana" panose="020B0604030504040204" pitchFamily="34" charset="0"/>
              </a:rPr>
              <a:t>SOLVING the MDP for an optimal policy </a:t>
            </a:r>
          </a:p>
        </p:txBody>
      </p:sp>
      <p:pic>
        <p:nvPicPr>
          <p:cNvPr id="13" name="Graphic 12" descr="Cut outline">
            <a:extLst>
              <a:ext uri="{FF2B5EF4-FFF2-40B4-BE49-F238E27FC236}">
                <a16:creationId xmlns:a16="http://schemas.microsoft.com/office/drawing/2014/main" id="{94A52878-3B42-420F-8CFC-555B0244A9C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94454" y="2547236"/>
            <a:ext cx="685800" cy="685800"/>
          </a:xfrm>
          <a:prstGeom prst="rect">
            <a:avLst/>
          </a:prstGeom>
        </p:spPr>
      </p:pic>
      <p:sp>
        <p:nvSpPr>
          <p:cNvPr id="37" name="Arrow: Striped Right 36">
            <a:extLst>
              <a:ext uri="{FF2B5EF4-FFF2-40B4-BE49-F238E27FC236}">
                <a16:creationId xmlns:a16="http://schemas.microsoft.com/office/drawing/2014/main" id="{5B3AEF5A-214B-41E4-BF3B-EFAA01FDC6C8}"/>
              </a:ext>
            </a:extLst>
          </p:cNvPr>
          <p:cNvSpPr/>
          <p:nvPr/>
        </p:nvSpPr>
        <p:spPr bwMode="auto">
          <a:xfrm>
            <a:off x="4487481" y="2548094"/>
            <a:ext cx="790348" cy="684683"/>
          </a:xfrm>
          <a:prstGeom prst="stripedRightArrow">
            <a:avLst/>
          </a:prstGeom>
          <a:solidFill>
            <a:schemeClr val="bg2">
              <a:lumMod val="40000"/>
              <a:lumOff val="60000"/>
            </a:schemeClr>
          </a:solidFill>
          <a:ln w="25400" cap="flat" cmpd="sng" algn="ctr">
            <a:solidFill>
              <a:schemeClr val="accent1"/>
            </a:solidFill>
            <a:prstDash val="solid"/>
            <a:round/>
            <a:headEnd type="none" w="med" len="med"/>
            <a:tailEnd type="none" w="med" len="med"/>
          </a:ln>
          <a:effectLst>
            <a:outerShdw blurRad="50800" dist="38100" dir="5400000" algn="t" rotWithShape="0">
              <a:schemeClr val="accent1">
                <a:alpha val="40000"/>
              </a:scheme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endParaRPr>
          </a:p>
        </p:txBody>
      </p:sp>
      <p:sp>
        <p:nvSpPr>
          <p:cNvPr id="38" name="Arrow: Striped Right 37">
            <a:extLst>
              <a:ext uri="{FF2B5EF4-FFF2-40B4-BE49-F238E27FC236}">
                <a16:creationId xmlns:a16="http://schemas.microsoft.com/office/drawing/2014/main" id="{C1617348-D14D-40C5-A111-AA7A00485308}"/>
              </a:ext>
            </a:extLst>
          </p:cNvPr>
          <p:cNvSpPr/>
          <p:nvPr/>
        </p:nvSpPr>
        <p:spPr bwMode="auto">
          <a:xfrm>
            <a:off x="6949109" y="2519307"/>
            <a:ext cx="790348" cy="684683"/>
          </a:xfrm>
          <a:prstGeom prst="stripedRightArrow">
            <a:avLst/>
          </a:prstGeom>
          <a:solidFill>
            <a:schemeClr val="bg2">
              <a:lumMod val="40000"/>
              <a:lumOff val="60000"/>
            </a:schemeClr>
          </a:solidFill>
          <a:ln w="25400" cap="flat" cmpd="sng" algn="ctr">
            <a:solidFill>
              <a:schemeClr val="accent1"/>
            </a:solidFill>
            <a:prstDash val="solid"/>
            <a:round/>
            <a:headEnd type="none" w="med" len="med"/>
            <a:tailEnd type="none" w="med" len="med"/>
          </a:ln>
          <a:effectLst>
            <a:outerShdw blurRad="50800" dist="38100" dir="5400000" algn="t" rotWithShape="0">
              <a:schemeClr val="accent1">
                <a:alpha val="40000"/>
              </a:scheme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endParaRPr>
          </a:p>
        </p:txBody>
      </p:sp>
      <p:sp>
        <p:nvSpPr>
          <p:cNvPr id="39" name="Arrow: Striped Right 38">
            <a:extLst>
              <a:ext uri="{FF2B5EF4-FFF2-40B4-BE49-F238E27FC236}">
                <a16:creationId xmlns:a16="http://schemas.microsoft.com/office/drawing/2014/main" id="{E2D5F094-F678-4D60-8FC1-E0540BCC619E}"/>
              </a:ext>
            </a:extLst>
          </p:cNvPr>
          <p:cNvSpPr/>
          <p:nvPr/>
        </p:nvSpPr>
        <p:spPr bwMode="auto">
          <a:xfrm>
            <a:off x="9291708" y="2519125"/>
            <a:ext cx="790348" cy="684683"/>
          </a:xfrm>
          <a:prstGeom prst="stripedRightArrow">
            <a:avLst/>
          </a:prstGeom>
          <a:solidFill>
            <a:schemeClr val="bg2">
              <a:lumMod val="40000"/>
              <a:lumOff val="60000"/>
            </a:schemeClr>
          </a:solidFill>
          <a:ln w="25400" cap="flat" cmpd="sng" algn="ctr">
            <a:solidFill>
              <a:schemeClr val="accent1"/>
            </a:solidFill>
            <a:prstDash val="solid"/>
            <a:round/>
            <a:headEnd type="none" w="med" len="med"/>
            <a:tailEnd type="none" w="med" len="med"/>
          </a:ln>
          <a:effectLst>
            <a:outerShdw blurRad="50800" dist="38100" dir="5400000" algn="t" rotWithShape="0">
              <a:schemeClr val="accent1">
                <a:alpha val="40000"/>
              </a:schemeClr>
            </a:outerShdw>
          </a:effectLst>
        </p:spPr>
        <p:txBody>
          <a:bodyPr vert="horz" wrap="square" lIns="45720" tIns="45720" rIns="45720" bIns="45720" numCol="1" rtlCol="0" anchor="ctr" anchorCtr="0" compatLnSpc="1">
            <a:prstTxWarp prst="textNoShape">
              <a:avLst/>
            </a:prstTxWarp>
            <a:spAutoFit/>
          </a:bodyPr>
          <a:lstStyle/>
          <a:p>
            <a:pPr marL="0" marR="0" indent="0" algn="l" defTabSz="914400" rtl="0" eaLnBrk="1"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Arial" panose="020B0604020202020204" pitchFamily="34" charset="0"/>
            </a:endParaRPr>
          </a:p>
        </p:txBody>
      </p:sp>
      <p:pic>
        <p:nvPicPr>
          <p:cNvPr id="43" name="Graphic 42" descr="Idea outline">
            <a:extLst>
              <a:ext uri="{FF2B5EF4-FFF2-40B4-BE49-F238E27FC236}">
                <a16:creationId xmlns:a16="http://schemas.microsoft.com/office/drawing/2014/main" id="{FDB47099-9384-4B0A-B9EF-DF5CFE42305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127732" y="2515136"/>
            <a:ext cx="685800" cy="685800"/>
          </a:xfrm>
          <a:prstGeom prst="rect">
            <a:avLst/>
          </a:prstGeom>
        </p:spPr>
      </p:pic>
      <p:grpSp>
        <p:nvGrpSpPr>
          <p:cNvPr id="37888" name="Graphic 33">
            <a:extLst>
              <a:ext uri="{FF2B5EF4-FFF2-40B4-BE49-F238E27FC236}">
                <a16:creationId xmlns:a16="http://schemas.microsoft.com/office/drawing/2014/main" id="{5637391C-7D5A-4658-AA7F-836FCB832EDC}"/>
              </a:ext>
            </a:extLst>
          </p:cNvPr>
          <p:cNvGrpSpPr/>
          <p:nvPr/>
        </p:nvGrpSpPr>
        <p:grpSpPr>
          <a:xfrm>
            <a:off x="10743921" y="2524096"/>
            <a:ext cx="587355" cy="586864"/>
            <a:chOff x="10743921" y="2524096"/>
            <a:chExt cx="587355" cy="586864"/>
          </a:xfrm>
        </p:grpSpPr>
        <p:sp>
          <p:nvSpPr>
            <p:cNvPr id="37889" name="Freeform: Shape 37888">
              <a:extLst>
                <a:ext uri="{FF2B5EF4-FFF2-40B4-BE49-F238E27FC236}">
                  <a16:creationId xmlns:a16="http://schemas.microsoft.com/office/drawing/2014/main" id="{41FD0CF9-700B-4879-816A-0DFB5515B153}"/>
                </a:ext>
              </a:extLst>
            </p:cNvPr>
            <p:cNvSpPr/>
            <p:nvPr/>
          </p:nvSpPr>
          <p:spPr>
            <a:xfrm>
              <a:off x="10743921" y="2524752"/>
              <a:ext cx="587355" cy="586208"/>
            </a:xfrm>
            <a:custGeom>
              <a:avLst/>
              <a:gdLst>
                <a:gd name="connsiteX0" fmla="*/ 587274 w 587355"/>
                <a:gd name="connsiteY0" fmla="*/ 565231 h 586208"/>
                <a:gd name="connsiteX1" fmla="*/ 568424 w 587355"/>
                <a:gd name="connsiteY1" fmla="*/ 548938 h 586208"/>
                <a:gd name="connsiteX2" fmla="*/ 39284 w 587355"/>
                <a:gd name="connsiteY2" fmla="*/ 548938 h 586208"/>
                <a:gd name="connsiteX3" fmla="*/ 36857 w 587355"/>
                <a:gd name="connsiteY3" fmla="*/ 548938 h 586208"/>
                <a:gd name="connsiteX4" fmla="*/ 36857 w 587355"/>
                <a:gd name="connsiteY4" fmla="*/ 18731 h 586208"/>
                <a:gd name="connsiteX5" fmla="*/ 27270 w 587355"/>
                <a:gd name="connsiteY5" fmla="*/ 2438 h 586208"/>
                <a:gd name="connsiteX6" fmla="*/ 8541 w 587355"/>
                <a:gd name="connsiteY6" fmla="*/ 3049 h 586208"/>
                <a:gd name="connsiteX7" fmla="*/ 47 w 587355"/>
                <a:gd name="connsiteY7" fmla="*/ 20156 h 586208"/>
                <a:gd name="connsiteX8" fmla="*/ 47 w 587355"/>
                <a:gd name="connsiteY8" fmla="*/ 567023 h 586208"/>
                <a:gd name="connsiteX9" fmla="*/ 9189 w 587355"/>
                <a:gd name="connsiteY9" fmla="*/ 583560 h 586208"/>
                <a:gd name="connsiteX10" fmla="*/ 16591 w 587355"/>
                <a:gd name="connsiteY10" fmla="*/ 586208 h 586208"/>
                <a:gd name="connsiteX11" fmla="*/ 570770 w 587355"/>
                <a:gd name="connsiteY11" fmla="*/ 586208 h 586208"/>
                <a:gd name="connsiteX12" fmla="*/ 581571 w 587355"/>
                <a:gd name="connsiteY12" fmla="*/ 581076 h 586208"/>
                <a:gd name="connsiteX13" fmla="*/ 587032 w 587355"/>
                <a:gd name="connsiteY13" fmla="*/ 570648 h 586208"/>
                <a:gd name="connsiteX14" fmla="*/ 587355 w 587355"/>
                <a:gd name="connsiteY14" fmla="*/ 569875 h 586208"/>
                <a:gd name="connsiteX15" fmla="*/ 587355 w 587355"/>
                <a:gd name="connsiteY15" fmla="*/ 565801 h 586208"/>
                <a:gd name="connsiteX16" fmla="*/ 587274 w 587355"/>
                <a:gd name="connsiteY16" fmla="*/ 565231 h 5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7355" h="586208">
                  <a:moveTo>
                    <a:pt x="587274" y="565231"/>
                  </a:moveTo>
                  <a:cubicBezTo>
                    <a:pt x="586004" y="555773"/>
                    <a:pt x="577902" y="548771"/>
                    <a:pt x="568424" y="548938"/>
                  </a:cubicBezTo>
                  <a:cubicBezTo>
                    <a:pt x="392058" y="548938"/>
                    <a:pt x="215678" y="548938"/>
                    <a:pt x="39284" y="548938"/>
                  </a:cubicBezTo>
                  <a:lnTo>
                    <a:pt x="36857" y="548938"/>
                  </a:lnTo>
                  <a:lnTo>
                    <a:pt x="36857" y="18731"/>
                  </a:lnTo>
                  <a:cubicBezTo>
                    <a:pt x="37084" y="11884"/>
                    <a:pt x="33343" y="5526"/>
                    <a:pt x="27270" y="2438"/>
                  </a:cubicBezTo>
                  <a:cubicBezTo>
                    <a:pt x="21435" y="-1021"/>
                    <a:pt x="14142" y="-783"/>
                    <a:pt x="8541" y="3049"/>
                  </a:cubicBezTo>
                  <a:cubicBezTo>
                    <a:pt x="2822" y="6763"/>
                    <a:pt x="-434" y="13320"/>
                    <a:pt x="47" y="20156"/>
                  </a:cubicBezTo>
                  <a:lnTo>
                    <a:pt x="47" y="567023"/>
                  </a:lnTo>
                  <a:cubicBezTo>
                    <a:pt x="-196" y="573817"/>
                    <a:pt x="3325" y="580188"/>
                    <a:pt x="9189" y="583560"/>
                  </a:cubicBezTo>
                  <a:cubicBezTo>
                    <a:pt x="11567" y="584677"/>
                    <a:pt x="14046" y="585564"/>
                    <a:pt x="16591" y="586208"/>
                  </a:cubicBezTo>
                  <a:lnTo>
                    <a:pt x="570770" y="586208"/>
                  </a:lnTo>
                  <a:cubicBezTo>
                    <a:pt x="574807" y="585650"/>
                    <a:pt x="578578" y="583858"/>
                    <a:pt x="581571" y="581076"/>
                  </a:cubicBezTo>
                  <a:cubicBezTo>
                    <a:pt x="584455" y="578282"/>
                    <a:pt x="586368" y="574624"/>
                    <a:pt x="587032" y="570648"/>
                  </a:cubicBezTo>
                  <a:cubicBezTo>
                    <a:pt x="587097" y="570376"/>
                    <a:pt x="587206" y="570115"/>
                    <a:pt x="587355" y="569875"/>
                  </a:cubicBezTo>
                  <a:lnTo>
                    <a:pt x="587355" y="565801"/>
                  </a:lnTo>
                  <a:cubicBezTo>
                    <a:pt x="587355" y="565801"/>
                    <a:pt x="587274" y="565516"/>
                    <a:pt x="587274" y="565231"/>
                  </a:cubicBezTo>
                  <a:close/>
                </a:path>
              </a:pathLst>
            </a:custGeom>
            <a:solidFill>
              <a:schemeClr val="accent1">
                <a:lumMod val="50000"/>
              </a:schemeClr>
            </a:solidFill>
            <a:ln w="4007" cap="flat">
              <a:noFill/>
              <a:prstDash val="solid"/>
              <a:miter/>
            </a:ln>
          </p:spPr>
          <p:txBody>
            <a:bodyPr rtlCol="0" anchor="ctr"/>
            <a:lstStyle/>
            <a:p>
              <a:endParaRPr lang="en-US"/>
            </a:p>
          </p:txBody>
        </p:sp>
        <p:sp>
          <p:nvSpPr>
            <p:cNvPr id="37891" name="Freeform: Shape 37890">
              <a:extLst>
                <a:ext uri="{FF2B5EF4-FFF2-40B4-BE49-F238E27FC236}">
                  <a16:creationId xmlns:a16="http://schemas.microsoft.com/office/drawing/2014/main" id="{ED876865-2CF5-4FCF-A4EC-2E50899FAEC5}"/>
                </a:ext>
              </a:extLst>
            </p:cNvPr>
            <p:cNvSpPr/>
            <p:nvPr/>
          </p:nvSpPr>
          <p:spPr>
            <a:xfrm>
              <a:off x="11232373" y="2872964"/>
              <a:ext cx="22652" cy="22809"/>
            </a:xfrm>
            <a:custGeom>
              <a:avLst/>
              <a:gdLst>
                <a:gd name="connsiteX0" fmla="*/ 22653 w 22652"/>
                <a:gd name="connsiteY0" fmla="*/ 22810 h 22809"/>
                <a:gd name="connsiteX1" fmla="*/ 0 w 22652"/>
                <a:gd name="connsiteY1" fmla="*/ 0 h 22809"/>
                <a:gd name="connsiteX2" fmla="*/ 22653 w 22652"/>
                <a:gd name="connsiteY2" fmla="*/ 22810 h 22809"/>
              </a:gdLst>
              <a:ahLst/>
              <a:cxnLst>
                <a:cxn ang="0">
                  <a:pos x="connsiteX0" y="connsiteY0"/>
                </a:cxn>
                <a:cxn ang="0">
                  <a:pos x="connsiteX1" y="connsiteY1"/>
                </a:cxn>
                <a:cxn ang="0">
                  <a:pos x="connsiteX2" y="connsiteY2"/>
                </a:cxn>
              </a:cxnLst>
              <a:rect l="l" t="t" r="r" b="b"/>
              <a:pathLst>
                <a:path w="22652" h="22809">
                  <a:moveTo>
                    <a:pt x="22653" y="22810"/>
                  </a:moveTo>
                  <a:cubicBezTo>
                    <a:pt x="16989" y="17148"/>
                    <a:pt x="8980" y="9042"/>
                    <a:pt x="0" y="0"/>
                  </a:cubicBezTo>
                  <a:cubicBezTo>
                    <a:pt x="7564" y="7617"/>
                    <a:pt x="15088" y="15234"/>
                    <a:pt x="22653" y="22810"/>
                  </a:cubicBezTo>
                  <a:close/>
                </a:path>
              </a:pathLst>
            </a:custGeom>
            <a:solidFill>
              <a:srgbClr val="00A0DF"/>
            </a:solidFill>
            <a:ln w="4007" cap="flat">
              <a:noFill/>
              <a:prstDash val="solid"/>
              <a:miter/>
            </a:ln>
          </p:spPr>
          <p:txBody>
            <a:bodyPr rtlCol="0" anchor="ctr"/>
            <a:lstStyle/>
            <a:p>
              <a:endParaRPr lang="en-US"/>
            </a:p>
          </p:txBody>
        </p:sp>
        <p:sp>
          <p:nvSpPr>
            <p:cNvPr id="37892" name="Freeform: Shape 37891">
              <a:extLst>
                <a:ext uri="{FF2B5EF4-FFF2-40B4-BE49-F238E27FC236}">
                  <a16:creationId xmlns:a16="http://schemas.microsoft.com/office/drawing/2014/main" id="{9300804B-6718-4217-9288-401BEE88E35D}"/>
                </a:ext>
              </a:extLst>
            </p:cNvPr>
            <p:cNvSpPr/>
            <p:nvPr/>
          </p:nvSpPr>
          <p:spPr>
            <a:xfrm>
              <a:off x="10974673" y="2576548"/>
              <a:ext cx="283411" cy="285473"/>
            </a:xfrm>
            <a:custGeom>
              <a:avLst/>
              <a:gdLst>
                <a:gd name="connsiteX0" fmla="*/ 4113 w 283411"/>
                <a:gd name="connsiteY0" fmla="*/ 108641 h 285473"/>
                <a:gd name="connsiteX1" fmla="*/ 3587 w 283411"/>
                <a:gd name="connsiteY1" fmla="*/ 110148 h 285473"/>
                <a:gd name="connsiteX2" fmla="*/ 3344 w 283411"/>
                <a:gd name="connsiteY2" fmla="*/ 112063 h 285473"/>
                <a:gd name="connsiteX3" fmla="*/ 48407 w 283411"/>
                <a:gd name="connsiteY3" fmla="*/ 250185 h 285473"/>
                <a:gd name="connsiteX4" fmla="*/ 133354 w 283411"/>
                <a:gd name="connsiteY4" fmla="*/ 285173 h 285473"/>
                <a:gd name="connsiteX5" fmla="*/ 197145 w 283411"/>
                <a:gd name="connsiteY5" fmla="*/ 274298 h 285473"/>
                <a:gd name="connsiteX6" fmla="*/ 222184 w 283411"/>
                <a:gd name="connsiteY6" fmla="*/ 260490 h 285473"/>
                <a:gd name="connsiteX7" fmla="*/ 210696 w 283411"/>
                <a:gd name="connsiteY7" fmla="*/ 248922 h 285473"/>
                <a:gd name="connsiteX8" fmla="*/ 210769 w 283411"/>
                <a:gd name="connsiteY8" fmla="*/ 222655 h 285473"/>
                <a:gd name="connsiteX9" fmla="*/ 211505 w 283411"/>
                <a:gd name="connsiteY9" fmla="*/ 221958 h 285473"/>
                <a:gd name="connsiteX10" fmla="*/ 211505 w 283411"/>
                <a:gd name="connsiteY10" fmla="*/ 221958 h 285473"/>
                <a:gd name="connsiteX11" fmla="*/ 236747 w 283411"/>
                <a:gd name="connsiteY11" fmla="*/ 222691 h 285473"/>
                <a:gd name="connsiteX12" fmla="*/ 249651 w 283411"/>
                <a:gd name="connsiteY12" fmla="*/ 235684 h 285473"/>
                <a:gd name="connsiteX13" fmla="*/ 250379 w 283411"/>
                <a:gd name="connsiteY13" fmla="*/ 234747 h 285473"/>
                <a:gd name="connsiteX14" fmla="*/ 283023 w 283411"/>
                <a:gd name="connsiteY14" fmla="*/ 152347 h 285473"/>
                <a:gd name="connsiteX15" fmla="*/ 272465 w 283411"/>
                <a:gd name="connsiteY15" fmla="*/ 87909 h 285473"/>
                <a:gd name="connsiteX16" fmla="*/ 262838 w 283411"/>
                <a:gd name="connsiteY16" fmla="*/ 68480 h 285473"/>
                <a:gd name="connsiteX17" fmla="*/ 259116 w 283411"/>
                <a:gd name="connsiteY17" fmla="*/ 62818 h 285473"/>
                <a:gd name="connsiteX18" fmla="*/ 251026 w 283411"/>
                <a:gd name="connsiteY18" fmla="*/ 51902 h 285473"/>
                <a:gd name="connsiteX19" fmla="*/ 246576 w 283411"/>
                <a:gd name="connsiteY19" fmla="*/ 46769 h 285473"/>
                <a:gd name="connsiteX20" fmla="*/ 240832 w 283411"/>
                <a:gd name="connsiteY20" fmla="*/ 40578 h 285473"/>
                <a:gd name="connsiteX21" fmla="*/ 238486 w 283411"/>
                <a:gd name="connsiteY21" fmla="*/ 38460 h 285473"/>
                <a:gd name="connsiteX22" fmla="*/ 115030 w 283411"/>
                <a:gd name="connsiteY22" fmla="*/ 2657 h 285473"/>
                <a:gd name="connsiteX23" fmla="*/ 25390 w 283411"/>
                <a:gd name="connsiteY23" fmla="*/ 61351 h 285473"/>
                <a:gd name="connsiteX24" fmla="*/ 16531 w 283411"/>
                <a:gd name="connsiteY24" fmla="*/ 75608 h 285473"/>
                <a:gd name="connsiteX25" fmla="*/ 10140 w 283411"/>
                <a:gd name="connsiteY25" fmla="*/ 90108 h 285473"/>
                <a:gd name="connsiteX26" fmla="*/ 4113 w 283411"/>
                <a:gd name="connsiteY26" fmla="*/ 108641 h 285473"/>
                <a:gd name="connsiteX27" fmla="*/ 143103 w 283411"/>
                <a:gd name="connsiteY27" fmla="*/ 37157 h 285473"/>
                <a:gd name="connsiteX28" fmla="*/ 247143 w 283411"/>
                <a:gd name="connsiteY28" fmla="*/ 144188 h 285473"/>
                <a:gd name="connsiteX29" fmla="*/ 140851 w 283411"/>
                <a:gd name="connsiteY29" fmla="*/ 248951 h 285473"/>
                <a:gd name="connsiteX30" fmla="*/ 36810 w 283411"/>
                <a:gd name="connsiteY30" fmla="*/ 141920 h 285473"/>
                <a:gd name="connsiteX31" fmla="*/ 36838 w 283411"/>
                <a:gd name="connsiteY31" fmla="*/ 140371 h 285473"/>
                <a:gd name="connsiteX32" fmla="*/ 143103 w 283411"/>
                <a:gd name="connsiteY32" fmla="*/ 37157 h 285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83411" h="285473">
                  <a:moveTo>
                    <a:pt x="4113" y="108641"/>
                  </a:moveTo>
                  <a:cubicBezTo>
                    <a:pt x="4113" y="109171"/>
                    <a:pt x="3749" y="109660"/>
                    <a:pt x="3587" y="110148"/>
                  </a:cubicBezTo>
                  <a:cubicBezTo>
                    <a:pt x="3425" y="110637"/>
                    <a:pt x="3587" y="111452"/>
                    <a:pt x="3344" y="112063"/>
                  </a:cubicBezTo>
                  <a:cubicBezTo>
                    <a:pt x="-7829" y="162936"/>
                    <a:pt x="9449" y="215895"/>
                    <a:pt x="48407" y="250185"/>
                  </a:cubicBezTo>
                  <a:cubicBezTo>
                    <a:pt x="71952" y="271227"/>
                    <a:pt x="101913" y="283568"/>
                    <a:pt x="133354" y="285173"/>
                  </a:cubicBezTo>
                  <a:cubicBezTo>
                    <a:pt x="155169" y="286609"/>
                    <a:pt x="177017" y="282884"/>
                    <a:pt x="197145" y="274298"/>
                  </a:cubicBezTo>
                  <a:cubicBezTo>
                    <a:pt x="205927" y="270548"/>
                    <a:pt x="214317" y="265922"/>
                    <a:pt x="222184" y="260490"/>
                  </a:cubicBezTo>
                  <a:cubicBezTo>
                    <a:pt x="218139" y="256417"/>
                    <a:pt x="214094" y="252344"/>
                    <a:pt x="210696" y="248922"/>
                  </a:cubicBezTo>
                  <a:cubicBezTo>
                    <a:pt x="203512" y="241648"/>
                    <a:pt x="203545" y="229888"/>
                    <a:pt x="210769" y="222655"/>
                  </a:cubicBezTo>
                  <a:cubicBezTo>
                    <a:pt x="211008" y="222416"/>
                    <a:pt x="211255" y="222183"/>
                    <a:pt x="211505" y="221958"/>
                  </a:cubicBezTo>
                  <a:lnTo>
                    <a:pt x="211505" y="221958"/>
                  </a:lnTo>
                  <a:cubicBezTo>
                    <a:pt x="218787" y="215435"/>
                    <a:pt x="229854" y="215756"/>
                    <a:pt x="236747" y="222691"/>
                  </a:cubicBezTo>
                  <a:lnTo>
                    <a:pt x="249651" y="235684"/>
                  </a:lnTo>
                  <a:lnTo>
                    <a:pt x="250379" y="234747"/>
                  </a:lnTo>
                  <a:cubicBezTo>
                    <a:pt x="269799" y="211544"/>
                    <a:pt x="281251" y="182640"/>
                    <a:pt x="283023" y="152347"/>
                  </a:cubicBezTo>
                  <a:cubicBezTo>
                    <a:pt x="284673" y="130326"/>
                    <a:pt x="281053" y="108229"/>
                    <a:pt x="272465" y="87909"/>
                  </a:cubicBezTo>
                  <a:cubicBezTo>
                    <a:pt x="269674" y="81269"/>
                    <a:pt x="266074" y="74956"/>
                    <a:pt x="262838" y="68480"/>
                  </a:cubicBezTo>
                  <a:cubicBezTo>
                    <a:pt x="261624" y="66565"/>
                    <a:pt x="260370" y="64691"/>
                    <a:pt x="259116" y="62818"/>
                  </a:cubicBezTo>
                  <a:cubicBezTo>
                    <a:pt x="256568" y="59070"/>
                    <a:pt x="253898" y="55405"/>
                    <a:pt x="251026" y="51902"/>
                  </a:cubicBezTo>
                  <a:cubicBezTo>
                    <a:pt x="249570" y="50150"/>
                    <a:pt x="248114" y="48439"/>
                    <a:pt x="246576" y="46769"/>
                  </a:cubicBezTo>
                  <a:lnTo>
                    <a:pt x="240832" y="40578"/>
                  </a:lnTo>
                  <a:lnTo>
                    <a:pt x="238486" y="38460"/>
                  </a:lnTo>
                  <a:cubicBezTo>
                    <a:pt x="203051" y="6404"/>
                    <a:pt x="161629" y="-5938"/>
                    <a:pt x="115030" y="2657"/>
                  </a:cubicBezTo>
                  <a:cubicBezTo>
                    <a:pt x="78511" y="9246"/>
                    <a:pt x="46185" y="30413"/>
                    <a:pt x="25390" y="61351"/>
                  </a:cubicBezTo>
                  <a:cubicBezTo>
                    <a:pt x="22154" y="65913"/>
                    <a:pt x="19484" y="70842"/>
                    <a:pt x="16531" y="75608"/>
                  </a:cubicBezTo>
                  <a:cubicBezTo>
                    <a:pt x="14387" y="80373"/>
                    <a:pt x="12001" y="85057"/>
                    <a:pt x="10140" y="90108"/>
                  </a:cubicBezTo>
                  <a:cubicBezTo>
                    <a:pt x="7956" y="96096"/>
                    <a:pt x="6095" y="102328"/>
                    <a:pt x="4113" y="108641"/>
                  </a:cubicBezTo>
                  <a:close/>
                  <a:moveTo>
                    <a:pt x="143103" y="37157"/>
                  </a:moveTo>
                  <a:cubicBezTo>
                    <a:pt x="201186" y="37783"/>
                    <a:pt x="247766" y="85702"/>
                    <a:pt x="247143" y="144188"/>
                  </a:cubicBezTo>
                  <a:cubicBezTo>
                    <a:pt x="246520" y="202673"/>
                    <a:pt x="198933" y="249577"/>
                    <a:pt x="140851" y="248951"/>
                  </a:cubicBezTo>
                  <a:cubicBezTo>
                    <a:pt x="82769" y="248325"/>
                    <a:pt x="36188" y="200405"/>
                    <a:pt x="36810" y="141920"/>
                  </a:cubicBezTo>
                  <a:cubicBezTo>
                    <a:pt x="36816" y="141404"/>
                    <a:pt x="36825" y="140888"/>
                    <a:pt x="36838" y="140371"/>
                  </a:cubicBezTo>
                  <a:cubicBezTo>
                    <a:pt x="38294" y="82505"/>
                    <a:pt x="85621" y="36537"/>
                    <a:pt x="143103" y="37157"/>
                  </a:cubicBezTo>
                  <a:close/>
                </a:path>
              </a:pathLst>
            </a:custGeom>
            <a:solidFill>
              <a:schemeClr val="accent2"/>
            </a:solidFill>
            <a:ln w="4007" cap="flat">
              <a:noFill/>
              <a:prstDash val="solid"/>
              <a:miter/>
            </a:ln>
          </p:spPr>
          <p:txBody>
            <a:bodyPr rtlCol="0" anchor="ctr"/>
            <a:lstStyle/>
            <a:p>
              <a:endParaRPr lang="en-US"/>
            </a:p>
          </p:txBody>
        </p:sp>
        <p:sp>
          <p:nvSpPr>
            <p:cNvPr id="37893" name="Freeform: Shape 37892">
              <a:extLst>
                <a:ext uri="{FF2B5EF4-FFF2-40B4-BE49-F238E27FC236}">
                  <a16:creationId xmlns:a16="http://schemas.microsoft.com/office/drawing/2014/main" id="{E04CA9A3-B471-44F9-BF24-2AD5E2EEF177}"/>
                </a:ext>
              </a:extLst>
            </p:cNvPr>
            <p:cNvSpPr/>
            <p:nvPr/>
          </p:nvSpPr>
          <p:spPr>
            <a:xfrm>
              <a:off x="11225618" y="2813739"/>
              <a:ext cx="28841" cy="29082"/>
            </a:xfrm>
            <a:custGeom>
              <a:avLst/>
              <a:gdLst>
                <a:gd name="connsiteX0" fmla="*/ 0 w 28841"/>
                <a:gd name="connsiteY0" fmla="*/ 0 h 29082"/>
                <a:gd name="connsiteX1" fmla="*/ 0 w 28841"/>
                <a:gd name="connsiteY1" fmla="*/ 0 h 29082"/>
                <a:gd name="connsiteX2" fmla="*/ 28842 w 28841"/>
                <a:gd name="connsiteY2" fmla="*/ 29083 h 29082"/>
              </a:gdLst>
              <a:ahLst/>
              <a:cxnLst>
                <a:cxn ang="0">
                  <a:pos x="connsiteX0" y="connsiteY0"/>
                </a:cxn>
                <a:cxn ang="0">
                  <a:pos x="connsiteX1" y="connsiteY1"/>
                </a:cxn>
                <a:cxn ang="0">
                  <a:pos x="connsiteX2" y="connsiteY2"/>
                </a:cxn>
              </a:cxnLst>
              <a:rect l="l" t="t" r="r" b="b"/>
              <a:pathLst>
                <a:path w="28841" h="29082">
                  <a:moveTo>
                    <a:pt x="0" y="0"/>
                  </a:moveTo>
                  <a:lnTo>
                    <a:pt x="0" y="0"/>
                  </a:lnTo>
                  <a:lnTo>
                    <a:pt x="28842" y="29083"/>
                  </a:lnTo>
                  <a:close/>
                </a:path>
              </a:pathLst>
            </a:custGeom>
            <a:solidFill>
              <a:srgbClr val="00A0DF"/>
            </a:solidFill>
            <a:ln w="4007" cap="flat">
              <a:noFill/>
              <a:prstDash val="solid"/>
              <a:miter/>
            </a:ln>
          </p:spPr>
          <p:txBody>
            <a:bodyPr rtlCol="0" anchor="ctr"/>
            <a:lstStyle/>
            <a:p>
              <a:endParaRPr lang="en-US"/>
            </a:p>
          </p:txBody>
        </p:sp>
        <p:sp>
          <p:nvSpPr>
            <p:cNvPr id="37894" name="Freeform: Shape 37893">
              <a:extLst>
                <a:ext uri="{FF2B5EF4-FFF2-40B4-BE49-F238E27FC236}">
                  <a16:creationId xmlns:a16="http://schemas.microsoft.com/office/drawing/2014/main" id="{37A4F6D6-AB37-427E-9245-23C20261BC60}"/>
                </a:ext>
              </a:extLst>
            </p:cNvPr>
            <p:cNvSpPr/>
            <p:nvPr/>
          </p:nvSpPr>
          <p:spPr>
            <a:xfrm>
              <a:off x="10823494" y="2661691"/>
              <a:ext cx="66506" cy="121989"/>
            </a:xfrm>
            <a:custGeom>
              <a:avLst/>
              <a:gdLst>
                <a:gd name="connsiteX0" fmla="*/ 5420 w 66506"/>
                <a:gd name="connsiteY0" fmla="*/ 116123 h 121989"/>
                <a:gd name="connsiteX1" fmla="*/ 31551 w 66506"/>
                <a:gd name="connsiteY1" fmla="*/ 116939 h 121989"/>
                <a:gd name="connsiteX2" fmla="*/ 36527 w 66506"/>
                <a:gd name="connsiteY2" fmla="*/ 108954 h 121989"/>
                <a:gd name="connsiteX3" fmla="*/ 65288 w 66506"/>
                <a:gd name="connsiteY3" fmla="*/ 25331 h 121989"/>
                <a:gd name="connsiteX4" fmla="*/ 66097 w 66506"/>
                <a:gd name="connsiteY4" fmla="*/ 14660 h 121989"/>
                <a:gd name="connsiteX5" fmla="*/ 44249 w 66506"/>
                <a:gd name="connsiteY5" fmla="*/ 414 h 121989"/>
                <a:gd name="connsiteX6" fmla="*/ 30500 w 66506"/>
                <a:gd name="connsiteY6" fmla="*/ 13112 h 121989"/>
                <a:gd name="connsiteX7" fmla="*/ 2387 w 66506"/>
                <a:gd name="connsiteY7" fmla="*/ 94576 h 121989"/>
                <a:gd name="connsiteX8" fmla="*/ 0 w 66506"/>
                <a:gd name="connsiteY8" fmla="*/ 103374 h 121989"/>
                <a:gd name="connsiteX9" fmla="*/ 445 w 66506"/>
                <a:gd name="connsiteY9" fmla="*/ 103374 h 121989"/>
                <a:gd name="connsiteX10" fmla="*/ 5420 w 66506"/>
                <a:gd name="connsiteY10" fmla="*/ 116123 h 12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506" h="121989">
                  <a:moveTo>
                    <a:pt x="5420" y="116123"/>
                  </a:moveTo>
                  <a:cubicBezTo>
                    <a:pt x="12412" y="123614"/>
                    <a:pt x="24112" y="123980"/>
                    <a:pt x="31551" y="116939"/>
                  </a:cubicBezTo>
                  <a:cubicBezTo>
                    <a:pt x="33863" y="114751"/>
                    <a:pt x="35576" y="112002"/>
                    <a:pt x="36527" y="108954"/>
                  </a:cubicBezTo>
                  <a:cubicBezTo>
                    <a:pt x="45871" y="81053"/>
                    <a:pt x="55661" y="53192"/>
                    <a:pt x="65288" y="25331"/>
                  </a:cubicBezTo>
                  <a:cubicBezTo>
                    <a:pt x="66564" y="21925"/>
                    <a:pt x="66845" y="18222"/>
                    <a:pt x="66097" y="14660"/>
                  </a:cubicBezTo>
                  <a:cubicBezTo>
                    <a:pt x="63970" y="4650"/>
                    <a:pt x="54189" y="-1727"/>
                    <a:pt x="44249" y="414"/>
                  </a:cubicBezTo>
                  <a:cubicBezTo>
                    <a:pt x="37717" y="1821"/>
                    <a:pt x="32455" y="6681"/>
                    <a:pt x="30500" y="13112"/>
                  </a:cubicBezTo>
                  <a:cubicBezTo>
                    <a:pt x="21115" y="40266"/>
                    <a:pt x="11744" y="67421"/>
                    <a:pt x="2387" y="94576"/>
                  </a:cubicBezTo>
                  <a:cubicBezTo>
                    <a:pt x="1416" y="97427"/>
                    <a:pt x="769" y="100441"/>
                    <a:pt x="0" y="103374"/>
                  </a:cubicBezTo>
                  <a:lnTo>
                    <a:pt x="445" y="103374"/>
                  </a:lnTo>
                  <a:cubicBezTo>
                    <a:pt x="379" y="108116"/>
                    <a:pt x="2166" y="112694"/>
                    <a:pt x="5420" y="116123"/>
                  </a:cubicBezTo>
                  <a:close/>
                </a:path>
              </a:pathLst>
            </a:custGeom>
            <a:solidFill>
              <a:schemeClr val="accent2"/>
            </a:solidFill>
            <a:ln w="4007" cap="flat">
              <a:noFill/>
              <a:prstDash val="solid"/>
              <a:miter/>
            </a:ln>
          </p:spPr>
          <p:txBody>
            <a:bodyPr rtlCol="0" anchor="ctr"/>
            <a:lstStyle/>
            <a:p>
              <a:endParaRPr lang="en-US"/>
            </a:p>
          </p:txBody>
        </p:sp>
        <p:sp>
          <p:nvSpPr>
            <p:cNvPr id="37895" name="Freeform: Shape 37894">
              <a:extLst>
                <a:ext uri="{FF2B5EF4-FFF2-40B4-BE49-F238E27FC236}">
                  <a16:creationId xmlns:a16="http://schemas.microsoft.com/office/drawing/2014/main" id="{CB307B30-65EF-4791-A499-4CFF08869AE4}"/>
                </a:ext>
              </a:extLst>
            </p:cNvPr>
            <p:cNvSpPr/>
            <p:nvPr/>
          </p:nvSpPr>
          <p:spPr>
            <a:xfrm>
              <a:off x="11215627" y="2576895"/>
              <a:ext cx="67315" cy="68132"/>
            </a:xfrm>
            <a:custGeom>
              <a:avLst/>
              <a:gdLst>
                <a:gd name="connsiteX0" fmla="*/ 10194 w 67315"/>
                <a:gd name="connsiteY0" fmla="*/ 51554 h 68132"/>
                <a:gd name="connsiteX1" fmla="*/ 18284 w 67315"/>
                <a:gd name="connsiteY1" fmla="*/ 62471 h 68132"/>
                <a:gd name="connsiteX2" fmla="*/ 22005 w 67315"/>
                <a:gd name="connsiteY2" fmla="*/ 68132 h 68132"/>
                <a:gd name="connsiteX3" fmla="*/ 28194 w 67315"/>
                <a:gd name="connsiteY3" fmla="*/ 63774 h 68132"/>
                <a:gd name="connsiteX4" fmla="*/ 61202 w 67315"/>
                <a:gd name="connsiteY4" fmla="*/ 32329 h 68132"/>
                <a:gd name="connsiteX5" fmla="*/ 67311 w 67315"/>
                <a:gd name="connsiteY5" fmla="*/ 18317 h 68132"/>
                <a:gd name="connsiteX6" fmla="*/ 48691 w 67315"/>
                <a:gd name="connsiteY6" fmla="*/ 1 h 68132"/>
                <a:gd name="connsiteX7" fmla="*/ 36163 w 67315"/>
                <a:gd name="connsiteY7" fmla="*/ 5161 h 68132"/>
                <a:gd name="connsiteX8" fmla="*/ 7524 w 67315"/>
                <a:gd name="connsiteY8" fmla="*/ 32533 h 68132"/>
                <a:gd name="connsiteX9" fmla="*/ 0 w 67315"/>
                <a:gd name="connsiteY9" fmla="*/ 40231 h 68132"/>
                <a:gd name="connsiteX10" fmla="*/ 5663 w 67315"/>
                <a:gd name="connsiteY10" fmla="*/ 46422 h 68132"/>
                <a:gd name="connsiteX11" fmla="*/ 10194 w 67315"/>
                <a:gd name="connsiteY11" fmla="*/ 51554 h 6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315" h="68132">
                  <a:moveTo>
                    <a:pt x="10194" y="51554"/>
                  </a:moveTo>
                  <a:cubicBezTo>
                    <a:pt x="13066" y="55057"/>
                    <a:pt x="15735" y="58723"/>
                    <a:pt x="18284" y="62471"/>
                  </a:cubicBezTo>
                  <a:cubicBezTo>
                    <a:pt x="19538" y="64344"/>
                    <a:pt x="20792" y="66218"/>
                    <a:pt x="22005" y="68132"/>
                  </a:cubicBezTo>
                  <a:cubicBezTo>
                    <a:pt x="24174" y="66835"/>
                    <a:pt x="26241" y="65378"/>
                    <a:pt x="28194" y="63774"/>
                  </a:cubicBezTo>
                  <a:cubicBezTo>
                    <a:pt x="39238" y="53347"/>
                    <a:pt x="50200" y="42797"/>
                    <a:pt x="61202" y="32329"/>
                  </a:cubicBezTo>
                  <a:cubicBezTo>
                    <a:pt x="65199" y="28799"/>
                    <a:pt x="67432" y="23668"/>
                    <a:pt x="67311" y="18317"/>
                  </a:cubicBezTo>
                  <a:cubicBezTo>
                    <a:pt x="67193" y="8083"/>
                    <a:pt x="58856" y="-118"/>
                    <a:pt x="48691" y="1"/>
                  </a:cubicBezTo>
                  <a:cubicBezTo>
                    <a:pt x="44015" y="56"/>
                    <a:pt x="39537" y="1901"/>
                    <a:pt x="36163" y="5161"/>
                  </a:cubicBezTo>
                  <a:cubicBezTo>
                    <a:pt x="26536" y="14203"/>
                    <a:pt x="17030" y="23368"/>
                    <a:pt x="7524" y="32533"/>
                  </a:cubicBezTo>
                  <a:cubicBezTo>
                    <a:pt x="4935" y="35017"/>
                    <a:pt x="2508" y="37665"/>
                    <a:pt x="0" y="40231"/>
                  </a:cubicBezTo>
                  <a:lnTo>
                    <a:pt x="5663" y="46422"/>
                  </a:lnTo>
                  <a:cubicBezTo>
                    <a:pt x="7281" y="48092"/>
                    <a:pt x="8737" y="49803"/>
                    <a:pt x="10194" y="51554"/>
                  </a:cubicBezTo>
                  <a:close/>
                </a:path>
              </a:pathLst>
            </a:custGeom>
            <a:solidFill>
              <a:schemeClr val="accent2"/>
            </a:solidFill>
            <a:ln w="4007" cap="flat">
              <a:noFill/>
              <a:prstDash val="solid"/>
              <a:miter/>
            </a:ln>
          </p:spPr>
          <p:txBody>
            <a:bodyPr rtlCol="0" anchor="ctr"/>
            <a:lstStyle/>
            <a:p>
              <a:endParaRPr lang="en-US"/>
            </a:p>
          </p:txBody>
        </p:sp>
        <p:sp>
          <p:nvSpPr>
            <p:cNvPr id="37896" name="Freeform: Shape 37895">
              <a:extLst>
                <a:ext uri="{FF2B5EF4-FFF2-40B4-BE49-F238E27FC236}">
                  <a16:creationId xmlns:a16="http://schemas.microsoft.com/office/drawing/2014/main" id="{99CEAEEC-63B5-4C1B-951D-C97C43581039}"/>
                </a:ext>
              </a:extLst>
            </p:cNvPr>
            <p:cNvSpPr/>
            <p:nvPr/>
          </p:nvSpPr>
          <p:spPr>
            <a:xfrm>
              <a:off x="10866005" y="2600062"/>
              <a:ext cx="55174" cy="55558"/>
            </a:xfrm>
            <a:custGeom>
              <a:avLst/>
              <a:gdLst>
                <a:gd name="connsiteX0" fmla="*/ 27227 w 55174"/>
                <a:gd name="connsiteY0" fmla="*/ 55556 h 55558"/>
                <a:gd name="connsiteX1" fmla="*/ 55172 w 55174"/>
                <a:gd name="connsiteY1" fmla="*/ 28141 h 55558"/>
                <a:gd name="connsiteX2" fmla="*/ 27947 w 55174"/>
                <a:gd name="connsiteY2" fmla="*/ 2 h 55558"/>
                <a:gd name="connsiteX3" fmla="*/ 4 w 55174"/>
                <a:gd name="connsiteY3" fmla="*/ 27288 h 55558"/>
                <a:gd name="connsiteX4" fmla="*/ 27180 w 55174"/>
                <a:gd name="connsiteY4" fmla="*/ 55555 h 55558"/>
                <a:gd name="connsiteX5" fmla="*/ 27227 w 55174"/>
                <a:gd name="connsiteY5" fmla="*/ 55556 h 55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74" h="55558">
                  <a:moveTo>
                    <a:pt x="27227" y="55556"/>
                  </a:moveTo>
                  <a:cubicBezTo>
                    <a:pt x="42462" y="55756"/>
                    <a:pt x="54973" y="43482"/>
                    <a:pt x="55172" y="28141"/>
                  </a:cubicBezTo>
                  <a:cubicBezTo>
                    <a:pt x="55371" y="12801"/>
                    <a:pt x="43182" y="202"/>
                    <a:pt x="27947" y="2"/>
                  </a:cubicBezTo>
                  <a:cubicBezTo>
                    <a:pt x="12762" y="-197"/>
                    <a:pt x="272" y="11999"/>
                    <a:pt x="4" y="27288"/>
                  </a:cubicBezTo>
                  <a:cubicBezTo>
                    <a:pt x="-243" y="42650"/>
                    <a:pt x="11924" y="55306"/>
                    <a:pt x="27180" y="55555"/>
                  </a:cubicBezTo>
                  <a:cubicBezTo>
                    <a:pt x="27196" y="55556"/>
                    <a:pt x="27211" y="55556"/>
                    <a:pt x="27227" y="55556"/>
                  </a:cubicBezTo>
                  <a:close/>
                </a:path>
              </a:pathLst>
            </a:custGeom>
            <a:solidFill>
              <a:schemeClr val="accent2"/>
            </a:solidFill>
            <a:ln w="4007" cap="flat">
              <a:noFill/>
              <a:prstDash val="solid"/>
              <a:miter/>
            </a:ln>
          </p:spPr>
          <p:txBody>
            <a:bodyPr rtlCol="0" anchor="ctr"/>
            <a:lstStyle/>
            <a:p>
              <a:endParaRPr lang="en-US"/>
            </a:p>
          </p:txBody>
        </p:sp>
        <p:sp>
          <p:nvSpPr>
            <p:cNvPr id="37897" name="Freeform: Shape 37896">
              <a:extLst>
                <a:ext uri="{FF2B5EF4-FFF2-40B4-BE49-F238E27FC236}">
                  <a16:creationId xmlns:a16="http://schemas.microsoft.com/office/drawing/2014/main" id="{24762278-69EA-4341-8652-0FA2CA4F7EB8}"/>
                </a:ext>
              </a:extLst>
            </p:cNvPr>
            <p:cNvSpPr/>
            <p:nvPr/>
          </p:nvSpPr>
          <p:spPr>
            <a:xfrm>
              <a:off x="11274321" y="2524096"/>
              <a:ext cx="55177" cy="55558"/>
            </a:xfrm>
            <a:custGeom>
              <a:avLst/>
              <a:gdLst>
                <a:gd name="connsiteX0" fmla="*/ 27305 w 55177"/>
                <a:gd name="connsiteY0" fmla="*/ 55557 h 55558"/>
                <a:gd name="connsiteX1" fmla="*/ 55176 w 55177"/>
                <a:gd name="connsiteY1" fmla="*/ 28064 h 55558"/>
                <a:gd name="connsiteX2" fmla="*/ 27871 w 55177"/>
                <a:gd name="connsiteY2" fmla="*/ 1 h 55558"/>
                <a:gd name="connsiteX3" fmla="*/ 0 w 55177"/>
                <a:gd name="connsiteY3" fmla="*/ 27494 h 55558"/>
                <a:gd name="connsiteX4" fmla="*/ 0 w 55177"/>
                <a:gd name="connsiteY4" fmla="*/ 27696 h 55558"/>
                <a:gd name="connsiteX5" fmla="*/ 27305 w 55177"/>
                <a:gd name="connsiteY5" fmla="*/ 55557 h 55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77" h="55558">
                  <a:moveTo>
                    <a:pt x="27305" y="55557"/>
                  </a:moveTo>
                  <a:cubicBezTo>
                    <a:pt x="42539" y="55714"/>
                    <a:pt x="55018" y="43405"/>
                    <a:pt x="55176" y="28064"/>
                  </a:cubicBezTo>
                  <a:cubicBezTo>
                    <a:pt x="55329" y="12723"/>
                    <a:pt x="43105" y="159"/>
                    <a:pt x="27871" y="1"/>
                  </a:cubicBezTo>
                  <a:cubicBezTo>
                    <a:pt x="12637" y="-156"/>
                    <a:pt x="158" y="12153"/>
                    <a:pt x="0" y="27494"/>
                  </a:cubicBezTo>
                  <a:cubicBezTo>
                    <a:pt x="0" y="27562"/>
                    <a:pt x="0" y="27629"/>
                    <a:pt x="0" y="27696"/>
                  </a:cubicBezTo>
                  <a:cubicBezTo>
                    <a:pt x="-89" y="42978"/>
                    <a:pt x="12128" y="55445"/>
                    <a:pt x="27305" y="55557"/>
                  </a:cubicBezTo>
                  <a:close/>
                </a:path>
              </a:pathLst>
            </a:custGeom>
            <a:solidFill>
              <a:schemeClr val="accent2"/>
            </a:solidFill>
            <a:ln w="4007" cap="flat">
              <a:noFill/>
              <a:prstDash val="solid"/>
              <a:miter/>
            </a:ln>
          </p:spPr>
          <p:txBody>
            <a:bodyPr rtlCol="0" anchor="ctr"/>
            <a:lstStyle/>
            <a:p>
              <a:endParaRPr lang="en-US"/>
            </a:p>
          </p:txBody>
        </p:sp>
        <p:sp>
          <p:nvSpPr>
            <p:cNvPr id="37898" name="Freeform: Shape 37897">
              <a:extLst>
                <a:ext uri="{FF2B5EF4-FFF2-40B4-BE49-F238E27FC236}">
                  <a16:creationId xmlns:a16="http://schemas.microsoft.com/office/drawing/2014/main" id="{FA036154-952C-43E4-AE3C-C4BD578C8945}"/>
                </a:ext>
              </a:extLst>
            </p:cNvPr>
            <p:cNvSpPr/>
            <p:nvPr/>
          </p:nvSpPr>
          <p:spPr>
            <a:xfrm>
              <a:off x="10794369" y="2790897"/>
              <a:ext cx="55175" cy="55558"/>
            </a:xfrm>
            <a:custGeom>
              <a:avLst/>
              <a:gdLst>
                <a:gd name="connsiteX0" fmla="*/ 26900 w 55175"/>
                <a:gd name="connsiteY0" fmla="*/ 55550 h 55558"/>
                <a:gd name="connsiteX1" fmla="*/ 55166 w 55175"/>
                <a:gd name="connsiteY1" fmla="*/ 28472 h 55558"/>
                <a:gd name="connsiteX2" fmla="*/ 28275 w 55175"/>
                <a:gd name="connsiteY2" fmla="*/ 9 h 55558"/>
                <a:gd name="connsiteX3" fmla="*/ 9 w 55175"/>
                <a:gd name="connsiteY3" fmla="*/ 27087 h 55558"/>
                <a:gd name="connsiteX4" fmla="*/ 0 w 55175"/>
                <a:gd name="connsiteY4" fmla="*/ 27689 h 55558"/>
                <a:gd name="connsiteX5" fmla="*/ 26900 w 55175"/>
                <a:gd name="connsiteY5" fmla="*/ 55550 h 55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75" h="55558">
                  <a:moveTo>
                    <a:pt x="26900" y="55550"/>
                  </a:moveTo>
                  <a:cubicBezTo>
                    <a:pt x="42132" y="55933"/>
                    <a:pt x="54787" y="43809"/>
                    <a:pt x="55166" y="28472"/>
                  </a:cubicBezTo>
                  <a:cubicBezTo>
                    <a:pt x="55546" y="13135"/>
                    <a:pt x="43506" y="391"/>
                    <a:pt x="28275" y="9"/>
                  </a:cubicBezTo>
                  <a:cubicBezTo>
                    <a:pt x="13044" y="-373"/>
                    <a:pt x="388" y="11750"/>
                    <a:pt x="9" y="27087"/>
                  </a:cubicBezTo>
                  <a:cubicBezTo>
                    <a:pt x="4" y="27288"/>
                    <a:pt x="1" y="27489"/>
                    <a:pt x="0" y="27689"/>
                  </a:cubicBezTo>
                  <a:cubicBezTo>
                    <a:pt x="-48" y="42796"/>
                    <a:pt x="11902" y="55174"/>
                    <a:pt x="26900" y="55550"/>
                  </a:cubicBezTo>
                  <a:close/>
                </a:path>
              </a:pathLst>
            </a:custGeom>
            <a:solidFill>
              <a:schemeClr val="accent2"/>
            </a:solidFill>
            <a:ln w="4007" cap="flat">
              <a:noFill/>
              <a:prstDash val="solid"/>
              <a:miter/>
            </a:ln>
          </p:spPr>
          <p:txBody>
            <a:bodyPr rtlCol="0" anchor="ctr"/>
            <a:lstStyle/>
            <a:p>
              <a:endParaRPr lang="en-US"/>
            </a:p>
          </p:txBody>
        </p:sp>
        <p:sp>
          <p:nvSpPr>
            <p:cNvPr id="37899" name="Freeform: Shape 37898">
              <a:extLst>
                <a:ext uri="{FF2B5EF4-FFF2-40B4-BE49-F238E27FC236}">
                  <a16:creationId xmlns:a16="http://schemas.microsoft.com/office/drawing/2014/main" id="{EB85B584-0AB3-412D-B192-E5702077CBDA}"/>
                </a:ext>
              </a:extLst>
            </p:cNvPr>
            <p:cNvSpPr/>
            <p:nvPr/>
          </p:nvSpPr>
          <p:spPr>
            <a:xfrm>
              <a:off x="10925489" y="2633535"/>
              <a:ext cx="65715" cy="53161"/>
            </a:xfrm>
            <a:custGeom>
              <a:avLst/>
              <a:gdLst>
                <a:gd name="connsiteX0" fmla="*/ 11349 w 65715"/>
                <a:gd name="connsiteY0" fmla="*/ 35525 h 53161"/>
                <a:gd name="connsiteX1" fmla="*/ 29795 w 65715"/>
                <a:gd name="connsiteY1" fmla="*/ 43427 h 53161"/>
                <a:gd name="connsiteX2" fmla="*/ 52771 w 65715"/>
                <a:gd name="connsiteY2" fmla="*/ 53161 h 53161"/>
                <a:gd name="connsiteX3" fmla="*/ 53297 w 65715"/>
                <a:gd name="connsiteY3" fmla="*/ 51654 h 53161"/>
                <a:gd name="connsiteX4" fmla="*/ 59324 w 65715"/>
                <a:gd name="connsiteY4" fmla="*/ 33121 h 53161"/>
                <a:gd name="connsiteX5" fmla="*/ 65715 w 65715"/>
                <a:gd name="connsiteY5" fmla="*/ 18743 h 53161"/>
                <a:gd name="connsiteX6" fmla="*/ 24496 w 65715"/>
                <a:gd name="connsiteY6" fmla="*/ 1065 h 53161"/>
                <a:gd name="connsiteX7" fmla="*/ 14626 w 65715"/>
                <a:gd name="connsiteY7" fmla="*/ 536 h 53161"/>
                <a:gd name="connsiteX8" fmla="*/ 389 w 65715"/>
                <a:gd name="connsiteY8" fmla="*/ 22409 h 53161"/>
                <a:gd name="connsiteX9" fmla="*/ 11349 w 65715"/>
                <a:gd name="connsiteY9" fmla="*/ 35728 h 5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715" h="53161">
                  <a:moveTo>
                    <a:pt x="11349" y="35525"/>
                  </a:moveTo>
                  <a:lnTo>
                    <a:pt x="29795" y="43427"/>
                  </a:lnTo>
                  <a:lnTo>
                    <a:pt x="52771" y="53161"/>
                  </a:lnTo>
                  <a:cubicBezTo>
                    <a:pt x="52771" y="52673"/>
                    <a:pt x="53135" y="52184"/>
                    <a:pt x="53297" y="51654"/>
                  </a:cubicBezTo>
                  <a:cubicBezTo>
                    <a:pt x="55279" y="45341"/>
                    <a:pt x="57140" y="39109"/>
                    <a:pt x="59324" y="33121"/>
                  </a:cubicBezTo>
                  <a:cubicBezTo>
                    <a:pt x="61144" y="28193"/>
                    <a:pt x="63571" y="23509"/>
                    <a:pt x="65715" y="18743"/>
                  </a:cubicBezTo>
                  <a:cubicBezTo>
                    <a:pt x="51962" y="12837"/>
                    <a:pt x="38249" y="6890"/>
                    <a:pt x="24496" y="1065"/>
                  </a:cubicBezTo>
                  <a:cubicBezTo>
                    <a:pt x="21341" y="-144"/>
                    <a:pt x="17890" y="-329"/>
                    <a:pt x="14626" y="536"/>
                  </a:cubicBezTo>
                  <a:cubicBezTo>
                    <a:pt x="4696" y="2617"/>
                    <a:pt x="-1678" y="12410"/>
                    <a:pt x="389" y="22409"/>
                  </a:cubicBezTo>
                  <a:cubicBezTo>
                    <a:pt x="1628" y="28401"/>
                    <a:pt x="5732" y="33389"/>
                    <a:pt x="11349" y="35728"/>
                  </a:cubicBezTo>
                  <a:close/>
                </a:path>
              </a:pathLst>
            </a:custGeom>
            <a:solidFill>
              <a:schemeClr val="accent2"/>
            </a:solidFill>
            <a:ln w="4007" cap="flat">
              <a:noFill/>
              <a:prstDash val="solid"/>
              <a:miter/>
            </a:ln>
          </p:spPr>
          <p:txBody>
            <a:bodyPr rtlCol="0" anchor="ctr"/>
            <a:lstStyle/>
            <a:p>
              <a:endParaRPr lang="en-US"/>
            </a:p>
          </p:txBody>
        </p:sp>
        <p:sp>
          <p:nvSpPr>
            <p:cNvPr id="37900" name="Freeform: Shape 37899">
              <a:extLst>
                <a:ext uri="{FF2B5EF4-FFF2-40B4-BE49-F238E27FC236}">
                  <a16:creationId xmlns:a16="http://schemas.microsoft.com/office/drawing/2014/main" id="{903BAAEE-8708-4AF5-882E-A08563603C24}"/>
                </a:ext>
              </a:extLst>
            </p:cNvPr>
            <p:cNvSpPr/>
            <p:nvPr/>
          </p:nvSpPr>
          <p:spPr>
            <a:xfrm>
              <a:off x="11061949" y="2661595"/>
              <a:ext cx="110843" cy="111706"/>
            </a:xfrm>
            <a:custGeom>
              <a:avLst/>
              <a:gdLst>
                <a:gd name="connsiteX0" fmla="*/ 45 w 110843"/>
                <a:gd name="connsiteY0" fmla="*/ 56954 h 111706"/>
                <a:gd name="connsiteX1" fmla="*/ 45 w 110843"/>
                <a:gd name="connsiteY1" fmla="*/ 61027 h 111706"/>
                <a:gd name="connsiteX2" fmla="*/ 814 w 110843"/>
                <a:gd name="connsiteY2" fmla="*/ 65711 h 111706"/>
                <a:gd name="connsiteX3" fmla="*/ 65265 w 110843"/>
                <a:gd name="connsiteY3" fmla="*/ 110813 h 111706"/>
                <a:gd name="connsiteX4" fmla="*/ 82484 w 110843"/>
                <a:gd name="connsiteY4" fmla="*/ 104610 h 111706"/>
                <a:gd name="connsiteX5" fmla="*/ 110800 w 110843"/>
                <a:gd name="connsiteY5" fmla="*/ 59357 h 111706"/>
                <a:gd name="connsiteX6" fmla="*/ 110476 w 110843"/>
                <a:gd name="connsiteY6" fmla="*/ 47341 h 111706"/>
                <a:gd name="connsiteX7" fmla="*/ 106431 w 110843"/>
                <a:gd name="connsiteY7" fmla="*/ 33655 h 111706"/>
                <a:gd name="connsiteX8" fmla="*/ 94013 w 110843"/>
                <a:gd name="connsiteY8" fmla="*/ 15611 h 111706"/>
                <a:gd name="connsiteX9" fmla="*/ 92152 w 110843"/>
                <a:gd name="connsiteY9" fmla="*/ 13737 h 111706"/>
                <a:gd name="connsiteX10" fmla="*/ 91464 w 110843"/>
                <a:gd name="connsiteY10" fmla="*/ 13208 h 111706"/>
                <a:gd name="connsiteX11" fmla="*/ 52753 w 110843"/>
                <a:gd name="connsiteY11" fmla="*/ 92 h 111706"/>
                <a:gd name="connsiteX12" fmla="*/ 19987 w 110843"/>
                <a:gd name="connsiteY12" fmla="*/ 13208 h 111706"/>
                <a:gd name="connsiteX13" fmla="*/ 9268 w 110843"/>
                <a:gd name="connsiteY13" fmla="*/ 24898 h 111706"/>
                <a:gd name="connsiteX14" fmla="*/ 3281 w 110843"/>
                <a:gd name="connsiteY14" fmla="*/ 37118 h 111706"/>
                <a:gd name="connsiteX15" fmla="*/ 45 w 110843"/>
                <a:gd name="connsiteY15" fmla="*/ 56954 h 111706"/>
                <a:gd name="connsiteX16" fmla="*/ 55584 w 110843"/>
                <a:gd name="connsiteY16" fmla="*/ 36995 h 111706"/>
                <a:gd name="connsiteX17" fmla="*/ 74191 w 110843"/>
                <a:gd name="connsiteY17" fmla="*/ 55976 h 111706"/>
                <a:gd name="connsiteX18" fmla="*/ 55342 w 110843"/>
                <a:gd name="connsiteY18" fmla="*/ 74712 h 111706"/>
                <a:gd name="connsiteX19" fmla="*/ 36734 w 110843"/>
                <a:gd name="connsiteY19" fmla="*/ 55895 h 111706"/>
                <a:gd name="connsiteX20" fmla="*/ 55584 w 110843"/>
                <a:gd name="connsiteY20" fmla="*/ 36995 h 111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0843" h="111706">
                  <a:moveTo>
                    <a:pt x="45" y="56954"/>
                  </a:moveTo>
                  <a:cubicBezTo>
                    <a:pt x="45" y="58298"/>
                    <a:pt x="45" y="59683"/>
                    <a:pt x="45" y="61027"/>
                  </a:cubicBezTo>
                  <a:cubicBezTo>
                    <a:pt x="45" y="62371"/>
                    <a:pt x="530" y="64164"/>
                    <a:pt x="814" y="65711"/>
                  </a:cubicBezTo>
                  <a:cubicBezTo>
                    <a:pt x="6242" y="96087"/>
                    <a:pt x="35099" y="116280"/>
                    <a:pt x="65265" y="110813"/>
                  </a:cubicBezTo>
                  <a:cubicBezTo>
                    <a:pt x="71306" y="109719"/>
                    <a:pt x="77124" y="107622"/>
                    <a:pt x="82484" y="104610"/>
                  </a:cubicBezTo>
                  <a:cubicBezTo>
                    <a:pt x="99203" y="95627"/>
                    <a:pt x="109971" y="78421"/>
                    <a:pt x="110800" y="59357"/>
                  </a:cubicBezTo>
                  <a:cubicBezTo>
                    <a:pt x="110913" y="55349"/>
                    <a:pt x="110808" y="51337"/>
                    <a:pt x="110476" y="47341"/>
                  </a:cubicBezTo>
                  <a:cubicBezTo>
                    <a:pt x="109141" y="42779"/>
                    <a:pt x="108130" y="38095"/>
                    <a:pt x="106431" y="33655"/>
                  </a:cubicBezTo>
                  <a:cubicBezTo>
                    <a:pt x="103676" y="26785"/>
                    <a:pt x="99433" y="20621"/>
                    <a:pt x="94013" y="15611"/>
                  </a:cubicBezTo>
                  <a:cubicBezTo>
                    <a:pt x="93366" y="15000"/>
                    <a:pt x="92799" y="14348"/>
                    <a:pt x="92152" y="13737"/>
                  </a:cubicBezTo>
                  <a:cubicBezTo>
                    <a:pt x="91913" y="13574"/>
                    <a:pt x="91683" y="13397"/>
                    <a:pt x="91464" y="13208"/>
                  </a:cubicBezTo>
                  <a:cubicBezTo>
                    <a:pt x="80725" y="3970"/>
                    <a:pt x="66854" y="-730"/>
                    <a:pt x="52753" y="92"/>
                  </a:cubicBezTo>
                  <a:cubicBezTo>
                    <a:pt x="40651" y="507"/>
                    <a:pt x="29069" y="5143"/>
                    <a:pt x="19987" y="13208"/>
                  </a:cubicBezTo>
                  <a:cubicBezTo>
                    <a:pt x="16197" y="16897"/>
                    <a:pt x="12618" y="20800"/>
                    <a:pt x="9268" y="24898"/>
                  </a:cubicBezTo>
                  <a:cubicBezTo>
                    <a:pt x="7245" y="28971"/>
                    <a:pt x="4980" y="33044"/>
                    <a:pt x="3281" y="37118"/>
                  </a:cubicBezTo>
                  <a:cubicBezTo>
                    <a:pt x="858" y="43435"/>
                    <a:pt x="-243" y="50188"/>
                    <a:pt x="45" y="56954"/>
                  </a:cubicBezTo>
                  <a:close/>
                  <a:moveTo>
                    <a:pt x="55584" y="36995"/>
                  </a:moveTo>
                  <a:cubicBezTo>
                    <a:pt x="65928" y="37063"/>
                    <a:pt x="74258" y="45561"/>
                    <a:pt x="74191" y="55976"/>
                  </a:cubicBezTo>
                  <a:cubicBezTo>
                    <a:pt x="74124" y="66391"/>
                    <a:pt x="65685" y="74780"/>
                    <a:pt x="55342" y="74712"/>
                  </a:cubicBezTo>
                  <a:cubicBezTo>
                    <a:pt x="45061" y="74645"/>
                    <a:pt x="36756" y="66247"/>
                    <a:pt x="36734" y="55895"/>
                  </a:cubicBezTo>
                  <a:cubicBezTo>
                    <a:pt x="36823" y="45462"/>
                    <a:pt x="45223" y="37040"/>
                    <a:pt x="55584" y="36995"/>
                  </a:cubicBezTo>
                  <a:close/>
                </a:path>
              </a:pathLst>
            </a:custGeom>
            <a:solidFill>
              <a:schemeClr val="accent2"/>
            </a:solidFill>
            <a:ln w="4007" cap="flat">
              <a:noFill/>
              <a:prstDash val="solid"/>
              <a:miter/>
            </a:ln>
          </p:spPr>
          <p:txBody>
            <a:bodyPr rtlCol="0" anchor="ctr"/>
            <a:lstStyle/>
            <a:p>
              <a:endParaRPr lang="en-US"/>
            </a:p>
          </p:txBody>
        </p:sp>
        <p:sp>
          <p:nvSpPr>
            <p:cNvPr id="37901" name="Freeform: Shape 37900">
              <a:extLst>
                <a:ext uri="{FF2B5EF4-FFF2-40B4-BE49-F238E27FC236}">
                  <a16:creationId xmlns:a16="http://schemas.microsoft.com/office/drawing/2014/main" id="{48A9F1B5-811B-4639-8961-F8EA28DF3186}"/>
                </a:ext>
              </a:extLst>
            </p:cNvPr>
            <p:cNvSpPr/>
            <p:nvPr/>
          </p:nvSpPr>
          <p:spPr>
            <a:xfrm>
              <a:off x="11030943" y="2678814"/>
              <a:ext cx="40314" cy="43807"/>
            </a:xfrm>
            <a:custGeom>
              <a:avLst/>
              <a:gdLst>
                <a:gd name="connsiteX0" fmla="*/ 31091 w 40314"/>
                <a:gd name="connsiteY0" fmla="*/ 43808 h 43807"/>
                <a:gd name="connsiteX1" fmla="*/ 31091 w 40314"/>
                <a:gd name="connsiteY1" fmla="*/ 39734 h 43807"/>
                <a:gd name="connsiteX2" fmla="*/ 34327 w 40314"/>
                <a:gd name="connsiteY2" fmla="*/ 19857 h 43807"/>
                <a:gd name="connsiteX3" fmla="*/ 40314 w 40314"/>
                <a:gd name="connsiteY3" fmla="*/ 7638 h 43807"/>
                <a:gd name="connsiteX4" fmla="*/ 26237 w 40314"/>
                <a:gd name="connsiteY4" fmla="*/ 1609 h 43807"/>
                <a:gd name="connsiteX5" fmla="*/ 17095 w 40314"/>
                <a:gd name="connsiteY5" fmla="*/ 62 h 43807"/>
                <a:gd name="connsiteX6" fmla="*/ 429 w 40314"/>
                <a:gd name="connsiteY6" fmla="*/ 14725 h 43807"/>
                <a:gd name="connsiteX7" fmla="*/ 10057 w 40314"/>
                <a:gd name="connsiteY7" fmla="*/ 34887 h 43807"/>
                <a:gd name="connsiteX8" fmla="*/ 31091 w 40314"/>
                <a:gd name="connsiteY8" fmla="*/ 43808 h 4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314" h="43807">
                  <a:moveTo>
                    <a:pt x="31091" y="43808"/>
                  </a:moveTo>
                  <a:cubicBezTo>
                    <a:pt x="31091" y="42463"/>
                    <a:pt x="31091" y="41079"/>
                    <a:pt x="31091" y="39734"/>
                  </a:cubicBezTo>
                  <a:cubicBezTo>
                    <a:pt x="30797" y="32955"/>
                    <a:pt x="31899" y="26187"/>
                    <a:pt x="34327" y="19857"/>
                  </a:cubicBezTo>
                  <a:cubicBezTo>
                    <a:pt x="36026" y="15784"/>
                    <a:pt x="38372" y="11711"/>
                    <a:pt x="40314" y="7638"/>
                  </a:cubicBezTo>
                  <a:lnTo>
                    <a:pt x="26237" y="1609"/>
                  </a:lnTo>
                  <a:cubicBezTo>
                    <a:pt x="23364" y="340"/>
                    <a:pt x="20223" y="-192"/>
                    <a:pt x="17095" y="62"/>
                  </a:cubicBezTo>
                  <a:cubicBezTo>
                    <a:pt x="8905" y="638"/>
                    <a:pt x="2095" y="6630"/>
                    <a:pt x="429" y="14725"/>
                  </a:cubicBezTo>
                  <a:cubicBezTo>
                    <a:pt x="-1370" y="22878"/>
                    <a:pt x="2609" y="31211"/>
                    <a:pt x="10057" y="34887"/>
                  </a:cubicBezTo>
                  <a:cubicBezTo>
                    <a:pt x="16933" y="38024"/>
                    <a:pt x="24053" y="40793"/>
                    <a:pt x="31091" y="43808"/>
                  </a:cubicBezTo>
                  <a:close/>
                </a:path>
              </a:pathLst>
            </a:custGeom>
            <a:solidFill>
              <a:schemeClr val="accent2"/>
            </a:solidFill>
            <a:ln w="4007" cap="flat">
              <a:noFill/>
              <a:prstDash val="solid"/>
              <a:miter/>
            </a:ln>
          </p:spPr>
          <p:txBody>
            <a:bodyPr rtlCol="0" anchor="ctr"/>
            <a:lstStyle/>
            <a:p>
              <a:endParaRPr lang="en-US"/>
            </a:p>
          </p:txBody>
        </p:sp>
        <p:sp>
          <p:nvSpPr>
            <p:cNvPr id="37902" name="Freeform: Shape 37901">
              <a:extLst>
                <a:ext uri="{FF2B5EF4-FFF2-40B4-BE49-F238E27FC236}">
                  <a16:creationId xmlns:a16="http://schemas.microsoft.com/office/drawing/2014/main" id="{8CE20859-BB4B-49AA-9581-909B7B2C181F}"/>
                </a:ext>
              </a:extLst>
            </p:cNvPr>
            <p:cNvSpPr/>
            <p:nvPr/>
          </p:nvSpPr>
          <p:spPr>
            <a:xfrm>
              <a:off x="11154060" y="2662629"/>
              <a:ext cx="38963" cy="46225"/>
            </a:xfrm>
            <a:custGeom>
              <a:avLst/>
              <a:gdLst>
                <a:gd name="connsiteX0" fmla="*/ 14279 w 38963"/>
                <a:gd name="connsiteY0" fmla="*/ 32540 h 46225"/>
                <a:gd name="connsiteX1" fmla="*/ 18324 w 38963"/>
                <a:gd name="connsiteY1" fmla="*/ 46226 h 46225"/>
                <a:gd name="connsiteX2" fmla="*/ 34505 w 38963"/>
                <a:gd name="connsiteY2" fmla="*/ 30625 h 46225"/>
                <a:gd name="connsiteX3" fmla="*/ 32567 w 38963"/>
                <a:gd name="connsiteY3" fmla="*/ 4488 h 46225"/>
                <a:gd name="connsiteX4" fmla="*/ 9101 w 38963"/>
                <a:gd name="connsiteY4" fmla="*/ 4027 h 46225"/>
                <a:gd name="connsiteX5" fmla="*/ 0 w 38963"/>
                <a:gd name="connsiteY5" fmla="*/ 12663 h 46225"/>
                <a:gd name="connsiteX6" fmla="*/ 1861 w 38963"/>
                <a:gd name="connsiteY6" fmla="*/ 14536 h 46225"/>
                <a:gd name="connsiteX7" fmla="*/ 14279 w 38963"/>
                <a:gd name="connsiteY7" fmla="*/ 32540 h 4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963" h="46225">
                  <a:moveTo>
                    <a:pt x="14279" y="32540"/>
                  </a:moveTo>
                  <a:cubicBezTo>
                    <a:pt x="16019" y="36980"/>
                    <a:pt x="17030" y="41664"/>
                    <a:pt x="18324" y="46226"/>
                  </a:cubicBezTo>
                  <a:cubicBezTo>
                    <a:pt x="23785" y="41012"/>
                    <a:pt x="29287" y="35921"/>
                    <a:pt x="34505" y="30625"/>
                  </a:cubicBezTo>
                  <a:cubicBezTo>
                    <a:pt x="41139" y="22869"/>
                    <a:pt x="40269" y="11167"/>
                    <a:pt x="32567" y="4488"/>
                  </a:cubicBezTo>
                  <a:cubicBezTo>
                    <a:pt x="25868" y="-1318"/>
                    <a:pt x="16019" y="-1511"/>
                    <a:pt x="9101" y="4027"/>
                  </a:cubicBezTo>
                  <a:lnTo>
                    <a:pt x="0" y="12663"/>
                  </a:lnTo>
                  <a:cubicBezTo>
                    <a:pt x="647" y="13274"/>
                    <a:pt x="1214" y="13925"/>
                    <a:pt x="1861" y="14536"/>
                  </a:cubicBezTo>
                  <a:cubicBezTo>
                    <a:pt x="7277" y="19534"/>
                    <a:pt x="11520" y="25685"/>
                    <a:pt x="14279" y="32540"/>
                  </a:cubicBezTo>
                  <a:close/>
                </a:path>
              </a:pathLst>
            </a:custGeom>
            <a:solidFill>
              <a:schemeClr val="accent2"/>
            </a:solidFill>
            <a:ln w="4007" cap="flat">
              <a:noFill/>
              <a:prstDash val="solid"/>
              <a:miter/>
            </a:ln>
          </p:spPr>
          <p:txBody>
            <a:bodyPr rtlCol="0" anchor="ctr"/>
            <a:lstStyle/>
            <a:p>
              <a:endParaRPr lang="en-US"/>
            </a:p>
          </p:txBody>
        </p:sp>
        <p:sp>
          <p:nvSpPr>
            <p:cNvPr id="37903" name="Freeform: Shape 37902">
              <a:extLst>
                <a:ext uri="{FF2B5EF4-FFF2-40B4-BE49-F238E27FC236}">
                  <a16:creationId xmlns:a16="http://schemas.microsoft.com/office/drawing/2014/main" id="{4C1325BA-5758-4BDD-9322-7A27396F3CD6}"/>
                </a:ext>
              </a:extLst>
            </p:cNvPr>
            <p:cNvSpPr/>
            <p:nvPr/>
          </p:nvSpPr>
          <p:spPr>
            <a:xfrm>
              <a:off x="11223879" y="2812232"/>
              <a:ext cx="1698" cy="1466"/>
            </a:xfrm>
            <a:custGeom>
              <a:avLst/>
              <a:gdLst>
                <a:gd name="connsiteX0" fmla="*/ 1699 w 1698"/>
                <a:gd name="connsiteY0" fmla="*/ 1466 h 1466"/>
                <a:gd name="connsiteX1" fmla="*/ 243 w 1698"/>
                <a:gd name="connsiteY1" fmla="*/ 0 h 1466"/>
                <a:gd name="connsiteX2" fmla="*/ 0 w 1698"/>
                <a:gd name="connsiteY2" fmla="*/ 285 h 1466"/>
                <a:gd name="connsiteX3" fmla="*/ 1699 w 1698"/>
                <a:gd name="connsiteY3" fmla="*/ 1466 h 1466"/>
              </a:gdLst>
              <a:ahLst/>
              <a:cxnLst>
                <a:cxn ang="0">
                  <a:pos x="connsiteX0" y="connsiteY0"/>
                </a:cxn>
                <a:cxn ang="0">
                  <a:pos x="connsiteX1" y="connsiteY1"/>
                </a:cxn>
                <a:cxn ang="0">
                  <a:pos x="connsiteX2" y="connsiteY2"/>
                </a:cxn>
                <a:cxn ang="0">
                  <a:pos x="connsiteX3" y="connsiteY3"/>
                </a:cxn>
              </a:cxnLst>
              <a:rect l="l" t="t" r="r" b="b"/>
              <a:pathLst>
                <a:path w="1698" h="1466">
                  <a:moveTo>
                    <a:pt x="1699" y="1466"/>
                  </a:moveTo>
                  <a:lnTo>
                    <a:pt x="243" y="0"/>
                  </a:lnTo>
                  <a:lnTo>
                    <a:pt x="0" y="285"/>
                  </a:lnTo>
                  <a:cubicBezTo>
                    <a:pt x="587" y="646"/>
                    <a:pt x="1157" y="1040"/>
                    <a:pt x="1699" y="1466"/>
                  </a:cubicBezTo>
                  <a:close/>
                </a:path>
              </a:pathLst>
            </a:custGeom>
            <a:solidFill>
              <a:srgbClr val="003479"/>
            </a:solidFill>
            <a:ln w="4007" cap="flat">
              <a:noFill/>
              <a:prstDash val="solid"/>
              <a:miter/>
            </a:ln>
          </p:spPr>
          <p:txBody>
            <a:bodyPr rtlCol="0" anchor="ctr"/>
            <a:lstStyle/>
            <a:p>
              <a:endParaRPr lang="en-US"/>
            </a:p>
          </p:txBody>
        </p:sp>
        <p:sp>
          <p:nvSpPr>
            <p:cNvPr id="37904" name="Freeform: Shape 37903">
              <a:extLst>
                <a:ext uri="{FF2B5EF4-FFF2-40B4-BE49-F238E27FC236}">
                  <a16:creationId xmlns:a16="http://schemas.microsoft.com/office/drawing/2014/main" id="{91B4DA62-1F1C-4470-8A6F-B53F4D5A8291}"/>
                </a:ext>
              </a:extLst>
            </p:cNvPr>
            <p:cNvSpPr/>
            <p:nvPr/>
          </p:nvSpPr>
          <p:spPr>
            <a:xfrm>
              <a:off x="11254419" y="2842781"/>
              <a:ext cx="70263" cy="70792"/>
            </a:xfrm>
            <a:custGeom>
              <a:avLst/>
              <a:gdLst>
                <a:gd name="connsiteX0" fmla="*/ 0 w 70263"/>
                <a:gd name="connsiteY0" fmla="*/ 0 h 70792"/>
                <a:gd name="connsiteX1" fmla="*/ 70263 w 70263"/>
                <a:gd name="connsiteY1" fmla="*/ 70792 h 70792"/>
              </a:gdLst>
              <a:ahLst/>
              <a:cxnLst>
                <a:cxn ang="0">
                  <a:pos x="connsiteX0" y="connsiteY0"/>
                </a:cxn>
                <a:cxn ang="0">
                  <a:pos x="connsiteX1" y="connsiteY1"/>
                </a:cxn>
              </a:cxnLst>
              <a:rect l="l" t="t" r="r" b="b"/>
              <a:pathLst>
                <a:path w="70263" h="70792">
                  <a:moveTo>
                    <a:pt x="0" y="0"/>
                  </a:moveTo>
                  <a:lnTo>
                    <a:pt x="70263" y="70792"/>
                  </a:lnTo>
                  <a:close/>
                </a:path>
              </a:pathLst>
            </a:custGeom>
            <a:solidFill>
              <a:srgbClr val="003479"/>
            </a:solidFill>
            <a:ln w="4007" cap="flat">
              <a:noFill/>
              <a:prstDash val="solid"/>
              <a:miter/>
            </a:ln>
          </p:spPr>
          <p:txBody>
            <a:bodyPr rtlCol="0" anchor="ctr"/>
            <a:lstStyle/>
            <a:p>
              <a:endParaRPr lang="en-US"/>
            </a:p>
          </p:txBody>
        </p:sp>
        <p:sp>
          <p:nvSpPr>
            <p:cNvPr id="37905" name="Freeform: Shape 37904">
              <a:extLst>
                <a:ext uri="{FF2B5EF4-FFF2-40B4-BE49-F238E27FC236}">
                  <a16:creationId xmlns:a16="http://schemas.microsoft.com/office/drawing/2014/main" id="{0420EAE5-925C-47A2-B075-35187999039B}"/>
                </a:ext>
              </a:extLst>
            </p:cNvPr>
            <p:cNvSpPr/>
            <p:nvPr/>
          </p:nvSpPr>
          <p:spPr>
            <a:xfrm>
              <a:off x="11196776" y="2836875"/>
              <a:ext cx="35718" cy="35925"/>
            </a:xfrm>
            <a:custGeom>
              <a:avLst/>
              <a:gdLst>
                <a:gd name="connsiteX0" fmla="*/ 243 w 35718"/>
                <a:gd name="connsiteY0" fmla="*/ 0 h 35925"/>
                <a:gd name="connsiteX1" fmla="*/ 0 w 35718"/>
                <a:gd name="connsiteY1" fmla="*/ 0 h 35925"/>
                <a:gd name="connsiteX2" fmla="*/ 35718 w 35718"/>
                <a:gd name="connsiteY2" fmla="*/ 35926 h 35925"/>
                <a:gd name="connsiteX3" fmla="*/ 1416 w 35718"/>
                <a:gd name="connsiteY3" fmla="*/ 1385 h 35925"/>
                <a:gd name="connsiteX4" fmla="*/ 243 w 35718"/>
                <a:gd name="connsiteY4" fmla="*/ 0 h 35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18" h="35925">
                  <a:moveTo>
                    <a:pt x="243" y="0"/>
                  </a:moveTo>
                  <a:lnTo>
                    <a:pt x="0" y="0"/>
                  </a:lnTo>
                  <a:lnTo>
                    <a:pt x="35718" y="35926"/>
                  </a:lnTo>
                  <a:cubicBezTo>
                    <a:pt x="24283" y="24385"/>
                    <a:pt x="12851" y="12871"/>
                    <a:pt x="1416" y="1385"/>
                  </a:cubicBezTo>
                  <a:cubicBezTo>
                    <a:pt x="809" y="1059"/>
                    <a:pt x="526" y="489"/>
                    <a:pt x="243" y="0"/>
                  </a:cubicBezTo>
                  <a:close/>
                </a:path>
              </a:pathLst>
            </a:custGeom>
            <a:solidFill>
              <a:srgbClr val="003479"/>
            </a:solidFill>
            <a:ln w="4007" cap="flat">
              <a:noFill/>
              <a:prstDash val="solid"/>
              <a:miter/>
            </a:ln>
          </p:spPr>
          <p:txBody>
            <a:bodyPr rtlCol="0" anchor="ctr"/>
            <a:lstStyle/>
            <a:p>
              <a:endParaRPr lang="en-US"/>
            </a:p>
          </p:txBody>
        </p:sp>
        <p:sp>
          <p:nvSpPr>
            <p:cNvPr id="37906" name="Freeform: Shape 37905">
              <a:extLst>
                <a:ext uri="{FF2B5EF4-FFF2-40B4-BE49-F238E27FC236}">
                  <a16:creationId xmlns:a16="http://schemas.microsoft.com/office/drawing/2014/main" id="{3341C420-6229-427C-94FA-80693B747DB3}"/>
                </a:ext>
              </a:extLst>
            </p:cNvPr>
            <p:cNvSpPr/>
            <p:nvPr/>
          </p:nvSpPr>
          <p:spPr>
            <a:xfrm>
              <a:off x="11179801" y="2793818"/>
              <a:ext cx="151133" cy="152644"/>
            </a:xfrm>
            <a:custGeom>
              <a:avLst/>
              <a:gdLst>
                <a:gd name="connsiteX0" fmla="*/ 6175 w 151133"/>
                <a:gd name="connsiteY0" fmla="*/ 4687 h 152644"/>
                <a:gd name="connsiteX1" fmla="*/ 6175 w 151133"/>
                <a:gd name="connsiteY1" fmla="*/ 4687 h 152644"/>
                <a:gd name="connsiteX2" fmla="*/ 4675 w 151133"/>
                <a:gd name="connsiteY2" fmla="*/ 30911 h 152644"/>
                <a:gd name="connsiteX3" fmla="*/ 5366 w 151133"/>
                <a:gd name="connsiteY3" fmla="*/ 31652 h 152644"/>
                <a:gd name="connsiteX4" fmla="*/ 16854 w 151133"/>
                <a:gd name="connsiteY4" fmla="*/ 43220 h 152644"/>
                <a:gd name="connsiteX5" fmla="*/ 17097 w 151133"/>
                <a:gd name="connsiteY5" fmla="*/ 43220 h 152644"/>
                <a:gd name="connsiteX6" fmla="*/ 18270 w 151133"/>
                <a:gd name="connsiteY6" fmla="*/ 44768 h 152644"/>
                <a:gd name="connsiteX7" fmla="*/ 52573 w 151133"/>
                <a:gd name="connsiteY7" fmla="*/ 79308 h 152644"/>
                <a:gd name="connsiteX8" fmla="*/ 75225 w 151133"/>
                <a:gd name="connsiteY8" fmla="*/ 102118 h 152644"/>
                <a:gd name="connsiteX9" fmla="*/ 119438 w 151133"/>
                <a:gd name="connsiteY9" fmla="*/ 146923 h 152644"/>
                <a:gd name="connsiteX10" fmla="*/ 145460 w 151133"/>
                <a:gd name="connsiteY10" fmla="*/ 147502 h 152644"/>
                <a:gd name="connsiteX11" fmla="*/ 149412 w 151133"/>
                <a:gd name="connsiteY11" fmla="*/ 141954 h 152644"/>
                <a:gd name="connsiteX12" fmla="*/ 144882 w 151133"/>
                <a:gd name="connsiteY12" fmla="*/ 120081 h 152644"/>
                <a:gd name="connsiteX13" fmla="*/ 74619 w 151133"/>
                <a:gd name="connsiteY13" fmla="*/ 48963 h 152644"/>
                <a:gd name="connsiteX14" fmla="*/ 45777 w 151133"/>
                <a:gd name="connsiteY14" fmla="*/ 19880 h 152644"/>
                <a:gd name="connsiteX15" fmla="*/ 44078 w 151133"/>
                <a:gd name="connsiteY15" fmla="*/ 18699 h 152644"/>
                <a:gd name="connsiteX16" fmla="*/ 44321 w 151133"/>
                <a:gd name="connsiteY16" fmla="*/ 18414 h 152644"/>
                <a:gd name="connsiteX17" fmla="*/ 31417 w 151133"/>
                <a:gd name="connsiteY17" fmla="*/ 5421 h 152644"/>
                <a:gd name="connsiteX18" fmla="*/ 6175 w 151133"/>
                <a:gd name="connsiteY18" fmla="*/ 4687 h 152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1133" h="152644">
                  <a:moveTo>
                    <a:pt x="6175" y="4687"/>
                  </a:moveTo>
                  <a:lnTo>
                    <a:pt x="6175" y="4687"/>
                  </a:lnTo>
                  <a:cubicBezTo>
                    <a:pt x="-1429" y="11511"/>
                    <a:pt x="-2105" y="23252"/>
                    <a:pt x="4675" y="30911"/>
                  </a:cubicBezTo>
                  <a:cubicBezTo>
                    <a:pt x="4897" y="31164"/>
                    <a:pt x="5128" y="31411"/>
                    <a:pt x="5366" y="31652"/>
                  </a:cubicBezTo>
                  <a:cubicBezTo>
                    <a:pt x="8966" y="35236"/>
                    <a:pt x="12850" y="39147"/>
                    <a:pt x="16854" y="43220"/>
                  </a:cubicBezTo>
                  <a:lnTo>
                    <a:pt x="17097" y="43220"/>
                  </a:lnTo>
                  <a:cubicBezTo>
                    <a:pt x="17502" y="43709"/>
                    <a:pt x="17785" y="44279"/>
                    <a:pt x="18270" y="44768"/>
                  </a:cubicBezTo>
                  <a:cubicBezTo>
                    <a:pt x="29677" y="56281"/>
                    <a:pt x="41113" y="67795"/>
                    <a:pt x="52573" y="79308"/>
                  </a:cubicBezTo>
                  <a:cubicBezTo>
                    <a:pt x="61553" y="88351"/>
                    <a:pt x="69562" y="96456"/>
                    <a:pt x="75225" y="102118"/>
                  </a:cubicBezTo>
                  <a:cubicBezTo>
                    <a:pt x="89949" y="116999"/>
                    <a:pt x="104686" y="131934"/>
                    <a:pt x="119438" y="146923"/>
                  </a:cubicBezTo>
                  <a:cubicBezTo>
                    <a:pt x="126465" y="154320"/>
                    <a:pt x="138114" y="154577"/>
                    <a:pt x="145460" y="147502"/>
                  </a:cubicBezTo>
                  <a:cubicBezTo>
                    <a:pt x="147107" y="145913"/>
                    <a:pt x="148450" y="144035"/>
                    <a:pt x="149412" y="141954"/>
                  </a:cubicBezTo>
                  <a:cubicBezTo>
                    <a:pt x="152859" y="134455"/>
                    <a:pt x="151018" y="125568"/>
                    <a:pt x="144882" y="120081"/>
                  </a:cubicBezTo>
                  <a:lnTo>
                    <a:pt x="74619" y="48963"/>
                  </a:lnTo>
                  <a:lnTo>
                    <a:pt x="45777" y="19880"/>
                  </a:lnTo>
                  <a:cubicBezTo>
                    <a:pt x="45235" y="19454"/>
                    <a:pt x="44665" y="19060"/>
                    <a:pt x="44078" y="18699"/>
                  </a:cubicBezTo>
                  <a:lnTo>
                    <a:pt x="44321" y="18414"/>
                  </a:lnTo>
                  <a:lnTo>
                    <a:pt x="31417" y="5421"/>
                  </a:lnTo>
                  <a:cubicBezTo>
                    <a:pt x="24524" y="-1514"/>
                    <a:pt x="13457" y="-1835"/>
                    <a:pt x="6175" y="4687"/>
                  </a:cubicBezTo>
                  <a:close/>
                </a:path>
              </a:pathLst>
            </a:custGeom>
            <a:solidFill>
              <a:schemeClr val="accent2"/>
            </a:solidFill>
            <a:ln w="4007" cap="flat">
              <a:noFill/>
              <a:prstDash val="solid"/>
              <a:miter/>
            </a:ln>
          </p:spPr>
          <p:txBody>
            <a:bodyPr rtlCol="0" anchor="ctr"/>
            <a:lstStyle/>
            <a:p>
              <a:endParaRPr lang="en-US"/>
            </a:p>
          </p:txBody>
        </p:sp>
      </p:grpSp>
      <p:pic>
        <p:nvPicPr>
          <p:cNvPr id="37910" name="Graphic 37909" descr="Normal Distribution outline">
            <a:extLst>
              <a:ext uri="{FF2B5EF4-FFF2-40B4-BE49-F238E27FC236}">
                <a16:creationId xmlns:a16="http://schemas.microsoft.com/office/drawing/2014/main" id="{9D29A00E-5D43-415E-8B81-38095A10F3E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791200" y="2514600"/>
            <a:ext cx="685800" cy="685800"/>
          </a:xfrm>
          <a:prstGeom prst="rect">
            <a:avLst/>
          </a:prstGeom>
        </p:spPr>
      </p:pic>
      <p:sp>
        <p:nvSpPr>
          <p:cNvPr id="5" name="Slide Number Placeholder 4">
            <a:extLst>
              <a:ext uri="{FF2B5EF4-FFF2-40B4-BE49-F238E27FC236}">
                <a16:creationId xmlns:a16="http://schemas.microsoft.com/office/drawing/2014/main" id="{B57C9C7C-47E0-5AD3-93F2-97D0DEC3D3CE}"/>
              </a:ext>
            </a:extLst>
          </p:cNvPr>
          <p:cNvSpPr>
            <a:spLocks noGrp="1"/>
          </p:cNvSpPr>
          <p:nvPr>
            <p:ph type="sldNum" sz="quarter" idx="10"/>
          </p:nvPr>
        </p:nvSpPr>
        <p:spPr bwMode="auto">
          <a:xfrm>
            <a:off x="11088688" y="6403975"/>
            <a:ext cx="263525" cy="268288"/>
          </a:xfrm>
          <a:prstGeom prst="rect">
            <a:avLst/>
          </a:prstGeom>
          <a:noFill/>
          <a:ln>
            <a:noFill/>
          </a:ln>
          <a:effectLst/>
        </p:spPr>
        <p:txBody>
          <a:bodyPr vert="horz" wrap="none" lIns="45700" tIns="45700" rIns="45700" bIns="45700" numCol="1" anchor="ctr" anchorCtr="0" compatLnSpc="1">
            <a:prstTxWarp prst="textNoShape">
              <a:avLst/>
            </a:prstTxWarp>
          </a:bodyPr>
          <a:lstStyle>
            <a:defPPr>
              <a:defRPr lang="en-US"/>
            </a:defPPr>
            <a:lvl1pPr algn="r" rtl="0" eaLnBrk="1" fontAlgn="base" hangingPunct="0">
              <a:spcBef>
                <a:spcPct val="0"/>
              </a:spcBef>
              <a:spcAft>
                <a:spcPct val="0"/>
              </a:spcAft>
              <a:defRPr sz="1200" b="1" kern="1200">
                <a:solidFill>
                  <a:schemeClr val="bg1"/>
                </a:solidFill>
                <a:latin typeface="+mn-lt"/>
                <a:ea typeface="+mn-ea"/>
                <a:cs typeface="+mn-cs"/>
                <a:sym typeface="Calibri" panose="020F050202020403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a:lstStyle>
          <a:p>
            <a:pPr>
              <a:defRPr/>
            </a:pPr>
            <a:fld id="{4924B9CF-EA40-42B2-804F-F87EFCFE5183}" type="slidenum">
              <a:rPr lang="en-US" altLang="en-US" smtClean="0"/>
              <a:pPr>
                <a:defRPr/>
              </a:pPr>
              <a:t>48</a:t>
            </a:fld>
            <a:endParaRPr lang="en-US" altLang="en-US"/>
          </a:p>
        </p:txBody>
      </p:sp>
      <p:sp>
        <p:nvSpPr>
          <p:cNvPr id="6" name="Slide Number Placeholder 2">
            <a:extLst>
              <a:ext uri="{FF2B5EF4-FFF2-40B4-BE49-F238E27FC236}">
                <a16:creationId xmlns:a16="http://schemas.microsoft.com/office/drawing/2014/main" id="{5BBA99D6-60A1-B3B6-877A-3986AEBF33D6}"/>
              </a:ext>
            </a:extLst>
          </p:cNvPr>
          <p:cNvSpPr>
            <a:spLocks noGrp="1"/>
          </p:cNvSpPr>
          <p:nvPr>
            <p:ph type="sldNum" sz="quarter" idx="12"/>
          </p:nvPr>
        </p:nvSpPr>
        <p:spPr>
          <a:xfrm>
            <a:off x="10875483" y="6590584"/>
            <a:ext cx="978355" cy="212999"/>
          </a:xfrm>
        </p:spPr>
        <p:txBody>
          <a:bodyPr/>
          <a:lstStyle/>
          <a:p>
            <a:fld id="{4B5A7D23-5EA3-BB48-9A7E-29066237FEC6}" type="slidenum">
              <a:rPr lang="en-US" smtClean="0">
                <a:solidFill>
                  <a:prstClr val="black">
                    <a:tint val="75000"/>
                  </a:prstClr>
                </a:solidFill>
              </a:rPr>
              <a:pPr/>
              <a:t>48</a:t>
            </a:fld>
            <a:endParaRPr lang="en-US">
              <a:solidFill>
                <a:prstClr val="black">
                  <a:tint val="75000"/>
                </a:prstClr>
              </a:solidFill>
            </a:endParaRPr>
          </a:p>
        </p:txBody>
      </p:sp>
    </p:spTree>
    <p:extLst>
      <p:ext uri="{BB962C8B-B14F-4D97-AF65-F5344CB8AC3E}">
        <p14:creationId xmlns:p14="http://schemas.microsoft.com/office/powerpoint/2010/main" val="49136700"/>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296EA-7D04-400F-93FD-05665A3947EA}"/>
              </a:ext>
            </a:extLst>
          </p:cNvPr>
          <p:cNvSpPr>
            <a:spLocks noGrp="1"/>
          </p:cNvSpPr>
          <p:nvPr>
            <p:ph type="title"/>
          </p:nvPr>
        </p:nvSpPr>
        <p:spPr>
          <a:xfrm>
            <a:off x="554322" y="37135"/>
            <a:ext cx="11291034" cy="661552"/>
          </a:xfrm>
        </p:spPr>
        <p:txBody>
          <a:bodyPr>
            <a:normAutofit/>
          </a:bodyPr>
          <a:lstStyle/>
          <a:p>
            <a:r>
              <a:rPr lang="en-US" sz="3200"/>
              <a:t>Constructed MDP (Non-preemptible UAM scheduling)</a:t>
            </a:r>
          </a:p>
        </p:txBody>
      </p:sp>
      <p:sp>
        <p:nvSpPr>
          <p:cNvPr id="5" name="!!Rectangle">
            <a:extLst>
              <a:ext uri="{FF2B5EF4-FFF2-40B4-BE49-F238E27FC236}">
                <a16:creationId xmlns:a16="http://schemas.microsoft.com/office/drawing/2014/main" id="{A9E270B6-5DD8-4E89-80F2-58479AB63566}"/>
              </a:ext>
            </a:extLst>
          </p:cNvPr>
          <p:cNvSpPr/>
          <p:nvPr/>
        </p:nvSpPr>
        <p:spPr>
          <a:xfrm>
            <a:off x="5303325" y="1257300"/>
            <a:ext cx="1845242" cy="563918"/>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{3: 0.5, 4: 0.5}, 7, {8: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3, {4: 1.0}</a:t>
            </a:r>
          </a:p>
        </p:txBody>
      </p:sp>
      <p:sp>
        <p:nvSpPr>
          <p:cNvPr id="6" name="Rectangle: Rounded Corners 5">
            <a:extLst>
              <a:ext uri="{FF2B5EF4-FFF2-40B4-BE49-F238E27FC236}">
                <a16:creationId xmlns:a16="http://schemas.microsoft.com/office/drawing/2014/main" id="{5AAD6544-2BFD-4054-ACD5-500A3ABD7A4F}"/>
              </a:ext>
            </a:extLst>
          </p:cNvPr>
          <p:cNvSpPr/>
          <p:nvPr/>
        </p:nvSpPr>
        <p:spPr>
          <a:xfrm>
            <a:off x="2319974" y="5036782"/>
            <a:ext cx="1694610" cy="563918"/>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0, {1: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{0: 1.0}, 0, {1: 1.0}</a:t>
            </a:r>
          </a:p>
        </p:txBody>
      </p:sp>
      <p:cxnSp>
        <p:nvCxnSpPr>
          <p:cNvPr id="7" name="Connector: Elbow 6">
            <a:extLst>
              <a:ext uri="{FF2B5EF4-FFF2-40B4-BE49-F238E27FC236}">
                <a16:creationId xmlns:a16="http://schemas.microsoft.com/office/drawing/2014/main" id="{B335D0E6-4180-452C-BA28-980082AE98D8}"/>
              </a:ext>
            </a:extLst>
          </p:cNvPr>
          <p:cNvCxnSpPr>
            <a:cxnSpLocks/>
          </p:cNvCxnSpPr>
          <p:nvPr/>
        </p:nvCxnSpPr>
        <p:spPr>
          <a:xfrm rot="10800000" flipH="1">
            <a:off x="2319973" y="1539259"/>
            <a:ext cx="2983351" cy="3779482"/>
          </a:xfrm>
          <a:prstGeom prst="bentConnector3">
            <a:avLst>
              <a:gd name="adj1" fmla="val -4707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Connector: Elbow 7">
            <a:extLst>
              <a:ext uri="{FF2B5EF4-FFF2-40B4-BE49-F238E27FC236}">
                <a16:creationId xmlns:a16="http://schemas.microsoft.com/office/drawing/2014/main" id="{03C58C73-FE37-488B-A546-0B1C99ECD04F}"/>
              </a:ext>
            </a:extLst>
          </p:cNvPr>
          <p:cNvCxnSpPr>
            <a:cxnSpLocks/>
          </p:cNvCxnSpPr>
          <p:nvPr/>
        </p:nvCxnSpPr>
        <p:spPr>
          <a:xfrm rot="16200000" flipH="1">
            <a:off x="8322996" y="-275831"/>
            <a:ext cx="270468" cy="4464566"/>
          </a:xfrm>
          <a:prstGeom prst="bentConnector3">
            <a:avLst>
              <a:gd name="adj1" fmla="val 39759"/>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A2B71432-F123-4AC9-A7A4-AA05997AFFD3}"/>
              </a:ext>
            </a:extLst>
          </p:cNvPr>
          <p:cNvCxnSpPr>
            <a:cxnSpLocks/>
          </p:cNvCxnSpPr>
          <p:nvPr/>
        </p:nvCxnSpPr>
        <p:spPr>
          <a:xfrm>
            <a:off x="3167279" y="4771618"/>
            <a:ext cx="0" cy="2651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a16="http://schemas.microsoft.com/office/drawing/2014/main" id="{41F6B301-D167-4D5B-854B-FE8B70E795C7}"/>
              </a:ext>
            </a:extLst>
          </p:cNvPr>
          <p:cNvSpPr/>
          <p:nvPr/>
        </p:nvSpPr>
        <p:spPr>
          <a:xfrm>
            <a:off x="5330523" y="2303817"/>
            <a:ext cx="1824321" cy="563918"/>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{3: 0.5, 4: 0.5}, 5, {6: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{0: 1.0}, 1, {2: 1.0}</a:t>
            </a:r>
          </a:p>
        </p:txBody>
      </p:sp>
      <p:cxnSp>
        <p:nvCxnSpPr>
          <p:cNvPr id="12" name="Straight Arrow Connector 11">
            <a:extLst>
              <a:ext uri="{FF2B5EF4-FFF2-40B4-BE49-F238E27FC236}">
                <a16:creationId xmlns:a16="http://schemas.microsoft.com/office/drawing/2014/main" id="{9E23ED5A-2507-4F2A-95F2-40A7B3B94945}"/>
              </a:ext>
            </a:extLst>
          </p:cNvPr>
          <p:cNvCxnSpPr>
            <a:cxnSpLocks/>
          </p:cNvCxnSpPr>
          <p:nvPr/>
        </p:nvCxnSpPr>
        <p:spPr>
          <a:xfrm>
            <a:off x="6225947" y="1821218"/>
            <a:ext cx="16737" cy="4825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Rectangle: Rounded Corners 12">
            <a:extLst>
              <a:ext uri="{FF2B5EF4-FFF2-40B4-BE49-F238E27FC236}">
                <a16:creationId xmlns:a16="http://schemas.microsoft.com/office/drawing/2014/main" id="{C768B8A5-4570-4954-A7E9-29910258224F}"/>
              </a:ext>
            </a:extLst>
          </p:cNvPr>
          <p:cNvSpPr/>
          <p:nvPr/>
        </p:nvSpPr>
        <p:spPr>
          <a:xfrm>
            <a:off x="4472757" y="3327354"/>
            <a:ext cx="1682058" cy="563917"/>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1, {3: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2, {3: 1.0}</a:t>
            </a:r>
          </a:p>
        </p:txBody>
      </p:sp>
      <p:sp>
        <p:nvSpPr>
          <p:cNvPr id="14" name="Rectangle: Rounded Corners 13">
            <a:extLst>
              <a:ext uri="{FF2B5EF4-FFF2-40B4-BE49-F238E27FC236}">
                <a16:creationId xmlns:a16="http://schemas.microsoft.com/office/drawing/2014/main" id="{5ADB2F95-F146-4370-B8D6-42149CF13169}"/>
              </a:ext>
            </a:extLst>
          </p:cNvPr>
          <p:cNvSpPr/>
          <p:nvPr/>
        </p:nvSpPr>
        <p:spPr>
          <a:xfrm>
            <a:off x="6422605" y="3325585"/>
            <a:ext cx="1682058" cy="563918"/>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0, {1: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2, {2: 1.0}</a:t>
            </a:r>
          </a:p>
        </p:txBody>
      </p:sp>
      <p:cxnSp>
        <p:nvCxnSpPr>
          <p:cNvPr id="15" name="Connector: Elbow 14">
            <a:extLst>
              <a:ext uri="{FF2B5EF4-FFF2-40B4-BE49-F238E27FC236}">
                <a16:creationId xmlns:a16="http://schemas.microsoft.com/office/drawing/2014/main" id="{86CCFFF3-843C-47EA-9C12-5E68B5478EEB}"/>
              </a:ext>
            </a:extLst>
          </p:cNvPr>
          <p:cNvCxnSpPr>
            <a:cxnSpLocks/>
          </p:cNvCxnSpPr>
          <p:nvPr/>
        </p:nvCxnSpPr>
        <p:spPr>
          <a:xfrm rot="5400000">
            <a:off x="5531291" y="2643159"/>
            <a:ext cx="466690" cy="90169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ctor: Elbow 15">
            <a:extLst>
              <a:ext uri="{FF2B5EF4-FFF2-40B4-BE49-F238E27FC236}">
                <a16:creationId xmlns:a16="http://schemas.microsoft.com/office/drawing/2014/main" id="{F3FC8F5C-C38E-43A5-BBAF-79B9873940E7}"/>
              </a:ext>
            </a:extLst>
          </p:cNvPr>
          <p:cNvCxnSpPr>
            <a:cxnSpLocks/>
          </p:cNvCxnSpPr>
          <p:nvPr/>
        </p:nvCxnSpPr>
        <p:spPr>
          <a:xfrm rot="16200000" flipH="1">
            <a:off x="6517234" y="2558915"/>
            <a:ext cx="461386" cy="106488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8F29310-5E53-4095-871E-A2D84C994458}"/>
              </a:ext>
            </a:extLst>
          </p:cNvPr>
          <p:cNvCxnSpPr>
            <a:cxnSpLocks/>
          </p:cNvCxnSpPr>
          <p:nvPr/>
        </p:nvCxnSpPr>
        <p:spPr>
          <a:xfrm>
            <a:off x="5313786" y="3891270"/>
            <a:ext cx="10460" cy="1838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Rectangle: Rounded Corners 17">
            <a:extLst>
              <a:ext uri="{FF2B5EF4-FFF2-40B4-BE49-F238E27FC236}">
                <a16:creationId xmlns:a16="http://schemas.microsoft.com/office/drawing/2014/main" id="{61220B68-89C6-4489-AB36-30D11D1E376E}"/>
              </a:ext>
            </a:extLst>
          </p:cNvPr>
          <p:cNvSpPr/>
          <p:nvPr/>
        </p:nvSpPr>
        <p:spPr>
          <a:xfrm>
            <a:off x="9767891" y="2091685"/>
            <a:ext cx="1847335" cy="563918"/>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{3: 0.5, 4: 0.5}, 6, {7: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2, {3: 1.0}</a:t>
            </a:r>
          </a:p>
        </p:txBody>
      </p:sp>
      <p:cxnSp>
        <p:nvCxnSpPr>
          <p:cNvPr id="19" name="Straight Arrow Connector 18">
            <a:extLst>
              <a:ext uri="{FF2B5EF4-FFF2-40B4-BE49-F238E27FC236}">
                <a16:creationId xmlns:a16="http://schemas.microsoft.com/office/drawing/2014/main" id="{6C48F6B7-C594-44FB-8851-CFD453503F14}"/>
              </a:ext>
            </a:extLst>
          </p:cNvPr>
          <p:cNvCxnSpPr>
            <a:cxnSpLocks/>
            <a:endCxn id="20" idx="0"/>
          </p:cNvCxnSpPr>
          <p:nvPr/>
        </p:nvCxnSpPr>
        <p:spPr>
          <a:xfrm>
            <a:off x="10702019" y="3444026"/>
            <a:ext cx="0" cy="497214"/>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20" name="Rectangle: Rounded Corners 19">
            <a:extLst>
              <a:ext uri="{FF2B5EF4-FFF2-40B4-BE49-F238E27FC236}">
                <a16:creationId xmlns:a16="http://schemas.microsoft.com/office/drawing/2014/main" id="{47924E97-6850-49F8-9309-F01BEB03AACE}"/>
              </a:ext>
            </a:extLst>
          </p:cNvPr>
          <p:cNvSpPr/>
          <p:nvPr/>
        </p:nvSpPr>
        <p:spPr>
          <a:xfrm>
            <a:off x="9778352" y="3941240"/>
            <a:ext cx="1847334" cy="563917"/>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{3: 0.5, 4: 0.5}, 1, {2: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0, {2: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C = -10</a:t>
            </a:r>
          </a:p>
        </p:txBody>
      </p:sp>
      <p:sp>
        <p:nvSpPr>
          <p:cNvPr id="21" name="Rectangle: Rounded Corners 20">
            <a:extLst>
              <a:ext uri="{FF2B5EF4-FFF2-40B4-BE49-F238E27FC236}">
                <a16:creationId xmlns:a16="http://schemas.microsoft.com/office/drawing/2014/main" id="{16C9281A-23D2-4754-9826-388958FBBE6C}"/>
              </a:ext>
            </a:extLst>
          </p:cNvPr>
          <p:cNvSpPr/>
          <p:nvPr/>
        </p:nvSpPr>
        <p:spPr>
          <a:xfrm>
            <a:off x="9788812" y="4709746"/>
            <a:ext cx="1847335" cy="563917"/>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Terminal</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C = -10000</a:t>
            </a:r>
          </a:p>
        </p:txBody>
      </p:sp>
      <p:cxnSp>
        <p:nvCxnSpPr>
          <p:cNvPr id="22" name="Straight Arrow Connector 21">
            <a:extLst>
              <a:ext uri="{FF2B5EF4-FFF2-40B4-BE49-F238E27FC236}">
                <a16:creationId xmlns:a16="http://schemas.microsoft.com/office/drawing/2014/main" id="{EB7173FA-18AA-484F-A5D8-814F318F5902}"/>
              </a:ext>
            </a:extLst>
          </p:cNvPr>
          <p:cNvCxnSpPr/>
          <p:nvPr/>
        </p:nvCxnSpPr>
        <p:spPr>
          <a:xfrm>
            <a:off x="10700972" y="4545344"/>
            <a:ext cx="10461" cy="1644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0">
            <a:extLst>
              <a:ext uri="{FF2B5EF4-FFF2-40B4-BE49-F238E27FC236}">
                <a16:creationId xmlns:a16="http://schemas.microsoft.com/office/drawing/2014/main" id="{A48ABB7D-1BF5-436E-B9E1-28104D58CA31}"/>
              </a:ext>
            </a:extLst>
          </p:cNvPr>
          <p:cNvSpPr txBox="1">
            <a:spLocks noChangeArrowheads="1"/>
          </p:cNvSpPr>
          <p:nvPr/>
        </p:nvSpPr>
        <p:spPr bwMode="auto">
          <a:xfrm>
            <a:off x="10140286" y="1701010"/>
            <a:ext cx="824292" cy="274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None</a:t>
            </a:r>
          </a:p>
        </p:txBody>
      </p:sp>
      <p:sp>
        <p:nvSpPr>
          <p:cNvPr id="24" name="TextBox 21">
            <a:extLst>
              <a:ext uri="{FF2B5EF4-FFF2-40B4-BE49-F238E27FC236}">
                <a16:creationId xmlns:a16="http://schemas.microsoft.com/office/drawing/2014/main" id="{B6C5F1DD-4603-4E21-A72E-64B1EAEBE85B}"/>
              </a:ext>
            </a:extLst>
          </p:cNvPr>
          <p:cNvSpPr txBox="1">
            <a:spLocks noChangeArrowheads="1"/>
          </p:cNvSpPr>
          <p:nvPr/>
        </p:nvSpPr>
        <p:spPr bwMode="auto">
          <a:xfrm>
            <a:off x="10820400" y="3514036"/>
            <a:ext cx="7069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Repeat None</a:t>
            </a:r>
          </a:p>
        </p:txBody>
      </p:sp>
      <p:sp>
        <p:nvSpPr>
          <p:cNvPr id="25" name="TextBox 22">
            <a:extLst>
              <a:ext uri="{FF2B5EF4-FFF2-40B4-BE49-F238E27FC236}">
                <a16:creationId xmlns:a16="http://schemas.microsoft.com/office/drawing/2014/main" id="{7649282A-E73B-4F6E-9E9C-C5A9C4DBA7F9}"/>
              </a:ext>
            </a:extLst>
          </p:cNvPr>
          <p:cNvSpPr txBox="1">
            <a:spLocks noChangeArrowheads="1"/>
          </p:cNvSpPr>
          <p:nvPr/>
        </p:nvSpPr>
        <p:spPr bwMode="auto">
          <a:xfrm>
            <a:off x="3119161" y="3939001"/>
            <a:ext cx="504199" cy="274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1</a:t>
            </a:r>
          </a:p>
        </p:txBody>
      </p:sp>
      <p:sp>
        <p:nvSpPr>
          <p:cNvPr id="26" name="TextBox 23">
            <a:extLst>
              <a:ext uri="{FF2B5EF4-FFF2-40B4-BE49-F238E27FC236}">
                <a16:creationId xmlns:a16="http://schemas.microsoft.com/office/drawing/2014/main" id="{5D0D76C2-899C-432C-882A-6794314CDDD3}"/>
              </a:ext>
            </a:extLst>
          </p:cNvPr>
          <p:cNvSpPr txBox="1">
            <a:spLocks noChangeArrowheads="1"/>
          </p:cNvSpPr>
          <p:nvPr/>
        </p:nvSpPr>
        <p:spPr bwMode="auto">
          <a:xfrm>
            <a:off x="6205026" y="2024510"/>
            <a:ext cx="504198" cy="275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1</a:t>
            </a:r>
          </a:p>
        </p:txBody>
      </p:sp>
      <p:sp>
        <p:nvSpPr>
          <p:cNvPr id="27" name="Rectangle: Rounded Corners 26">
            <a:extLst>
              <a:ext uri="{FF2B5EF4-FFF2-40B4-BE49-F238E27FC236}">
                <a16:creationId xmlns:a16="http://schemas.microsoft.com/office/drawing/2014/main" id="{A79E140D-B610-48A7-A5C5-D759E443ED5F}"/>
              </a:ext>
            </a:extLst>
          </p:cNvPr>
          <p:cNvSpPr/>
          <p:nvPr/>
        </p:nvSpPr>
        <p:spPr>
          <a:xfrm>
            <a:off x="4481126" y="4075118"/>
            <a:ext cx="1684149" cy="563918"/>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0, {1: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{0: 1.0}, 0, {1: 1.0}</a:t>
            </a:r>
          </a:p>
        </p:txBody>
      </p:sp>
      <p:sp>
        <p:nvSpPr>
          <p:cNvPr id="28" name="Rectangle: Rounded Corners 27">
            <a:extLst>
              <a:ext uri="{FF2B5EF4-FFF2-40B4-BE49-F238E27FC236}">
                <a16:creationId xmlns:a16="http://schemas.microsoft.com/office/drawing/2014/main" id="{39043177-82B6-42B9-A64F-A5661C13C61A}"/>
              </a:ext>
            </a:extLst>
          </p:cNvPr>
          <p:cNvSpPr/>
          <p:nvPr/>
        </p:nvSpPr>
        <p:spPr>
          <a:xfrm>
            <a:off x="6422605" y="4066280"/>
            <a:ext cx="1682058" cy="563917"/>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0, {1: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{1: 1.0}, 0, {1: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C = -10</a:t>
            </a:r>
          </a:p>
        </p:txBody>
      </p:sp>
      <p:cxnSp>
        <p:nvCxnSpPr>
          <p:cNvPr id="29" name="Straight Arrow Connector 28">
            <a:extLst>
              <a:ext uri="{FF2B5EF4-FFF2-40B4-BE49-F238E27FC236}">
                <a16:creationId xmlns:a16="http://schemas.microsoft.com/office/drawing/2014/main" id="{F0D9EED9-0C14-45E1-A415-0E9298FFA7F6}"/>
              </a:ext>
            </a:extLst>
          </p:cNvPr>
          <p:cNvCxnSpPr>
            <a:cxnSpLocks/>
          </p:cNvCxnSpPr>
          <p:nvPr/>
        </p:nvCxnSpPr>
        <p:spPr>
          <a:xfrm>
            <a:off x="7263634" y="3889503"/>
            <a:ext cx="0" cy="1767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TextBox 27">
            <a:extLst>
              <a:ext uri="{FF2B5EF4-FFF2-40B4-BE49-F238E27FC236}">
                <a16:creationId xmlns:a16="http://schemas.microsoft.com/office/drawing/2014/main" id="{6A1DBB20-FF31-4C5F-BBFA-4F589C39FF93}"/>
              </a:ext>
            </a:extLst>
          </p:cNvPr>
          <p:cNvSpPr txBox="1">
            <a:spLocks noChangeArrowheads="1"/>
          </p:cNvSpPr>
          <p:nvPr/>
        </p:nvSpPr>
        <p:spPr bwMode="auto">
          <a:xfrm>
            <a:off x="5374457" y="3852380"/>
            <a:ext cx="504199" cy="274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1</a:t>
            </a:r>
          </a:p>
        </p:txBody>
      </p:sp>
      <p:sp>
        <p:nvSpPr>
          <p:cNvPr id="31" name="TextBox 28">
            <a:extLst>
              <a:ext uri="{FF2B5EF4-FFF2-40B4-BE49-F238E27FC236}">
                <a16:creationId xmlns:a16="http://schemas.microsoft.com/office/drawing/2014/main" id="{887F02DF-20E5-4CE1-AD3F-FB595E8A33E5}"/>
              </a:ext>
            </a:extLst>
          </p:cNvPr>
          <p:cNvSpPr txBox="1">
            <a:spLocks noChangeArrowheads="1"/>
          </p:cNvSpPr>
          <p:nvPr/>
        </p:nvSpPr>
        <p:spPr bwMode="auto">
          <a:xfrm>
            <a:off x="7320120" y="3841773"/>
            <a:ext cx="504199" cy="274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1</a:t>
            </a:r>
          </a:p>
        </p:txBody>
      </p:sp>
      <p:sp>
        <p:nvSpPr>
          <p:cNvPr id="32" name="TextBox 29">
            <a:extLst>
              <a:ext uri="{FF2B5EF4-FFF2-40B4-BE49-F238E27FC236}">
                <a16:creationId xmlns:a16="http://schemas.microsoft.com/office/drawing/2014/main" id="{ED9A2C7D-FA47-483E-A523-27B7F9E24F76}"/>
              </a:ext>
            </a:extLst>
          </p:cNvPr>
          <p:cNvSpPr txBox="1">
            <a:spLocks noChangeArrowheads="1"/>
          </p:cNvSpPr>
          <p:nvPr/>
        </p:nvSpPr>
        <p:spPr bwMode="auto">
          <a:xfrm>
            <a:off x="10711433" y="4490543"/>
            <a:ext cx="1175767" cy="44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1, None</a:t>
            </a:r>
          </a:p>
          <a:p>
            <a:endParaRPr lang="en-US" altLang="en-US" sz="1000"/>
          </a:p>
        </p:txBody>
      </p:sp>
      <p:sp>
        <p:nvSpPr>
          <p:cNvPr id="33" name="Rectangle: Rounded Corners 32">
            <a:extLst>
              <a:ext uri="{FF2B5EF4-FFF2-40B4-BE49-F238E27FC236}">
                <a16:creationId xmlns:a16="http://schemas.microsoft.com/office/drawing/2014/main" id="{D9EABAC3-EAF2-4413-887C-CB3114B98149}"/>
              </a:ext>
            </a:extLst>
          </p:cNvPr>
          <p:cNvSpPr/>
          <p:nvPr/>
        </p:nvSpPr>
        <p:spPr>
          <a:xfrm>
            <a:off x="1121195" y="2096989"/>
            <a:ext cx="1684149" cy="563917"/>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4, {5: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3, {1: 1.0}</a:t>
            </a:r>
          </a:p>
        </p:txBody>
      </p:sp>
      <p:sp>
        <p:nvSpPr>
          <p:cNvPr id="34" name="Rectangle: Rounded Corners 33">
            <a:extLst>
              <a:ext uri="{FF2B5EF4-FFF2-40B4-BE49-F238E27FC236}">
                <a16:creationId xmlns:a16="http://schemas.microsoft.com/office/drawing/2014/main" id="{3ABCF59F-28D7-44C2-AAEC-7CD2119B6932}"/>
              </a:ext>
            </a:extLst>
          </p:cNvPr>
          <p:cNvSpPr/>
          <p:nvPr/>
        </p:nvSpPr>
        <p:spPr>
          <a:xfrm>
            <a:off x="2307421" y="3433420"/>
            <a:ext cx="1682058" cy="563917"/>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3, {4: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3, {4: 1.0}</a:t>
            </a:r>
          </a:p>
        </p:txBody>
      </p:sp>
      <p:cxnSp>
        <p:nvCxnSpPr>
          <p:cNvPr id="35" name="Connector: Elbow 34">
            <a:extLst>
              <a:ext uri="{FF2B5EF4-FFF2-40B4-BE49-F238E27FC236}">
                <a16:creationId xmlns:a16="http://schemas.microsoft.com/office/drawing/2014/main" id="{3673EFB6-93B1-4D60-9C8D-0B5ACAF371E6}"/>
              </a:ext>
            </a:extLst>
          </p:cNvPr>
          <p:cNvCxnSpPr>
            <a:cxnSpLocks/>
          </p:cNvCxnSpPr>
          <p:nvPr/>
        </p:nvCxnSpPr>
        <p:spPr>
          <a:xfrm rot="5400000">
            <a:off x="3965776" y="-200159"/>
            <a:ext cx="277539" cy="4263723"/>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Connector: Elbow 35">
            <a:extLst>
              <a:ext uri="{FF2B5EF4-FFF2-40B4-BE49-F238E27FC236}">
                <a16:creationId xmlns:a16="http://schemas.microsoft.com/office/drawing/2014/main" id="{2763D642-679B-4F62-B13B-6ED30BFFB505}"/>
              </a:ext>
            </a:extLst>
          </p:cNvPr>
          <p:cNvCxnSpPr>
            <a:cxnSpLocks/>
          </p:cNvCxnSpPr>
          <p:nvPr/>
        </p:nvCxnSpPr>
        <p:spPr>
          <a:xfrm rot="5400000">
            <a:off x="3881098" y="1088570"/>
            <a:ext cx="1612202" cy="3077496"/>
          </a:xfrm>
          <a:prstGeom prst="bentConnector3">
            <a:avLst>
              <a:gd name="adj1" fmla="val 6933"/>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TextBox 34">
            <a:extLst>
              <a:ext uri="{FF2B5EF4-FFF2-40B4-BE49-F238E27FC236}">
                <a16:creationId xmlns:a16="http://schemas.microsoft.com/office/drawing/2014/main" id="{FBB64A69-C82A-4E68-A1F2-4071B6E7D2A3}"/>
              </a:ext>
            </a:extLst>
          </p:cNvPr>
          <p:cNvSpPr txBox="1">
            <a:spLocks noChangeArrowheads="1"/>
          </p:cNvSpPr>
          <p:nvPr/>
        </p:nvSpPr>
        <p:spPr bwMode="auto">
          <a:xfrm>
            <a:off x="6169459" y="2874806"/>
            <a:ext cx="504199" cy="274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a:t>
            </a:r>
          </a:p>
        </p:txBody>
      </p:sp>
      <p:cxnSp>
        <p:nvCxnSpPr>
          <p:cNvPr id="38" name="Connector: Elbow 37">
            <a:extLst>
              <a:ext uri="{FF2B5EF4-FFF2-40B4-BE49-F238E27FC236}">
                <a16:creationId xmlns:a16="http://schemas.microsoft.com/office/drawing/2014/main" id="{8F070CD1-15F6-487C-8859-FF1A08DF3F4A}"/>
              </a:ext>
            </a:extLst>
          </p:cNvPr>
          <p:cNvCxnSpPr/>
          <p:nvPr/>
        </p:nvCxnSpPr>
        <p:spPr>
          <a:xfrm rot="16200000" flipH="1">
            <a:off x="2169080" y="2454049"/>
            <a:ext cx="772514" cy="118622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Connector: Elbow 38">
            <a:extLst>
              <a:ext uri="{FF2B5EF4-FFF2-40B4-BE49-F238E27FC236}">
                <a16:creationId xmlns:a16="http://schemas.microsoft.com/office/drawing/2014/main" id="{50D8FB67-354F-491C-8506-89637CED2E11}"/>
              </a:ext>
            </a:extLst>
          </p:cNvPr>
          <p:cNvCxnSpPr/>
          <p:nvPr/>
        </p:nvCxnSpPr>
        <p:spPr>
          <a:xfrm rot="5400000" flipH="1">
            <a:off x="3763455" y="3078245"/>
            <a:ext cx="3100660" cy="20921"/>
          </a:xfrm>
          <a:prstGeom prst="bentConnector4">
            <a:avLst>
              <a:gd name="adj1" fmla="val -36580"/>
              <a:gd name="adj2" fmla="val 22112566"/>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Connector: Elbow 39">
            <a:extLst>
              <a:ext uri="{FF2B5EF4-FFF2-40B4-BE49-F238E27FC236}">
                <a16:creationId xmlns:a16="http://schemas.microsoft.com/office/drawing/2014/main" id="{EEEEFFEB-B75A-4F99-830E-472C5CEEDAA7}"/>
              </a:ext>
            </a:extLst>
          </p:cNvPr>
          <p:cNvCxnSpPr>
            <a:cxnSpLocks/>
          </p:cNvCxnSpPr>
          <p:nvPr/>
        </p:nvCxnSpPr>
        <p:spPr>
          <a:xfrm rot="5400000" flipH="1">
            <a:off x="4737568" y="2104132"/>
            <a:ext cx="3091821" cy="1960309"/>
          </a:xfrm>
          <a:prstGeom prst="bentConnector4">
            <a:avLst>
              <a:gd name="adj1" fmla="val -45355"/>
              <a:gd name="adj2" fmla="val 345809"/>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TextBox 38">
            <a:extLst>
              <a:ext uri="{FF2B5EF4-FFF2-40B4-BE49-F238E27FC236}">
                <a16:creationId xmlns:a16="http://schemas.microsoft.com/office/drawing/2014/main" id="{D9FA07BD-7719-4E55-9D0B-E5A32D0CBDF0}"/>
              </a:ext>
            </a:extLst>
          </p:cNvPr>
          <p:cNvSpPr txBox="1">
            <a:spLocks noChangeArrowheads="1"/>
          </p:cNvSpPr>
          <p:nvPr/>
        </p:nvSpPr>
        <p:spPr bwMode="auto">
          <a:xfrm>
            <a:off x="1219523" y="5050924"/>
            <a:ext cx="977017" cy="44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1, None</a:t>
            </a:r>
          </a:p>
          <a:p>
            <a:endParaRPr lang="en-US" altLang="en-US" sz="1000"/>
          </a:p>
        </p:txBody>
      </p:sp>
      <p:sp>
        <p:nvSpPr>
          <p:cNvPr id="42" name="TextBox 39">
            <a:extLst>
              <a:ext uri="{FF2B5EF4-FFF2-40B4-BE49-F238E27FC236}">
                <a16:creationId xmlns:a16="http://schemas.microsoft.com/office/drawing/2014/main" id="{09DDD53F-6335-4EF7-A6D7-EE88A55A73DE}"/>
              </a:ext>
            </a:extLst>
          </p:cNvPr>
          <p:cNvSpPr txBox="1">
            <a:spLocks noChangeArrowheads="1"/>
          </p:cNvSpPr>
          <p:nvPr/>
        </p:nvSpPr>
        <p:spPr bwMode="auto">
          <a:xfrm>
            <a:off x="5259391" y="4684998"/>
            <a:ext cx="1081621" cy="44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1, None</a:t>
            </a:r>
          </a:p>
          <a:p>
            <a:endParaRPr lang="en-US" altLang="en-US" sz="1000"/>
          </a:p>
        </p:txBody>
      </p:sp>
      <p:sp>
        <p:nvSpPr>
          <p:cNvPr id="43" name="TextBox 40">
            <a:extLst>
              <a:ext uri="{FF2B5EF4-FFF2-40B4-BE49-F238E27FC236}">
                <a16:creationId xmlns:a16="http://schemas.microsoft.com/office/drawing/2014/main" id="{93E26DD1-E06B-4E06-A7C3-C749F7A764FC}"/>
              </a:ext>
            </a:extLst>
          </p:cNvPr>
          <p:cNvSpPr txBox="1">
            <a:spLocks noChangeArrowheads="1"/>
          </p:cNvSpPr>
          <p:nvPr/>
        </p:nvSpPr>
        <p:spPr bwMode="auto">
          <a:xfrm>
            <a:off x="7223883" y="4669087"/>
            <a:ext cx="981201" cy="44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1, None</a:t>
            </a:r>
          </a:p>
          <a:p>
            <a:endParaRPr lang="en-US" altLang="en-US" sz="1000"/>
          </a:p>
        </p:txBody>
      </p:sp>
      <p:sp>
        <p:nvSpPr>
          <p:cNvPr id="44" name="TextBox 41">
            <a:extLst>
              <a:ext uri="{FF2B5EF4-FFF2-40B4-BE49-F238E27FC236}">
                <a16:creationId xmlns:a16="http://schemas.microsoft.com/office/drawing/2014/main" id="{8BE6E022-E29D-47EA-9E59-F6C2F637ED58}"/>
              </a:ext>
            </a:extLst>
          </p:cNvPr>
          <p:cNvSpPr txBox="1">
            <a:spLocks noChangeArrowheads="1"/>
          </p:cNvSpPr>
          <p:nvPr/>
        </p:nvSpPr>
        <p:spPr bwMode="auto">
          <a:xfrm>
            <a:off x="1999882" y="1701010"/>
            <a:ext cx="1050240" cy="274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p = 0.5</a:t>
            </a:r>
          </a:p>
        </p:txBody>
      </p:sp>
      <p:sp>
        <p:nvSpPr>
          <p:cNvPr id="45" name="TextBox 42">
            <a:extLst>
              <a:ext uri="{FF2B5EF4-FFF2-40B4-BE49-F238E27FC236}">
                <a16:creationId xmlns:a16="http://schemas.microsoft.com/office/drawing/2014/main" id="{47B95A69-9FD9-40AD-8A7F-19570DC52A84}"/>
              </a:ext>
            </a:extLst>
          </p:cNvPr>
          <p:cNvSpPr txBox="1">
            <a:spLocks noChangeArrowheads="1"/>
          </p:cNvSpPr>
          <p:nvPr/>
        </p:nvSpPr>
        <p:spPr bwMode="auto">
          <a:xfrm>
            <a:off x="3121253" y="2584892"/>
            <a:ext cx="1050240" cy="274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p = 0.5</a:t>
            </a:r>
          </a:p>
        </p:txBody>
      </p:sp>
      <p:sp>
        <p:nvSpPr>
          <p:cNvPr id="46" name="TextBox 43">
            <a:extLst>
              <a:ext uri="{FF2B5EF4-FFF2-40B4-BE49-F238E27FC236}">
                <a16:creationId xmlns:a16="http://schemas.microsoft.com/office/drawing/2014/main" id="{36BF1763-2247-416B-BFAC-DA2308F48C4A}"/>
              </a:ext>
            </a:extLst>
          </p:cNvPr>
          <p:cNvSpPr txBox="1">
            <a:spLocks noChangeArrowheads="1"/>
          </p:cNvSpPr>
          <p:nvPr/>
        </p:nvSpPr>
        <p:spPr bwMode="auto">
          <a:xfrm>
            <a:off x="1066800" y="2722778"/>
            <a:ext cx="977015" cy="44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1, None</a:t>
            </a:r>
          </a:p>
          <a:p>
            <a:endParaRPr lang="en-US" altLang="en-US" sz="1000"/>
          </a:p>
        </p:txBody>
      </p:sp>
      <p:sp>
        <p:nvSpPr>
          <p:cNvPr id="47" name="TextBox 44">
            <a:extLst>
              <a:ext uri="{FF2B5EF4-FFF2-40B4-BE49-F238E27FC236}">
                <a16:creationId xmlns:a16="http://schemas.microsoft.com/office/drawing/2014/main" id="{66D95EA6-5B7D-46EB-B525-E515A5802290}"/>
              </a:ext>
            </a:extLst>
          </p:cNvPr>
          <p:cNvSpPr txBox="1">
            <a:spLocks noChangeArrowheads="1"/>
          </p:cNvSpPr>
          <p:nvPr/>
        </p:nvSpPr>
        <p:spPr bwMode="auto">
          <a:xfrm>
            <a:off x="4518784" y="3078098"/>
            <a:ext cx="1050240" cy="274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p = 0.5</a:t>
            </a:r>
          </a:p>
        </p:txBody>
      </p:sp>
      <p:sp>
        <p:nvSpPr>
          <p:cNvPr id="48" name="TextBox 45">
            <a:extLst>
              <a:ext uri="{FF2B5EF4-FFF2-40B4-BE49-F238E27FC236}">
                <a16:creationId xmlns:a16="http://schemas.microsoft.com/office/drawing/2014/main" id="{EF446E89-FC39-41F2-9792-C63D2A423E07}"/>
              </a:ext>
            </a:extLst>
          </p:cNvPr>
          <p:cNvSpPr txBox="1">
            <a:spLocks noChangeArrowheads="1"/>
          </p:cNvSpPr>
          <p:nvPr/>
        </p:nvSpPr>
        <p:spPr bwMode="auto">
          <a:xfrm>
            <a:off x="7292923" y="3044511"/>
            <a:ext cx="1052331" cy="274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p = 0.5</a:t>
            </a:r>
          </a:p>
        </p:txBody>
      </p:sp>
      <p:sp>
        <p:nvSpPr>
          <p:cNvPr id="49" name="Rectangle: Rounded Corners 48">
            <a:extLst>
              <a:ext uri="{FF2B5EF4-FFF2-40B4-BE49-F238E27FC236}">
                <a16:creationId xmlns:a16="http://schemas.microsoft.com/office/drawing/2014/main" id="{36362837-B5E9-434C-A1E7-FD1E38613C75}"/>
              </a:ext>
            </a:extLst>
          </p:cNvPr>
          <p:cNvSpPr/>
          <p:nvPr/>
        </p:nvSpPr>
        <p:spPr>
          <a:xfrm>
            <a:off x="9778352" y="2881877"/>
            <a:ext cx="1847334" cy="562149"/>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{3: 0.5, 4: 0.5}, 4, {5: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0, {1: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C = -10</a:t>
            </a:r>
          </a:p>
        </p:txBody>
      </p:sp>
      <p:cxnSp>
        <p:nvCxnSpPr>
          <p:cNvPr id="50" name="Straight Arrow Connector 49">
            <a:extLst>
              <a:ext uri="{FF2B5EF4-FFF2-40B4-BE49-F238E27FC236}">
                <a16:creationId xmlns:a16="http://schemas.microsoft.com/office/drawing/2014/main" id="{DB47EF16-C6AD-481F-ABE2-DAA59DD4F97F}"/>
              </a:ext>
            </a:extLst>
          </p:cNvPr>
          <p:cNvCxnSpPr>
            <a:cxnSpLocks/>
          </p:cNvCxnSpPr>
          <p:nvPr/>
        </p:nvCxnSpPr>
        <p:spPr>
          <a:xfrm>
            <a:off x="10690512" y="2655603"/>
            <a:ext cx="10460" cy="226274"/>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51" name="TextBox 48">
            <a:extLst>
              <a:ext uri="{FF2B5EF4-FFF2-40B4-BE49-F238E27FC236}">
                <a16:creationId xmlns:a16="http://schemas.microsoft.com/office/drawing/2014/main" id="{F4628BEC-02CA-4B35-B7AD-AB2D0E72793F}"/>
              </a:ext>
            </a:extLst>
          </p:cNvPr>
          <p:cNvSpPr txBox="1">
            <a:spLocks noChangeArrowheads="1"/>
          </p:cNvSpPr>
          <p:nvPr/>
        </p:nvSpPr>
        <p:spPr bwMode="auto">
          <a:xfrm>
            <a:off x="10690512" y="2630854"/>
            <a:ext cx="1175767" cy="274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Repeat None</a:t>
            </a:r>
          </a:p>
        </p:txBody>
      </p:sp>
      <p:sp>
        <p:nvSpPr>
          <p:cNvPr id="52" name="Rectangle: Rounded Corners 51">
            <a:extLst>
              <a:ext uri="{FF2B5EF4-FFF2-40B4-BE49-F238E27FC236}">
                <a16:creationId xmlns:a16="http://schemas.microsoft.com/office/drawing/2014/main" id="{9DFD7715-BC0C-432B-879D-542DE9BD62E7}"/>
              </a:ext>
            </a:extLst>
          </p:cNvPr>
          <p:cNvSpPr/>
          <p:nvPr/>
        </p:nvSpPr>
        <p:spPr>
          <a:xfrm>
            <a:off x="2319974" y="4207701"/>
            <a:ext cx="1694610" cy="563917"/>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1, {2: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{0: 1.0}, 1, {2: 1.0}</a:t>
            </a:r>
          </a:p>
        </p:txBody>
      </p:sp>
      <p:sp>
        <p:nvSpPr>
          <p:cNvPr id="53" name="TextBox 50">
            <a:extLst>
              <a:ext uri="{FF2B5EF4-FFF2-40B4-BE49-F238E27FC236}">
                <a16:creationId xmlns:a16="http://schemas.microsoft.com/office/drawing/2014/main" id="{CA340311-5884-43C6-A911-793BD7899AB7}"/>
              </a:ext>
            </a:extLst>
          </p:cNvPr>
          <p:cNvSpPr txBox="1">
            <a:spLocks noChangeArrowheads="1"/>
          </p:cNvSpPr>
          <p:nvPr/>
        </p:nvSpPr>
        <p:spPr bwMode="auto">
          <a:xfrm>
            <a:off x="3106608" y="4775153"/>
            <a:ext cx="977017" cy="445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1, None</a:t>
            </a:r>
          </a:p>
          <a:p>
            <a:endParaRPr lang="en-US" altLang="en-US" sz="1000"/>
          </a:p>
        </p:txBody>
      </p:sp>
      <p:cxnSp>
        <p:nvCxnSpPr>
          <p:cNvPr id="54" name="Straight Arrow Connector 53">
            <a:extLst>
              <a:ext uri="{FF2B5EF4-FFF2-40B4-BE49-F238E27FC236}">
                <a16:creationId xmlns:a16="http://schemas.microsoft.com/office/drawing/2014/main" id="{B7690970-D212-4E43-A19D-FE87D807EADF}"/>
              </a:ext>
            </a:extLst>
          </p:cNvPr>
          <p:cNvCxnSpPr/>
          <p:nvPr/>
        </p:nvCxnSpPr>
        <p:spPr>
          <a:xfrm>
            <a:off x="3148450" y="3997336"/>
            <a:ext cx="18830" cy="2103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6" name="Rectangle 55">
            <a:extLst>
              <a:ext uri="{FF2B5EF4-FFF2-40B4-BE49-F238E27FC236}">
                <a16:creationId xmlns:a16="http://schemas.microsoft.com/office/drawing/2014/main" id="{EE9C3F8D-1546-4704-9B79-C092D54584A5}"/>
              </a:ext>
            </a:extLst>
          </p:cNvPr>
          <p:cNvSpPr/>
          <p:nvPr/>
        </p:nvSpPr>
        <p:spPr>
          <a:xfrm>
            <a:off x="1121195" y="2533626"/>
            <a:ext cx="457200" cy="182880"/>
          </a:xfrm>
          <a:prstGeom prst="rect">
            <a:avLst/>
          </a:prstGeom>
          <a:solidFill>
            <a:schemeClr val="accent2"/>
          </a:solidFill>
          <a:ln>
            <a:solidFill>
              <a:schemeClr val="accent6">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r>
              <a:rPr lang="en-US" sz="900">
                <a:latin typeface="Abadi" panose="020B0604020104020204" pitchFamily="34" charset="0"/>
                <a:ea typeface="Verdana" panose="020B0604030504040204" pitchFamily="34" charset="0"/>
              </a:rPr>
              <a:t>S2</a:t>
            </a:r>
          </a:p>
        </p:txBody>
      </p:sp>
      <p:sp>
        <p:nvSpPr>
          <p:cNvPr id="57" name="Rectangle 56">
            <a:extLst>
              <a:ext uri="{FF2B5EF4-FFF2-40B4-BE49-F238E27FC236}">
                <a16:creationId xmlns:a16="http://schemas.microsoft.com/office/drawing/2014/main" id="{8E76B7E7-8D2C-4157-B8B5-3B968F6DACDA}"/>
              </a:ext>
            </a:extLst>
          </p:cNvPr>
          <p:cNvSpPr/>
          <p:nvPr/>
        </p:nvSpPr>
        <p:spPr>
          <a:xfrm>
            <a:off x="2307421" y="3859450"/>
            <a:ext cx="457200" cy="182880"/>
          </a:xfrm>
          <a:prstGeom prst="rect">
            <a:avLst/>
          </a:prstGeom>
          <a:solidFill>
            <a:schemeClr val="accent2"/>
          </a:solidFill>
          <a:ln>
            <a:solidFill>
              <a:schemeClr val="accent6">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r>
              <a:rPr lang="en-US" sz="900">
                <a:latin typeface="Abadi" panose="020B0604020104020204" pitchFamily="34" charset="0"/>
                <a:ea typeface="Verdana" panose="020B0604030504040204" pitchFamily="34" charset="0"/>
              </a:rPr>
              <a:t>S5</a:t>
            </a:r>
          </a:p>
        </p:txBody>
      </p:sp>
      <p:sp>
        <p:nvSpPr>
          <p:cNvPr id="58" name="Rectangle 57">
            <a:extLst>
              <a:ext uri="{FF2B5EF4-FFF2-40B4-BE49-F238E27FC236}">
                <a16:creationId xmlns:a16="http://schemas.microsoft.com/office/drawing/2014/main" id="{5B01DB8C-876D-408D-AAEF-5E9ED4EC8D7A}"/>
              </a:ext>
            </a:extLst>
          </p:cNvPr>
          <p:cNvSpPr/>
          <p:nvPr/>
        </p:nvSpPr>
        <p:spPr>
          <a:xfrm>
            <a:off x="5367828" y="2672396"/>
            <a:ext cx="457200" cy="182880"/>
          </a:xfrm>
          <a:prstGeom prst="rect">
            <a:avLst/>
          </a:prstGeom>
          <a:solidFill>
            <a:schemeClr val="accent2"/>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1000"/>
              <a:t>S3</a:t>
            </a:r>
          </a:p>
        </p:txBody>
      </p:sp>
      <p:sp>
        <p:nvSpPr>
          <p:cNvPr id="60" name="Rectangle 59">
            <a:extLst>
              <a:ext uri="{FF2B5EF4-FFF2-40B4-BE49-F238E27FC236}">
                <a16:creationId xmlns:a16="http://schemas.microsoft.com/office/drawing/2014/main" id="{70E25DFF-3E87-4882-A03E-68E0022FA516}"/>
              </a:ext>
            </a:extLst>
          </p:cNvPr>
          <p:cNvSpPr/>
          <p:nvPr/>
        </p:nvSpPr>
        <p:spPr>
          <a:xfrm>
            <a:off x="9772075" y="2519483"/>
            <a:ext cx="457200" cy="182880"/>
          </a:xfrm>
          <a:prstGeom prst="rect">
            <a:avLst/>
          </a:prstGeom>
          <a:solidFill>
            <a:schemeClr val="accent2"/>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000"/>
              <a:t>S4</a:t>
            </a:r>
          </a:p>
        </p:txBody>
      </p:sp>
      <p:sp>
        <p:nvSpPr>
          <p:cNvPr id="3" name="Slide Number Placeholder 2">
            <a:extLst>
              <a:ext uri="{FF2B5EF4-FFF2-40B4-BE49-F238E27FC236}">
                <a16:creationId xmlns:a16="http://schemas.microsoft.com/office/drawing/2014/main" id="{5D371A46-92CB-A9B8-EA30-1D0967830128}"/>
              </a:ext>
            </a:extLst>
          </p:cNvPr>
          <p:cNvSpPr>
            <a:spLocks noGrp="1"/>
          </p:cNvSpPr>
          <p:nvPr>
            <p:ph type="sldNum" sz="quarter" idx="10"/>
          </p:nvPr>
        </p:nvSpPr>
        <p:spPr bwMode="auto">
          <a:xfrm>
            <a:off x="11088688" y="6403975"/>
            <a:ext cx="263525" cy="268288"/>
          </a:xfrm>
          <a:prstGeom prst="rect">
            <a:avLst/>
          </a:prstGeom>
          <a:noFill/>
          <a:ln>
            <a:noFill/>
          </a:ln>
          <a:effectLst/>
        </p:spPr>
        <p:txBody>
          <a:bodyPr vert="horz" wrap="none" lIns="45700" tIns="45700" rIns="45700" bIns="45700" numCol="1" anchor="ctr" anchorCtr="0" compatLnSpc="1">
            <a:prstTxWarp prst="textNoShape">
              <a:avLst/>
            </a:prstTxWarp>
          </a:bodyPr>
          <a:lstStyle>
            <a:defPPr>
              <a:defRPr lang="en-US"/>
            </a:defPPr>
            <a:lvl1pPr algn="r" rtl="0" eaLnBrk="1" fontAlgn="base" hangingPunct="0">
              <a:spcBef>
                <a:spcPct val="0"/>
              </a:spcBef>
              <a:spcAft>
                <a:spcPct val="0"/>
              </a:spcAft>
              <a:defRPr sz="1200" b="1" kern="1200">
                <a:solidFill>
                  <a:schemeClr val="bg1"/>
                </a:solidFill>
                <a:latin typeface="+mn-lt"/>
                <a:ea typeface="+mn-ea"/>
                <a:cs typeface="+mn-cs"/>
                <a:sym typeface="Calibri" panose="020F050202020403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a:lstStyle>
          <a:p>
            <a:pPr>
              <a:defRPr/>
            </a:pPr>
            <a:fld id="{4924B9CF-EA40-42B2-804F-F87EFCFE5183}" type="slidenum">
              <a:rPr lang="en-US" altLang="en-US" smtClean="0"/>
              <a:pPr>
                <a:defRPr/>
              </a:pPr>
              <a:t>49</a:t>
            </a:fld>
            <a:endParaRPr lang="en-US" altLang="en-US"/>
          </a:p>
        </p:txBody>
      </p:sp>
      <p:sp>
        <p:nvSpPr>
          <p:cNvPr id="66" name="Rectangle: Rounded Corners 65">
            <a:extLst>
              <a:ext uri="{FF2B5EF4-FFF2-40B4-BE49-F238E27FC236}">
                <a16:creationId xmlns:a16="http://schemas.microsoft.com/office/drawing/2014/main" id="{39F1F8A0-BF57-48D8-BB8C-C56967E9A49E}"/>
              </a:ext>
            </a:extLst>
          </p:cNvPr>
          <p:cNvSpPr/>
          <p:nvPr/>
        </p:nvSpPr>
        <p:spPr>
          <a:xfrm>
            <a:off x="5334000" y="1645920"/>
            <a:ext cx="457200" cy="182880"/>
          </a:xfrm>
          <a:prstGeom prst="roundRect">
            <a:avLst/>
          </a:prstGeom>
          <a:solidFill>
            <a:schemeClr val="accent2"/>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1000"/>
              <a:t>S1</a:t>
            </a:r>
          </a:p>
        </p:txBody>
      </p:sp>
      <p:pic>
        <p:nvPicPr>
          <p:cNvPr id="4" name="Graphic 3" descr="Decision chart outline">
            <a:extLst>
              <a:ext uri="{FF2B5EF4-FFF2-40B4-BE49-F238E27FC236}">
                <a16:creationId xmlns:a16="http://schemas.microsoft.com/office/drawing/2014/main" id="{948B8D25-FB4A-C9C3-9DB3-1D80985E0E8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506200" y="0"/>
            <a:ext cx="685800" cy="685800"/>
          </a:xfrm>
          <a:prstGeom prst="rect">
            <a:avLst/>
          </a:prstGeom>
        </p:spPr>
      </p:pic>
      <p:sp>
        <p:nvSpPr>
          <p:cNvPr id="10" name="Slide Number Placeholder 2">
            <a:extLst>
              <a:ext uri="{FF2B5EF4-FFF2-40B4-BE49-F238E27FC236}">
                <a16:creationId xmlns:a16="http://schemas.microsoft.com/office/drawing/2014/main" id="{B64425E8-379D-0950-04BE-299DE1134D6C}"/>
              </a:ext>
            </a:extLst>
          </p:cNvPr>
          <p:cNvSpPr>
            <a:spLocks noGrp="1"/>
          </p:cNvSpPr>
          <p:nvPr>
            <p:ph type="sldNum" sz="quarter" idx="12"/>
          </p:nvPr>
        </p:nvSpPr>
        <p:spPr>
          <a:xfrm>
            <a:off x="10875483" y="6590584"/>
            <a:ext cx="978355" cy="212999"/>
          </a:xfrm>
        </p:spPr>
        <p:txBody>
          <a:bodyPr/>
          <a:lstStyle/>
          <a:p>
            <a:fld id="{4B5A7D23-5EA3-BB48-9A7E-29066237FEC6}" type="slidenum">
              <a:rPr lang="en-US" smtClean="0">
                <a:solidFill>
                  <a:prstClr val="black">
                    <a:tint val="75000"/>
                  </a:prstClr>
                </a:solidFill>
              </a:rPr>
              <a:pPr/>
              <a:t>49</a:t>
            </a:fld>
            <a:endParaRPr lang="en-US">
              <a:solidFill>
                <a:prstClr val="black">
                  <a:tint val="75000"/>
                </a:prstClr>
              </a:solidFill>
            </a:endParaRPr>
          </a:p>
        </p:txBody>
      </p:sp>
    </p:spTree>
    <p:extLst>
      <p:ext uri="{BB962C8B-B14F-4D97-AF65-F5344CB8AC3E}">
        <p14:creationId xmlns:p14="http://schemas.microsoft.com/office/powerpoint/2010/main" val="16495834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296EA-7D04-400F-93FD-05665A3947EA}"/>
              </a:ext>
            </a:extLst>
          </p:cNvPr>
          <p:cNvSpPr>
            <a:spLocks noGrp="1"/>
          </p:cNvSpPr>
          <p:nvPr>
            <p:ph type="title"/>
          </p:nvPr>
        </p:nvSpPr>
        <p:spPr>
          <a:xfrm>
            <a:off x="838200" y="37135"/>
            <a:ext cx="11049000" cy="648666"/>
          </a:xfrm>
        </p:spPr>
        <p:txBody>
          <a:bodyPr/>
          <a:lstStyle/>
          <a:p>
            <a:r>
              <a:rPr lang="en-US"/>
              <a:t>MDP Construction and Scalability</a:t>
            </a:r>
          </a:p>
        </p:txBody>
      </p:sp>
      <p:pic>
        <p:nvPicPr>
          <p:cNvPr id="29" name="Graphic 28" descr="Decision chart outline">
            <a:extLst>
              <a:ext uri="{FF2B5EF4-FFF2-40B4-BE49-F238E27FC236}">
                <a16:creationId xmlns:a16="http://schemas.microsoft.com/office/drawing/2014/main" id="{92E28A5B-2B6F-4737-B002-9983D8FB383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506200" y="0"/>
            <a:ext cx="685800" cy="685800"/>
          </a:xfrm>
          <a:prstGeom prst="rect">
            <a:avLst/>
          </a:prstGeom>
        </p:spPr>
      </p:pic>
      <p:sp>
        <p:nvSpPr>
          <p:cNvPr id="31" name="Rounded Rectangle 73">
            <a:extLst>
              <a:ext uri="{FF2B5EF4-FFF2-40B4-BE49-F238E27FC236}">
                <a16:creationId xmlns:a16="http://schemas.microsoft.com/office/drawing/2014/main" id="{9F9E05D5-056F-4FBD-8572-719AC58CAAC9}"/>
              </a:ext>
            </a:extLst>
          </p:cNvPr>
          <p:cNvSpPr/>
          <p:nvPr/>
        </p:nvSpPr>
        <p:spPr bwMode="auto">
          <a:xfrm>
            <a:off x="773796" y="1373583"/>
            <a:ext cx="11012963" cy="800070"/>
          </a:xfrm>
          <a:prstGeom prst="roundRect">
            <a:avLst>
              <a:gd name="adj" fmla="val 50000"/>
            </a:avLst>
          </a:prstGeom>
          <a:solidFill>
            <a:schemeClr val="bg1">
              <a:lumMod val="85000"/>
            </a:schemeClr>
          </a:solidFill>
          <a:ln w="19050" cap="flat" cmpd="sng" algn="ctr">
            <a:noFill/>
            <a:prstDash val="solid"/>
            <a:round/>
            <a:headEnd type="none" w="med" len="med"/>
            <a:tailEnd type="none" w="med" len="med"/>
          </a:ln>
          <a:effectLst/>
        </p:spPr>
        <p:txBody>
          <a:bodyPr vert="horz" wrap="square" lIns="33280" tIns="33280" rIns="33280" bIns="33280" numCol="1" rtlCol="0" anchor="ctr" anchorCtr="0" compatLnSpc="1">
            <a:prstTxWarp prst="textNoShape">
              <a:avLst/>
            </a:prstTxWarp>
          </a:bodyPr>
          <a:lstStyle/>
          <a:p>
            <a:pPr marL="0" marR="0" lvl="0" indent="0" defTabSz="649275" rtl="0" eaLnBrk="0" fontAlgn="auto" latinLnBrk="0" hangingPunct="0">
              <a:lnSpc>
                <a:spcPct val="100000"/>
              </a:lnSpc>
              <a:spcBef>
                <a:spcPts val="0"/>
              </a:spcBef>
              <a:spcAft>
                <a:spcPts val="250"/>
              </a:spcAft>
              <a:buClrTx/>
              <a:buSzTx/>
              <a:buFontTx/>
              <a:buNone/>
              <a:tabLst/>
              <a:defRPr/>
            </a:pPr>
            <a:r>
              <a:rPr kumimoji="0" lang="en-US" sz="1800" b="1" i="0" u="none" strike="noStrike" kern="0" cap="none" spc="97" normalizeH="0" baseline="0" noProof="0">
                <a:ln>
                  <a:noFill/>
                </a:ln>
                <a:solidFill>
                  <a:srgbClr val="003479"/>
                </a:solidFill>
                <a:effectLst/>
                <a:uLnTx/>
                <a:uFillTx/>
                <a:latin typeface="Verdana" panose="020B0604030504040204" pitchFamily="34" charset="0"/>
                <a:ea typeface="Verdana" panose="020B0604030504040204" pitchFamily="34" charset="0"/>
                <a:cs typeface="Verdana" panose="020B0604030504040204" pitchFamily="34" charset="0"/>
              </a:rPr>
              <a:t>The size of the MDP state space depends on the number of requests and the complexity of the completion time and inter-arrival time distributions</a:t>
            </a:r>
          </a:p>
        </p:txBody>
      </p:sp>
      <p:pic>
        <p:nvPicPr>
          <p:cNvPr id="35" name="Picture 8" descr="Table&#10;&#10;Description automatically generated">
            <a:extLst>
              <a:ext uri="{FF2B5EF4-FFF2-40B4-BE49-F238E27FC236}">
                <a16:creationId xmlns:a16="http://schemas.microsoft.com/office/drawing/2014/main" id="{A85203C8-E072-4D9D-AF10-0F9585A45B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 y="4223803"/>
            <a:ext cx="6324600" cy="1536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10" descr="Table&#10;&#10;Description automatically generated">
            <a:extLst>
              <a:ext uri="{FF2B5EF4-FFF2-40B4-BE49-F238E27FC236}">
                <a16:creationId xmlns:a16="http://schemas.microsoft.com/office/drawing/2014/main" id="{9C8CB2A5-E5E2-41A3-B79B-991ECA5651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78367" y="4322208"/>
            <a:ext cx="6251029" cy="146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12" descr="Table&#10;&#10;Description automatically generated">
            <a:extLst>
              <a:ext uri="{FF2B5EF4-FFF2-40B4-BE49-F238E27FC236}">
                <a16:creationId xmlns:a16="http://schemas.microsoft.com/office/drawing/2014/main" id="{0B53EF67-D4B5-432A-83F4-E85ED8FAE1C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2315654"/>
            <a:ext cx="8637722" cy="1833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B09C38A6-4672-37D9-8F53-0BDF6427504D}"/>
              </a:ext>
            </a:extLst>
          </p:cNvPr>
          <p:cNvSpPr>
            <a:spLocks noGrp="1"/>
          </p:cNvSpPr>
          <p:nvPr>
            <p:ph type="sldNum" sz="quarter" idx="10"/>
          </p:nvPr>
        </p:nvSpPr>
        <p:spPr bwMode="auto">
          <a:xfrm>
            <a:off x="11088688" y="6403975"/>
            <a:ext cx="263525" cy="268288"/>
          </a:xfrm>
          <a:prstGeom prst="rect">
            <a:avLst/>
          </a:prstGeom>
          <a:noFill/>
          <a:ln>
            <a:noFill/>
          </a:ln>
          <a:effectLst/>
        </p:spPr>
        <p:txBody>
          <a:bodyPr vert="horz" wrap="none" lIns="45700" tIns="45700" rIns="45700" bIns="45700" numCol="1" anchor="ctr" anchorCtr="0" compatLnSpc="1">
            <a:prstTxWarp prst="textNoShape">
              <a:avLst/>
            </a:prstTxWarp>
          </a:bodyPr>
          <a:lstStyle>
            <a:defPPr>
              <a:defRPr lang="en-US"/>
            </a:defPPr>
            <a:lvl1pPr algn="r" rtl="0" eaLnBrk="1" fontAlgn="base" hangingPunct="0">
              <a:spcBef>
                <a:spcPct val="0"/>
              </a:spcBef>
              <a:spcAft>
                <a:spcPct val="0"/>
              </a:spcAft>
              <a:defRPr sz="1200" b="1" kern="1200">
                <a:solidFill>
                  <a:schemeClr val="bg1"/>
                </a:solidFill>
                <a:latin typeface="+mn-lt"/>
                <a:ea typeface="+mn-ea"/>
                <a:cs typeface="+mn-cs"/>
                <a:sym typeface="Calibri" panose="020F050202020403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a:lstStyle>
          <a:p>
            <a:pPr>
              <a:defRPr/>
            </a:pPr>
            <a:fld id="{4924B9CF-EA40-42B2-804F-F87EFCFE5183}" type="slidenum">
              <a:rPr lang="en-US" altLang="en-US" smtClean="0"/>
              <a:pPr>
                <a:defRPr/>
              </a:pPr>
              <a:t>50</a:t>
            </a:fld>
            <a:endParaRPr lang="en-US" altLang="en-US"/>
          </a:p>
        </p:txBody>
      </p:sp>
      <p:sp>
        <p:nvSpPr>
          <p:cNvPr id="4" name="Slide Number Placeholder 2">
            <a:extLst>
              <a:ext uri="{FF2B5EF4-FFF2-40B4-BE49-F238E27FC236}">
                <a16:creationId xmlns:a16="http://schemas.microsoft.com/office/drawing/2014/main" id="{8B4ADBB1-8951-75E6-037E-42BBF0DDDD4F}"/>
              </a:ext>
            </a:extLst>
          </p:cNvPr>
          <p:cNvSpPr>
            <a:spLocks noGrp="1"/>
          </p:cNvSpPr>
          <p:nvPr>
            <p:ph type="sldNum" sz="quarter" idx="12"/>
          </p:nvPr>
        </p:nvSpPr>
        <p:spPr>
          <a:xfrm>
            <a:off x="10875483" y="6590584"/>
            <a:ext cx="978355" cy="212999"/>
          </a:xfrm>
        </p:spPr>
        <p:txBody>
          <a:bodyPr/>
          <a:lstStyle/>
          <a:p>
            <a:fld id="{4B5A7D23-5EA3-BB48-9A7E-29066237FEC6}" type="slidenum">
              <a:rPr lang="en-US" smtClean="0">
                <a:solidFill>
                  <a:prstClr val="black">
                    <a:tint val="75000"/>
                  </a:prstClr>
                </a:solidFill>
              </a:rPr>
              <a:pPr/>
              <a:t>50</a:t>
            </a:fld>
            <a:endParaRPr lang="en-US">
              <a:solidFill>
                <a:prstClr val="black">
                  <a:tint val="75000"/>
                </a:prstClr>
              </a:solidFill>
            </a:endParaRPr>
          </a:p>
        </p:txBody>
      </p:sp>
    </p:spTree>
    <p:extLst>
      <p:ext uri="{BB962C8B-B14F-4D97-AF65-F5344CB8AC3E}">
        <p14:creationId xmlns:p14="http://schemas.microsoft.com/office/powerpoint/2010/main" val="3986024440"/>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296EA-7D04-400F-93FD-05665A3947EA}"/>
              </a:ext>
            </a:extLst>
          </p:cNvPr>
          <p:cNvSpPr>
            <a:spLocks noGrp="1"/>
          </p:cNvSpPr>
          <p:nvPr>
            <p:ph type="title"/>
          </p:nvPr>
        </p:nvSpPr>
        <p:spPr>
          <a:xfrm>
            <a:off x="838200" y="37135"/>
            <a:ext cx="11049000" cy="629044"/>
          </a:xfrm>
        </p:spPr>
        <p:txBody>
          <a:bodyPr/>
          <a:lstStyle/>
          <a:p>
            <a:r>
              <a:rPr lang="en-US"/>
              <a:t>Pruning the MDP</a:t>
            </a:r>
          </a:p>
        </p:txBody>
      </p:sp>
      <p:sp>
        <p:nvSpPr>
          <p:cNvPr id="31" name="Rounded Rectangle 73">
            <a:extLst>
              <a:ext uri="{FF2B5EF4-FFF2-40B4-BE49-F238E27FC236}">
                <a16:creationId xmlns:a16="http://schemas.microsoft.com/office/drawing/2014/main" id="{9F9E05D5-056F-4FBD-8572-719AC58CAAC9}"/>
              </a:ext>
            </a:extLst>
          </p:cNvPr>
          <p:cNvSpPr/>
          <p:nvPr/>
        </p:nvSpPr>
        <p:spPr bwMode="auto">
          <a:xfrm>
            <a:off x="779715" y="1091425"/>
            <a:ext cx="11012963" cy="800070"/>
          </a:xfrm>
          <a:prstGeom prst="roundRect">
            <a:avLst>
              <a:gd name="adj" fmla="val 50000"/>
            </a:avLst>
          </a:prstGeom>
          <a:solidFill>
            <a:schemeClr val="bg1">
              <a:lumMod val="85000"/>
            </a:schemeClr>
          </a:solidFill>
          <a:ln w="1905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33280" tIns="33280" rIns="33280" bIns="33280" numCol="1" rtlCol="0" anchor="ctr" anchorCtr="0" compatLnSpc="1">
            <a:prstTxWarp prst="textNoShape">
              <a:avLst/>
            </a:prstTxWarp>
          </a:bodyPr>
          <a:lstStyle/>
          <a:p>
            <a:pPr marL="231775" indent="-212725" eaLnBrk="1">
              <a:spcBef>
                <a:spcPts val="500"/>
              </a:spcBef>
              <a:buSzPts val="1500"/>
            </a:pPr>
            <a:r>
              <a:rPr lang="en-US" altLang="en-US" sz="1600">
                <a:latin typeface="Verdana" panose="020B0604030504040204" pitchFamily="34" charset="0"/>
                <a:ea typeface="Verdana" panose="020B0604030504040204" pitchFamily="34" charset="0"/>
              </a:rPr>
              <a:t>Key Question: How to avoid entering the terminal state while sampling</a:t>
            </a:r>
          </a:p>
          <a:p>
            <a:pPr marL="231775" indent="-212725" eaLnBrk="1">
              <a:spcBef>
                <a:spcPts val="500"/>
              </a:spcBef>
              <a:buSzPts val="1500"/>
            </a:pPr>
            <a:r>
              <a:rPr lang="en-US" altLang="en-US" sz="1600">
                <a:latin typeface="Verdana" panose="020B0604030504040204" pitchFamily="34" charset="0"/>
                <a:ea typeface="Verdana" panose="020B0604030504040204" pitchFamily="34" charset="0"/>
              </a:rPr>
              <a:t>Solution: Prune the MDP to remove terminal states and actions that lead to the terminal state</a:t>
            </a:r>
          </a:p>
        </p:txBody>
      </p:sp>
      <p:sp>
        <p:nvSpPr>
          <p:cNvPr id="12" name="Rectangle: Rounded Corners 11">
            <a:extLst>
              <a:ext uri="{FF2B5EF4-FFF2-40B4-BE49-F238E27FC236}">
                <a16:creationId xmlns:a16="http://schemas.microsoft.com/office/drawing/2014/main" id="{3C01CC30-7B5D-48DC-94B9-84BB796CB06B}"/>
              </a:ext>
            </a:extLst>
          </p:cNvPr>
          <p:cNvSpPr/>
          <p:nvPr/>
        </p:nvSpPr>
        <p:spPr>
          <a:xfrm>
            <a:off x="5635139" y="2094001"/>
            <a:ext cx="1956576" cy="471995"/>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{3: 0.5, 4: 0.5}, 7, {8: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3, {4: 1.0}</a:t>
            </a:r>
          </a:p>
        </p:txBody>
      </p:sp>
      <p:sp>
        <p:nvSpPr>
          <p:cNvPr id="13" name="Rectangle: Rounded Corners 12">
            <a:extLst>
              <a:ext uri="{FF2B5EF4-FFF2-40B4-BE49-F238E27FC236}">
                <a16:creationId xmlns:a16="http://schemas.microsoft.com/office/drawing/2014/main" id="{6042359D-39D9-4659-BD50-814AE0F9832E}"/>
              </a:ext>
            </a:extLst>
          </p:cNvPr>
          <p:cNvSpPr/>
          <p:nvPr/>
        </p:nvSpPr>
        <p:spPr>
          <a:xfrm>
            <a:off x="2451820" y="5258881"/>
            <a:ext cx="1796856" cy="471994"/>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0, {1: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{0: 1.0}, 0, {1: 1.0}</a:t>
            </a:r>
          </a:p>
        </p:txBody>
      </p:sp>
      <p:cxnSp>
        <p:nvCxnSpPr>
          <p:cNvPr id="14" name="Connector: Elbow 13">
            <a:extLst>
              <a:ext uri="{FF2B5EF4-FFF2-40B4-BE49-F238E27FC236}">
                <a16:creationId xmlns:a16="http://schemas.microsoft.com/office/drawing/2014/main" id="{9D509AEE-B1EC-463F-B538-EA2764DA7E2F}"/>
              </a:ext>
            </a:extLst>
          </p:cNvPr>
          <p:cNvCxnSpPr>
            <a:cxnSpLocks/>
          </p:cNvCxnSpPr>
          <p:nvPr/>
        </p:nvCxnSpPr>
        <p:spPr>
          <a:xfrm rot="10800000" flipH="1">
            <a:off x="2451819" y="2330000"/>
            <a:ext cx="3183319" cy="3164879"/>
          </a:xfrm>
          <a:prstGeom prst="bentConnector3">
            <a:avLst>
              <a:gd name="adj1" fmla="val -4937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5E60AF6A-AE80-407B-949D-48305FEB2F50}"/>
              </a:ext>
            </a:extLst>
          </p:cNvPr>
          <p:cNvCxnSpPr>
            <a:cxnSpLocks/>
          </p:cNvCxnSpPr>
          <p:nvPr/>
        </p:nvCxnSpPr>
        <p:spPr>
          <a:xfrm rot="16200000" flipH="1">
            <a:off x="8317058" y="862366"/>
            <a:ext cx="230819" cy="3638078"/>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E2F6DAC-1903-48C4-AD32-31FCADAEC48D}"/>
              </a:ext>
            </a:extLst>
          </p:cNvPr>
          <p:cNvCxnSpPr>
            <a:cxnSpLocks/>
          </p:cNvCxnSpPr>
          <p:nvPr/>
        </p:nvCxnSpPr>
        <p:spPr>
          <a:xfrm>
            <a:off x="3350248" y="5035240"/>
            <a:ext cx="0" cy="2236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3246E21A-494C-4C03-8352-21D189C93A63}"/>
              </a:ext>
            </a:extLst>
          </p:cNvPr>
          <p:cNvSpPr/>
          <p:nvPr/>
        </p:nvSpPr>
        <p:spPr>
          <a:xfrm>
            <a:off x="5663978" y="2969928"/>
            <a:ext cx="1934393" cy="471995"/>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{3: 0.5, 4: 0.5}, 5, {6: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{0: 1.0}, 1, {2: 1.0}</a:t>
            </a:r>
          </a:p>
        </p:txBody>
      </p:sp>
      <p:cxnSp>
        <p:nvCxnSpPr>
          <p:cNvPr id="21" name="Straight Arrow Connector 20">
            <a:extLst>
              <a:ext uri="{FF2B5EF4-FFF2-40B4-BE49-F238E27FC236}">
                <a16:creationId xmlns:a16="http://schemas.microsoft.com/office/drawing/2014/main" id="{F22165B8-0AEB-46E2-94E6-04CC685CD5AC}"/>
              </a:ext>
            </a:extLst>
          </p:cNvPr>
          <p:cNvCxnSpPr>
            <a:cxnSpLocks/>
          </p:cNvCxnSpPr>
          <p:nvPr/>
        </p:nvCxnSpPr>
        <p:spPr>
          <a:xfrm>
            <a:off x="6613428" y="2565996"/>
            <a:ext cx="17747" cy="4039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Rectangle: Rounded Corners 21">
            <a:extLst>
              <a:ext uri="{FF2B5EF4-FFF2-40B4-BE49-F238E27FC236}">
                <a16:creationId xmlns:a16="http://schemas.microsoft.com/office/drawing/2014/main" id="{A176180A-9898-4EC5-B43E-D6E7841C3EE2}"/>
              </a:ext>
            </a:extLst>
          </p:cNvPr>
          <p:cNvSpPr/>
          <p:nvPr/>
        </p:nvSpPr>
        <p:spPr>
          <a:xfrm>
            <a:off x="4754458" y="3828100"/>
            <a:ext cx="1783546" cy="471995"/>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1, {3: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2, {3: 1.0}</a:t>
            </a:r>
          </a:p>
        </p:txBody>
      </p:sp>
      <p:sp>
        <p:nvSpPr>
          <p:cNvPr id="23" name="Rectangle: Rounded Corners 22">
            <a:extLst>
              <a:ext uri="{FF2B5EF4-FFF2-40B4-BE49-F238E27FC236}">
                <a16:creationId xmlns:a16="http://schemas.microsoft.com/office/drawing/2014/main" id="{027D9EF3-0EC0-4B39-B17D-5E0349C7098C}"/>
              </a:ext>
            </a:extLst>
          </p:cNvPr>
          <p:cNvSpPr/>
          <p:nvPr/>
        </p:nvSpPr>
        <p:spPr>
          <a:xfrm>
            <a:off x="6821952" y="3826621"/>
            <a:ext cx="1783546" cy="471994"/>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0, {1: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2, {2: 1.0}</a:t>
            </a:r>
          </a:p>
        </p:txBody>
      </p:sp>
      <p:cxnSp>
        <p:nvCxnSpPr>
          <p:cNvPr id="24" name="Connector: Elbow 23">
            <a:extLst>
              <a:ext uri="{FF2B5EF4-FFF2-40B4-BE49-F238E27FC236}">
                <a16:creationId xmlns:a16="http://schemas.microsoft.com/office/drawing/2014/main" id="{708A8413-D3C7-44B6-AD9E-328D2CC99194}"/>
              </a:ext>
            </a:extLst>
          </p:cNvPr>
          <p:cNvCxnSpPr>
            <a:cxnSpLocks/>
          </p:cNvCxnSpPr>
          <p:nvPr/>
        </p:nvCxnSpPr>
        <p:spPr>
          <a:xfrm rot="5400000">
            <a:off x="5928235" y="3154001"/>
            <a:ext cx="392095" cy="95610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nector: Elbow 24">
            <a:extLst>
              <a:ext uri="{FF2B5EF4-FFF2-40B4-BE49-F238E27FC236}">
                <a16:creationId xmlns:a16="http://schemas.microsoft.com/office/drawing/2014/main" id="{C1CE7C33-F352-49F0-8779-0D3512AA03DA}"/>
              </a:ext>
            </a:extLst>
          </p:cNvPr>
          <p:cNvCxnSpPr>
            <a:cxnSpLocks/>
          </p:cNvCxnSpPr>
          <p:nvPr/>
        </p:nvCxnSpPr>
        <p:spPr>
          <a:xfrm rot="16200000" flipH="1">
            <a:off x="6973814" y="3064526"/>
            <a:ext cx="386177" cy="112913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0DAECE49-0AFA-408D-8A1A-515D4757DF0B}"/>
              </a:ext>
            </a:extLst>
          </p:cNvPr>
          <p:cNvCxnSpPr>
            <a:cxnSpLocks/>
          </p:cNvCxnSpPr>
          <p:nvPr/>
        </p:nvCxnSpPr>
        <p:spPr>
          <a:xfrm>
            <a:off x="5646231" y="4300095"/>
            <a:ext cx="11091" cy="1523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Rectangle: Rounded Corners 26">
            <a:extLst>
              <a:ext uri="{FF2B5EF4-FFF2-40B4-BE49-F238E27FC236}">
                <a16:creationId xmlns:a16="http://schemas.microsoft.com/office/drawing/2014/main" id="{7DCD575E-0F08-4A5A-8547-AE9CAD1C1707}"/>
              </a:ext>
            </a:extLst>
          </p:cNvPr>
          <p:cNvSpPr/>
          <p:nvPr/>
        </p:nvSpPr>
        <p:spPr>
          <a:xfrm>
            <a:off x="9271000" y="2796815"/>
            <a:ext cx="1958794" cy="471994"/>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{3: 0.5, 4: 0.5}, 6, {7: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2, {3: 1.0}</a:t>
            </a:r>
          </a:p>
        </p:txBody>
      </p:sp>
      <p:sp>
        <p:nvSpPr>
          <p:cNvPr id="30" name="TextBox 15">
            <a:extLst>
              <a:ext uri="{FF2B5EF4-FFF2-40B4-BE49-F238E27FC236}">
                <a16:creationId xmlns:a16="http://schemas.microsoft.com/office/drawing/2014/main" id="{FD462FD3-2BA2-47AE-8F3A-E88BB79B38C6}"/>
              </a:ext>
            </a:extLst>
          </p:cNvPr>
          <p:cNvSpPr txBox="1">
            <a:spLocks noChangeArrowheads="1"/>
          </p:cNvSpPr>
          <p:nvPr/>
        </p:nvSpPr>
        <p:spPr bwMode="auto">
          <a:xfrm>
            <a:off x="9665864" y="2469821"/>
            <a:ext cx="874026" cy="22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None</a:t>
            </a:r>
          </a:p>
        </p:txBody>
      </p:sp>
      <p:sp>
        <p:nvSpPr>
          <p:cNvPr id="33" name="TextBox 17">
            <a:extLst>
              <a:ext uri="{FF2B5EF4-FFF2-40B4-BE49-F238E27FC236}">
                <a16:creationId xmlns:a16="http://schemas.microsoft.com/office/drawing/2014/main" id="{8091A740-0FDF-455C-87EF-321931F25E41}"/>
              </a:ext>
            </a:extLst>
          </p:cNvPr>
          <p:cNvSpPr txBox="1">
            <a:spLocks noChangeArrowheads="1"/>
          </p:cNvSpPr>
          <p:nvPr/>
        </p:nvSpPr>
        <p:spPr bwMode="auto">
          <a:xfrm>
            <a:off x="3319191" y="4338565"/>
            <a:ext cx="534621" cy="230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1</a:t>
            </a:r>
          </a:p>
        </p:txBody>
      </p:sp>
      <p:sp>
        <p:nvSpPr>
          <p:cNvPr id="34" name="TextBox 18">
            <a:extLst>
              <a:ext uri="{FF2B5EF4-FFF2-40B4-BE49-F238E27FC236}">
                <a16:creationId xmlns:a16="http://schemas.microsoft.com/office/drawing/2014/main" id="{3FC18B29-22CF-4BDD-82AB-F2540F7E0872}"/>
              </a:ext>
            </a:extLst>
          </p:cNvPr>
          <p:cNvSpPr txBox="1">
            <a:spLocks noChangeArrowheads="1"/>
          </p:cNvSpPr>
          <p:nvPr/>
        </p:nvSpPr>
        <p:spPr bwMode="auto">
          <a:xfrm>
            <a:off x="6591244" y="2737630"/>
            <a:ext cx="534619" cy="229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1</a:t>
            </a:r>
          </a:p>
        </p:txBody>
      </p:sp>
      <p:sp>
        <p:nvSpPr>
          <p:cNvPr id="37" name="Rectangle: Rounded Corners 36">
            <a:extLst>
              <a:ext uri="{FF2B5EF4-FFF2-40B4-BE49-F238E27FC236}">
                <a16:creationId xmlns:a16="http://schemas.microsoft.com/office/drawing/2014/main" id="{572990D6-CCD8-4ABD-8E58-970467206976}"/>
              </a:ext>
            </a:extLst>
          </p:cNvPr>
          <p:cNvSpPr/>
          <p:nvPr/>
        </p:nvSpPr>
        <p:spPr>
          <a:xfrm>
            <a:off x="4763332" y="4452494"/>
            <a:ext cx="1785763" cy="471995"/>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0, {1: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{0: 1.0}, 0, {1: 1.0}</a:t>
            </a:r>
          </a:p>
        </p:txBody>
      </p:sp>
      <p:sp>
        <p:nvSpPr>
          <p:cNvPr id="38" name="Rectangle: Rounded Corners 37">
            <a:extLst>
              <a:ext uri="{FF2B5EF4-FFF2-40B4-BE49-F238E27FC236}">
                <a16:creationId xmlns:a16="http://schemas.microsoft.com/office/drawing/2014/main" id="{0C869CC9-2944-43E7-A377-6AB37F7163FB}"/>
              </a:ext>
            </a:extLst>
          </p:cNvPr>
          <p:cNvSpPr/>
          <p:nvPr/>
        </p:nvSpPr>
        <p:spPr>
          <a:xfrm>
            <a:off x="6821952" y="4445097"/>
            <a:ext cx="1783546" cy="521208"/>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0, {1: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{1: 1.0}, 0, {1: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C = -10</a:t>
            </a:r>
          </a:p>
        </p:txBody>
      </p:sp>
      <p:cxnSp>
        <p:nvCxnSpPr>
          <p:cNvPr id="39" name="Straight Arrow Connector 38">
            <a:extLst>
              <a:ext uri="{FF2B5EF4-FFF2-40B4-BE49-F238E27FC236}">
                <a16:creationId xmlns:a16="http://schemas.microsoft.com/office/drawing/2014/main" id="{02CD407A-7B40-4615-AD01-B59E63B84975}"/>
              </a:ext>
            </a:extLst>
          </p:cNvPr>
          <p:cNvCxnSpPr>
            <a:cxnSpLocks/>
          </p:cNvCxnSpPr>
          <p:nvPr/>
        </p:nvCxnSpPr>
        <p:spPr>
          <a:xfrm>
            <a:off x="7713725" y="4298615"/>
            <a:ext cx="0" cy="1464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TextBox 22">
            <a:extLst>
              <a:ext uri="{FF2B5EF4-FFF2-40B4-BE49-F238E27FC236}">
                <a16:creationId xmlns:a16="http://schemas.microsoft.com/office/drawing/2014/main" id="{49ACF9B8-80E9-421A-878F-12F05DBE847D}"/>
              </a:ext>
            </a:extLst>
          </p:cNvPr>
          <p:cNvSpPr txBox="1">
            <a:spLocks noChangeArrowheads="1"/>
          </p:cNvSpPr>
          <p:nvPr/>
        </p:nvSpPr>
        <p:spPr bwMode="auto">
          <a:xfrm>
            <a:off x="5710562" y="4266064"/>
            <a:ext cx="534621" cy="22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1</a:t>
            </a:r>
          </a:p>
        </p:txBody>
      </p:sp>
      <p:sp>
        <p:nvSpPr>
          <p:cNvPr id="42" name="TextBox 23">
            <a:extLst>
              <a:ext uri="{FF2B5EF4-FFF2-40B4-BE49-F238E27FC236}">
                <a16:creationId xmlns:a16="http://schemas.microsoft.com/office/drawing/2014/main" id="{9F9FF4C8-03DA-4939-A9E3-3EE095797B87}"/>
              </a:ext>
            </a:extLst>
          </p:cNvPr>
          <p:cNvSpPr txBox="1">
            <a:spLocks noChangeArrowheads="1"/>
          </p:cNvSpPr>
          <p:nvPr/>
        </p:nvSpPr>
        <p:spPr bwMode="auto">
          <a:xfrm>
            <a:off x="7773619" y="4257186"/>
            <a:ext cx="534621" cy="22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1</a:t>
            </a:r>
          </a:p>
        </p:txBody>
      </p:sp>
      <p:sp>
        <p:nvSpPr>
          <p:cNvPr id="43" name="Rectangle: Rounded Corners 42">
            <a:extLst>
              <a:ext uri="{FF2B5EF4-FFF2-40B4-BE49-F238E27FC236}">
                <a16:creationId xmlns:a16="http://schemas.microsoft.com/office/drawing/2014/main" id="{3B5EB87F-E537-4096-AF9A-714A0402B42A}"/>
              </a:ext>
            </a:extLst>
          </p:cNvPr>
          <p:cNvSpPr/>
          <p:nvPr/>
        </p:nvSpPr>
        <p:spPr>
          <a:xfrm>
            <a:off x="1200677" y="2796814"/>
            <a:ext cx="1785763" cy="544497"/>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4, {5: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0, {1: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C = -10</a:t>
            </a:r>
          </a:p>
          <a:p>
            <a:pPr algn="ctr"/>
            <a:endParaRPr lang="en-US" sz="1100">
              <a:solidFill>
                <a:schemeClr val="tx1"/>
              </a:solidFill>
              <a:latin typeface="Arial Narrow" panose="020B0606020202030204" pitchFamily="34" charset="0"/>
              <a:ea typeface="Verdana" panose="020B0604030504040204" pitchFamily="34" charset="0"/>
              <a:cs typeface="Mangal" panose="02040503050203030202" pitchFamily="18" charset="0"/>
            </a:endParaRPr>
          </a:p>
        </p:txBody>
      </p:sp>
      <p:sp>
        <p:nvSpPr>
          <p:cNvPr id="44" name="Rectangle: Rounded Corners 43">
            <a:extLst>
              <a:ext uri="{FF2B5EF4-FFF2-40B4-BE49-F238E27FC236}">
                <a16:creationId xmlns:a16="http://schemas.microsoft.com/office/drawing/2014/main" id="{5D1892CE-EFDF-4119-8B15-5014C353B99B}"/>
              </a:ext>
            </a:extLst>
          </p:cNvPr>
          <p:cNvSpPr/>
          <p:nvPr/>
        </p:nvSpPr>
        <p:spPr>
          <a:xfrm>
            <a:off x="2458475" y="3842895"/>
            <a:ext cx="1783546" cy="544497"/>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3, {4: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3, {4: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C = -10</a:t>
            </a:r>
          </a:p>
          <a:p>
            <a:pPr algn="ctr"/>
            <a:endParaRPr lang="en-US" sz="1100">
              <a:solidFill>
                <a:schemeClr val="tx1"/>
              </a:solidFill>
              <a:latin typeface="Arial Narrow" panose="020B0606020202030204" pitchFamily="34" charset="0"/>
              <a:ea typeface="Verdana" panose="020B0604030504040204" pitchFamily="34" charset="0"/>
              <a:cs typeface="Mangal" panose="02040503050203030202" pitchFamily="18" charset="0"/>
            </a:endParaRPr>
          </a:p>
        </p:txBody>
      </p:sp>
      <p:cxnSp>
        <p:nvCxnSpPr>
          <p:cNvPr id="45" name="Connector: Elbow 44">
            <a:extLst>
              <a:ext uri="{FF2B5EF4-FFF2-40B4-BE49-F238E27FC236}">
                <a16:creationId xmlns:a16="http://schemas.microsoft.com/office/drawing/2014/main" id="{E8D4898A-8CB4-49EC-864C-E0A4A779DEFE}"/>
              </a:ext>
            </a:extLst>
          </p:cNvPr>
          <p:cNvCxnSpPr>
            <a:cxnSpLocks/>
            <a:stCxn id="12" idx="2"/>
            <a:endCxn id="43" idx="0"/>
          </p:cNvCxnSpPr>
          <p:nvPr/>
        </p:nvCxnSpPr>
        <p:spPr>
          <a:xfrm rot="5400000">
            <a:off x="4238084" y="421471"/>
            <a:ext cx="230818" cy="4519868"/>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Connector: Elbow 45">
            <a:extLst>
              <a:ext uri="{FF2B5EF4-FFF2-40B4-BE49-F238E27FC236}">
                <a16:creationId xmlns:a16="http://schemas.microsoft.com/office/drawing/2014/main" id="{DA71A4AF-876E-4F83-AD16-06FE391196E1}"/>
              </a:ext>
            </a:extLst>
          </p:cNvPr>
          <p:cNvCxnSpPr>
            <a:cxnSpLocks/>
            <a:stCxn id="12" idx="2"/>
            <a:endCxn id="44" idx="0"/>
          </p:cNvCxnSpPr>
          <p:nvPr/>
        </p:nvCxnSpPr>
        <p:spPr>
          <a:xfrm rot="5400000">
            <a:off x="4343389" y="1572856"/>
            <a:ext cx="1276899" cy="3263179"/>
          </a:xfrm>
          <a:prstGeom prst="bentConnector3">
            <a:avLst>
              <a:gd name="adj1" fmla="val 9079"/>
            </a:avLst>
          </a:prstGeom>
          <a:ln>
            <a:tailEnd type="triangle"/>
          </a:ln>
        </p:spPr>
        <p:style>
          <a:lnRef idx="1">
            <a:schemeClr val="accent1"/>
          </a:lnRef>
          <a:fillRef idx="0">
            <a:schemeClr val="accent1"/>
          </a:fillRef>
          <a:effectRef idx="0">
            <a:schemeClr val="accent1"/>
          </a:effectRef>
          <a:fontRef idx="minor">
            <a:schemeClr val="tx1"/>
          </a:fontRef>
        </p:style>
      </p:cxnSp>
      <p:sp>
        <p:nvSpPr>
          <p:cNvPr id="47" name="TextBox 28">
            <a:extLst>
              <a:ext uri="{FF2B5EF4-FFF2-40B4-BE49-F238E27FC236}">
                <a16:creationId xmlns:a16="http://schemas.microsoft.com/office/drawing/2014/main" id="{DEF80C5F-9208-456A-89AD-98B9422CD0B4}"/>
              </a:ext>
            </a:extLst>
          </p:cNvPr>
          <p:cNvSpPr txBox="1">
            <a:spLocks noChangeArrowheads="1"/>
          </p:cNvSpPr>
          <p:nvPr/>
        </p:nvSpPr>
        <p:spPr bwMode="auto">
          <a:xfrm>
            <a:off x="6553532" y="3447842"/>
            <a:ext cx="534621" cy="229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a:t>
            </a:r>
          </a:p>
        </p:txBody>
      </p:sp>
      <p:cxnSp>
        <p:nvCxnSpPr>
          <p:cNvPr id="48" name="Connector: Elbow 47">
            <a:extLst>
              <a:ext uri="{FF2B5EF4-FFF2-40B4-BE49-F238E27FC236}">
                <a16:creationId xmlns:a16="http://schemas.microsoft.com/office/drawing/2014/main" id="{F638E1AD-7DB3-4CEB-B12B-FDCD61AF2F1B}"/>
              </a:ext>
            </a:extLst>
          </p:cNvPr>
          <p:cNvCxnSpPr>
            <a:cxnSpLocks/>
            <a:stCxn id="43" idx="2"/>
            <a:endCxn id="44" idx="0"/>
          </p:cNvCxnSpPr>
          <p:nvPr/>
        </p:nvCxnSpPr>
        <p:spPr>
          <a:xfrm rot="16200000" flipH="1">
            <a:off x="2471111" y="2963758"/>
            <a:ext cx="501584" cy="1256689"/>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Connector: Elbow 48">
            <a:extLst>
              <a:ext uri="{FF2B5EF4-FFF2-40B4-BE49-F238E27FC236}">
                <a16:creationId xmlns:a16="http://schemas.microsoft.com/office/drawing/2014/main" id="{EE0D45AA-6108-47DA-9377-2317A6F1B472}"/>
              </a:ext>
            </a:extLst>
          </p:cNvPr>
          <p:cNvCxnSpPr/>
          <p:nvPr/>
        </p:nvCxnSpPr>
        <p:spPr>
          <a:xfrm rot="5400000" flipH="1">
            <a:off x="4349355" y="3616522"/>
            <a:ext cx="2593751" cy="22183"/>
          </a:xfrm>
          <a:prstGeom prst="bentConnector4">
            <a:avLst>
              <a:gd name="adj1" fmla="val -36580"/>
              <a:gd name="adj2" fmla="val 22644498"/>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Connector: Elbow 49">
            <a:extLst>
              <a:ext uri="{FF2B5EF4-FFF2-40B4-BE49-F238E27FC236}">
                <a16:creationId xmlns:a16="http://schemas.microsoft.com/office/drawing/2014/main" id="{86B520DC-6FB2-42C6-B7C1-DD8D3D108489}"/>
              </a:ext>
            </a:extLst>
          </p:cNvPr>
          <p:cNvCxnSpPr>
            <a:cxnSpLocks/>
          </p:cNvCxnSpPr>
          <p:nvPr/>
        </p:nvCxnSpPr>
        <p:spPr>
          <a:xfrm rot="5400000" flipH="1">
            <a:off x="5381256" y="2584622"/>
            <a:ext cx="2586353" cy="2078586"/>
          </a:xfrm>
          <a:prstGeom prst="bentConnector4">
            <a:avLst>
              <a:gd name="adj1" fmla="val -42681"/>
              <a:gd name="adj2" fmla="val 351554"/>
            </a:avLst>
          </a:prstGeom>
          <a:ln>
            <a:tailEnd type="triangle"/>
          </a:ln>
        </p:spPr>
        <p:style>
          <a:lnRef idx="1">
            <a:schemeClr val="accent1"/>
          </a:lnRef>
          <a:fillRef idx="0">
            <a:schemeClr val="accent1"/>
          </a:fillRef>
          <a:effectRef idx="0">
            <a:schemeClr val="accent1"/>
          </a:effectRef>
          <a:fontRef idx="minor">
            <a:schemeClr val="tx1"/>
          </a:fontRef>
        </p:style>
      </p:cxnSp>
      <p:sp>
        <p:nvSpPr>
          <p:cNvPr id="51" name="TextBox 32">
            <a:extLst>
              <a:ext uri="{FF2B5EF4-FFF2-40B4-BE49-F238E27FC236}">
                <a16:creationId xmlns:a16="http://schemas.microsoft.com/office/drawing/2014/main" id="{085BEF74-8458-4371-8A55-60D942F0AE93}"/>
              </a:ext>
            </a:extLst>
          </p:cNvPr>
          <p:cNvSpPr txBox="1">
            <a:spLocks noChangeArrowheads="1"/>
          </p:cNvSpPr>
          <p:nvPr/>
        </p:nvSpPr>
        <p:spPr bwMode="auto">
          <a:xfrm>
            <a:off x="1304938" y="5270718"/>
            <a:ext cx="1035966" cy="372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1, None</a:t>
            </a:r>
          </a:p>
          <a:p>
            <a:endParaRPr lang="en-US" altLang="en-US" sz="1000"/>
          </a:p>
        </p:txBody>
      </p:sp>
      <p:sp>
        <p:nvSpPr>
          <p:cNvPr id="52" name="TextBox 33">
            <a:extLst>
              <a:ext uri="{FF2B5EF4-FFF2-40B4-BE49-F238E27FC236}">
                <a16:creationId xmlns:a16="http://schemas.microsoft.com/office/drawing/2014/main" id="{DD7D36A2-609F-4DBC-ACAA-F187229B8147}"/>
              </a:ext>
            </a:extLst>
          </p:cNvPr>
          <p:cNvSpPr txBox="1">
            <a:spLocks noChangeArrowheads="1"/>
          </p:cNvSpPr>
          <p:nvPr/>
        </p:nvSpPr>
        <p:spPr bwMode="auto">
          <a:xfrm>
            <a:off x="5588554" y="4964438"/>
            <a:ext cx="1146881" cy="372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1, None</a:t>
            </a:r>
          </a:p>
          <a:p>
            <a:endParaRPr lang="en-US" altLang="en-US" sz="1000"/>
          </a:p>
        </p:txBody>
      </p:sp>
      <p:sp>
        <p:nvSpPr>
          <p:cNvPr id="53" name="TextBox 34">
            <a:extLst>
              <a:ext uri="{FF2B5EF4-FFF2-40B4-BE49-F238E27FC236}">
                <a16:creationId xmlns:a16="http://schemas.microsoft.com/office/drawing/2014/main" id="{F031D4DC-DA6B-415A-B5E7-0403268592BD}"/>
              </a:ext>
            </a:extLst>
          </p:cNvPr>
          <p:cNvSpPr txBox="1">
            <a:spLocks noChangeArrowheads="1"/>
          </p:cNvSpPr>
          <p:nvPr/>
        </p:nvSpPr>
        <p:spPr bwMode="auto">
          <a:xfrm>
            <a:off x="7671576" y="4949642"/>
            <a:ext cx="1040402" cy="372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1, None</a:t>
            </a:r>
          </a:p>
          <a:p>
            <a:endParaRPr lang="en-US" altLang="en-US" sz="1000"/>
          </a:p>
        </p:txBody>
      </p:sp>
      <p:sp>
        <p:nvSpPr>
          <p:cNvPr id="54" name="TextBox 35">
            <a:extLst>
              <a:ext uri="{FF2B5EF4-FFF2-40B4-BE49-F238E27FC236}">
                <a16:creationId xmlns:a16="http://schemas.microsoft.com/office/drawing/2014/main" id="{206224CF-FF53-44BD-89D9-41A0CD69C393}"/>
              </a:ext>
            </a:extLst>
          </p:cNvPr>
          <p:cNvSpPr txBox="1">
            <a:spLocks noChangeArrowheads="1"/>
          </p:cNvSpPr>
          <p:nvPr/>
        </p:nvSpPr>
        <p:spPr bwMode="auto">
          <a:xfrm>
            <a:off x="2132380" y="2465383"/>
            <a:ext cx="1113607" cy="229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p = 0.5</a:t>
            </a:r>
          </a:p>
        </p:txBody>
      </p:sp>
      <p:sp>
        <p:nvSpPr>
          <p:cNvPr id="55" name="TextBox 36">
            <a:extLst>
              <a:ext uri="{FF2B5EF4-FFF2-40B4-BE49-F238E27FC236}">
                <a16:creationId xmlns:a16="http://schemas.microsoft.com/office/drawing/2014/main" id="{9D9ECA77-5929-4212-9CF4-F3891404DA1E}"/>
              </a:ext>
            </a:extLst>
          </p:cNvPr>
          <p:cNvSpPr txBox="1">
            <a:spLocks noChangeArrowheads="1"/>
          </p:cNvSpPr>
          <p:nvPr/>
        </p:nvSpPr>
        <p:spPr bwMode="auto">
          <a:xfrm>
            <a:off x="3321410" y="3205186"/>
            <a:ext cx="1113607" cy="230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p = 0.5</a:t>
            </a:r>
          </a:p>
        </p:txBody>
      </p:sp>
      <p:sp>
        <p:nvSpPr>
          <p:cNvPr id="56" name="TextBox 37">
            <a:extLst>
              <a:ext uri="{FF2B5EF4-FFF2-40B4-BE49-F238E27FC236}">
                <a16:creationId xmlns:a16="http://schemas.microsoft.com/office/drawing/2014/main" id="{5FBC3233-54B8-4E13-AE40-C10D57293109}"/>
              </a:ext>
            </a:extLst>
          </p:cNvPr>
          <p:cNvSpPr txBox="1">
            <a:spLocks noChangeArrowheads="1"/>
          </p:cNvSpPr>
          <p:nvPr/>
        </p:nvSpPr>
        <p:spPr bwMode="auto">
          <a:xfrm>
            <a:off x="1317141" y="3411727"/>
            <a:ext cx="1035964" cy="372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1, None</a:t>
            </a:r>
          </a:p>
          <a:p>
            <a:endParaRPr lang="en-US" altLang="en-US" sz="1000"/>
          </a:p>
        </p:txBody>
      </p:sp>
      <p:sp>
        <p:nvSpPr>
          <p:cNvPr id="57" name="TextBox 38">
            <a:extLst>
              <a:ext uri="{FF2B5EF4-FFF2-40B4-BE49-F238E27FC236}">
                <a16:creationId xmlns:a16="http://schemas.microsoft.com/office/drawing/2014/main" id="{58CE0BE1-99B8-40F1-86D2-68DBF98A6C55}"/>
              </a:ext>
            </a:extLst>
          </p:cNvPr>
          <p:cNvSpPr txBox="1">
            <a:spLocks noChangeArrowheads="1"/>
          </p:cNvSpPr>
          <p:nvPr/>
        </p:nvSpPr>
        <p:spPr bwMode="auto">
          <a:xfrm>
            <a:off x="4803262" y="3617996"/>
            <a:ext cx="1113607" cy="22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p = 0.5</a:t>
            </a:r>
          </a:p>
        </p:txBody>
      </p:sp>
      <p:sp>
        <p:nvSpPr>
          <p:cNvPr id="58" name="TextBox 39">
            <a:extLst>
              <a:ext uri="{FF2B5EF4-FFF2-40B4-BE49-F238E27FC236}">
                <a16:creationId xmlns:a16="http://schemas.microsoft.com/office/drawing/2014/main" id="{C4E97490-8AE1-445D-8DD1-3E9A3127D50D}"/>
              </a:ext>
            </a:extLst>
          </p:cNvPr>
          <p:cNvSpPr txBox="1">
            <a:spLocks noChangeArrowheads="1"/>
          </p:cNvSpPr>
          <p:nvPr/>
        </p:nvSpPr>
        <p:spPr bwMode="auto">
          <a:xfrm>
            <a:off x="7744781" y="3589884"/>
            <a:ext cx="1115825" cy="229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p = 0.5</a:t>
            </a:r>
          </a:p>
        </p:txBody>
      </p:sp>
      <p:sp>
        <p:nvSpPr>
          <p:cNvPr id="59" name="Rectangle: Rounded Corners 58">
            <a:extLst>
              <a:ext uri="{FF2B5EF4-FFF2-40B4-BE49-F238E27FC236}">
                <a16:creationId xmlns:a16="http://schemas.microsoft.com/office/drawing/2014/main" id="{0C2A6109-9C12-49E2-8673-F1C2655CBD38}"/>
              </a:ext>
            </a:extLst>
          </p:cNvPr>
          <p:cNvSpPr/>
          <p:nvPr/>
        </p:nvSpPr>
        <p:spPr>
          <a:xfrm>
            <a:off x="9282091" y="3507025"/>
            <a:ext cx="1958795" cy="521208"/>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{3: 0.5, 4: 0.5}, 4, {5: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0, {1: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C = -10</a:t>
            </a:r>
          </a:p>
        </p:txBody>
      </p:sp>
      <p:cxnSp>
        <p:nvCxnSpPr>
          <p:cNvPr id="60" name="Straight Arrow Connector 59">
            <a:extLst>
              <a:ext uri="{FF2B5EF4-FFF2-40B4-BE49-F238E27FC236}">
                <a16:creationId xmlns:a16="http://schemas.microsoft.com/office/drawing/2014/main" id="{FE2BB49F-235D-4859-91AE-96199795A15C}"/>
              </a:ext>
            </a:extLst>
          </p:cNvPr>
          <p:cNvCxnSpPr>
            <a:cxnSpLocks/>
          </p:cNvCxnSpPr>
          <p:nvPr/>
        </p:nvCxnSpPr>
        <p:spPr>
          <a:xfrm>
            <a:off x="10250397" y="3268809"/>
            <a:ext cx="11092" cy="238217"/>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61" name="TextBox 42">
            <a:extLst>
              <a:ext uri="{FF2B5EF4-FFF2-40B4-BE49-F238E27FC236}">
                <a16:creationId xmlns:a16="http://schemas.microsoft.com/office/drawing/2014/main" id="{3B9C8128-6938-43DE-80B4-9BEA1253F7A8}"/>
              </a:ext>
            </a:extLst>
          </p:cNvPr>
          <p:cNvSpPr txBox="1">
            <a:spLocks noChangeArrowheads="1"/>
          </p:cNvSpPr>
          <p:nvPr/>
        </p:nvSpPr>
        <p:spPr bwMode="auto">
          <a:xfrm>
            <a:off x="10242633" y="3230339"/>
            <a:ext cx="1568366" cy="22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Repeat None</a:t>
            </a:r>
          </a:p>
        </p:txBody>
      </p:sp>
      <p:sp>
        <p:nvSpPr>
          <p:cNvPr id="62" name="Rectangle: Rounded Corners 61">
            <a:extLst>
              <a:ext uri="{FF2B5EF4-FFF2-40B4-BE49-F238E27FC236}">
                <a16:creationId xmlns:a16="http://schemas.microsoft.com/office/drawing/2014/main" id="{1B03D71F-2C13-4B79-8638-CC3F016D6D5C}"/>
              </a:ext>
            </a:extLst>
          </p:cNvPr>
          <p:cNvSpPr/>
          <p:nvPr/>
        </p:nvSpPr>
        <p:spPr>
          <a:xfrm>
            <a:off x="2451820" y="4563246"/>
            <a:ext cx="1796856" cy="471994"/>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1, {2: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{0: 1.0}, 1, {2: 1.0}</a:t>
            </a:r>
          </a:p>
        </p:txBody>
      </p:sp>
      <p:sp>
        <p:nvSpPr>
          <p:cNvPr id="63" name="TextBox 44">
            <a:extLst>
              <a:ext uri="{FF2B5EF4-FFF2-40B4-BE49-F238E27FC236}">
                <a16:creationId xmlns:a16="http://schemas.microsoft.com/office/drawing/2014/main" id="{6B24D13C-1619-4E91-B139-3A51777EA0A2}"/>
              </a:ext>
            </a:extLst>
          </p:cNvPr>
          <p:cNvSpPr txBox="1">
            <a:spLocks noChangeArrowheads="1"/>
          </p:cNvSpPr>
          <p:nvPr/>
        </p:nvSpPr>
        <p:spPr bwMode="auto">
          <a:xfrm>
            <a:off x="3305881" y="5038419"/>
            <a:ext cx="1284420" cy="372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1, None</a:t>
            </a:r>
          </a:p>
          <a:p>
            <a:endParaRPr lang="en-US" altLang="en-US" sz="1000"/>
          </a:p>
        </p:txBody>
      </p:sp>
      <p:cxnSp>
        <p:nvCxnSpPr>
          <p:cNvPr id="64" name="Straight Arrow Connector 63">
            <a:extLst>
              <a:ext uri="{FF2B5EF4-FFF2-40B4-BE49-F238E27FC236}">
                <a16:creationId xmlns:a16="http://schemas.microsoft.com/office/drawing/2014/main" id="{01287E6F-393C-44B6-A820-9A1A92617D67}"/>
              </a:ext>
            </a:extLst>
          </p:cNvPr>
          <p:cNvCxnSpPr/>
          <p:nvPr/>
        </p:nvCxnSpPr>
        <p:spPr>
          <a:xfrm>
            <a:off x="3350248" y="4387392"/>
            <a:ext cx="0" cy="1758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25" name="Graphic 124" descr="Cut outline">
            <a:extLst>
              <a:ext uri="{FF2B5EF4-FFF2-40B4-BE49-F238E27FC236}">
                <a16:creationId xmlns:a16="http://schemas.microsoft.com/office/drawing/2014/main" id="{75ED5871-B805-4C4D-978A-F3B4DED5DC5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67401" y="96220"/>
            <a:ext cx="685800" cy="685800"/>
          </a:xfrm>
          <a:prstGeom prst="rect">
            <a:avLst/>
          </a:prstGeom>
        </p:spPr>
      </p:pic>
      <p:sp>
        <p:nvSpPr>
          <p:cNvPr id="4" name="Slide Number Placeholder 3">
            <a:extLst>
              <a:ext uri="{FF2B5EF4-FFF2-40B4-BE49-F238E27FC236}">
                <a16:creationId xmlns:a16="http://schemas.microsoft.com/office/drawing/2014/main" id="{11E2339A-7EAC-267D-0910-A2030A7898BA}"/>
              </a:ext>
            </a:extLst>
          </p:cNvPr>
          <p:cNvSpPr>
            <a:spLocks noGrp="1"/>
          </p:cNvSpPr>
          <p:nvPr>
            <p:ph type="sldNum" sz="quarter" idx="10"/>
          </p:nvPr>
        </p:nvSpPr>
        <p:spPr bwMode="auto">
          <a:xfrm>
            <a:off x="11088688" y="6403975"/>
            <a:ext cx="263525" cy="268288"/>
          </a:xfrm>
          <a:prstGeom prst="rect">
            <a:avLst/>
          </a:prstGeom>
          <a:noFill/>
          <a:ln>
            <a:noFill/>
          </a:ln>
          <a:effectLst/>
        </p:spPr>
        <p:txBody>
          <a:bodyPr vert="horz" wrap="none" lIns="45700" tIns="45700" rIns="45700" bIns="45700" numCol="1" anchor="ctr" anchorCtr="0" compatLnSpc="1">
            <a:prstTxWarp prst="textNoShape">
              <a:avLst/>
            </a:prstTxWarp>
          </a:bodyPr>
          <a:lstStyle>
            <a:defPPr>
              <a:defRPr lang="en-US"/>
            </a:defPPr>
            <a:lvl1pPr algn="r" rtl="0" eaLnBrk="1" fontAlgn="base" hangingPunct="0">
              <a:spcBef>
                <a:spcPct val="0"/>
              </a:spcBef>
              <a:spcAft>
                <a:spcPct val="0"/>
              </a:spcAft>
              <a:defRPr sz="1200" b="1" kern="1200">
                <a:solidFill>
                  <a:schemeClr val="bg1"/>
                </a:solidFill>
                <a:latin typeface="+mn-lt"/>
                <a:ea typeface="+mn-ea"/>
                <a:cs typeface="+mn-cs"/>
                <a:sym typeface="Calibri" panose="020F050202020403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a:lstStyle>
          <a:p>
            <a:pPr>
              <a:defRPr/>
            </a:pPr>
            <a:fld id="{4924B9CF-EA40-42B2-804F-F87EFCFE5183}" type="slidenum">
              <a:rPr lang="en-US" altLang="en-US" smtClean="0"/>
              <a:pPr>
                <a:defRPr/>
              </a:pPr>
              <a:t>51</a:t>
            </a:fld>
            <a:endParaRPr lang="en-US" altLang="en-US"/>
          </a:p>
        </p:txBody>
      </p:sp>
      <p:sp>
        <p:nvSpPr>
          <p:cNvPr id="73" name="Rectangle 72">
            <a:extLst>
              <a:ext uri="{FF2B5EF4-FFF2-40B4-BE49-F238E27FC236}">
                <a16:creationId xmlns:a16="http://schemas.microsoft.com/office/drawing/2014/main" id="{810A9B00-7C7F-4EB3-AC01-2667BBDB1E55}"/>
              </a:ext>
            </a:extLst>
          </p:cNvPr>
          <p:cNvSpPr/>
          <p:nvPr/>
        </p:nvSpPr>
        <p:spPr>
          <a:xfrm>
            <a:off x="1193362" y="3158431"/>
            <a:ext cx="365760" cy="182880"/>
          </a:xfrm>
          <a:prstGeom prst="rect">
            <a:avLst/>
          </a:prstGeom>
          <a:solidFill>
            <a:schemeClr val="accent2"/>
          </a:solidFill>
          <a:ln>
            <a:solidFill>
              <a:schemeClr val="accent6">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r>
              <a:rPr lang="en-US" sz="900">
                <a:latin typeface="Abadi" panose="020B0604020104020204" pitchFamily="34" charset="0"/>
                <a:ea typeface="Verdana" panose="020B0604030504040204" pitchFamily="34" charset="0"/>
              </a:rPr>
              <a:t>S2</a:t>
            </a:r>
          </a:p>
        </p:txBody>
      </p:sp>
      <p:sp>
        <p:nvSpPr>
          <p:cNvPr id="74" name="Rectangle 73">
            <a:extLst>
              <a:ext uri="{FF2B5EF4-FFF2-40B4-BE49-F238E27FC236}">
                <a16:creationId xmlns:a16="http://schemas.microsoft.com/office/drawing/2014/main" id="{71B28768-385B-49EB-B407-10C06A280C82}"/>
              </a:ext>
            </a:extLst>
          </p:cNvPr>
          <p:cNvSpPr/>
          <p:nvPr/>
        </p:nvSpPr>
        <p:spPr>
          <a:xfrm>
            <a:off x="2377173" y="4188976"/>
            <a:ext cx="457200" cy="182880"/>
          </a:xfrm>
          <a:prstGeom prst="rect">
            <a:avLst/>
          </a:prstGeom>
          <a:solidFill>
            <a:schemeClr val="accent2"/>
          </a:solidFill>
          <a:ln>
            <a:solidFill>
              <a:schemeClr val="accent6">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a:latin typeface="Abadi" panose="020B0604020104020204" pitchFamily="34" charset="0"/>
                <a:ea typeface="Verdana" panose="020B0604030504040204" pitchFamily="34" charset="0"/>
              </a:rPr>
              <a:t>S5</a:t>
            </a:r>
          </a:p>
        </p:txBody>
      </p:sp>
      <p:sp>
        <p:nvSpPr>
          <p:cNvPr id="75" name="Rectangle 74">
            <a:extLst>
              <a:ext uri="{FF2B5EF4-FFF2-40B4-BE49-F238E27FC236}">
                <a16:creationId xmlns:a16="http://schemas.microsoft.com/office/drawing/2014/main" id="{74E87113-BD16-468B-8664-92D8033782AC}"/>
              </a:ext>
            </a:extLst>
          </p:cNvPr>
          <p:cNvSpPr/>
          <p:nvPr/>
        </p:nvSpPr>
        <p:spPr>
          <a:xfrm>
            <a:off x="2377173" y="5579293"/>
            <a:ext cx="457200" cy="182880"/>
          </a:xfrm>
          <a:prstGeom prst="rect">
            <a:avLst/>
          </a:prstGeom>
          <a:solidFill>
            <a:schemeClr val="accent2"/>
          </a:solidFill>
          <a:ln>
            <a:solidFill>
              <a:schemeClr val="accent6">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a:latin typeface="Abadi" panose="020B0604020104020204" pitchFamily="34" charset="0"/>
                <a:ea typeface="Verdana" panose="020B0604030504040204" pitchFamily="34" charset="0"/>
              </a:rPr>
              <a:t>S7</a:t>
            </a:r>
          </a:p>
        </p:txBody>
      </p:sp>
      <p:sp>
        <p:nvSpPr>
          <p:cNvPr id="76" name="Rectangle 75">
            <a:extLst>
              <a:ext uri="{FF2B5EF4-FFF2-40B4-BE49-F238E27FC236}">
                <a16:creationId xmlns:a16="http://schemas.microsoft.com/office/drawing/2014/main" id="{35671AE6-FC50-40D1-8955-9E6CDBC8F977}"/>
              </a:ext>
            </a:extLst>
          </p:cNvPr>
          <p:cNvSpPr/>
          <p:nvPr/>
        </p:nvSpPr>
        <p:spPr>
          <a:xfrm>
            <a:off x="9258915" y="3108850"/>
            <a:ext cx="457200" cy="182880"/>
          </a:xfrm>
          <a:prstGeom prst="rect">
            <a:avLst/>
          </a:prstGeom>
          <a:solidFill>
            <a:schemeClr val="accent2"/>
          </a:solidFill>
          <a:ln>
            <a:solidFill>
              <a:schemeClr val="accent6">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a:latin typeface="Abadi" panose="020B0604020104020204" pitchFamily="34" charset="0"/>
                <a:ea typeface="Verdana" panose="020B0604030504040204" pitchFamily="34" charset="0"/>
              </a:rPr>
              <a:t>S4</a:t>
            </a:r>
          </a:p>
        </p:txBody>
      </p:sp>
      <p:sp>
        <p:nvSpPr>
          <p:cNvPr id="77" name="Rectangle 76">
            <a:extLst>
              <a:ext uri="{FF2B5EF4-FFF2-40B4-BE49-F238E27FC236}">
                <a16:creationId xmlns:a16="http://schemas.microsoft.com/office/drawing/2014/main" id="{D1129B7B-291B-4E11-A467-28CB650039C2}"/>
              </a:ext>
            </a:extLst>
          </p:cNvPr>
          <p:cNvSpPr/>
          <p:nvPr/>
        </p:nvSpPr>
        <p:spPr>
          <a:xfrm>
            <a:off x="5638800" y="3235906"/>
            <a:ext cx="457200" cy="182880"/>
          </a:xfrm>
          <a:prstGeom prst="rect">
            <a:avLst/>
          </a:prstGeom>
          <a:solidFill>
            <a:schemeClr val="accent2"/>
          </a:solidFill>
          <a:ln>
            <a:solidFill>
              <a:schemeClr val="accent6">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a:latin typeface="Abadi" panose="020B0604020104020204" pitchFamily="34" charset="0"/>
                <a:ea typeface="Verdana" panose="020B0604030504040204" pitchFamily="34" charset="0"/>
              </a:rPr>
              <a:t>S3</a:t>
            </a:r>
          </a:p>
        </p:txBody>
      </p:sp>
      <p:sp>
        <p:nvSpPr>
          <p:cNvPr id="78" name="Rectangle: Rounded Corners 77">
            <a:extLst>
              <a:ext uri="{FF2B5EF4-FFF2-40B4-BE49-F238E27FC236}">
                <a16:creationId xmlns:a16="http://schemas.microsoft.com/office/drawing/2014/main" id="{65121944-564C-4B9B-94C9-99177AC40CBD}"/>
              </a:ext>
            </a:extLst>
          </p:cNvPr>
          <p:cNvSpPr/>
          <p:nvPr/>
        </p:nvSpPr>
        <p:spPr>
          <a:xfrm>
            <a:off x="5638800" y="2383115"/>
            <a:ext cx="457200" cy="182880"/>
          </a:xfrm>
          <a:prstGeom prst="roundRect">
            <a:avLst/>
          </a:prstGeom>
          <a:solidFill>
            <a:schemeClr val="accent2"/>
          </a:solidFill>
          <a:ln>
            <a:solidFill>
              <a:schemeClr val="accent6">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defRPr/>
            </a:pPr>
            <a:r>
              <a:rPr lang="en-US" sz="900">
                <a:latin typeface="Abadi" panose="020B0604020104020204" pitchFamily="34" charset="0"/>
                <a:ea typeface="Verdana" panose="020B0604030504040204" pitchFamily="34" charset="0"/>
              </a:rPr>
              <a:t>S1</a:t>
            </a:r>
          </a:p>
        </p:txBody>
      </p:sp>
      <p:sp>
        <p:nvSpPr>
          <p:cNvPr id="79" name="Rectangle 78">
            <a:extLst>
              <a:ext uri="{FF2B5EF4-FFF2-40B4-BE49-F238E27FC236}">
                <a16:creationId xmlns:a16="http://schemas.microsoft.com/office/drawing/2014/main" id="{4C30F7E3-E64F-4655-80C8-D30DE1C8C1D5}"/>
              </a:ext>
            </a:extLst>
          </p:cNvPr>
          <p:cNvSpPr/>
          <p:nvPr/>
        </p:nvSpPr>
        <p:spPr>
          <a:xfrm>
            <a:off x="2360869" y="4866785"/>
            <a:ext cx="457200" cy="182880"/>
          </a:xfrm>
          <a:prstGeom prst="rect">
            <a:avLst/>
          </a:prstGeom>
          <a:solidFill>
            <a:schemeClr val="accent2"/>
          </a:solidFill>
          <a:ln>
            <a:solidFill>
              <a:schemeClr val="accent6">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a:latin typeface="Abadi" panose="020B0604020104020204" pitchFamily="34" charset="0"/>
                <a:ea typeface="Verdana" panose="020B0604030504040204" pitchFamily="34" charset="0"/>
              </a:rPr>
              <a:t>S6</a:t>
            </a:r>
          </a:p>
        </p:txBody>
      </p:sp>
      <p:sp>
        <p:nvSpPr>
          <p:cNvPr id="80" name="Rectangle 79">
            <a:extLst>
              <a:ext uri="{FF2B5EF4-FFF2-40B4-BE49-F238E27FC236}">
                <a16:creationId xmlns:a16="http://schemas.microsoft.com/office/drawing/2014/main" id="{8567C022-8B50-4F8C-8251-CD26B3198F76}"/>
              </a:ext>
            </a:extLst>
          </p:cNvPr>
          <p:cNvSpPr/>
          <p:nvPr/>
        </p:nvSpPr>
        <p:spPr>
          <a:xfrm>
            <a:off x="9256469" y="3826621"/>
            <a:ext cx="457200" cy="182880"/>
          </a:xfrm>
          <a:prstGeom prst="rect">
            <a:avLst/>
          </a:prstGeom>
          <a:solidFill>
            <a:schemeClr val="accent2"/>
          </a:solidFill>
          <a:ln>
            <a:solidFill>
              <a:schemeClr val="accent6">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a:latin typeface="Abadi" panose="020B0604020104020204" pitchFamily="34" charset="0"/>
                <a:ea typeface="Verdana" panose="020B0604030504040204" pitchFamily="34" charset="0"/>
              </a:rPr>
              <a:t>S8</a:t>
            </a:r>
          </a:p>
        </p:txBody>
      </p:sp>
      <p:sp>
        <p:nvSpPr>
          <p:cNvPr id="3" name="Rectangle: Rounded Corners 2">
            <a:extLst>
              <a:ext uri="{FF2B5EF4-FFF2-40B4-BE49-F238E27FC236}">
                <a16:creationId xmlns:a16="http://schemas.microsoft.com/office/drawing/2014/main" id="{0C6A3CB1-D9B7-E656-0731-FC3DF8A4AC0B}"/>
              </a:ext>
            </a:extLst>
          </p:cNvPr>
          <p:cNvSpPr/>
          <p:nvPr/>
        </p:nvSpPr>
        <p:spPr>
          <a:xfrm>
            <a:off x="10125038" y="5337299"/>
            <a:ext cx="1958795" cy="476987"/>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1, {2: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1, {2: 1.0}</a:t>
            </a:r>
          </a:p>
        </p:txBody>
      </p:sp>
      <p:sp>
        <p:nvSpPr>
          <p:cNvPr id="7" name="Rectangle: Rounded Corners 6">
            <a:extLst>
              <a:ext uri="{FF2B5EF4-FFF2-40B4-BE49-F238E27FC236}">
                <a16:creationId xmlns:a16="http://schemas.microsoft.com/office/drawing/2014/main" id="{98DE4BE9-3C5F-F06D-EEBB-F312D9AA82F9}"/>
              </a:ext>
            </a:extLst>
          </p:cNvPr>
          <p:cNvSpPr/>
          <p:nvPr/>
        </p:nvSpPr>
        <p:spPr>
          <a:xfrm>
            <a:off x="7914359" y="5340954"/>
            <a:ext cx="1958795" cy="551982"/>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0, {1: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0, {1: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C = -10</a:t>
            </a:r>
          </a:p>
          <a:p>
            <a:pPr algn="ctr"/>
            <a:endParaRPr lang="en-US" sz="1100">
              <a:solidFill>
                <a:schemeClr val="tx1"/>
              </a:solidFill>
              <a:latin typeface="Arial Narrow" panose="020B0606020202030204" pitchFamily="34" charset="0"/>
              <a:ea typeface="Verdana" panose="020B0604030504040204" pitchFamily="34" charset="0"/>
              <a:cs typeface="Mangal" panose="02040503050203030202" pitchFamily="18" charset="0"/>
            </a:endParaRPr>
          </a:p>
        </p:txBody>
      </p:sp>
      <p:cxnSp>
        <p:nvCxnSpPr>
          <p:cNvPr id="69" name="Connector: Elbow 68">
            <a:extLst>
              <a:ext uri="{FF2B5EF4-FFF2-40B4-BE49-F238E27FC236}">
                <a16:creationId xmlns:a16="http://schemas.microsoft.com/office/drawing/2014/main" id="{08209086-4A46-A346-17D6-0067B6F5FCC8}"/>
              </a:ext>
            </a:extLst>
          </p:cNvPr>
          <p:cNvCxnSpPr>
            <a:cxnSpLocks/>
            <a:stCxn id="59" idx="2"/>
            <a:endCxn id="3" idx="0"/>
          </p:cNvCxnSpPr>
          <p:nvPr/>
        </p:nvCxnSpPr>
        <p:spPr>
          <a:xfrm rot="16200000" flipH="1">
            <a:off x="10028429" y="4261292"/>
            <a:ext cx="1309066" cy="84294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Connector: Elbow 71">
            <a:extLst>
              <a:ext uri="{FF2B5EF4-FFF2-40B4-BE49-F238E27FC236}">
                <a16:creationId xmlns:a16="http://schemas.microsoft.com/office/drawing/2014/main" id="{CBA9A66B-12EC-7C35-81FF-FDB8559FD847}"/>
              </a:ext>
            </a:extLst>
          </p:cNvPr>
          <p:cNvCxnSpPr>
            <a:cxnSpLocks/>
            <a:stCxn id="59" idx="2"/>
            <a:endCxn id="7" idx="0"/>
          </p:cNvCxnSpPr>
          <p:nvPr/>
        </p:nvCxnSpPr>
        <p:spPr>
          <a:xfrm rot="5400000">
            <a:off x="8921263" y="4000727"/>
            <a:ext cx="1312721" cy="136773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84" name="Rectangle 83">
            <a:extLst>
              <a:ext uri="{FF2B5EF4-FFF2-40B4-BE49-F238E27FC236}">
                <a16:creationId xmlns:a16="http://schemas.microsoft.com/office/drawing/2014/main" id="{57A24021-3571-08C6-A897-F0EF3FDE885B}"/>
              </a:ext>
            </a:extLst>
          </p:cNvPr>
          <p:cNvSpPr/>
          <p:nvPr/>
        </p:nvSpPr>
        <p:spPr>
          <a:xfrm>
            <a:off x="7900889" y="5707807"/>
            <a:ext cx="457200" cy="182880"/>
          </a:xfrm>
          <a:prstGeom prst="rect">
            <a:avLst/>
          </a:prstGeom>
          <a:solidFill>
            <a:schemeClr val="accent2"/>
          </a:solidFill>
          <a:ln>
            <a:solidFill>
              <a:schemeClr val="accent6">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a:latin typeface="Abadi" panose="020B0604020104020204" pitchFamily="34" charset="0"/>
                <a:ea typeface="Verdana" panose="020B0604030504040204" pitchFamily="34" charset="0"/>
              </a:rPr>
              <a:t>S9</a:t>
            </a:r>
          </a:p>
        </p:txBody>
      </p:sp>
      <p:sp>
        <p:nvSpPr>
          <p:cNvPr id="85" name="Rectangle 84">
            <a:extLst>
              <a:ext uri="{FF2B5EF4-FFF2-40B4-BE49-F238E27FC236}">
                <a16:creationId xmlns:a16="http://schemas.microsoft.com/office/drawing/2014/main" id="{FDF39A8B-CB7E-D045-A2AC-9920D5AA198C}"/>
              </a:ext>
            </a:extLst>
          </p:cNvPr>
          <p:cNvSpPr/>
          <p:nvPr/>
        </p:nvSpPr>
        <p:spPr>
          <a:xfrm>
            <a:off x="10125038" y="5643807"/>
            <a:ext cx="457200" cy="182880"/>
          </a:xfrm>
          <a:prstGeom prst="rect">
            <a:avLst/>
          </a:prstGeom>
          <a:solidFill>
            <a:schemeClr val="accent2"/>
          </a:solidFill>
          <a:ln>
            <a:solidFill>
              <a:schemeClr val="accent6">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a:latin typeface="Abadi" panose="020B0604020104020204" pitchFamily="34" charset="0"/>
                <a:ea typeface="Verdana" panose="020B0604030504040204" pitchFamily="34" charset="0"/>
              </a:rPr>
              <a:t>S10</a:t>
            </a:r>
          </a:p>
        </p:txBody>
      </p:sp>
      <p:sp>
        <p:nvSpPr>
          <p:cNvPr id="86" name="TextBox 35">
            <a:extLst>
              <a:ext uri="{FF2B5EF4-FFF2-40B4-BE49-F238E27FC236}">
                <a16:creationId xmlns:a16="http://schemas.microsoft.com/office/drawing/2014/main" id="{D908EFB5-75C7-F54B-AAA1-F0869AEE416A}"/>
              </a:ext>
            </a:extLst>
          </p:cNvPr>
          <p:cNvSpPr txBox="1">
            <a:spLocks noChangeArrowheads="1"/>
          </p:cNvSpPr>
          <p:nvPr/>
        </p:nvSpPr>
        <p:spPr bwMode="auto">
          <a:xfrm>
            <a:off x="9109060" y="4485881"/>
            <a:ext cx="1113607" cy="229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p = 0.5</a:t>
            </a:r>
          </a:p>
        </p:txBody>
      </p:sp>
      <p:sp>
        <p:nvSpPr>
          <p:cNvPr id="87" name="TextBox 35">
            <a:extLst>
              <a:ext uri="{FF2B5EF4-FFF2-40B4-BE49-F238E27FC236}">
                <a16:creationId xmlns:a16="http://schemas.microsoft.com/office/drawing/2014/main" id="{F3AACE50-D7EC-5E81-BD6A-4275A204CC23}"/>
              </a:ext>
            </a:extLst>
          </p:cNvPr>
          <p:cNvSpPr txBox="1">
            <a:spLocks noChangeArrowheads="1"/>
          </p:cNvSpPr>
          <p:nvPr/>
        </p:nvSpPr>
        <p:spPr bwMode="auto">
          <a:xfrm>
            <a:off x="10397519" y="4478783"/>
            <a:ext cx="1113607" cy="229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p = 0.5</a:t>
            </a:r>
          </a:p>
        </p:txBody>
      </p:sp>
      <p:sp>
        <p:nvSpPr>
          <p:cNvPr id="5" name="Slide Number Placeholder 2">
            <a:extLst>
              <a:ext uri="{FF2B5EF4-FFF2-40B4-BE49-F238E27FC236}">
                <a16:creationId xmlns:a16="http://schemas.microsoft.com/office/drawing/2014/main" id="{48A29948-4FFA-CD60-D3A3-60D4FC3ABDDE}"/>
              </a:ext>
            </a:extLst>
          </p:cNvPr>
          <p:cNvSpPr>
            <a:spLocks noGrp="1"/>
          </p:cNvSpPr>
          <p:nvPr>
            <p:ph type="sldNum" sz="quarter" idx="12"/>
          </p:nvPr>
        </p:nvSpPr>
        <p:spPr>
          <a:xfrm>
            <a:off x="10875483" y="6590584"/>
            <a:ext cx="978355" cy="212999"/>
          </a:xfrm>
        </p:spPr>
        <p:txBody>
          <a:bodyPr/>
          <a:lstStyle/>
          <a:p>
            <a:fld id="{4B5A7D23-5EA3-BB48-9A7E-29066237FEC6}" type="slidenum">
              <a:rPr lang="en-US" smtClean="0">
                <a:solidFill>
                  <a:prstClr val="black">
                    <a:tint val="75000"/>
                  </a:prstClr>
                </a:solidFill>
              </a:rPr>
              <a:pPr/>
              <a:t>51</a:t>
            </a:fld>
            <a:endParaRPr lang="en-US">
              <a:solidFill>
                <a:prstClr val="black">
                  <a:tint val="75000"/>
                </a:prstClr>
              </a:solidFill>
            </a:endParaRPr>
          </a:p>
        </p:txBody>
      </p:sp>
    </p:spTree>
    <p:extLst>
      <p:ext uri="{BB962C8B-B14F-4D97-AF65-F5344CB8AC3E}">
        <p14:creationId xmlns:p14="http://schemas.microsoft.com/office/powerpoint/2010/main" val="3757333183"/>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296EA-7D04-400F-93FD-05665A3947EA}"/>
              </a:ext>
            </a:extLst>
          </p:cNvPr>
          <p:cNvSpPr>
            <a:spLocks noGrp="1"/>
          </p:cNvSpPr>
          <p:nvPr>
            <p:ph type="title"/>
          </p:nvPr>
        </p:nvSpPr>
        <p:spPr>
          <a:xfrm>
            <a:off x="838200" y="37135"/>
            <a:ext cx="11049000" cy="600540"/>
          </a:xfrm>
        </p:spPr>
        <p:txBody>
          <a:bodyPr/>
          <a:lstStyle/>
          <a:p>
            <a:r>
              <a:rPr lang="en-US"/>
              <a:t>Sampling Algorithm</a:t>
            </a:r>
          </a:p>
        </p:txBody>
      </p:sp>
      <p:sp>
        <p:nvSpPr>
          <p:cNvPr id="31" name="Rounded Rectangle 73">
            <a:extLst>
              <a:ext uri="{FF2B5EF4-FFF2-40B4-BE49-F238E27FC236}">
                <a16:creationId xmlns:a16="http://schemas.microsoft.com/office/drawing/2014/main" id="{9F9E05D5-056F-4FBD-8572-719AC58CAAC9}"/>
              </a:ext>
            </a:extLst>
          </p:cNvPr>
          <p:cNvSpPr/>
          <p:nvPr/>
        </p:nvSpPr>
        <p:spPr bwMode="auto">
          <a:xfrm>
            <a:off x="517451" y="1219200"/>
            <a:ext cx="11012963" cy="1447800"/>
          </a:xfrm>
          <a:prstGeom prst="roundRect">
            <a:avLst/>
          </a:prstGeom>
          <a:solidFill>
            <a:schemeClr val="bg1">
              <a:lumMod val="85000"/>
            </a:schemeClr>
          </a:solidFill>
          <a:ln w="1905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33280" tIns="33280" rIns="33280" bIns="33280" numCol="1" rtlCol="0" anchor="ctr" anchorCtr="0" compatLnSpc="1">
            <a:prstTxWarp prst="textNoShape">
              <a:avLst/>
            </a:prstTxWarp>
          </a:bodyPr>
          <a:lstStyle/>
          <a:p>
            <a:pPr marL="304800" indent="-285750" eaLnBrk="1">
              <a:spcBef>
                <a:spcPts val="500"/>
              </a:spcBef>
              <a:buSzPts val="1500"/>
              <a:buFont typeface="Arial" panose="020B0604020202020204" pitchFamily="34" charset="0"/>
              <a:buChar char="•"/>
            </a:pPr>
            <a:r>
              <a:rPr lang="en-US" altLang="en-US" sz="1600">
                <a:latin typeface="Verdana" panose="020B0604030504040204" pitchFamily="34" charset="0"/>
                <a:ea typeface="Verdana" panose="020B0604030504040204" pitchFamily="34" charset="0"/>
              </a:rPr>
              <a:t>Steps through MDP</a:t>
            </a:r>
          </a:p>
          <a:p>
            <a:pPr marL="304800" indent="-285750" eaLnBrk="1">
              <a:spcBef>
                <a:spcPts val="500"/>
              </a:spcBef>
              <a:buSzPts val="1500"/>
              <a:buFont typeface="Arial" panose="020B0604020202020204" pitchFamily="34" charset="0"/>
              <a:buChar char="•"/>
            </a:pPr>
            <a:r>
              <a:rPr lang="en-US" altLang="en-US" sz="1600">
                <a:latin typeface="Verdana" panose="020B0604030504040204" pitchFamily="34" charset="0"/>
                <a:ea typeface="Verdana" panose="020B0604030504040204" pitchFamily="34" charset="0"/>
              </a:rPr>
              <a:t>Counts computation time and inter-arrival time</a:t>
            </a:r>
          </a:p>
          <a:p>
            <a:pPr marL="304800" indent="-285750" eaLnBrk="1">
              <a:spcBef>
                <a:spcPts val="500"/>
              </a:spcBef>
              <a:buSzPts val="1500"/>
              <a:buFont typeface="Arial" panose="020B0604020202020204" pitchFamily="34" charset="0"/>
              <a:buChar char="•"/>
            </a:pPr>
            <a:r>
              <a:rPr lang="en-US" altLang="en-US" sz="1600">
                <a:latin typeface="Verdana" panose="020B0604030504040204" pitchFamily="34" charset="0"/>
                <a:ea typeface="Verdana" panose="020B0604030504040204" pitchFamily="34" charset="0"/>
              </a:rPr>
              <a:t>One can observe how the MDP converges on the actual value as the number of samples increases</a:t>
            </a:r>
          </a:p>
        </p:txBody>
      </p:sp>
      <p:pic>
        <p:nvPicPr>
          <p:cNvPr id="4" name="Picture 3">
            <a:extLst>
              <a:ext uri="{FF2B5EF4-FFF2-40B4-BE49-F238E27FC236}">
                <a16:creationId xmlns:a16="http://schemas.microsoft.com/office/drawing/2014/main" id="{6585EAE2-F199-480F-AA8B-6F3EF3C9AD0A}"/>
              </a:ext>
            </a:extLst>
          </p:cNvPr>
          <p:cNvPicPr>
            <a:picLocks noChangeAspect="1"/>
          </p:cNvPicPr>
          <p:nvPr/>
        </p:nvPicPr>
        <p:blipFill>
          <a:blip r:embed="rId2"/>
          <a:stretch>
            <a:fillRect/>
          </a:stretch>
        </p:blipFill>
        <p:spPr>
          <a:xfrm>
            <a:off x="4226245" y="3311689"/>
            <a:ext cx="3739510" cy="3092286"/>
          </a:xfrm>
          <a:prstGeom prst="rect">
            <a:avLst/>
          </a:prstGeom>
        </p:spPr>
      </p:pic>
      <p:sp>
        <p:nvSpPr>
          <p:cNvPr id="7" name="TextBox 6">
            <a:extLst>
              <a:ext uri="{FF2B5EF4-FFF2-40B4-BE49-F238E27FC236}">
                <a16:creationId xmlns:a16="http://schemas.microsoft.com/office/drawing/2014/main" id="{3574A1BF-7EBC-4EB1-9BD6-DB31000FBF61}"/>
              </a:ext>
            </a:extLst>
          </p:cNvPr>
          <p:cNvSpPr txBox="1"/>
          <p:nvPr/>
        </p:nvSpPr>
        <p:spPr>
          <a:xfrm>
            <a:off x="1676400" y="2883065"/>
            <a:ext cx="8839200" cy="369332"/>
          </a:xfrm>
          <a:prstGeom prst="rect">
            <a:avLst/>
          </a:prstGeom>
          <a:noFill/>
        </p:spPr>
        <p:txBody>
          <a:bodyPr wrap="square" rtlCol="0">
            <a:spAutoFit/>
          </a:bodyPr>
          <a:lstStyle/>
          <a:p>
            <a:pPr algn="ctr"/>
            <a:r>
              <a:rPr lang="en-US">
                <a:latin typeface="Verdana" panose="020B0604030504040204" pitchFamily="34" charset="0"/>
                <a:ea typeface="Verdana" panose="020B0604030504040204" pitchFamily="34" charset="0"/>
              </a:rPr>
              <a:t>Figure: Delay Distribution for Priority Route with Completion Time = {1,2}</a:t>
            </a:r>
          </a:p>
        </p:txBody>
      </p:sp>
      <p:pic>
        <p:nvPicPr>
          <p:cNvPr id="74" name="Graphic 73" descr="Normal Distribution outline">
            <a:extLst>
              <a:ext uri="{FF2B5EF4-FFF2-40B4-BE49-F238E27FC236}">
                <a16:creationId xmlns:a16="http://schemas.microsoft.com/office/drawing/2014/main" id="{9C71FA39-911F-4B1C-8E59-994D8420287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506200" y="53083"/>
            <a:ext cx="685800" cy="685800"/>
          </a:xfrm>
          <a:prstGeom prst="rect">
            <a:avLst/>
          </a:prstGeom>
        </p:spPr>
      </p:pic>
      <p:sp>
        <p:nvSpPr>
          <p:cNvPr id="3" name="Slide Number Placeholder 2">
            <a:extLst>
              <a:ext uri="{FF2B5EF4-FFF2-40B4-BE49-F238E27FC236}">
                <a16:creationId xmlns:a16="http://schemas.microsoft.com/office/drawing/2014/main" id="{C90C8DC2-D168-1797-E7E0-C601DF12A9E4}"/>
              </a:ext>
            </a:extLst>
          </p:cNvPr>
          <p:cNvSpPr>
            <a:spLocks noGrp="1"/>
          </p:cNvSpPr>
          <p:nvPr>
            <p:ph type="sldNum" sz="quarter" idx="10"/>
          </p:nvPr>
        </p:nvSpPr>
        <p:spPr bwMode="auto">
          <a:xfrm>
            <a:off x="11088688" y="6403975"/>
            <a:ext cx="263525" cy="268288"/>
          </a:xfrm>
          <a:prstGeom prst="rect">
            <a:avLst/>
          </a:prstGeom>
          <a:noFill/>
          <a:ln>
            <a:noFill/>
          </a:ln>
          <a:effectLst/>
        </p:spPr>
        <p:txBody>
          <a:bodyPr vert="horz" wrap="none" lIns="45700" tIns="45700" rIns="45700" bIns="45700" numCol="1" anchor="ctr" anchorCtr="0" compatLnSpc="1">
            <a:prstTxWarp prst="textNoShape">
              <a:avLst/>
            </a:prstTxWarp>
          </a:bodyPr>
          <a:lstStyle>
            <a:defPPr>
              <a:defRPr lang="en-US"/>
            </a:defPPr>
            <a:lvl1pPr algn="r" rtl="0" eaLnBrk="1" fontAlgn="base" hangingPunct="0">
              <a:spcBef>
                <a:spcPct val="0"/>
              </a:spcBef>
              <a:spcAft>
                <a:spcPct val="0"/>
              </a:spcAft>
              <a:defRPr sz="1200" b="1" kern="1200">
                <a:solidFill>
                  <a:schemeClr val="bg1"/>
                </a:solidFill>
                <a:latin typeface="+mn-lt"/>
                <a:ea typeface="+mn-ea"/>
                <a:cs typeface="+mn-cs"/>
                <a:sym typeface="Calibri" panose="020F050202020403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a:lstStyle>
          <a:p>
            <a:pPr>
              <a:defRPr/>
            </a:pPr>
            <a:fld id="{4924B9CF-EA40-42B2-804F-F87EFCFE5183}" type="slidenum">
              <a:rPr lang="en-US" altLang="en-US" smtClean="0"/>
              <a:pPr>
                <a:defRPr/>
              </a:pPr>
              <a:t>52</a:t>
            </a:fld>
            <a:endParaRPr lang="en-US" altLang="en-US"/>
          </a:p>
        </p:txBody>
      </p:sp>
      <p:sp>
        <p:nvSpPr>
          <p:cNvPr id="5" name="Slide Number Placeholder 2">
            <a:extLst>
              <a:ext uri="{FF2B5EF4-FFF2-40B4-BE49-F238E27FC236}">
                <a16:creationId xmlns:a16="http://schemas.microsoft.com/office/drawing/2014/main" id="{5EAD1175-E154-04CE-08EA-8DFB06F4E6AA}"/>
              </a:ext>
            </a:extLst>
          </p:cNvPr>
          <p:cNvSpPr>
            <a:spLocks noGrp="1"/>
          </p:cNvSpPr>
          <p:nvPr>
            <p:ph type="sldNum" sz="quarter" idx="12"/>
          </p:nvPr>
        </p:nvSpPr>
        <p:spPr>
          <a:xfrm>
            <a:off x="10875483" y="6590584"/>
            <a:ext cx="978355" cy="212999"/>
          </a:xfrm>
        </p:spPr>
        <p:txBody>
          <a:bodyPr/>
          <a:lstStyle/>
          <a:p>
            <a:fld id="{4B5A7D23-5EA3-BB48-9A7E-29066237FEC6}" type="slidenum">
              <a:rPr lang="en-US" smtClean="0">
                <a:solidFill>
                  <a:prstClr val="black">
                    <a:tint val="75000"/>
                  </a:prstClr>
                </a:solidFill>
              </a:rPr>
              <a:pPr/>
              <a:t>52</a:t>
            </a:fld>
            <a:endParaRPr lang="en-US">
              <a:solidFill>
                <a:prstClr val="black">
                  <a:tint val="75000"/>
                </a:prstClr>
              </a:solidFill>
            </a:endParaRPr>
          </a:p>
        </p:txBody>
      </p:sp>
    </p:spTree>
    <p:extLst>
      <p:ext uri="{BB962C8B-B14F-4D97-AF65-F5344CB8AC3E}">
        <p14:creationId xmlns:p14="http://schemas.microsoft.com/office/powerpoint/2010/main" val="436703604"/>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D407B-683E-0857-282D-0F2C747B6FC3}"/>
              </a:ext>
            </a:extLst>
          </p:cNvPr>
          <p:cNvSpPr>
            <a:spLocks noGrp="1"/>
          </p:cNvSpPr>
          <p:nvPr>
            <p:ph type="title"/>
          </p:nvPr>
        </p:nvSpPr>
        <p:spPr/>
        <p:txBody>
          <a:bodyPr/>
          <a:lstStyle/>
          <a:p>
            <a:r>
              <a:rPr lang="en-US"/>
              <a:t>Learning the Safe (Pruned) MDP</a:t>
            </a:r>
          </a:p>
        </p:txBody>
      </p:sp>
      <p:sp>
        <p:nvSpPr>
          <p:cNvPr id="4" name="Slide Number Placeholder 3">
            <a:extLst>
              <a:ext uri="{FF2B5EF4-FFF2-40B4-BE49-F238E27FC236}">
                <a16:creationId xmlns:a16="http://schemas.microsoft.com/office/drawing/2014/main" id="{EF72E312-F2D3-8972-08A0-7CBCA018E19D}"/>
              </a:ext>
            </a:extLst>
          </p:cNvPr>
          <p:cNvSpPr>
            <a:spLocks noGrp="1"/>
          </p:cNvSpPr>
          <p:nvPr>
            <p:ph type="sldNum" sz="quarter" idx="10"/>
          </p:nvPr>
        </p:nvSpPr>
        <p:spPr bwMode="auto">
          <a:xfrm>
            <a:off x="11088688" y="6403975"/>
            <a:ext cx="263525" cy="268288"/>
          </a:xfrm>
          <a:prstGeom prst="rect">
            <a:avLst/>
          </a:prstGeom>
          <a:noFill/>
          <a:ln>
            <a:noFill/>
          </a:ln>
          <a:effectLst/>
        </p:spPr>
        <p:txBody>
          <a:bodyPr vert="horz" wrap="none" lIns="45700" tIns="45700" rIns="45700" bIns="45700" numCol="1" anchor="ctr" anchorCtr="0" compatLnSpc="1">
            <a:prstTxWarp prst="textNoShape">
              <a:avLst/>
            </a:prstTxWarp>
          </a:bodyPr>
          <a:lstStyle>
            <a:defPPr>
              <a:defRPr lang="en-US"/>
            </a:defPPr>
            <a:lvl1pPr algn="r" rtl="0" eaLnBrk="1" fontAlgn="base" hangingPunct="0">
              <a:spcBef>
                <a:spcPct val="0"/>
              </a:spcBef>
              <a:spcAft>
                <a:spcPct val="0"/>
              </a:spcAft>
              <a:defRPr sz="1200" b="1" kern="1200">
                <a:solidFill>
                  <a:schemeClr val="bg1"/>
                </a:solidFill>
                <a:latin typeface="+mn-lt"/>
                <a:ea typeface="+mn-ea"/>
                <a:cs typeface="+mn-cs"/>
                <a:sym typeface="Calibri" panose="020F050202020403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a:lstStyle>
          <a:p>
            <a:pPr>
              <a:defRPr/>
            </a:pPr>
            <a:fld id="{4924B9CF-EA40-42B2-804F-F87EFCFE5183}" type="slidenum">
              <a:rPr lang="en-US" altLang="en-US" smtClean="0"/>
              <a:pPr>
                <a:defRPr/>
              </a:pPr>
              <a:t>53</a:t>
            </a:fld>
            <a:endParaRPr lang="en-US" altLang="en-US"/>
          </a:p>
        </p:txBody>
      </p:sp>
      <p:sp>
        <p:nvSpPr>
          <p:cNvPr id="5" name="Rectangle: Rounded Corners 11">
            <a:extLst>
              <a:ext uri="{FF2B5EF4-FFF2-40B4-BE49-F238E27FC236}">
                <a16:creationId xmlns:a16="http://schemas.microsoft.com/office/drawing/2014/main" id="{423B2632-804A-391B-666F-4AE04020C993}"/>
              </a:ext>
            </a:extLst>
          </p:cNvPr>
          <p:cNvSpPr/>
          <p:nvPr/>
        </p:nvSpPr>
        <p:spPr>
          <a:xfrm>
            <a:off x="5635139" y="1839865"/>
            <a:ext cx="1956576" cy="471995"/>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{3: 0.5, 4: 0.5}, 7, {8: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3, {4: 1.0}</a:t>
            </a:r>
          </a:p>
        </p:txBody>
      </p:sp>
      <p:sp>
        <p:nvSpPr>
          <p:cNvPr id="6" name="Rectangle: Rounded Corners 12">
            <a:extLst>
              <a:ext uri="{FF2B5EF4-FFF2-40B4-BE49-F238E27FC236}">
                <a16:creationId xmlns:a16="http://schemas.microsoft.com/office/drawing/2014/main" id="{326D91C0-734C-CA9B-DDC6-80EF610F7A08}"/>
              </a:ext>
            </a:extLst>
          </p:cNvPr>
          <p:cNvSpPr/>
          <p:nvPr/>
        </p:nvSpPr>
        <p:spPr>
          <a:xfrm>
            <a:off x="2451820" y="5004745"/>
            <a:ext cx="1796856" cy="471994"/>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0, {1: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{0: 1.0}, 0, {1: 1.0}</a:t>
            </a:r>
          </a:p>
        </p:txBody>
      </p:sp>
      <p:cxnSp>
        <p:nvCxnSpPr>
          <p:cNvPr id="7" name="Connector: Elbow 13">
            <a:extLst>
              <a:ext uri="{FF2B5EF4-FFF2-40B4-BE49-F238E27FC236}">
                <a16:creationId xmlns:a16="http://schemas.microsoft.com/office/drawing/2014/main" id="{1D81A506-6AC7-7E69-3CD3-62B9B0969069}"/>
              </a:ext>
            </a:extLst>
          </p:cNvPr>
          <p:cNvCxnSpPr>
            <a:cxnSpLocks/>
          </p:cNvCxnSpPr>
          <p:nvPr/>
        </p:nvCxnSpPr>
        <p:spPr>
          <a:xfrm rot="10800000" flipH="1">
            <a:off x="2451819" y="2075864"/>
            <a:ext cx="3183319" cy="3164879"/>
          </a:xfrm>
          <a:prstGeom prst="bentConnector3">
            <a:avLst>
              <a:gd name="adj1" fmla="val -4937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Connector: Elbow 14">
            <a:extLst>
              <a:ext uri="{FF2B5EF4-FFF2-40B4-BE49-F238E27FC236}">
                <a16:creationId xmlns:a16="http://schemas.microsoft.com/office/drawing/2014/main" id="{32C07EF8-B72B-383C-2D2E-A072F01CBC4A}"/>
              </a:ext>
            </a:extLst>
          </p:cNvPr>
          <p:cNvCxnSpPr>
            <a:cxnSpLocks/>
          </p:cNvCxnSpPr>
          <p:nvPr/>
        </p:nvCxnSpPr>
        <p:spPr>
          <a:xfrm rot="16200000" flipH="1">
            <a:off x="8317058" y="608230"/>
            <a:ext cx="230819" cy="3638078"/>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5BF6D618-028E-23DC-F853-6D21E8724D31}"/>
              </a:ext>
            </a:extLst>
          </p:cNvPr>
          <p:cNvCxnSpPr>
            <a:cxnSpLocks/>
          </p:cNvCxnSpPr>
          <p:nvPr/>
        </p:nvCxnSpPr>
        <p:spPr>
          <a:xfrm>
            <a:off x="3350248" y="4781104"/>
            <a:ext cx="0" cy="2236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Rectangle: Rounded Corners 19">
            <a:extLst>
              <a:ext uri="{FF2B5EF4-FFF2-40B4-BE49-F238E27FC236}">
                <a16:creationId xmlns:a16="http://schemas.microsoft.com/office/drawing/2014/main" id="{3CED0D01-E1A1-5501-9D16-E16342E1852B}"/>
              </a:ext>
            </a:extLst>
          </p:cNvPr>
          <p:cNvSpPr/>
          <p:nvPr/>
        </p:nvSpPr>
        <p:spPr>
          <a:xfrm>
            <a:off x="5663978" y="2715792"/>
            <a:ext cx="1934393" cy="471995"/>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{3: 0.5, 4: 0.5}, 5, {6: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{0: 1.0}, 1, {2: 1.0}</a:t>
            </a:r>
          </a:p>
        </p:txBody>
      </p:sp>
      <p:cxnSp>
        <p:nvCxnSpPr>
          <p:cNvPr id="11" name="Straight Arrow Connector 10">
            <a:extLst>
              <a:ext uri="{FF2B5EF4-FFF2-40B4-BE49-F238E27FC236}">
                <a16:creationId xmlns:a16="http://schemas.microsoft.com/office/drawing/2014/main" id="{2054AEE4-B04C-B41A-BDDA-63F90717E99E}"/>
              </a:ext>
            </a:extLst>
          </p:cNvPr>
          <p:cNvCxnSpPr>
            <a:cxnSpLocks/>
          </p:cNvCxnSpPr>
          <p:nvPr/>
        </p:nvCxnSpPr>
        <p:spPr>
          <a:xfrm>
            <a:off x="6613428" y="2311860"/>
            <a:ext cx="17747" cy="4039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Rectangle: Rounded Corners 21">
            <a:extLst>
              <a:ext uri="{FF2B5EF4-FFF2-40B4-BE49-F238E27FC236}">
                <a16:creationId xmlns:a16="http://schemas.microsoft.com/office/drawing/2014/main" id="{C69F32B6-5E29-344D-819E-5A61477D3663}"/>
              </a:ext>
            </a:extLst>
          </p:cNvPr>
          <p:cNvSpPr/>
          <p:nvPr/>
        </p:nvSpPr>
        <p:spPr>
          <a:xfrm>
            <a:off x="4754458" y="3573964"/>
            <a:ext cx="1783546" cy="471995"/>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1, {3: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2, {3: 1.0}</a:t>
            </a:r>
          </a:p>
        </p:txBody>
      </p:sp>
      <p:sp>
        <p:nvSpPr>
          <p:cNvPr id="13" name="Rectangle: Rounded Corners 22">
            <a:extLst>
              <a:ext uri="{FF2B5EF4-FFF2-40B4-BE49-F238E27FC236}">
                <a16:creationId xmlns:a16="http://schemas.microsoft.com/office/drawing/2014/main" id="{838684A5-683F-9D8E-660D-48F2AB15283E}"/>
              </a:ext>
            </a:extLst>
          </p:cNvPr>
          <p:cNvSpPr/>
          <p:nvPr/>
        </p:nvSpPr>
        <p:spPr>
          <a:xfrm>
            <a:off x="6821952" y="3572485"/>
            <a:ext cx="1783546" cy="471994"/>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0, {1: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2, {2: 1.0}</a:t>
            </a:r>
          </a:p>
        </p:txBody>
      </p:sp>
      <p:cxnSp>
        <p:nvCxnSpPr>
          <p:cNvPr id="14" name="Connector: Elbow 23">
            <a:extLst>
              <a:ext uri="{FF2B5EF4-FFF2-40B4-BE49-F238E27FC236}">
                <a16:creationId xmlns:a16="http://schemas.microsoft.com/office/drawing/2014/main" id="{3EC0FD95-3841-5E90-3D23-6A412E4E49AB}"/>
              </a:ext>
            </a:extLst>
          </p:cNvPr>
          <p:cNvCxnSpPr>
            <a:cxnSpLocks/>
          </p:cNvCxnSpPr>
          <p:nvPr/>
        </p:nvCxnSpPr>
        <p:spPr>
          <a:xfrm rot="5400000">
            <a:off x="5928235" y="2899865"/>
            <a:ext cx="392095" cy="95610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or: Elbow 24">
            <a:extLst>
              <a:ext uri="{FF2B5EF4-FFF2-40B4-BE49-F238E27FC236}">
                <a16:creationId xmlns:a16="http://schemas.microsoft.com/office/drawing/2014/main" id="{1C87134D-DA0F-63FC-81A7-B8556B0EFC38}"/>
              </a:ext>
            </a:extLst>
          </p:cNvPr>
          <p:cNvCxnSpPr>
            <a:cxnSpLocks/>
          </p:cNvCxnSpPr>
          <p:nvPr/>
        </p:nvCxnSpPr>
        <p:spPr>
          <a:xfrm rot="16200000" flipH="1">
            <a:off x="6973814" y="2810390"/>
            <a:ext cx="386177" cy="112913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8010EAA-2936-0360-E779-0784387F3AFB}"/>
              </a:ext>
            </a:extLst>
          </p:cNvPr>
          <p:cNvCxnSpPr>
            <a:cxnSpLocks/>
          </p:cNvCxnSpPr>
          <p:nvPr/>
        </p:nvCxnSpPr>
        <p:spPr>
          <a:xfrm>
            <a:off x="5646231" y="4045959"/>
            <a:ext cx="11091" cy="1523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Rectangle: Rounded Corners 26">
            <a:extLst>
              <a:ext uri="{FF2B5EF4-FFF2-40B4-BE49-F238E27FC236}">
                <a16:creationId xmlns:a16="http://schemas.microsoft.com/office/drawing/2014/main" id="{AA9D2D4E-F5FC-B41F-88C0-90C4DBA358B4}"/>
              </a:ext>
            </a:extLst>
          </p:cNvPr>
          <p:cNvSpPr/>
          <p:nvPr/>
        </p:nvSpPr>
        <p:spPr>
          <a:xfrm>
            <a:off x="9271000" y="2542679"/>
            <a:ext cx="1958794" cy="471994"/>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{3: 0.5, 4: 0.5}, 6, {7: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2, {3: 1.0}</a:t>
            </a:r>
          </a:p>
        </p:txBody>
      </p:sp>
      <p:sp>
        <p:nvSpPr>
          <p:cNvPr id="18" name="TextBox 15">
            <a:extLst>
              <a:ext uri="{FF2B5EF4-FFF2-40B4-BE49-F238E27FC236}">
                <a16:creationId xmlns:a16="http://schemas.microsoft.com/office/drawing/2014/main" id="{3EB53E8F-55DA-DEFA-A016-67BBB2C5DF86}"/>
              </a:ext>
            </a:extLst>
          </p:cNvPr>
          <p:cNvSpPr txBox="1">
            <a:spLocks noChangeArrowheads="1"/>
          </p:cNvSpPr>
          <p:nvPr/>
        </p:nvSpPr>
        <p:spPr bwMode="auto">
          <a:xfrm>
            <a:off x="9665864" y="2215685"/>
            <a:ext cx="874026" cy="22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None</a:t>
            </a:r>
          </a:p>
        </p:txBody>
      </p:sp>
      <p:sp>
        <p:nvSpPr>
          <p:cNvPr id="19" name="TextBox 17">
            <a:extLst>
              <a:ext uri="{FF2B5EF4-FFF2-40B4-BE49-F238E27FC236}">
                <a16:creationId xmlns:a16="http://schemas.microsoft.com/office/drawing/2014/main" id="{9176A1D0-C819-31F6-DDF4-618E827A408C}"/>
              </a:ext>
            </a:extLst>
          </p:cNvPr>
          <p:cNvSpPr txBox="1">
            <a:spLocks noChangeArrowheads="1"/>
          </p:cNvSpPr>
          <p:nvPr/>
        </p:nvSpPr>
        <p:spPr bwMode="auto">
          <a:xfrm>
            <a:off x="3319191" y="4084429"/>
            <a:ext cx="534621" cy="230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1</a:t>
            </a:r>
          </a:p>
        </p:txBody>
      </p:sp>
      <p:sp>
        <p:nvSpPr>
          <p:cNvPr id="20" name="TextBox 18">
            <a:extLst>
              <a:ext uri="{FF2B5EF4-FFF2-40B4-BE49-F238E27FC236}">
                <a16:creationId xmlns:a16="http://schemas.microsoft.com/office/drawing/2014/main" id="{4746C1FE-C628-0404-15D6-3FB9EC8C6819}"/>
              </a:ext>
            </a:extLst>
          </p:cNvPr>
          <p:cNvSpPr txBox="1">
            <a:spLocks noChangeArrowheads="1"/>
          </p:cNvSpPr>
          <p:nvPr/>
        </p:nvSpPr>
        <p:spPr bwMode="auto">
          <a:xfrm>
            <a:off x="6591244" y="2483494"/>
            <a:ext cx="534619" cy="229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1</a:t>
            </a:r>
          </a:p>
        </p:txBody>
      </p:sp>
      <p:sp>
        <p:nvSpPr>
          <p:cNvPr id="21" name="Rectangle: Rounded Corners 36">
            <a:extLst>
              <a:ext uri="{FF2B5EF4-FFF2-40B4-BE49-F238E27FC236}">
                <a16:creationId xmlns:a16="http://schemas.microsoft.com/office/drawing/2014/main" id="{39F44A93-5AB1-3758-81C2-745ECB54505C}"/>
              </a:ext>
            </a:extLst>
          </p:cNvPr>
          <p:cNvSpPr/>
          <p:nvPr/>
        </p:nvSpPr>
        <p:spPr>
          <a:xfrm>
            <a:off x="4763332" y="4198358"/>
            <a:ext cx="1785763" cy="471995"/>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0, {1: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{0: 1.0}, 0, {1: 1.0}</a:t>
            </a:r>
          </a:p>
        </p:txBody>
      </p:sp>
      <p:sp>
        <p:nvSpPr>
          <p:cNvPr id="22" name="Rectangle: Rounded Corners 37">
            <a:extLst>
              <a:ext uri="{FF2B5EF4-FFF2-40B4-BE49-F238E27FC236}">
                <a16:creationId xmlns:a16="http://schemas.microsoft.com/office/drawing/2014/main" id="{17A52B26-F27D-95CD-9393-803D79762F84}"/>
              </a:ext>
            </a:extLst>
          </p:cNvPr>
          <p:cNvSpPr/>
          <p:nvPr/>
        </p:nvSpPr>
        <p:spPr>
          <a:xfrm>
            <a:off x="6821952" y="4190961"/>
            <a:ext cx="1783546" cy="521208"/>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0, {1: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{1: 1.0}, 0, {1: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C = -10</a:t>
            </a:r>
          </a:p>
        </p:txBody>
      </p:sp>
      <p:cxnSp>
        <p:nvCxnSpPr>
          <p:cNvPr id="23" name="Straight Arrow Connector 22">
            <a:extLst>
              <a:ext uri="{FF2B5EF4-FFF2-40B4-BE49-F238E27FC236}">
                <a16:creationId xmlns:a16="http://schemas.microsoft.com/office/drawing/2014/main" id="{8253AE40-21D9-5277-158D-CE7BE1AE0172}"/>
              </a:ext>
            </a:extLst>
          </p:cNvPr>
          <p:cNvCxnSpPr>
            <a:cxnSpLocks/>
          </p:cNvCxnSpPr>
          <p:nvPr/>
        </p:nvCxnSpPr>
        <p:spPr>
          <a:xfrm>
            <a:off x="7713725" y="4044479"/>
            <a:ext cx="0" cy="1464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2">
            <a:extLst>
              <a:ext uri="{FF2B5EF4-FFF2-40B4-BE49-F238E27FC236}">
                <a16:creationId xmlns:a16="http://schemas.microsoft.com/office/drawing/2014/main" id="{3C869656-C405-9BF5-F6F8-7E532015A5A1}"/>
              </a:ext>
            </a:extLst>
          </p:cNvPr>
          <p:cNvSpPr txBox="1">
            <a:spLocks noChangeArrowheads="1"/>
          </p:cNvSpPr>
          <p:nvPr/>
        </p:nvSpPr>
        <p:spPr bwMode="auto">
          <a:xfrm>
            <a:off x="5710562" y="4011928"/>
            <a:ext cx="534621" cy="22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1</a:t>
            </a:r>
          </a:p>
        </p:txBody>
      </p:sp>
      <p:sp>
        <p:nvSpPr>
          <p:cNvPr id="25" name="TextBox 23">
            <a:extLst>
              <a:ext uri="{FF2B5EF4-FFF2-40B4-BE49-F238E27FC236}">
                <a16:creationId xmlns:a16="http://schemas.microsoft.com/office/drawing/2014/main" id="{B02858B3-F823-88C4-6345-FDB3B1B9B882}"/>
              </a:ext>
            </a:extLst>
          </p:cNvPr>
          <p:cNvSpPr txBox="1">
            <a:spLocks noChangeArrowheads="1"/>
          </p:cNvSpPr>
          <p:nvPr/>
        </p:nvSpPr>
        <p:spPr bwMode="auto">
          <a:xfrm>
            <a:off x="7773619" y="4003050"/>
            <a:ext cx="534621" cy="22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1</a:t>
            </a:r>
          </a:p>
        </p:txBody>
      </p:sp>
      <p:sp>
        <p:nvSpPr>
          <p:cNvPr id="26" name="Rectangle: Rounded Corners 42">
            <a:extLst>
              <a:ext uri="{FF2B5EF4-FFF2-40B4-BE49-F238E27FC236}">
                <a16:creationId xmlns:a16="http://schemas.microsoft.com/office/drawing/2014/main" id="{E3A27DAB-7A1B-201D-D9EA-1EACF2A2781C}"/>
              </a:ext>
            </a:extLst>
          </p:cNvPr>
          <p:cNvSpPr/>
          <p:nvPr/>
        </p:nvSpPr>
        <p:spPr>
          <a:xfrm>
            <a:off x="1200677" y="2542678"/>
            <a:ext cx="1785763" cy="544497"/>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4, {5: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0, {1: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C = -10</a:t>
            </a:r>
          </a:p>
          <a:p>
            <a:pPr algn="ctr"/>
            <a:endParaRPr lang="en-US" sz="1100">
              <a:solidFill>
                <a:schemeClr val="tx1"/>
              </a:solidFill>
              <a:latin typeface="Arial Narrow" panose="020B0606020202030204" pitchFamily="34" charset="0"/>
              <a:ea typeface="Verdana" panose="020B0604030504040204" pitchFamily="34" charset="0"/>
              <a:cs typeface="Mangal" panose="02040503050203030202" pitchFamily="18" charset="0"/>
            </a:endParaRPr>
          </a:p>
        </p:txBody>
      </p:sp>
      <p:sp>
        <p:nvSpPr>
          <p:cNvPr id="27" name="Rectangle: Rounded Corners 43">
            <a:extLst>
              <a:ext uri="{FF2B5EF4-FFF2-40B4-BE49-F238E27FC236}">
                <a16:creationId xmlns:a16="http://schemas.microsoft.com/office/drawing/2014/main" id="{A44E85D9-0F64-ED19-C0EE-648EA5578CA0}"/>
              </a:ext>
            </a:extLst>
          </p:cNvPr>
          <p:cNvSpPr/>
          <p:nvPr/>
        </p:nvSpPr>
        <p:spPr>
          <a:xfrm>
            <a:off x="2458475" y="3588759"/>
            <a:ext cx="1783546" cy="544497"/>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3, {4: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3, {4: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C = -10</a:t>
            </a:r>
          </a:p>
          <a:p>
            <a:pPr algn="ctr"/>
            <a:endParaRPr lang="en-US" sz="1100">
              <a:solidFill>
                <a:schemeClr val="tx1"/>
              </a:solidFill>
              <a:latin typeface="Arial Narrow" panose="020B0606020202030204" pitchFamily="34" charset="0"/>
              <a:ea typeface="Verdana" panose="020B0604030504040204" pitchFamily="34" charset="0"/>
              <a:cs typeface="Mangal" panose="02040503050203030202" pitchFamily="18" charset="0"/>
            </a:endParaRPr>
          </a:p>
        </p:txBody>
      </p:sp>
      <p:cxnSp>
        <p:nvCxnSpPr>
          <p:cNvPr id="28" name="Connector: Elbow 44">
            <a:extLst>
              <a:ext uri="{FF2B5EF4-FFF2-40B4-BE49-F238E27FC236}">
                <a16:creationId xmlns:a16="http://schemas.microsoft.com/office/drawing/2014/main" id="{085E4AB2-5382-7346-BA0B-57467F482476}"/>
              </a:ext>
            </a:extLst>
          </p:cNvPr>
          <p:cNvCxnSpPr>
            <a:cxnSpLocks/>
            <a:stCxn id="5" idx="2"/>
            <a:endCxn id="26" idx="0"/>
          </p:cNvCxnSpPr>
          <p:nvPr/>
        </p:nvCxnSpPr>
        <p:spPr>
          <a:xfrm rot="5400000">
            <a:off x="4238084" y="167335"/>
            <a:ext cx="230818" cy="4519868"/>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Connector: Elbow 45">
            <a:extLst>
              <a:ext uri="{FF2B5EF4-FFF2-40B4-BE49-F238E27FC236}">
                <a16:creationId xmlns:a16="http://schemas.microsoft.com/office/drawing/2014/main" id="{CF949522-D071-BBE2-D732-3D2D73CF593D}"/>
              </a:ext>
            </a:extLst>
          </p:cNvPr>
          <p:cNvCxnSpPr>
            <a:cxnSpLocks/>
            <a:stCxn id="5" idx="2"/>
            <a:endCxn id="27" idx="0"/>
          </p:cNvCxnSpPr>
          <p:nvPr/>
        </p:nvCxnSpPr>
        <p:spPr>
          <a:xfrm rot="5400000">
            <a:off x="4343389" y="1318720"/>
            <a:ext cx="1276899" cy="3263179"/>
          </a:xfrm>
          <a:prstGeom prst="bentConnector3">
            <a:avLst>
              <a:gd name="adj1" fmla="val 9079"/>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TextBox 28">
            <a:extLst>
              <a:ext uri="{FF2B5EF4-FFF2-40B4-BE49-F238E27FC236}">
                <a16:creationId xmlns:a16="http://schemas.microsoft.com/office/drawing/2014/main" id="{A065027F-8A92-F155-7F2D-2C634690C490}"/>
              </a:ext>
            </a:extLst>
          </p:cNvPr>
          <p:cNvSpPr txBox="1">
            <a:spLocks noChangeArrowheads="1"/>
          </p:cNvSpPr>
          <p:nvPr/>
        </p:nvSpPr>
        <p:spPr bwMode="auto">
          <a:xfrm>
            <a:off x="6553532" y="3193706"/>
            <a:ext cx="534621" cy="229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a:t>
            </a:r>
          </a:p>
        </p:txBody>
      </p:sp>
      <p:cxnSp>
        <p:nvCxnSpPr>
          <p:cNvPr id="31" name="Connector: Elbow 47">
            <a:extLst>
              <a:ext uri="{FF2B5EF4-FFF2-40B4-BE49-F238E27FC236}">
                <a16:creationId xmlns:a16="http://schemas.microsoft.com/office/drawing/2014/main" id="{2FFD929B-9E75-1695-4956-069C19E6BB6D}"/>
              </a:ext>
            </a:extLst>
          </p:cNvPr>
          <p:cNvCxnSpPr>
            <a:cxnSpLocks/>
            <a:stCxn id="26" idx="2"/>
            <a:endCxn id="27" idx="0"/>
          </p:cNvCxnSpPr>
          <p:nvPr/>
        </p:nvCxnSpPr>
        <p:spPr>
          <a:xfrm rot="16200000" flipH="1">
            <a:off x="2471111" y="2709622"/>
            <a:ext cx="501584" cy="1256689"/>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Connector: Elbow 48">
            <a:extLst>
              <a:ext uri="{FF2B5EF4-FFF2-40B4-BE49-F238E27FC236}">
                <a16:creationId xmlns:a16="http://schemas.microsoft.com/office/drawing/2014/main" id="{2EAAE130-E2ED-6C3F-541F-A2E61AB74418}"/>
              </a:ext>
            </a:extLst>
          </p:cNvPr>
          <p:cNvCxnSpPr/>
          <p:nvPr/>
        </p:nvCxnSpPr>
        <p:spPr>
          <a:xfrm rot="5400000" flipH="1">
            <a:off x="4349355" y="3362386"/>
            <a:ext cx="2593751" cy="22183"/>
          </a:xfrm>
          <a:prstGeom prst="bentConnector4">
            <a:avLst>
              <a:gd name="adj1" fmla="val -36580"/>
              <a:gd name="adj2" fmla="val 22644498"/>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Connector: Elbow 49">
            <a:extLst>
              <a:ext uri="{FF2B5EF4-FFF2-40B4-BE49-F238E27FC236}">
                <a16:creationId xmlns:a16="http://schemas.microsoft.com/office/drawing/2014/main" id="{2F2C977B-ABEE-0F07-4215-1C6DF61BB3AE}"/>
              </a:ext>
            </a:extLst>
          </p:cNvPr>
          <p:cNvCxnSpPr>
            <a:cxnSpLocks/>
          </p:cNvCxnSpPr>
          <p:nvPr/>
        </p:nvCxnSpPr>
        <p:spPr>
          <a:xfrm rot="5400000" flipH="1">
            <a:off x="5381256" y="2330486"/>
            <a:ext cx="2586353" cy="2078586"/>
          </a:xfrm>
          <a:prstGeom prst="bentConnector4">
            <a:avLst>
              <a:gd name="adj1" fmla="val -42681"/>
              <a:gd name="adj2" fmla="val 351554"/>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TextBox 32">
            <a:extLst>
              <a:ext uri="{FF2B5EF4-FFF2-40B4-BE49-F238E27FC236}">
                <a16:creationId xmlns:a16="http://schemas.microsoft.com/office/drawing/2014/main" id="{379A3CF8-138D-CB0B-5F20-BC18EAE75EB3}"/>
              </a:ext>
            </a:extLst>
          </p:cNvPr>
          <p:cNvSpPr txBox="1">
            <a:spLocks noChangeArrowheads="1"/>
          </p:cNvSpPr>
          <p:nvPr/>
        </p:nvSpPr>
        <p:spPr bwMode="auto">
          <a:xfrm>
            <a:off x="1304938" y="5016582"/>
            <a:ext cx="1035966" cy="372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1, None</a:t>
            </a:r>
          </a:p>
          <a:p>
            <a:endParaRPr lang="en-US" altLang="en-US" sz="1000"/>
          </a:p>
        </p:txBody>
      </p:sp>
      <p:sp>
        <p:nvSpPr>
          <p:cNvPr id="35" name="TextBox 33">
            <a:extLst>
              <a:ext uri="{FF2B5EF4-FFF2-40B4-BE49-F238E27FC236}">
                <a16:creationId xmlns:a16="http://schemas.microsoft.com/office/drawing/2014/main" id="{CEAD59B6-D5D4-244D-320D-9868FD7565FC}"/>
              </a:ext>
            </a:extLst>
          </p:cNvPr>
          <p:cNvSpPr txBox="1">
            <a:spLocks noChangeArrowheads="1"/>
          </p:cNvSpPr>
          <p:nvPr/>
        </p:nvSpPr>
        <p:spPr bwMode="auto">
          <a:xfrm>
            <a:off x="5588554" y="4710302"/>
            <a:ext cx="1146881" cy="372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1, None</a:t>
            </a:r>
          </a:p>
          <a:p>
            <a:endParaRPr lang="en-US" altLang="en-US" sz="1000"/>
          </a:p>
        </p:txBody>
      </p:sp>
      <p:sp>
        <p:nvSpPr>
          <p:cNvPr id="36" name="TextBox 34">
            <a:extLst>
              <a:ext uri="{FF2B5EF4-FFF2-40B4-BE49-F238E27FC236}">
                <a16:creationId xmlns:a16="http://schemas.microsoft.com/office/drawing/2014/main" id="{B106374D-A785-24F6-B30F-FE2659C23DD4}"/>
              </a:ext>
            </a:extLst>
          </p:cNvPr>
          <p:cNvSpPr txBox="1">
            <a:spLocks noChangeArrowheads="1"/>
          </p:cNvSpPr>
          <p:nvPr/>
        </p:nvSpPr>
        <p:spPr bwMode="auto">
          <a:xfrm>
            <a:off x="7671576" y="4695506"/>
            <a:ext cx="1040402" cy="372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1, None</a:t>
            </a:r>
          </a:p>
          <a:p>
            <a:endParaRPr lang="en-US" altLang="en-US" sz="1000"/>
          </a:p>
        </p:txBody>
      </p:sp>
      <mc:AlternateContent xmlns:mc="http://schemas.openxmlformats.org/markup-compatibility/2006" xmlns:a14="http://schemas.microsoft.com/office/drawing/2010/main">
        <mc:Choice Requires="a14">
          <p:sp>
            <p:nvSpPr>
              <p:cNvPr id="37" name="TextBox 35">
                <a:extLst>
                  <a:ext uri="{FF2B5EF4-FFF2-40B4-BE49-F238E27FC236}">
                    <a16:creationId xmlns:a16="http://schemas.microsoft.com/office/drawing/2014/main" id="{E28B9F2C-F4DB-B0DD-C327-2D11822226B2}"/>
                  </a:ext>
                </a:extLst>
              </p:cNvPr>
              <p:cNvSpPr txBox="1">
                <a:spLocks noChangeArrowheads="1"/>
              </p:cNvSpPr>
              <p:nvPr/>
            </p:nvSpPr>
            <p:spPr bwMode="auto">
              <a:xfrm>
                <a:off x="2132380" y="2211247"/>
                <a:ext cx="1113607" cy="24622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p </a:t>
                </a:r>
                <a14:m>
                  <m:oMath xmlns:m="http://schemas.openxmlformats.org/officeDocument/2006/math">
                    <m:r>
                      <a:rPr lang="en-US" altLang="en-US" sz="1000" i="1" smtClean="0">
                        <a:latin typeface="Cambria Math" panose="02040503050406030204" pitchFamily="18" charset="0"/>
                        <a:ea typeface="Cambria Math" panose="02040503050406030204" pitchFamily="18" charset="0"/>
                      </a:rPr>
                      <m:t>≈</m:t>
                    </m:r>
                    <m:r>
                      <a:rPr lang="en-US" altLang="en-US" sz="1000" b="0" i="1" smtClean="0">
                        <a:latin typeface="Cambria Math" panose="02040503050406030204" pitchFamily="18" charset="0"/>
                        <a:ea typeface="Cambria Math" panose="02040503050406030204" pitchFamily="18" charset="0"/>
                      </a:rPr>
                      <m:t> </m:t>
                    </m:r>
                  </m:oMath>
                </a14:m>
                <a:r>
                  <a:rPr lang="en-US" altLang="en-US" sz="1000"/>
                  <a:t>0.5</a:t>
                </a:r>
              </a:p>
            </p:txBody>
          </p:sp>
        </mc:Choice>
        <mc:Fallback xmlns="">
          <p:sp>
            <p:nvSpPr>
              <p:cNvPr id="37" name="TextBox 35">
                <a:extLst>
                  <a:ext uri="{FF2B5EF4-FFF2-40B4-BE49-F238E27FC236}">
                    <a16:creationId xmlns:a16="http://schemas.microsoft.com/office/drawing/2014/main" id="{E28B9F2C-F4DB-B0DD-C327-2D11822226B2}"/>
                  </a:ext>
                </a:extLst>
              </p:cNvPr>
              <p:cNvSpPr txBox="1">
                <a:spLocks noRot="1" noChangeAspect="1" noMove="1" noResize="1" noEditPoints="1" noAdjustHandles="1" noChangeArrowheads="1" noChangeShapeType="1" noTextEdit="1"/>
              </p:cNvSpPr>
              <p:nvPr/>
            </p:nvSpPr>
            <p:spPr bwMode="auto">
              <a:xfrm>
                <a:off x="2132380" y="2211247"/>
                <a:ext cx="1113607" cy="246221"/>
              </a:xfrm>
              <a:prstGeom prst="rect">
                <a:avLst/>
              </a:prstGeom>
              <a:blipFill>
                <a:blip r:embed="rId2"/>
                <a:stretch>
                  <a:fillRect t="-2500" b="-10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6">
                <a:extLst>
                  <a:ext uri="{FF2B5EF4-FFF2-40B4-BE49-F238E27FC236}">
                    <a16:creationId xmlns:a16="http://schemas.microsoft.com/office/drawing/2014/main" id="{748D3E07-7C5A-29AF-D6E3-ACB988890E3A}"/>
                  </a:ext>
                </a:extLst>
              </p:cNvPr>
              <p:cNvSpPr txBox="1">
                <a:spLocks noChangeArrowheads="1"/>
              </p:cNvSpPr>
              <p:nvPr/>
            </p:nvSpPr>
            <p:spPr bwMode="auto">
              <a:xfrm>
                <a:off x="3321410" y="2951050"/>
                <a:ext cx="1113607" cy="24622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p </a:t>
                </a:r>
                <a14:m>
                  <m:oMath xmlns:m="http://schemas.openxmlformats.org/officeDocument/2006/math">
                    <m:r>
                      <a:rPr lang="en-US" altLang="en-US" sz="1000" i="1" smtClean="0">
                        <a:latin typeface="Cambria Math" panose="02040503050406030204" pitchFamily="18" charset="0"/>
                        <a:ea typeface="Cambria Math" panose="02040503050406030204" pitchFamily="18" charset="0"/>
                      </a:rPr>
                      <m:t>≈</m:t>
                    </m:r>
                    <m:r>
                      <a:rPr lang="en-US" altLang="en-US" sz="1000" b="0" i="1" smtClean="0">
                        <a:latin typeface="Cambria Math" panose="02040503050406030204" pitchFamily="18" charset="0"/>
                        <a:ea typeface="Cambria Math" panose="02040503050406030204" pitchFamily="18" charset="0"/>
                      </a:rPr>
                      <m:t> </m:t>
                    </m:r>
                  </m:oMath>
                </a14:m>
                <a:r>
                  <a:rPr lang="en-US" altLang="en-US" sz="1000"/>
                  <a:t>0.5</a:t>
                </a:r>
              </a:p>
            </p:txBody>
          </p:sp>
        </mc:Choice>
        <mc:Fallback xmlns="">
          <p:sp>
            <p:nvSpPr>
              <p:cNvPr id="38" name="TextBox 36">
                <a:extLst>
                  <a:ext uri="{FF2B5EF4-FFF2-40B4-BE49-F238E27FC236}">
                    <a16:creationId xmlns:a16="http://schemas.microsoft.com/office/drawing/2014/main" id="{748D3E07-7C5A-29AF-D6E3-ACB988890E3A}"/>
                  </a:ext>
                </a:extLst>
              </p:cNvPr>
              <p:cNvSpPr txBox="1">
                <a:spLocks noRot="1" noChangeAspect="1" noMove="1" noResize="1" noEditPoints="1" noAdjustHandles="1" noChangeArrowheads="1" noChangeShapeType="1" noTextEdit="1"/>
              </p:cNvSpPr>
              <p:nvPr/>
            </p:nvSpPr>
            <p:spPr bwMode="auto">
              <a:xfrm>
                <a:off x="3321410" y="2951050"/>
                <a:ext cx="1113607" cy="246221"/>
              </a:xfrm>
              <a:prstGeom prst="rect">
                <a:avLst/>
              </a:prstGeom>
              <a:blipFill>
                <a:blip r:embed="rId3"/>
                <a:stretch>
                  <a:fillRect b="-125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39" name="TextBox 37">
            <a:extLst>
              <a:ext uri="{FF2B5EF4-FFF2-40B4-BE49-F238E27FC236}">
                <a16:creationId xmlns:a16="http://schemas.microsoft.com/office/drawing/2014/main" id="{B91F48B6-F90B-5C0F-9138-156DAE067F64}"/>
              </a:ext>
            </a:extLst>
          </p:cNvPr>
          <p:cNvSpPr txBox="1">
            <a:spLocks noChangeArrowheads="1"/>
          </p:cNvSpPr>
          <p:nvPr/>
        </p:nvSpPr>
        <p:spPr bwMode="auto">
          <a:xfrm>
            <a:off x="1317141" y="3157591"/>
            <a:ext cx="1035964" cy="372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1, None</a:t>
            </a:r>
          </a:p>
          <a:p>
            <a:endParaRPr lang="en-US" altLang="en-US" sz="1000"/>
          </a:p>
        </p:txBody>
      </p:sp>
      <mc:AlternateContent xmlns:mc="http://schemas.openxmlformats.org/markup-compatibility/2006" xmlns:a14="http://schemas.microsoft.com/office/drawing/2010/main">
        <mc:Choice Requires="a14">
          <p:sp>
            <p:nvSpPr>
              <p:cNvPr id="40" name="TextBox 38">
                <a:extLst>
                  <a:ext uri="{FF2B5EF4-FFF2-40B4-BE49-F238E27FC236}">
                    <a16:creationId xmlns:a16="http://schemas.microsoft.com/office/drawing/2014/main" id="{64EBD51A-132A-03EC-6428-DDF970637BA3}"/>
                  </a:ext>
                </a:extLst>
              </p:cNvPr>
              <p:cNvSpPr txBox="1">
                <a:spLocks noChangeArrowheads="1"/>
              </p:cNvSpPr>
              <p:nvPr/>
            </p:nvSpPr>
            <p:spPr bwMode="auto">
              <a:xfrm>
                <a:off x="4803262" y="3363860"/>
                <a:ext cx="1113607" cy="24622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p </a:t>
                </a:r>
                <a14:m>
                  <m:oMath xmlns:m="http://schemas.openxmlformats.org/officeDocument/2006/math">
                    <m:r>
                      <a:rPr lang="en-US" altLang="en-US" sz="1000" i="1" smtClean="0">
                        <a:latin typeface="Cambria Math" panose="02040503050406030204" pitchFamily="18" charset="0"/>
                        <a:ea typeface="Cambria Math" panose="02040503050406030204" pitchFamily="18" charset="0"/>
                      </a:rPr>
                      <m:t>≈</m:t>
                    </m:r>
                    <m:r>
                      <a:rPr lang="en-US" altLang="en-US" sz="1000" b="0" i="1" smtClean="0">
                        <a:latin typeface="Cambria Math" panose="02040503050406030204" pitchFamily="18" charset="0"/>
                        <a:ea typeface="Cambria Math" panose="02040503050406030204" pitchFamily="18" charset="0"/>
                      </a:rPr>
                      <m:t> </m:t>
                    </m:r>
                  </m:oMath>
                </a14:m>
                <a:r>
                  <a:rPr lang="en-US" altLang="en-US" sz="1000"/>
                  <a:t>0.5</a:t>
                </a:r>
              </a:p>
            </p:txBody>
          </p:sp>
        </mc:Choice>
        <mc:Fallback xmlns="">
          <p:sp>
            <p:nvSpPr>
              <p:cNvPr id="40" name="TextBox 38">
                <a:extLst>
                  <a:ext uri="{FF2B5EF4-FFF2-40B4-BE49-F238E27FC236}">
                    <a16:creationId xmlns:a16="http://schemas.microsoft.com/office/drawing/2014/main" id="{64EBD51A-132A-03EC-6428-DDF970637BA3}"/>
                  </a:ext>
                </a:extLst>
              </p:cNvPr>
              <p:cNvSpPr txBox="1">
                <a:spLocks noRot="1" noChangeAspect="1" noMove="1" noResize="1" noEditPoints="1" noAdjustHandles="1" noChangeArrowheads="1" noChangeShapeType="1" noTextEdit="1"/>
              </p:cNvSpPr>
              <p:nvPr/>
            </p:nvSpPr>
            <p:spPr bwMode="auto">
              <a:xfrm>
                <a:off x="4803262" y="3363860"/>
                <a:ext cx="1113607" cy="246221"/>
              </a:xfrm>
              <a:prstGeom prst="rect">
                <a:avLst/>
              </a:prstGeom>
              <a:blipFill>
                <a:blip r:embed="rId4"/>
                <a:stretch>
                  <a:fillRect b="-10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39">
                <a:extLst>
                  <a:ext uri="{FF2B5EF4-FFF2-40B4-BE49-F238E27FC236}">
                    <a16:creationId xmlns:a16="http://schemas.microsoft.com/office/drawing/2014/main" id="{BF0AB642-99CE-F1C5-72D1-A2ED4E01E6E2}"/>
                  </a:ext>
                </a:extLst>
              </p:cNvPr>
              <p:cNvSpPr txBox="1">
                <a:spLocks noChangeArrowheads="1"/>
              </p:cNvSpPr>
              <p:nvPr/>
            </p:nvSpPr>
            <p:spPr bwMode="auto">
              <a:xfrm>
                <a:off x="7744781" y="3335748"/>
                <a:ext cx="1115825" cy="24622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p </a:t>
                </a:r>
                <a14:m>
                  <m:oMath xmlns:m="http://schemas.openxmlformats.org/officeDocument/2006/math">
                    <m:r>
                      <a:rPr lang="en-US" altLang="en-US" sz="1000" i="1" smtClean="0">
                        <a:latin typeface="Cambria Math" panose="02040503050406030204" pitchFamily="18" charset="0"/>
                        <a:ea typeface="Cambria Math" panose="02040503050406030204" pitchFamily="18" charset="0"/>
                      </a:rPr>
                      <m:t>≈</m:t>
                    </m:r>
                    <m:r>
                      <a:rPr lang="en-US" altLang="en-US" sz="1000" b="0" i="1" smtClean="0">
                        <a:latin typeface="Cambria Math" panose="02040503050406030204" pitchFamily="18" charset="0"/>
                        <a:ea typeface="Cambria Math" panose="02040503050406030204" pitchFamily="18" charset="0"/>
                      </a:rPr>
                      <m:t> </m:t>
                    </m:r>
                  </m:oMath>
                </a14:m>
                <a:r>
                  <a:rPr lang="en-US" altLang="en-US" sz="1000"/>
                  <a:t>0.5</a:t>
                </a:r>
              </a:p>
            </p:txBody>
          </p:sp>
        </mc:Choice>
        <mc:Fallback xmlns="">
          <p:sp>
            <p:nvSpPr>
              <p:cNvPr id="41" name="TextBox 39">
                <a:extLst>
                  <a:ext uri="{FF2B5EF4-FFF2-40B4-BE49-F238E27FC236}">
                    <a16:creationId xmlns:a16="http://schemas.microsoft.com/office/drawing/2014/main" id="{BF0AB642-99CE-F1C5-72D1-A2ED4E01E6E2}"/>
                  </a:ext>
                </a:extLst>
              </p:cNvPr>
              <p:cNvSpPr txBox="1">
                <a:spLocks noRot="1" noChangeAspect="1" noMove="1" noResize="1" noEditPoints="1" noAdjustHandles="1" noChangeArrowheads="1" noChangeShapeType="1" noTextEdit="1"/>
              </p:cNvSpPr>
              <p:nvPr/>
            </p:nvSpPr>
            <p:spPr bwMode="auto">
              <a:xfrm>
                <a:off x="7744781" y="3335748"/>
                <a:ext cx="1115825" cy="246221"/>
              </a:xfrm>
              <a:prstGeom prst="rect">
                <a:avLst/>
              </a:prstGeom>
              <a:blipFill>
                <a:blip r:embed="rId5"/>
                <a:stretch>
                  <a:fillRect b="-975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42" name="Rectangle: Rounded Corners 58">
            <a:extLst>
              <a:ext uri="{FF2B5EF4-FFF2-40B4-BE49-F238E27FC236}">
                <a16:creationId xmlns:a16="http://schemas.microsoft.com/office/drawing/2014/main" id="{FB77DE79-E284-6751-69DA-69D575BAC20A}"/>
              </a:ext>
            </a:extLst>
          </p:cNvPr>
          <p:cNvSpPr/>
          <p:nvPr/>
        </p:nvSpPr>
        <p:spPr>
          <a:xfrm>
            <a:off x="9282091" y="3252889"/>
            <a:ext cx="1958795" cy="521208"/>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{3: 0.5, 4: 0.5}, 4, {5: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0, {1: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C = -10</a:t>
            </a:r>
          </a:p>
        </p:txBody>
      </p:sp>
      <p:cxnSp>
        <p:nvCxnSpPr>
          <p:cNvPr id="43" name="Straight Arrow Connector 42">
            <a:extLst>
              <a:ext uri="{FF2B5EF4-FFF2-40B4-BE49-F238E27FC236}">
                <a16:creationId xmlns:a16="http://schemas.microsoft.com/office/drawing/2014/main" id="{8878E2EC-C52E-6826-DF71-675F42181C95}"/>
              </a:ext>
            </a:extLst>
          </p:cNvPr>
          <p:cNvCxnSpPr>
            <a:cxnSpLocks/>
          </p:cNvCxnSpPr>
          <p:nvPr/>
        </p:nvCxnSpPr>
        <p:spPr>
          <a:xfrm>
            <a:off x="10250397" y="3014673"/>
            <a:ext cx="11092" cy="238217"/>
          </a:xfrm>
          <a:prstGeom prst="straightConnector1">
            <a:avLst/>
          </a:prstGeom>
          <a:ln w="9525" cap="flat" cmpd="sng" algn="ctr">
            <a:solidFill>
              <a:schemeClr val="accent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sp>
        <p:nvSpPr>
          <p:cNvPr id="44" name="TextBox 42">
            <a:extLst>
              <a:ext uri="{FF2B5EF4-FFF2-40B4-BE49-F238E27FC236}">
                <a16:creationId xmlns:a16="http://schemas.microsoft.com/office/drawing/2014/main" id="{934C21B2-0E4C-F495-E604-FB3D362E1DE3}"/>
              </a:ext>
            </a:extLst>
          </p:cNvPr>
          <p:cNvSpPr txBox="1">
            <a:spLocks noChangeArrowheads="1"/>
          </p:cNvSpPr>
          <p:nvPr/>
        </p:nvSpPr>
        <p:spPr bwMode="auto">
          <a:xfrm>
            <a:off x="10242633" y="2976203"/>
            <a:ext cx="1568366" cy="22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Repeat None</a:t>
            </a:r>
          </a:p>
        </p:txBody>
      </p:sp>
      <p:sp>
        <p:nvSpPr>
          <p:cNvPr id="45" name="Rectangle: Rounded Corners 61">
            <a:extLst>
              <a:ext uri="{FF2B5EF4-FFF2-40B4-BE49-F238E27FC236}">
                <a16:creationId xmlns:a16="http://schemas.microsoft.com/office/drawing/2014/main" id="{038C8823-E3B4-2409-6ECD-574218C03F81}"/>
              </a:ext>
            </a:extLst>
          </p:cNvPr>
          <p:cNvSpPr/>
          <p:nvPr/>
        </p:nvSpPr>
        <p:spPr>
          <a:xfrm>
            <a:off x="2451820" y="4309110"/>
            <a:ext cx="1796856" cy="471994"/>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1, {2: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{0: 1.0}, 1, {2: 1.0}</a:t>
            </a:r>
          </a:p>
        </p:txBody>
      </p:sp>
      <p:sp>
        <p:nvSpPr>
          <p:cNvPr id="46" name="TextBox 44">
            <a:extLst>
              <a:ext uri="{FF2B5EF4-FFF2-40B4-BE49-F238E27FC236}">
                <a16:creationId xmlns:a16="http://schemas.microsoft.com/office/drawing/2014/main" id="{94EBB81B-DE81-5934-7A4E-2852A52DE2A5}"/>
              </a:ext>
            </a:extLst>
          </p:cNvPr>
          <p:cNvSpPr txBox="1">
            <a:spLocks noChangeArrowheads="1"/>
          </p:cNvSpPr>
          <p:nvPr/>
        </p:nvSpPr>
        <p:spPr bwMode="auto">
          <a:xfrm>
            <a:off x="3305881" y="4784283"/>
            <a:ext cx="1284420" cy="372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1, None</a:t>
            </a:r>
          </a:p>
          <a:p>
            <a:endParaRPr lang="en-US" altLang="en-US" sz="1000"/>
          </a:p>
        </p:txBody>
      </p:sp>
      <p:cxnSp>
        <p:nvCxnSpPr>
          <p:cNvPr id="47" name="Straight Arrow Connector 46">
            <a:extLst>
              <a:ext uri="{FF2B5EF4-FFF2-40B4-BE49-F238E27FC236}">
                <a16:creationId xmlns:a16="http://schemas.microsoft.com/office/drawing/2014/main" id="{D1FF8A97-C0EA-BCBD-9DED-E665B8AF1AAF}"/>
              </a:ext>
            </a:extLst>
          </p:cNvPr>
          <p:cNvCxnSpPr/>
          <p:nvPr/>
        </p:nvCxnSpPr>
        <p:spPr>
          <a:xfrm>
            <a:off x="3350248" y="4133256"/>
            <a:ext cx="0" cy="1758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46FA5071-6C0A-1259-9EFC-AADA47E3A4D9}"/>
              </a:ext>
            </a:extLst>
          </p:cNvPr>
          <p:cNvSpPr/>
          <p:nvPr/>
        </p:nvSpPr>
        <p:spPr>
          <a:xfrm>
            <a:off x="1193362" y="2904295"/>
            <a:ext cx="365760" cy="182880"/>
          </a:xfrm>
          <a:prstGeom prst="rect">
            <a:avLst/>
          </a:prstGeom>
          <a:solidFill>
            <a:schemeClr val="accent2"/>
          </a:solidFill>
          <a:ln>
            <a:solidFill>
              <a:schemeClr val="accent6">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r>
              <a:rPr lang="en-US" sz="900">
                <a:latin typeface="Abadi" panose="020B0604020104020204" pitchFamily="34" charset="0"/>
                <a:ea typeface="Verdana" panose="020B0604030504040204" pitchFamily="34" charset="0"/>
              </a:rPr>
              <a:t>S2</a:t>
            </a:r>
          </a:p>
        </p:txBody>
      </p:sp>
      <p:sp>
        <p:nvSpPr>
          <p:cNvPr id="49" name="Rectangle 48">
            <a:extLst>
              <a:ext uri="{FF2B5EF4-FFF2-40B4-BE49-F238E27FC236}">
                <a16:creationId xmlns:a16="http://schemas.microsoft.com/office/drawing/2014/main" id="{A94A4B68-4E20-8AEB-4BB6-1215AC47E03C}"/>
              </a:ext>
            </a:extLst>
          </p:cNvPr>
          <p:cNvSpPr/>
          <p:nvPr/>
        </p:nvSpPr>
        <p:spPr>
          <a:xfrm>
            <a:off x="2377173" y="3934840"/>
            <a:ext cx="457200" cy="182880"/>
          </a:xfrm>
          <a:prstGeom prst="rect">
            <a:avLst/>
          </a:prstGeom>
          <a:solidFill>
            <a:schemeClr val="accent2"/>
          </a:solidFill>
          <a:ln>
            <a:solidFill>
              <a:schemeClr val="accent6">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a:latin typeface="Abadi" panose="020B0604020104020204" pitchFamily="34" charset="0"/>
                <a:ea typeface="Verdana" panose="020B0604030504040204" pitchFamily="34" charset="0"/>
              </a:rPr>
              <a:t>S5</a:t>
            </a:r>
          </a:p>
        </p:txBody>
      </p:sp>
      <p:sp>
        <p:nvSpPr>
          <p:cNvPr id="50" name="Rectangle 49">
            <a:extLst>
              <a:ext uri="{FF2B5EF4-FFF2-40B4-BE49-F238E27FC236}">
                <a16:creationId xmlns:a16="http://schemas.microsoft.com/office/drawing/2014/main" id="{FBEDD522-8E5F-6DF5-7352-C148F7DF5693}"/>
              </a:ext>
            </a:extLst>
          </p:cNvPr>
          <p:cNvSpPr/>
          <p:nvPr/>
        </p:nvSpPr>
        <p:spPr>
          <a:xfrm>
            <a:off x="2377173" y="5325157"/>
            <a:ext cx="457200" cy="182880"/>
          </a:xfrm>
          <a:prstGeom prst="rect">
            <a:avLst/>
          </a:prstGeom>
          <a:solidFill>
            <a:schemeClr val="accent2"/>
          </a:solidFill>
          <a:ln>
            <a:solidFill>
              <a:schemeClr val="accent6">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a:latin typeface="Abadi" panose="020B0604020104020204" pitchFamily="34" charset="0"/>
                <a:ea typeface="Verdana" panose="020B0604030504040204" pitchFamily="34" charset="0"/>
              </a:rPr>
              <a:t>S7</a:t>
            </a:r>
          </a:p>
        </p:txBody>
      </p:sp>
      <p:sp>
        <p:nvSpPr>
          <p:cNvPr id="51" name="Rectangle 50">
            <a:extLst>
              <a:ext uri="{FF2B5EF4-FFF2-40B4-BE49-F238E27FC236}">
                <a16:creationId xmlns:a16="http://schemas.microsoft.com/office/drawing/2014/main" id="{22F99F72-69AB-71E2-B8B2-E2EE757D316B}"/>
              </a:ext>
            </a:extLst>
          </p:cNvPr>
          <p:cNvSpPr/>
          <p:nvPr/>
        </p:nvSpPr>
        <p:spPr>
          <a:xfrm>
            <a:off x="9258915" y="2854714"/>
            <a:ext cx="457200" cy="182880"/>
          </a:xfrm>
          <a:prstGeom prst="rect">
            <a:avLst/>
          </a:prstGeom>
          <a:solidFill>
            <a:schemeClr val="accent2"/>
          </a:solidFill>
          <a:ln>
            <a:solidFill>
              <a:schemeClr val="accent6">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a:latin typeface="Abadi" panose="020B0604020104020204" pitchFamily="34" charset="0"/>
                <a:ea typeface="Verdana" panose="020B0604030504040204" pitchFamily="34" charset="0"/>
              </a:rPr>
              <a:t>S4</a:t>
            </a:r>
          </a:p>
        </p:txBody>
      </p:sp>
      <p:sp>
        <p:nvSpPr>
          <p:cNvPr id="52" name="Rectangle 51">
            <a:extLst>
              <a:ext uri="{FF2B5EF4-FFF2-40B4-BE49-F238E27FC236}">
                <a16:creationId xmlns:a16="http://schemas.microsoft.com/office/drawing/2014/main" id="{B1F5CD73-E11F-2E02-806D-D75AA6192872}"/>
              </a:ext>
            </a:extLst>
          </p:cNvPr>
          <p:cNvSpPr/>
          <p:nvPr/>
        </p:nvSpPr>
        <p:spPr>
          <a:xfrm>
            <a:off x="5638800" y="2981770"/>
            <a:ext cx="457200" cy="182880"/>
          </a:xfrm>
          <a:prstGeom prst="rect">
            <a:avLst/>
          </a:prstGeom>
          <a:solidFill>
            <a:schemeClr val="accent2"/>
          </a:solidFill>
          <a:ln>
            <a:solidFill>
              <a:schemeClr val="accent6">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a:latin typeface="Abadi" panose="020B0604020104020204" pitchFamily="34" charset="0"/>
                <a:ea typeface="Verdana" panose="020B0604030504040204" pitchFamily="34" charset="0"/>
              </a:rPr>
              <a:t>S3</a:t>
            </a:r>
          </a:p>
        </p:txBody>
      </p:sp>
      <p:sp>
        <p:nvSpPr>
          <p:cNvPr id="53" name="Rectangle: Rounded Corners 77">
            <a:extLst>
              <a:ext uri="{FF2B5EF4-FFF2-40B4-BE49-F238E27FC236}">
                <a16:creationId xmlns:a16="http://schemas.microsoft.com/office/drawing/2014/main" id="{D09EE6E2-55B0-D63D-1BC1-E6155C596843}"/>
              </a:ext>
            </a:extLst>
          </p:cNvPr>
          <p:cNvSpPr/>
          <p:nvPr/>
        </p:nvSpPr>
        <p:spPr>
          <a:xfrm>
            <a:off x="5638800" y="2128979"/>
            <a:ext cx="457200" cy="182880"/>
          </a:xfrm>
          <a:prstGeom prst="roundRect">
            <a:avLst/>
          </a:prstGeom>
          <a:solidFill>
            <a:schemeClr val="accent2"/>
          </a:solidFill>
          <a:ln>
            <a:solidFill>
              <a:schemeClr val="accent6">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anchor="ctr"/>
          <a:lstStyle/>
          <a:p>
            <a:pPr algn="ctr">
              <a:defRPr/>
            </a:pPr>
            <a:r>
              <a:rPr lang="en-US" sz="900">
                <a:latin typeface="Abadi" panose="020B0604020104020204" pitchFamily="34" charset="0"/>
                <a:ea typeface="Verdana" panose="020B0604030504040204" pitchFamily="34" charset="0"/>
              </a:rPr>
              <a:t>S1</a:t>
            </a:r>
          </a:p>
        </p:txBody>
      </p:sp>
      <p:sp>
        <p:nvSpPr>
          <p:cNvPr id="54" name="Rectangle 53">
            <a:extLst>
              <a:ext uri="{FF2B5EF4-FFF2-40B4-BE49-F238E27FC236}">
                <a16:creationId xmlns:a16="http://schemas.microsoft.com/office/drawing/2014/main" id="{A7AB0121-3755-BB0D-11FC-3A5C7EBBB3BE}"/>
              </a:ext>
            </a:extLst>
          </p:cNvPr>
          <p:cNvSpPr/>
          <p:nvPr/>
        </p:nvSpPr>
        <p:spPr>
          <a:xfrm>
            <a:off x="2360869" y="4612649"/>
            <a:ext cx="457200" cy="182880"/>
          </a:xfrm>
          <a:prstGeom prst="rect">
            <a:avLst/>
          </a:prstGeom>
          <a:solidFill>
            <a:schemeClr val="accent2"/>
          </a:solidFill>
          <a:ln>
            <a:solidFill>
              <a:schemeClr val="accent6">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a:latin typeface="Abadi" panose="020B0604020104020204" pitchFamily="34" charset="0"/>
                <a:ea typeface="Verdana" panose="020B0604030504040204" pitchFamily="34" charset="0"/>
              </a:rPr>
              <a:t>S6</a:t>
            </a:r>
          </a:p>
        </p:txBody>
      </p:sp>
      <p:sp>
        <p:nvSpPr>
          <p:cNvPr id="55" name="Rectangle 54">
            <a:extLst>
              <a:ext uri="{FF2B5EF4-FFF2-40B4-BE49-F238E27FC236}">
                <a16:creationId xmlns:a16="http://schemas.microsoft.com/office/drawing/2014/main" id="{6DCC6C4D-375E-51C5-C3C0-2715850EF3FC}"/>
              </a:ext>
            </a:extLst>
          </p:cNvPr>
          <p:cNvSpPr/>
          <p:nvPr/>
        </p:nvSpPr>
        <p:spPr>
          <a:xfrm>
            <a:off x="9256469" y="3572485"/>
            <a:ext cx="457200" cy="182880"/>
          </a:xfrm>
          <a:prstGeom prst="rect">
            <a:avLst/>
          </a:prstGeom>
          <a:solidFill>
            <a:schemeClr val="accent2"/>
          </a:solidFill>
          <a:ln>
            <a:solidFill>
              <a:schemeClr val="accent6">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a:latin typeface="Abadi" panose="020B0604020104020204" pitchFamily="34" charset="0"/>
                <a:ea typeface="Verdana" panose="020B0604030504040204" pitchFamily="34" charset="0"/>
              </a:rPr>
              <a:t>S8</a:t>
            </a:r>
          </a:p>
        </p:txBody>
      </p:sp>
      <p:sp>
        <p:nvSpPr>
          <p:cNvPr id="56" name="Rectangle: Rounded Corners 2">
            <a:extLst>
              <a:ext uri="{FF2B5EF4-FFF2-40B4-BE49-F238E27FC236}">
                <a16:creationId xmlns:a16="http://schemas.microsoft.com/office/drawing/2014/main" id="{4EEB4A24-8D8A-A083-E8E6-296450C46170}"/>
              </a:ext>
            </a:extLst>
          </p:cNvPr>
          <p:cNvSpPr/>
          <p:nvPr/>
        </p:nvSpPr>
        <p:spPr>
          <a:xfrm>
            <a:off x="10125038" y="5083163"/>
            <a:ext cx="1958795" cy="476987"/>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1, {2: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1, {2: 1.0}</a:t>
            </a:r>
          </a:p>
        </p:txBody>
      </p:sp>
      <p:sp>
        <p:nvSpPr>
          <p:cNvPr id="57" name="Rectangle: Rounded Corners 6">
            <a:extLst>
              <a:ext uri="{FF2B5EF4-FFF2-40B4-BE49-F238E27FC236}">
                <a16:creationId xmlns:a16="http://schemas.microsoft.com/office/drawing/2014/main" id="{50EF91D2-7EF3-FFA8-BA3D-9ABE04AEA6BA}"/>
              </a:ext>
            </a:extLst>
          </p:cNvPr>
          <p:cNvSpPr/>
          <p:nvPr/>
        </p:nvSpPr>
        <p:spPr>
          <a:xfrm>
            <a:off x="7914359" y="5086818"/>
            <a:ext cx="1958795" cy="551982"/>
          </a:xfrm>
          <a:prstGeom prst="roundRect">
            <a:avLst/>
          </a:prstGeom>
          <a:solidFill>
            <a:srgbClr val="FFFFFF"/>
          </a:solidFill>
          <a:ln w="25400" cap="flat" cmpd="sng" algn="ctr">
            <a:solidFill>
              <a:schemeClr val="accent1"/>
            </a:solidFill>
            <a:prstDash val="solid"/>
            <a:round/>
            <a:headEnd type="none" w="med" len="med"/>
            <a:tailEnd type="none" w="med" len="med"/>
          </a:ln>
          <a:effectLst>
            <a:outerShdw blurRad="38100" dist="23000" dir="5400000" algn="ctr" rotWithShape="0">
              <a:srgbClr val="000000">
                <a:alpha val="34999"/>
              </a:srgbClr>
            </a:outerShdw>
          </a:effectLst>
        </p:spPr>
        <p:txBody>
          <a:bodyPr vert="horz" wrap="square" lIns="45720" tIns="0" rIns="45720" bIns="0" numCol="1" rtlCol="0" anchor="t" anchorCtr="0" compatLnSpc="1">
            <a:prstTxWarp prst="textNoShape">
              <a:avLst/>
            </a:prstTxWarp>
            <a:noAutofit/>
          </a:bodyPr>
          <a:lstStyle/>
          <a:p>
            <a:pPr algn="ctr"/>
            <a:r>
              <a:rPr lang="en-US" sz="1100" b="1">
                <a:solidFill>
                  <a:schemeClr val="tx1"/>
                </a:solidFill>
                <a:latin typeface="Arial Narrow" panose="020B0606020202030204" pitchFamily="34" charset="0"/>
                <a:ea typeface="Verdana" panose="020B0604030504040204" pitchFamily="34" charset="0"/>
                <a:cs typeface="Mangal" panose="02040503050203030202" pitchFamily="18" charset="0"/>
              </a:rPr>
              <a:t>{0: 1.0}, 0, {1: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{2: 1.0}, 0, {1: 1.0}</a:t>
            </a:r>
          </a:p>
          <a:p>
            <a:pPr algn="ctr"/>
            <a:r>
              <a:rPr lang="en-US" sz="1100">
                <a:solidFill>
                  <a:schemeClr val="tx1"/>
                </a:solidFill>
                <a:latin typeface="Arial Narrow" panose="020B0606020202030204" pitchFamily="34" charset="0"/>
                <a:ea typeface="Verdana" panose="020B0604030504040204" pitchFamily="34" charset="0"/>
                <a:cs typeface="Mangal" panose="02040503050203030202" pitchFamily="18" charset="0"/>
              </a:rPr>
              <a:t>C = -10</a:t>
            </a:r>
          </a:p>
          <a:p>
            <a:pPr algn="ctr"/>
            <a:endParaRPr lang="en-US" sz="1100">
              <a:solidFill>
                <a:schemeClr val="tx1"/>
              </a:solidFill>
              <a:latin typeface="Arial Narrow" panose="020B0606020202030204" pitchFamily="34" charset="0"/>
              <a:ea typeface="Verdana" panose="020B0604030504040204" pitchFamily="34" charset="0"/>
              <a:cs typeface="Mangal" panose="02040503050203030202" pitchFamily="18" charset="0"/>
            </a:endParaRPr>
          </a:p>
        </p:txBody>
      </p:sp>
      <p:cxnSp>
        <p:nvCxnSpPr>
          <p:cNvPr id="58" name="Connector: Elbow 68">
            <a:extLst>
              <a:ext uri="{FF2B5EF4-FFF2-40B4-BE49-F238E27FC236}">
                <a16:creationId xmlns:a16="http://schemas.microsoft.com/office/drawing/2014/main" id="{1CD599AE-87AD-6C07-6A5A-C7F3EF95FB9D}"/>
              </a:ext>
            </a:extLst>
          </p:cNvPr>
          <p:cNvCxnSpPr>
            <a:cxnSpLocks/>
            <a:stCxn id="42" idx="2"/>
            <a:endCxn id="56" idx="0"/>
          </p:cNvCxnSpPr>
          <p:nvPr/>
        </p:nvCxnSpPr>
        <p:spPr>
          <a:xfrm rot="16200000" flipH="1">
            <a:off x="10028429" y="4007156"/>
            <a:ext cx="1309066" cy="84294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Connector: Elbow 71">
            <a:extLst>
              <a:ext uri="{FF2B5EF4-FFF2-40B4-BE49-F238E27FC236}">
                <a16:creationId xmlns:a16="http://schemas.microsoft.com/office/drawing/2014/main" id="{EB3B9E6C-CDB9-1C90-5E82-955E45D23501}"/>
              </a:ext>
            </a:extLst>
          </p:cNvPr>
          <p:cNvCxnSpPr>
            <a:cxnSpLocks/>
            <a:stCxn id="42" idx="2"/>
            <a:endCxn id="57" idx="0"/>
          </p:cNvCxnSpPr>
          <p:nvPr/>
        </p:nvCxnSpPr>
        <p:spPr>
          <a:xfrm rot="5400000">
            <a:off x="8921263" y="3746591"/>
            <a:ext cx="1312721" cy="136773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208ABAAC-5256-3F9F-F5D9-3A40843206C4}"/>
              </a:ext>
            </a:extLst>
          </p:cNvPr>
          <p:cNvSpPr/>
          <p:nvPr/>
        </p:nvSpPr>
        <p:spPr>
          <a:xfrm>
            <a:off x="7900889" y="5453671"/>
            <a:ext cx="457200" cy="182880"/>
          </a:xfrm>
          <a:prstGeom prst="rect">
            <a:avLst/>
          </a:prstGeom>
          <a:solidFill>
            <a:schemeClr val="accent2"/>
          </a:solidFill>
          <a:ln>
            <a:solidFill>
              <a:schemeClr val="accent6">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a:latin typeface="Abadi" panose="020B0604020104020204" pitchFamily="34" charset="0"/>
                <a:ea typeface="Verdana" panose="020B0604030504040204" pitchFamily="34" charset="0"/>
              </a:rPr>
              <a:t>S9</a:t>
            </a:r>
          </a:p>
        </p:txBody>
      </p:sp>
      <p:sp>
        <p:nvSpPr>
          <p:cNvPr id="61" name="Rectangle 60">
            <a:extLst>
              <a:ext uri="{FF2B5EF4-FFF2-40B4-BE49-F238E27FC236}">
                <a16:creationId xmlns:a16="http://schemas.microsoft.com/office/drawing/2014/main" id="{17AD2D57-C1A2-F2A4-4300-E8CAEFC80A13}"/>
              </a:ext>
            </a:extLst>
          </p:cNvPr>
          <p:cNvSpPr/>
          <p:nvPr/>
        </p:nvSpPr>
        <p:spPr>
          <a:xfrm>
            <a:off x="10125038" y="5389671"/>
            <a:ext cx="457200" cy="182880"/>
          </a:xfrm>
          <a:prstGeom prst="rect">
            <a:avLst/>
          </a:prstGeom>
          <a:solidFill>
            <a:schemeClr val="accent2"/>
          </a:solidFill>
          <a:ln>
            <a:solidFill>
              <a:schemeClr val="accent6">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900">
                <a:latin typeface="Abadi" panose="020B0604020104020204" pitchFamily="34" charset="0"/>
                <a:ea typeface="Verdana" panose="020B0604030504040204" pitchFamily="34" charset="0"/>
              </a:rPr>
              <a:t>S10</a:t>
            </a:r>
          </a:p>
        </p:txBody>
      </p:sp>
      <mc:AlternateContent xmlns:mc="http://schemas.openxmlformats.org/markup-compatibility/2006" xmlns:a14="http://schemas.microsoft.com/office/drawing/2010/main">
        <mc:Choice Requires="a14">
          <p:sp>
            <p:nvSpPr>
              <p:cNvPr id="62" name="TextBox 35">
                <a:extLst>
                  <a:ext uri="{FF2B5EF4-FFF2-40B4-BE49-F238E27FC236}">
                    <a16:creationId xmlns:a16="http://schemas.microsoft.com/office/drawing/2014/main" id="{A104BBDA-B5B7-0D6C-BE6A-87FF7D84363C}"/>
                  </a:ext>
                </a:extLst>
              </p:cNvPr>
              <p:cNvSpPr txBox="1">
                <a:spLocks noChangeArrowheads="1"/>
              </p:cNvSpPr>
              <p:nvPr/>
            </p:nvSpPr>
            <p:spPr bwMode="auto">
              <a:xfrm>
                <a:off x="9109060" y="4231745"/>
                <a:ext cx="1113607" cy="24622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p </a:t>
                </a:r>
                <a14:m>
                  <m:oMath xmlns:m="http://schemas.openxmlformats.org/officeDocument/2006/math">
                    <m:r>
                      <a:rPr lang="en-US" altLang="en-US" sz="1000" i="1" smtClean="0">
                        <a:latin typeface="Cambria Math" panose="02040503050406030204" pitchFamily="18" charset="0"/>
                        <a:ea typeface="Cambria Math" panose="02040503050406030204" pitchFamily="18" charset="0"/>
                      </a:rPr>
                      <m:t>≈</m:t>
                    </m:r>
                    <m:r>
                      <a:rPr lang="en-US" altLang="en-US" sz="1000" b="0" i="1" smtClean="0">
                        <a:latin typeface="Cambria Math" panose="02040503050406030204" pitchFamily="18" charset="0"/>
                        <a:ea typeface="Cambria Math" panose="02040503050406030204" pitchFamily="18" charset="0"/>
                      </a:rPr>
                      <m:t> </m:t>
                    </m:r>
                  </m:oMath>
                </a14:m>
                <a:r>
                  <a:rPr lang="en-US" altLang="en-US" sz="1000"/>
                  <a:t>0.5</a:t>
                </a:r>
              </a:p>
            </p:txBody>
          </p:sp>
        </mc:Choice>
        <mc:Fallback xmlns="">
          <p:sp>
            <p:nvSpPr>
              <p:cNvPr id="62" name="TextBox 35">
                <a:extLst>
                  <a:ext uri="{FF2B5EF4-FFF2-40B4-BE49-F238E27FC236}">
                    <a16:creationId xmlns:a16="http://schemas.microsoft.com/office/drawing/2014/main" id="{A104BBDA-B5B7-0D6C-BE6A-87FF7D84363C}"/>
                  </a:ext>
                </a:extLst>
              </p:cNvPr>
              <p:cNvSpPr txBox="1">
                <a:spLocks noRot="1" noChangeAspect="1" noMove="1" noResize="1" noEditPoints="1" noAdjustHandles="1" noChangeArrowheads="1" noChangeShapeType="1" noTextEdit="1"/>
              </p:cNvSpPr>
              <p:nvPr/>
            </p:nvSpPr>
            <p:spPr bwMode="auto">
              <a:xfrm>
                <a:off x="9109060" y="4231745"/>
                <a:ext cx="1113607" cy="246221"/>
              </a:xfrm>
              <a:prstGeom prst="rect">
                <a:avLst/>
              </a:prstGeom>
              <a:blipFill>
                <a:blip r:embed="rId3"/>
                <a:stretch>
                  <a:fillRect b="-975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TextBox 35">
                <a:extLst>
                  <a:ext uri="{FF2B5EF4-FFF2-40B4-BE49-F238E27FC236}">
                    <a16:creationId xmlns:a16="http://schemas.microsoft.com/office/drawing/2014/main" id="{6123EB62-EF42-04F6-0528-84C880799221}"/>
                  </a:ext>
                </a:extLst>
              </p:cNvPr>
              <p:cNvSpPr txBox="1">
                <a:spLocks noChangeArrowheads="1"/>
              </p:cNvSpPr>
              <p:nvPr/>
            </p:nvSpPr>
            <p:spPr bwMode="auto">
              <a:xfrm>
                <a:off x="10397519" y="4224647"/>
                <a:ext cx="1113607" cy="24622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r>
                  <a:rPr lang="en-US" altLang="en-US" sz="1000"/>
                  <a:t>0, p </a:t>
                </a:r>
                <a14:m>
                  <m:oMath xmlns:m="http://schemas.openxmlformats.org/officeDocument/2006/math">
                    <m:r>
                      <a:rPr lang="en-US" altLang="en-US" sz="1000" i="1" smtClean="0">
                        <a:latin typeface="Cambria Math" panose="02040503050406030204" pitchFamily="18" charset="0"/>
                        <a:ea typeface="Cambria Math" panose="02040503050406030204" pitchFamily="18" charset="0"/>
                      </a:rPr>
                      <m:t>≈</m:t>
                    </m:r>
                    <m:r>
                      <a:rPr lang="en-US" altLang="en-US" sz="1000" b="0" i="1" smtClean="0">
                        <a:latin typeface="Cambria Math" panose="02040503050406030204" pitchFamily="18" charset="0"/>
                        <a:ea typeface="Cambria Math" panose="02040503050406030204" pitchFamily="18" charset="0"/>
                      </a:rPr>
                      <m:t> </m:t>
                    </m:r>
                  </m:oMath>
                </a14:m>
                <a:r>
                  <a:rPr lang="en-US" altLang="en-US" sz="1000"/>
                  <a:t>0.5</a:t>
                </a:r>
              </a:p>
            </p:txBody>
          </p:sp>
        </mc:Choice>
        <mc:Fallback xmlns="">
          <p:sp>
            <p:nvSpPr>
              <p:cNvPr id="63" name="TextBox 35">
                <a:extLst>
                  <a:ext uri="{FF2B5EF4-FFF2-40B4-BE49-F238E27FC236}">
                    <a16:creationId xmlns:a16="http://schemas.microsoft.com/office/drawing/2014/main" id="{6123EB62-EF42-04F6-0528-84C880799221}"/>
                  </a:ext>
                </a:extLst>
              </p:cNvPr>
              <p:cNvSpPr txBox="1">
                <a:spLocks noRot="1" noChangeAspect="1" noMove="1" noResize="1" noEditPoints="1" noAdjustHandles="1" noChangeArrowheads="1" noChangeShapeType="1" noTextEdit="1"/>
              </p:cNvSpPr>
              <p:nvPr/>
            </p:nvSpPr>
            <p:spPr bwMode="auto">
              <a:xfrm>
                <a:off x="10397519" y="4224647"/>
                <a:ext cx="1113607" cy="246221"/>
              </a:xfrm>
              <a:prstGeom prst="rect">
                <a:avLst/>
              </a:prstGeom>
              <a:blipFill>
                <a:blip r:embed="rId2"/>
                <a:stretch>
                  <a:fillRect b="-125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pic>
        <p:nvPicPr>
          <p:cNvPr id="64" name="Graphic 63" descr="Idea outline">
            <a:extLst>
              <a:ext uri="{FF2B5EF4-FFF2-40B4-BE49-F238E27FC236}">
                <a16:creationId xmlns:a16="http://schemas.microsoft.com/office/drawing/2014/main" id="{4BC588DB-C78E-8927-54E5-DD052F6300C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511126" y="0"/>
            <a:ext cx="685800" cy="685800"/>
          </a:xfrm>
          <a:prstGeom prst="rect">
            <a:avLst/>
          </a:prstGeom>
        </p:spPr>
      </p:pic>
      <p:sp>
        <p:nvSpPr>
          <p:cNvPr id="3" name="Slide Number Placeholder 2">
            <a:extLst>
              <a:ext uri="{FF2B5EF4-FFF2-40B4-BE49-F238E27FC236}">
                <a16:creationId xmlns:a16="http://schemas.microsoft.com/office/drawing/2014/main" id="{F66C93B3-EF9F-817F-88B4-39250B983EC7}"/>
              </a:ext>
            </a:extLst>
          </p:cNvPr>
          <p:cNvSpPr>
            <a:spLocks noGrp="1"/>
          </p:cNvSpPr>
          <p:nvPr>
            <p:ph type="sldNum" sz="quarter" idx="12"/>
          </p:nvPr>
        </p:nvSpPr>
        <p:spPr>
          <a:xfrm>
            <a:off x="10875483" y="6590584"/>
            <a:ext cx="978355" cy="212999"/>
          </a:xfrm>
        </p:spPr>
        <p:txBody>
          <a:bodyPr/>
          <a:lstStyle/>
          <a:p>
            <a:fld id="{4B5A7D23-5EA3-BB48-9A7E-29066237FEC6}" type="slidenum">
              <a:rPr lang="en-US" smtClean="0">
                <a:solidFill>
                  <a:prstClr val="black">
                    <a:tint val="75000"/>
                  </a:prstClr>
                </a:solidFill>
              </a:rPr>
              <a:pPr/>
              <a:t>53</a:t>
            </a:fld>
            <a:endParaRPr lang="en-US">
              <a:solidFill>
                <a:prstClr val="black">
                  <a:tint val="75000"/>
                </a:prstClr>
              </a:solidFill>
            </a:endParaRPr>
          </a:p>
        </p:txBody>
      </p:sp>
    </p:spTree>
    <p:extLst>
      <p:ext uri="{BB962C8B-B14F-4D97-AF65-F5344CB8AC3E}">
        <p14:creationId xmlns:p14="http://schemas.microsoft.com/office/powerpoint/2010/main" val="10036828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296EA-7D04-400F-93FD-05665A3947EA}"/>
              </a:ext>
            </a:extLst>
          </p:cNvPr>
          <p:cNvSpPr>
            <a:spLocks noGrp="1"/>
          </p:cNvSpPr>
          <p:nvPr>
            <p:ph type="title"/>
          </p:nvPr>
        </p:nvSpPr>
        <p:spPr>
          <a:xfrm>
            <a:off x="838200" y="37135"/>
            <a:ext cx="11049000" cy="599266"/>
          </a:xfrm>
        </p:spPr>
        <p:txBody>
          <a:bodyPr/>
          <a:lstStyle/>
          <a:p>
            <a:r>
              <a:rPr lang="en-US"/>
              <a:t>Solving: Value Iteration &amp; MCTS</a:t>
            </a:r>
          </a:p>
        </p:txBody>
      </p:sp>
      <p:sp>
        <p:nvSpPr>
          <p:cNvPr id="31" name="Rounded Rectangle 73">
            <a:extLst>
              <a:ext uri="{FF2B5EF4-FFF2-40B4-BE49-F238E27FC236}">
                <a16:creationId xmlns:a16="http://schemas.microsoft.com/office/drawing/2014/main" id="{9F9E05D5-056F-4FBD-8572-719AC58CAAC9}"/>
              </a:ext>
            </a:extLst>
          </p:cNvPr>
          <p:cNvSpPr/>
          <p:nvPr/>
        </p:nvSpPr>
        <p:spPr bwMode="auto">
          <a:xfrm>
            <a:off x="517451" y="1183552"/>
            <a:ext cx="11477201" cy="1447800"/>
          </a:xfrm>
          <a:prstGeom prst="roundRect">
            <a:avLst/>
          </a:prstGeom>
          <a:solidFill>
            <a:schemeClr val="bg1">
              <a:lumMod val="85000"/>
            </a:schemeClr>
          </a:solidFill>
          <a:ln w="1905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33280" tIns="33280" rIns="33280" bIns="33280" numCol="1" rtlCol="0" anchor="ctr" anchorCtr="0" compatLnSpc="1">
            <a:prstTxWarp prst="textNoShape">
              <a:avLst/>
            </a:prstTxWarp>
          </a:bodyPr>
          <a:lstStyle/>
          <a:p>
            <a:pPr marL="304800" indent="-285750" eaLnBrk="1">
              <a:spcBef>
                <a:spcPts val="500"/>
              </a:spcBef>
              <a:buSzPts val="1500"/>
              <a:buFont typeface="Arial" panose="020B0604020202020204" pitchFamily="34" charset="0"/>
              <a:buChar char="•"/>
            </a:pPr>
            <a:r>
              <a:rPr lang="en-US" altLang="en-US" sz="1600">
                <a:latin typeface="Verdana" panose="020B0604030504040204" pitchFamily="34" charset="0"/>
                <a:ea typeface="Verdana" panose="020B0604030504040204" pitchFamily="34" charset="0"/>
              </a:rPr>
              <a:t>The value iteration algorithm is used to estimate the discounted future rewards for all states in an MDP.</a:t>
            </a:r>
          </a:p>
          <a:p>
            <a:pPr marL="304800" indent="-285750" eaLnBrk="1">
              <a:spcBef>
                <a:spcPts val="500"/>
              </a:spcBef>
              <a:buSzPts val="1500"/>
              <a:buFont typeface="Arial" panose="020B0604020202020204" pitchFamily="34" charset="0"/>
              <a:buChar char="•"/>
            </a:pPr>
            <a:r>
              <a:rPr lang="en-US" altLang="en-US" sz="1600">
                <a:latin typeface="Verdana" panose="020B0604030504040204" pitchFamily="34" charset="0"/>
                <a:ea typeface="Verdana" panose="020B0604030504040204" pitchFamily="34" charset="0"/>
              </a:rPr>
              <a:t>The algorithm iteratively updates the values of each state until the discounted future reward converges. </a:t>
            </a:r>
          </a:p>
          <a:p>
            <a:pPr marL="304800" indent="-285750" eaLnBrk="1">
              <a:spcBef>
                <a:spcPts val="500"/>
              </a:spcBef>
              <a:buSzPts val="1500"/>
              <a:buFont typeface="Arial" panose="020B0604020202020204" pitchFamily="34" charset="0"/>
              <a:buChar char="•"/>
            </a:pPr>
            <a:r>
              <a:rPr lang="en-US" altLang="en-US" sz="1600">
                <a:latin typeface="Verdana" panose="020B0604030504040204" pitchFamily="34" charset="0"/>
                <a:ea typeface="Verdana" panose="020B0604030504040204" pitchFamily="34" charset="0"/>
              </a:rPr>
              <a:t>The run time of value iteration is proportional to the size of the state space, which causes the runtime to increase drastically as the number of requests increases.</a:t>
            </a:r>
          </a:p>
        </p:txBody>
      </p:sp>
      <p:grpSp>
        <p:nvGrpSpPr>
          <p:cNvPr id="10" name="Graphic 33">
            <a:extLst>
              <a:ext uri="{FF2B5EF4-FFF2-40B4-BE49-F238E27FC236}">
                <a16:creationId xmlns:a16="http://schemas.microsoft.com/office/drawing/2014/main" id="{82AE54DE-9090-4D7C-9F8D-C080342464EF}"/>
              </a:ext>
            </a:extLst>
          </p:cNvPr>
          <p:cNvGrpSpPr/>
          <p:nvPr/>
        </p:nvGrpSpPr>
        <p:grpSpPr>
          <a:xfrm>
            <a:off x="11506200" y="113051"/>
            <a:ext cx="587355" cy="586864"/>
            <a:chOff x="10743921" y="2524096"/>
            <a:chExt cx="587355" cy="586864"/>
          </a:xfrm>
        </p:grpSpPr>
        <p:sp>
          <p:nvSpPr>
            <p:cNvPr id="11" name="Freeform: Shape 10">
              <a:extLst>
                <a:ext uri="{FF2B5EF4-FFF2-40B4-BE49-F238E27FC236}">
                  <a16:creationId xmlns:a16="http://schemas.microsoft.com/office/drawing/2014/main" id="{B61044F5-0923-4CBB-85B8-A6D819750FDC}"/>
                </a:ext>
              </a:extLst>
            </p:cNvPr>
            <p:cNvSpPr/>
            <p:nvPr/>
          </p:nvSpPr>
          <p:spPr>
            <a:xfrm>
              <a:off x="10743921" y="2524752"/>
              <a:ext cx="587355" cy="586208"/>
            </a:xfrm>
            <a:custGeom>
              <a:avLst/>
              <a:gdLst>
                <a:gd name="connsiteX0" fmla="*/ 587274 w 587355"/>
                <a:gd name="connsiteY0" fmla="*/ 565231 h 586208"/>
                <a:gd name="connsiteX1" fmla="*/ 568424 w 587355"/>
                <a:gd name="connsiteY1" fmla="*/ 548938 h 586208"/>
                <a:gd name="connsiteX2" fmla="*/ 39284 w 587355"/>
                <a:gd name="connsiteY2" fmla="*/ 548938 h 586208"/>
                <a:gd name="connsiteX3" fmla="*/ 36857 w 587355"/>
                <a:gd name="connsiteY3" fmla="*/ 548938 h 586208"/>
                <a:gd name="connsiteX4" fmla="*/ 36857 w 587355"/>
                <a:gd name="connsiteY4" fmla="*/ 18731 h 586208"/>
                <a:gd name="connsiteX5" fmla="*/ 27270 w 587355"/>
                <a:gd name="connsiteY5" fmla="*/ 2438 h 586208"/>
                <a:gd name="connsiteX6" fmla="*/ 8541 w 587355"/>
                <a:gd name="connsiteY6" fmla="*/ 3049 h 586208"/>
                <a:gd name="connsiteX7" fmla="*/ 47 w 587355"/>
                <a:gd name="connsiteY7" fmla="*/ 20156 h 586208"/>
                <a:gd name="connsiteX8" fmla="*/ 47 w 587355"/>
                <a:gd name="connsiteY8" fmla="*/ 567023 h 586208"/>
                <a:gd name="connsiteX9" fmla="*/ 9189 w 587355"/>
                <a:gd name="connsiteY9" fmla="*/ 583560 h 586208"/>
                <a:gd name="connsiteX10" fmla="*/ 16591 w 587355"/>
                <a:gd name="connsiteY10" fmla="*/ 586208 h 586208"/>
                <a:gd name="connsiteX11" fmla="*/ 570770 w 587355"/>
                <a:gd name="connsiteY11" fmla="*/ 586208 h 586208"/>
                <a:gd name="connsiteX12" fmla="*/ 581571 w 587355"/>
                <a:gd name="connsiteY12" fmla="*/ 581076 h 586208"/>
                <a:gd name="connsiteX13" fmla="*/ 587032 w 587355"/>
                <a:gd name="connsiteY13" fmla="*/ 570648 h 586208"/>
                <a:gd name="connsiteX14" fmla="*/ 587355 w 587355"/>
                <a:gd name="connsiteY14" fmla="*/ 569875 h 586208"/>
                <a:gd name="connsiteX15" fmla="*/ 587355 w 587355"/>
                <a:gd name="connsiteY15" fmla="*/ 565801 h 586208"/>
                <a:gd name="connsiteX16" fmla="*/ 587274 w 587355"/>
                <a:gd name="connsiteY16" fmla="*/ 565231 h 5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7355" h="586208">
                  <a:moveTo>
                    <a:pt x="587274" y="565231"/>
                  </a:moveTo>
                  <a:cubicBezTo>
                    <a:pt x="586004" y="555773"/>
                    <a:pt x="577902" y="548771"/>
                    <a:pt x="568424" y="548938"/>
                  </a:cubicBezTo>
                  <a:cubicBezTo>
                    <a:pt x="392058" y="548938"/>
                    <a:pt x="215678" y="548938"/>
                    <a:pt x="39284" y="548938"/>
                  </a:cubicBezTo>
                  <a:lnTo>
                    <a:pt x="36857" y="548938"/>
                  </a:lnTo>
                  <a:lnTo>
                    <a:pt x="36857" y="18731"/>
                  </a:lnTo>
                  <a:cubicBezTo>
                    <a:pt x="37084" y="11884"/>
                    <a:pt x="33343" y="5526"/>
                    <a:pt x="27270" y="2438"/>
                  </a:cubicBezTo>
                  <a:cubicBezTo>
                    <a:pt x="21435" y="-1021"/>
                    <a:pt x="14142" y="-783"/>
                    <a:pt x="8541" y="3049"/>
                  </a:cubicBezTo>
                  <a:cubicBezTo>
                    <a:pt x="2822" y="6763"/>
                    <a:pt x="-434" y="13320"/>
                    <a:pt x="47" y="20156"/>
                  </a:cubicBezTo>
                  <a:lnTo>
                    <a:pt x="47" y="567023"/>
                  </a:lnTo>
                  <a:cubicBezTo>
                    <a:pt x="-196" y="573817"/>
                    <a:pt x="3325" y="580188"/>
                    <a:pt x="9189" y="583560"/>
                  </a:cubicBezTo>
                  <a:cubicBezTo>
                    <a:pt x="11567" y="584677"/>
                    <a:pt x="14046" y="585564"/>
                    <a:pt x="16591" y="586208"/>
                  </a:cubicBezTo>
                  <a:lnTo>
                    <a:pt x="570770" y="586208"/>
                  </a:lnTo>
                  <a:cubicBezTo>
                    <a:pt x="574807" y="585650"/>
                    <a:pt x="578578" y="583858"/>
                    <a:pt x="581571" y="581076"/>
                  </a:cubicBezTo>
                  <a:cubicBezTo>
                    <a:pt x="584455" y="578282"/>
                    <a:pt x="586368" y="574624"/>
                    <a:pt x="587032" y="570648"/>
                  </a:cubicBezTo>
                  <a:cubicBezTo>
                    <a:pt x="587097" y="570376"/>
                    <a:pt x="587206" y="570115"/>
                    <a:pt x="587355" y="569875"/>
                  </a:cubicBezTo>
                  <a:lnTo>
                    <a:pt x="587355" y="565801"/>
                  </a:lnTo>
                  <a:cubicBezTo>
                    <a:pt x="587355" y="565801"/>
                    <a:pt x="587274" y="565516"/>
                    <a:pt x="587274" y="565231"/>
                  </a:cubicBezTo>
                  <a:close/>
                </a:path>
              </a:pathLst>
            </a:custGeom>
            <a:solidFill>
              <a:schemeClr val="accent1">
                <a:lumMod val="50000"/>
              </a:schemeClr>
            </a:solidFill>
            <a:ln w="4007"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9BB28A63-6DF5-45F4-A16C-7275BF9EF734}"/>
                </a:ext>
              </a:extLst>
            </p:cNvPr>
            <p:cNvSpPr/>
            <p:nvPr/>
          </p:nvSpPr>
          <p:spPr>
            <a:xfrm>
              <a:off x="11232373" y="2872964"/>
              <a:ext cx="22652" cy="22809"/>
            </a:xfrm>
            <a:custGeom>
              <a:avLst/>
              <a:gdLst>
                <a:gd name="connsiteX0" fmla="*/ 22653 w 22652"/>
                <a:gd name="connsiteY0" fmla="*/ 22810 h 22809"/>
                <a:gd name="connsiteX1" fmla="*/ 0 w 22652"/>
                <a:gd name="connsiteY1" fmla="*/ 0 h 22809"/>
                <a:gd name="connsiteX2" fmla="*/ 22653 w 22652"/>
                <a:gd name="connsiteY2" fmla="*/ 22810 h 22809"/>
              </a:gdLst>
              <a:ahLst/>
              <a:cxnLst>
                <a:cxn ang="0">
                  <a:pos x="connsiteX0" y="connsiteY0"/>
                </a:cxn>
                <a:cxn ang="0">
                  <a:pos x="connsiteX1" y="connsiteY1"/>
                </a:cxn>
                <a:cxn ang="0">
                  <a:pos x="connsiteX2" y="connsiteY2"/>
                </a:cxn>
              </a:cxnLst>
              <a:rect l="l" t="t" r="r" b="b"/>
              <a:pathLst>
                <a:path w="22652" h="22809">
                  <a:moveTo>
                    <a:pt x="22653" y="22810"/>
                  </a:moveTo>
                  <a:cubicBezTo>
                    <a:pt x="16989" y="17148"/>
                    <a:pt x="8980" y="9042"/>
                    <a:pt x="0" y="0"/>
                  </a:cubicBezTo>
                  <a:cubicBezTo>
                    <a:pt x="7564" y="7617"/>
                    <a:pt x="15088" y="15234"/>
                    <a:pt x="22653" y="22810"/>
                  </a:cubicBezTo>
                  <a:close/>
                </a:path>
              </a:pathLst>
            </a:custGeom>
            <a:solidFill>
              <a:srgbClr val="00A0DF"/>
            </a:solidFill>
            <a:ln w="4007"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8420D6A9-D860-49D3-836F-3F76EAB84DA7}"/>
                </a:ext>
              </a:extLst>
            </p:cNvPr>
            <p:cNvSpPr/>
            <p:nvPr/>
          </p:nvSpPr>
          <p:spPr>
            <a:xfrm>
              <a:off x="10974673" y="2576548"/>
              <a:ext cx="283411" cy="285473"/>
            </a:xfrm>
            <a:custGeom>
              <a:avLst/>
              <a:gdLst>
                <a:gd name="connsiteX0" fmla="*/ 4113 w 283411"/>
                <a:gd name="connsiteY0" fmla="*/ 108641 h 285473"/>
                <a:gd name="connsiteX1" fmla="*/ 3587 w 283411"/>
                <a:gd name="connsiteY1" fmla="*/ 110148 h 285473"/>
                <a:gd name="connsiteX2" fmla="*/ 3344 w 283411"/>
                <a:gd name="connsiteY2" fmla="*/ 112063 h 285473"/>
                <a:gd name="connsiteX3" fmla="*/ 48407 w 283411"/>
                <a:gd name="connsiteY3" fmla="*/ 250185 h 285473"/>
                <a:gd name="connsiteX4" fmla="*/ 133354 w 283411"/>
                <a:gd name="connsiteY4" fmla="*/ 285173 h 285473"/>
                <a:gd name="connsiteX5" fmla="*/ 197145 w 283411"/>
                <a:gd name="connsiteY5" fmla="*/ 274298 h 285473"/>
                <a:gd name="connsiteX6" fmla="*/ 222184 w 283411"/>
                <a:gd name="connsiteY6" fmla="*/ 260490 h 285473"/>
                <a:gd name="connsiteX7" fmla="*/ 210696 w 283411"/>
                <a:gd name="connsiteY7" fmla="*/ 248922 h 285473"/>
                <a:gd name="connsiteX8" fmla="*/ 210769 w 283411"/>
                <a:gd name="connsiteY8" fmla="*/ 222655 h 285473"/>
                <a:gd name="connsiteX9" fmla="*/ 211505 w 283411"/>
                <a:gd name="connsiteY9" fmla="*/ 221958 h 285473"/>
                <a:gd name="connsiteX10" fmla="*/ 211505 w 283411"/>
                <a:gd name="connsiteY10" fmla="*/ 221958 h 285473"/>
                <a:gd name="connsiteX11" fmla="*/ 236747 w 283411"/>
                <a:gd name="connsiteY11" fmla="*/ 222691 h 285473"/>
                <a:gd name="connsiteX12" fmla="*/ 249651 w 283411"/>
                <a:gd name="connsiteY12" fmla="*/ 235684 h 285473"/>
                <a:gd name="connsiteX13" fmla="*/ 250379 w 283411"/>
                <a:gd name="connsiteY13" fmla="*/ 234747 h 285473"/>
                <a:gd name="connsiteX14" fmla="*/ 283023 w 283411"/>
                <a:gd name="connsiteY14" fmla="*/ 152347 h 285473"/>
                <a:gd name="connsiteX15" fmla="*/ 272465 w 283411"/>
                <a:gd name="connsiteY15" fmla="*/ 87909 h 285473"/>
                <a:gd name="connsiteX16" fmla="*/ 262838 w 283411"/>
                <a:gd name="connsiteY16" fmla="*/ 68480 h 285473"/>
                <a:gd name="connsiteX17" fmla="*/ 259116 w 283411"/>
                <a:gd name="connsiteY17" fmla="*/ 62818 h 285473"/>
                <a:gd name="connsiteX18" fmla="*/ 251026 w 283411"/>
                <a:gd name="connsiteY18" fmla="*/ 51902 h 285473"/>
                <a:gd name="connsiteX19" fmla="*/ 246576 w 283411"/>
                <a:gd name="connsiteY19" fmla="*/ 46769 h 285473"/>
                <a:gd name="connsiteX20" fmla="*/ 240832 w 283411"/>
                <a:gd name="connsiteY20" fmla="*/ 40578 h 285473"/>
                <a:gd name="connsiteX21" fmla="*/ 238486 w 283411"/>
                <a:gd name="connsiteY21" fmla="*/ 38460 h 285473"/>
                <a:gd name="connsiteX22" fmla="*/ 115030 w 283411"/>
                <a:gd name="connsiteY22" fmla="*/ 2657 h 285473"/>
                <a:gd name="connsiteX23" fmla="*/ 25390 w 283411"/>
                <a:gd name="connsiteY23" fmla="*/ 61351 h 285473"/>
                <a:gd name="connsiteX24" fmla="*/ 16531 w 283411"/>
                <a:gd name="connsiteY24" fmla="*/ 75608 h 285473"/>
                <a:gd name="connsiteX25" fmla="*/ 10140 w 283411"/>
                <a:gd name="connsiteY25" fmla="*/ 90108 h 285473"/>
                <a:gd name="connsiteX26" fmla="*/ 4113 w 283411"/>
                <a:gd name="connsiteY26" fmla="*/ 108641 h 285473"/>
                <a:gd name="connsiteX27" fmla="*/ 143103 w 283411"/>
                <a:gd name="connsiteY27" fmla="*/ 37157 h 285473"/>
                <a:gd name="connsiteX28" fmla="*/ 247143 w 283411"/>
                <a:gd name="connsiteY28" fmla="*/ 144188 h 285473"/>
                <a:gd name="connsiteX29" fmla="*/ 140851 w 283411"/>
                <a:gd name="connsiteY29" fmla="*/ 248951 h 285473"/>
                <a:gd name="connsiteX30" fmla="*/ 36810 w 283411"/>
                <a:gd name="connsiteY30" fmla="*/ 141920 h 285473"/>
                <a:gd name="connsiteX31" fmla="*/ 36838 w 283411"/>
                <a:gd name="connsiteY31" fmla="*/ 140371 h 285473"/>
                <a:gd name="connsiteX32" fmla="*/ 143103 w 283411"/>
                <a:gd name="connsiteY32" fmla="*/ 37157 h 285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83411" h="285473">
                  <a:moveTo>
                    <a:pt x="4113" y="108641"/>
                  </a:moveTo>
                  <a:cubicBezTo>
                    <a:pt x="4113" y="109171"/>
                    <a:pt x="3749" y="109660"/>
                    <a:pt x="3587" y="110148"/>
                  </a:cubicBezTo>
                  <a:cubicBezTo>
                    <a:pt x="3425" y="110637"/>
                    <a:pt x="3587" y="111452"/>
                    <a:pt x="3344" y="112063"/>
                  </a:cubicBezTo>
                  <a:cubicBezTo>
                    <a:pt x="-7829" y="162936"/>
                    <a:pt x="9449" y="215895"/>
                    <a:pt x="48407" y="250185"/>
                  </a:cubicBezTo>
                  <a:cubicBezTo>
                    <a:pt x="71952" y="271227"/>
                    <a:pt x="101913" y="283568"/>
                    <a:pt x="133354" y="285173"/>
                  </a:cubicBezTo>
                  <a:cubicBezTo>
                    <a:pt x="155169" y="286609"/>
                    <a:pt x="177017" y="282884"/>
                    <a:pt x="197145" y="274298"/>
                  </a:cubicBezTo>
                  <a:cubicBezTo>
                    <a:pt x="205927" y="270548"/>
                    <a:pt x="214317" y="265922"/>
                    <a:pt x="222184" y="260490"/>
                  </a:cubicBezTo>
                  <a:cubicBezTo>
                    <a:pt x="218139" y="256417"/>
                    <a:pt x="214094" y="252344"/>
                    <a:pt x="210696" y="248922"/>
                  </a:cubicBezTo>
                  <a:cubicBezTo>
                    <a:pt x="203512" y="241648"/>
                    <a:pt x="203545" y="229888"/>
                    <a:pt x="210769" y="222655"/>
                  </a:cubicBezTo>
                  <a:cubicBezTo>
                    <a:pt x="211008" y="222416"/>
                    <a:pt x="211255" y="222183"/>
                    <a:pt x="211505" y="221958"/>
                  </a:cubicBezTo>
                  <a:lnTo>
                    <a:pt x="211505" y="221958"/>
                  </a:lnTo>
                  <a:cubicBezTo>
                    <a:pt x="218787" y="215435"/>
                    <a:pt x="229854" y="215756"/>
                    <a:pt x="236747" y="222691"/>
                  </a:cubicBezTo>
                  <a:lnTo>
                    <a:pt x="249651" y="235684"/>
                  </a:lnTo>
                  <a:lnTo>
                    <a:pt x="250379" y="234747"/>
                  </a:lnTo>
                  <a:cubicBezTo>
                    <a:pt x="269799" y="211544"/>
                    <a:pt x="281251" y="182640"/>
                    <a:pt x="283023" y="152347"/>
                  </a:cubicBezTo>
                  <a:cubicBezTo>
                    <a:pt x="284673" y="130326"/>
                    <a:pt x="281053" y="108229"/>
                    <a:pt x="272465" y="87909"/>
                  </a:cubicBezTo>
                  <a:cubicBezTo>
                    <a:pt x="269674" y="81269"/>
                    <a:pt x="266074" y="74956"/>
                    <a:pt x="262838" y="68480"/>
                  </a:cubicBezTo>
                  <a:cubicBezTo>
                    <a:pt x="261624" y="66565"/>
                    <a:pt x="260370" y="64691"/>
                    <a:pt x="259116" y="62818"/>
                  </a:cubicBezTo>
                  <a:cubicBezTo>
                    <a:pt x="256568" y="59070"/>
                    <a:pt x="253898" y="55405"/>
                    <a:pt x="251026" y="51902"/>
                  </a:cubicBezTo>
                  <a:cubicBezTo>
                    <a:pt x="249570" y="50150"/>
                    <a:pt x="248114" y="48439"/>
                    <a:pt x="246576" y="46769"/>
                  </a:cubicBezTo>
                  <a:lnTo>
                    <a:pt x="240832" y="40578"/>
                  </a:lnTo>
                  <a:lnTo>
                    <a:pt x="238486" y="38460"/>
                  </a:lnTo>
                  <a:cubicBezTo>
                    <a:pt x="203051" y="6404"/>
                    <a:pt x="161629" y="-5938"/>
                    <a:pt x="115030" y="2657"/>
                  </a:cubicBezTo>
                  <a:cubicBezTo>
                    <a:pt x="78511" y="9246"/>
                    <a:pt x="46185" y="30413"/>
                    <a:pt x="25390" y="61351"/>
                  </a:cubicBezTo>
                  <a:cubicBezTo>
                    <a:pt x="22154" y="65913"/>
                    <a:pt x="19484" y="70842"/>
                    <a:pt x="16531" y="75608"/>
                  </a:cubicBezTo>
                  <a:cubicBezTo>
                    <a:pt x="14387" y="80373"/>
                    <a:pt x="12001" y="85057"/>
                    <a:pt x="10140" y="90108"/>
                  </a:cubicBezTo>
                  <a:cubicBezTo>
                    <a:pt x="7956" y="96096"/>
                    <a:pt x="6095" y="102328"/>
                    <a:pt x="4113" y="108641"/>
                  </a:cubicBezTo>
                  <a:close/>
                  <a:moveTo>
                    <a:pt x="143103" y="37157"/>
                  </a:moveTo>
                  <a:cubicBezTo>
                    <a:pt x="201186" y="37783"/>
                    <a:pt x="247766" y="85702"/>
                    <a:pt x="247143" y="144188"/>
                  </a:cubicBezTo>
                  <a:cubicBezTo>
                    <a:pt x="246520" y="202673"/>
                    <a:pt x="198933" y="249577"/>
                    <a:pt x="140851" y="248951"/>
                  </a:cubicBezTo>
                  <a:cubicBezTo>
                    <a:pt x="82769" y="248325"/>
                    <a:pt x="36188" y="200405"/>
                    <a:pt x="36810" y="141920"/>
                  </a:cubicBezTo>
                  <a:cubicBezTo>
                    <a:pt x="36816" y="141404"/>
                    <a:pt x="36825" y="140888"/>
                    <a:pt x="36838" y="140371"/>
                  </a:cubicBezTo>
                  <a:cubicBezTo>
                    <a:pt x="38294" y="82505"/>
                    <a:pt x="85621" y="36537"/>
                    <a:pt x="143103" y="37157"/>
                  </a:cubicBezTo>
                  <a:close/>
                </a:path>
              </a:pathLst>
            </a:custGeom>
            <a:solidFill>
              <a:schemeClr val="accent2"/>
            </a:solidFill>
            <a:ln w="4007"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F7B15048-B6E0-4A97-A828-7046A2FA5CC5}"/>
                </a:ext>
              </a:extLst>
            </p:cNvPr>
            <p:cNvSpPr/>
            <p:nvPr/>
          </p:nvSpPr>
          <p:spPr>
            <a:xfrm>
              <a:off x="11225618" y="2813739"/>
              <a:ext cx="28841" cy="29082"/>
            </a:xfrm>
            <a:custGeom>
              <a:avLst/>
              <a:gdLst>
                <a:gd name="connsiteX0" fmla="*/ 0 w 28841"/>
                <a:gd name="connsiteY0" fmla="*/ 0 h 29082"/>
                <a:gd name="connsiteX1" fmla="*/ 0 w 28841"/>
                <a:gd name="connsiteY1" fmla="*/ 0 h 29082"/>
                <a:gd name="connsiteX2" fmla="*/ 28842 w 28841"/>
                <a:gd name="connsiteY2" fmla="*/ 29083 h 29082"/>
              </a:gdLst>
              <a:ahLst/>
              <a:cxnLst>
                <a:cxn ang="0">
                  <a:pos x="connsiteX0" y="connsiteY0"/>
                </a:cxn>
                <a:cxn ang="0">
                  <a:pos x="connsiteX1" y="connsiteY1"/>
                </a:cxn>
                <a:cxn ang="0">
                  <a:pos x="connsiteX2" y="connsiteY2"/>
                </a:cxn>
              </a:cxnLst>
              <a:rect l="l" t="t" r="r" b="b"/>
              <a:pathLst>
                <a:path w="28841" h="29082">
                  <a:moveTo>
                    <a:pt x="0" y="0"/>
                  </a:moveTo>
                  <a:lnTo>
                    <a:pt x="0" y="0"/>
                  </a:lnTo>
                  <a:lnTo>
                    <a:pt x="28842" y="29083"/>
                  </a:lnTo>
                  <a:close/>
                </a:path>
              </a:pathLst>
            </a:custGeom>
            <a:solidFill>
              <a:srgbClr val="00A0DF"/>
            </a:solidFill>
            <a:ln w="4007"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F8FB886-A5E0-4548-A625-920B186BCF1D}"/>
                </a:ext>
              </a:extLst>
            </p:cNvPr>
            <p:cNvSpPr/>
            <p:nvPr/>
          </p:nvSpPr>
          <p:spPr>
            <a:xfrm>
              <a:off x="10823494" y="2661691"/>
              <a:ext cx="66506" cy="121989"/>
            </a:xfrm>
            <a:custGeom>
              <a:avLst/>
              <a:gdLst>
                <a:gd name="connsiteX0" fmla="*/ 5420 w 66506"/>
                <a:gd name="connsiteY0" fmla="*/ 116123 h 121989"/>
                <a:gd name="connsiteX1" fmla="*/ 31551 w 66506"/>
                <a:gd name="connsiteY1" fmla="*/ 116939 h 121989"/>
                <a:gd name="connsiteX2" fmla="*/ 36527 w 66506"/>
                <a:gd name="connsiteY2" fmla="*/ 108954 h 121989"/>
                <a:gd name="connsiteX3" fmla="*/ 65288 w 66506"/>
                <a:gd name="connsiteY3" fmla="*/ 25331 h 121989"/>
                <a:gd name="connsiteX4" fmla="*/ 66097 w 66506"/>
                <a:gd name="connsiteY4" fmla="*/ 14660 h 121989"/>
                <a:gd name="connsiteX5" fmla="*/ 44249 w 66506"/>
                <a:gd name="connsiteY5" fmla="*/ 414 h 121989"/>
                <a:gd name="connsiteX6" fmla="*/ 30500 w 66506"/>
                <a:gd name="connsiteY6" fmla="*/ 13112 h 121989"/>
                <a:gd name="connsiteX7" fmla="*/ 2387 w 66506"/>
                <a:gd name="connsiteY7" fmla="*/ 94576 h 121989"/>
                <a:gd name="connsiteX8" fmla="*/ 0 w 66506"/>
                <a:gd name="connsiteY8" fmla="*/ 103374 h 121989"/>
                <a:gd name="connsiteX9" fmla="*/ 445 w 66506"/>
                <a:gd name="connsiteY9" fmla="*/ 103374 h 121989"/>
                <a:gd name="connsiteX10" fmla="*/ 5420 w 66506"/>
                <a:gd name="connsiteY10" fmla="*/ 116123 h 12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506" h="121989">
                  <a:moveTo>
                    <a:pt x="5420" y="116123"/>
                  </a:moveTo>
                  <a:cubicBezTo>
                    <a:pt x="12412" y="123614"/>
                    <a:pt x="24112" y="123980"/>
                    <a:pt x="31551" y="116939"/>
                  </a:cubicBezTo>
                  <a:cubicBezTo>
                    <a:pt x="33863" y="114751"/>
                    <a:pt x="35576" y="112002"/>
                    <a:pt x="36527" y="108954"/>
                  </a:cubicBezTo>
                  <a:cubicBezTo>
                    <a:pt x="45871" y="81053"/>
                    <a:pt x="55661" y="53192"/>
                    <a:pt x="65288" y="25331"/>
                  </a:cubicBezTo>
                  <a:cubicBezTo>
                    <a:pt x="66564" y="21925"/>
                    <a:pt x="66845" y="18222"/>
                    <a:pt x="66097" y="14660"/>
                  </a:cubicBezTo>
                  <a:cubicBezTo>
                    <a:pt x="63970" y="4650"/>
                    <a:pt x="54189" y="-1727"/>
                    <a:pt x="44249" y="414"/>
                  </a:cubicBezTo>
                  <a:cubicBezTo>
                    <a:pt x="37717" y="1821"/>
                    <a:pt x="32455" y="6681"/>
                    <a:pt x="30500" y="13112"/>
                  </a:cubicBezTo>
                  <a:cubicBezTo>
                    <a:pt x="21115" y="40266"/>
                    <a:pt x="11744" y="67421"/>
                    <a:pt x="2387" y="94576"/>
                  </a:cubicBezTo>
                  <a:cubicBezTo>
                    <a:pt x="1416" y="97427"/>
                    <a:pt x="769" y="100441"/>
                    <a:pt x="0" y="103374"/>
                  </a:cubicBezTo>
                  <a:lnTo>
                    <a:pt x="445" y="103374"/>
                  </a:lnTo>
                  <a:cubicBezTo>
                    <a:pt x="379" y="108116"/>
                    <a:pt x="2166" y="112694"/>
                    <a:pt x="5420" y="116123"/>
                  </a:cubicBezTo>
                  <a:close/>
                </a:path>
              </a:pathLst>
            </a:custGeom>
            <a:solidFill>
              <a:schemeClr val="accent2"/>
            </a:solidFill>
            <a:ln w="4007"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08A666E3-AF20-4F5D-8617-E775964710E6}"/>
                </a:ext>
              </a:extLst>
            </p:cNvPr>
            <p:cNvSpPr/>
            <p:nvPr/>
          </p:nvSpPr>
          <p:spPr>
            <a:xfrm>
              <a:off x="11215627" y="2576895"/>
              <a:ext cx="67315" cy="68132"/>
            </a:xfrm>
            <a:custGeom>
              <a:avLst/>
              <a:gdLst>
                <a:gd name="connsiteX0" fmla="*/ 10194 w 67315"/>
                <a:gd name="connsiteY0" fmla="*/ 51554 h 68132"/>
                <a:gd name="connsiteX1" fmla="*/ 18284 w 67315"/>
                <a:gd name="connsiteY1" fmla="*/ 62471 h 68132"/>
                <a:gd name="connsiteX2" fmla="*/ 22005 w 67315"/>
                <a:gd name="connsiteY2" fmla="*/ 68132 h 68132"/>
                <a:gd name="connsiteX3" fmla="*/ 28194 w 67315"/>
                <a:gd name="connsiteY3" fmla="*/ 63774 h 68132"/>
                <a:gd name="connsiteX4" fmla="*/ 61202 w 67315"/>
                <a:gd name="connsiteY4" fmla="*/ 32329 h 68132"/>
                <a:gd name="connsiteX5" fmla="*/ 67311 w 67315"/>
                <a:gd name="connsiteY5" fmla="*/ 18317 h 68132"/>
                <a:gd name="connsiteX6" fmla="*/ 48691 w 67315"/>
                <a:gd name="connsiteY6" fmla="*/ 1 h 68132"/>
                <a:gd name="connsiteX7" fmla="*/ 36163 w 67315"/>
                <a:gd name="connsiteY7" fmla="*/ 5161 h 68132"/>
                <a:gd name="connsiteX8" fmla="*/ 7524 w 67315"/>
                <a:gd name="connsiteY8" fmla="*/ 32533 h 68132"/>
                <a:gd name="connsiteX9" fmla="*/ 0 w 67315"/>
                <a:gd name="connsiteY9" fmla="*/ 40231 h 68132"/>
                <a:gd name="connsiteX10" fmla="*/ 5663 w 67315"/>
                <a:gd name="connsiteY10" fmla="*/ 46422 h 68132"/>
                <a:gd name="connsiteX11" fmla="*/ 10194 w 67315"/>
                <a:gd name="connsiteY11" fmla="*/ 51554 h 6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315" h="68132">
                  <a:moveTo>
                    <a:pt x="10194" y="51554"/>
                  </a:moveTo>
                  <a:cubicBezTo>
                    <a:pt x="13066" y="55057"/>
                    <a:pt x="15735" y="58723"/>
                    <a:pt x="18284" y="62471"/>
                  </a:cubicBezTo>
                  <a:cubicBezTo>
                    <a:pt x="19538" y="64344"/>
                    <a:pt x="20792" y="66218"/>
                    <a:pt x="22005" y="68132"/>
                  </a:cubicBezTo>
                  <a:cubicBezTo>
                    <a:pt x="24174" y="66835"/>
                    <a:pt x="26241" y="65378"/>
                    <a:pt x="28194" y="63774"/>
                  </a:cubicBezTo>
                  <a:cubicBezTo>
                    <a:pt x="39238" y="53347"/>
                    <a:pt x="50200" y="42797"/>
                    <a:pt x="61202" y="32329"/>
                  </a:cubicBezTo>
                  <a:cubicBezTo>
                    <a:pt x="65199" y="28799"/>
                    <a:pt x="67432" y="23668"/>
                    <a:pt x="67311" y="18317"/>
                  </a:cubicBezTo>
                  <a:cubicBezTo>
                    <a:pt x="67193" y="8083"/>
                    <a:pt x="58856" y="-118"/>
                    <a:pt x="48691" y="1"/>
                  </a:cubicBezTo>
                  <a:cubicBezTo>
                    <a:pt x="44015" y="56"/>
                    <a:pt x="39537" y="1901"/>
                    <a:pt x="36163" y="5161"/>
                  </a:cubicBezTo>
                  <a:cubicBezTo>
                    <a:pt x="26536" y="14203"/>
                    <a:pt x="17030" y="23368"/>
                    <a:pt x="7524" y="32533"/>
                  </a:cubicBezTo>
                  <a:cubicBezTo>
                    <a:pt x="4935" y="35017"/>
                    <a:pt x="2508" y="37665"/>
                    <a:pt x="0" y="40231"/>
                  </a:cubicBezTo>
                  <a:lnTo>
                    <a:pt x="5663" y="46422"/>
                  </a:lnTo>
                  <a:cubicBezTo>
                    <a:pt x="7281" y="48092"/>
                    <a:pt x="8737" y="49803"/>
                    <a:pt x="10194" y="51554"/>
                  </a:cubicBezTo>
                  <a:close/>
                </a:path>
              </a:pathLst>
            </a:custGeom>
            <a:solidFill>
              <a:schemeClr val="accent2"/>
            </a:solidFill>
            <a:ln w="4007"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0D818D59-E275-4FBB-882B-C6C9E60B50CE}"/>
                </a:ext>
              </a:extLst>
            </p:cNvPr>
            <p:cNvSpPr/>
            <p:nvPr/>
          </p:nvSpPr>
          <p:spPr>
            <a:xfrm>
              <a:off x="10866005" y="2600062"/>
              <a:ext cx="55174" cy="55558"/>
            </a:xfrm>
            <a:custGeom>
              <a:avLst/>
              <a:gdLst>
                <a:gd name="connsiteX0" fmla="*/ 27227 w 55174"/>
                <a:gd name="connsiteY0" fmla="*/ 55556 h 55558"/>
                <a:gd name="connsiteX1" fmla="*/ 55172 w 55174"/>
                <a:gd name="connsiteY1" fmla="*/ 28141 h 55558"/>
                <a:gd name="connsiteX2" fmla="*/ 27947 w 55174"/>
                <a:gd name="connsiteY2" fmla="*/ 2 h 55558"/>
                <a:gd name="connsiteX3" fmla="*/ 4 w 55174"/>
                <a:gd name="connsiteY3" fmla="*/ 27288 h 55558"/>
                <a:gd name="connsiteX4" fmla="*/ 27180 w 55174"/>
                <a:gd name="connsiteY4" fmla="*/ 55555 h 55558"/>
                <a:gd name="connsiteX5" fmla="*/ 27227 w 55174"/>
                <a:gd name="connsiteY5" fmla="*/ 55556 h 55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74" h="55558">
                  <a:moveTo>
                    <a:pt x="27227" y="55556"/>
                  </a:moveTo>
                  <a:cubicBezTo>
                    <a:pt x="42462" y="55756"/>
                    <a:pt x="54973" y="43482"/>
                    <a:pt x="55172" y="28141"/>
                  </a:cubicBezTo>
                  <a:cubicBezTo>
                    <a:pt x="55371" y="12801"/>
                    <a:pt x="43182" y="202"/>
                    <a:pt x="27947" y="2"/>
                  </a:cubicBezTo>
                  <a:cubicBezTo>
                    <a:pt x="12762" y="-197"/>
                    <a:pt x="272" y="11999"/>
                    <a:pt x="4" y="27288"/>
                  </a:cubicBezTo>
                  <a:cubicBezTo>
                    <a:pt x="-243" y="42650"/>
                    <a:pt x="11924" y="55306"/>
                    <a:pt x="27180" y="55555"/>
                  </a:cubicBezTo>
                  <a:cubicBezTo>
                    <a:pt x="27196" y="55556"/>
                    <a:pt x="27211" y="55556"/>
                    <a:pt x="27227" y="55556"/>
                  </a:cubicBezTo>
                  <a:close/>
                </a:path>
              </a:pathLst>
            </a:custGeom>
            <a:solidFill>
              <a:schemeClr val="accent2"/>
            </a:solidFill>
            <a:ln w="4007"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9F28DD97-D69C-4A16-86BE-50125935FC89}"/>
                </a:ext>
              </a:extLst>
            </p:cNvPr>
            <p:cNvSpPr/>
            <p:nvPr/>
          </p:nvSpPr>
          <p:spPr>
            <a:xfrm>
              <a:off x="11274321" y="2524096"/>
              <a:ext cx="55177" cy="55558"/>
            </a:xfrm>
            <a:custGeom>
              <a:avLst/>
              <a:gdLst>
                <a:gd name="connsiteX0" fmla="*/ 27305 w 55177"/>
                <a:gd name="connsiteY0" fmla="*/ 55557 h 55558"/>
                <a:gd name="connsiteX1" fmla="*/ 55176 w 55177"/>
                <a:gd name="connsiteY1" fmla="*/ 28064 h 55558"/>
                <a:gd name="connsiteX2" fmla="*/ 27871 w 55177"/>
                <a:gd name="connsiteY2" fmla="*/ 1 h 55558"/>
                <a:gd name="connsiteX3" fmla="*/ 0 w 55177"/>
                <a:gd name="connsiteY3" fmla="*/ 27494 h 55558"/>
                <a:gd name="connsiteX4" fmla="*/ 0 w 55177"/>
                <a:gd name="connsiteY4" fmla="*/ 27696 h 55558"/>
                <a:gd name="connsiteX5" fmla="*/ 27305 w 55177"/>
                <a:gd name="connsiteY5" fmla="*/ 55557 h 55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77" h="55558">
                  <a:moveTo>
                    <a:pt x="27305" y="55557"/>
                  </a:moveTo>
                  <a:cubicBezTo>
                    <a:pt x="42539" y="55714"/>
                    <a:pt x="55018" y="43405"/>
                    <a:pt x="55176" y="28064"/>
                  </a:cubicBezTo>
                  <a:cubicBezTo>
                    <a:pt x="55329" y="12723"/>
                    <a:pt x="43105" y="159"/>
                    <a:pt x="27871" y="1"/>
                  </a:cubicBezTo>
                  <a:cubicBezTo>
                    <a:pt x="12637" y="-156"/>
                    <a:pt x="158" y="12153"/>
                    <a:pt x="0" y="27494"/>
                  </a:cubicBezTo>
                  <a:cubicBezTo>
                    <a:pt x="0" y="27562"/>
                    <a:pt x="0" y="27629"/>
                    <a:pt x="0" y="27696"/>
                  </a:cubicBezTo>
                  <a:cubicBezTo>
                    <a:pt x="-89" y="42978"/>
                    <a:pt x="12128" y="55445"/>
                    <a:pt x="27305" y="55557"/>
                  </a:cubicBezTo>
                  <a:close/>
                </a:path>
              </a:pathLst>
            </a:custGeom>
            <a:solidFill>
              <a:schemeClr val="accent2"/>
            </a:solidFill>
            <a:ln w="4007"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4D1A53C2-0FF3-433B-96F1-AAFFB2C2F346}"/>
                </a:ext>
              </a:extLst>
            </p:cNvPr>
            <p:cNvSpPr/>
            <p:nvPr/>
          </p:nvSpPr>
          <p:spPr>
            <a:xfrm>
              <a:off x="10794369" y="2790897"/>
              <a:ext cx="55175" cy="55558"/>
            </a:xfrm>
            <a:custGeom>
              <a:avLst/>
              <a:gdLst>
                <a:gd name="connsiteX0" fmla="*/ 26900 w 55175"/>
                <a:gd name="connsiteY0" fmla="*/ 55550 h 55558"/>
                <a:gd name="connsiteX1" fmla="*/ 55166 w 55175"/>
                <a:gd name="connsiteY1" fmla="*/ 28472 h 55558"/>
                <a:gd name="connsiteX2" fmla="*/ 28275 w 55175"/>
                <a:gd name="connsiteY2" fmla="*/ 9 h 55558"/>
                <a:gd name="connsiteX3" fmla="*/ 9 w 55175"/>
                <a:gd name="connsiteY3" fmla="*/ 27087 h 55558"/>
                <a:gd name="connsiteX4" fmla="*/ 0 w 55175"/>
                <a:gd name="connsiteY4" fmla="*/ 27689 h 55558"/>
                <a:gd name="connsiteX5" fmla="*/ 26900 w 55175"/>
                <a:gd name="connsiteY5" fmla="*/ 55550 h 55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75" h="55558">
                  <a:moveTo>
                    <a:pt x="26900" y="55550"/>
                  </a:moveTo>
                  <a:cubicBezTo>
                    <a:pt x="42132" y="55933"/>
                    <a:pt x="54787" y="43809"/>
                    <a:pt x="55166" y="28472"/>
                  </a:cubicBezTo>
                  <a:cubicBezTo>
                    <a:pt x="55546" y="13135"/>
                    <a:pt x="43506" y="391"/>
                    <a:pt x="28275" y="9"/>
                  </a:cubicBezTo>
                  <a:cubicBezTo>
                    <a:pt x="13044" y="-373"/>
                    <a:pt x="388" y="11750"/>
                    <a:pt x="9" y="27087"/>
                  </a:cubicBezTo>
                  <a:cubicBezTo>
                    <a:pt x="4" y="27288"/>
                    <a:pt x="1" y="27489"/>
                    <a:pt x="0" y="27689"/>
                  </a:cubicBezTo>
                  <a:cubicBezTo>
                    <a:pt x="-48" y="42796"/>
                    <a:pt x="11902" y="55174"/>
                    <a:pt x="26900" y="55550"/>
                  </a:cubicBezTo>
                  <a:close/>
                </a:path>
              </a:pathLst>
            </a:custGeom>
            <a:solidFill>
              <a:schemeClr val="accent2"/>
            </a:solidFill>
            <a:ln w="4007"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2BB98E7A-1817-4A67-B69F-79274D454086}"/>
                </a:ext>
              </a:extLst>
            </p:cNvPr>
            <p:cNvSpPr/>
            <p:nvPr/>
          </p:nvSpPr>
          <p:spPr>
            <a:xfrm>
              <a:off x="10925489" y="2633535"/>
              <a:ext cx="65715" cy="53161"/>
            </a:xfrm>
            <a:custGeom>
              <a:avLst/>
              <a:gdLst>
                <a:gd name="connsiteX0" fmla="*/ 11349 w 65715"/>
                <a:gd name="connsiteY0" fmla="*/ 35525 h 53161"/>
                <a:gd name="connsiteX1" fmla="*/ 29795 w 65715"/>
                <a:gd name="connsiteY1" fmla="*/ 43427 h 53161"/>
                <a:gd name="connsiteX2" fmla="*/ 52771 w 65715"/>
                <a:gd name="connsiteY2" fmla="*/ 53161 h 53161"/>
                <a:gd name="connsiteX3" fmla="*/ 53297 w 65715"/>
                <a:gd name="connsiteY3" fmla="*/ 51654 h 53161"/>
                <a:gd name="connsiteX4" fmla="*/ 59324 w 65715"/>
                <a:gd name="connsiteY4" fmla="*/ 33121 h 53161"/>
                <a:gd name="connsiteX5" fmla="*/ 65715 w 65715"/>
                <a:gd name="connsiteY5" fmla="*/ 18743 h 53161"/>
                <a:gd name="connsiteX6" fmla="*/ 24496 w 65715"/>
                <a:gd name="connsiteY6" fmla="*/ 1065 h 53161"/>
                <a:gd name="connsiteX7" fmla="*/ 14626 w 65715"/>
                <a:gd name="connsiteY7" fmla="*/ 536 h 53161"/>
                <a:gd name="connsiteX8" fmla="*/ 389 w 65715"/>
                <a:gd name="connsiteY8" fmla="*/ 22409 h 53161"/>
                <a:gd name="connsiteX9" fmla="*/ 11349 w 65715"/>
                <a:gd name="connsiteY9" fmla="*/ 35728 h 5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715" h="53161">
                  <a:moveTo>
                    <a:pt x="11349" y="35525"/>
                  </a:moveTo>
                  <a:lnTo>
                    <a:pt x="29795" y="43427"/>
                  </a:lnTo>
                  <a:lnTo>
                    <a:pt x="52771" y="53161"/>
                  </a:lnTo>
                  <a:cubicBezTo>
                    <a:pt x="52771" y="52673"/>
                    <a:pt x="53135" y="52184"/>
                    <a:pt x="53297" y="51654"/>
                  </a:cubicBezTo>
                  <a:cubicBezTo>
                    <a:pt x="55279" y="45341"/>
                    <a:pt x="57140" y="39109"/>
                    <a:pt x="59324" y="33121"/>
                  </a:cubicBezTo>
                  <a:cubicBezTo>
                    <a:pt x="61144" y="28193"/>
                    <a:pt x="63571" y="23509"/>
                    <a:pt x="65715" y="18743"/>
                  </a:cubicBezTo>
                  <a:cubicBezTo>
                    <a:pt x="51962" y="12837"/>
                    <a:pt x="38249" y="6890"/>
                    <a:pt x="24496" y="1065"/>
                  </a:cubicBezTo>
                  <a:cubicBezTo>
                    <a:pt x="21341" y="-144"/>
                    <a:pt x="17890" y="-329"/>
                    <a:pt x="14626" y="536"/>
                  </a:cubicBezTo>
                  <a:cubicBezTo>
                    <a:pt x="4696" y="2617"/>
                    <a:pt x="-1678" y="12410"/>
                    <a:pt x="389" y="22409"/>
                  </a:cubicBezTo>
                  <a:cubicBezTo>
                    <a:pt x="1628" y="28401"/>
                    <a:pt x="5732" y="33389"/>
                    <a:pt x="11349" y="35728"/>
                  </a:cubicBezTo>
                  <a:close/>
                </a:path>
              </a:pathLst>
            </a:custGeom>
            <a:solidFill>
              <a:schemeClr val="accent2"/>
            </a:solidFill>
            <a:ln w="4007"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99D21745-70E8-489D-A161-373054514CC7}"/>
                </a:ext>
              </a:extLst>
            </p:cNvPr>
            <p:cNvSpPr/>
            <p:nvPr/>
          </p:nvSpPr>
          <p:spPr>
            <a:xfrm>
              <a:off x="11061949" y="2661595"/>
              <a:ext cx="110843" cy="111706"/>
            </a:xfrm>
            <a:custGeom>
              <a:avLst/>
              <a:gdLst>
                <a:gd name="connsiteX0" fmla="*/ 45 w 110843"/>
                <a:gd name="connsiteY0" fmla="*/ 56954 h 111706"/>
                <a:gd name="connsiteX1" fmla="*/ 45 w 110843"/>
                <a:gd name="connsiteY1" fmla="*/ 61027 h 111706"/>
                <a:gd name="connsiteX2" fmla="*/ 814 w 110843"/>
                <a:gd name="connsiteY2" fmla="*/ 65711 h 111706"/>
                <a:gd name="connsiteX3" fmla="*/ 65265 w 110843"/>
                <a:gd name="connsiteY3" fmla="*/ 110813 h 111706"/>
                <a:gd name="connsiteX4" fmla="*/ 82484 w 110843"/>
                <a:gd name="connsiteY4" fmla="*/ 104610 h 111706"/>
                <a:gd name="connsiteX5" fmla="*/ 110800 w 110843"/>
                <a:gd name="connsiteY5" fmla="*/ 59357 h 111706"/>
                <a:gd name="connsiteX6" fmla="*/ 110476 w 110843"/>
                <a:gd name="connsiteY6" fmla="*/ 47341 h 111706"/>
                <a:gd name="connsiteX7" fmla="*/ 106431 w 110843"/>
                <a:gd name="connsiteY7" fmla="*/ 33655 h 111706"/>
                <a:gd name="connsiteX8" fmla="*/ 94013 w 110843"/>
                <a:gd name="connsiteY8" fmla="*/ 15611 h 111706"/>
                <a:gd name="connsiteX9" fmla="*/ 92152 w 110843"/>
                <a:gd name="connsiteY9" fmla="*/ 13737 h 111706"/>
                <a:gd name="connsiteX10" fmla="*/ 91464 w 110843"/>
                <a:gd name="connsiteY10" fmla="*/ 13208 h 111706"/>
                <a:gd name="connsiteX11" fmla="*/ 52753 w 110843"/>
                <a:gd name="connsiteY11" fmla="*/ 92 h 111706"/>
                <a:gd name="connsiteX12" fmla="*/ 19987 w 110843"/>
                <a:gd name="connsiteY12" fmla="*/ 13208 h 111706"/>
                <a:gd name="connsiteX13" fmla="*/ 9268 w 110843"/>
                <a:gd name="connsiteY13" fmla="*/ 24898 h 111706"/>
                <a:gd name="connsiteX14" fmla="*/ 3281 w 110843"/>
                <a:gd name="connsiteY14" fmla="*/ 37118 h 111706"/>
                <a:gd name="connsiteX15" fmla="*/ 45 w 110843"/>
                <a:gd name="connsiteY15" fmla="*/ 56954 h 111706"/>
                <a:gd name="connsiteX16" fmla="*/ 55584 w 110843"/>
                <a:gd name="connsiteY16" fmla="*/ 36995 h 111706"/>
                <a:gd name="connsiteX17" fmla="*/ 74191 w 110843"/>
                <a:gd name="connsiteY17" fmla="*/ 55976 h 111706"/>
                <a:gd name="connsiteX18" fmla="*/ 55342 w 110843"/>
                <a:gd name="connsiteY18" fmla="*/ 74712 h 111706"/>
                <a:gd name="connsiteX19" fmla="*/ 36734 w 110843"/>
                <a:gd name="connsiteY19" fmla="*/ 55895 h 111706"/>
                <a:gd name="connsiteX20" fmla="*/ 55584 w 110843"/>
                <a:gd name="connsiteY20" fmla="*/ 36995 h 111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0843" h="111706">
                  <a:moveTo>
                    <a:pt x="45" y="56954"/>
                  </a:moveTo>
                  <a:cubicBezTo>
                    <a:pt x="45" y="58298"/>
                    <a:pt x="45" y="59683"/>
                    <a:pt x="45" y="61027"/>
                  </a:cubicBezTo>
                  <a:cubicBezTo>
                    <a:pt x="45" y="62371"/>
                    <a:pt x="530" y="64164"/>
                    <a:pt x="814" y="65711"/>
                  </a:cubicBezTo>
                  <a:cubicBezTo>
                    <a:pt x="6242" y="96087"/>
                    <a:pt x="35099" y="116280"/>
                    <a:pt x="65265" y="110813"/>
                  </a:cubicBezTo>
                  <a:cubicBezTo>
                    <a:pt x="71306" y="109719"/>
                    <a:pt x="77124" y="107622"/>
                    <a:pt x="82484" y="104610"/>
                  </a:cubicBezTo>
                  <a:cubicBezTo>
                    <a:pt x="99203" y="95627"/>
                    <a:pt x="109971" y="78421"/>
                    <a:pt x="110800" y="59357"/>
                  </a:cubicBezTo>
                  <a:cubicBezTo>
                    <a:pt x="110913" y="55349"/>
                    <a:pt x="110808" y="51337"/>
                    <a:pt x="110476" y="47341"/>
                  </a:cubicBezTo>
                  <a:cubicBezTo>
                    <a:pt x="109141" y="42779"/>
                    <a:pt x="108130" y="38095"/>
                    <a:pt x="106431" y="33655"/>
                  </a:cubicBezTo>
                  <a:cubicBezTo>
                    <a:pt x="103676" y="26785"/>
                    <a:pt x="99433" y="20621"/>
                    <a:pt x="94013" y="15611"/>
                  </a:cubicBezTo>
                  <a:cubicBezTo>
                    <a:pt x="93366" y="15000"/>
                    <a:pt x="92799" y="14348"/>
                    <a:pt x="92152" y="13737"/>
                  </a:cubicBezTo>
                  <a:cubicBezTo>
                    <a:pt x="91913" y="13574"/>
                    <a:pt x="91683" y="13397"/>
                    <a:pt x="91464" y="13208"/>
                  </a:cubicBezTo>
                  <a:cubicBezTo>
                    <a:pt x="80725" y="3970"/>
                    <a:pt x="66854" y="-730"/>
                    <a:pt x="52753" y="92"/>
                  </a:cubicBezTo>
                  <a:cubicBezTo>
                    <a:pt x="40651" y="507"/>
                    <a:pt x="29069" y="5143"/>
                    <a:pt x="19987" y="13208"/>
                  </a:cubicBezTo>
                  <a:cubicBezTo>
                    <a:pt x="16197" y="16897"/>
                    <a:pt x="12618" y="20800"/>
                    <a:pt x="9268" y="24898"/>
                  </a:cubicBezTo>
                  <a:cubicBezTo>
                    <a:pt x="7245" y="28971"/>
                    <a:pt x="4980" y="33044"/>
                    <a:pt x="3281" y="37118"/>
                  </a:cubicBezTo>
                  <a:cubicBezTo>
                    <a:pt x="858" y="43435"/>
                    <a:pt x="-243" y="50188"/>
                    <a:pt x="45" y="56954"/>
                  </a:cubicBezTo>
                  <a:close/>
                  <a:moveTo>
                    <a:pt x="55584" y="36995"/>
                  </a:moveTo>
                  <a:cubicBezTo>
                    <a:pt x="65928" y="37063"/>
                    <a:pt x="74258" y="45561"/>
                    <a:pt x="74191" y="55976"/>
                  </a:cubicBezTo>
                  <a:cubicBezTo>
                    <a:pt x="74124" y="66391"/>
                    <a:pt x="65685" y="74780"/>
                    <a:pt x="55342" y="74712"/>
                  </a:cubicBezTo>
                  <a:cubicBezTo>
                    <a:pt x="45061" y="74645"/>
                    <a:pt x="36756" y="66247"/>
                    <a:pt x="36734" y="55895"/>
                  </a:cubicBezTo>
                  <a:cubicBezTo>
                    <a:pt x="36823" y="45462"/>
                    <a:pt x="45223" y="37040"/>
                    <a:pt x="55584" y="36995"/>
                  </a:cubicBezTo>
                  <a:close/>
                </a:path>
              </a:pathLst>
            </a:custGeom>
            <a:solidFill>
              <a:schemeClr val="accent2"/>
            </a:solidFill>
            <a:ln w="4007"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77C5229D-FF9C-4F13-90D8-BD64F98A935F}"/>
                </a:ext>
              </a:extLst>
            </p:cNvPr>
            <p:cNvSpPr/>
            <p:nvPr/>
          </p:nvSpPr>
          <p:spPr>
            <a:xfrm>
              <a:off x="11030943" y="2678814"/>
              <a:ext cx="40314" cy="43807"/>
            </a:xfrm>
            <a:custGeom>
              <a:avLst/>
              <a:gdLst>
                <a:gd name="connsiteX0" fmla="*/ 31091 w 40314"/>
                <a:gd name="connsiteY0" fmla="*/ 43808 h 43807"/>
                <a:gd name="connsiteX1" fmla="*/ 31091 w 40314"/>
                <a:gd name="connsiteY1" fmla="*/ 39734 h 43807"/>
                <a:gd name="connsiteX2" fmla="*/ 34327 w 40314"/>
                <a:gd name="connsiteY2" fmla="*/ 19857 h 43807"/>
                <a:gd name="connsiteX3" fmla="*/ 40314 w 40314"/>
                <a:gd name="connsiteY3" fmla="*/ 7638 h 43807"/>
                <a:gd name="connsiteX4" fmla="*/ 26237 w 40314"/>
                <a:gd name="connsiteY4" fmla="*/ 1609 h 43807"/>
                <a:gd name="connsiteX5" fmla="*/ 17095 w 40314"/>
                <a:gd name="connsiteY5" fmla="*/ 62 h 43807"/>
                <a:gd name="connsiteX6" fmla="*/ 429 w 40314"/>
                <a:gd name="connsiteY6" fmla="*/ 14725 h 43807"/>
                <a:gd name="connsiteX7" fmla="*/ 10057 w 40314"/>
                <a:gd name="connsiteY7" fmla="*/ 34887 h 43807"/>
                <a:gd name="connsiteX8" fmla="*/ 31091 w 40314"/>
                <a:gd name="connsiteY8" fmla="*/ 43808 h 4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314" h="43807">
                  <a:moveTo>
                    <a:pt x="31091" y="43808"/>
                  </a:moveTo>
                  <a:cubicBezTo>
                    <a:pt x="31091" y="42463"/>
                    <a:pt x="31091" y="41079"/>
                    <a:pt x="31091" y="39734"/>
                  </a:cubicBezTo>
                  <a:cubicBezTo>
                    <a:pt x="30797" y="32955"/>
                    <a:pt x="31899" y="26187"/>
                    <a:pt x="34327" y="19857"/>
                  </a:cubicBezTo>
                  <a:cubicBezTo>
                    <a:pt x="36026" y="15784"/>
                    <a:pt x="38372" y="11711"/>
                    <a:pt x="40314" y="7638"/>
                  </a:cubicBezTo>
                  <a:lnTo>
                    <a:pt x="26237" y="1609"/>
                  </a:lnTo>
                  <a:cubicBezTo>
                    <a:pt x="23364" y="340"/>
                    <a:pt x="20223" y="-192"/>
                    <a:pt x="17095" y="62"/>
                  </a:cubicBezTo>
                  <a:cubicBezTo>
                    <a:pt x="8905" y="638"/>
                    <a:pt x="2095" y="6630"/>
                    <a:pt x="429" y="14725"/>
                  </a:cubicBezTo>
                  <a:cubicBezTo>
                    <a:pt x="-1370" y="22878"/>
                    <a:pt x="2609" y="31211"/>
                    <a:pt x="10057" y="34887"/>
                  </a:cubicBezTo>
                  <a:cubicBezTo>
                    <a:pt x="16933" y="38024"/>
                    <a:pt x="24053" y="40793"/>
                    <a:pt x="31091" y="43808"/>
                  </a:cubicBezTo>
                  <a:close/>
                </a:path>
              </a:pathLst>
            </a:custGeom>
            <a:solidFill>
              <a:schemeClr val="accent2"/>
            </a:solidFill>
            <a:ln w="4007"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E7391F9E-FA23-4079-BF41-373927F18770}"/>
                </a:ext>
              </a:extLst>
            </p:cNvPr>
            <p:cNvSpPr/>
            <p:nvPr/>
          </p:nvSpPr>
          <p:spPr>
            <a:xfrm>
              <a:off x="11154060" y="2662629"/>
              <a:ext cx="38963" cy="46225"/>
            </a:xfrm>
            <a:custGeom>
              <a:avLst/>
              <a:gdLst>
                <a:gd name="connsiteX0" fmla="*/ 14279 w 38963"/>
                <a:gd name="connsiteY0" fmla="*/ 32540 h 46225"/>
                <a:gd name="connsiteX1" fmla="*/ 18324 w 38963"/>
                <a:gd name="connsiteY1" fmla="*/ 46226 h 46225"/>
                <a:gd name="connsiteX2" fmla="*/ 34505 w 38963"/>
                <a:gd name="connsiteY2" fmla="*/ 30625 h 46225"/>
                <a:gd name="connsiteX3" fmla="*/ 32567 w 38963"/>
                <a:gd name="connsiteY3" fmla="*/ 4488 h 46225"/>
                <a:gd name="connsiteX4" fmla="*/ 9101 w 38963"/>
                <a:gd name="connsiteY4" fmla="*/ 4027 h 46225"/>
                <a:gd name="connsiteX5" fmla="*/ 0 w 38963"/>
                <a:gd name="connsiteY5" fmla="*/ 12663 h 46225"/>
                <a:gd name="connsiteX6" fmla="*/ 1861 w 38963"/>
                <a:gd name="connsiteY6" fmla="*/ 14536 h 46225"/>
                <a:gd name="connsiteX7" fmla="*/ 14279 w 38963"/>
                <a:gd name="connsiteY7" fmla="*/ 32540 h 4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963" h="46225">
                  <a:moveTo>
                    <a:pt x="14279" y="32540"/>
                  </a:moveTo>
                  <a:cubicBezTo>
                    <a:pt x="16019" y="36980"/>
                    <a:pt x="17030" y="41664"/>
                    <a:pt x="18324" y="46226"/>
                  </a:cubicBezTo>
                  <a:cubicBezTo>
                    <a:pt x="23785" y="41012"/>
                    <a:pt x="29287" y="35921"/>
                    <a:pt x="34505" y="30625"/>
                  </a:cubicBezTo>
                  <a:cubicBezTo>
                    <a:pt x="41139" y="22869"/>
                    <a:pt x="40269" y="11167"/>
                    <a:pt x="32567" y="4488"/>
                  </a:cubicBezTo>
                  <a:cubicBezTo>
                    <a:pt x="25868" y="-1318"/>
                    <a:pt x="16019" y="-1511"/>
                    <a:pt x="9101" y="4027"/>
                  </a:cubicBezTo>
                  <a:lnTo>
                    <a:pt x="0" y="12663"/>
                  </a:lnTo>
                  <a:cubicBezTo>
                    <a:pt x="647" y="13274"/>
                    <a:pt x="1214" y="13925"/>
                    <a:pt x="1861" y="14536"/>
                  </a:cubicBezTo>
                  <a:cubicBezTo>
                    <a:pt x="7277" y="19534"/>
                    <a:pt x="11520" y="25685"/>
                    <a:pt x="14279" y="32540"/>
                  </a:cubicBezTo>
                  <a:close/>
                </a:path>
              </a:pathLst>
            </a:custGeom>
            <a:solidFill>
              <a:schemeClr val="accent2"/>
            </a:solidFill>
            <a:ln w="4007"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5176899C-D1A8-4FD7-ABD8-BA8CEBD3F02A}"/>
                </a:ext>
              </a:extLst>
            </p:cNvPr>
            <p:cNvSpPr/>
            <p:nvPr/>
          </p:nvSpPr>
          <p:spPr>
            <a:xfrm>
              <a:off x="11223879" y="2812232"/>
              <a:ext cx="1698" cy="1466"/>
            </a:xfrm>
            <a:custGeom>
              <a:avLst/>
              <a:gdLst>
                <a:gd name="connsiteX0" fmla="*/ 1699 w 1698"/>
                <a:gd name="connsiteY0" fmla="*/ 1466 h 1466"/>
                <a:gd name="connsiteX1" fmla="*/ 243 w 1698"/>
                <a:gd name="connsiteY1" fmla="*/ 0 h 1466"/>
                <a:gd name="connsiteX2" fmla="*/ 0 w 1698"/>
                <a:gd name="connsiteY2" fmla="*/ 285 h 1466"/>
                <a:gd name="connsiteX3" fmla="*/ 1699 w 1698"/>
                <a:gd name="connsiteY3" fmla="*/ 1466 h 1466"/>
              </a:gdLst>
              <a:ahLst/>
              <a:cxnLst>
                <a:cxn ang="0">
                  <a:pos x="connsiteX0" y="connsiteY0"/>
                </a:cxn>
                <a:cxn ang="0">
                  <a:pos x="connsiteX1" y="connsiteY1"/>
                </a:cxn>
                <a:cxn ang="0">
                  <a:pos x="connsiteX2" y="connsiteY2"/>
                </a:cxn>
                <a:cxn ang="0">
                  <a:pos x="connsiteX3" y="connsiteY3"/>
                </a:cxn>
              </a:cxnLst>
              <a:rect l="l" t="t" r="r" b="b"/>
              <a:pathLst>
                <a:path w="1698" h="1466">
                  <a:moveTo>
                    <a:pt x="1699" y="1466"/>
                  </a:moveTo>
                  <a:lnTo>
                    <a:pt x="243" y="0"/>
                  </a:lnTo>
                  <a:lnTo>
                    <a:pt x="0" y="285"/>
                  </a:lnTo>
                  <a:cubicBezTo>
                    <a:pt x="587" y="646"/>
                    <a:pt x="1157" y="1040"/>
                    <a:pt x="1699" y="1466"/>
                  </a:cubicBezTo>
                  <a:close/>
                </a:path>
              </a:pathLst>
            </a:custGeom>
            <a:solidFill>
              <a:srgbClr val="003479"/>
            </a:solidFill>
            <a:ln w="4007"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8030EE16-92DE-44FA-B8E5-7002B5CFA10C}"/>
                </a:ext>
              </a:extLst>
            </p:cNvPr>
            <p:cNvSpPr/>
            <p:nvPr/>
          </p:nvSpPr>
          <p:spPr>
            <a:xfrm>
              <a:off x="11254419" y="2842781"/>
              <a:ext cx="70263" cy="70792"/>
            </a:xfrm>
            <a:custGeom>
              <a:avLst/>
              <a:gdLst>
                <a:gd name="connsiteX0" fmla="*/ 0 w 70263"/>
                <a:gd name="connsiteY0" fmla="*/ 0 h 70792"/>
                <a:gd name="connsiteX1" fmla="*/ 70263 w 70263"/>
                <a:gd name="connsiteY1" fmla="*/ 70792 h 70792"/>
              </a:gdLst>
              <a:ahLst/>
              <a:cxnLst>
                <a:cxn ang="0">
                  <a:pos x="connsiteX0" y="connsiteY0"/>
                </a:cxn>
                <a:cxn ang="0">
                  <a:pos x="connsiteX1" y="connsiteY1"/>
                </a:cxn>
              </a:cxnLst>
              <a:rect l="l" t="t" r="r" b="b"/>
              <a:pathLst>
                <a:path w="70263" h="70792">
                  <a:moveTo>
                    <a:pt x="0" y="0"/>
                  </a:moveTo>
                  <a:lnTo>
                    <a:pt x="70263" y="70792"/>
                  </a:lnTo>
                  <a:close/>
                </a:path>
              </a:pathLst>
            </a:custGeom>
            <a:solidFill>
              <a:srgbClr val="003479"/>
            </a:solidFill>
            <a:ln w="4007"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B3D10434-39E8-40C0-951D-A9EB2A148D04}"/>
                </a:ext>
              </a:extLst>
            </p:cNvPr>
            <p:cNvSpPr/>
            <p:nvPr/>
          </p:nvSpPr>
          <p:spPr>
            <a:xfrm>
              <a:off x="11196776" y="2836875"/>
              <a:ext cx="35718" cy="35925"/>
            </a:xfrm>
            <a:custGeom>
              <a:avLst/>
              <a:gdLst>
                <a:gd name="connsiteX0" fmla="*/ 243 w 35718"/>
                <a:gd name="connsiteY0" fmla="*/ 0 h 35925"/>
                <a:gd name="connsiteX1" fmla="*/ 0 w 35718"/>
                <a:gd name="connsiteY1" fmla="*/ 0 h 35925"/>
                <a:gd name="connsiteX2" fmla="*/ 35718 w 35718"/>
                <a:gd name="connsiteY2" fmla="*/ 35926 h 35925"/>
                <a:gd name="connsiteX3" fmla="*/ 1416 w 35718"/>
                <a:gd name="connsiteY3" fmla="*/ 1385 h 35925"/>
                <a:gd name="connsiteX4" fmla="*/ 243 w 35718"/>
                <a:gd name="connsiteY4" fmla="*/ 0 h 35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18" h="35925">
                  <a:moveTo>
                    <a:pt x="243" y="0"/>
                  </a:moveTo>
                  <a:lnTo>
                    <a:pt x="0" y="0"/>
                  </a:lnTo>
                  <a:lnTo>
                    <a:pt x="35718" y="35926"/>
                  </a:lnTo>
                  <a:cubicBezTo>
                    <a:pt x="24283" y="24385"/>
                    <a:pt x="12851" y="12871"/>
                    <a:pt x="1416" y="1385"/>
                  </a:cubicBezTo>
                  <a:cubicBezTo>
                    <a:pt x="809" y="1059"/>
                    <a:pt x="526" y="489"/>
                    <a:pt x="243" y="0"/>
                  </a:cubicBezTo>
                  <a:close/>
                </a:path>
              </a:pathLst>
            </a:custGeom>
            <a:solidFill>
              <a:srgbClr val="003479"/>
            </a:solidFill>
            <a:ln w="4007"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4631F4A2-C2EE-470E-A5F3-0CF31CA17D1C}"/>
                </a:ext>
              </a:extLst>
            </p:cNvPr>
            <p:cNvSpPr/>
            <p:nvPr/>
          </p:nvSpPr>
          <p:spPr>
            <a:xfrm>
              <a:off x="11179801" y="2793818"/>
              <a:ext cx="151133" cy="152644"/>
            </a:xfrm>
            <a:custGeom>
              <a:avLst/>
              <a:gdLst>
                <a:gd name="connsiteX0" fmla="*/ 6175 w 151133"/>
                <a:gd name="connsiteY0" fmla="*/ 4687 h 152644"/>
                <a:gd name="connsiteX1" fmla="*/ 6175 w 151133"/>
                <a:gd name="connsiteY1" fmla="*/ 4687 h 152644"/>
                <a:gd name="connsiteX2" fmla="*/ 4675 w 151133"/>
                <a:gd name="connsiteY2" fmla="*/ 30911 h 152644"/>
                <a:gd name="connsiteX3" fmla="*/ 5366 w 151133"/>
                <a:gd name="connsiteY3" fmla="*/ 31652 h 152644"/>
                <a:gd name="connsiteX4" fmla="*/ 16854 w 151133"/>
                <a:gd name="connsiteY4" fmla="*/ 43220 h 152644"/>
                <a:gd name="connsiteX5" fmla="*/ 17097 w 151133"/>
                <a:gd name="connsiteY5" fmla="*/ 43220 h 152644"/>
                <a:gd name="connsiteX6" fmla="*/ 18270 w 151133"/>
                <a:gd name="connsiteY6" fmla="*/ 44768 h 152644"/>
                <a:gd name="connsiteX7" fmla="*/ 52573 w 151133"/>
                <a:gd name="connsiteY7" fmla="*/ 79308 h 152644"/>
                <a:gd name="connsiteX8" fmla="*/ 75225 w 151133"/>
                <a:gd name="connsiteY8" fmla="*/ 102118 h 152644"/>
                <a:gd name="connsiteX9" fmla="*/ 119438 w 151133"/>
                <a:gd name="connsiteY9" fmla="*/ 146923 h 152644"/>
                <a:gd name="connsiteX10" fmla="*/ 145460 w 151133"/>
                <a:gd name="connsiteY10" fmla="*/ 147502 h 152644"/>
                <a:gd name="connsiteX11" fmla="*/ 149412 w 151133"/>
                <a:gd name="connsiteY11" fmla="*/ 141954 h 152644"/>
                <a:gd name="connsiteX12" fmla="*/ 144882 w 151133"/>
                <a:gd name="connsiteY12" fmla="*/ 120081 h 152644"/>
                <a:gd name="connsiteX13" fmla="*/ 74619 w 151133"/>
                <a:gd name="connsiteY13" fmla="*/ 48963 h 152644"/>
                <a:gd name="connsiteX14" fmla="*/ 45777 w 151133"/>
                <a:gd name="connsiteY14" fmla="*/ 19880 h 152644"/>
                <a:gd name="connsiteX15" fmla="*/ 44078 w 151133"/>
                <a:gd name="connsiteY15" fmla="*/ 18699 h 152644"/>
                <a:gd name="connsiteX16" fmla="*/ 44321 w 151133"/>
                <a:gd name="connsiteY16" fmla="*/ 18414 h 152644"/>
                <a:gd name="connsiteX17" fmla="*/ 31417 w 151133"/>
                <a:gd name="connsiteY17" fmla="*/ 5421 h 152644"/>
                <a:gd name="connsiteX18" fmla="*/ 6175 w 151133"/>
                <a:gd name="connsiteY18" fmla="*/ 4687 h 152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1133" h="152644">
                  <a:moveTo>
                    <a:pt x="6175" y="4687"/>
                  </a:moveTo>
                  <a:lnTo>
                    <a:pt x="6175" y="4687"/>
                  </a:lnTo>
                  <a:cubicBezTo>
                    <a:pt x="-1429" y="11511"/>
                    <a:pt x="-2105" y="23252"/>
                    <a:pt x="4675" y="30911"/>
                  </a:cubicBezTo>
                  <a:cubicBezTo>
                    <a:pt x="4897" y="31164"/>
                    <a:pt x="5128" y="31411"/>
                    <a:pt x="5366" y="31652"/>
                  </a:cubicBezTo>
                  <a:cubicBezTo>
                    <a:pt x="8966" y="35236"/>
                    <a:pt x="12850" y="39147"/>
                    <a:pt x="16854" y="43220"/>
                  </a:cubicBezTo>
                  <a:lnTo>
                    <a:pt x="17097" y="43220"/>
                  </a:lnTo>
                  <a:cubicBezTo>
                    <a:pt x="17502" y="43709"/>
                    <a:pt x="17785" y="44279"/>
                    <a:pt x="18270" y="44768"/>
                  </a:cubicBezTo>
                  <a:cubicBezTo>
                    <a:pt x="29677" y="56281"/>
                    <a:pt x="41113" y="67795"/>
                    <a:pt x="52573" y="79308"/>
                  </a:cubicBezTo>
                  <a:cubicBezTo>
                    <a:pt x="61553" y="88351"/>
                    <a:pt x="69562" y="96456"/>
                    <a:pt x="75225" y="102118"/>
                  </a:cubicBezTo>
                  <a:cubicBezTo>
                    <a:pt x="89949" y="116999"/>
                    <a:pt x="104686" y="131934"/>
                    <a:pt x="119438" y="146923"/>
                  </a:cubicBezTo>
                  <a:cubicBezTo>
                    <a:pt x="126465" y="154320"/>
                    <a:pt x="138114" y="154577"/>
                    <a:pt x="145460" y="147502"/>
                  </a:cubicBezTo>
                  <a:cubicBezTo>
                    <a:pt x="147107" y="145913"/>
                    <a:pt x="148450" y="144035"/>
                    <a:pt x="149412" y="141954"/>
                  </a:cubicBezTo>
                  <a:cubicBezTo>
                    <a:pt x="152859" y="134455"/>
                    <a:pt x="151018" y="125568"/>
                    <a:pt x="144882" y="120081"/>
                  </a:cubicBezTo>
                  <a:lnTo>
                    <a:pt x="74619" y="48963"/>
                  </a:lnTo>
                  <a:lnTo>
                    <a:pt x="45777" y="19880"/>
                  </a:lnTo>
                  <a:cubicBezTo>
                    <a:pt x="45235" y="19454"/>
                    <a:pt x="44665" y="19060"/>
                    <a:pt x="44078" y="18699"/>
                  </a:cubicBezTo>
                  <a:lnTo>
                    <a:pt x="44321" y="18414"/>
                  </a:lnTo>
                  <a:lnTo>
                    <a:pt x="31417" y="5421"/>
                  </a:lnTo>
                  <a:cubicBezTo>
                    <a:pt x="24524" y="-1514"/>
                    <a:pt x="13457" y="-1835"/>
                    <a:pt x="6175" y="4687"/>
                  </a:cubicBezTo>
                  <a:close/>
                </a:path>
              </a:pathLst>
            </a:custGeom>
            <a:solidFill>
              <a:schemeClr val="accent2"/>
            </a:solidFill>
            <a:ln w="4007" cap="flat">
              <a:noFill/>
              <a:prstDash val="solid"/>
              <a:miter/>
            </a:ln>
          </p:spPr>
          <p:txBody>
            <a:bodyPr rtlCol="0" anchor="ctr"/>
            <a:lstStyle/>
            <a:p>
              <a:endParaRPr lang="en-US"/>
            </a:p>
          </p:txBody>
        </p:sp>
      </p:grpSp>
      <p:sp>
        <p:nvSpPr>
          <p:cNvPr id="3" name="Slide Number Placeholder 2">
            <a:extLst>
              <a:ext uri="{FF2B5EF4-FFF2-40B4-BE49-F238E27FC236}">
                <a16:creationId xmlns:a16="http://schemas.microsoft.com/office/drawing/2014/main" id="{628D8261-4914-C3FF-C186-68564BCEAB99}"/>
              </a:ext>
            </a:extLst>
          </p:cNvPr>
          <p:cNvSpPr>
            <a:spLocks noGrp="1"/>
          </p:cNvSpPr>
          <p:nvPr>
            <p:ph type="sldNum" sz="quarter" idx="10"/>
          </p:nvPr>
        </p:nvSpPr>
        <p:spPr bwMode="auto">
          <a:xfrm>
            <a:off x="11088688" y="6403975"/>
            <a:ext cx="263525" cy="268288"/>
          </a:xfrm>
          <a:prstGeom prst="rect">
            <a:avLst/>
          </a:prstGeom>
          <a:noFill/>
          <a:ln>
            <a:noFill/>
          </a:ln>
          <a:effectLst/>
        </p:spPr>
        <p:txBody>
          <a:bodyPr vert="horz" wrap="none" lIns="45700" tIns="45700" rIns="45700" bIns="45700" numCol="1" anchor="ctr" anchorCtr="0" compatLnSpc="1">
            <a:prstTxWarp prst="textNoShape">
              <a:avLst/>
            </a:prstTxWarp>
          </a:bodyPr>
          <a:lstStyle>
            <a:defPPr>
              <a:defRPr lang="en-US"/>
            </a:defPPr>
            <a:lvl1pPr algn="r" rtl="0" eaLnBrk="1" fontAlgn="base" hangingPunct="0">
              <a:spcBef>
                <a:spcPct val="0"/>
              </a:spcBef>
              <a:spcAft>
                <a:spcPct val="0"/>
              </a:spcAft>
              <a:defRPr sz="1200" b="1" kern="1200">
                <a:solidFill>
                  <a:schemeClr val="bg1"/>
                </a:solidFill>
                <a:latin typeface="+mn-lt"/>
                <a:ea typeface="+mn-ea"/>
                <a:cs typeface="+mn-cs"/>
                <a:sym typeface="Calibri" panose="020F050202020403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a:lstStyle>
          <a:p>
            <a:pPr>
              <a:defRPr/>
            </a:pPr>
            <a:fld id="{4924B9CF-EA40-42B2-804F-F87EFCFE5183}" type="slidenum">
              <a:rPr lang="en-US" altLang="en-US" smtClean="0"/>
              <a:pPr>
                <a:defRPr/>
              </a:pPr>
              <a:t>54</a:t>
            </a:fld>
            <a:endParaRPr lang="en-US" altLang="en-US"/>
          </a:p>
        </p:txBody>
      </p:sp>
      <p:sp>
        <p:nvSpPr>
          <p:cNvPr id="4" name="Rounded Rectangle 73">
            <a:extLst>
              <a:ext uri="{FF2B5EF4-FFF2-40B4-BE49-F238E27FC236}">
                <a16:creationId xmlns:a16="http://schemas.microsoft.com/office/drawing/2014/main" id="{4E50EFF5-F99D-B659-DBAD-459B243888FB}"/>
              </a:ext>
            </a:extLst>
          </p:cNvPr>
          <p:cNvSpPr/>
          <p:nvPr/>
        </p:nvSpPr>
        <p:spPr bwMode="auto">
          <a:xfrm>
            <a:off x="533400" y="2819400"/>
            <a:ext cx="11477201" cy="1447800"/>
          </a:xfrm>
          <a:prstGeom prst="roundRect">
            <a:avLst/>
          </a:prstGeom>
          <a:solidFill>
            <a:schemeClr val="bg1">
              <a:lumMod val="85000"/>
            </a:schemeClr>
          </a:solidFill>
          <a:ln w="1905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33280" tIns="33280" rIns="33280" bIns="33280" numCol="1" rtlCol="0" anchor="ctr" anchorCtr="0" compatLnSpc="1">
            <a:prstTxWarp prst="textNoShape">
              <a:avLst/>
            </a:prstTxWarp>
          </a:bodyPr>
          <a:lstStyle/>
          <a:p>
            <a:pPr marL="304800" indent="-285750" eaLnBrk="1">
              <a:spcBef>
                <a:spcPts val="500"/>
              </a:spcBef>
              <a:buSzPts val="1500"/>
              <a:buFont typeface="Arial" panose="020B0604020202020204" pitchFamily="34" charset="0"/>
              <a:buChar char="•"/>
            </a:pPr>
            <a:r>
              <a:rPr lang="en-US" altLang="en-US" sz="1600">
                <a:latin typeface="Verdana" panose="020B0604030504040204" pitchFamily="34" charset="0"/>
                <a:ea typeface="Verdana" panose="020B0604030504040204" pitchFamily="34" charset="0"/>
              </a:rPr>
              <a:t>MCTS is a Finite Horizon Simulation.</a:t>
            </a:r>
          </a:p>
          <a:p>
            <a:pPr marL="304800" indent="-285750" eaLnBrk="1">
              <a:spcBef>
                <a:spcPts val="500"/>
              </a:spcBef>
              <a:buSzPts val="1500"/>
              <a:buFont typeface="Arial" panose="020B0604020202020204" pitchFamily="34" charset="0"/>
              <a:buChar char="•"/>
            </a:pPr>
            <a:r>
              <a:rPr lang="en-US" altLang="en-US" sz="1600">
                <a:latin typeface="Verdana" panose="020B0604030504040204" pitchFamily="34" charset="0"/>
                <a:ea typeface="Verdana" panose="020B0604030504040204" pitchFamily="34" charset="0"/>
              </a:rPr>
              <a:t>Returns estimated optimal action for a given state</a:t>
            </a:r>
          </a:p>
          <a:p>
            <a:pPr marL="304800" indent="-285750" eaLnBrk="1">
              <a:spcBef>
                <a:spcPts val="500"/>
              </a:spcBef>
              <a:buSzPts val="1500"/>
              <a:buFont typeface="Arial" panose="020B0604020202020204" pitchFamily="34" charset="0"/>
              <a:buChar char="•"/>
            </a:pPr>
            <a:r>
              <a:rPr lang="en-US" altLang="en-US" sz="1600">
                <a:latin typeface="Verdana" panose="020B0604030504040204" pitchFamily="34" charset="0"/>
                <a:ea typeface="Verdana" panose="020B0604030504040204" pitchFamily="34" charset="0"/>
              </a:rPr>
              <a:t>Since the estimation does not occur for every state, using MCTS greatly reduces run time</a:t>
            </a:r>
          </a:p>
          <a:p>
            <a:pPr marL="304800" indent="-285750" eaLnBrk="1">
              <a:spcBef>
                <a:spcPts val="500"/>
              </a:spcBef>
              <a:buSzPts val="1500"/>
              <a:buFont typeface="Arial" panose="020B0604020202020204" pitchFamily="34" charset="0"/>
              <a:buChar char="•"/>
            </a:pPr>
            <a:r>
              <a:rPr lang="en-US" altLang="en-US" sz="1600">
                <a:latin typeface="Verdana" panose="020B0604030504040204" pitchFamily="34" charset="0"/>
                <a:ea typeface="Verdana" panose="020B0604030504040204" pitchFamily="34" charset="0"/>
              </a:rPr>
              <a:t>There exist several options for simulation step policies: Random Action vs Earliest Deadline First</a:t>
            </a:r>
          </a:p>
        </p:txBody>
      </p:sp>
      <p:pic>
        <p:nvPicPr>
          <p:cNvPr id="43" name="Picture 42">
            <a:extLst>
              <a:ext uri="{FF2B5EF4-FFF2-40B4-BE49-F238E27FC236}">
                <a16:creationId xmlns:a16="http://schemas.microsoft.com/office/drawing/2014/main" id="{C876E630-EC0E-E415-AD51-2DA51EA0E8EA}"/>
              </a:ext>
            </a:extLst>
          </p:cNvPr>
          <p:cNvPicPr>
            <a:picLocks noChangeAspect="1"/>
          </p:cNvPicPr>
          <p:nvPr/>
        </p:nvPicPr>
        <p:blipFill>
          <a:blip r:embed="rId2"/>
          <a:stretch>
            <a:fillRect/>
          </a:stretch>
        </p:blipFill>
        <p:spPr>
          <a:xfrm>
            <a:off x="2743200" y="4484523"/>
            <a:ext cx="7010400" cy="1687678"/>
          </a:xfrm>
          <a:prstGeom prst="rect">
            <a:avLst/>
          </a:prstGeom>
        </p:spPr>
      </p:pic>
      <p:sp>
        <p:nvSpPr>
          <p:cNvPr id="5" name="Slide Number Placeholder 2">
            <a:extLst>
              <a:ext uri="{FF2B5EF4-FFF2-40B4-BE49-F238E27FC236}">
                <a16:creationId xmlns:a16="http://schemas.microsoft.com/office/drawing/2014/main" id="{2771CED7-ACEF-2335-4EAD-FCC45F745883}"/>
              </a:ext>
            </a:extLst>
          </p:cNvPr>
          <p:cNvSpPr>
            <a:spLocks noGrp="1"/>
          </p:cNvSpPr>
          <p:nvPr>
            <p:ph type="sldNum" sz="quarter" idx="12"/>
          </p:nvPr>
        </p:nvSpPr>
        <p:spPr>
          <a:xfrm>
            <a:off x="10875483" y="6590584"/>
            <a:ext cx="978355" cy="212999"/>
          </a:xfrm>
        </p:spPr>
        <p:txBody>
          <a:bodyPr/>
          <a:lstStyle/>
          <a:p>
            <a:fld id="{4B5A7D23-5EA3-BB48-9A7E-29066237FEC6}" type="slidenum">
              <a:rPr lang="en-US" smtClean="0">
                <a:solidFill>
                  <a:prstClr val="black">
                    <a:tint val="75000"/>
                  </a:prstClr>
                </a:solidFill>
              </a:rPr>
              <a:pPr/>
              <a:t>54</a:t>
            </a:fld>
            <a:endParaRPr lang="en-US">
              <a:solidFill>
                <a:prstClr val="black">
                  <a:tint val="75000"/>
                </a:prstClr>
              </a:solidFill>
            </a:endParaRPr>
          </a:p>
        </p:txBody>
      </p:sp>
    </p:spTree>
    <p:extLst>
      <p:ext uri="{BB962C8B-B14F-4D97-AF65-F5344CB8AC3E}">
        <p14:creationId xmlns:p14="http://schemas.microsoft.com/office/powerpoint/2010/main" val="4201458564"/>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296EA-7D04-400F-93FD-05665A3947EA}"/>
              </a:ext>
            </a:extLst>
          </p:cNvPr>
          <p:cNvSpPr>
            <a:spLocks noGrp="1"/>
          </p:cNvSpPr>
          <p:nvPr>
            <p:ph type="title"/>
          </p:nvPr>
        </p:nvSpPr>
        <p:spPr>
          <a:xfrm>
            <a:off x="838200" y="37134"/>
            <a:ext cx="11049000" cy="586209"/>
          </a:xfrm>
        </p:spPr>
        <p:txBody>
          <a:bodyPr/>
          <a:lstStyle/>
          <a:p>
            <a:r>
              <a:rPr lang="en-US"/>
              <a:t>Solving: Policy Comparison</a:t>
            </a:r>
          </a:p>
        </p:txBody>
      </p:sp>
      <p:sp>
        <p:nvSpPr>
          <p:cNvPr id="31" name="Rounded Rectangle 73">
            <a:extLst>
              <a:ext uri="{FF2B5EF4-FFF2-40B4-BE49-F238E27FC236}">
                <a16:creationId xmlns:a16="http://schemas.microsoft.com/office/drawing/2014/main" id="{9F9E05D5-056F-4FBD-8572-719AC58CAAC9}"/>
              </a:ext>
            </a:extLst>
          </p:cNvPr>
          <p:cNvSpPr/>
          <p:nvPr/>
        </p:nvSpPr>
        <p:spPr bwMode="auto">
          <a:xfrm>
            <a:off x="512375" y="805188"/>
            <a:ext cx="11171083" cy="1937895"/>
          </a:xfrm>
          <a:prstGeom prst="roundRect">
            <a:avLst/>
          </a:prstGeom>
          <a:solidFill>
            <a:schemeClr val="bg1">
              <a:lumMod val="85000"/>
            </a:schemeClr>
          </a:solidFill>
          <a:ln w="1905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33280" tIns="33280" rIns="33280" bIns="33280" numCol="1" rtlCol="0" anchor="ctr" anchorCtr="0" compatLnSpc="1">
            <a:prstTxWarp prst="textNoShape">
              <a:avLst/>
            </a:prstTxWarp>
          </a:bodyPr>
          <a:lstStyle/>
          <a:p>
            <a:pPr marL="304800" indent="-285750" eaLnBrk="1">
              <a:spcBef>
                <a:spcPts val="500"/>
              </a:spcBef>
              <a:buSzPts val="1500"/>
              <a:buFont typeface="Arial" panose="020B0604020202020204" pitchFamily="34" charset="0"/>
              <a:buChar char="•"/>
            </a:pPr>
            <a:r>
              <a:rPr lang="en-US" altLang="en-US" sz="1600">
                <a:latin typeface="Verdana" panose="020B0604030504040204" pitchFamily="34" charset="0"/>
                <a:ea typeface="Verdana" panose="020B0604030504040204" pitchFamily="34" charset="0"/>
              </a:rPr>
              <a:t>Value Iteration performed better than MCTS in all cases.</a:t>
            </a:r>
          </a:p>
          <a:p>
            <a:pPr marL="304800" indent="-285750" eaLnBrk="1">
              <a:spcBef>
                <a:spcPts val="500"/>
              </a:spcBef>
              <a:buSzPts val="1500"/>
              <a:buFont typeface="Arial" panose="020B0604020202020204" pitchFamily="34" charset="0"/>
              <a:buChar char="•"/>
            </a:pPr>
            <a:r>
              <a:rPr lang="en-US" altLang="en-US" sz="1600">
                <a:latin typeface="Verdana" panose="020B0604030504040204" pitchFamily="34" charset="0"/>
                <a:ea typeface="Verdana" panose="020B0604030504040204" pitchFamily="34" charset="0"/>
              </a:rPr>
              <a:t>EDF MCTS performed better than Random MCTS.</a:t>
            </a:r>
          </a:p>
          <a:p>
            <a:pPr marL="304800" indent="-285750" eaLnBrk="1">
              <a:spcBef>
                <a:spcPts val="500"/>
              </a:spcBef>
              <a:buSzPts val="1500"/>
              <a:buFont typeface="Arial" panose="020B0604020202020204" pitchFamily="34" charset="0"/>
              <a:buChar char="•"/>
            </a:pPr>
            <a:r>
              <a:rPr lang="en-US" altLang="en-US" sz="1600">
                <a:latin typeface="Verdana" panose="020B0604030504040204" pitchFamily="34" charset="0"/>
                <a:ea typeface="Verdana" panose="020B0604030504040204" pitchFamily="34" charset="0"/>
              </a:rPr>
              <a:t>Since the non-preemptible scheduler is less flexible than the preemptible, its optimal policy accrues a larger cost over time.</a:t>
            </a:r>
          </a:p>
          <a:p>
            <a:pPr marL="304800" indent="-285750" eaLnBrk="1">
              <a:spcBef>
                <a:spcPts val="500"/>
              </a:spcBef>
              <a:buSzPts val="1500"/>
              <a:buFont typeface="Arial" panose="020B0604020202020204" pitchFamily="34" charset="0"/>
              <a:buChar char="•"/>
            </a:pPr>
            <a:r>
              <a:rPr lang="en-US" altLang="en-US" sz="1600">
                <a:latin typeface="Verdana" panose="020B0604030504040204" pitchFamily="34" charset="0"/>
                <a:ea typeface="Verdana" panose="020B0604030504040204" pitchFamily="34" charset="0"/>
              </a:rPr>
              <a:t>For MCTS, the non-preemptible scheduler performed better because it was able to step further into the future compared to the preemptible scheduler.</a:t>
            </a:r>
          </a:p>
        </p:txBody>
      </p:sp>
      <p:grpSp>
        <p:nvGrpSpPr>
          <p:cNvPr id="10" name="Graphic 33">
            <a:extLst>
              <a:ext uri="{FF2B5EF4-FFF2-40B4-BE49-F238E27FC236}">
                <a16:creationId xmlns:a16="http://schemas.microsoft.com/office/drawing/2014/main" id="{82AE54DE-9090-4D7C-9F8D-C080342464EF}"/>
              </a:ext>
            </a:extLst>
          </p:cNvPr>
          <p:cNvGrpSpPr/>
          <p:nvPr/>
        </p:nvGrpSpPr>
        <p:grpSpPr>
          <a:xfrm>
            <a:off x="11506200" y="113051"/>
            <a:ext cx="587355" cy="586864"/>
            <a:chOff x="10743921" y="2524096"/>
            <a:chExt cx="587355" cy="586864"/>
          </a:xfrm>
        </p:grpSpPr>
        <p:sp>
          <p:nvSpPr>
            <p:cNvPr id="11" name="Freeform: Shape 10">
              <a:extLst>
                <a:ext uri="{FF2B5EF4-FFF2-40B4-BE49-F238E27FC236}">
                  <a16:creationId xmlns:a16="http://schemas.microsoft.com/office/drawing/2014/main" id="{B61044F5-0923-4CBB-85B8-A6D819750FDC}"/>
                </a:ext>
              </a:extLst>
            </p:cNvPr>
            <p:cNvSpPr/>
            <p:nvPr/>
          </p:nvSpPr>
          <p:spPr>
            <a:xfrm>
              <a:off x="10743921" y="2524752"/>
              <a:ext cx="587355" cy="586208"/>
            </a:xfrm>
            <a:custGeom>
              <a:avLst/>
              <a:gdLst>
                <a:gd name="connsiteX0" fmla="*/ 587274 w 587355"/>
                <a:gd name="connsiteY0" fmla="*/ 565231 h 586208"/>
                <a:gd name="connsiteX1" fmla="*/ 568424 w 587355"/>
                <a:gd name="connsiteY1" fmla="*/ 548938 h 586208"/>
                <a:gd name="connsiteX2" fmla="*/ 39284 w 587355"/>
                <a:gd name="connsiteY2" fmla="*/ 548938 h 586208"/>
                <a:gd name="connsiteX3" fmla="*/ 36857 w 587355"/>
                <a:gd name="connsiteY3" fmla="*/ 548938 h 586208"/>
                <a:gd name="connsiteX4" fmla="*/ 36857 w 587355"/>
                <a:gd name="connsiteY4" fmla="*/ 18731 h 586208"/>
                <a:gd name="connsiteX5" fmla="*/ 27270 w 587355"/>
                <a:gd name="connsiteY5" fmla="*/ 2438 h 586208"/>
                <a:gd name="connsiteX6" fmla="*/ 8541 w 587355"/>
                <a:gd name="connsiteY6" fmla="*/ 3049 h 586208"/>
                <a:gd name="connsiteX7" fmla="*/ 47 w 587355"/>
                <a:gd name="connsiteY7" fmla="*/ 20156 h 586208"/>
                <a:gd name="connsiteX8" fmla="*/ 47 w 587355"/>
                <a:gd name="connsiteY8" fmla="*/ 567023 h 586208"/>
                <a:gd name="connsiteX9" fmla="*/ 9189 w 587355"/>
                <a:gd name="connsiteY9" fmla="*/ 583560 h 586208"/>
                <a:gd name="connsiteX10" fmla="*/ 16591 w 587355"/>
                <a:gd name="connsiteY10" fmla="*/ 586208 h 586208"/>
                <a:gd name="connsiteX11" fmla="*/ 570770 w 587355"/>
                <a:gd name="connsiteY11" fmla="*/ 586208 h 586208"/>
                <a:gd name="connsiteX12" fmla="*/ 581571 w 587355"/>
                <a:gd name="connsiteY12" fmla="*/ 581076 h 586208"/>
                <a:gd name="connsiteX13" fmla="*/ 587032 w 587355"/>
                <a:gd name="connsiteY13" fmla="*/ 570648 h 586208"/>
                <a:gd name="connsiteX14" fmla="*/ 587355 w 587355"/>
                <a:gd name="connsiteY14" fmla="*/ 569875 h 586208"/>
                <a:gd name="connsiteX15" fmla="*/ 587355 w 587355"/>
                <a:gd name="connsiteY15" fmla="*/ 565801 h 586208"/>
                <a:gd name="connsiteX16" fmla="*/ 587274 w 587355"/>
                <a:gd name="connsiteY16" fmla="*/ 565231 h 58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7355" h="586208">
                  <a:moveTo>
                    <a:pt x="587274" y="565231"/>
                  </a:moveTo>
                  <a:cubicBezTo>
                    <a:pt x="586004" y="555773"/>
                    <a:pt x="577902" y="548771"/>
                    <a:pt x="568424" y="548938"/>
                  </a:cubicBezTo>
                  <a:cubicBezTo>
                    <a:pt x="392058" y="548938"/>
                    <a:pt x="215678" y="548938"/>
                    <a:pt x="39284" y="548938"/>
                  </a:cubicBezTo>
                  <a:lnTo>
                    <a:pt x="36857" y="548938"/>
                  </a:lnTo>
                  <a:lnTo>
                    <a:pt x="36857" y="18731"/>
                  </a:lnTo>
                  <a:cubicBezTo>
                    <a:pt x="37084" y="11884"/>
                    <a:pt x="33343" y="5526"/>
                    <a:pt x="27270" y="2438"/>
                  </a:cubicBezTo>
                  <a:cubicBezTo>
                    <a:pt x="21435" y="-1021"/>
                    <a:pt x="14142" y="-783"/>
                    <a:pt x="8541" y="3049"/>
                  </a:cubicBezTo>
                  <a:cubicBezTo>
                    <a:pt x="2822" y="6763"/>
                    <a:pt x="-434" y="13320"/>
                    <a:pt x="47" y="20156"/>
                  </a:cubicBezTo>
                  <a:lnTo>
                    <a:pt x="47" y="567023"/>
                  </a:lnTo>
                  <a:cubicBezTo>
                    <a:pt x="-196" y="573817"/>
                    <a:pt x="3325" y="580188"/>
                    <a:pt x="9189" y="583560"/>
                  </a:cubicBezTo>
                  <a:cubicBezTo>
                    <a:pt x="11567" y="584677"/>
                    <a:pt x="14046" y="585564"/>
                    <a:pt x="16591" y="586208"/>
                  </a:cubicBezTo>
                  <a:lnTo>
                    <a:pt x="570770" y="586208"/>
                  </a:lnTo>
                  <a:cubicBezTo>
                    <a:pt x="574807" y="585650"/>
                    <a:pt x="578578" y="583858"/>
                    <a:pt x="581571" y="581076"/>
                  </a:cubicBezTo>
                  <a:cubicBezTo>
                    <a:pt x="584455" y="578282"/>
                    <a:pt x="586368" y="574624"/>
                    <a:pt x="587032" y="570648"/>
                  </a:cubicBezTo>
                  <a:cubicBezTo>
                    <a:pt x="587097" y="570376"/>
                    <a:pt x="587206" y="570115"/>
                    <a:pt x="587355" y="569875"/>
                  </a:cubicBezTo>
                  <a:lnTo>
                    <a:pt x="587355" y="565801"/>
                  </a:lnTo>
                  <a:cubicBezTo>
                    <a:pt x="587355" y="565801"/>
                    <a:pt x="587274" y="565516"/>
                    <a:pt x="587274" y="565231"/>
                  </a:cubicBezTo>
                  <a:close/>
                </a:path>
              </a:pathLst>
            </a:custGeom>
            <a:solidFill>
              <a:schemeClr val="accent1">
                <a:lumMod val="50000"/>
              </a:schemeClr>
            </a:solidFill>
            <a:ln w="4007"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9BB28A63-6DF5-45F4-A16C-7275BF9EF734}"/>
                </a:ext>
              </a:extLst>
            </p:cNvPr>
            <p:cNvSpPr/>
            <p:nvPr/>
          </p:nvSpPr>
          <p:spPr>
            <a:xfrm>
              <a:off x="11232373" y="2872964"/>
              <a:ext cx="22652" cy="22809"/>
            </a:xfrm>
            <a:custGeom>
              <a:avLst/>
              <a:gdLst>
                <a:gd name="connsiteX0" fmla="*/ 22653 w 22652"/>
                <a:gd name="connsiteY0" fmla="*/ 22810 h 22809"/>
                <a:gd name="connsiteX1" fmla="*/ 0 w 22652"/>
                <a:gd name="connsiteY1" fmla="*/ 0 h 22809"/>
                <a:gd name="connsiteX2" fmla="*/ 22653 w 22652"/>
                <a:gd name="connsiteY2" fmla="*/ 22810 h 22809"/>
              </a:gdLst>
              <a:ahLst/>
              <a:cxnLst>
                <a:cxn ang="0">
                  <a:pos x="connsiteX0" y="connsiteY0"/>
                </a:cxn>
                <a:cxn ang="0">
                  <a:pos x="connsiteX1" y="connsiteY1"/>
                </a:cxn>
                <a:cxn ang="0">
                  <a:pos x="connsiteX2" y="connsiteY2"/>
                </a:cxn>
              </a:cxnLst>
              <a:rect l="l" t="t" r="r" b="b"/>
              <a:pathLst>
                <a:path w="22652" h="22809">
                  <a:moveTo>
                    <a:pt x="22653" y="22810"/>
                  </a:moveTo>
                  <a:cubicBezTo>
                    <a:pt x="16989" y="17148"/>
                    <a:pt x="8980" y="9042"/>
                    <a:pt x="0" y="0"/>
                  </a:cubicBezTo>
                  <a:cubicBezTo>
                    <a:pt x="7564" y="7617"/>
                    <a:pt x="15088" y="15234"/>
                    <a:pt x="22653" y="22810"/>
                  </a:cubicBezTo>
                  <a:close/>
                </a:path>
              </a:pathLst>
            </a:custGeom>
            <a:solidFill>
              <a:srgbClr val="00A0DF"/>
            </a:solidFill>
            <a:ln w="4007"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8420D6A9-D860-49D3-836F-3F76EAB84DA7}"/>
                </a:ext>
              </a:extLst>
            </p:cNvPr>
            <p:cNvSpPr/>
            <p:nvPr/>
          </p:nvSpPr>
          <p:spPr>
            <a:xfrm>
              <a:off x="10974673" y="2576548"/>
              <a:ext cx="283411" cy="285473"/>
            </a:xfrm>
            <a:custGeom>
              <a:avLst/>
              <a:gdLst>
                <a:gd name="connsiteX0" fmla="*/ 4113 w 283411"/>
                <a:gd name="connsiteY0" fmla="*/ 108641 h 285473"/>
                <a:gd name="connsiteX1" fmla="*/ 3587 w 283411"/>
                <a:gd name="connsiteY1" fmla="*/ 110148 h 285473"/>
                <a:gd name="connsiteX2" fmla="*/ 3344 w 283411"/>
                <a:gd name="connsiteY2" fmla="*/ 112063 h 285473"/>
                <a:gd name="connsiteX3" fmla="*/ 48407 w 283411"/>
                <a:gd name="connsiteY3" fmla="*/ 250185 h 285473"/>
                <a:gd name="connsiteX4" fmla="*/ 133354 w 283411"/>
                <a:gd name="connsiteY4" fmla="*/ 285173 h 285473"/>
                <a:gd name="connsiteX5" fmla="*/ 197145 w 283411"/>
                <a:gd name="connsiteY5" fmla="*/ 274298 h 285473"/>
                <a:gd name="connsiteX6" fmla="*/ 222184 w 283411"/>
                <a:gd name="connsiteY6" fmla="*/ 260490 h 285473"/>
                <a:gd name="connsiteX7" fmla="*/ 210696 w 283411"/>
                <a:gd name="connsiteY7" fmla="*/ 248922 h 285473"/>
                <a:gd name="connsiteX8" fmla="*/ 210769 w 283411"/>
                <a:gd name="connsiteY8" fmla="*/ 222655 h 285473"/>
                <a:gd name="connsiteX9" fmla="*/ 211505 w 283411"/>
                <a:gd name="connsiteY9" fmla="*/ 221958 h 285473"/>
                <a:gd name="connsiteX10" fmla="*/ 211505 w 283411"/>
                <a:gd name="connsiteY10" fmla="*/ 221958 h 285473"/>
                <a:gd name="connsiteX11" fmla="*/ 236747 w 283411"/>
                <a:gd name="connsiteY11" fmla="*/ 222691 h 285473"/>
                <a:gd name="connsiteX12" fmla="*/ 249651 w 283411"/>
                <a:gd name="connsiteY12" fmla="*/ 235684 h 285473"/>
                <a:gd name="connsiteX13" fmla="*/ 250379 w 283411"/>
                <a:gd name="connsiteY13" fmla="*/ 234747 h 285473"/>
                <a:gd name="connsiteX14" fmla="*/ 283023 w 283411"/>
                <a:gd name="connsiteY14" fmla="*/ 152347 h 285473"/>
                <a:gd name="connsiteX15" fmla="*/ 272465 w 283411"/>
                <a:gd name="connsiteY15" fmla="*/ 87909 h 285473"/>
                <a:gd name="connsiteX16" fmla="*/ 262838 w 283411"/>
                <a:gd name="connsiteY16" fmla="*/ 68480 h 285473"/>
                <a:gd name="connsiteX17" fmla="*/ 259116 w 283411"/>
                <a:gd name="connsiteY17" fmla="*/ 62818 h 285473"/>
                <a:gd name="connsiteX18" fmla="*/ 251026 w 283411"/>
                <a:gd name="connsiteY18" fmla="*/ 51902 h 285473"/>
                <a:gd name="connsiteX19" fmla="*/ 246576 w 283411"/>
                <a:gd name="connsiteY19" fmla="*/ 46769 h 285473"/>
                <a:gd name="connsiteX20" fmla="*/ 240832 w 283411"/>
                <a:gd name="connsiteY20" fmla="*/ 40578 h 285473"/>
                <a:gd name="connsiteX21" fmla="*/ 238486 w 283411"/>
                <a:gd name="connsiteY21" fmla="*/ 38460 h 285473"/>
                <a:gd name="connsiteX22" fmla="*/ 115030 w 283411"/>
                <a:gd name="connsiteY22" fmla="*/ 2657 h 285473"/>
                <a:gd name="connsiteX23" fmla="*/ 25390 w 283411"/>
                <a:gd name="connsiteY23" fmla="*/ 61351 h 285473"/>
                <a:gd name="connsiteX24" fmla="*/ 16531 w 283411"/>
                <a:gd name="connsiteY24" fmla="*/ 75608 h 285473"/>
                <a:gd name="connsiteX25" fmla="*/ 10140 w 283411"/>
                <a:gd name="connsiteY25" fmla="*/ 90108 h 285473"/>
                <a:gd name="connsiteX26" fmla="*/ 4113 w 283411"/>
                <a:gd name="connsiteY26" fmla="*/ 108641 h 285473"/>
                <a:gd name="connsiteX27" fmla="*/ 143103 w 283411"/>
                <a:gd name="connsiteY27" fmla="*/ 37157 h 285473"/>
                <a:gd name="connsiteX28" fmla="*/ 247143 w 283411"/>
                <a:gd name="connsiteY28" fmla="*/ 144188 h 285473"/>
                <a:gd name="connsiteX29" fmla="*/ 140851 w 283411"/>
                <a:gd name="connsiteY29" fmla="*/ 248951 h 285473"/>
                <a:gd name="connsiteX30" fmla="*/ 36810 w 283411"/>
                <a:gd name="connsiteY30" fmla="*/ 141920 h 285473"/>
                <a:gd name="connsiteX31" fmla="*/ 36838 w 283411"/>
                <a:gd name="connsiteY31" fmla="*/ 140371 h 285473"/>
                <a:gd name="connsiteX32" fmla="*/ 143103 w 283411"/>
                <a:gd name="connsiteY32" fmla="*/ 37157 h 285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83411" h="285473">
                  <a:moveTo>
                    <a:pt x="4113" y="108641"/>
                  </a:moveTo>
                  <a:cubicBezTo>
                    <a:pt x="4113" y="109171"/>
                    <a:pt x="3749" y="109660"/>
                    <a:pt x="3587" y="110148"/>
                  </a:cubicBezTo>
                  <a:cubicBezTo>
                    <a:pt x="3425" y="110637"/>
                    <a:pt x="3587" y="111452"/>
                    <a:pt x="3344" y="112063"/>
                  </a:cubicBezTo>
                  <a:cubicBezTo>
                    <a:pt x="-7829" y="162936"/>
                    <a:pt x="9449" y="215895"/>
                    <a:pt x="48407" y="250185"/>
                  </a:cubicBezTo>
                  <a:cubicBezTo>
                    <a:pt x="71952" y="271227"/>
                    <a:pt x="101913" y="283568"/>
                    <a:pt x="133354" y="285173"/>
                  </a:cubicBezTo>
                  <a:cubicBezTo>
                    <a:pt x="155169" y="286609"/>
                    <a:pt x="177017" y="282884"/>
                    <a:pt x="197145" y="274298"/>
                  </a:cubicBezTo>
                  <a:cubicBezTo>
                    <a:pt x="205927" y="270548"/>
                    <a:pt x="214317" y="265922"/>
                    <a:pt x="222184" y="260490"/>
                  </a:cubicBezTo>
                  <a:cubicBezTo>
                    <a:pt x="218139" y="256417"/>
                    <a:pt x="214094" y="252344"/>
                    <a:pt x="210696" y="248922"/>
                  </a:cubicBezTo>
                  <a:cubicBezTo>
                    <a:pt x="203512" y="241648"/>
                    <a:pt x="203545" y="229888"/>
                    <a:pt x="210769" y="222655"/>
                  </a:cubicBezTo>
                  <a:cubicBezTo>
                    <a:pt x="211008" y="222416"/>
                    <a:pt x="211255" y="222183"/>
                    <a:pt x="211505" y="221958"/>
                  </a:cubicBezTo>
                  <a:lnTo>
                    <a:pt x="211505" y="221958"/>
                  </a:lnTo>
                  <a:cubicBezTo>
                    <a:pt x="218787" y="215435"/>
                    <a:pt x="229854" y="215756"/>
                    <a:pt x="236747" y="222691"/>
                  </a:cubicBezTo>
                  <a:lnTo>
                    <a:pt x="249651" y="235684"/>
                  </a:lnTo>
                  <a:lnTo>
                    <a:pt x="250379" y="234747"/>
                  </a:lnTo>
                  <a:cubicBezTo>
                    <a:pt x="269799" y="211544"/>
                    <a:pt x="281251" y="182640"/>
                    <a:pt x="283023" y="152347"/>
                  </a:cubicBezTo>
                  <a:cubicBezTo>
                    <a:pt x="284673" y="130326"/>
                    <a:pt x="281053" y="108229"/>
                    <a:pt x="272465" y="87909"/>
                  </a:cubicBezTo>
                  <a:cubicBezTo>
                    <a:pt x="269674" y="81269"/>
                    <a:pt x="266074" y="74956"/>
                    <a:pt x="262838" y="68480"/>
                  </a:cubicBezTo>
                  <a:cubicBezTo>
                    <a:pt x="261624" y="66565"/>
                    <a:pt x="260370" y="64691"/>
                    <a:pt x="259116" y="62818"/>
                  </a:cubicBezTo>
                  <a:cubicBezTo>
                    <a:pt x="256568" y="59070"/>
                    <a:pt x="253898" y="55405"/>
                    <a:pt x="251026" y="51902"/>
                  </a:cubicBezTo>
                  <a:cubicBezTo>
                    <a:pt x="249570" y="50150"/>
                    <a:pt x="248114" y="48439"/>
                    <a:pt x="246576" y="46769"/>
                  </a:cubicBezTo>
                  <a:lnTo>
                    <a:pt x="240832" y="40578"/>
                  </a:lnTo>
                  <a:lnTo>
                    <a:pt x="238486" y="38460"/>
                  </a:lnTo>
                  <a:cubicBezTo>
                    <a:pt x="203051" y="6404"/>
                    <a:pt x="161629" y="-5938"/>
                    <a:pt x="115030" y="2657"/>
                  </a:cubicBezTo>
                  <a:cubicBezTo>
                    <a:pt x="78511" y="9246"/>
                    <a:pt x="46185" y="30413"/>
                    <a:pt x="25390" y="61351"/>
                  </a:cubicBezTo>
                  <a:cubicBezTo>
                    <a:pt x="22154" y="65913"/>
                    <a:pt x="19484" y="70842"/>
                    <a:pt x="16531" y="75608"/>
                  </a:cubicBezTo>
                  <a:cubicBezTo>
                    <a:pt x="14387" y="80373"/>
                    <a:pt x="12001" y="85057"/>
                    <a:pt x="10140" y="90108"/>
                  </a:cubicBezTo>
                  <a:cubicBezTo>
                    <a:pt x="7956" y="96096"/>
                    <a:pt x="6095" y="102328"/>
                    <a:pt x="4113" y="108641"/>
                  </a:cubicBezTo>
                  <a:close/>
                  <a:moveTo>
                    <a:pt x="143103" y="37157"/>
                  </a:moveTo>
                  <a:cubicBezTo>
                    <a:pt x="201186" y="37783"/>
                    <a:pt x="247766" y="85702"/>
                    <a:pt x="247143" y="144188"/>
                  </a:cubicBezTo>
                  <a:cubicBezTo>
                    <a:pt x="246520" y="202673"/>
                    <a:pt x="198933" y="249577"/>
                    <a:pt x="140851" y="248951"/>
                  </a:cubicBezTo>
                  <a:cubicBezTo>
                    <a:pt x="82769" y="248325"/>
                    <a:pt x="36188" y="200405"/>
                    <a:pt x="36810" y="141920"/>
                  </a:cubicBezTo>
                  <a:cubicBezTo>
                    <a:pt x="36816" y="141404"/>
                    <a:pt x="36825" y="140888"/>
                    <a:pt x="36838" y="140371"/>
                  </a:cubicBezTo>
                  <a:cubicBezTo>
                    <a:pt x="38294" y="82505"/>
                    <a:pt x="85621" y="36537"/>
                    <a:pt x="143103" y="37157"/>
                  </a:cubicBezTo>
                  <a:close/>
                </a:path>
              </a:pathLst>
            </a:custGeom>
            <a:solidFill>
              <a:schemeClr val="accent2"/>
            </a:solidFill>
            <a:ln w="4007"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F7B15048-B6E0-4A97-A828-7046A2FA5CC5}"/>
                </a:ext>
              </a:extLst>
            </p:cNvPr>
            <p:cNvSpPr/>
            <p:nvPr/>
          </p:nvSpPr>
          <p:spPr>
            <a:xfrm>
              <a:off x="11225618" y="2813739"/>
              <a:ext cx="28841" cy="29082"/>
            </a:xfrm>
            <a:custGeom>
              <a:avLst/>
              <a:gdLst>
                <a:gd name="connsiteX0" fmla="*/ 0 w 28841"/>
                <a:gd name="connsiteY0" fmla="*/ 0 h 29082"/>
                <a:gd name="connsiteX1" fmla="*/ 0 w 28841"/>
                <a:gd name="connsiteY1" fmla="*/ 0 h 29082"/>
                <a:gd name="connsiteX2" fmla="*/ 28842 w 28841"/>
                <a:gd name="connsiteY2" fmla="*/ 29083 h 29082"/>
              </a:gdLst>
              <a:ahLst/>
              <a:cxnLst>
                <a:cxn ang="0">
                  <a:pos x="connsiteX0" y="connsiteY0"/>
                </a:cxn>
                <a:cxn ang="0">
                  <a:pos x="connsiteX1" y="connsiteY1"/>
                </a:cxn>
                <a:cxn ang="0">
                  <a:pos x="connsiteX2" y="connsiteY2"/>
                </a:cxn>
              </a:cxnLst>
              <a:rect l="l" t="t" r="r" b="b"/>
              <a:pathLst>
                <a:path w="28841" h="29082">
                  <a:moveTo>
                    <a:pt x="0" y="0"/>
                  </a:moveTo>
                  <a:lnTo>
                    <a:pt x="0" y="0"/>
                  </a:lnTo>
                  <a:lnTo>
                    <a:pt x="28842" y="29083"/>
                  </a:lnTo>
                  <a:close/>
                </a:path>
              </a:pathLst>
            </a:custGeom>
            <a:solidFill>
              <a:srgbClr val="00A0DF"/>
            </a:solidFill>
            <a:ln w="4007"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0F8FB886-A5E0-4548-A625-920B186BCF1D}"/>
                </a:ext>
              </a:extLst>
            </p:cNvPr>
            <p:cNvSpPr/>
            <p:nvPr/>
          </p:nvSpPr>
          <p:spPr>
            <a:xfrm>
              <a:off x="10823494" y="2661691"/>
              <a:ext cx="66506" cy="121989"/>
            </a:xfrm>
            <a:custGeom>
              <a:avLst/>
              <a:gdLst>
                <a:gd name="connsiteX0" fmla="*/ 5420 w 66506"/>
                <a:gd name="connsiteY0" fmla="*/ 116123 h 121989"/>
                <a:gd name="connsiteX1" fmla="*/ 31551 w 66506"/>
                <a:gd name="connsiteY1" fmla="*/ 116939 h 121989"/>
                <a:gd name="connsiteX2" fmla="*/ 36527 w 66506"/>
                <a:gd name="connsiteY2" fmla="*/ 108954 h 121989"/>
                <a:gd name="connsiteX3" fmla="*/ 65288 w 66506"/>
                <a:gd name="connsiteY3" fmla="*/ 25331 h 121989"/>
                <a:gd name="connsiteX4" fmla="*/ 66097 w 66506"/>
                <a:gd name="connsiteY4" fmla="*/ 14660 h 121989"/>
                <a:gd name="connsiteX5" fmla="*/ 44249 w 66506"/>
                <a:gd name="connsiteY5" fmla="*/ 414 h 121989"/>
                <a:gd name="connsiteX6" fmla="*/ 30500 w 66506"/>
                <a:gd name="connsiteY6" fmla="*/ 13112 h 121989"/>
                <a:gd name="connsiteX7" fmla="*/ 2387 w 66506"/>
                <a:gd name="connsiteY7" fmla="*/ 94576 h 121989"/>
                <a:gd name="connsiteX8" fmla="*/ 0 w 66506"/>
                <a:gd name="connsiteY8" fmla="*/ 103374 h 121989"/>
                <a:gd name="connsiteX9" fmla="*/ 445 w 66506"/>
                <a:gd name="connsiteY9" fmla="*/ 103374 h 121989"/>
                <a:gd name="connsiteX10" fmla="*/ 5420 w 66506"/>
                <a:gd name="connsiteY10" fmla="*/ 116123 h 12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506" h="121989">
                  <a:moveTo>
                    <a:pt x="5420" y="116123"/>
                  </a:moveTo>
                  <a:cubicBezTo>
                    <a:pt x="12412" y="123614"/>
                    <a:pt x="24112" y="123980"/>
                    <a:pt x="31551" y="116939"/>
                  </a:cubicBezTo>
                  <a:cubicBezTo>
                    <a:pt x="33863" y="114751"/>
                    <a:pt x="35576" y="112002"/>
                    <a:pt x="36527" y="108954"/>
                  </a:cubicBezTo>
                  <a:cubicBezTo>
                    <a:pt x="45871" y="81053"/>
                    <a:pt x="55661" y="53192"/>
                    <a:pt x="65288" y="25331"/>
                  </a:cubicBezTo>
                  <a:cubicBezTo>
                    <a:pt x="66564" y="21925"/>
                    <a:pt x="66845" y="18222"/>
                    <a:pt x="66097" y="14660"/>
                  </a:cubicBezTo>
                  <a:cubicBezTo>
                    <a:pt x="63970" y="4650"/>
                    <a:pt x="54189" y="-1727"/>
                    <a:pt x="44249" y="414"/>
                  </a:cubicBezTo>
                  <a:cubicBezTo>
                    <a:pt x="37717" y="1821"/>
                    <a:pt x="32455" y="6681"/>
                    <a:pt x="30500" y="13112"/>
                  </a:cubicBezTo>
                  <a:cubicBezTo>
                    <a:pt x="21115" y="40266"/>
                    <a:pt x="11744" y="67421"/>
                    <a:pt x="2387" y="94576"/>
                  </a:cubicBezTo>
                  <a:cubicBezTo>
                    <a:pt x="1416" y="97427"/>
                    <a:pt x="769" y="100441"/>
                    <a:pt x="0" y="103374"/>
                  </a:cubicBezTo>
                  <a:lnTo>
                    <a:pt x="445" y="103374"/>
                  </a:lnTo>
                  <a:cubicBezTo>
                    <a:pt x="379" y="108116"/>
                    <a:pt x="2166" y="112694"/>
                    <a:pt x="5420" y="116123"/>
                  </a:cubicBezTo>
                  <a:close/>
                </a:path>
              </a:pathLst>
            </a:custGeom>
            <a:solidFill>
              <a:schemeClr val="accent2"/>
            </a:solidFill>
            <a:ln w="4007"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08A666E3-AF20-4F5D-8617-E775964710E6}"/>
                </a:ext>
              </a:extLst>
            </p:cNvPr>
            <p:cNvSpPr/>
            <p:nvPr/>
          </p:nvSpPr>
          <p:spPr>
            <a:xfrm>
              <a:off x="11215627" y="2576895"/>
              <a:ext cx="67315" cy="68132"/>
            </a:xfrm>
            <a:custGeom>
              <a:avLst/>
              <a:gdLst>
                <a:gd name="connsiteX0" fmla="*/ 10194 w 67315"/>
                <a:gd name="connsiteY0" fmla="*/ 51554 h 68132"/>
                <a:gd name="connsiteX1" fmla="*/ 18284 w 67315"/>
                <a:gd name="connsiteY1" fmla="*/ 62471 h 68132"/>
                <a:gd name="connsiteX2" fmla="*/ 22005 w 67315"/>
                <a:gd name="connsiteY2" fmla="*/ 68132 h 68132"/>
                <a:gd name="connsiteX3" fmla="*/ 28194 w 67315"/>
                <a:gd name="connsiteY3" fmla="*/ 63774 h 68132"/>
                <a:gd name="connsiteX4" fmla="*/ 61202 w 67315"/>
                <a:gd name="connsiteY4" fmla="*/ 32329 h 68132"/>
                <a:gd name="connsiteX5" fmla="*/ 67311 w 67315"/>
                <a:gd name="connsiteY5" fmla="*/ 18317 h 68132"/>
                <a:gd name="connsiteX6" fmla="*/ 48691 w 67315"/>
                <a:gd name="connsiteY6" fmla="*/ 1 h 68132"/>
                <a:gd name="connsiteX7" fmla="*/ 36163 w 67315"/>
                <a:gd name="connsiteY7" fmla="*/ 5161 h 68132"/>
                <a:gd name="connsiteX8" fmla="*/ 7524 w 67315"/>
                <a:gd name="connsiteY8" fmla="*/ 32533 h 68132"/>
                <a:gd name="connsiteX9" fmla="*/ 0 w 67315"/>
                <a:gd name="connsiteY9" fmla="*/ 40231 h 68132"/>
                <a:gd name="connsiteX10" fmla="*/ 5663 w 67315"/>
                <a:gd name="connsiteY10" fmla="*/ 46422 h 68132"/>
                <a:gd name="connsiteX11" fmla="*/ 10194 w 67315"/>
                <a:gd name="connsiteY11" fmla="*/ 51554 h 6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315" h="68132">
                  <a:moveTo>
                    <a:pt x="10194" y="51554"/>
                  </a:moveTo>
                  <a:cubicBezTo>
                    <a:pt x="13066" y="55057"/>
                    <a:pt x="15735" y="58723"/>
                    <a:pt x="18284" y="62471"/>
                  </a:cubicBezTo>
                  <a:cubicBezTo>
                    <a:pt x="19538" y="64344"/>
                    <a:pt x="20792" y="66218"/>
                    <a:pt x="22005" y="68132"/>
                  </a:cubicBezTo>
                  <a:cubicBezTo>
                    <a:pt x="24174" y="66835"/>
                    <a:pt x="26241" y="65378"/>
                    <a:pt x="28194" y="63774"/>
                  </a:cubicBezTo>
                  <a:cubicBezTo>
                    <a:pt x="39238" y="53347"/>
                    <a:pt x="50200" y="42797"/>
                    <a:pt x="61202" y="32329"/>
                  </a:cubicBezTo>
                  <a:cubicBezTo>
                    <a:pt x="65199" y="28799"/>
                    <a:pt x="67432" y="23668"/>
                    <a:pt x="67311" y="18317"/>
                  </a:cubicBezTo>
                  <a:cubicBezTo>
                    <a:pt x="67193" y="8083"/>
                    <a:pt x="58856" y="-118"/>
                    <a:pt x="48691" y="1"/>
                  </a:cubicBezTo>
                  <a:cubicBezTo>
                    <a:pt x="44015" y="56"/>
                    <a:pt x="39537" y="1901"/>
                    <a:pt x="36163" y="5161"/>
                  </a:cubicBezTo>
                  <a:cubicBezTo>
                    <a:pt x="26536" y="14203"/>
                    <a:pt x="17030" y="23368"/>
                    <a:pt x="7524" y="32533"/>
                  </a:cubicBezTo>
                  <a:cubicBezTo>
                    <a:pt x="4935" y="35017"/>
                    <a:pt x="2508" y="37665"/>
                    <a:pt x="0" y="40231"/>
                  </a:cubicBezTo>
                  <a:lnTo>
                    <a:pt x="5663" y="46422"/>
                  </a:lnTo>
                  <a:cubicBezTo>
                    <a:pt x="7281" y="48092"/>
                    <a:pt x="8737" y="49803"/>
                    <a:pt x="10194" y="51554"/>
                  </a:cubicBezTo>
                  <a:close/>
                </a:path>
              </a:pathLst>
            </a:custGeom>
            <a:solidFill>
              <a:schemeClr val="accent2"/>
            </a:solidFill>
            <a:ln w="4007"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0D818D59-E275-4FBB-882B-C6C9E60B50CE}"/>
                </a:ext>
              </a:extLst>
            </p:cNvPr>
            <p:cNvSpPr/>
            <p:nvPr/>
          </p:nvSpPr>
          <p:spPr>
            <a:xfrm>
              <a:off x="10866005" y="2600062"/>
              <a:ext cx="55174" cy="55558"/>
            </a:xfrm>
            <a:custGeom>
              <a:avLst/>
              <a:gdLst>
                <a:gd name="connsiteX0" fmla="*/ 27227 w 55174"/>
                <a:gd name="connsiteY0" fmla="*/ 55556 h 55558"/>
                <a:gd name="connsiteX1" fmla="*/ 55172 w 55174"/>
                <a:gd name="connsiteY1" fmla="*/ 28141 h 55558"/>
                <a:gd name="connsiteX2" fmla="*/ 27947 w 55174"/>
                <a:gd name="connsiteY2" fmla="*/ 2 h 55558"/>
                <a:gd name="connsiteX3" fmla="*/ 4 w 55174"/>
                <a:gd name="connsiteY3" fmla="*/ 27288 h 55558"/>
                <a:gd name="connsiteX4" fmla="*/ 27180 w 55174"/>
                <a:gd name="connsiteY4" fmla="*/ 55555 h 55558"/>
                <a:gd name="connsiteX5" fmla="*/ 27227 w 55174"/>
                <a:gd name="connsiteY5" fmla="*/ 55556 h 55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74" h="55558">
                  <a:moveTo>
                    <a:pt x="27227" y="55556"/>
                  </a:moveTo>
                  <a:cubicBezTo>
                    <a:pt x="42462" y="55756"/>
                    <a:pt x="54973" y="43482"/>
                    <a:pt x="55172" y="28141"/>
                  </a:cubicBezTo>
                  <a:cubicBezTo>
                    <a:pt x="55371" y="12801"/>
                    <a:pt x="43182" y="202"/>
                    <a:pt x="27947" y="2"/>
                  </a:cubicBezTo>
                  <a:cubicBezTo>
                    <a:pt x="12762" y="-197"/>
                    <a:pt x="272" y="11999"/>
                    <a:pt x="4" y="27288"/>
                  </a:cubicBezTo>
                  <a:cubicBezTo>
                    <a:pt x="-243" y="42650"/>
                    <a:pt x="11924" y="55306"/>
                    <a:pt x="27180" y="55555"/>
                  </a:cubicBezTo>
                  <a:cubicBezTo>
                    <a:pt x="27196" y="55556"/>
                    <a:pt x="27211" y="55556"/>
                    <a:pt x="27227" y="55556"/>
                  </a:cubicBezTo>
                  <a:close/>
                </a:path>
              </a:pathLst>
            </a:custGeom>
            <a:solidFill>
              <a:schemeClr val="accent2"/>
            </a:solidFill>
            <a:ln w="4007"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9F28DD97-D69C-4A16-86BE-50125935FC89}"/>
                </a:ext>
              </a:extLst>
            </p:cNvPr>
            <p:cNvSpPr/>
            <p:nvPr/>
          </p:nvSpPr>
          <p:spPr>
            <a:xfrm>
              <a:off x="11274321" y="2524096"/>
              <a:ext cx="55177" cy="55558"/>
            </a:xfrm>
            <a:custGeom>
              <a:avLst/>
              <a:gdLst>
                <a:gd name="connsiteX0" fmla="*/ 27305 w 55177"/>
                <a:gd name="connsiteY0" fmla="*/ 55557 h 55558"/>
                <a:gd name="connsiteX1" fmla="*/ 55176 w 55177"/>
                <a:gd name="connsiteY1" fmla="*/ 28064 h 55558"/>
                <a:gd name="connsiteX2" fmla="*/ 27871 w 55177"/>
                <a:gd name="connsiteY2" fmla="*/ 1 h 55558"/>
                <a:gd name="connsiteX3" fmla="*/ 0 w 55177"/>
                <a:gd name="connsiteY3" fmla="*/ 27494 h 55558"/>
                <a:gd name="connsiteX4" fmla="*/ 0 w 55177"/>
                <a:gd name="connsiteY4" fmla="*/ 27696 h 55558"/>
                <a:gd name="connsiteX5" fmla="*/ 27305 w 55177"/>
                <a:gd name="connsiteY5" fmla="*/ 55557 h 55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77" h="55558">
                  <a:moveTo>
                    <a:pt x="27305" y="55557"/>
                  </a:moveTo>
                  <a:cubicBezTo>
                    <a:pt x="42539" y="55714"/>
                    <a:pt x="55018" y="43405"/>
                    <a:pt x="55176" y="28064"/>
                  </a:cubicBezTo>
                  <a:cubicBezTo>
                    <a:pt x="55329" y="12723"/>
                    <a:pt x="43105" y="159"/>
                    <a:pt x="27871" y="1"/>
                  </a:cubicBezTo>
                  <a:cubicBezTo>
                    <a:pt x="12637" y="-156"/>
                    <a:pt x="158" y="12153"/>
                    <a:pt x="0" y="27494"/>
                  </a:cubicBezTo>
                  <a:cubicBezTo>
                    <a:pt x="0" y="27562"/>
                    <a:pt x="0" y="27629"/>
                    <a:pt x="0" y="27696"/>
                  </a:cubicBezTo>
                  <a:cubicBezTo>
                    <a:pt x="-89" y="42978"/>
                    <a:pt x="12128" y="55445"/>
                    <a:pt x="27305" y="55557"/>
                  </a:cubicBezTo>
                  <a:close/>
                </a:path>
              </a:pathLst>
            </a:custGeom>
            <a:solidFill>
              <a:schemeClr val="accent2"/>
            </a:solidFill>
            <a:ln w="4007"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4D1A53C2-0FF3-433B-96F1-AAFFB2C2F346}"/>
                </a:ext>
              </a:extLst>
            </p:cNvPr>
            <p:cNvSpPr/>
            <p:nvPr/>
          </p:nvSpPr>
          <p:spPr>
            <a:xfrm>
              <a:off x="10794369" y="2790897"/>
              <a:ext cx="55175" cy="55558"/>
            </a:xfrm>
            <a:custGeom>
              <a:avLst/>
              <a:gdLst>
                <a:gd name="connsiteX0" fmla="*/ 26900 w 55175"/>
                <a:gd name="connsiteY0" fmla="*/ 55550 h 55558"/>
                <a:gd name="connsiteX1" fmla="*/ 55166 w 55175"/>
                <a:gd name="connsiteY1" fmla="*/ 28472 h 55558"/>
                <a:gd name="connsiteX2" fmla="*/ 28275 w 55175"/>
                <a:gd name="connsiteY2" fmla="*/ 9 h 55558"/>
                <a:gd name="connsiteX3" fmla="*/ 9 w 55175"/>
                <a:gd name="connsiteY3" fmla="*/ 27087 h 55558"/>
                <a:gd name="connsiteX4" fmla="*/ 0 w 55175"/>
                <a:gd name="connsiteY4" fmla="*/ 27689 h 55558"/>
                <a:gd name="connsiteX5" fmla="*/ 26900 w 55175"/>
                <a:gd name="connsiteY5" fmla="*/ 55550 h 55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75" h="55558">
                  <a:moveTo>
                    <a:pt x="26900" y="55550"/>
                  </a:moveTo>
                  <a:cubicBezTo>
                    <a:pt x="42132" y="55933"/>
                    <a:pt x="54787" y="43809"/>
                    <a:pt x="55166" y="28472"/>
                  </a:cubicBezTo>
                  <a:cubicBezTo>
                    <a:pt x="55546" y="13135"/>
                    <a:pt x="43506" y="391"/>
                    <a:pt x="28275" y="9"/>
                  </a:cubicBezTo>
                  <a:cubicBezTo>
                    <a:pt x="13044" y="-373"/>
                    <a:pt x="388" y="11750"/>
                    <a:pt x="9" y="27087"/>
                  </a:cubicBezTo>
                  <a:cubicBezTo>
                    <a:pt x="4" y="27288"/>
                    <a:pt x="1" y="27489"/>
                    <a:pt x="0" y="27689"/>
                  </a:cubicBezTo>
                  <a:cubicBezTo>
                    <a:pt x="-48" y="42796"/>
                    <a:pt x="11902" y="55174"/>
                    <a:pt x="26900" y="55550"/>
                  </a:cubicBezTo>
                  <a:close/>
                </a:path>
              </a:pathLst>
            </a:custGeom>
            <a:solidFill>
              <a:schemeClr val="accent2"/>
            </a:solidFill>
            <a:ln w="4007"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2BB98E7A-1817-4A67-B69F-79274D454086}"/>
                </a:ext>
              </a:extLst>
            </p:cNvPr>
            <p:cNvSpPr/>
            <p:nvPr/>
          </p:nvSpPr>
          <p:spPr>
            <a:xfrm>
              <a:off x="10925489" y="2633535"/>
              <a:ext cx="65715" cy="53161"/>
            </a:xfrm>
            <a:custGeom>
              <a:avLst/>
              <a:gdLst>
                <a:gd name="connsiteX0" fmla="*/ 11349 w 65715"/>
                <a:gd name="connsiteY0" fmla="*/ 35525 h 53161"/>
                <a:gd name="connsiteX1" fmla="*/ 29795 w 65715"/>
                <a:gd name="connsiteY1" fmla="*/ 43427 h 53161"/>
                <a:gd name="connsiteX2" fmla="*/ 52771 w 65715"/>
                <a:gd name="connsiteY2" fmla="*/ 53161 h 53161"/>
                <a:gd name="connsiteX3" fmla="*/ 53297 w 65715"/>
                <a:gd name="connsiteY3" fmla="*/ 51654 h 53161"/>
                <a:gd name="connsiteX4" fmla="*/ 59324 w 65715"/>
                <a:gd name="connsiteY4" fmla="*/ 33121 h 53161"/>
                <a:gd name="connsiteX5" fmla="*/ 65715 w 65715"/>
                <a:gd name="connsiteY5" fmla="*/ 18743 h 53161"/>
                <a:gd name="connsiteX6" fmla="*/ 24496 w 65715"/>
                <a:gd name="connsiteY6" fmla="*/ 1065 h 53161"/>
                <a:gd name="connsiteX7" fmla="*/ 14626 w 65715"/>
                <a:gd name="connsiteY7" fmla="*/ 536 h 53161"/>
                <a:gd name="connsiteX8" fmla="*/ 389 w 65715"/>
                <a:gd name="connsiteY8" fmla="*/ 22409 h 53161"/>
                <a:gd name="connsiteX9" fmla="*/ 11349 w 65715"/>
                <a:gd name="connsiteY9" fmla="*/ 35728 h 5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715" h="53161">
                  <a:moveTo>
                    <a:pt x="11349" y="35525"/>
                  </a:moveTo>
                  <a:lnTo>
                    <a:pt x="29795" y="43427"/>
                  </a:lnTo>
                  <a:lnTo>
                    <a:pt x="52771" y="53161"/>
                  </a:lnTo>
                  <a:cubicBezTo>
                    <a:pt x="52771" y="52673"/>
                    <a:pt x="53135" y="52184"/>
                    <a:pt x="53297" y="51654"/>
                  </a:cubicBezTo>
                  <a:cubicBezTo>
                    <a:pt x="55279" y="45341"/>
                    <a:pt x="57140" y="39109"/>
                    <a:pt x="59324" y="33121"/>
                  </a:cubicBezTo>
                  <a:cubicBezTo>
                    <a:pt x="61144" y="28193"/>
                    <a:pt x="63571" y="23509"/>
                    <a:pt x="65715" y="18743"/>
                  </a:cubicBezTo>
                  <a:cubicBezTo>
                    <a:pt x="51962" y="12837"/>
                    <a:pt x="38249" y="6890"/>
                    <a:pt x="24496" y="1065"/>
                  </a:cubicBezTo>
                  <a:cubicBezTo>
                    <a:pt x="21341" y="-144"/>
                    <a:pt x="17890" y="-329"/>
                    <a:pt x="14626" y="536"/>
                  </a:cubicBezTo>
                  <a:cubicBezTo>
                    <a:pt x="4696" y="2617"/>
                    <a:pt x="-1678" y="12410"/>
                    <a:pt x="389" y="22409"/>
                  </a:cubicBezTo>
                  <a:cubicBezTo>
                    <a:pt x="1628" y="28401"/>
                    <a:pt x="5732" y="33389"/>
                    <a:pt x="11349" y="35728"/>
                  </a:cubicBezTo>
                  <a:close/>
                </a:path>
              </a:pathLst>
            </a:custGeom>
            <a:solidFill>
              <a:schemeClr val="accent2"/>
            </a:solidFill>
            <a:ln w="4007"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99D21745-70E8-489D-A161-373054514CC7}"/>
                </a:ext>
              </a:extLst>
            </p:cNvPr>
            <p:cNvSpPr/>
            <p:nvPr/>
          </p:nvSpPr>
          <p:spPr>
            <a:xfrm>
              <a:off x="11061949" y="2661595"/>
              <a:ext cx="110843" cy="111706"/>
            </a:xfrm>
            <a:custGeom>
              <a:avLst/>
              <a:gdLst>
                <a:gd name="connsiteX0" fmla="*/ 45 w 110843"/>
                <a:gd name="connsiteY0" fmla="*/ 56954 h 111706"/>
                <a:gd name="connsiteX1" fmla="*/ 45 w 110843"/>
                <a:gd name="connsiteY1" fmla="*/ 61027 h 111706"/>
                <a:gd name="connsiteX2" fmla="*/ 814 w 110843"/>
                <a:gd name="connsiteY2" fmla="*/ 65711 h 111706"/>
                <a:gd name="connsiteX3" fmla="*/ 65265 w 110843"/>
                <a:gd name="connsiteY3" fmla="*/ 110813 h 111706"/>
                <a:gd name="connsiteX4" fmla="*/ 82484 w 110843"/>
                <a:gd name="connsiteY4" fmla="*/ 104610 h 111706"/>
                <a:gd name="connsiteX5" fmla="*/ 110800 w 110843"/>
                <a:gd name="connsiteY5" fmla="*/ 59357 h 111706"/>
                <a:gd name="connsiteX6" fmla="*/ 110476 w 110843"/>
                <a:gd name="connsiteY6" fmla="*/ 47341 h 111706"/>
                <a:gd name="connsiteX7" fmla="*/ 106431 w 110843"/>
                <a:gd name="connsiteY7" fmla="*/ 33655 h 111706"/>
                <a:gd name="connsiteX8" fmla="*/ 94013 w 110843"/>
                <a:gd name="connsiteY8" fmla="*/ 15611 h 111706"/>
                <a:gd name="connsiteX9" fmla="*/ 92152 w 110843"/>
                <a:gd name="connsiteY9" fmla="*/ 13737 h 111706"/>
                <a:gd name="connsiteX10" fmla="*/ 91464 w 110843"/>
                <a:gd name="connsiteY10" fmla="*/ 13208 h 111706"/>
                <a:gd name="connsiteX11" fmla="*/ 52753 w 110843"/>
                <a:gd name="connsiteY11" fmla="*/ 92 h 111706"/>
                <a:gd name="connsiteX12" fmla="*/ 19987 w 110843"/>
                <a:gd name="connsiteY12" fmla="*/ 13208 h 111706"/>
                <a:gd name="connsiteX13" fmla="*/ 9268 w 110843"/>
                <a:gd name="connsiteY13" fmla="*/ 24898 h 111706"/>
                <a:gd name="connsiteX14" fmla="*/ 3281 w 110843"/>
                <a:gd name="connsiteY14" fmla="*/ 37118 h 111706"/>
                <a:gd name="connsiteX15" fmla="*/ 45 w 110843"/>
                <a:gd name="connsiteY15" fmla="*/ 56954 h 111706"/>
                <a:gd name="connsiteX16" fmla="*/ 55584 w 110843"/>
                <a:gd name="connsiteY16" fmla="*/ 36995 h 111706"/>
                <a:gd name="connsiteX17" fmla="*/ 74191 w 110843"/>
                <a:gd name="connsiteY17" fmla="*/ 55976 h 111706"/>
                <a:gd name="connsiteX18" fmla="*/ 55342 w 110843"/>
                <a:gd name="connsiteY18" fmla="*/ 74712 h 111706"/>
                <a:gd name="connsiteX19" fmla="*/ 36734 w 110843"/>
                <a:gd name="connsiteY19" fmla="*/ 55895 h 111706"/>
                <a:gd name="connsiteX20" fmla="*/ 55584 w 110843"/>
                <a:gd name="connsiteY20" fmla="*/ 36995 h 111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0843" h="111706">
                  <a:moveTo>
                    <a:pt x="45" y="56954"/>
                  </a:moveTo>
                  <a:cubicBezTo>
                    <a:pt x="45" y="58298"/>
                    <a:pt x="45" y="59683"/>
                    <a:pt x="45" y="61027"/>
                  </a:cubicBezTo>
                  <a:cubicBezTo>
                    <a:pt x="45" y="62371"/>
                    <a:pt x="530" y="64164"/>
                    <a:pt x="814" y="65711"/>
                  </a:cubicBezTo>
                  <a:cubicBezTo>
                    <a:pt x="6242" y="96087"/>
                    <a:pt x="35099" y="116280"/>
                    <a:pt x="65265" y="110813"/>
                  </a:cubicBezTo>
                  <a:cubicBezTo>
                    <a:pt x="71306" y="109719"/>
                    <a:pt x="77124" y="107622"/>
                    <a:pt x="82484" y="104610"/>
                  </a:cubicBezTo>
                  <a:cubicBezTo>
                    <a:pt x="99203" y="95627"/>
                    <a:pt x="109971" y="78421"/>
                    <a:pt x="110800" y="59357"/>
                  </a:cubicBezTo>
                  <a:cubicBezTo>
                    <a:pt x="110913" y="55349"/>
                    <a:pt x="110808" y="51337"/>
                    <a:pt x="110476" y="47341"/>
                  </a:cubicBezTo>
                  <a:cubicBezTo>
                    <a:pt x="109141" y="42779"/>
                    <a:pt x="108130" y="38095"/>
                    <a:pt x="106431" y="33655"/>
                  </a:cubicBezTo>
                  <a:cubicBezTo>
                    <a:pt x="103676" y="26785"/>
                    <a:pt x="99433" y="20621"/>
                    <a:pt x="94013" y="15611"/>
                  </a:cubicBezTo>
                  <a:cubicBezTo>
                    <a:pt x="93366" y="15000"/>
                    <a:pt x="92799" y="14348"/>
                    <a:pt x="92152" y="13737"/>
                  </a:cubicBezTo>
                  <a:cubicBezTo>
                    <a:pt x="91913" y="13574"/>
                    <a:pt x="91683" y="13397"/>
                    <a:pt x="91464" y="13208"/>
                  </a:cubicBezTo>
                  <a:cubicBezTo>
                    <a:pt x="80725" y="3970"/>
                    <a:pt x="66854" y="-730"/>
                    <a:pt x="52753" y="92"/>
                  </a:cubicBezTo>
                  <a:cubicBezTo>
                    <a:pt x="40651" y="507"/>
                    <a:pt x="29069" y="5143"/>
                    <a:pt x="19987" y="13208"/>
                  </a:cubicBezTo>
                  <a:cubicBezTo>
                    <a:pt x="16197" y="16897"/>
                    <a:pt x="12618" y="20800"/>
                    <a:pt x="9268" y="24898"/>
                  </a:cubicBezTo>
                  <a:cubicBezTo>
                    <a:pt x="7245" y="28971"/>
                    <a:pt x="4980" y="33044"/>
                    <a:pt x="3281" y="37118"/>
                  </a:cubicBezTo>
                  <a:cubicBezTo>
                    <a:pt x="858" y="43435"/>
                    <a:pt x="-243" y="50188"/>
                    <a:pt x="45" y="56954"/>
                  </a:cubicBezTo>
                  <a:close/>
                  <a:moveTo>
                    <a:pt x="55584" y="36995"/>
                  </a:moveTo>
                  <a:cubicBezTo>
                    <a:pt x="65928" y="37063"/>
                    <a:pt x="74258" y="45561"/>
                    <a:pt x="74191" y="55976"/>
                  </a:cubicBezTo>
                  <a:cubicBezTo>
                    <a:pt x="74124" y="66391"/>
                    <a:pt x="65685" y="74780"/>
                    <a:pt x="55342" y="74712"/>
                  </a:cubicBezTo>
                  <a:cubicBezTo>
                    <a:pt x="45061" y="74645"/>
                    <a:pt x="36756" y="66247"/>
                    <a:pt x="36734" y="55895"/>
                  </a:cubicBezTo>
                  <a:cubicBezTo>
                    <a:pt x="36823" y="45462"/>
                    <a:pt x="45223" y="37040"/>
                    <a:pt x="55584" y="36995"/>
                  </a:cubicBezTo>
                  <a:close/>
                </a:path>
              </a:pathLst>
            </a:custGeom>
            <a:solidFill>
              <a:schemeClr val="accent2"/>
            </a:solidFill>
            <a:ln w="4007"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77C5229D-FF9C-4F13-90D8-BD64F98A935F}"/>
                </a:ext>
              </a:extLst>
            </p:cNvPr>
            <p:cNvSpPr/>
            <p:nvPr/>
          </p:nvSpPr>
          <p:spPr>
            <a:xfrm>
              <a:off x="11030943" y="2678814"/>
              <a:ext cx="40314" cy="43807"/>
            </a:xfrm>
            <a:custGeom>
              <a:avLst/>
              <a:gdLst>
                <a:gd name="connsiteX0" fmla="*/ 31091 w 40314"/>
                <a:gd name="connsiteY0" fmla="*/ 43808 h 43807"/>
                <a:gd name="connsiteX1" fmla="*/ 31091 w 40314"/>
                <a:gd name="connsiteY1" fmla="*/ 39734 h 43807"/>
                <a:gd name="connsiteX2" fmla="*/ 34327 w 40314"/>
                <a:gd name="connsiteY2" fmla="*/ 19857 h 43807"/>
                <a:gd name="connsiteX3" fmla="*/ 40314 w 40314"/>
                <a:gd name="connsiteY3" fmla="*/ 7638 h 43807"/>
                <a:gd name="connsiteX4" fmla="*/ 26237 w 40314"/>
                <a:gd name="connsiteY4" fmla="*/ 1609 h 43807"/>
                <a:gd name="connsiteX5" fmla="*/ 17095 w 40314"/>
                <a:gd name="connsiteY5" fmla="*/ 62 h 43807"/>
                <a:gd name="connsiteX6" fmla="*/ 429 w 40314"/>
                <a:gd name="connsiteY6" fmla="*/ 14725 h 43807"/>
                <a:gd name="connsiteX7" fmla="*/ 10057 w 40314"/>
                <a:gd name="connsiteY7" fmla="*/ 34887 h 43807"/>
                <a:gd name="connsiteX8" fmla="*/ 31091 w 40314"/>
                <a:gd name="connsiteY8" fmla="*/ 43808 h 4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314" h="43807">
                  <a:moveTo>
                    <a:pt x="31091" y="43808"/>
                  </a:moveTo>
                  <a:cubicBezTo>
                    <a:pt x="31091" y="42463"/>
                    <a:pt x="31091" y="41079"/>
                    <a:pt x="31091" y="39734"/>
                  </a:cubicBezTo>
                  <a:cubicBezTo>
                    <a:pt x="30797" y="32955"/>
                    <a:pt x="31899" y="26187"/>
                    <a:pt x="34327" y="19857"/>
                  </a:cubicBezTo>
                  <a:cubicBezTo>
                    <a:pt x="36026" y="15784"/>
                    <a:pt x="38372" y="11711"/>
                    <a:pt x="40314" y="7638"/>
                  </a:cubicBezTo>
                  <a:lnTo>
                    <a:pt x="26237" y="1609"/>
                  </a:lnTo>
                  <a:cubicBezTo>
                    <a:pt x="23364" y="340"/>
                    <a:pt x="20223" y="-192"/>
                    <a:pt x="17095" y="62"/>
                  </a:cubicBezTo>
                  <a:cubicBezTo>
                    <a:pt x="8905" y="638"/>
                    <a:pt x="2095" y="6630"/>
                    <a:pt x="429" y="14725"/>
                  </a:cubicBezTo>
                  <a:cubicBezTo>
                    <a:pt x="-1370" y="22878"/>
                    <a:pt x="2609" y="31211"/>
                    <a:pt x="10057" y="34887"/>
                  </a:cubicBezTo>
                  <a:cubicBezTo>
                    <a:pt x="16933" y="38024"/>
                    <a:pt x="24053" y="40793"/>
                    <a:pt x="31091" y="43808"/>
                  </a:cubicBezTo>
                  <a:close/>
                </a:path>
              </a:pathLst>
            </a:custGeom>
            <a:solidFill>
              <a:schemeClr val="accent2"/>
            </a:solidFill>
            <a:ln w="4007"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E7391F9E-FA23-4079-BF41-373927F18770}"/>
                </a:ext>
              </a:extLst>
            </p:cNvPr>
            <p:cNvSpPr/>
            <p:nvPr/>
          </p:nvSpPr>
          <p:spPr>
            <a:xfrm>
              <a:off x="11154060" y="2662629"/>
              <a:ext cx="38963" cy="46225"/>
            </a:xfrm>
            <a:custGeom>
              <a:avLst/>
              <a:gdLst>
                <a:gd name="connsiteX0" fmla="*/ 14279 w 38963"/>
                <a:gd name="connsiteY0" fmla="*/ 32540 h 46225"/>
                <a:gd name="connsiteX1" fmla="*/ 18324 w 38963"/>
                <a:gd name="connsiteY1" fmla="*/ 46226 h 46225"/>
                <a:gd name="connsiteX2" fmla="*/ 34505 w 38963"/>
                <a:gd name="connsiteY2" fmla="*/ 30625 h 46225"/>
                <a:gd name="connsiteX3" fmla="*/ 32567 w 38963"/>
                <a:gd name="connsiteY3" fmla="*/ 4488 h 46225"/>
                <a:gd name="connsiteX4" fmla="*/ 9101 w 38963"/>
                <a:gd name="connsiteY4" fmla="*/ 4027 h 46225"/>
                <a:gd name="connsiteX5" fmla="*/ 0 w 38963"/>
                <a:gd name="connsiteY5" fmla="*/ 12663 h 46225"/>
                <a:gd name="connsiteX6" fmla="*/ 1861 w 38963"/>
                <a:gd name="connsiteY6" fmla="*/ 14536 h 46225"/>
                <a:gd name="connsiteX7" fmla="*/ 14279 w 38963"/>
                <a:gd name="connsiteY7" fmla="*/ 32540 h 4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963" h="46225">
                  <a:moveTo>
                    <a:pt x="14279" y="32540"/>
                  </a:moveTo>
                  <a:cubicBezTo>
                    <a:pt x="16019" y="36980"/>
                    <a:pt x="17030" y="41664"/>
                    <a:pt x="18324" y="46226"/>
                  </a:cubicBezTo>
                  <a:cubicBezTo>
                    <a:pt x="23785" y="41012"/>
                    <a:pt x="29287" y="35921"/>
                    <a:pt x="34505" y="30625"/>
                  </a:cubicBezTo>
                  <a:cubicBezTo>
                    <a:pt x="41139" y="22869"/>
                    <a:pt x="40269" y="11167"/>
                    <a:pt x="32567" y="4488"/>
                  </a:cubicBezTo>
                  <a:cubicBezTo>
                    <a:pt x="25868" y="-1318"/>
                    <a:pt x="16019" y="-1511"/>
                    <a:pt x="9101" y="4027"/>
                  </a:cubicBezTo>
                  <a:lnTo>
                    <a:pt x="0" y="12663"/>
                  </a:lnTo>
                  <a:cubicBezTo>
                    <a:pt x="647" y="13274"/>
                    <a:pt x="1214" y="13925"/>
                    <a:pt x="1861" y="14536"/>
                  </a:cubicBezTo>
                  <a:cubicBezTo>
                    <a:pt x="7277" y="19534"/>
                    <a:pt x="11520" y="25685"/>
                    <a:pt x="14279" y="32540"/>
                  </a:cubicBezTo>
                  <a:close/>
                </a:path>
              </a:pathLst>
            </a:custGeom>
            <a:solidFill>
              <a:schemeClr val="accent2"/>
            </a:solidFill>
            <a:ln w="4007"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5176899C-D1A8-4FD7-ABD8-BA8CEBD3F02A}"/>
                </a:ext>
              </a:extLst>
            </p:cNvPr>
            <p:cNvSpPr/>
            <p:nvPr/>
          </p:nvSpPr>
          <p:spPr>
            <a:xfrm>
              <a:off x="11223879" y="2812232"/>
              <a:ext cx="1698" cy="1466"/>
            </a:xfrm>
            <a:custGeom>
              <a:avLst/>
              <a:gdLst>
                <a:gd name="connsiteX0" fmla="*/ 1699 w 1698"/>
                <a:gd name="connsiteY0" fmla="*/ 1466 h 1466"/>
                <a:gd name="connsiteX1" fmla="*/ 243 w 1698"/>
                <a:gd name="connsiteY1" fmla="*/ 0 h 1466"/>
                <a:gd name="connsiteX2" fmla="*/ 0 w 1698"/>
                <a:gd name="connsiteY2" fmla="*/ 285 h 1466"/>
                <a:gd name="connsiteX3" fmla="*/ 1699 w 1698"/>
                <a:gd name="connsiteY3" fmla="*/ 1466 h 1466"/>
              </a:gdLst>
              <a:ahLst/>
              <a:cxnLst>
                <a:cxn ang="0">
                  <a:pos x="connsiteX0" y="connsiteY0"/>
                </a:cxn>
                <a:cxn ang="0">
                  <a:pos x="connsiteX1" y="connsiteY1"/>
                </a:cxn>
                <a:cxn ang="0">
                  <a:pos x="connsiteX2" y="connsiteY2"/>
                </a:cxn>
                <a:cxn ang="0">
                  <a:pos x="connsiteX3" y="connsiteY3"/>
                </a:cxn>
              </a:cxnLst>
              <a:rect l="l" t="t" r="r" b="b"/>
              <a:pathLst>
                <a:path w="1698" h="1466">
                  <a:moveTo>
                    <a:pt x="1699" y="1466"/>
                  </a:moveTo>
                  <a:lnTo>
                    <a:pt x="243" y="0"/>
                  </a:lnTo>
                  <a:lnTo>
                    <a:pt x="0" y="285"/>
                  </a:lnTo>
                  <a:cubicBezTo>
                    <a:pt x="587" y="646"/>
                    <a:pt x="1157" y="1040"/>
                    <a:pt x="1699" y="1466"/>
                  </a:cubicBezTo>
                  <a:close/>
                </a:path>
              </a:pathLst>
            </a:custGeom>
            <a:solidFill>
              <a:srgbClr val="003479"/>
            </a:solidFill>
            <a:ln w="4007"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8030EE16-92DE-44FA-B8E5-7002B5CFA10C}"/>
                </a:ext>
              </a:extLst>
            </p:cNvPr>
            <p:cNvSpPr/>
            <p:nvPr/>
          </p:nvSpPr>
          <p:spPr>
            <a:xfrm>
              <a:off x="11254419" y="2842781"/>
              <a:ext cx="70263" cy="70792"/>
            </a:xfrm>
            <a:custGeom>
              <a:avLst/>
              <a:gdLst>
                <a:gd name="connsiteX0" fmla="*/ 0 w 70263"/>
                <a:gd name="connsiteY0" fmla="*/ 0 h 70792"/>
                <a:gd name="connsiteX1" fmla="*/ 70263 w 70263"/>
                <a:gd name="connsiteY1" fmla="*/ 70792 h 70792"/>
              </a:gdLst>
              <a:ahLst/>
              <a:cxnLst>
                <a:cxn ang="0">
                  <a:pos x="connsiteX0" y="connsiteY0"/>
                </a:cxn>
                <a:cxn ang="0">
                  <a:pos x="connsiteX1" y="connsiteY1"/>
                </a:cxn>
              </a:cxnLst>
              <a:rect l="l" t="t" r="r" b="b"/>
              <a:pathLst>
                <a:path w="70263" h="70792">
                  <a:moveTo>
                    <a:pt x="0" y="0"/>
                  </a:moveTo>
                  <a:lnTo>
                    <a:pt x="70263" y="70792"/>
                  </a:lnTo>
                  <a:close/>
                </a:path>
              </a:pathLst>
            </a:custGeom>
            <a:solidFill>
              <a:srgbClr val="003479"/>
            </a:solidFill>
            <a:ln w="4007"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B3D10434-39E8-40C0-951D-A9EB2A148D04}"/>
                </a:ext>
              </a:extLst>
            </p:cNvPr>
            <p:cNvSpPr/>
            <p:nvPr/>
          </p:nvSpPr>
          <p:spPr>
            <a:xfrm>
              <a:off x="11196776" y="2836875"/>
              <a:ext cx="35718" cy="35925"/>
            </a:xfrm>
            <a:custGeom>
              <a:avLst/>
              <a:gdLst>
                <a:gd name="connsiteX0" fmla="*/ 243 w 35718"/>
                <a:gd name="connsiteY0" fmla="*/ 0 h 35925"/>
                <a:gd name="connsiteX1" fmla="*/ 0 w 35718"/>
                <a:gd name="connsiteY1" fmla="*/ 0 h 35925"/>
                <a:gd name="connsiteX2" fmla="*/ 35718 w 35718"/>
                <a:gd name="connsiteY2" fmla="*/ 35926 h 35925"/>
                <a:gd name="connsiteX3" fmla="*/ 1416 w 35718"/>
                <a:gd name="connsiteY3" fmla="*/ 1385 h 35925"/>
                <a:gd name="connsiteX4" fmla="*/ 243 w 35718"/>
                <a:gd name="connsiteY4" fmla="*/ 0 h 35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18" h="35925">
                  <a:moveTo>
                    <a:pt x="243" y="0"/>
                  </a:moveTo>
                  <a:lnTo>
                    <a:pt x="0" y="0"/>
                  </a:lnTo>
                  <a:lnTo>
                    <a:pt x="35718" y="35926"/>
                  </a:lnTo>
                  <a:cubicBezTo>
                    <a:pt x="24283" y="24385"/>
                    <a:pt x="12851" y="12871"/>
                    <a:pt x="1416" y="1385"/>
                  </a:cubicBezTo>
                  <a:cubicBezTo>
                    <a:pt x="809" y="1059"/>
                    <a:pt x="526" y="489"/>
                    <a:pt x="243" y="0"/>
                  </a:cubicBezTo>
                  <a:close/>
                </a:path>
              </a:pathLst>
            </a:custGeom>
            <a:solidFill>
              <a:srgbClr val="003479"/>
            </a:solidFill>
            <a:ln w="4007"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4631F4A2-C2EE-470E-A5F3-0CF31CA17D1C}"/>
                </a:ext>
              </a:extLst>
            </p:cNvPr>
            <p:cNvSpPr/>
            <p:nvPr/>
          </p:nvSpPr>
          <p:spPr>
            <a:xfrm>
              <a:off x="11179801" y="2793818"/>
              <a:ext cx="151133" cy="152644"/>
            </a:xfrm>
            <a:custGeom>
              <a:avLst/>
              <a:gdLst>
                <a:gd name="connsiteX0" fmla="*/ 6175 w 151133"/>
                <a:gd name="connsiteY0" fmla="*/ 4687 h 152644"/>
                <a:gd name="connsiteX1" fmla="*/ 6175 w 151133"/>
                <a:gd name="connsiteY1" fmla="*/ 4687 h 152644"/>
                <a:gd name="connsiteX2" fmla="*/ 4675 w 151133"/>
                <a:gd name="connsiteY2" fmla="*/ 30911 h 152644"/>
                <a:gd name="connsiteX3" fmla="*/ 5366 w 151133"/>
                <a:gd name="connsiteY3" fmla="*/ 31652 h 152644"/>
                <a:gd name="connsiteX4" fmla="*/ 16854 w 151133"/>
                <a:gd name="connsiteY4" fmla="*/ 43220 h 152644"/>
                <a:gd name="connsiteX5" fmla="*/ 17097 w 151133"/>
                <a:gd name="connsiteY5" fmla="*/ 43220 h 152644"/>
                <a:gd name="connsiteX6" fmla="*/ 18270 w 151133"/>
                <a:gd name="connsiteY6" fmla="*/ 44768 h 152644"/>
                <a:gd name="connsiteX7" fmla="*/ 52573 w 151133"/>
                <a:gd name="connsiteY7" fmla="*/ 79308 h 152644"/>
                <a:gd name="connsiteX8" fmla="*/ 75225 w 151133"/>
                <a:gd name="connsiteY8" fmla="*/ 102118 h 152644"/>
                <a:gd name="connsiteX9" fmla="*/ 119438 w 151133"/>
                <a:gd name="connsiteY9" fmla="*/ 146923 h 152644"/>
                <a:gd name="connsiteX10" fmla="*/ 145460 w 151133"/>
                <a:gd name="connsiteY10" fmla="*/ 147502 h 152644"/>
                <a:gd name="connsiteX11" fmla="*/ 149412 w 151133"/>
                <a:gd name="connsiteY11" fmla="*/ 141954 h 152644"/>
                <a:gd name="connsiteX12" fmla="*/ 144882 w 151133"/>
                <a:gd name="connsiteY12" fmla="*/ 120081 h 152644"/>
                <a:gd name="connsiteX13" fmla="*/ 74619 w 151133"/>
                <a:gd name="connsiteY13" fmla="*/ 48963 h 152644"/>
                <a:gd name="connsiteX14" fmla="*/ 45777 w 151133"/>
                <a:gd name="connsiteY14" fmla="*/ 19880 h 152644"/>
                <a:gd name="connsiteX15" fmla="*/ 44078 w 151133"/>
                <a:gd name="connsiteY15" fmla="*/ 18699 h 152644"/>
                <a:gd name="connsiteX16" fmla="*/ 44321 w 151133"/>
                <a:gd name="connsiteY16" fmla="*/ 18414 h 152644"/>
                <a:gd name="connsiteX17" fmla="*/ 31417 w 151133"/>
                <a:gd name="connsiteY17" fmla="*/ 5421 h 152644"/>
                <a:gd name="connsiteX18" fmla="*/ 6175 w 151133"/>
                <a:gd name="connsiteY18" fmla="*/ 4687 h 152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1133" h="152644">
                  <a:moveTo>
                    <a:pt x="6175" y="4687"/>
                  </a:moveTo>
                  <a:lnTo>
                    <a:pt x="6175" y="4687"/>
                  </a:lnTo>
                  <a:cubicBezTo>
                    <a:pt x="-1429" y="11511"/>
                    <a:pt x="-2105" y="23252"/>
                    <a:pt x="4675" y="30911"/>
                  </a:cubicBezTo>
                  <a:cubicBezTo>
                    <a:pt x="4897" y="31164"/>
                    <a:pt x="5128" y="31411"/>
                    <a:pt x="5366" y="31652"/>
                  </a:cubicBezTo>
                  <a:cubicBezTo>
                    <a:pt x="8966" y="35236"/>
                    <a:pt x="12850" y="39147"/>
                    <a:pt x="16854" y="43220"/>
                  </a:cubicBezTo>
                  <a:lnTo>
                    <a:pt x="17097" y="43220"/>
                  </a:lnTo>
                  <a:cubicBezTo>
                    <a:pt x="17502" y="43709"/>
                    <a:pt x="17785" y="44279"/>
                    <a:pt x="18270" y="44768"/>
                  </a:cubicBezTo>
                  <a:cubicBezTo>
                    <a:pt x="29677" y="56281"/>
                    <a:pt x="41113" y="67795"/>
                    <a:pt x="52573" y="79308"/>
                  </a:cubicBezTo>
                  <a:cubicBezTo>
                    <a:pt x="61553" y="88351"/>
                    <a:pt x="69562" y="96456"/>
                    <a:pt x="75225" y="102118"/>
                  </a:cubicBezTo>
                  <a:cubicBezTo>
                    <a:pt x="89949" y="116999"/>
                    <a:pt x="104686" y="131934"/>
                    <a:pt x="119438" y="146923"/>
                  </a:cubicBezTo>
                  <a:cubicBezTo>
                    <a:pt x="126465" y="154320"/>
                    <a:pt x="138114" y="154577"/>
                    <a:pt x="145460" y="147502"/>
                  </a:cubicBezTo>
                  <a:cubicBezTo>
                    <a:pt x="147107" y="145913"/>
                    <a:pt x="148450" y="144035"/>
                    <a:pt x="149412" y="141954"/>
                  </a:cubicBezTo>
                  <a:cubicBezTo>
                    <a:pt x="152859" y="134455"/>
                    <a:pt x="151018" y="125568"/>
                    <a:pt x="144882" y="120081"/>
                  </a:cubicBezTo>
                  <a:lnTo>
                    <a:pt x="74619" y="48963"/>
                  </a:lnTo>
                  <a:lnTo>
                    <a:pt x="45777" y="19880"/>
                  </a:lnTo>
                  <a:cubicBezTo>
                    <a:pt x="45235" y="19454"/>
                    <a:pt x="44665" y="19060"/>
                    <a:pt x="44078" y="18699"/>
                  </a:cubicBezTo>
                  <a:lnTo>
                    <a:pt x="44321" y="18414"/>
                  </a:lnTo>
                  <a:lnTo>
                    <a:pt x="31417" y="5421"/>
                  </a:lnTo>
                  <a:cubicBezTo>
                    <a:pt x="24524" y="-1514"/>
                    <a:pt x="13457" y="-1835"/>
                    <a:pt x="6175" y="4687"/>
                  </a:cubicBezTo>
                  <a:close/>
                </a:path>
              </a:pathLst>
            </a:custGeom>
            <a:solidFill>
              <a:schemeClr val="accent2"/>
            </a:solidFill>
            <a:ln w="4007" cap="flat">
              <a:noFill/>
              <a:prstDash val="solid"/>
              <a:miter/>
            </a:ln>
          </p:spPr>
          <p:txBody>
            <a:bodyPr rtlCol="0" anchor="ctr"/>
            <a:lstStyle/>
            <a:p>
              <a:endParaRPr lang="en-US"/>
            </a:p>
          </p:txBody>
        </p:sp>
      </p:grpSp>
      <p:sp>
        <p:nvSpPr>
          <p:cNvPr id="3" name="Slide Number Placeholder 2">
            <a:extLst>
              <a:ext uri="{FF2B5EF4-FFF2-40B4-BE49-F238E27FC236}">
                <a16:creationId xmlns:a16="http://schemas.microsoft.com/office/drawing/2014/main" id="{6AD3ED74-173B-2AA4-21E2-2B3E1F694B8B}"/>
              </a:ext>
            </a:extLst>
          </p:cNvPr>
          <p:cNvSpPr>
            <a:spLocks noGrp="1"/>
          </p:cNvSpPr>
          <p:nvPr>
            <p:ph type="sldNum" sz="quarter" idx="10"/>
          </p:nvPr>
        </p:nvSpPr>
        <p:spPr bwMode="auto">
          <a:xfrm>
            <a:off x="11088688" y="6403975"/>
            <a:ext cx="263525" cy="268288"/>
          </a:xfrm>
          <a:prstGeom prst="rect">
            <a:avLst/>
          </a:prstGeom>
          <a:noFill/>
          <a:ln>
            <a:noFill/>
          </a:ln>
          <a:effectLst/>
        </p:spPr>
        <p:txBody>
          <a:bodyPr vert="horz" wrap="none" lIns="45700" tIns="45700" rIns="45700" bIns="45700" numCol="1" anchor="ctr" anchorCtr="0" compatLnSpc="1">
            <a:prstTxWarp prst="textNoShape">
              <a:avLst/>
            </a:prstTxWarp>
          </a:bodyPr>
          <a:lstStyle>
            <a:defPPr>
              <a:defRPr lang="en-US"/>
            </a:defPPr>
            <a:lvl1pPr algn="r" rtl="0" eaLnBrk="1" fontAlgn="base" hangingPunct="0">
              <a:spcBef>
                <a:spcPct val="0"/>
              </a:spcBef>
              <a:spcAft>
                <a:spcPct val="0"/>
              </a:spcAft>
              <a:defRPr sz="1200" b="1" kern="1200">
                <a:solidFill>
                  <a:schemeClr val="bg1"/>
                </a:solidFill>
                <a:latin typeface="+mn-lt"/>
                <a:ea typeface="+mn-ea"/>
                <a:cs typeface="+mn-cs"/>
                <a:sym typeface="Calibri" panose="020F050202020403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a:lstStyle>
          <a:p>
            <a:pPr>
              <a:defRPr/>
            </a:pPr>
            <a:fld id="{4924B9CF-EA40-42B2-804F-F87EFCFE5183}" type="slidenum">
              <a:rPr lang="en-US" altLang="en-US" smtClean="0"/>
              <a:pPr>
                <a:defRPr/>
              </a:pPr>
              <a:t>55</a:t>
            </a:fld>
            <a:endParaRPr lang="en-US" altLang="en-US"/>
          </a:p>
        </p:txBody>
      </p:sp>
      <p:grpSp>
        <p:nvGrpSpPr>
          <p:cNvPr id="6" name="Group 5">
            <a:extLst>
              <a:ext uri="{FF2B5EF4-FFF2-40B4-BE49-F238E27FC236}">
                <a16:creationId xmlns:a16="http://schemas.microsoft.com/office/drawing/2014/main" id="{1E00453D-2414-EB07-59FA-8480B057FF09}"/>
              </a:ext>
            </a:extLst>
          </p:cNvPr>
          <p:cNvGrpSpPr/>
          <p:nvPr/>
        </p:nvGrpSpPr>
        <p:grpSpPr>
          <a:xfrm>
            <a:off x="1363942" y="2925331"/>
            <a:ext cx="9464116" cy="3382657"/>
            <a:chOff x="1374064" y="2790696"/>
            <a:chExt cx="9464116" cy="3382657"/>
          </a:xfrm>
        </p:grpSpPr>
        <p:pic>
          <p:nvPicPr>
            <p:cNvPr id="33" name="Picture 2">
              <a:extLst>
                <a:ext uri="{FF2B5EF4-FFF2-40B4-BE49-F238E27FC236}">
                  <a16:creationId xmlns:a16="http://schemas.microsoft.com/office/drawing/2014/main" id="{FD3C39DE-7FD7-4D5E-81BB-5CF34B2BC1D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0000"/>
            <a:stretch/>
          </p:blipFill>
          <p:spPr bwMode="auto">
            <a:xfrm>
              <a:off x="5793766" y="2790696"/>
              <a:ext cx="3811774" cy="3382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2">
              <a:extLst>
                <a:ext uri="{FF2B5EF4-FFF2-40B4-BE49-F238E27FC236}">
                  <a16:creationId xmlns:a16="http://schemas.microsoft.com/office/drawing/2014/main" id="{F956D588-E322-408D-8566-364E0BCD06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t="255" b="-255"/>
            <a:stretch/>
          </p:blipFill>
          <p:spPr bwMode="auto">
            <a:xfrm>
              <a:off x="1374064" y="3256390"/>
              <a:ext cx="3515391" cy="2913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34">
              <a:extLst>
                <a:ext uri="{FF2B5EF4-FFF2-40B4-BE49-F238E27FC236}">
                  <a16:creationId xmlns:a16="http://schemas.microsoft.com/office/drawing/2014/main" id="{F4EF5609-134F-4623-A8BB-3C08EA302BA2}"/>
                </a:ext>
              </a:extLst>
            </p:cNvPr>
            <p:cNvSpPr/>
            <p:nvPr/>
          </p:nvSpPr>
          <p:spPr bwMode="auto">
            <a:xfrm>
              <a:off x="4984691" y="3235608"/>
              <a:ext cx="904326" cy="1107791"/>
            </a:xfrm>
            <a:prstGeom prst="rect">
              <a:avLst/>
            </a:prstGeom>
            <a:solidFill>
              <a:srgbClr val="4D72B8"/>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err="1">
                <a:ln>
                  <a:noFill/>
                </a:ln>
                <a:solidFill>
                  <a:schemeClr val="bg1"/>
                </a:solidFill>
                <a:effectLst/>
                <a:latin typeface="Arial" pitchFamily="-110" charset="0"/>
                <a:ea typeface="ヒラギノ角ゴ ProN W3" pitchFamily="-110" charset="-128"/>
                <a:cs typeface="ヒラギノ角ゴ ProN W3" pitchFamily="-110" charset="-128"/>
                <a:sym typeface="Arial" pitchFamily="-110" charset="0"/>
              </a:endParaRPr>
            </a:p>
          </p:txBody>
        </p:sp>
        <p:sp>
          <p:nvSpPr>
            <p:cNvPr id="37" name="Right Triangle 36">
              <a:extLst>
                <a:ext uri="{FF2B5EF4-FFF2-40B4-BE49-F238E27FC236}">
                  <a16:creationId xmlns:a16="http://schemas.microsoft.com/office/drawing/2014/main" id="{9D66AC62-8DF0-4FC2-BE3D-DC24D52847DC}"/>
                </a:ext>
              </a:extLst>
            </p:cNvPr>
            <p:cNvSpPr/>
            <p:nvPr/>
          </p:nvSpPr>
          <p:spPr bwMode="auto">
            <a:xfrm>
              <a:off x="4976160" y="4343399"/>
              <a:ext cx="912855" cy="1729902"/>
            </a:xfrm>
            <a:prstGeom prst="rtTriangle">
              <a:avLst/>
            </a:prstGeom>
            <a:solidFill>
              <a:srgbClr val="4569AC"/>
            </a:solidFill>
            <a:ln w="12700" cap="flat" cmpd="sng" algn="ctr">
              <a:noFill/>
              <a:prstDash val="solid"/>
              <a:round/>
              <a:headEnd type="none" w="med" len="med"/>
              <a:tailEnd type="none" w="med" len="med"/>
            </a:ln>
            <a:effectLst/>
            <a:scene3d>
              <a:camera prst="orthographicFront">
                <a:rot lat="10800000" lon="10800000" rev="0"/>
              </a:camera>
              <a:lightRig rig="threePt" dir="t"/>
            </a:scene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err="1">
                <a:ln>
                  <a:noFill/>
                </a:ln>
                <a:solidFill>
                  <a:schemeClr val="bg1"/>
                </a:solidFill>
                <a:effectLst/>
                <a:latin typeface="Arial" pitchFamily="-110" charset="0"/>
                <a:ea typeface="ヒラギノ角ゴ ProN W3" pitchFamily="-110" charset="-128"/>
                <a:cs typeface="ヒラギノ角ゴ ProN W3" pitchFamily="-110" charset="-128"/>
                <a:sym typeface="Arial" pitchFamily="-110" charset="0"/>
              </a:endParaRPr>
            </a:p>
          </p:txBody>
        </p:sp>
        <p:sp>
          <p:nvSpPr>
            <p:cNvPr id="40" name="Rectangle 39">
              <a:extLst>
                <a:ext uri="{FF2B5EF4-FFF2-40B4-BE49-F238E27FC236}">
                  <a16:creationId xmlns:a16="http://schemas.microsoft.com/office/drawing/2014/main" id="{07B79742-0B6B-4D2C-A9DC-84EFE62FD80A}"/>
                </a:ext>
              </a:extLst>
            </p:cNvPr>
            <p:cNvSpPr/>
            <p:nvPr/>
          </p:nvSpPr>
          <p:spPr>
            <a:xfrm>
              <a:off x="1602664" y="3256390"/>
              <a:ext cx="3382042" cy="1107791"/>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a:latin typeface="+mj-lt"/>
              </a:endParaRPr>
            </a:p>
          </p:txBody>
        </p:sp>
        <p:sp>
          <p:nvSpPr>
            <p:cNvPr id="42" name="Rectangle 41">
              <a:extLst>
                <a:ext uri="{FF2B5EF4-FFF2-40B4-BE49-F238E27FC236}">
                  <a16:creationId xmlns:a16="http://schemas.microsoft.com/office/drawing/2014/main" id="{24CEC2A5-E505-473E-BD83-9097E0463C70}"/>
                </a:ext>
              </a:extLst>
            </p:cNvPr>
            <p:cNvSpPr/>
            <p:nvPr/>
          </p:nvSpPr>
          <p:spPr>
            <a:xfrm>
              <a:off x="5889016" y="2822646"/>
              <a:ext cx="4169384" cy="3250655"/>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00">
                <a:latin typeface="+mj-lt"/>
              </a:endParaRPr>
            </a:p>
          </p:txBody>
        </p:sp>
        <p:sp>
          <p:nvSpPr>
            <p:cNvPr id="4" name="TextBox 3">
              <a:extLst>
                <a:ext uri="{FF2B5EF4-FFF2-40B4-BE49-F238E27FC236}">
                  <a16:creationId xmlns:a16="http://schemas.microsoft.com/office/drawing/2014/main" id="{698804A0-388C-41B6-95D2-918221888166}"/>
                </a:ext>
              </a:extLst>
            </p:cNvPr>
            <p:cNvSpPr txBox="1"/>
            <p:nvPr/>
          </p:nvSpPr>
          <p:spPr>
            <a:xfrm>
              <a:off x="9525000" y="3251959"/>
              <a:ext cx="1053494" cy="246221"/>
            </a:xfrm>
            <a:prstGeom prst="rect">
              <a:avLst/>
            </a:prstGeom>
            <a:solidFill>
              <a:schemeClr val="accent3"/>
            </a:solidFill>
          </p:spPr>
          <p:txBody>
            <a:bodyPr wrap="none" rtlCol="0">
              <a:spAutoFit/>
            </a:bodyPr>
            <a:lstStyle/>
            <a:p>
              <a:r>
                <a:rPr lang="en-US" sz="1000">
                  <a:latin typeface="Karbon Regular" panose="00000500000000000000" pitchFamily="50" charset="0"/>
                  <a:ea typeface="Open Sans" panose="020B0606030504020204" pitchFamily="34" charset="0"/>
                  <a:cs typeface="Open Sans" panose="020B0606030504020204" pitchFamily="34" charset="0"/>
                </a:rPr>
                <a:t>PE Value Iteration</a:t>
              </a:r>
            </a:p>
          </p:txBody>
        </p:sp>
        <p:sp>
          <p:nvSpPr>
            <p:cNvPr id="43" name="TextBox 42">
              <a:extLst>
                <a:ext uri="{FF2B5EF4-FFF2-40B4-BE49-F238E27FC236}">
                  <a16:creationId xmlns:a16="http://schemas.microsoft.com/office/drawing/2014/main" id="{C55D6315-90AF-48B9-8820-5CE1D2A8AF3A}"/>
                </a:ext>
              </a:extLst>
            </p:cNvPr>
            <p:cNvSpPr txBox="1"/>
            <p:nvPr/>
          </p:nvSpPr>
          <p:spPr>
            <a:xfrm>
              <a:off x="9525000" y="3676182"/>
              <a:ext cx="1313180" cy="246221"/>
            </a:xfrm>
            <a:prstGeom prst="rect">
              <a:avLst/>
            </a:prstGeom>
            <a:solidFill>
              <a:schemeClr val="accent3"/>
            </a:solidFill>
          </p:spPr>
          <p:txBody>
            <a:bodyPr wrap="none" rtlCol="0">
              <a:spAutoFit/>
            </a:bodyPr>
            <a:lstStyle/>
            <a:p>
              <a:r>
                <a:rPr lang="en-US" sz="1000">
                  <a:latin typeface="Karbon Regular" panose="00000500000000000000" pitchFamily="50" charset="0"/>
                  <a:ea typeface="Open Sans" panose="020B0606030504020204" pitchFamily="34" charset="0"/>
                  <a:cs typeface="Open Sans" panose="020B0606030504020204" pitchFamily="34" charset="0"/>
                </a:rPr>
                <a:t>Non-PE Value Iteration</a:t>
              </a:r>
            </a:p>
          </p:txBody>
        </p:sp>
        <p:sp>
          <p:nvSpPr>
            <p:cNvPr id="44" name="TextBox 43">
              <a:extLst>
                <a:ext uri="{FF2B5EF4-FFF2-40B4-BE49-F238E27FC236}">
                  <a16:creationId xmlns:a16="http://schemas.microsoft.com/office/drawing/2014/main" id="{329231EC-286B-46F9-BE49-272D3D2810AD}"/>
                </a:ext>
              </a:extLst>
            </p:cNvPr>
            <p:cNvSpPr txBox="1"/>
            <p:nvPr/>
          </p:nvSpPr>
          <p:spPr>
            <a:xfrm>
              <a:off x="9526854" y="4050046"/>
              <a:ext cx="1172116" cy="246221"/>
            </a:xfrm>
            <a:prstGeom prst="rect">
              <a:avLst/>
            </a:prstGeom>
            <a:solidFill>
              <a:schemeClr val="accent3"/>
            </a:solidFill>
          </p:spPr>
          <p:txBody>
            <a:bodyPr wrap="none" rtlCol="0">
              <a:spAutoFit/>
            </a:bodyPr>
            <a:lstStyle/>
            <a:p>
              <a:r>
                <a:rPr lang="en-US" sz="1000">
                  <a:latin typeface="Karbon Regular" panose="00000500000000000000" pitchFamily="50" charset="0"/>
                  <a:ea typeface="Open Sans" panose="020B0606030504020204" pitchFamily="34" charset="0"/>
                  <a:cs typeface="Open Sans" panose="020B0606030504020204" pitchFamily="34" charset="0"/>
                </a:rPr>
                <a:t>Non-PE MCTS (EDF)</a:t>
              </a:r>
            </a:p>
          </p:txBody>
        </p:sp>
        <p:sp>
          <p:nvSpPr>
            <p:cNvPr id="45" name="TextBox 44">
              <a:extLst>
                <a:ext uri="{FF2B5EF4-FFF2-40B4-BE49-F238E27FC236}">
                  <a16:creationId xmlns:a16="http://schemas.microsoft.com/office/drawing/2014/main" id="{16A167FF-58CE-484B-9086-EDD376E4BDEC}"/>
                </a:ext>
              </a:extLst>
            </p:cNvPr>
            <p:cNvSpPr txBox="1"/>
            <p:nvPr/>
          </p:nvSpPr>
          <p:spPr>
            <a:xfrm>
              <a:off x="9526854" y="5316379"/>
              <a:ext cx="912429" cy="246221"/>
            </a:xfrm>
            <a:prstGeom prst="rect">
              <a:avLst/>
            </a:prstGeom>
            <a:solidFill>
              <a:schemeClr val="accent3"/>
            </a:solidFill>
          </p:spPr>
          <p:txBody>
            <a:bodyPr wrap="none" rtlCol="0">
              <a:spAutoFit/>
            </a:bodyPr>
            <a:lstStyle/>
            <a:p>
              <a:r>
                <a:rPr lang="en-US" sz="1000">
                  <a:latin typeface="Karbon Regular" panose="00000500000000000000" pitchFamily="50" charset="0"/>
                  <a:ea typeface="Open Sans" panose="020B0606030504020204" pitchFamily="34" charset="0"/>
                  <a:cs typeface="Open Sans" panose="020B0606030504020204" pitchFamily="34" charset="0"/>
                </a:rPr>
                <a:t>PE MCTS (EDF)</a:t>
              </a:r>
            </a:p>
          </p:txBody>
        </p:sp>
        <p:sp>
          <p:nvSpPr>
            <p:cNvPr id="47" name="Right Triangle 46">
              <a:extLst>
                <a:ext uri="{FF2B5EF4-FFF2-40B4-BE49-F238E27FC236}">
                  <a16:creationId xmlns:a16="http://schemas.microsoft.com/office/drawing/2014/main" id="{0446739D-714D-4B52-A168-F06D787EF61A}"/>
                </a:ext>
              </a:extLst>
            </p:cNvPr>
            <p:cNvSpPr/>
            <p:nvPr/>
          </p:nvSpPr>
          <p:spPr bwMode="auto">
            <a:xfrm>
              <a:off x="4976160" y="2825593"/>
              <a:ext cx="912855" cy="410016"/>
            </a:xfrm>
            <a:prstGeom prst="rtTriangle">
              <a:avLst/>
            </a:prstGeom>
            <a:solidFill>
              <a:srgbClr val="4D72B8"/>
            </a:solidFill>
            <a:ln w="12700" cap="flat" cmpd="sng" algn="ctr">
              <a:noFill/>
              <a:prstDash val="solid"/>
              <a:round/>
              <a:headEnd type="none" w="med" len="med"/>
              <a:tailEnd type="none" w="med" len="med"/>
            </a:ln>
            <a:effectLst/>
            <a:scene3d>
              <a:camera prst="orthographicFront">
                <a:rot lat="0" lon="10800000" rev="0"/>
              </a:camera>
              <a:lightRig rig="threePt" dir="t"/>
            </a:scene3d>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err="1">
                <a:ln>
                  <a:noFill/>
                </a:ln>
                <a:solidFill>
                  <a:schemeClr val="bg1"/>
                </a:solidFill>
                <a:effectLst/>
                <a:latin typeface="Arial" pitchFamily="-110" charset="0"/>
                <a:ea typeface="ヒラギノ角ゴ ProN W3" pitchFamily="-110" charset="-128"/>
                <a:cs typeface="ヒラギノ角ゴ ProN W3" pitchFamily="-110" charset="-128"/>
                <a:sym typeface="Arial" pitchFamily="-110" charset="0"/>
              </a:endParaRPr>
            </a:p>
          </p:txBody>
        </p:sp>
      </p:grpSp>
      <p:sp>
        <p:nvSpPr>
          <p:cNvPr id="5" name="Slide Number Placeholder 2">
            <a:extLst>
              <a:ext uri="{FF2B5EF4-FFF2-40B4-BE49-F238E27FC236}">
                <a16:creationId xmlns:a16="http://schemas.microsoft.com/office/drawing/2014/main" id="{853AF410-553C-51A8-7879-825F93764226}"/>
              </a:ext>
            </a:extLst>
          </p:cNvPr>
          <p:cNvSpPr>
            <a:spLocks noGrp="1"/>
          </p:cNvSpPr>
          <p:nvPr>
            <p:ph type="sldNum" sz="quarter" idx="12"/>
          </p:nvPr>
        </p:nvSpPr>
        <p:spPr>
          <a:xfrm>
            <a:off x="10875483" y="6590584"/>
            <a:ext cx="978355" cy="212999"/>
          </a:xfrm>
        </p:spPr>
        <p:txBody>
          <a:bodyPr/>
          <a:lstStyle/>
          <a:p>
            <a:fld id="{4B5A7D23-5EA3-BB48-9A7E-29066237FEC6}" type="slidenum">
              <a:rPr lang="en-US" smtClean="0">
                <a:solidFill>
                  <a:prstClr val="black">
                    <a:tint val="75000"/>
                  </a:prstClr>
                </a:solidFill>
              </a:rPr>
              <a:pPr/>
              <a:t>55</a:t>
            </a:fld>
            <a:endParaRPr lang="en-US">
              <a:solidFill>
                <a:prstClr val="black">
                  <a:tint val="75000"/>
                </a:prstClr>
              </a:solidFill>
            </a:endParaRPr>
          </a:p>
        </p:txBody>
      </p:sp>
    </p:spTree>
    <p:extLst>
      <p:ext uri="{BB962C8B-B14F-4D97-AF65-F5344CB8AC3E}">
        <p14:creationId xmlns:p14="http://schemas.microsoft.com/office/powerpoint/2010/main" val="679569926"/>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296EA-7D04-400F-93FD-05665A3947EA}"/>
              </a:ext>
            </a:extLst>
          </p:cNvPr>
          <p:cNvSpPr>
            <a:spLocks noGrp="1"/>
          </p:cNvSpPr>
          <p:nvPr>
            <p:ph type="title"/>
          </p:nvPr>
        </p:nvSpPr>
        <p:spPr>
          <a:xfrm>
            <a:off x="621045" y="37134"/>
            <a:ext cx="11490521" cy="665583"/>
          </a:xfrm>
        </p:spPr>
        <p:txBody>
          <a:bodyPr/>
          <a:lstStyle/>
          <a:p>
            <a:r>
              <a:rPr lang="en-US"/>
              <a:t>Safe Learning over MDPs</a:t>
            </a:r>
          </a:p>
        </p:txBody>
      </p:sp>
      <p:sp>
        <p:nvSpPr>
          <p:cNvPr id="33" name="Rectangle 32">
            <a:extLst>
              <a:ext uri="{FF2B5EF4-FFF2-40B4-BE49-F238E27FC236}">
                <a16:creationId xmlns:a16="http://schemas.microsoft.com/office/drawing/2014/main" id="{0358B873-6999-412F-A5DE-A49DFFCD37F3}"/>
              </a:ext>
            </a:extLst>
          </p:cNvPr>
          <p:cNvSpPr/>
          <p:nvPr/>
        </p:nvSpPr>
        <p:spPr bwMode="auto">
          <a:xfrm>
            <a:off x="914400" y="4568634"/>
            <a:ext cx="7819029" cy="765366"/>
          </a:xfrm>
          <a:prstGeom prst="rect">
            <a:avLst/>
          </a:prstGeom>
          <a:solidFill>
            <a:schemeClr val="bg1">
              <a:alpha val="15000"/>
            </a:schemeClr>
          </a:solidFill>
          <a:ln w="25400" cap="flat" cmpd="sng" algn="ctr">
            <a:solidFill>
              <a:srgbClr val="FBBB59"/>
            </a:solidFill>
            <a:prstDash val="solid"/>
          </a:ln>
          <a:effectLst/>
        </p:spPr>
        <p:txBody>
          <a:bodyPr spcFirstLastPara="0" vert="horz" wrap="square" lIns="206375" tIns="103188" rIns="206375" bIns="103188" numCol="1" spcCol="1270" anchor="ctr" anchorCtr="0">
            <a:noAutofit/>
          </a:bodyPr>
          <a:lstStyle/>
          <a:p>
            <a:pPr defTabSz="608486" fontAlgn="base">
              <a:spcBef>
                <a:spcPct val="50000"/>
              </a:spcBef>
              <a:spcAft>
                <a:spcPct val="0"/>
              </a:spcAft>
              <a:defRPr/>
            </a:pPr>
            <a:endParaRPr lang="en-US" sz="1167">
              <a:solidFill>
                <a:srgbClr val="212121"/>
              </a:solidFill>
              <a:latin typeface="Arial" pitchFamily="-65" charset="0"/>
              <a:sym typeface="Arial" pitchFamily="-110" charset="0"/>
            </a:endParaRPr>
          </a:p>
        </p:txBody>
      </p:sp>
      <p:sp>
        <p:nvSpPr>
          <p:cNvPr id="34" name="Rectangle 33">
            <a:extLst>
              <a:ext uri="{FF2B5EF4-FFF2-40B4-BE49-F238E27FC236}">
                <a16:creationId xmlns:a16="http://schemas.microsoft.com/office/drawing/2014/main" id="{254743C5-C852-4AF0-9F0F-1728B3D8D7A1}"/>
              </a:ext>
            </a:extLst>
          </p:cNvPr>
          <p:cNvSpPr/>
          <p:nvPr/>
        </p:nvSpPr>
        <p:spPr bwMode="auto">
          <a:xfrm>
            <a:off x="918295" y="2531393"/>
            <a:ext cx="7819029" cy="821407"/>
          </a:xfrm>
          <a:prstGeom prst="rect">
            <a:avLst/>
          </a:prstGeom>
          <a:solidFill>
            <a:schemeClr val="bg1">
              <a:alpha val="15000"/>
            </a:schemeClr>
          </a:solidFill>
          <a:ln w="25400" cap="flat" cmpd="sng" algn="ctr">
            <a:solidFill>
              <a:srgbClr val="FBBB59"/>
            </a:solidFill>
            <a:prstDash val="solid"/>
          </a:ln>
          <a:effectLst/>
        </p:spPr>
        <p:txBody>
          <a:bodyPr spcFirstLastPara="0" vert="horz" wrap="square" lIns="206375" tIns="103188" rIns="206375" bIns="103188" numCol="1" spcCol="1270" anchor="ctr" anchorCtr="0">
            <a:noAutofit/>
          </a:bodyPr>
          <a:lstStyle/>
          <a:p>
            <a:pPr defTabSz="608486" fontAlgn="base">
              <a:spcBef>
                <a:spcPct val="50000"/>
              </a:spcBef>
              <a:spcAft>
                <a:spcPct val="0"/>
              </a:spcAft>
              <a:defRPr/>
            </a:pPr>
            <a:endParaRPr lang="en-US" sz="1167">
              <a:solidFill>
                <a:srgbClr val="212121"/>
              </a:solidFill>
              <a:latin typeface="Arial" pitchFamily="-65" charset="0"/>
              <a:sym typeface="Arial" pitchFamily="-110" charset="0"/>
            </a:endParaRPr>
          </a:p>
        </p:txBody>
      </p:sp>
      <p:sp>
        <p:nvSpPr>
          <p:cNvPr id="35" name="Rectangle 34">
            <a:extLst>
              <a:ext uri="{FF2B5EF4-FFF2-40B4-BE49-F238E27FC236}">
                <a16:creationId xmlns:a16="http://schemas.microsoft.com/office/drawing/2014/main" id="{BA844733-B291-4C8C-99A1-7B09DCAB5A23}"/>
              </a:ext>
            </a:extLst>
          </p:cNvPr>
          <p:cNvSpPr/>
          <p:nvPr/>
        </p:nvSpPr>
        <p:spPr bwMode="auto">
          <a:xfrm>
            <a:off x="931591" y="3522335"/>
            <a:ext cx="7819029" cy="866857"/>
          </a:xfrm>
          <a:prstGeom prst="rect">
            <a:avLst/>
          </a:prstGeom>
          <a:solidFill>
            <a:schemeClr val="bg1">
              <a:alpha val="15000"/>
            </a:schemeClr>
          </a:solidFill>
          <a:ln w="25400" cap="flat" cmpd="sng" algn="ctr">
            <a:solidFill>
              <a:srgbClr val="FBBB59"/>
            </a:solidFill>
            <a:prstDash val="solid"/>
          </a:ln>
          <a:effectLst/>
        </p:spPr>
        <p:txBody>
          <a:bodyPr spcFirstLastPara="0" vert="horz" wrap="square" lIns="206375" tIns="103188" rIns="206375" bIns="103188" numCol="1" spcCol="1270" anchor="ctr" anchorCtr="0">
            <a:noAutofit/>
          </a:bodyPr>
          <a:lstStyle/>
          <a:p>
            <a:pPr defTabSz="608486" fontAlgn="base">
              <a:spcBef>
                <a:spcPct val="50000"/>
              </a:spcBef>
              <a:spcAft>
                <a:spcPct val="0"/>
              </a:spcAft>
              <a:defRPr/>
            </a:pPr>
            <a:endParaRPr lang="en-US" sz="1167" err="1">
              <a:solidFill>
                <a:srgbClr val="212121"/>
              </a:solidFill>
              <a:latin typeface="Arial" pitchFamily="-65" charset="0"/>
              <a:sym typeface="Arial" pitchFamily="-110" charset="0"/>
            </a:endParaRPr>
          </a:p>
        </p:txBody>
      </p:sp>
      <p:sp>
        <p:nvSpPr>
          <p:cNvPr id="36" name="TextBox 35">
            <a:extLst>
              <a:ext uri="{FF2B5EF4-FFF2-40B4-BE49-F238E27FC236}">
                <a16:creationId xmlns:a16="http://schemas.microsoft.com/office/drawing/2014/main" id="{A3616031-0505-4A59-8957-91A02C024F7B}"/>
              </a:ext>
            </a:extLst>
          </p:cNvPr>
          <p:cNvSpPr txBox="1"/>
          <p:nvPr/>
        </p:nvSpPr>
        <p:spPr>
          <a:xfrm>
            <a:off x="914400" y="2534814"/>
            <a:ext cx="7815867" cy="665583"/>
          </a:xfrm>
          <a:prstGeom prst="rect">
            <a:avLst/>
          </a:prstGeom>
          <a:noFill/>
          <a:ln w="25400" cap="flat" cmpd="sng" algn="ctr">
            <a:noFill/>
            <a:prstDash val="solid"/>
          </a:ln>
          <a:effectLst/>
        </p:spPr>
        <p:txBody>
          <a:bodyPr spcFirstLastPara="0" vert="horz" wrap="square" lIns="206375" tIns="103188" rIns="206375" bIns="103188" numCol="1" spcCol="1270" anchor="t" anchorCtr="0">
            <a:noAutofit/>
          </a:bodyPr>
          <a:lstStyle>
            <a:lvl1pPr>
              <a:defRPr sz="1400"/>
            </a:lvl1pPr>
          </a:lstStyle>
          <a:p>
            <a:pPr marL="238115" indent="-238115" defTabSz="608486" fontAlgn="base">
              <a:spcBef>
                <a:spcPts val="750"/>
              </a:spcBef>
              <a:spcAft>
                <a:spcPct val="0"/>
              </a:spcAft>
              <a:buFont typeface="Arial" panose="020B0604020202020204" pitchFamily="34" charset="0"/>
              <a:buChar char="•"/>
              <a:defRPr/>
            </a:pPr>
            <a:r>
              <a:rPr lang="en-US" sz="1400">
                <a:solidFill>
                  <a:srgbClr val="212121"/>
                </a:solidFill>
                <a:latin typeface="Verdana" panose="020B0604030504040204" pitchFamily="34" charset="0"/>
                <a:ea typeface="Verdana" panose="020B0604030504040204" pitchFamily="34" charset="0"/>
                <a:cs typeface="Verdana" panose="020B0604030504040204" pitchFamily="34" charset="0"/>
              </a:rPr>
              <a:t>You can learn a safe MDP of a system by pruning unsafe states from the model, sampling the probability distributions of the pruned model, and creating a learned (estimated) MDP.   </a:t>
            </a:r>
          </a:p>
          <a:p>
            <a:pPr marL="238115" indent="-238115" defTabSz="608486" fontAlgn="base">
              <a:spcBef>
                <a:spcPts val="750"/>
              </a:spcBef>
              <a:spcAft>
                <a:spcPct val="0"/>
              </a:spcAft>
              <a:buFont typeface="Arial" panose="020B0604020202020204" pitchFamily="34" charset="0"/>
              <a:buChar char="•"/>
              <a:defRPr/>
            </a:pPr>
            <a:endParaRPr lang="en-US" sz="1333">
              <a:solidFill>
                <a:srgbClr val="212121"/>
              </a:solidFill>
              <a:latin typeface="Verdana" panose="020B0604030504040204" pitchFamily="34" charset="0"/>
              <a:ea typeface="Verdana" panose="020B0604030504040204" pitchFamily="34" charset="0"/>
              <a:cs typeface="Verdana" panose="020B0604030504040204" pitchFamily="34" charset="0"/>
            </a:endParaRPr>
          </a:p>
        </p:txBody>
      </p:sp>
      <p:sp>
        <p:nvSpPr>
          <p:cNvPr id="37" name="TextBox 36">
            <a:extLst>
              <a:ext uri="{FF2B5EF4-FFF2-40B4-BE49-F238E27FC236}">
                <a16:creationId xmlns:a16="http://schemas.microsoft.com/office/drawing/2014/main" id="{5FF93FD8-AEF5-4175-90EA-64D6026111BB}"/>
              </a:ext>
            </a:extLst>
          </p:cNvPr>
          <p:cNvSpPr txBox="1"/>
          <p:nvPr/>
        </p:nvSpPr>
        <p:spPr>
          <a:xfrm>
            <a:off x="1027227" y="3574707"/>
            <a:ext cx="7735773" cy="10874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a:spcBef>
                <a:spcPts val="600"/>
              </a:spcBef>
              <a:spcAft>
                <a:spcPts val="600"/>
              </a:spcAft>
              <a:defRPr sz="1600" b="1">
                <a:latin typeface="Verdana"/>
              </a:defRPr>
            </a:lvl1pPr>
            <a:lvl2pPr marL="742950" lvl="1" indent="-285750">
              <a:spcBef>
                <a:spcPts val="0"/>
              </a:spcBef>
              <a:spcAft>
                <a:spcPts val="600"/>
              </a:spcAft>
              <a:buFont typeface="Arial" panose="020B0604020202020204" pitchFamily="34" charset="0"/>
              <a:buChar char="•"/>
              <a:defRPr sz="1600">
                <a:latin typeface="Verdana"/>
              </a:defRPr>
            </a:lvl2pPr>
          </a:lstStyle>
          <a:p>
            <a:pPr marL="236211" indent="-236211" defTabSz="914363">
              <a:spcBef>
                <a:spcPts val="750"/>
              </a:spcBef>
              <a:spcAft>
                <a:spcPts val="0"/>
              </a:spcAft>
              <a:buFont typeface="Arial" panose="020B0604020202020204" pitchFamily="34" charset="0"/>
              <a:buChar char="•"/>
              <a:defRPr/>
            </a:pPr>
            <a:r>
              <a:rPr lang="en-US" sz="1400" b="0">
                <a:solidFill>
                  <a:srgbClr val="212121"/>
                </a:solidFill>
                <a:latin typeface="Verdana" panose="020B0604030504040204" pitchFamily="34" charset="0"/>
                <a:ea typeface="Verdana" panose="020B0604030504040204" pitchFamily="34" charset="0"/>
                <a:cs typeface="Verdana" panose="020B0604030504040204" pitchFamily="34" charset="0"/>
              </a:rPr>
              <a:t>The estimate MDP can then be used to identify the near-optimal policy that minimizes the average cost (i.e., minimizing missed soft deadlines) while guaranteeing no unsafe states are entered (i.e., no missed hard deadlines) .</a:t>
            </a:r>
          </a:p>
          <a:p>
            <a:pPr marL="236211" indent="-236211" defTabSz="914363">
              <a:spcBef>
                <a:spcPts val="750"/>
              </a:spcBef>
              <a:spcAft>
                <a:spcPts val="0"/>
              </a:spcAft>
              <a:buFont typeface="Arial" panose="020B0604020202020204" pitchFamily="34" charset="0"/>
              <a:buChar char="•"/>
              <a:defRPr/>
            </a:pPr>
            <a:endParaRPr lang="en-US" b="0">
              <a:solidFill>
                <a:srgbClr val="212121"/>
              </a:solidFill>
              <a:latin typeface="Verdana" panose="020B0604030504040204" pitchFamily="34" charset="0"/>
              <a:ea typeface="Verdana" panose="020B0604030504040204" pitchFamily="34" charset="0"/>
              <a:cs typeface="Verdana" panose="020B0604030504040204" pitchFamily="34" charset="0"/>
            </a:endParaRPr>
          </a:p>
        </p:txBody>
      </p:sp>
      <p:sp>
        <p:nvSpPr>
          <p:cNvPr id="40" name="Triangle 22">
            <a:extLst>
              <a:ext uri="{FF2B5EF4-FFF2-40B4-BE49-F238E27FC236}">
                <a16:creationId xmlns:a16="http://schemas.microsoft.com/office/drawing/2014/main" id="{650322C1-34D4-49ED-B313-913D239D679A}"/>
              </a:ext>
            </a:extLst>
          </p:cNvPr>
          <p:cNvSpPr/>
          <p:nvPr/>
        </p:nvSpPr>
        <p:spPr bwMode="auto">
          <a:xfrm rot="16200000" flipV="1">
            <a:off x="7120335" y="3260054"/>
            <a:ext cx="3810000" cy="337891"/>
          </a:xfrm>
          <a:prstGeom prst="triangle">
            <a:avLst>
              <a:gd name="adj" fmla="val 51164"/>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914363" fontAlgn="base">
              <a:spcBef>
                <a:spcPct val="0"/>
              </a:spcBef>
              <a:spcAft>
                <a:spcPct val="0"/>
              </a:spcAft>
              <a:defRPr/>
            </a:pPr>
            <a:endParaRPr lang="en-US" sz="3200" err="1">
              <a:solidFill>
                <a:srgbClr val="FFFFFF"/>
              </a:solidFill>
              <a:latin typeface="Arial" pitchFamily="-110" charset="0"/>
              <a:ea typeface="ヒラギノ角ゴ ProN W3" pitchFamily="-110" charset="-128"/>
              <a:sym typeface="Arial" pitchFamily="-110" charset="0"/>
            </a:endParaRPr>
          </a:p>
        </p:txBody>
      </p:sp>
      <p:sp>
        <p:nvSpPr>
          <p:cNvPr id="41" name="Rectangle 40">
            <a:extLst>
              <a:ext uri="{FF2B5EF4-FFF2-40B4-BE49-F238E27FC236}">
                <a16:creationId xmlns:a16="http://schemas.microsoft.com/office/drawing/2014/main" id="{5951D896-9236-43E5-8B20-ADA0B22FB0C1}"/>
              </a:ext>
            </a:extLst>
          </p:cNvPr>
          <p:cNvSpPr/>
          <p:nvPr/>
        </p:nvSpPr>
        <p:spPr>
          <a:xfrm>
            <a:off x="9194281" y="1600200"/>
            <a:ext cx="2819400" cy="3282950"/>
          </a:xfrm>
          <a:prstGeom prst="rect">
            <a:avLst/>
          </a:prstGeom>
        </p:spPr>
        <p:txBody>
          <a:bodyPr wrap="square">
            <a:spAutoFit/>
          </a:bodyPr>
          <a:lstStyle/>
          <a:p>
            <a:pPr algn="ctr" defTabSz="1218975">
              <a:lnSpc>
                <a:spcPct val="110000"/>
              </a:lnSpc>
              <a:defRPr/>
            </a:pPr>
            <a:r>
              <a:rPr lang="en-US" sz="2000" b="1" u="sng">
                <a:solidFill>
                  <a:srgbClr val="333333"/>
                </a:solidFill>
                <a:latin typeface="Verdana"/>
                <a:ea typeface="ヒラギノ角ゴ ProN W3"/>
              </a:rPr>
              <a:t>Further Goals</a:t>
            </a:r>
          </a:p>
          <a:p>
            <a:pPr algn="ctr" defTabSz="1218975">
              <a:lnSpc>
                <a:spcPct val="110000"/>
              </a:lnSpc>
              <a:defRPr/>
            </a:pPr>
            <a:endParaRPr lang="en-US" sz="2000" b="1" u="sng">
              <a:solidFill>
                <a:srgbClr val="333333"/>
              </a:solidFill>
              <a:latin typeface="Verdana"/>
              <a:ea typeface="ヒラギノ角ゴ ProN W3"/>
            </a:endParaRPr>
          </a:p>
          <a:p>
            <a:pPr algn="ctr" defTabSz="1218975">
              <a:lnSpc>
                <a:spcPct val="110000"/>
              </a:lnSpc>
              <a:defRPr/>
            </a:pPr>
            <a:r>
              <a:rPr lang="en-US" sz="1667" i="1">
                <a:solidFill>
                  <a:srgbClr val="1A457E"/>
                </a:solidFill>
                <a:latin typeface="Verdana" panose="020B0604030504040204" pitchFamily="34" charset="0"/>
                <a:ea typeface="Verdana" panose="020B0604030504040204" pitchFamily="34" charset="0"/>
              </a:rPr>
              <a:t>Expanding the scheduling framework to multi-agent systems</a:t>
            </a:r>
          </a:p>
          <a:p>
            <a:pPr algn="ctr" defTabSz="1218975">
              <a:lnSpc>
                <a:spcPct val="110000"/>
              </a:lnSpc>
              <a:defRPr/>
            </a:pPr>
            <a:endParaRPr lang="en-US" sz="1667" i="1">
              <a:solidFill>
                <a:srgbClr val="1A457E"/>
              </a:solidFill>
              <a:latin typeface="Verdana" panose="020B0604030504040204" pitchFamily="34" charset="0"/>
              <a:ea typeface="Verdana" panose="020B0604030504040204" pitchFamily="34" charset="0"/>
            </a:endParaRPr>
          </a:p>
          <a:p>
            <a:pPr algn="ctr" defTabSz="1218975">
              <a:lnSpc>
                <a:spcPct val="110000"/>
              </a:lnSpc>
              <a:defRPr/>
            </a:pPr>
            <a:endParaRPr lang="en-US" sz="1667" i="1">
              <a:solidFill>
                <a:srgbClr val="1A457E"/>
              </a:solidFill>
              <a:latin typeface="Verdana" panose="020B0604030504040204" pitchFamily="34" charset="0"/>
              <a:ea typeface="Verdana" panose="020B0604030504040204" pitchFamily="34" charset="0"/>
            </a:endParaRPr>
          </a:p>
          <a:p>
            <a:pPr algn="ctr" defTabSz="1218975">
              <a:lnSpc>
                <a:spcPct val="110000"/>
              </a:lnSpc>
              <a:buSzTx/>
              <a:defRPr/>
            </a:pPr>
            <a:r>
              <a:rPr lang="en-US" altLang="en-US" sz="1667" i="1">
                <a:solidFill>
                  <a:srgbClr val="1A457E"/>
                </a:solidFill>
                <a:latin typeface="Verdana" panose="020B0604030504040204" pitchFamily="34" charset="0"/>
                <a:ea typeface="Verdana" panose="020B0604030504040204" pitchFamily="34" charset="0"/>
              </a:rPr>
              <a:t>Introducing additional constraints to improve the accuracy of the model</a:t>
            </a:r>
          </a:p>
        </p:txBody>
      </p:sp>
      <p:sp>
        <p:nvSpPr>
          <p:cNvPr id="42" name="Rectangle 41">
            <a:extLst>
              <a:ext uri="{FF2B5EF4-FFF2-40B4-BE49-F238E27FC236}">
                <a16:creationId xmlns:a16="http://schemas.microsoft.com/office/drawing/2014/main" id="{CC90F70A-A17C-4FB5-A0E1-A8995FF7A4FA}"/>
              </a:ext>
            </a:extLst>
          </p:cNvPr>
          <p:cNvSpPr/>
          <p:nvPr/>
        </p:nvSpPr>
        <p:spPr>
          <a:xfrm>
            <a:off x="1001713" y="4642071"/>
            <a:ext cx="7540957" cy="523220"/>
          </a:xfrm>
          <a:prstGeom prst="rect">
            <a:avLst/>
          </a:prstGeom>
        </p:spPr>
        <p:txBody>
          <a:bodyPr wrap="square">
            <a:spAutoFit/>
          </a:bodyPr>
          <a:lstStyle/>
          <a:p>
            <a:pPr marL="285739" indent="-285739" defTabSz="914363">
              <a:buFont typeface="Arial" panose="020B0604020202020204" pitchFamily="34" charset="0"/>
              <a:buChar char="•"/>
              <a:defRPr/>
            </a:pPr>
            <a:r>
              <a:rPr lang="en-US" sz="1400">
                <a:solidFill>
                  <a:srgbClr val="212121"/>
                </a:solidFill>
                <a:latin typeface="Verdana" panose="020B0604030504040204" pitchFamily="34" charset="0"/>
                <a:ea typeface="Verdana" panose="020B0604030504040204" pitchFamily="34" charset="0"/>
              </a:rPr>
              <a:t>Approach is scalable in terms of states (e.g., number of routes) and actions (e.g., size of both computation and inter-arrival distributions)</a:t>
            </a:r>
          </a:p>
        </p:txBody>
      </p:sp>
      <p:sp>
        <p:nvSpPr>
          <p:cNvPr id="3" name="Rectangle 2">
            <a:extLst>
              <a:ext uri="{FF2B5EF4-FFF2-40B4-BE49-F238E27FC236}">
                <a16:creationId xmlns:a16="http://schemas.microsoft.com/office/drawing/2014/main" id="{0F2FE30C-DB64-EDFF-14B4-64B121883413}"/>
              </a:ext>
            </a:extLst>
          </p:cNvPr>
          <p:cNvSpPr/>
          <p:nvPr/>
        </p:nvSpPr>
        <p:spPr bwMode="auto">
          <a:xfrm>
            <a:off x="918295" y="1616993"/>
            <a:ext cx="7819029" cy="821407"/>
          </a:xfrm>
          <a:prstGeom prst="rect">
            <a:avLst/>
          </a:prstGeom>
          <a:solidFill>
            <a:schemeClr val="bg1">
              <a:alpha val="15000"/>
            </a:schemeClr>
          </a:solidFill>
          <a:ln w="25400" cap="flat" cmpd="sng" algn="ctr">
            <a:solidFill>
              <a:srgbClr val="FBBB59"/>
            </a:solidFill>
            <a:prstDash val="solid"/>
          </a:ln>
          <a:effectLst/>
        </p:spPr>
        <p:txBody>
          <a:bodyPr spcFirstLastPara="0" vert="horz" wrap="square" lIns="206375" tIns="103188" rIns="206375" bIns="103188" numCol="1" spcCol="1270" anchor="ctr" anchorCtr="0">
            <a:noAutofit/>
          </a:bodyPr>
          <a:lstStyle/>
          <a:p>
            <a:pPr defTabSz="608486" fontAlgn="base">
              <a:spcBef>
                <a:spcPct val="50000"/>
              </a:spcBef>
              <a:spcAft>
                <a:spcPct val="0"/>
              </a:spcAft>
              <a:defRPr/>
            </a:pPr>
            <a:endParaRPr lang="en-US" sz="1167" err="1">
              <a:solidFill>
                <a:srgbClr val="212121"/>
              </a:solidFill>
              <a:latin typeface="Arial" pitchFamily="-65" charset="0"/>
              <a:sym typeface="Arial" pitchFamily="-110" charset="0"/>
            </a:endParaRPr>
          </a:p>
        </p:txBody>
      </p:sp>
      <p:sp>
        <p:nvSpPr>
          <p:cNvPr id="4" name="TextBox 3">
            <a:extLst>
              <a:ext uri="{FF2B5EF4-FFF2-40B4-BE49-F238E27FC236}">
                <a16:creationId xmlns:a16="http://schemas.microsoft.com/office/drawing/2014/main" id="{53AB3C32-3B2F-0E4B-DDC0-945B88CEE6C1}"/>
              </a:ext>
            </a:extLst>
          </p:cNvPr>
          <p:cNvSpPr txBox="1"/>
          <p:nvPr/>
        </p:nvSpPr>
        <p:spPr>
          <a:xfrm>
            <a:off x="914400" y="1689377"/>
            <a:ext cx="7815867" cy="665583"/>
          </a:xfrm>
          <a:prstGeom prst="rect">
            <a:avLst/>
          </a:prstGeom>
          <a:noFill/>
          <a:ln w="25400" cap="flat" cmpd="sng" algn="ctr">
            <a:noFill/>
            <a:prstDash val="solid"/>
          </a:ln>
          <a:effectLst/>
        </p:spPr>
        <p:txBody>
          <a:bodyPr spcFirstLastPara="0" vert="horz" wrap="square" lIns="206375" tIns="103188" rIns="206375" bIns="103188" numCol="1" spcCol="1270" anchor="t" anchorCtr="0">
            <a:noAutofit/>
          </a:bodyPr>
          <a:lstStyle>
            <a:lvl1pPr>
              <a:defRPr sz="1400"/>
            </a:lvl1pPr>
          </a:lstStyle>
          <a:p>
            <a:pPr marL="236211" indent="-236211" defTabSz="914363">
              <a:spcBef>
                <a:spcPts val="750"/>
              </a:spcBef>
              <a:spcAft>
                <a:spcPts val="0"/>
              </a:spcAft>
              <a:buFont typeface="Arial" panose="020B0604020202020204" pitchFamily="34" charset="0"/>
              <a:buChar char="•"/>
              <a:defRPr/>
            </a:pPr>
            <a:r>
              <a:rPr lang="en-US" b="0">
                <a:solidFill>
                  <a:srgbClr val="212121"/>
                </a:solidFill>
                <a:latin typeface="Verdana" panose="020B0604030504040204" pitchFamily="34" charset="0"/>
                <a:ea typeface="Verdana" panose="020B0604030504040204" pitchFamily="34" charset="0"/>
                <a:cs typeface="Verdana" panose="020B0604030504040204" pitchFamily="34" charset="0"/>
              </a:rPr>
              <a:t>If you can model your system as an MDP (e.g., Scheduling, Path Planning, etc.) you can solve for an optimal (or pseudo-optimal) policy.</a:t>
            </a:r>
          </a:p>
        </p:txBody>
      </p:sp>
      <p:sp>
        <p:nvSpPr>
          <p:cNvPr id="5" name="Slide Number Placeholder 4">
            <a:extLst>
              <a:ext uri="{FF2B5EF4-FFF2-40B4-BE49-F238E27FC236}">
                <a16:creationId xmlns:a16="http://schemas.microsoft.com/office/drawing/2014/main" id="{6400F9F9-0411-729A-6E7E-753C7AC7FD85}"/>
              </a:ext>
            </a:extLst>
          </p:cNvPr>
          <p:cNvSpPr>
            <a:spLocks noGrp="1"/>
          </p:cNvSpPr>
          <p:nvPr>
            <p:ph type="sldNum" sz="quarter" idx="10"/>
          </p:nvPr>
        </p:nvSpPr>
        <p:spPr bwMode="auto">
          <a:xfrm>
            <a:off x="11088688" y="6403975"/>
            <a:ext cx="263525" cy="268288"/>
          </a:xfrm>
          <a:prstGeom prst="rect">
            <a:avLst/>
          </a:prstGeom>
          <a:noFill/>
          <a:ln>
            <a:noFill/>
          </a:ln>
          <a:effectLst/>
        </p:spPr>
        <p:txBody>
          <a:bodyPr vert="horz" wrap="none" lIns="45700" tIns="45700" rIns="45700" bIns="45700" numCol="1" anchor="ctr" anchorCtr="0" compatLnSpc="1">
            <a:prstTxWarp prst="textNoShape">
              <a:avLst/>
            </a:prstTxWarp>
          </a:bodyPr>
          <a:lstStyle>
            <a:defPPr>
              <a:defRPr lang="en-US"/>
            </a:defPPr>
            <a:lvl1pPr algn="r" rtl="0" eaLnBrk="1" fontAlgn="base" hangingPunct="0">
              <a:spcBef>
                <a:spcPct val="0"/>
              </a:spcBef>
              <a:spcAft>
                <a:spcPct val="0"/>
              </a:spcAft>
              <a:defRPr sz="1200" b="1" kern="1200">
                <a:solidFill>
                  <a:schemeClr val="bg1"/>
                </a:solidFill>
                <a:latin typeface="+mn-lt"/>
                <a:ea typeface="+mn-ea"/>
                <a:cs typeface="+mn-cs"/>
                <a:sym typeface="Calibri" panose="020F050202020403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a:lstStyle>
          <a:p>
            <a:pPr>
              <a:defRPr/>
            </a:pPr>
            <a:fld id="{4924B9CF-EA40-42B2-804F-F87EFCFE5183}" type="slidenum">
              <a:rPr lang="en-US" altLang="en-US" smtClean="0"/>
              <a:pPr>
                <a:defRPr/>
              </a:pPr>
              <a:t>56</a:t>
            </a:fld>
            <a:endParaRPr lang="en-US" altLang="en-US"/>
          </a:p>
        </p:txBody>
      </p:sp>
      <p:sp>
        <p:nvSpPr>
          <p:cNvPr id="6" name="Slide Number Placeholder 2">
            <a:extLst>
              <a:ext uri="{FF2B5EF4-FFF2-40B4-BE49-F238E27FC236}">
                <a16:creationId xmlns:a16="http://schemas.microsoft.com/office/drawing/2014/main" id="{689F1627-839D-755C-9883-87C47D117C16}"/>
              </a:ext>
            </a:extLst>
          </p:cNvPr>
          <p:cNvSpPr>
            <a:spLocks noGrp="1"/>
          </p:cNvSpPr>
          <p:nvPr>
            <p:ph type="sldNum" sz="quarter" idx="12"/>
          </p:nvPr>
        </p:nvSpPr>
        <p:spPr>
          <a:xfrm>
            <a:off x="10875483" y="6590584"/>
            <a:ext cx="978355" cy="212999"/>
          </a:xfrm>
        </p:spPr>
        <p:txBody>
          <a:bodyPr/>
          <a:lstStyle/>
          <a:p>
            <a:fld id="{4B5A7D23-5EA3-BB48-9A7E-29066237FEC6}" type="slidenum">
              <a:rPr lang="en-US" smtClean="0">
                <a:solidFill>
                  <a:prstClr val="black">
                    <a:tint val="75000"/>
                  </a:prstClr>
                </a:solidFill>
              </a:rPr>
              <a:pPr/>
              <a:t>56</a:t>
            </a:fld>
            <a:endParaRPr lang="en-US">
              <a:solidFill>
                <a:prstClr val="black">
                  <a:tint val="75000"/>
                </a:prstClr>
              </a:solidFill>
            </a:endParaRPr>
          </a:p>
        </p:txBody>
      </p:sp>
    </p:spTree>
    <p:extLst>
      <p:ext uri="{BB962C8B-B14F-4D97-AF65-F5344CB8AC3E}">
        <p14:creationId xmlns:p14="http://schemas.microsoft.com/office/powerpoint/2010/main" val="1562872433"/>
      </p:ext>
    </p:extLst>
  </p:cSld>
  <p:clrMapOvr>
    <a:masterClrMapping/>
  </p:clrMapOvr>
  <p:transition spd="med"/>
</p:sld>
</file>

<file path=ppt/theme/theme1.xml><?xml version="1.0" encoding="utf-8"?>
<a:theme xmlns:a="http://schemas.openxmlformats.org/drawingml/2006/main" name="2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ASA Presentation" id="{A8EBA76E-E3F8-DD45-B7AB-9E388CAEEC4B}" vid="{7B12A169-2293-0448-BA6D-92E0485727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1AF41EA9EC4754EBBAD9EAC61238838" ma:contentTypeVersion="1" ma:contentTypeDescription="Create a new document." ma:contentTypeScope="" ma:versionID="2f683271aa6a2d0209c6ee46af68ac71">
  <xsd:schema xmlns:xsd="http://www.w3.org/2001/XMLSchema" xmlns:xs="http://www.w3.org/2001/XMLSchema" xmlns:p="http://schemas.microsoft.com/office/2006/metadata/properties" xmlns:ns2="a49ca034-ba83-45d6-9fd8-8ac7ee3b8d68" targetNamespace="http://schemas.microsoft.com/office/2006/metadata/properties" ma:root="true" ma:fieldsID="35ed811ab81775f5486c2df4791fe080" ns2:_="">
    <xsd:import namespace="a49ca034-ba83-45d6-9fd8-8ac7ee3b8d68"/>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9ca034-ba83-45d6-9fd8-8ac7ee3b8d6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94F8C63-AC4D-4EBE-9703-B29E5F144109}">
  <ds:schemaRefs>
    <ds:schemaRef ds:uri="a49ca034-ba83-45d6-9fd8-8ac7ee3b8d6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1BA85EB-62E7-43D2-A14D-98E555B7B698}">
  <ds:schemaRefs>
    <ds:schemaRef ds:uri="http://www.w3.org/XML/1998/namespace"/>
    <ds:schemaRef ds:uri="http://purl.org/dc/dcmitype/"/>
    <ds:schemaRef ds:uri="http://purl.org/dc/elements/1.1/"/>
    <ds:schemaRef ds:uri="http://purl.org/dc/terms/"/>
    <ds:schemaRef ds:uri="a49ca034-ba83-45d6-9fd8-8ac7ee3b8d68"/>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D9C68B90-C3A4-4A90-87D2-F6A0DEC30DD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21_Office Theme</Template>
  <TotalTime>220</TotalTime>
  <Words>8707</Words>
  <Application>Microsoft Macintosh PowerPoint</Application>
  <PresentationFormat>Widescreen</PresentationFormat>
  <Paragraphs>939</Paragraphs>
  <Slides>56</Slides>
  <Notes>15</Notes>
  <HiddenSlides>0</HiddenSlides>
  <MMClips>1</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56</vt:i4>
      </vt:variant>
    </vt:vector>
  </HeadingPairs>
  <TitlesOfParts>
    <vt:vector size="68" baseType="lpstr">
      <vt:lpstr>Abadi</vt:lpstr>
      <vt:lpstr>Adobe Garamond Pro Regular</vt:lpstr>
      <vt:lpstr>Arial</vt:lpstr>
      <vt:lpstr>Arial Narrow</vt:lpstr>
      <vt:lpstr>Calibri</vt:lpstr>
      <vt:lpstr>Cambria Math</vt:lpstr>
      <vt:lpstr>Courier New</vt:lpstr>
      <vt:lpstr>Karbon Bold</vt:lpstr>
      <vt:lpstr>Karbon Regular</vt:lpstr>
      <vt:lpstr>Times New Roman</vt:lpstr>
      <vt:lpstr>Verdana</vt:lpstr>
      <vt:lpstr>21_Office Theme</vt:lpstr>
      <vt:lpstr>PowerPoint Presentation</vt:lpstr>
      <vt:lpstr>PowerPoint Presentation</vt:lpstr>
      <vt:lpstr>PowerPoint Presentation</vt:lpstr>
      <vt:lpstr>Motivation</vt:lpstr>
      <vt:lpstr>System Wide Safety Overview and Technical Challenge #5</vt:lpstr>
      <vt:lpstr>PowerPoint Presentation</vt:lpstr>
      <vt:lpstr>PowerPoint Presentation</vt:lpstr>
      <vt:lpstr>PowerPoint Presentation</vt:lpstr>
      <vt:lpstr>A Quick Refresher on Testing</vt:lpstr>
      <vt:lpstr>A Quick Refresher on Testing</vt:lpstr>
      <vt:lpstr>The Problem of Testing Machine Learning-enabled Systems</vt:lpstr>
      <vt:lpstr>The Problem of Testing Machine Learning-enabled Systems</vt:lpstr>
      <vt:lpstr>The Problem of Testing Machine Learning-enabled Systems</vt:lpstr>
      <vt:lpstr>Primer on Neural Network Coverage Testing</vt:lpstr>
      <vt:lpstr>Primer on Neural Network Coverage Testing</vt:lpstr>
      <vt:lpstr>Primer on Neural Network Coverage Testing</vt:lpstr>
      <vt:lpstr>PowerPoint Presentation</vt:lpstr>
      <vt:lpstr>Primer on Surprise Adequacy</vt:lpstr>
      <vt:lpstr>Primer on Surprise Adequacy</vt:lpstr>
      <vt:lpstr>Primer on Surprise Adequacy</vt:lpstr>
      <vt:lpstr>Primer on Surprise Adequacy</vt:lpstr>
      <vt:lpstr>PowerPoint Presentation</vt:lpstr>
      <vt:lpstr>Delta Hypothesis</vt:lpstr>
      <vt:lpstr>Delta Hypothesis</vt:lpstr>
      <vt:lpstr>Delta Hypothesis</vt:lpstr>
      <vt:lpstr>Delta Hypothesis</vt:lpstr>
      <vt:lpstr>Delta Hypothesis</vt:lpstr>
      <vt:lpstr>PowerPoint Presentation</vt:lpstr>
      <vt:lpstr>Closing Thoughts</vt:lpstr>
      <vt:lpstr>Closing Thoughts</vt:lpstr>
      <vt:lpstr>PowerPoint Presentation</vt:lpstr>
      <vt:lpstr>References</vt:lpstr>
      <vt:lpstr>References</vt:lpstr>
      <vt:lpstr>Backups</vt:lpstr>
      <vt:lpstr>Certification, Operational Approval, Hazard Analysis, and Risk</vt:lpstr>
      <vt:lpstr>Safety Argumentation</vt:lpstr>
      <vt:lpstr>Argument Terminology</vt:lpstr>
      <vt:lpstr>Overarching Properties and Overarching Properties Related Arguments</vt:lpstr>
      <vt:lpstr>Run Time Verification: Copilot DSL Runtime Monitors</vt:lpstr>
      <vt:lpstr>Safety Argumentation</vt:lpstr>
      <vt:lpstr>Streamlining Assurance and Certification Processes</vt:lpstr>
      <vt:lpstr>Literature Review</vt:lpstr>
      <vt:lpstr>Example:  UAM Scheduling System</vt:lpstr>
      <vt:lpstr>Handling Aleatoric Uncertainty Using Safe Learning</vt:lpstr>
      <vt:lpstr>Research Approach</vt:lpstr>
      <vt:lpstr>Problem Statement and Background</vt:lpstr>
      <vt:lpstr>UAM Scheduler to MDP</vt:lpstr>
      <vt:lpstr>5-Step Process for a Safe Pseudo-Optimal Policy Over Learned MDP</vt:lpstr>
      <vt:lpstr>Constructed MDP (Non-preemptible UAM scheduling)</vt:lpstr>
      <vt:lpstr>MDP Construction and Scalability</vt:lpstr>
      <vt:lpstr>Pruning the MDP</vt:lpstr>
      <vt:lpstr>Sampling Algorithm</vt:lpstr>
      <vt:lpstr>Learning the Safe (Pruned) MDP</vt:lpstr>
      <vt:lpstr>Solving: Value Iteration &amp; MCTS</vt:lpstr>
      <vt:lpstr>Solving: Policy Comparison</vt:lpstr>
      <vt:lpstr>Safe Learning over MDPs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DARPA Proposers’ Day</dc:title>
  <dc:creator>Lehman, Sarah M. (LARC-D320)</dc:creator>
  <cp:lastModifiedBy>Lehman, Sarah M. (LARC-D320)</cp:lastModifiedBy>
  <cp:revision>8</cp:revision>
  <cp:lastPrinted>2020-07-27T22:03:12Z</cp:lastPrinted>
  <dcterms:created xsi:type="dcterms:W3CDTF">2022-02-02T19:03:13Z</dcterms:created>
  <dcterms:modified xsi:type="dcterms:W3CDTF">2022-11-15T14:08:35Z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0x01010091AF41EA9EC4754EBBAD9EAC61238838</vt:lpwstr>
  </property>
</Properties>
</file>