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28"/>
  </p:notesMasterIdLst>
  <p:sldIdLst>
    <p:sldId id="256" r:id="rId2"/>
    <p:sldId id="328" r:id="rId3"/>
    <p:sldId id="329" r:id="rId4"/>
    <p:sldId id="327" r:id="rId5"/>
    <p:sldId id="321" r:id="rId6"/>
    <p:sldId id="322" r:id="rId7"/>
    <p:sldId id="332" r:id="rId8"/>
    <p:sldId id="333" r:id="rId9"/>
    <p:sldId id="297" r:id="rId10"/>
    <p:sldId id="309" r:id="rId11"/>
    <p:sldId id="323" r:id="rId12"/>
    <p:sldId id="339" r:id="rId13"/>
    <p:sldId id="318" r:id="rId14"/>
    <p:sldId id="335" r:id="rId15"/>
    <p:sldId id="340" r:id="rId16"/>
    <p:sldId id="336" r:id="rId17"/>
    <p:sldId id="337" r:id="rId18"/>
    <p:sldId id="307" r:id="rId19"/>
    <p:sldId id="338" r:id="rId20"/>
    <p:sldId id="272" r:id="rId21"/>
    <p:sldId id="271" r:id="rId22"/>
    <p:sldId id="278" r:id="rId23"/>
    <p:sldId id="334" r:id="rId24"/>
    <p:sldId id="302" r:id="rId25"/>
    <p:sldId id="298" r:id="rId26"/>
    <p:sldId id="299" r:id="rId2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81"/>
    <p:restoredTop sz="94694"/>
  </p:normalViewPr>
  <p:slideViewPr>
    <p:cSldViewPr snapToGrid="0" snapToObjects="1">
      <p:cViewPr varScale="1">
        <p:scale>
          <a:sx n="121" d="100"/>
          <a:sy n="121" d="100"/>
        </p:scale>
        <p:origin x="84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1127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12" y="-2"/>
            <a:ext cx="12192001" cy="1127126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Title Text"/>
          <p:cNvSpPr txBox="1">
            <a:spLocks noGrp="1"/>
          </p:cNvSpPr>
          <p:nvPr>
            <p:ph type="title"/>
          </p:nvPr>
        </p:nvSpPr>
        <p:spPr>
          <a:xfrm>
            <a:off x="914400" y="2130425"/>
            <a:ext cx="10363200" cy="1470026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7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500"/>
              </a:spcBef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lvl1pPr>
            <a:lvl2pPr marL="0" indent="457200" algn="ctr">
              <a:spcBef>
                <a:spcPts val="500"/>
              </a:spcBef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lvl2pPr>
            <a:lvl3pPr marL="0" indent="914400" algn="ctr">
              <a:spcBef>
                <a:spcPts val="500"/>
              </a:spcBef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lvl3pPr>
            <a:lvl4pPr marL="0" indent="1371600" algn="ctr">
              <a:spcBef>
                <a:spcPts val="500"/>
              </a:spcBef>
              <a:buSzTx/>
              <a:buFontTx/>
              <a:buNone/>
              <a:defRPr>
                <a:latin typeface="Arial"/>
                <a:ea typeface="Arial"/>
                <a:cs typeface="Arial"/>
                <a:sym typeface="Arial"/>
              </a:defRPr>
            </a:lvl4pPr>
            <a:lvl5pPr marL="0" indent="1828800" algn="ctr">
              <a:spcBef>
                <a:spcPts val="500"/>
              </a:spcBef>
              <a:buSzTx/>
              <a:buFontTx/>
              <a:buNone/>
              <a:defRPr sz="2400">
                <a:latin typeface="Arial"/>
                <a:ea typeface="Arial"/>
                <a:cs typeface="Arial"/>
                <a:sym typeface="Arial"/>
              </a:defRPr>
            </a:lvl5pPr>
          </a:lstStyle>
          <a:p>
            <a:r>
              <a:rPr lang="en-US" dirty="0"/>
              <a:t>Author List</a:t>
            </a:r>
            <a:endParaRPr dirty="0"/>
          </a:p>
        </p:txBody>
      </p:sp>
      <p:sp>
        <p:nvSpPr>
          <p:cNvPr id="1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64999" y="6629400"/>
            <a:ext cx="127001" cy="127000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19" name="TextBox 3"/>
          <p:cNvSpPr txBox="1"/>
          <p:nvPr/>
        </p:nvSpPr>
        <p:spPr>
          <a:xfrm>
            <a:off x="1" y="6629400"/>
            <a:ext cx="1033669" cy="2024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ESM FY19 TAPR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Body Level One…"/>
          <p:cNvSpPr txBox="1">
            <a:spLocks noGrp="1"/>
          </p:cNvSpPr>
          <p:nvPr>
            <p:ph type="body" idx="1"/>
          </p:nvPr>
        </p:nvSpPr>
        <p:spPr>
          <a:xfrm>
            <a:off x="348343" y="1505196"/>
            <a:ext cx="11192934" cy="4525964"/>
          </a:xfrm>
          <a:prstGeom prst="rect">
            <a:avLst/>
          </a:prstGeom>
        </p:spPr>
        <p:txBody>
          <a:bodyPr/>
          <a:lstStyle>
            <a:lvl1pPr>
              <a:defRPr sz="2600" b="0" i="0">
                <a:latin typeface="Helvetica Neue Thin" panose="020B0403020202020204" pitchFamily="34" charset="0"/>
                <a:ea typeface="Helvetica Neue Thin" panose="020B0403020202020204" pitchFamily="34" charset="0"/>
              </a:defRPr>
            </a:lvl1pPr>
            <a:lvl2pPr>
              <a:defRPr sz="2200" b="0" i="0">
                <a:latin typeface="Helvetica Neue Thin" panose="020B0403020202020204" pitchFamily="34" charset="0"/>
                <a:ea typeface="Helvetica Neue Thin" panose="020B0403020202020204" pitchFamily="34" charset="0"/>
              </a:defRPr>
            </a:lvl2pPr>
            <a:lvl3pPr>
              <a:defRPr sz="2000" b="0" i="0">
                <a:latin typeface="Helvetica Neue Thin" panose="020B0403020202020204" pitchFamily="34" charset="0"/>
                <a:ea typeface="Helvetica Neue Thin" panose="020B0403020202020204" pitchFamily="34" charset="0"/>
              </a:defRPr>
            </a:lvl3pPr>
            <a:lvl4pPr>
              <a:defRPr sz="1800" b="0" i="0">
                <a:latin typeface="Helvetica Neue Thin" panose="020B0403020202020204" pitchFamily="34" charset="0"/>
                <a:ea typeface="Helvetica Neue Thin" panose="020B0403020202020204" pitchFamily="34" charset="0"/>
              </a:defRPr>
            </a:lvl4pPr>
            <a:lvl5pPr>
              <a:defRPr sz="1800" b="0" i="0">
                <a:latin typeface="Helvetica Neue Thin" panose="020B0403020202020204" pitchFamily="34" charset="0"/>
                <a:ea typeface="Helvetica Neue Thin" panose="020B0403020202020204" pitchFamily="34" charset="0"/>
              </a:defRPr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ea typeface="ＭＳ Ｐゴシック" charset="-128"/>
              </a:defRPr>
            </a:lvl1pPr>
          </a:lstStyle>
          <a:p>
            <a:fld id="{3CBEFAA8-3E03-4C05-99B0-1C51205B13A9}" type="datetime1">
              <a:rPr lang="en-US" smtClean="0"/>
              <a:t>11/9/22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F42015-0FC7-4B0E-8D2B-76EADF48D9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6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12192000" cy="1127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812" y="-2"/>
            <a:ext cx="12192001" cy="1127126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348342" y="1500706"/>
            <a:ext cx="11542956" cy="48288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2pPr>
              <a:defRPr sz="2600"/>
            </a:lvl2pPr>
            <a:lvl3pPr>
              <a:defRPr sz="2600"/>
            </a:lvl3pPr>
            <a:lvl4pPr>
              <a:defRPr sz="2400"/>
            </a:lvl4pPr>
            <a:lvl5pPr>
              <a:defRPr sz="2000"/>
            </a:lvl5pPr>
          </a:lstStyle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5" name="Title Text"/>
          <p:cNvSpPr txBox="1">
            <a:spLocks noGrp="1"/>
          </p:cNvSpPr>
          <p:nvPr>
            <p:ph type="title"/>
          </p:nvPr>
        </p:nvSpPr>
        <p:spPr>
          <a:xfrm>
            <a:off x="1634066" y="0"/>
            <a:ext cx="9144001" cy="106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891298" y="6616700"/>
            <a:ext cx="182169" cy="173533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 sz="1200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612C76-E721-5841-8F84-A1DF5BDCF5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8342" y="6520564"/>
            <a:ext cx="18604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Ablation Workshop 2022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hf hdr="0" dt="0"/>
  <p:txStyles>
    <p:titleStyle>
      <a:lvl1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4572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9144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3716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828800" algn="ctr" defTabSz="457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000" b="1" i="0" u="none" strike="noStrike" cap="none" spc="0" baseline="0">
          <a:solidFill>
            <a:srgbClr val="FFFFFF"/>
          </a:solidFill>
          <a:uFillTx/>
          <a:latin typeface="Helvetica Neue"/>
          <a:ea typeface="Helvetica Neue"/>
          <a:cs typeface="Helvetica Neue"/>
          <a:sym typeface="Helvetica Neue"/>
        </a:defRPr>
      </a:lvl9pPr>
    </p:titleStyle>
    <p:bodyStyle>
      <a:lvl1pPr marL="342900" marR="0" indent="-342900" algn="l" defTabSz="45720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Helvetica Neue Thin" panose="020B0403020202020204" pitchFamily="34" charset="0"/>
          <a:ea typeface="Helvetica Neue Thin" panose="020B0403020202020204" pitchFamily="34" charset="0"/>
          <a:cs typeface="Helvetica Neue Thin" panose="020B0403020202020204" pitchFamily="34" charset="0"/>
          <a:sym typeface="Helvetica Neue Light"/>
        </a:defRPr>
      </a:lvl1pPr>
      <a:lvl2pPr marL="790575" marR="0" indent="-333375" algn="l" defTabSz="45720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–"/>
        <a:tabLst/>
        <a:defRPr sz="2200" b="0" i="0" u="none" strike="noStrike" cap="none" spc="0" baseline="0">
          <a:solidFill>
            <a:srgbClr val="000000"/>
          </a:solidFill>
          <a:uFillTx/>
          <a:latin typeface="Helvetica Neue Thin" panose="020B0403020202020204" pitchFamily="34" charset="0"/>
          <a:ea typeface="Helvetica Neue Thin" panose="020B0403020202020204" pitchFamily="34" charset="0"/>
          <a:cs typeface="Helvetica Neue Thin" panose="020B0403020202020204" pitchFamily="34" charset="0"/>
          <a:sym typeface="Helvetica Neue Light"/>
        </a:defRPr>
      </a:lvl2pPr>
      <a:lvl3pPr marL="1234439" marR="0" indent="-320039" algn="l" defTabSz="45720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Helvetica Neue Thin" panose="020B0403020202020204" pitchFamily="34" charset="0"/>
          <a:ea typeface="Helvetica Neue Thin" panose="020B0403020202020204" pitchFamily="34" charset="0"/>
          <a:cs typeface="Helvetica Neue Thin" panose="020B0403020202020204" pitchFamily="34" charset="0"/>
          <a:sym typeface="Helvetica Neue Light"/>
        </a:defRPr>
      </a:lvl3pPr>
      <a:lvl4pPr marL="1727200" marR="0" indent="-355600" algn="l" defTabSz="45720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–"/>
        <a:tabLst/>
        <a:defRPr sz="1800" b="0" i="0" u="none" strike="noStrike" cap="none" spc="0" baseline="0">
          <a:solidFill>
            <a:srgbClr val="000000"/>
          </a:solidFill>
          <a:uFillTx/>
          <a:latin typeface="Helvetica Neue Thin" panose="020B0403020202020204" pitchFamily="34" charset="0"/>
          <a:ea typeface="Helvetica Neue Thin" panose="020B0403020202020204" pitchFamily="34" charset="0"/>
          <a:cs typeface="Helvetica Neue Thin" panose="020B0403020202020204" pitchFamily="34" charset="0"/>
          <a:sym typeface="Helvetica Neue Light"/>
        </a:defRPr>
      </a:lvl4pPr>
      <a:lvl5pPr marL="2184400" marR="0" indent="-355600" algn="l" defTabSz="45720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»"/>
        <a:tabLst/>
        <a:defRPr sz="2800" b="0" i="0" u="none" strike="noStrike" cap="none" spc="0" baseline="0">
          <a:solidFill>
            <a:srgbClr val="000000"/>
          </a:solidFill>
          <a:uFillTx/>
          <a:latin typeface="Helvetica Neue Thin" panose="020B0403020202020204" pitchFamily="34" charset="0"/>
          <a:ea typeface="Helvetica Neue Thin" panose="020B0403020202020204" pitchFamily="34" charset="0"/>
          <a:cs typeface="Helvetica Neue Thin" panose="020B0403020202020204" pitchFamily="34" charset="0"/>
          <a:sym typeface="Helvetica Neue Light"/>
        </a:defRPr>
      </a:lvl5pPr>
      <a:lvl6pPr marL="2641600" marR="0" indent="-355600" algn="l" defTabSz="45720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6pPr>
      <a:lvl7pPr marL="3098800" marR="0" indent="-355600" algn="l" defTabSz="45720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7pPr>
      <a:lvl8pPr marL="3556000" marR="0" indent="-355600" algn="l" defTabSz="45720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8pPr>
      <a:lvl9pPr marL="4013200" marR="0" indent="-355600" algn="l" defTabSz="457200" latinLnBrk="0">
        <a:lnSpc>
          <a:spcPct val="100000"/>
        </a:lnSpc>
        <a:spcBef>
          <a:spcPts val="6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Helvetica Neue Light"/>
          <a:ea typeface="Helvetica Neue Light"/>
          <a:cs typeface="Helvetica Neue Light"/>
          <a:sym typeface="Helvetica Neue Light"/>
        </a:defRPr>
      </a:lvl9pPr>
    </p:bodyStyle>
    <p:otherStyle>
      <a:lvl1pPr marL="0" marR="0" indent="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r" defTabSz="914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alib.readthedocs.io/en/latest/" TargetMode="External"/><Relationship Id="rId2" Type="http://schemas.openxmlformats.org/officeDocument/2006/relationships/hyperlink" Target="https://dakota.sandia.gov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media" Target="../media/media4.mov"/><Relationship Id="rId7" Type="http://schemas.openxmlformats.org/officeDocument/2006/relationships/image" Target="../media/image31.png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4.mov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5" Type="http://schemas.openxmlformats.org/officeDocument/2006/relationships/image" Target="../media/image130.png"/><Relationship Id="rId4" Type="http://schemas.openxmlformats.org/officeDocument/2006/relationships/image" Target="../media/image12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3" Type="http://schemas.openxmlformats.org/officeDocument/2006/relationships/image" Target="../media/image190.png"/><Relationship Id="rId7" Type="http://schemas.openxmlformats.org/officeDocument/2006/relationships/image" Target="../media/image23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0.png"/><Relationship Id="rId11" Type="http://schemas.openxmlformats.org/officeDocument/2006/relationships/image" Target="../media/image270.png"/><Relationship Id="rId5" Type="http://schemas.openxmlformats.org/officeDocument/2006/relationships/image" Target="../media/image210.png"/><Relationship Id="rId10" Type="http://schemas.openxmlformats.org/officeDocument/2006/relationships/image" Target="../media/image260.png"/><Relationship Id="rId4" Type="http://schemas.openxmlformats.org/officeDocument/2006/relationships/image" Target="../media/image200.png"/><Relationship Id="rId9" Type="http://schemas.openxmlformats.org/officeDocument/2006/relationships/image" Target="../media/image25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png"/><Relationship Id="rId7" Type="http://schemas.openxmlformats.org/officeDocument/2006/relationships/image" Target="../media/image37.emf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Relationship Id="rId9" Type="http://schemas.openxmlformats.org/officeDocument/2006/relationships/image" Target="../media/image39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5" Type="http://schemas.openxmlformats.org/officeDocument/2006/relationships/image" Target="../media/image28.png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84.png"/><Relationship Id="rId7" Type="http://schemas.openxmlformats.org/officeDocument/2006/relationships/image" Target="../media/image910.png"/><Relationship Id="rId12" Type="http://schemas.openxmlformats.org/officeDocument/2006/relationships/image" Target="../media/image90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0.png"/><Relationship Id="rId11" Type="http://schemas.openxmlformats.org/officeDocument/2006/relationships/image" Target="../media/image89.png"/><Relationship Id="rId5" Type="http://schemas.openxmlformats.org/officeDocument/2006/relationships/image" Target="../media/image86.png"/><Relationship Id="rId10" Type="http://schemas.openxmlformats.org/officeDocument/2006/relationships/image" Target="../media/image88.png"/><Relationship Id="rId4" Type="http://schemas.openxmlformats.org/officeDocument/2006/relationships/image" Target="../media/image85.png"/><Relationship Id="rId9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"/>
          <p:cNvGrpSpPr/>
          <p:nvPr/>
        </p:nvGrpSpPr>
        <p:grpSpPr>
          <a:xfrm>
            <a:off x="-1" y="-1"/>
            <a:ext cx="12192002" cy="6858001"/>
            <a:chOff x="0" y="0"/>
            <a:chExt cx="12192000" cy="6858000"/>
          </a:xfrm>
        </p:grpSpPr>
        <p:grpSp>
          <p:nvGrpSpPr>
            <p:cNvPr id="43" name="Group"/>
            <p:cNvGrpSpPr/>
            <p:nvPr/>
          </p:nvGrpSpPr>
          <p:grpSpPr>
            <a:xfrm>
              <a:off x="-1" y="-1"/>
              <a:ext cx="12192002" cy="6858001"/>
              <a:chOff x="0" y="0"/>
              <a:chExt cx="12192000" cy="6858000"/>
            </a:xfrm>
          </p:grpSpPr>
          <p:grpSp>
            <p:nvGrpSpPr>
              <p:cNvPr id="41" name="Group"/>
              <p:cNvGrpSpPr/>
              <p:nvPr/>
            </p:nvGrpSpPr>
            <p:grpSpPr>
              <a:xfrm>
                <a:off x="-1" y="-1"/>
                <a:ext cx="12192002" cy="6858001"/>
                <a:chOff x="0" y="0"/>
                <a:chExt cx="12192000" cy="6858000"/>
              </a:xfrm>
            </p:grpSpPr>
            <p:pic>
              <p:nvPicPr>
                <p:cNvPr id="37" name="Picture 2" descr="Picture 2"/>
                <p:cNvPicPr>
                  <a:picLocks noChangeAspect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>
                <a:xfrm>
                  <a:off x="-1" y="-1"/>
                  <a:ext cx="12192002" cy="6858001"/>
                </a:xfrm>
                <a:prstGeom prst="rect">
                  <a:avLst/>
                </a:pr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8" name="Screen Shot 2021-04-28 at 12.59.40 PM.png" descr="Screen Shot 2021-04-28 at 12.59.40 PM.png"/>
                <p:cNvPicPr>
                  <a:picLocks noChangeAspect="1"/>
                </p:cNvPicPr>
                <p:nvPr/>
              </p:nvPicPr>
              <p:blipFill>
                <a:blip r:embed="rId3"/>
                <a:srcRect l="4943" t="6710" r="11942" b="392"/>
                <a:stretch>
                  <a:fillRect/>
                </a:stretch>
              </p:blipFill>
              <p:spPr>
                <a:xfrm>
                  <a:off x="5386874" y="983364"/>
                  <a:ext cx="1951547" cy="19352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20595" extrusionOk="0">
                      <a:moveTo>
                        <a:pt x="9841" y="0"/>
                      </a:moveTo>
                      <a:cubicBezTo>
                        <a:pt x="7323" y="0"/>
                        <a:pt x="4803" y="1005"/>
                        <a:pt x="2882" y="3016"/>
                      </a:cubicBezTo>
                      <a:cubicBezTo>
                        <a:pt x="-961" y="7037"/>
                        <a:pt x="-961" y="13557"/>
                        <a:pt x="2882" y="17579"/>
                      </a:cubicBezTo>
                      <a:cubicBezTo>
                        <a:pt x="6724" y="21600"/>
                        <a:pt x="12954" y="21600"/>
                        <a:pt x="16796" y="17579"/>
                      </a:cubicBezTo>
                      <a:cubicBezTo>
                        <a:pt x="20639" y="13557"/>
                        <a:pt x="20639" y="7037"/>
                        <a:pt x="16796" y="3016"/>
                      </a:cubicBezTo>
                      <a:cubicBezTo>
                        <a:pt x="14875" y="1005"/>
                        <a:pt x="12359" y="0"/>
                        <a:pt x="9841" y="0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39" name="damn_fine_Mach_m1.png" descr="damn_fine_Mach_m1.png"/>
                <p:cNvPicPr>
                  <a:picLocks noChangeAspect="1"/>
                </p:cNvPicPr>
                <p:nvPr/>
              </p:nvPicPr>
              <p:blipFill>
                <a:blip r:embed="rId4"/>
                <a:srcRect l="29354" t="20224" r="29346" b="14387"/>
                <a:stretch>
                  <a:fillRect/>
                </a:stretch>
              </p:blipFill>
              <p:spPr>
                <a:xfrm>
                  <a:off x="3485540" y="2838126"/>
                  <a:ext cx="1362712" cy="13562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9" h="20595" extrusionOk="0">
                      <a:moveTo>
                        <a:pt x="9839" y="0"/>
                      </a:moveTo>
                      <a:cubicBezTo>
                        <a:pt x="7321" y="0"/>
                        <a:pt x="4802" y="1003"/>
                        <a:pt x="2881" y="3013"/>
                      </a:cubicBezTo>
                      <a:cubicBezTo>
                        <a:pt x="-961" y="7034"/>
                        <a:pt x="-961" y="13558"/>
                        <a:pt x="2881" y="17579"/>
                      </a:cubicBezTo>
                      <a:cubicBezTo>
                        <a:pt x="6724" y="21600"/>
                        <a:pt x="12954" y="21600"/>
                        <a:pt x="16797" y="17579"/>
                      </a:cubicBezTo>
                      <a:cubicBezTo>
                        <a:pt x="20639" y="13558"/>
                        <a:pt x="20639" y="7034"/>
                        <a:pt x="16797" y="3013"/>
                      </a:cubicBezTo>
                      <a:cubicBezTo>
                        <a:pt x="14876" y="1003"/>
                        <a:pt x="12357" y="0"/>
                        <a:pt x="9839" y="0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  <p:pic>
              <p:nvPicPr>
                <p:cNvPr id="40" name="Screen Shot 2021-04-28 at 10.53.27 AM.png" descr="Screen Shot 2021-04-28 at 10.53.27 AM.png"/>
                <p:cNvPicPr>
                  <a:picLocks noChangeAspect="1"/>
                </p:cNvPicPr>
                <p:nvPr/>
              </p:nvPicPr>
              <p:blipFill>
                <a:blip r:embed="rId5"/>
                <a:srcRect l="29780" t="35319" r="38126" b="27983"/>
                <a:stretch>
                  <a:fillRect/>
                </a:stretch>
              </p:blipFill>
              <p:spPr>
                <a:xfrm>
                  <a:off x="2677936" y="834875"/>
                  <a:ext cx="1269706" cy="126985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678" h="20595" extrusionOk="0">
                      <a:moveTo>
                        <a:pt x="9839" y="0"/>
                      </a:moveTo>
                      <a:cubicBezTo>
                        <a:pt x="7320" y="0"/>
                        <a:pt x="4804" y="1008"/>
                        <a:pt x="2882" y="3019"/>
                      </a:cubicBezTo>
                      <a:cubicBezTo>
                        <a:pt x="-961" y="7041"/>
                        <a:pt x="-961" y="13556"/>
                        <a:pt x="2882" y="17578"/>
                      </a:cubicBezTo>
                      <a:cubicBezTo>
                        <a:pt x="6726" y="21600"/>
                        <a:pt x="12952" y="21600"/>
                        <a:pt x="16796" y="17578"/>
                      </a:cubicBezTo>
                      <a:cubicBezTo>
                        <a:pt x="20639" y="13556"/>
                        <a:pt x="20639" y="7041"/>
                        <a:pt x="16796" y="3019"/>
                      </a:cubicBezTo>
                      <a:cubicBezTo>
                        <a:pt x="14874" y="1008"/>
                        <a:pt x="12358" y="0"/>
                        <a:pt x="9839" y="0"/>
                      </a:cubicBezTo>
                      <a:close/>
                    </a:path>
                  </a:pathLst>
                </a:custGeom>
                <a:ln w="12700" cap="flat">
                  <a:noFill/>
                  <a:miter lim="400000"/>
                </a:ln>
                <a:effectLst/>
              </p:spPr>
            </p:pic>
          </p:grpSp>
          <p:pic>
            <p:nvPicPr>
              <p:cNvPr id="42" name="Picture 10" descr="Picture 10"/>
              <p:cNvPicPr>
                <a:picLocks noChangeAspect="1"/>
              </p:cNvPicPr>
              <p:nvPr/>
            </p:nvPicPr>
            <p:blipFill>
              <a:blip r:embed="rId6"/>
              <a:srcRect l="6665" t="20063" r="20774" b="4015"/>
              <a:stretch>
                <a:fillRect/>
              </a:stretch>
            </p:blipFill>
            <p:spPr>
              <a:xfrm>
                <a:off x="8835212" y="1603457"/>
                <a:ext cx="1125538" cy="11880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75" extrusionOk="0">
                    <a:moveTo>
                      <a:pt x="17739" y="3"/>
                    </a:moveTo>
                    <a:cubicBezTo>
                      <a:pt x="16723" y="27"/>
                      <a:pt x="15750" y="186"/>
                      <a:pt x="14882" y="479"/>
                    </a:cubicBezTo>
                    <a:cubicBezTo>
                      <a:pt x="13746" y="862"/>
                      <a:pt x="6855" y="3704"/>
                      <a:pt x="6230" y="4046"/>
                    </a:cubicBezTo>
                    <a:cubicBezTo>
                      <a:pt x="4932" y="4758"/>
                      <a:pt x="3480" y="6062"/>
                      <a:pt x="2574" y="7333"/>
                    </a:cubicBezTo>
                    <a:cubicBezTo>
                      <a:pt x="1012" y="9524"/>
                      <a:pt x="0" y="12715"/>
                      <a:pt x="0" y="15448"/>
                    </a:cubicBezTo>
                    <a:cubicBezTo>
                      <a:pt x="0" y="16358"/>
                      <a:pt x="27" y="16496"/>
                      <a:pt x="305" y="16875"/>
                    </a:cubicBezTo>
                    <a:cubicBezTo>
                      <a:pt x="1127" y="18000"/>
                      <a:pt x="3921" y="19548"/>
                      <a:pt x="7472" y="20847"/>
                    </a:cubicBezTo>
                    <a:cubicBezTo>
                      <a:pt x="8274" y="21140"/>
                      <a:pt x="8917" y="21424"/>
                      <a:pt x="8904" y="21481"/>
                    </a:cubicBezTo>
                    <a:cubicBezTo>
                      <a:pt x="8890" y="21537"/>
                      <a:pt x="9137" y="21579"/>
                      <a:pt x="9452" y="21575"/>
                    </a:cubicBezTo>
                    <a:cubicBezTo>
                      <a:pt x="9766" y="21570"/>
                      <a:pt x="10012" y="21524"/>
                      <a:pt x="10000" y="21466"/>
                    </a:cubicBezTo>
                    <a:cubicBezTo>
                      <a:pt x="9978" y="21362"/>
                      <a:pt x="11564" y="20682"/>
                      <a:pt x="18081" y="18014"/>
                    </a:cubicBezTo>
                    <a:lnTo>
                      <a:pt x="21592" y="16580"/>
                    </a:lnTo>
                    <a:lnTo>
                      <a:pt x="21592" y="8551"/>
                    </a:lnTo>
                    <a:lnTo>
                      <a:pt x="21600" y="515"/>
                    </a:lnTo>
                    <a:lnTo>
                      <a:pt x="20854" y="342"/>
                    </a:lnTo>
                    <a:cubicBezTo>
                      <a:pt x="19813" y="94"/>
                      <a:pt x="18754" y="-21"/>
                      <a:pt x="17739" y="3"/>
                    </a:cubicBezTo>
                    <a:close/>
                  </a:path>
                </a:pathLst>
              </a:cu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44" name="Image" descr="Image"/>
            <p:cNvPicPr>
              <a:picLocks noChangeAspect="1"/>
            </p:cNvPicPr>
            <p:nvPr/>
          </p:nvPicPr>
          <p:blipFill>
            <a:blip r:embed="rId7"/>
            <a:srcRect l="17581" t="8929" r="16026" b="10966"/>
            <a:stretch>
              <a:fillRect/>
            </a:stretch>
          </p:blipFill>
          <p:spPr>
            <a:xfrm>
              <a:off x="7510719" y="3378441"/>
              <a:ext cx="1508197" cy="1498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36" y="0"/>
                  </a:moveTo>
                  <a:cubicBezTo>
                    <a:pt x="7318" y="0"/>
                    <a:pt x="4803" y="1005"/>
                    <a:pt x="2882" y="3016"/>
                  </a:cubicBezTo>
                  <a:cubicBezTo>
                    <a:pt x="-961" y="7038"/>
                    <a:pt x="-961" y="13557"/>
                    <a:pt x="2882" y="17579"/>
                  </a:cubicBezTo>
                  <a:cubicBezTo>
                    <a:pt x="6725" y="21600"/>
                    <a:pt x="12953" y="21600"/>
                    <a:pt x="16796" y="17579"/>
                  </a:cubicBezTo>
                  <a:cubicBezTo>
                    <a:pt x="20639" y="13557"/>
                    <a:pt x="20639" y="7038"/>
                    <a:pt x="16796" y="3016"/>
                  </a:cubicBezTo>
                  <a:cubicBezTo>
                    <a:pt x="14875" y="1005"/>
                    <a:pt x="12355" y="0"/>
                    <a:pt x="9836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pic>
          <p:nvPicPr>
            <p:cNvPr id="45" name="MMOD2_Coarse_Ivib1.png" descr="MMOD2_Coarse_Ivib1.png"/>
            <p:cNvPicPr>
              <a:picLocks noChangeAspect="1"/>
            </p:cNvPicPr>
            <p:nvPr/>
          </p:nvPicPr>
          <p:blipFill>
            <a:blip r:embed="rId8"/>
            <a:srcRect l="20517" t="19009" r="37929" b="25712"/>
            <a:stretch>
              <a:fillRect/>
            </a:stretch>
          </p:blipFill>
          <p:spPr>
            <a:xfrm>
              <a:off x="5828433" y="4037826"/>
              <a:ext cx="975522" cy="974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20595" extrusionOk="0">
                  <a:moveTo>
                    <a:pt x="9839" y="0"/>
                  </a:moveTo>
                  <a:cubicBezTo>
                    <a:pt x="7321" y="0"/>
                    <a:pt x="4803" y="1002"/>
                    <a:pt x="2882" y="3012"/>
                  </a:cubicBezTo>
                  <a:cubicBezTo>
                    <a:pt x="-961" y="7033"/>
                    <a:pt x="-961" y="13558"/>
                    <a:pt x="2882" y="17579"/>
                  </a:cubicBezTo>
                  <a:cubicBezTo>
                    <a:pt x="6725" y="21600"/>
                    <a:pt x="12953" y="21600"/>
                    <a:pt x="16796" y="17579"/>
                  </a:cubicBezTo>
                  <a:cubicBezTo>
                    <a:pt x="20639" y="13558"/>
                    <a:pt x="20639" y="7033"/>
                    <a:pt x="16796" y="3012"/>
                  </a:cubicBezTo>
                  <a:cubicBezTo>
                    <a:pt x="14875" y="1002"/>
                    <a:pt x="12357" y="0"/>
                    <a:pt x="9839" y="0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</p:grpSp>
      <p:sp>
        <p:nvSpPr>
          <p:cNvPr id="50" name="TextBox 12"/>
          <p:cNvSpPr txBox="1"/>
          <p:nvPr/>
        </p:nvSpPr>
        <p:spPr>
          <a:xfrm>
            <a:off x="282683" y="5661214"/>
            <a:ext cx="11753200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>
            <a:lvl1pPr>
              <a:defRPr sz="2600">
                <a:solidFill>
                  <a:srgbClr val="FFFFFF"/>
                </a:solidFill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1pPr>
          </a:lstStyle>
          <a:p>
            <a:r>
              <a:rPr lang="en-US" dirty="0">
                <a:effectLst/>
                <a:latin typeface="Helvetica" pitchFamily="2" charset="0"/>
              </a:rPr>
              <a:t>Material Response Simulations of Dragonfly Capsule using Icarus</a:t>
            </a:r>
          </a:p>
          <a:p>
            <a:r>
              <a:rPr lang="en-US" sz="1800" i="1" dirty="0"/>
              <a:t>Joseph Schulz, Georgios </a:t>
            </a:r>
            <a:r>
              <a:rPr lang="en-US" sz="1800" i="1" dirty="0" err="1"/>
              <a:t>Bellas-Chatzigeorgis</a:t>
            </a:r>
            <a:r>
              <a:rPr lang="en-US" sz="1800" i="1" dirty="0"/>
              <a:t>, Olivia Schroeder, Joseph Brock, Eric Stern, and Grant Palmer</a:t>
            </a:r>
            <a:endParaRPr sz="1800" i="1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E3F6A06-E6D3-2007-14FB-243BA3E58C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5682" y="1327967"/>
            <a:ext cx="2806700" cy="5054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838E07-4AA1-C523-7BAA-A6245CBC3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43" y="1505196"/>
            <a:ext cx="8510714" cy="4525964"/>
          </a:xfrm>
        </p:spPr>
        <p:txBody>
          <a:bodyPr>
            <a:normAutofit lnSpcReduction="10000"/>
          </a:bodyPr>
          <a:lstStyle/>
          <a:p>
            <a:r>
              <a:rPr lang="en-US" sz="26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Success of MEDLI and MEDLI2 instrumentation for MSL and Mars2020 motivates the opportunity to learn about our entry systems </a:t>
            </a:r>
          </a:p>
          <a:p>
            <a:r>
              <a:rPr lang="en-US" sz="26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Dragonfly + </a:t>
            </a:r>
            <a:r>
              <a:rPr lang="en-US" sz="2600" i="1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DrEAM</a:t>
            </a:r>
            <a:endParaRPr lang="en-US" sz="2600" i="1" dirty="0">
              <a:latin typeface="Helvetica Neue Light" panose="02000403000000020004" pitchFamily="2" charset="0"/>
              <a:ea typeface="Helvetica Neue Light" panose="02000403000000020004" pitchFamily="2" charset="0"/>
            </a:endParaRPr>
          </a:p>
          <a:p>
            <a:pPr lvl="1"/>
            <a:r>
              <a:rPr lang="en-US" sz="22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Engineering Science Investigation (ESI) requirement for New Frontiers / Discovery class missions to incorporate EDL instrumentation</a:t>
            </a:r>
          </a:p>
          <a:p>
            <a:r>
              <a:rPr lang="en-US" sz="26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Titan</a:t>
            </a:r>
          </a:p>
          <a:p>
            <a:pPr lvl="1"/>
            <a:r>
              <a:rPr lang="en-US" sz="22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Surface atmospheric pressure = 1.45 atm</a:t>
            </a:r>
          </a:p>
          <a:p>
            <a:pPr lvl="1"/>
            <a:r>
              <a:rPr lang="en-US" sz="22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4.3x density of Earth’s atmosphere at sea level</a:t>
            </a:r>
          </a:p>
          <a:p>
            <a:pPr lvl="1"/>
            <a:r>
              <a:rPr lang="en-US" sz="22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94.3% nitrogen, 5.6% methane and 0.1% hydrogen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5D3FADE-8C37-119F-702D-F8BAAD090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Dragonfly Entry </a:t>
            </a:r>
            <a:r>
              <a:rPr lang="en-US" dirty="0" err="1"/>
              <a:t>Aerosciences</a:t>
            </a:r>
            <a:r>
              <a:rPr lang="en-US" dirty="0"/>
              <a:t> Measurements (</a:t>
            </a:r>
            <a:r>
              <a:rPr lang="en-US" dirty="0" err="1"/>
              <a:t>DrEAM</a:t>
            </a:r>
            <a:r>
              <a:rPr lang="en-US" dirty="0"/>
              <a:t>)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2F2DCB-9F0D-5918-AEA1-CC89D0DA9F0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6BEBAB3-3AA5-EA13-D7B4-648CDDBF61D6}"/>
              </a:ext>
            </a:extLst>
          </p:cNvPr>
          <p:cNvSpPr txBox="1"/>
          <p:nvPr/>
        </p:nvSpPr>
        <p:spPr>
          <a:xfrm>
            <a:off x="9287798" y="6382567"/>
            <a:ext cx="2129748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cs typeface="Consolas" panose="020B0609020204030204" pitchFamily="49" charset="0"/>
                <a:sym typeface="Calibri"/>
              </a:rPr>
              <a:t>Image Cre</a:t>
            </a:r>
            <a:r>
              <a:rPr lang="en-US" sz="1200" dirty="0">
                <a:cs typeface="Consolas" panose="020B0609020204030204" pitchFamily="49" charset="0"/>
              </a:rPr>
              <a:t>dits: John Hopkins APL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cs typeface="Consolas" panose="020B0609020204030204" pitchFamily="49" charset="0"/>
              <a:sym typeface="Calibri"/>
            </a:endParaRPr>
          </a:p>
        </p:txBody>
      </p:sp>
      <p:graphicFrame>
        <p:nvGraphicFramePr>
          <p:cNvPr id="9" name="Table 21">
            <a:extLst>
              <a:ext uri="{FF2B5EF4-FFF2-40B4-BE49-F238E27FC236}">
                <a16:creationId xmlns:a16="http://schemas.microsoft.com/office/drawing/2014/main" id="{F3423DBB-22E5-BBE1-3294-9E2F7DEE7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6130215"/>
              </p:ext>
            </p:extLst>
          </p:nvPr>
        </p:nvGraphicFramePr>
        <p:xfrm>
          <a:off x="853642" y="6063779"/>
          <a:ext cx="7848288" cy="2407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61664">
                  <a:extLst>
                    <a:ext uri="{9D8B030D-6E8A-4147-A177-3AD203B41FA5}">
                      <a16:colId xmlns:a16="http://schemas.microsoft.com/office/drawing/2014/main" val="3234906680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818077277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514566180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557340980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4216740685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1969104698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3679638992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41604099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3265982187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3793137775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2027745585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895507135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3527108068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3623778633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2150645320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1118886474"/>
                    </a:ext>
                  </a:extLst>
                </a:gridCol>
                <a:gridCol w="461664">
                  <a:extLst>
                    <a:ext uri="{9D8B030D-6E8A-4147-A177-3AD203B41FA5}">
                      <a16:colId xmlns:a16="http://schemas.microsoft.com/office/drawing/2014/main" val="575957723"/>
                    </a:ext>
                  </a:extLst>
                </a:gridCol>
              </a:tblGrid>
              <a:tr h="130968">
                <a:tc>
                  <a:txBody>
                    <a:bodyPr/>
                    <a:lstStyle/>
                    <a:p>
                      <a:r>
                        <a:rPr lang="en-US" sz="1100" dirty="0"/>
                        <a:t>2019</a:t>
                      </a:r>
                    </a:p>
                  </a:txBody>
                  <a:tcPr marL="45720" marR="45720" marT="27432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2020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2021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2022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2023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2024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2025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2026</a:t>
                      </a:r>
                    </a:p>
                  </a:txBody>
                  <a:tcPr marL="45720" marR="45720" marT="27432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2027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2028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2029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2030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2031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2032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2033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2034</a:t>
                      </a:r>
                    </a:p>
                  </a:txBody>
                  <a:tcPr marL="45720" marR="45720" marT="27432" marB="0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2035</a:t>
                      </a:r>
                    </a:p>
                  </a:txBody>
                  <a:tcPr marL="45720" marR="45720" marT="27432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37246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E6A974D-3A61-B068-A2D9-50A17C2A9F80}"/>
              </a:ext>
            </a:extLst>
          </p:cNvPr>
          <p:cNvSpPr txBox="1"/>
          <p:nvPr/>
        </p:nvSpPr>
        <p:spPr>
          <a:xfrm>
            <a:off x="699796" y="6282936"/>
            <a:ext cx="75116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s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election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475C0A-F565-D325-9C1E-647DF32347D7}"/>
              </a:ext>
            </a:extLst>
          </p:cNvPr>
          <p:cNvSpPr txBox="1"/>
          <p:nvPr/>
        </p:nvSpPr>
        <p:spPr>
          <a:xfrm>
            <a:off x="4060234" y="6295545"/>
            <a:ext cx="579644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launch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5C1D6C-1C5F-2042-B365-20E0609EBE8D}"/>
              </a:ext>
            </a:extLst>
          </p:cNvPr>
          <p:cNvSpPr txBox="1"/>
          <p:nvPr/>
        </p:nvSpPr>
        <p:spPr>
          <a:xfrm>
            <a:off x="7736295" y="6294775"/>
            <a:ext cx="55559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arrival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7F74A6-5AAE-3136-288C-2098BFA6241C}"/>
              </a:ext>
            </a:extLst>
          </p:cNvPr>
          <p:cNvSpPr txBox="1"/>
          <p:nvPr/>
        </p:nvSpPr>
        <p:spPr>
          <a:xfrm>
            <a:off x="348343" y="5723385"/>
            <a:ext cx="1329849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Mission Timeline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45372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8C161F-3661-2A71-F584-F1C000B53B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43" y="1505195"/>
            <a:ext cx="5099957" cy="5039571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Forebody aerothermal environment</a:t>
            </a:r>
          </a:p>
          <a:p>
            <a:pPr lvl="1"/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Transition to turbulence?</a:t>
            </a:r>
          </a:p>
          <a:p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TPS response in non-oxidizing environment</a:t>
            </a:r>
          </a:p>
          <a:p>
            <a:pPr lvl="1"/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Recession?</a:t>
            </a:r>
          </a:p>
          <a:p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Convective cooling during descent</a:t>
            </a:r>
          </a:p>
          <a:p>
            <a:pPr lvl="1"/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Impact on TPS </a:t>
            </a:r>
            <a:r>
              <a:rPr lang="en-US" sz="2000" dirty="0" err="1">
                <a:latin typeface="Helvetica Neue Thin" panose="020B0403020202020204" pitchFamily="34" charset="0"/>
                <a:ea typeface="Helvetica Neue Thin" panose="020B0403020202020204" pitchFamily="34" charset="0"/>
              </a:rPr>
              <a:t>bondline</a:t>
            </a:r>
            <a:endParaRPr lang="en-US" sz="2000" dirty="0">
              <a:latin typeface="Helvetica Neue Thin" panose="020B0403020202020204" pitchFamily="34" charset="0"/>
              <a:ea typeface="Helvetica Neue Thin" panose="020B0403020202020204" pitchFamily="34" charset="0"/>
            </a:endParaRPr>
          </a:p>
          <a:p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Methane abundance in Titan’s upper atmosphere</a:t>
            </a:r>
          </a:p>
          <a:p>
            <a:r>
              <a:rPr lang="en-US" sz="2000" dirty="0" err="1">
                <a:latin typeface="Helvetica Neue Thin" panose="020B0403020202020204" pitchFamily="34" charset="0"/>
                <a:ea typeface="Helvetica Neue Thin" panose="020B0403020202020204" pitchFamily="34" charset="0"/>
              </a:rPr>
              <a:t>Aftbody</a:t>
            </a:r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 CN radiative heating from violet and red bands</a:t>
            </a:r>
          </a:p>
          <a:p>
            <a:pPr lvl="1"/>
            <a:r>
              <a:rPr lang="en-US" sz="18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Impact of TPS design</a:t>
            </a:r>
          </a:p>
          <a:p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Atmospheric density and winds</a:t>
            </a:r>
          </a:p>
          <a:p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Vehicle orientation and dynamics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329DF7-3BD0-BCD5-870C-4541A73D3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DrEAM</a:t>
            </a:r>
            <a:r>
              <a:rPr lang="en-US" dirty="0"/>
              <a:t> : Instrumentation and Science Objectives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1E3DB-8896-9C9E-E48C-859D986BF84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69DCC7-777D-BC22-8FE0-D588E7F0AD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298" t="2708" r="18538" b="9529"/>
          <a:stretch/>
        </p:blipFill>
        <p:spPr>
          <a:xfrm>
            <a:off x="5583877" y="1226210"/>
            <a:ext cx="6642100" cy="3703523"/>
          </a:xfrm>
          <a:prstGeom prst="rect">
            <a:avLst/>
          </a:prstGeom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EEE14900-34FA-32AB-1866-0341917F35E0}"/>
              </a:ext>
            </a:extLst>
          </p:cNvPr>
          <p:cNvSpPr txBox="1">
            <a:spLocks/>
          </p:cNvSpPr>
          <p:nvPr/>
        </p:nvSpPr>
        <p:spPr>
          <a:xfrm>
            <a:off x="7626460" y="1164292"/>
            <a:ext cx="2556934" cy="4734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790575" marR="0" indent="-333375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234439" marR="0" indent="-320039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727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1844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6416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0988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5560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013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indent="0" hangingPunct="1">
              <a:buNone/>
            </a:pPr>
            <a:r>
              <a:rPr lang="en-US" sz="1600" u="sng" dirty="0">
                <a:solidFill>
                  <a:srgbClr val="FF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Preliminary Sensor Layout</a:t>
            </a:r>
          </a:p>
        </p:txBody>
      </p:sp>
      <p:sp>
        <p:nvSpPr>
          <p:cNvPr id="8" name="Text Placeholder 1">
            <a:extLst>
              <a:ext uri="{FF2B5EF4-FFF2-40B4-BE49-F238E27FC236}">
                <a16:creationId xmlns:a16="http://schemas.microsoft.com/office/drawing/2014/main" id="{D4CEB501-3F86-4490-D78A-2FBD2462D4D6}"/>
              </a:ext>
            </a:extLst>
          </p:cNvPr>
          <p:cNvSpPr txBox="1">
            <a:spLocks/>
          </p:cNvSpPr>
          <p:nvPr/>
        </p:nvSpPr>
        <p:spPr>
          <a:xfrm>
            <a:off x="5583877" y="4942160"/>
            <a:ext cx="6642100" cy="13882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790575" marR="0" indent="-333375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234439" marR="0" indent="-320039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727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1844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6416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0988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5560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013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0" indent="0" hangingPunct="1">
              <a:buNone/>
            </a:pPr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Heritage from ExoMars </a:t>
            </a:r>
            <a:r>
              <a:rPr kumimoji="0" lang="en-US" sz="200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+mn-cs"/>
              </a:rPr>
              <a:t>Schiaparelli / MEDLI / </a:t>
            </a:r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MEDLI2</a:t>
            </a:r>
          </a:p>
          <a:p>
            <a:pPr indent="-160020" hangingPunct="1"/>
            <a:r>
              <a:rPr lang="en-US" sz="1600" i="1" dirty="0" err="1">
                <a:latin typeface="Helvetica Neue Light" panose="02000403000000020004" pitchFamily="2" charset="0"/>
                <a:ea typeface="Helvetica Neue Light" panose="02000403000000020004" pitchFamily="2" charset="0"/>
              </a:rPr>
              <a:t>DragSTR</a:t>
            </a:r>
            <a:r>
              <a:rPr lang="en-US" sz="1600" i="1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 : Dragonfly Sensors for Thermal Reconstruction</a:t>
            </a:r>
          </a:p>
          <a:p>
            <a:pPr indent="-160020" hangingPunct="1"/>
            <a:r>
              <a:rPr lang="en-US" sz="1600" dirty="0" err="1">
                <a:latin typeface="Helvetica Neue Thin" panose="020B0403020202020204" pitchFamily="34" charset="0"/>
                <a:ea typeface="Helvetica Neue Thin" panose="020B0403020202020204" pitchFamily="34" charset="0"/>
              </a:rPr>
              <a:t>DrAFT</a:t>
            </a:r>
            <a:r>
              <a:rPr lang="en-US" sz="16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 : Dragonfly Atmospheric Flight Transducers </a:t>
            </a:r>
          </a:p>
          <a:p>
            <a:pPr indent="-160020" hangingPunct="1"/>
            <a:r>
              <a:rPr lang="en-US" sz="16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COSSTA : </a:t>
            </a:r>
            <a:r>
              <a:rPr lang="en-US" sz="1600" dirty="0" err="1">
                <a:latin typeface="Helvetica Neue Thin" panose="020B0403020202020204" pitchFamily="34" charset="0"/>
                <a:ea typeface="Helvetica Neue Thin" panose="020B0403020202020204" pitchFamily="34" charset="0"/>
              </a:rPr>
              <a:t>COmbined</a:t>
            </a:r>
            <a:r>
              <a:rPr lang="en-US" sz="16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 Sensor System for Titan Atmosphere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761BDB8-BACC-D5BD-DD42-506081679A4B}"/>
              </a:ext>
            </a:extLst>
          </p:cNvPr>
          <p:cNvSpPr txBox="1"/>
          <p:nvPr/>
        </p:nvSpPr>
        <p:spPr>
          <a:xfrm>
            <a:off x="5621627" y="6342794"/>
            <a:ext cx="55242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0" dirty="0">
                <a:latin typeface="+mj-lt"/>
              </a:rPr>
              <a:t>[1] </a:t>
            </a:r>
            <a:r>
              <a:rPr lang="en-US" sz="1200" b="0" i="1" dirty="0">
                <a:latin typeface="+mj-lt"/>
              </a:rPr>
              <a:t>IPPW 2022, Brandis et al. Overview of the Dragonfly Entry </a:t>
            </a:r>
            <a:r>
              <a:rPr lang="en-US" sz="1200" b="0" i="1" dirty="0" err="1">
                <a:latin typeface="+mj-lt"/>
              </a:rPr>
              <a:t>Aerosciences</a:t>
            </a:r>
            <a:r>
              <a:rPr lang="en-US" sz="1200" b="0" i="1" dirty="0">
                <a:latin typeface="+mj-lt"/>
              </a:rPr>
              <a:t> Measurements (</a:t>
            </a:r>
            <a:r>
              <a:rPr lang="en-US" sz="1200" b="0" i="1" dirty="0" err="1">
                <a:latin typeface="+mj-lt"/>
              </a:rPr>
              <a:t>DrEAM</a:t>
            </a:r>
            <a:r>
              <a:rPr lang="en-US" sz="1200" b="0" i="1" dirty="0">
                <a:latin typeface="+mj-lt"/>
              </a:rPr>
              <a:t>) Suite. </a:t>
            </a:r>
          </a:p>
        </p:txBody>
      </p:sp>
    </p:spTree>
    <p:extLst>
      <p:ext uri="{BB962C8B-B14F-4D97-AF65-F5344CB8AC3E}">
        <p14:creationId xmlns:p14="http://schemas.microsoft.com/office/powerpoint/2010/main" val="191879802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76F53F-42C9-6260-9CC4-526DC070B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43" y="1505196"/>
            <a:ext cx="11192934" cy="3090556"/>
          </a:xfrm>
        </p:spPr>
        <p:txBody>
          <a:bodyPr>
            <a:normAutofit/>
          </a:bodyPr>
          <a:lstStyle/>
          <a:p>
            <a:r>
              <a:rPr lang="en-US" dirty="0"/>
              <a:t>Aerothermal data reconstruction</a:t>
            </a:r>
          </a:p>
          <a:p>
            <a:pPr lvl="1"/>
            <a:r>
              <a:rPr lang="en-US" dirty="0"/>
              <a:t>Pressure transducers + in-depth thermocouple measurements to infer environment using inverse analysis</a:t>
            </a:r>
          </a:p>
          <a:p>
            <a:pPr lvl="1"/>
            <a:r>
              <a:rPr lang="en-US" dirty="0"/>
              <a:t>Lessons learned and tools developed from previous missions </a:t>
            </a:r>
          </a:p>
          <a:p>
            <a:r>
              <a:rPr lang="en-US" dirty="0"/>
              <a:t>Radiation is sensitive to concentration of CH</a:t>
            </a:r>
            <a:r>
              <a:rPr lang="en-US" baseline="-25000" dirty="0"/>
              <a:t>4</a:t>
            </a:r>
          </a:p>
          <a:p>
            <a:pPr lvl="1"/>
            <a:r>
              <a:rPr lang="en-US" dirty="0"/>
              <a:t>Uncertainty in upper atmosphere is 0.9 - 2.2% </a:t>
            </a:r>
          </a:p>
          <a:p>
            <a:pPr lvl="1"/>
            <a:r>
              <a:rPr lang="en-US" dirty="0"/>
              <a:t>High concentration of CN (1-2% mole fraction) in wake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6810E87-9321-12B2-1FCA-EE7DA458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Reconstructing </a:t>
            </a:r>
            <a:r>
              <a:rPr lang="en-US" dirty="0" err="1"/>
              <a:t>DrEAM</a:t>
            </a:r>
            <a:r>
              <a:rPr lang="en-US" dirty="0"/>
              <a:t>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000E3F-665C-7004-BDDF-547A3DFB907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4</a:t>
            </a:fld>
            <a:endParaRPr lang="en-US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333E0D72-EC97-1BB3-DF1C-D388F020D509}"/>
              </a:ext>
            </a:extLst>
          </p:cNvPr>
          <p:cNvSpPr/>
          <p:nvPr/>
        </p:nvSpPr>
        <p:spPr>
          <a:xfrm>
            <a:off x="1183189" y="5609750"/>
            <a:ext cx="9270670" cy="1006950"/>
          </a:xfrm>
          <a:prstGeom prst="roundRect">
            <a:avLst/>
          </a:prstGeom>
          <a:solidFill>
            <a:schemeClr val="accent3">
              <a:lumMod val="20000"/>
              <a:lumOff val="80000"/>
              <a:alpha val="46339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3FFF36F5-5410-80BD-8F54-8D0A945568A5}"/>
              </a:ext>
            </a:extLst>
          </p:cNvPr>
          <p:cNvSpPr txBox="1">
            <a:spLocks/>
          </p:cNvSpPr>
          <p:nvPr/>
        </p:nvSpPr>
        <p:spPr>
          <a:xfrm>
            <a:off x="435043" y="4530673"/>
            <a:ext cx="9523241" cy="10069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1pPr>
            <a:lvl2pPr marL="790575" marR="0" indent="-333375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2pPr>
            <a:lvl3pPr marL="1234439" marR="0" indent="-320039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3pPr>
            <a:lvl4pPr marL="1727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4pPr>
            <a:lvl5pPr marL="21844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5pPr>
            <a:lvl6pPr marL="26416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0988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5560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013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9525" indent="0">
              <a:buNone/>
            </a:pPr>
            <a:r>
              <a:rPr lang="en-US" dirty="0"/>
              <a:t>What can we do to gain confidence in accuracy of reconstructions?</a:t>
            </a:r>
          </a:p>
          <a:p>
            <a:pPr marL="9525" indent="0">
              <a:buNone/>
            </a:pPr>
            <a:r>
              <a:rPr lang="en-US" dirty="0"/>
              <a:t>How do we handle or bound uncertainty?</a:t>
            </a:r>
          </a:p>
          <a:p>
            <a:pPr marL="9525" indent="0">
              <a:buNone/>
            </a:pPr>
            <a:endParaRPr lang="en-US" dirty="0"/>
          </a:p>
          <a:p>
            <a:pPr marL="9525" indent="0">
              <a:buNone/>
            </a:pPr>
            <a:endParaRPr lang="en-US" dirty="0"/>
          </a:p>
          <a:p>
            <a:pPr marL="457200" lvl="1" indent="0" hangingPunct="1">
              <a:buFont typeface="Arial"/>
              <a:buNone/>
            </a:pPr>
            <a:endParaRPr lang="en-US" dirty="0"/>
          </a:p>
          <a:p>
            <a:pPr marL="457200" lvl="1" indent="0" hangingPunct="1">
              <a:buFont typeface="Arial"/>
              <a:buNone/>
            </a:pPr>
            <a:endParaRPr lang="en-US" dirty="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59B6CEB0-A834-BF71-52CC-3D62EE549093}"/>
              </a:ext>
            </a:extLst>
          </p:cNvPr>
          <p:cNvSpPr txBox="1">
            <a:spLocks/>
          </p:cNvSpPr>
          <p:nvPr/>
        </p:nvSpPr>
        <p:spPr>
          <a:xfrm>
            <a:off x="1310630" y="5670058"/>
            <a:ext cx="9119480" cy="9110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1pPr>
            <a:lvl2pPr marL="790575" marR="0" indent="-333375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2pPr>
            <a:lvl3pPr marL="1234439" marR="0" indent="-320039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3pPr>
            <a:lvl4pPr marL="1727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4pPr>
            <a:lvl5pPr marL="21844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5pPr>
            <a:lvl6pPr marL="26416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0988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5560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013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9525" indent="0" algn="ctr">
              <a:buNone/>
            </a:pPr>
            <a:r>
              <a:rPr lang="en-US" dirty="0"/>
              <a:t>Demonstration, assessment, and model development of Icarus for applications related to Dragonfly </a:t>
            </a:r>
          </a:p>
          <a:p>
            <a:pPr marL="9525" indent="0">
              <a:buNone/>
            </a:pPr>
            <a:endParaRPr lang="en-US" dirty="0"/>
          </a:p>
          <a:p>
            <a:pPr marL="9525" indent="0">
              <a:buNone/>
            </a:pPr>
            <a:endParaRPr lang="en-US" dirty="0"/>
          </a:p>
          <a:p>
            <a:pPr marL="457200" lvl="1" indent="0" hangingPunct="1">
              <a:buFont typeface="Arial"/>
              <a:buNone/>
            </a:pPr>
            <a:endParaRPr lang="en-US" dirty="0"/>
          </a:p>
          <a:p>
            <a:pPr marL="457200" lvl="1" indent="0" hangingPunct="1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2011289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C16D405-6354-E1CD-F653-BF13DE598B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43" y="1505196"/>
            <a:ext cx="11192934" cy="5111504"/>
          </a:xfrm>
        </p:spPr>
        <p:txBody>
          <a:bodyPr>
            <a:normAutofit/>
          </a:bodyPr>
          <a:lstStyle/>
          <a:p>
            <a:r>
              <a:rPr lang="en-US" dirty="0"/>
              <a:t>Use Icarus for</a:t>
            </a:r>
          </a:p>
          <a:p>
            <a:pPr lvl="1"/>
            <a:r>
              <a:rPr lang="en-US" dirty="0"/>
              <a:t>one-dimensional analysis of the material stack-up at select points on the heatshield to predict the in-depth temperatures, i.e., simulate thermocouple (TC) measurements</a:t>
            </a:r>
          </a:p>
          <a:p>
            <a:pPr marL="1051560" lvl="2" indent="-320040"/>
            <a:r>
              <a:rPr lang="en-US" dirty="0"/>
              <a:t>Perform a Monte-Carlo analysis to assess the optimal TC depth</a:t>
            </a:r>
          </a:p>
          <a:p>
            <a:pPr marL="718184" lvl="2" indent="0">
              <a:buNone/>
            </a:pPr>
            <a:endParaRPr lang="en-US" dirty="0"/>
          </a:p>
          <a:p>
            <a:pPr lvl="1"/>
            <a:r>
              <a:rPr lang="en-US" dirty="0"/>
              <a:t>three-dimensional simulations of Dragonfly heatshield </a:t>
            </a:r>
          </a:p>
          <a:p>
            <a:pPr marL="1051559" lvl="2"/>
            <a:r>
              <a:rPr lang="en-US" dirty="0"/>
              <a:t>Decoupled US3D / Icarus</a:t>
            </a:r>
          </a:p>
          <a:p>
            <a:pPr marL="1051559" lvl="2"/>
            <a:r>
              <a:rPr lang="en-US" dirty="0"/>
              <a:t>Fully-coupled simulations using Ares plugin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8EB742D-E050-D777-88AA-757FC7AC3D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B32C4E-676F-05A9-5A0E-21710EA94B7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5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B5D49F9-5A93-DECE-1F43-0B520712C520}"/>
              </a:ext>
            </a:extLst>
          </p:cNvPr>
          <p:cNvSpPr/>
          <p:nvPr/>
        </p:nvSpPr>
        <p:spPr>
          <a:xfrm>
            <a:off x="1114097" y="4834550"/>
            <a:ext cx="7556937" cy="91440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06BF4E-D20D-AE09-669A-36116F38721A}"/>
              </a:ext>
            </a:extLst>
          </p:cNvPr>
          <p:cNvSpPr txBox="1"/>
          <p:nvPr/>
        </p:nvSpPr>
        <p:spPr>
          <a:xfrm>
            <a:off x="1291601" y="4968585"/>
            <a:ext cx="7034527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sym typeface="Calibri"/>
              </a:rPr>
              <a:t>Thursday morning: Olivia Schroder </a:t>
            </a:r>
            <a:r>
              <a:rPr kumimoji="0" lang="en-US" sz="18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sym typeface="Calibri"/>
              </a:rPr>
              <a:t>will give a talk about the development of Ares for multi-physics coupling in US3D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BFF2273-1BF0-9964-2FEC-44684509162F}"/>
              </a:ext>
            </a:extLst>
          </p:cNvPr>
          <p:cNvSpPr/>
          <p:nvPr/>
        </p:nvSpPr>
        <p:spPr>
          <a:xfrm>
            <a:off x="1114097" y="5795599"/>
            <a:ext cx="9122979" cy="914400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C622DF7-57B8-787C-7629-58903E064981}"/>
              </a:ext>
            </a:extLst>
          </p:cNvPr>
          <p:cNvSpPr txBox="1"/>
          <p:nvPr/>
        </p:nvSpPr>
        <p:spPr>
          <a:xfrm>
            <a:off x="1407214" y="5888898"/>
            <a:ext cx="8745779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Several posters on CFD / Material response coupling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6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sym typeface="Calibri"/>
              </a:rPr>
              <a:t>- </a:t>
            </a:r>
            <a:r>
              <a:rPr lang="en-US" sz="16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Coupling CFD and Material Response for Analysis of Mars Entry : </a:t>
            </a:r>
            <a:r>
              <a:rPr lang="en-US" sz="1600" i="1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John Thornton, Dinesh Prabhu, </a:t>
            </a:r>
            <a:r>
              <a:rPr lang="en-US" sz="1600" i="1" dirty="0" err="1">
                <a:latin typeface="Helvetica Neue Thin" panose="020B0403020202020204" pitchFamily="34" charset="0"/>
                <a:ea typeface="Helvetica Neue Thin" panose="020B0403020202020204" pitchFamily="34" charset="0"/>
              </a:rPr>
              <a:t>Jeremie</a:t>
            </a:r>
            <a:r>
              <a:rPr lang="en-US" sz="1600" i="1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 </a:t>
            </a:r>
            <a:r>
              <a:rPr lang="en-US" sz="1600" i="1" dirty="0" err="1">
                <a:latin typeface="Helvetica Neue Thin" panose="020B0403020202020204" pitchFamily="34" charset="0"/>
                <a:ea typeface="Helvetica Neue Thin" panose="020B0403020202020204" pitchFamily="34" charset="0"/>
              </a:rPr>
              <a:t>Meurisse</a:t>
            </a:r>
            <a:r>
              <a:rPr lang="en-US" sz="1600" i="1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, Arnaud </a:t>
            </a:r>
            <a:r>
              <a:rPr lang="en-US" sz="1600" i="1" dirty="0" err="1">
                <a:latin typeface="Helvetica Neue Thin" panose="020B0403020202020204" pitchFamily="34" charset="0"/>
                <a:ea typeface="Helvetica Neue Thin" panose="020B0403020202020204" pitchFamily="34" charset="0"/>
              </a:rPr>
              <a:t>Borner</a:t>
            </a:r>
            <a:r>
              <a:rPr lang="en-US" sz="1600" i="1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, Josh Monk, Brett </a:t>
            </a:r>
            <a:r>
              <a:rPr lang="en-US" sz="1600" i="1" dirty="0" err="1">
                <a:latin typeface="Helvetica Neue Thin" panose="020B0403020202020204" pitchFamily="34" charset="0"/>
                <a:ea typeface="Helvetica Neue Thin" panose="020B0403020202020204" pitchFamily="34" charset="0"/>
              </a:rPr>
              <a:t>Cruden</a:t>
            </a:r>
            <a:endParaRPr kumimoji="0" lang="en-US" sz="1600" i="1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Thin" panose="020B0403020202020204" pitchFamily="34" charset="0"/>
              <a:ea typeface="Helvetica Neue Thin" panose="020B0403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626094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44B666-B4FA-03C9-6CBC-B07A5AF7B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5427459" cy="408040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Heatshield material </a:t>
            </a:r>
            <a:r>
              <a:rPr lang="en-US" dirty="0" err="1"/>
              <a:t>stackup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Material response simulations</a:t>
            </a:r>
          </a:p>
          <a:p>
            <a:pPr lvl="1">
              <a:buFont typeface="System Font Regular"/>
              <a:buChar char="✓"/>
            </a:pPr>
            <a:r>
              <a:rPr lang="en-US" sz="1800" dirty="0"/>
              <a:t>Pyrolysis</a:t>
            </a:r>
          </a:p>
          <a:p>
            <a:pPr lvl="1">
              <a:buFont typeface="System Font Regular"/>
              <a:buChar char="✓"/>
            </a:pPr>
            <a:r>
              <a:rPr lang="en-US" sz="1800" dirty="0"/>
              <a:t>Darcy’s law for convective transport</a:t>
            </a:r>
          </a:p>
          <a:p>
            <a:r>
              <a:rPr lang="en-US" dirty="0"/>
              <a:t>Titan Environment</a:t>
            </a:r>
          </a:p>
          <a:p>
            <a:pPr lvl="1"/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94.3% nitrogen </a:t>
            </a:r>
            <a:r>
              <a:rPr lang="en-US" sz="2000" dirty="0"/>
              <a:t>– expect little recession and is currently neglected</a:t>
            </a:r>
          </a:p>
          <a:p>
            <a:r>
              <a:rPr lang="en-US" sz="2400" dirty="0"/>
              <a:t>Boundary conditions – solve the surface mass / energy balance</a:t>
            </a:r>
          </a:p>
          <a:p>
            <a:pPr lvl="1"/>
            <a:endParaRPr lang="en-US" sz="2000" dirty="0"/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B31908-7679-BA55-B643-13D2CFD7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Dragonfly Thermal Protection System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E26DBD-A438-B668-2C0B-25D6FA61CEA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 descr="A picture containing shape&#10;&#10;Description automatically generated">
            <a:extLst>
              <a:ext uri="{FF2B5EF4-FFF2-40B4-BE49-F238E27FC236}">
                <a16:creationId xmlns:a16="http://schemas.microsoft.com/office/drawing/2014/main" id="{B9675D36-6A16-DCB3-377A-EE30E1E54F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3284" y="1348898"/>
            <a:ext cx="6191242" cy="526780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43C5774-C706-C6E1-B97A-7601970A6C17}"/>
              </a:ext>
            </a:extLst>
          </p:cNvPr>
          <p:cNvGrpSpPr/>
          <p:nvPr/>
        </p:nvGrpSpPr>
        <p:grpSpPr>
          <a:xfrm>
            <a:off x="839242" y="1998231"/>
            <a:ext cx="5409158" cy="827703"/>
            <a:chOff x="821592" y="2010745"/>
            <a:chExt cx="5409158" cy="82770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530918D-8B35-E4A0-A673-6FCA2D66F5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0181" b="31891"/>
            <a:stretch/>
          </p:blipFill>
          <p:spPr>
            <a:xfrm>
              <a:off x="821592" y="2010745"/>
              <a:ext cx="812474" cy="625127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3E7D31FC-C4C8-9A76-3AEE-560476619A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876" b="31891"/>
            <a:stretch/>
          </p:blipFill>
          <p:spPr>
            <a:xfrm>
              <a:off x="1752063" y="2012873"/>
              <a:ext cx="4478687" cy="625127"/>
            </a:xfrm>
            <a:prstGeom prst="rect">
              <a:avLst/>
            </a:prstGeom>
          </p:spPr>
        </p:pic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8035A83-7C54-E4BF-B082-1C0336A0A2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93993" y="2410550"/>
              <a:ext cx="213428" cy="0"/>
            </a:xfrm>
            <a:prstGeom prst="line">
              <a:avLst/>
            </a:prstGeom>
            <a:ln w="12700">
              <a:solidFill>
                <a:schemeClr val="tx1"/>
              </a:solidFill>
              <a:prstDash val="sysDot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CBFB53-ED14-9555-0F44-B89147466C17}"/>
                </a:ext>
              </a:extLst>
            </p:cNvPr>
            <p:cNvSpPr txBox="1"/>
            <p:nvPr/>
          </p:nvSpPr>
          <p:spPr>
            <a:xfrm>
              <a:off x="1400966" y="2469118"/>
              <a:ext cx="525142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PICA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02C20F0-D59A-D113-29CF-9421E3BAC87D}"/>
                </a:ext>
              </a:extLst>
            </p:cNvPr>
            <p:cNvSpPr txBox="1"/>
            <p:nvPr/>
          </p:nvSpPr>
          <p:spPr>
            <a:xfrm>
              <a:off x="2893034" y="2469118"/>
              <a:ext cx="2251576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+mn-lt"/>
                  <a:ea typeface="+mn-ea"/>
                  <a:cs typeface="+mn-cs"/>
                  <a:sym typeface="Calibri"/>
                </a:rPr>
                <a:t>Aluminum Honeycomb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9F6A12B5-6195-6ADD-6BDB-C5B72F462EAC}"/>
              </a:ext>
            </a:extLst>
          </p:cNvPr>
          <p:cNvSpPr txBox="1"/>
          <p:nvPr/>
        </p:nvSpPr>
        <p:spPr>
          <a:xfrm>
            <a:off x="8852915" y="5354238"/>
            <a:ext cx="2761569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sym typeface="Calibri"/>
              </a:rPr>
              <a:t>NOTE: This presentation focuses only on the heatshield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38D4724-435E-4D22-8446-A52287001E32}"/>
              </a:ext>
            </a:extLst>
          </p:cNvPr>
          <p:cNvCxnSpPr>
            <a:cxnSpLocks/>
          </p:cNvCxnSpPr>
          <p:nvPr/>
        </p:nvCxnSpPr>
        <p:spPr>
          <a:xfrm>
            <a:off x="6096000" y="2398036"/>
            <a:ext cx="304800" cy="40858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56ABF28-3C70-7EEC-497F-5A2CD6C119C1}"/>
              </a:ext>
            </a:extLst>
          </p:cNvPr>
          <p:cNvCxnSpPr>
            <a:cxnSpLocks/>
          </p:cNvCxnSpPr>
          <p:nvPr/>
        </p:nvCxnSpPr>
        <p:spPr>
          <a:xfrm flipV="1">
            <a:off x="6096000" y="1567664"/>
            <a:ext cx="3202966" cy="8303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60BDD0F-CAD8-51A2-0407-669C263C6430}"/>
              </a:ext>
            </a:extLst>
          </p:cNvPr>
          <p:cNvCxnSpPr>
            <a:cxnSpLocks/>
          </p:cNvCxnSpPr>
          <p:nvPr/>
        </p:nvCxnSpPr>
        <p:spPr>
          <a:xfrm flipV="1">
            <a:off x="6096000" y="1828800"/>
            <a:ext cx="2642886" cy="5692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9EBD93C6-1F83-BECD-9D22-E1397701DE1C}"/>
              </a:ext>
            </a:extLst>
          </p:cNvPr>
          <p:cNvSpPr txBox="1"/>
          <p:nvPr/>
        </p:nvSpPr>
        <p:spPr>
          <a:xfrm>
            <a:off x="6673516" y="6277566"/>
            <a:ext cx="164884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Stagnation point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5B66342-4D46-0CD3-5CD4-AC98FAC69EA1}"/>
              </a:ext>
            </a:extLst>
          </p:cNvPr>
          <p:cNvSpPr txBox="1"/>
          <p:nvPr/>
        </p:nvSpPr>
        <p:spPr>
          <a:xfrm>
            <a:off x="8580539" y="2503489"/>
            <a:ext cx="141160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Fore-shoulder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93F62A8-DF55-1F93-3FF5-5EEAF5175C8F}"/>
              </a:ext>
            </a:extLst>
          </p:cNvPr>
          <p:cNvSpPr txBox="1"/>
          <p:nvPr/>
        </p:nvSpPr>
        <p:spPr>
          <a:xfrm>
            <a:off x="9571682" y="1287651"/>
            <a:ext cx="126893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Aft-shoulder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634FF25-1208-E96A-38A9-85D39754AC34}"/>
              </a:ext>
            </a:extLst>
          </p:cNvPr>
          <p:cNvGrpSpPr/>
          <p:nvPr/>
        </p:nvGrpSpPr>
        <p:grpSpPr>
          <a:xfrm>
            <a:off x="969725" y="6107702"/>
            <a:ext cx="4866762" cy="307778"/>
            <a:chOff x="969725" y="6107702"/>
            <a:chExt cx="4866762" cy="3077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42FC50F4-C3BD-C6D5-EB12-D456BBA87AC4}"/>
                    </a:ext>
                  </a:extLst>
                </p:cNvPr>
                <p:cNvSpPr txBox="1"/>
                <p:nvPr/>
              </p:nvSpPr>
              <p:spPr>
                <a:xfrm>
                  <a:off x="1515625" y="6107702"/>
                  <a:ext cx="4320862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𝑟𝑎𝑑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𝜎𝜖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Sup>
                              <m:sSub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∞</m:t>
                                </m:r>
                              </m:sub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bSup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𝑐𝑜𝑛𝑑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charset="0"/>
                          </a:rPr>
                          <m:t>=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38" name="TextBox 37">
                  <a:extLst>
                    <a:ext uri="{FF2B5EF4-FFF2-40B4-BE49-F238E27FC236}">
                      <a16:creationId xmlns:a16="http://schemas.microsoft.com/office/drawing/2014/main" id="{42FC50F4-C3BD-C6D5-EB12-D456BBA87AC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15625" y="6107702"/>
                  <a:ext cx="4320862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880" r="-880" b="-2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AFF019-FD22-DC7B-E086-32085D73905C}"/>
                    </a:ext>
                  </a:extLst>
                </p:cNvPr>
                <p:cNvSpPr txBox="1"/>
                <p:nvPr/>
              </p:nvSpPr>
              <p:spPr>
                <a:xfrm>
                  <a:off x="969725" y="6107703"/>
                  <a:ext cx="43056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EAFF019-FD22-DC7B-E086-32085D7390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9725" y="6107703"/>
                  <a:ext cx="430567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11429" r="-8571" b="-1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79D2173-AA56-C91D-7D1F-F61C9CB7C116}"/>
              </a:ext>
            </a:extLst>
          </p:cNvPr>
          <p:cNvGrpSpPr/>
          <p:nvPr/>
        </p:nvGrpSpPr>
        <p:grpSpPr>
          <a:xfrm>
            <a:off x="969725" y="5588243"/>
            <a:ext cx="3711622" cy="423317"/>
            <a:chOff x="1050395" y="5544665"/>
            <a:chExt cx="3711622" cy="42331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D5F528B-803F-56D1-3FE7-8361D389692C}"/>
                    </a:ext>
                  </a:extLst>
                </p:cNvPr>
                <p:cNvSpPr txBox="1"/>
                <p:nvPr/>
              </p:nvSpPr>
              <p:spPr>
                <a:xfrm>
                  <a:off x="1050395" y="5567669"/>
                  <a:ext cx="446020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: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D5F528B-803F-56D1-3FE7-8361D389692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50395" y="5567669"/>
                  <a:ext cx="446020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3889" r="-8333" b="-1923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5" name="Text Placeholder 1">
              <a:extLst>
                <a:ext uri="{FF2B5EF4-FFF2-40B4-BE49-F238E27FC236}">
                  <a16:creationId xmlns:a16="http://schemas.microsoft.com/office/drawing/2014/main" id="{07D76D61-5399-7AF4-8854-DFDE4D3811A7}"/>
                </a:ext>
              </a:extLst>
            </p:cNvPr>
            <p:cNvSpPr txBox="1">
              <a:spLocks/>
            </p:cNvSpPr>
            <p:nvPr/>
          </p:nvSpPr>
          <p:spPr>
            <a:xfrm>
              <a:off x="1555356" y="5544665"/>
              <a:ext cx="3206661" cy="42331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lIns="45719" rIns="45719">
              <a:normAutofit/>
            </a:bodyPr>
            <a:lstStyle>
              <a:lvl1pPr marL="342900" marR="0" indent="-342900" algn="l" defTabSz="45720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2600" b="0" i="0" u="none" strike="noStrike" cap="none" spc="0" baseline="0">
                  <a:solidFill>
                    <a:srgbClr val="000000"/>
                  </a:solidFill>
                  <a:uFillTx/>
                  <a:latin typeface="Helvetica Neue Thin" panose="020B0403020202020204" pitchFamily="34" charset="0"/>
                  <a:ea typeface="Helvetica Neue Thin" panose="020B0403020202020204" pitchFamily="34" charset="0"/>
                  <a:cs typeface="Helvetica Neue Thin" panose="020B0403020202020204" pitchFamily="34" charset="0"/>
                  <a:sym typeface="Helvetica Neue Light"/>
                </a:defRPr>
              </a:lvl1pPr>
              <a:lvl2pPr marL="790575" marR="0" indent="-333375" algn="l" defTabSz="45720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/>
                <a:buChar char="–"/>
                <a:tabLst/>
                <a:defRPr sz="2200" b="0" i="0" u="none" strike="noStrike" cap="none" spc="0" baseline="0">
                  <a:solidFill>
                    <a:srgbClr val="000000"/>
                  </a:solidFill>
                  <a:uFillTx/>
                  <a:latin typeface="Helvetica Neue Thin" panose="020B0403020202020204" pitchFamily="34" charset="0"/>
                  <a:ea typeface="Helvetica Neue Thin" panose="020B0403020202020204" pitchFamily="34" charset="0"/>
                  <a:cs typeface="Helvetica Neue Thin" panose="020B0403020202020204" pitchFamily="34" charset="0"/>
                  <a:sym typeface="Helvetica Neue Light"/>
                </a:defRPr>
              </a:lvl2pPr>
              <a:lvl3pPr marL="1234439" marR="0" indent="-320039" algn="l" defTabSz="45720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2000" b="0" i="0" u="none" strike="noStrike" cap="none" spc="0" baseline="0">
                  <a:solidFill>
                    <a:srgbClr val="000000"/>
                  </a:solidFill>
                  <a:uFillTx/>
                  <a:latin typeface="Helvetica Neue Thin" panose="020B0403020202020204" pitchFamily="34" charset="0"/>
                  <a:ea typeface="Helvetica Neue Thin" panose="020B0403020202020204" pitchFamily="34" charset="0"/>
                  <a:cs typeface="Helvetica Neue Thin" panose="020B0403020202020204" pitchFamily="34" charset="0"/>
                  <a:sym typeface="Helvetica Neue Light"/>
                </a:defRPr>
              </a:lvl3pPr>
              <a:lvl4pPr marL="1727200" marR="0" indent="-355600" algn="l" defTabSz="45720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/>
                <a:buChar char="–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Helvetica Neue Thin" panose="020B0403020202020204" pitchFamily="34" charset="0"/>
                  <a:ea typeface="Helvetica Neue Thin" panose="020B0403020202020204" pitchFamily="34" charset="0"/>
                  <a:cs typeface="Helvetica Neue Thin" panose="020B0403020202020204" pitchFamily="34" charset="0"/>
                  <a:sym typeface="Helvetica Neue Light"/>
                </a:defRPr>
              </a:lvl4pPr>
              <a:lvl5pPr marL="2184400" marR="0" indent="-355600" algn="l" defTabSz="45720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/>
                <a:buChar char="»"/>
                <a:tabLst/>
                <a:defRPr sz="1800" b="0" i="0" u="none" strike="noStrike" cap="none" spc="0" baseline="0">
                  <a:solidFill>
                    <a:srgbClr val="000000"/>
                  </a:solidFill>
                  <a:uFillTx/>
                  <a:latin typeface="Helvetica Neue Thin" panose="020B0403020202020204" pitchFamily="34" charset="0"/>
                  <a:ea typeface="Helvetica Neue Thin" panose="020B0403020202020204" pitchFamily="34" charset="0"/>
                  <a:cs typeface="Helvetica Neue Thin" panose="020B0403020202020204" pitchFamily="34" charset="0"/>
                  <a:sym typeface="Helvetica Neue Light"/>
                </a:defRPr>
              </a:lvl5pPr>
              <a:lvl6pPr marL="2641600" marR="0" indent="-355600" algn="l" defTabSz="45720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6pPr>
              <a:lvl7pPr marL="3098800" marR="0" indent="-355600" algn="l" defTabSz="45720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7pPr>
              <a:lvl8pPr marL="3556000" marR="0" indent="-355600" algn="l" defTabSz="45720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8pPr>
              <a:lvl9pPr marL="4013200" marR="0" indent="-355600" algn="l" defTabSz="457200" latinLnBrk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Pct val="100000"/>
                <a:buFont typeface="Arial"/>
                <a:buChar char="•"/>
                <a:tabLst/>
                <a:defRPr sz="2800" b="0" i="0" u="none" strike="noStrike" cap="none" spc="0" baseline="0">
                  <a:solidFill>
                    <a:srgbClr val="000000"/>
                  </a:solidFill>
                  <a:uFillTx/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lvl9pPr>
            </a:lstStyle>
            <a:p>
              <a:pPr marL="0" indent="0" hangingPunct="1">
                <a:buNone/>
              </a:pPr>
              <a:r>
                <a:rPr lang="en-US" sz="1800" dirty="0">
                  <a:latin typeface="+mn-lt"/>
                </a:rPr>
                <a:t>specified surface pressure</a:t>
              </a:r>
            </a:p>
            <a:p>
              <a:pPr marL="457200" lvl="1" indent="0" hangingPunct="1">
                <a:buNone/>
              </a:pPr>
              <a:endParaRPr lang="en-US" sz="2000" dirty="0"/>
            </a:p>
            <a:p>
              <a:pPr marL="457200" lvl="1" indent="0" hangingPunct="1">
                <a:buFont typeface="Arial"/>
                <a:buNone/>
              </a:pP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4776825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DDA8B6FC-66D6-4CD2-9537-6A9AB6888AAB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348343" y="1505196"/>
                <a:ext cx="11192934" cy="5111504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Monte-Carlo analysis of one-dimensional material response simulations to guide the decision of thermocouple (TC) plug design</a:t>
                </a:r>
              </a:p>
              <a:p>
                <a:pPr lvl="1"/>
                <a:r>
                  <a:rPr lang="en-US" dirty="0"/>
                  <a:t>Desire to locate TCs near surface</a:t>
                </a:r>
              </a:p>
              <a:p>
                <a:pPr lvl="2"/>
                <a:r>
                  <a:rPr lang="en-US" dirty="0"/>
                  <a:t>Increased sensitivity to changes in the environment</a:t>
                </a:r>
              </a:p>
              <a:p>
                <a:pPr lvl="1"/>
                <a:r>
                  <a:rPr lang="en-US" dirty="0"/>
                  <a:t>Limitations</a:t>
                </a:r>
              </a:p>
              <a:p>
                <a:pPr lvl="2"/>
                <a:r>
                  <a:rPr lang="en-US" dirty="0"/>
                  <a:t>Thermocouple operational limits</a:t>
                </a:r>
              </a:p>
              <a:p>
                <a:pPr lvl="3"/>
                <a:r>
                  <a:rPr lang="en-US" sz="2000" b="0" dirty="0"/>
                  <a:t>R-type TC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b="0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sz="2000" b="0" i="1">
                        <a:latin typeface="Cambria Math" panose="02040503050406030204" pitchFamily="18" charset="0"/>
                      </a:rPr>
                      <m:t>=1750 </m:t>
                    </m:r>
                    <m:r>
                      <m:rPr>
                        <m:nor/>
                      </m:rPr>
                      <a:rPr lang="en-US" sz="2000" b="0"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endParaRPr lang="en-US" sz="2000" dirty="0"/>
              </a:p>
              <a:p>
                <a:pPr lvl="3"/>
                <a:r>
                  <a:rPr lang="en-US" sz="2000" b="0" dirty="0"/>
                  <a:t>K-type TC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=1</m:t>
                    </m:r>
                    <m:r>
                      <a:rPr lang="en-US" sz="2000" b="0" i="1">
                        <a:latin typeface="Cambria Math" panose="02040503050406030204" pitchFamily="18" charset="0"/>
                      </a:rPr>
                      <m:t>53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0 </m:t>
                    </m:r>
                    <m:r>
                      <m:rPr>
                        <m:nor/>
                      </m:rPr>
                      <a:rPr lang="en-US" sz="2000" b="0">
                        <a:latin typeface="Cambria Math" panose="02040503050406030204" pitchFamily="18" charset="0"/>
                      </a:rPr>
                      <m:t>K</m:t>
                    </m:r>
                  </m:oMath>
                </a14:m>
                <a:endParaRPr lang="en-US" sz="2000" b="0" dirty="0"/>
              </a:p>
              <a:p>
                <a:pPr lvl="2"/>
                <a:r>
                  <a:rPr lang="en-US" sz="2200" dirty="0"/>
                  <a:t>Installation </a:t>
                </a:r>
                <a:endParaRPr lang="en-US" dirty="0"/>
              </a:p>
              <a:p>
                <a:r>
                  <a:rPr lang="en-US" dirty="0"/>
                  <a:t>Uncertainties:</a:t>
                </a:r>
              </a:p>
              <a:p>
                <a:pPr lvl="1"/>
                <a:r>
                  <a:rPr lang="en-US" dirty="0"/>
                  <a:t>Aerothermal environment, </a:t>
                </a:r>
                <a:r>
                  <a:rPr lang="en-US" i="1" dirty="0"/>
                  <a:t>i.e.</a:t>
                </a:r>
                <a:r>
                  <a:rPr lang="en-US" dirty="0"/>
                  <a:t>, the surface energy balance</a:t>
                </a:r>
              </a:p>
              <a:p>
                <a:pPr lvl="1"/>
                <a:r>
                  <a:rPr lang="en-US" dirty="0"/>
                  <a:t>Material properties of PICA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lvl="1"/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DDA8B6FC-66D6-4CD2-9537-6A9AB6888A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48343" y="1505196"/>
                <a:ext cx="11192934" cy="5111504"/>
              </a:xfrm>
              <a:blipFill>
                <a:blip r:embed="rId2"/>
                <a:stretch>
                  <a:fillRect l="-1247" t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98B0C675-CB98-E68F-5CBB-AA4034727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DragSTR</a:t>
            </a:r>
            <a:r>
              <a:rPr lang="en-US" dirty="0"/>
              <a:t> Plug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4FF14-F2F2-D447-BAD3-6B9765AB257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C0F16A-3FAE-4316-12A5-A5382153009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91" t="6809" r="1" b="21875"/>
          <a:stretch/>
        </p:blipFill>
        <p:spPr>
          <a:xfrm>
            <a:off x="8334298" y="2841896"/>
            <a:ext cx="3206979" cy="233834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C28A2E-3519-B264-38DF-89DEDB8B8916}"/>
              </a:ext>
            </a:extLst>
          </p:cNvPr>
          <p:cNvSpPr txBox="1"/>
          <p:nvPr/>
        </p:nvSpPr>
        <p:spPr>
          <a:xfrm>
            <a:off x="8866488" y="2467677"/>
            <a:ext cx="14253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/>
              <a:t>DragSTR</a:t>
            </a:r>
            <a:r>
              <a:rPr lang="en-US" b="0" dirty="0"/>
              <a:t> Plug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8FEB81-CBCD-514F-AE04-104688D3A667}"/>
              </a:ext>
            </a:extLst>
          </p:cNvPr>
          <p:cNvSpPr txBox="1"/>
          <p:nvPr/>
        </p:nvSpPr>
        <p:spPr>
          <a:xfrm>
            <a:off x="8759255" y="5180242"/>
            <a:ext cx="278202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Each plug contains 1-3 TCs and is flush-mounted</a:t>
            </a:r>
          </a:p>
        </p:txBody>
      </p:sp>
    </p:spTree>
    <p:extLst>
      <p:ext uri="{BB962C8B-B14F-4D97-AF65-F5344CB8AC3E}">
        <p14:creationId xmlns:p14="http://schemas.microsoft.com/office/powerpoint/2010/main" val="75799210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5DC250-2C3F-B6BD-78BB-8F4DB529D8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43" y="1505196"/>
            <a:ext cx="6052457" cy="2319966"/>
          </a:xfrm>
        </p:spPr>
        <p:txBody>
          <a:bodyPr>
            <a:normAutofit/>
          </a:bodyPr>
          <a:lstStyle/>
          <a:p>
            <a:r>
              <a:rPr lang="en-US" sz="2400" dirty="0"/>
              <a:t>Uniform sampling between the nominal and margined environments</a:t>
            </a:r>
          </a:p>
          <a:p>
            <a:pPr lvl="1"/>
            <a:r>
              <a:rPr lang="en-US" sz="1800" dirty="0"/>
              <a:t>Convective / radiative heating and pressure</a:t>
            </a:r>
          </a:p>
          <a:p>
            <a:r>
              <a:rPr lang="en-US" sz="2400" dirty="0"/>
              <a:t>PICA property uncertainties</a:t>
            </a:r>
          </a:p>
          <a:p>
            <a:pPr lvl="1"/>
            <a:r>
              <a:rPr lang="en-US" sz="1900" dirty="0"/>
              <a:t>Adopted from study conducted for the MEDLI2 flight reconstruction</a:t>
            </a:r>
          </a:p>
          <a:p>
            <a:endParaRPr lang="en-US" sz="2800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E6F067-50C7-251B-D095-172600F8A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Monte-Carlo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8618D-0A64-3B10-6D9C-98709E32917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8</a:t>
            </a:fld>
            <a:endParaRPr lang="en-US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17713532-2922-F5A1-E736-45BEE3CD888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" t="1614" r="1935" b="3693"/>
          <a:stretch/>
        </p:blipFill>
        <p:spPr bwMode="auto">
          <a:xfrm>
            <a:off x="6590613" y="1457184"/>
            <a:ext cx="5391769" cy="4277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14">
                <a:extLst>
                  <a:ext uri="{FF2B5EF4-FFF2-40B4-BE49-F238E27FC236}">
                    <a16:creationId xmlns:a16="http://schemas.microsoft.com/office/drawing/2014/main" id="{C83B44EF-792A-BA7B-4BDD-3CDB891BDE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5950593"/>
                  </p:ext>
                </p:extLst>
              </p:nvPr>
            </p:nvGraphicFramePr>
            <p:xfrm>
              <a:off x="794823" y="3894316"/>
              <a:ext cx="5307724" cy="23199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11274">
                      <a:extLst>
                        <a:ext uri="{9D8B030D-6E8A-4147-A177-3AD203B41FA5}">
                          <a16:colId xmlns:a16="http://schemas.microsoft.com/office/drawing/2014/main" val="3713338117"/>
                        </a:ext>
                      </a:extLst>
                    </a:gridCol>
                    <a:gridCol w="1800835">
                      <a:extLst>
                        <a:ext uri="{9D8B030D-6E8A-4147-A177-3AD203B41FA5}">
                          <a16:colId xmlns:a16="http://schemas.microsoft.com/office/drawing/2014/main" val="28499064"/>
                        </a:ext>
                      </a:extLst>
                    </a:gridCol>
                    <a:gridCol w="1895615">
                      <a:extLst>
                        <a:ext uri="{9D8B030D-6E8A-4147-A177-3AD203B41FA5}">
                          <a16:colId xmlns:a16="http://schemas.microsoft.com/office/drawing/2014/main" val="645195585"/>
                        </a:ext>
                      </a:extLst>
                    </a:gridCol>
                  </a:tblGrid>
                  <a:tr h="38666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Name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Distribution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Parameters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2757293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b="0" smtClean="0"/>
                                  <m:t>Uniform</m:t>
                                </m:r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num>
                                  <m:den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f>
                                      <m:fPr>
                                        <m:type m:val="lin"/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200" b="0" smtClean="0">
                                            <a:latin typeface="Cambria Math" panose="02040503050406030204" pitchFamily="18" charset="0"/>
                                          </a:rPr>
                                          <m:t>𝑈</m:t>
                                        </m:r>
                                      </m:num>
                                      <m:den>
                                        <m:r>
                                          <a:rPr lang="en-US" sz="1200" b="0" smtClean="0">
                                            <a:latin typeface="Cambria Math" panose="02040503050406030204" pitchFamily="18" charset="0"/>
                                          </a:rPr>
                                          <m:t>𝜇</m:t>
                                        </m:r>
                                        <m:r>
                                          <a:rPr lang="en-US" sz="1200" b="0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den>
                                    </m:f>
                                  </m:den>
                                </m:f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1±0.018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71352626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b="0" smtClean="0"/>
                                  <m:t>Normal</m:t>
                                </m:r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num>
                                  <m:den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0.05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7654964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b="0" smtClean="0"/>
                                  <m:t>Normal</m:t>
                                </m:r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num>
                                  <m:den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0.03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02004180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b="0" smtClean="0"/>
                                  <m:t>Normal</m:t>
                                </m:r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f>
                                  <m:fPr>
                                    <m:type m:val="lin"/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𝜎</m:t>
                                    </m:r>
                                  </m:num>
                                  <m:den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𝜇</m:t>
                                    </m:r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0.12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17213872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𝑘</m:t>
                                    </m:r>
                                  </m:e>
                                  <m:sub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𝑐</m:t>
                                    </m:r>
                                  </m:sub>
                                </m:sSub>
                                <m:r>
                                  <a:rPr lang="en-US" sz="1200" b="0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200" b="0" smtClean="0"/>
                                  <m:t>Correlated</m:t>
                                </m:r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type m:val="lin"/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(15</m:t>
                                    </m:r>
                                  </m:num>
                                  <m:den>
                                    <m:r>
                                      <a:rPr lang="en-US" sz="1200" b="0" smtClean="0">
                                        <a:latin typeface="Cambria Math" panose="02040503050406030204" pitchFamily="18" charset="0"/>
                                      </a:rPr>
                                      <m:t>12)</m:t>
                                    </m:r>
                                    <m:sSub>
                                      <m:sSubPr>
                                        <m:ctrlPr>
                                          <a:rPr lang="en-US" sz="12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200" b="0" smtClean="0">
                                            <a:latin typeface="Cambria Math" panose="02040503050406030204" pitchFamily="18" charset="0"/>
                                          </a:rPr>
                                          <m:t>𝑘</m:t>
                                        </m:r>
                                      </m:e>
                                      <m:sub>
                                        <m:r>
                                          <a:rPr lang="en-US" sz="1200" b="0" smtClean="0">
                                            <a:latin typeface="Cambria Math" panose="02040503050406030204" pitchFamily="18" charset="0"/>
                                          </a:rPr>
                                          <m:t>𝑣</m:t>
                                        </m:r>
                                      </m:sub>
                                    </m:sSub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6576192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14">
                <a:extLst>
                  <a:ext uri="{FF2B5EF4-FFF2-40B4-BE49-F238E27FC236}">
                    <a16:creationId xmlns:a16="http://schemas.microsoft.com/office/drawing/2014/main" id="{C83B44EF-792A-BA7B-4BDD-3CDB891BDE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65950593"/>
                  </p:ext>
                </p:extLst>
              </p:nvPr>
            </p:nvGraphicFramePr>
            <p:xfrm>
              <a:off x="794823" y="3894316"/>
              <a:ext cx="5307724" cy="23199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11274">
                      <a:extLst>
                        <a:ext uri="{9D8B030D-6E8A-4147-A177-3AD203B41FA5}">
                          <a16:colId xmlns:a16="http://schemas.microsoft.com/office/drawing/2014/main" val="3713338117"/>
                        </a:ext>
                      </a:extLst>
                    </a:gridCol>
                    <a:gridCol w="1800835">
                      <a:extLst>
                        <a:ext uri="{9D8B030D-6E8A-4147-A177-3AD203B41FA5}">
                          <a16:colId xmlns:a16="http://schemas.microsoft.com/office/drawing/2014/main" val="28499064"/>
                        </a:ext>
                      </a:extLst>
                    </a:gridCol>
                    <a:gridCol w="1895615">
                      <a:extLst>
                        <a:ext uri="{9D8B030D-6E8A-4147-A177-3AD203B41FA5}">
                          <a16:colId xmlns:a16="http://schemas.microsoft.com/office/drawing/2014/main" val="645195585"/>
                        </a:ext>
                      </a:extLst>
                    </a:gridCol>
                  </a:tblGrid>
                  <a:tr h="386661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Name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Distribution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Parameters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12757293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87" t="-106667" r="-231496" b="-4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141" t="-106667" r="-107042" b="-49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0000" t="-106667" r="-1333" b="-49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71352626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87" t="-200000" r="-231496" b="-380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141" t="-200000" r="-107042" b="-380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0000" t="-200000" r="-1333" b="-3806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654964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87" t="-300000" r="-231496" b="-280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141" t="-300000" r="-107042" b="-28064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0000" t="-300000" r="-1333" b="-28064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702004180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87" t="-413333" r="-231496" b="-1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141" t="-413333" r="-107042" b="-19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0000" t="-413333" r="-1333" b="-19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217213872"/>
                      </a:ext>
                    </a:extLst>
                  </a:tr>
                  <a:tr h="3866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787" t="-496774" r="-231496" b="-838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90141" t="-496774" r="-107042" b="-838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80000" t="-496774" r="-1333" b="-8387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6576192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8863EC2F-C8F5-2FEA-73F7-6661F429E499}"/>
              </a:ext>
            </a:extLst>
          </p:cNvPr>
          <p:cNvSpPr txBox="1"/>
          <p:nvPr/>
        </p:nvSpPr>
        <p:spPr>
          <a:xfrm>
            <a:off x="3156871" y="6214282"/>
            <a:ext cx="2945676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400" dirty="0"/>
              <a:t>[H. Alpert et al. AIAA Paper 2022-0550]</a:t>
            </a:r>
            <a:endParaRPr kumimoji="0" lang="en-US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6004EA8-3F0B-4AE4-38FE-017870D88E1C}"/>
              </a:ext>
            </a:extLst>
          </p:cNvPr>
          <p:cNvSpPr txBox="1"/>
          <p:nvPr/>
        </p:nvSpPr>
        <p:spPr>
          <a:xfrm>
            <a:off x="7072133" y="5752618"/>
            <a:ext cx="4537276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sym typeface="Calibri"/>
              </a:rPr>
              <a:t>Mean values of surface environment variables (solid lines) with shaded regions delineating the bounds of the uniform distribution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046A50-FED8-43DA-208B-DBFC6CBD6351}"/>
              </a:ext>
            </a:extLst>
          </p:cNvPr>
          <p:cNvSpPr txBox="1"/>
          <p:nvPr/>
        </p:nvSpPr>
        <p:spPr>
          <a:xfrm>
            <a:off x="7430949" y="1196241"/>
            <a:ext cx="437523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sym typeface="Calibri"/>
              </a:rPr>
              <a:t>Surface quantities at stagnation point</a:t>
            </a:r>
          </a:p>
        </p:txBody>
      </p:sp>
    </p:spTree>
    <p:extLst>
      <p:ext uri="{BB962C8B-B14F-4D97-AF65-F5344CB8AC3E}">
        <p14:creationId xmlns:p14="http://schemas.microsoft.com/office/powerpoint/2010/main" val="2106640201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ACB079E-B315-2712-6ECD-6758FC9C9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Black-box Uncertainty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1CB18-250E-DBED-4577-5B83F1736D0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9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572517D-6F2A-5BDA-7BD4-58DB0E55E359}"/>
              </a:ext>
            </a:extLst>
          </p:cNvPr>
          <p:cNvSpPr/>
          <p:nvPr/>
        </p:nvSpPr>
        <p:spPr>
          <a:xfrm>
            <a:off x="405016" y="1236758"/>
            <a:ext cx="5330765" cy="5258635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62F1E6F-E11C-911D-B6D9-A9DAAA2CCCE0}"/>
              </a:ext>
            </a:extLst>
          </p:cNvPr>
          <p:cNvSpPr/>
          <p:nvPr/>
        </p:nvSpPr>
        <p:spPr>
          <a:xfrm>
            <a:off x="8495187" y="1605521"/>
            <a:ext cx="2046886" cy="1895128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600" dirty="0"/>
              <a:t>Case Generator :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runner</a:t>
            </a:r>
            <a:r>
              <a:rPr lang="en-US" sz="1600" dirty="0"/>
              <a:t> 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6233AC0-2632-7510-73B3-94811982EF01}"/>
              </a:ext>
            </a:extLst>
          </p:cNvPr>
          <p:cNvSpPr/>
          <p:nvPr/>
        </p:nvSpPr>
        <p:spPr>
          <a:xfrm>
            <a:off x="8824925" y="2293857"/>
            <a:ext cx="1520607" cy="51878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Step 1</a:t>
            </a:r>
          </a:p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INHEAT:CHAR</a:t>
            </a:r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64EE22-A2CB-9534-F40E-DE560F73C5E7}"/>
              </a:ext>
            </a:extLst>
          </p:cNvPr>
          <p:cNvSpPr txBox="1"/>
          <p:nvPr/>
        </p:nvSpPr>
        <p:spPr>
          <a:xfrm>
            <a:off x="6382031" y="2578019"/>
            <a:ext cx="1695717" cy="252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case_list.xlsx</a:t>
            </a: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F66FEC-F2A5-5045-B1A1-E022952EBB13}"/>
              </a:ext>
            </a:extLst>
          </p:cNvPr>
          <p:cNvSpPr txBox="1"/>
          <p:nvPr/>
        </p:nvSpPr>
        <p:spPr>
          <a:xfrm>
            <a:off x="6559589" y="4187749"/>
            <a:ext cx="1695717" cy="252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results.pkl</a:t>
            </a: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F9532A-8807-A61C-63A4-A4EAE124F379}"/>
              </a:ext>
            </a:extLst>
          </p:cNvPr>
          <p:cNvSpPr txBox="1"/>
          <p:nvPr/>
        </p:nvSpPr>
        <p:spPr>
          <a:xfrm>
            <a:off x="1011366" y="1242114"/>
            <a:ext cx="22527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uqdriver</a:t>
            </a:r>
            <a:endParaRPr lang="en-US" sz="2400" b="1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FFD70366-A5B9-F7F9-968B-E25E164D647A}"/>
              </a:ext>
            </a:extLst>
          </p:cNvPr>
          <p:cNvSpPr/>
          <p:nvPr/>
        </p:nvSpPr>
        <p:spPr>
          <a:xfrm>
            <a:off x="6319693" y="2500783"/>
            <a:ext cx="1759345" cy="162658"/>
          </a:xfrm>
          <a:prstGeom prst="rightArrow">
            <a:avLst>
              <a:gd name="adj1" fmla="val 19129"/>
              <a:gd name="adj2" fmla="val 72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47E9F0D-D49E-69F4-0A8B-AEC6347ED72D}"/>
              </a:ext>
            </a:extLst>
          </p:cNvPr>
          <p:cNvSpPr/>
          <p:nvPr/>
        </p:nvSpPr>
        <p:spPr>
          <a:xfrm>
            <a:off x="8691120" y="2848264"/>
            <a:ext cx="1788216" cy="54300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Step 2</a:t>
            </a:r>
          </a:p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SEB</a:t>
            </a:r>
            <a:endParaRPr lang="en-US" sz="1600" dirty="0"/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29F065A3-CAF5-88D7-B5E2-648CDC2F3DAD}"/>
              </a:ext>
            </a:extLst>
          </p:cNvPr>
          <p:cNvSpPr/>
          <p:nvPr/>
        </p:nvSpPr>
        <p:spPr>
          <a:xfrm rot="10800000">
            <a:off x="6319693" y="4072234"/>
            <a:ext cx="1759345" cy="162658"/>
          </a:xfrm>
          <a:prstGeom prst="rightArrow">
            <a:avLst>
              <a:gd name="adj1" fmla="val 19129"/>
              <a:gd name="adj2" fmla="val 72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C4FBF574-93B8-289F-620D-E9849D06222B}"/>
              </a:ext>
            </a:extLst>
          </p:cNvPr>
          <p:cNvSpPr/>
          <p:nvPr/>
        </p:nvSpPr>
        <p:spPr>
          <a:xfrm>
            <a:off x="646986" y="1702302"/>
            <a:ext cx="4883433" cy="1648166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Design of Experiments</a:t>
            </a:r>
          </a:p>
          <a:p>
            <a:pPr algn="ctr"/>
            <a:endParaRPr lang="en-US" sz="2000" i="1" u="sng" dirty="0"/>
          </a:p>
          <a:p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problem =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UQ(</a:t>
            </a: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config=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‘</a:t>
            </a:r>
            <a:r>
              <a:rPr lang="en-US" sz="2000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input.yml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’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2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problem.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setup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9C61ABC1-6DF2-5C95-193C-4A13C98CDFD6}"/>
              </a:ext>
            </a:extLst>
          </p:cNvPr>
          <p:cNvSpPr/>
          <p:nvPr/>
        </p:nvSpPr>
        <p:spPr>
          <a:xfrm>
            <a:off x="1165984" y="4764174"/>
            <a:ext cx="3599937" cy="1528499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Analysis</a:t>
            </a:r>
          </a:p>
          <a:p>
            <a:pPr algn="ctr"/>
            <a:endParaRPr lang="en-US" sz="2000" u="sng" dirty="0"/>
          </a:p>
          <a:p>
            <a:r>
              <a:rPr lang="en-US" sz="2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problem.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evaluate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sz="2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n-US" sz="200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200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problem.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analyze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endParaRPr lang="en-US" sz="1000" i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82DCF00A-D683-134B-5FED-8AA1DCDB97E2}"/>
              </a:ext>
            </a:extLst>
          </p:cNvPr>
          <p:cNvSpPr/>
          <p:nvPr/>
        </p:nvSpPr>
        <p:spPr>
          <a:xfrm>
            <a:off x="10002573" y="2909879"/>
            <a:ext cx="2046886" cy="189512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US" sz="1600" dirty="0"/>
              <a:t>Case Generator : </a:t>
            </a:r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icarusPy</a:t>
            </a:r>
            <a:r>
              <a:rPr lang="en-US" sz="1600" dirty="0"/>
              <a:t> 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F5BC2B71-9EBC-B50C-166A-CBCB5E2785A8}"/>
              </a:ext>
            </a:extLst>
          </p:cNvPr>
          <p:cNvSpPr/>
          <p:nvPr/>
        </p:nvSpPr>
        <p:spPr>
          <a:xfrm>
            <a:off x="10342692" y="3707990"/>
            <a:ext cx="1449972" cy="51878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57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icarus</a:t>
            </a:r>
            <a:endParaRPr lang="en-US" dirty="0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D05D1FE-1993-D51A-2912-44EEB0DF2B72}"/>
              </a:ext>
            </a:extLst>
          </p:cNvPr>
          <p:cNvSpPr/>
          <p:nvPr/>
        </p:nvSpPr>
        <p:spPr>
          <a:xfrm>
            <a:off x="1472478" y="3426078"/>
            <a:ext cx="2986950" cy="1243748"/>
          </a:xfrm>
          <a:prstGeom prst="round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US" sz="20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Backends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B511183-34BA-B4BD-7519-4194CE348DE8}"/>
              </a:ext>
            </a:extLst>
          </p:cNvPr>
          <p:cNvSpPr/>
          <p:nvPr/>
        </p:nvSpPr>
        <p:spPr>
          <a:xfrm>
            <a:off x="2801073" y="3552622"/>
            <a:ext cx="1658355" cy="983363"/>
          </a:xfrm>
          <a:prstGeom prst="roundRect">
            <a:avLst/>
          </a:prstGeom>
          <a:solidFill>
            <a:schemeClr val="tx2">
              <a:lumMod val="20000"/>
              <a:lumOff val="80000"/>
              <a:alpha val="57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DAKOTA</a:t>
            </a:r>
          </a:p>
          <a:p>
            <a:pPr algn="ctr"/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SALib</a:t>
            </a:r>
          </a:p>
          <a:p>
            <a:pPr algn="ctr"/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Numpy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/Pandas</a:t>
            </a:r>
            <a:endParaRPr lang="en-US" sz="16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63D58B-BEA0-C72D-68D4-8CD580D5D22A}"/>
              </a:ext>
            </a:extLst>
          </p:cNvPr>
          <p:cNvSpPr txBox="1"/>
          <p:nvPr/>
        </p:nvSpPr>
        <p:spPr>
          <a:xfrm>
            <a:off x="6382031" y="5026709"/>
            <a:ext cx="5404953" cy="923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Saltelli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, A., </a:t>
            </a: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Ratto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, M., Andres, T., </a:t>
            </a: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Campolongo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, F., </a:t>
            </a: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Cariboni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, J., </a:t>
            </a: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Gatelli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, D., </a:t>
            </a: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Saisana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, M., </a:t>
            </a: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Tarantola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, S. “Global Sensitivity Analysis : The Primer”, 2008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0CC4953-C16C-5DD8-B725-85A7D2122124}"/>
              </a:ext>
            </a:extLst>
          </p:cNvPr>
          <p:cNvSpPr txBox="1"/>
          <p:nvPr/>
        </p:nvSpPr>
        <p:spPr>
          <a:xfrm>
            <a:off x="6382031" y="5923343"/>
            <a:ext cx="175785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  <a:hlinkClick r:id="rId2"/>
              </a:rPr>
              <a:t>DAKOTA Package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217708-3356-148B-F748-57897BD5DF00}"/>
              </a:ext>
            </a:extLst>
          </p:cNvPr>
          <p:cNvSpPr txBox="1"/>
          <p:nvPr/>
        </p:nvSpPr>
        <p:spPr>
          <a:xfrm>
            <a:off x="6382031" y="6268406"/>
            <a:ext cx="417998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  <a:hlinkClick r:id="rId3"/>
              </a:rPr>
              <a:t>SALib : Sensitivity Analysis Library in Python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3A97D3-655F-2347-2D8E-5D32E7F6963A}"/>
              </a:ext>
            </a:extLst>
          </p:cNvPr>
          <p:cNvSpPr txBox="1"/>
          <p:nvPr/>
        </p:nvSpPr>
        <p:spPr>
          <a:xfrm>
            <a:off x="8753857" y="1308188"/>
            <a:ext cx="152060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EFT1 / Artemis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270539-B2D7-A458-9778-1A25B210DB3E}"/>
              </a:ext>
            </a:extLst>
          </p:cNvPr>
          <p:cNvSpPr txBox="1"/>
          <p:nvPr/>
        </p:nvSpPr>
        <p:spPr>
          <a:xfrm>
            <a:off x="10958222" y="2578019"/>
            <a:ext cx="75757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DrEAM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3543684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 descr="Diagram&#10;&#10;Description automatically generated">
            <a:extLst>
              <a:ext uri="{FF2B5EF4-FFF2-40B4-BE49-F238E27FC236}">
                <a16:creationId xmlns:a16="http://schemas.microsoft.com/office/drawing/2014/main" id="{20EDA5EC-0531-D573-B6FC-37CD8387F33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0" r="1609"/>
          <a:stretch/>
        </p:blipFill>
        <p:spPr>
          <a:xfrm>
            <a:off x="6411981" y="1179753"/>
            <a:ext cx="5710817" cy="567824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273B1BF-D6AF-9F01-263B-146F9A64A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of Monte-Carlo Study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37E51E-E9A2-54A3-952A-58A33B977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28" name="Picture 27" descr="Chart, scatter chart&#10;&#10;Description automatically generated">
            <a:extLst>
              <a:ext uri="{FF2B5EF4-FFF2-40B4-BE49-F238E27FC236}">
                <a16:creationId xmlns:a16="http://schemas.microsoft.com/office/drawing/2014/main" id="{A3C7621A-E031-1DFD-94F7-8F7DDC1226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" t="2961" r="1779" b="2842"/>
          <a:stretch/>
        </p:blipFill>
        <p:spPr>
          <a:xfrm>
            <a:off x="-401" y="1521040"/>
            <a:ext cx="6180882" cy="441347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6EFE05-ED0A-62BF-E84E-4DAEA45CB5C3}"/>
                  </a:ext>
                </a:extLst>
              </p:cNvPr>
              <p:cNvSpPr txBox="1"/>
              <p:nvPr/>
            </p:nvSpPr>
            <p:spPr>
              <a:xfrm>
                <a:off x="11017191" y="1631901"/>
                <a:ext cx="1174809" cy="715089"/>
              </a:xfrm>
              <a:prstGeom prst="roundRect">
                <a:avLst/>
              </a:prstGeom>
              <a:solidFill>
                <a:schemeClr val="bg1">
                  <a:lumMod val="95000"/>
                  <a:alpha val="59097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l"/>
                <a:r>
                  <a:rPr lang="en-US" b="0" dirty="0"/>
                  <a:t>Last time,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36EFE05-ED0A-62BF-E84E-4DAEA45CB5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17191" y="1631901"/>
                <a:ext cx="1174809" cy="715089"/>
              </a:xfrm>
              <a:prstGeom prst="roundRect">
                <a:avLst/>
              </a:prstGeom>
              <a:blipFill>
                <a:blip r:embed="rId4"/>
                <a:stretch>
                  <a:fillRect l="-106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B49C06B-4FD9-A7DA-9FA8-A1D34B8AE9A2}"/>
                  </a:ext>
                </a:extLst>
              </p:cNvPr>
              <p:cNvSpPr txBox="1"/>
              <p:nvPr/>
            </p:nvSpPr>
            <p:spPr>
              <a:xfrm>
                <a:off x="4167234" y="1315899"/>
                <a:ext cx="2508595" cy="715089"/>
              </a:xfrm>
              <a:prstGeom prst="roundRect">
                <a:avLst/>
              </a:prstGeom>
              <a:solidFill>
                <a:schemeClr val="bg2">
                  <a:lumMod val="20000"/>
                  <a:lumOff val="80000"/>
                </a:schemeClr>
              </a:solidFill>
              <a:ln>
                <a:solidFill>
                  <a:schemeClr val="dk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l"/>
                <a:r>
                  <a:rPr lang="en-US" dirty="0"/>
                  <a:t>Distribution of TC d</a:t>
                </a:r>
                <a:r>
                  <a:rPr lang="en-US" b="0" dirty="0"/>
                  <a:t>epth at which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</m:oMath>
                </a14:m>
                <a:endParaRPr lang="en-US" b="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DB49C06B-4FD9-A7DA-9FA8-A1D34B8AE9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7234" y="1315899"/>
                <a:ext cx="2508595" cy="715089"/>
              </a:xfrm>
              <a:prstGeom prst="roundRect">
                <a:avLst/>
              </a:prstGeom>
              <a:blipFill>
                <a:blip r:embed="rId5"/>
                <a:stretch>
                  <a:fillRect l="-500" r="-1500" b="-8475"/>
                </a:stretch>
              </a:blipFill>
              <a:ln>
                <a:solidFill>
                  <a:schemeClr val="dk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B3FEAE-4036-6505-2AD7-9E4E7A1E1D52}"/>
                  </a:ext>
                </a:extLst>
              </p:cNvPr>
              <p:cNvSpPr txBox="1"/>
              <p:nvPr/>
            </p:nvSpPr>
            <p:spPr>
              <a:xfrm>
                <a:off x="425588" y="6138900"/>
                <a:ext cx="5884649" cy="40862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  <a:alpha val="37000"/>
                </a:schemeClr>
              </a:solidFill>
              <a:ln>
                <a:solidFill>
                  <a:schemeClr val="dk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algn="l"/>
                <a:r>
                  <a:rPr lang="en-US" sz="1600" dirty="0">
                    <a:latin typeface="Helvetica Neue Light" panose="02000403000000020004" pitchFamily="2" charset="0"/>
                    <a:ea typeface="Helvetica Neue Light" panose="02000403000000020004" pitchFamily="2" charset="0"/>
                  </a:rPr>
                  <a:t>R-type TC 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=1750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1600" dirty="0">
                    <a:latin typeface="Helvetica Neue Light" panose="02000403000000020004" pitchFamily="2" charset="0"/>
                    <a:ea typeface="Helvetica Neue Light" panose="02000403000000020004" pitchFamily="2" charset="0"/>
                  </a:rPr>
                  <a:t>     K-type TC :</a:t>
                </a:r>
                <a:r>
                  <a:rPr lang="en-US" sz="1800" dirty="0">
                    <a:latin typeface="Helvetica Neue Light" panose="02000403000000020004" pitchFamily="2" charset="0"/>
                    <a:ea typeface="Helvetica Neue Light" panose="020004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800" b="0" i="0" smtClean="0">
                            <a:latin typeface="Cambria Math" panose="02040503050406030204" pitchFamily="18" charset="0"/>
                          </a:rPr>
                          <m:t>max</m:t>
                        </m:r>
                      </m:sub>
                    </m:sSub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=1530 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 panose="02040503050406030204" pitchFamily="18" charset="0"/>
                      </a:rPr>
                      <m:t>K</m:t>
                    </m:r>
                    <m:r>
                      <a:rPr lang="en-US" sz="18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6B3FEAE-4036-6505-2AD7-9E4E7A1E1D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88" y="6138900"/>
                <a:ext cx="5884649" cy="408623"/>
              </a:xfrm>
              <a:prstGeom prst="roundRect">
                <a:avLst/>
              </a:prstGeom>
              <a:blipFill>
                <a:blip r:embed="rId6"/>
                <a:stretch>
                  <a:fillRect b="-5714"/>
                </a:stretch>
              </a:blipFill>
              <a:ln>
                <a:solidFill>
                  <a:schemeClr val="dk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18020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C87B6-603C-11F9-FBCF-ED27F266D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Multi-dimensional Simulations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9F48C-EDB5-5F23-0B7A-A982EE803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different approaches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Construct a database of flow / radiation solutions of the best-estimated trajectory and interpolate to spatial and time-varying profiles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Use Ares, a plug-in to US3D, to couple the material and flow simulations</a:t>
            </a:r>
          </a:p>
          <a:p>
            <a:pPr marL="1415414" lvl="2" indent="-514350"/>
            <a:r>
              <a:rPr lang="en-US" dirty="0"/>
              <a:t>Inputs are freestream conditions of the trajectory</a:t>
            </a:r>
          </a:p>
          <a:p>
            <a:pPr marL="1415414" lvl="2" indent="-514350"/>
            <a:r>
              <a:rPr lang="en-US" dirty="0"/>
              <a:t>Icarus only solves the radiative and conductive heat fluxes, all convective and chemical fluxes handled by Ares/US3D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7C1A8A-387B-7CE4-B3FF-BDD36DFBD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11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21FC94C-E349-3FBD-5120-49BAEA65E03E}"/>
                  </a:ext>
                </a:extLst>
              </p:cNvPr>
              <p:cNvSpPr txBox="1"/>
              <p:nvPr/>
            </p:nvSpPr>
            <p:spPr>
              <a:xfrm>
                <a:off x="1905370" y="3054282"/>
                <a:ext cx="7187224" cy="37471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𝐷𝑃𝐿𝑅</m:t>
                          </m:r>
                        </m:sup>
                      </m:sSub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𝐷𝑃𝐿𝑅</m:t>
                          </m:r>
                        </m:sup>
                      </m:sSub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𝜎𝜖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𝑐𝑜𝑛𝑑</m:t>
                          </m:r>
                        </m:sub>
                      </m:sSub>
                      <m:r>
                        <a:rPr lang="en-US" sz="2400" b="0" i="1" smtClean="0">
                          <a:latin typeface="Cambria Math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21FC94C-E349-3FBD-5120-49BAEA65E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5370" y="3054282"/>
                <a:ext cx="7187224" cy="374718"/>
              </a:xfrm>
              <a:prstGeom prst="rect">
                <a:avLst/>
              </a:prstGeom>
              <a:blipFill>
                <a:blip r:embed="rId2"/>
                <a:stretch>
                  <a:fillRect l="-529" r="-353" b="-193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9108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0692F-A9E3-EBAF-914B-AE935C612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Three-dimensional Material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1FB04-2ECC-3382-0880-521602270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2" y="1500706"/>
            <a:ext cx="3332407" cy="5115994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/>
              <a:t>Decoupled material response</a:t>
            </a:r>
          </a:p>
          <a:p>
            <a:endParaRPr lang="en-US" sz="1800" dirty="0"/>
          </a:p>
          <a:p>
            <a:r>
              <a:rPr lang="en-US" sz="1800" dirty="0"/>
              <a:t>Surface environments</a:t>
            </a:r>
          </a:p>
          <a:p>
            <a:pPr lvl="1"/>
            <a:r>
              <a:rPr lang="en-US" sz="1800" dirty="0"/>
              <a:t>Interpolated using the same environments as the 1-D analysis</a:t>
            </a:r>
          </a:p>
          <a:p>
            <a:r>
              <a:rPr lang="en-US" sz="1800" dirty="0"/>
              <a:t>Objective is to account for any multi-dimensional affects, particularly at the shoulder</a:t>
            </a:r>
          </a:p>
          <a:p>
            <a:endParaRPr lang="en-US" sz="1800" dirty="0"/>
          </a:p>
          <a:p>
            <a:r>
              <a:rPr lang="en-US" sz="1800" dirty="0"/>
              <a:t>3D mesh shows much faster raise of the in-depth temperature</a:t>
            </a:r>
          </a:p>
          <a:p>
            <a:endParaRPr lang="en-US" sz="1800" dirty="0"/>
          </a:p>
          <a:p>
            <a:r>
              <a:rPr lang="en-US" sz="1800" dirty="0"/>
              <a:t>Suspect the solution is not grid independent</a:t>
            </a:r>
          </a:p>
          <a:p>
            <a:pPr lvl="1"/>
            <a:r>
              <a:rPr lang="en-US" sz="1800" dirty="0"/>
              <a:t>Coarser than usual mesh chosen to help facilitate debugging of coupled simulations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D1B2B1-8F1A-EC32-B594-3EB9D9741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42015-0FC7-4B0E-8D2B-76EADF48D957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dragonfly_shoulder_xcYVSZ.mp4" descr="dragonfly_shoulder_xcYVSZ.mp4">
            <a:hlinkClick r:id="" action="ppaction://media"/>
            <a:extLst>
              <a:ext uri="{FF2B5EF4-FFF2-40B4-BE49-F238E27FC236}">
                <a16:creationId xmlns:a16="http://schemas.microsoft.com/office/drawing/2014/main" id="{EE96E722-CBC3-866C-EAFF-A8B61E7EC1F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529922" y="1273215"/>
            <a:ext cx="8547405" cy="493251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2B7E8B1-E8E7-DCDD-114A-1BF11F51B858}"/>
              </a:ext>
            </a:extLst>
          </p:cNvPr>
          <p:cNvSpPr txBox="1"/>
          <p:nvPr/>
        </p:nvSpPr>
        <p:spPr>
          <a:xfrm>
            <a:off x="9739558" y="1273215"/>
            <a:ext cx="21041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99.5 Char Percentage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396CCD6-5567-CACB-826B-4D85F8A868E5}"/>
              </a:ext>
            </a:extLst>
          </p:cNvPr>
          <p:cNvCxnSpPr>
            <a:stCxn id="6" idx="1"/>
          </p:cNvCxnSpPr>
          <p:nvPr/>
        </p:nvCxnSpPr>
        <p:spPr>
          <a:xfrm flipH="1">
            <a:off x="9137674" y="1457880"/>
            <a:ext cx="6018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228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4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B016B1-498D-D130-2BA1-66AB7C84F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coupling?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677FD-6D82-74F4-CBEC-D34D06AAFBB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7CBBC-82E1-83D8-C0C6-DC55E89E446C}"/>
              </a:ext>
            </a:extLst>
          </p:cNvPr>
          <p:cNvSpPr txBox="1"/>
          <p:nvPr/>
        </p:nvSpPr>
        <p:spPr>
          <a:xfrm>
            <a:off x="272005" y="1258976"/>
            <a:ext cx="5263847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latin typeface="Helvetica Neue Light" panose="02000403000000020004" pitchFamily="2" charset="0"/>
                <a:ea typeface="Helvetica Neue Light" panose="02000403000000020004" pitchFamily="2" charset="0"/>
              </a:rPr>
              <a:t>Animation of temperature response of an ablating Iso-Q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206B92F-9590-AAFA-6D8A-E61F305AED21}"/>
              </a:ext>
            </a:extLst>
          </p:cNvPr>
          <p:cNvSpPr/>
          <p:nvPr/>
        </p:nvSpPr>
        <p:spPr>
          <a:xfrm>
            <a:off x="683721" y="5791306"/>
            <a:ext cx="3749383" cy="692784"/>
          </a:xfrm>
          <a:prstGeom prst="roundRect">
            <a:avLst/>
          </a:prstGeom>
          <a:solidFill>
            <a:schemeClr val="bg2">
              <a:lumMod val="20000"/>
              <a:lumOff val="80000"/>
              <a:alpha val="8006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200" dirty="0">
                <a:solidFill>
                  <a:schemeClr val="tx1"/>
                </a:solidFill>
                <a:latin typeface="Helvetica Neue Thin" panose="020B0403020202020204" pitchFamily="34" charset="0"/>
                <a:ea typeface="Helvetica Neue Thin" panose="020B0403020202020204" pitchFamily="34" charset="0"/>
              </a:rPr>
              <a:t>Milos, F.S. and Chen, Y.-K. “Ablation and Thermal Response Property Model Validation for Phenolic Impregnated Carbon Ablator”, AIAA-2009-262</a:t>
            </a:r>
          </a:p>
        </p:txBody>
      </p:sp>
      <p:pic>
        <p:nvPicPr>
          <p:cNvPr id="12" name="temperature_case4" descr="temperature_case4">
            <a:hlinkClick r:id="" action="ppaction://media"/>
            <a:extLst>
              <a:ext uri="{FF2B5EF4-FFF2-40B4-BE49-F238E27FC236}">
                <a16:creationId xmlns:a16="http://schemas.microsoft.com/office/drawing/2014/main" id="{863FC715-FBF6-F0C0-77A4-92FBAD461B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3456" t="3380" r="18240"/>
          <a:stretch/>
        </p:blipFill>
        <p:spPr>
          <a:xfrm>
            <a:off x="272005" y="1573879"/>
            <a:ext cx="5263847" cy="421742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978BAAF-269E-FBFB-4DB5-4F2FD87FF3C6}"/>
              </a:ext>
            </a:extLst>
          </p:cNvPr>
          <p:cNvSpPr txBox="1"/>
          <p:nvPr/>
        </p:nvSpPr>
        <p:spPr>
          <a:xfrm>
            <a:off x="7794275" y="1285502"/>
            <a:ext cx="418810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General Motivations  </a:t>
            </a:r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71757FE0-01B9-F766-F23D-DB3D903876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06066" y="1655416"/>
            <a:ext cx="6059577" cy="1749220"/>
          </a:xfrm>
        </p:spPr>
        <p:txBody>
          <a:bodyPr>
            <a:norm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Improve modeling of gas surface interaction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>
                <a:latin typeface="Helvetica Neue Thin" panose="020B0403020202020204" pitchFamily="34" charset="0"/>
                <a:ea typeface="Helvetica Neue Thin" panose="020B0403020202020204" pitchFamily="34" charset="0"/>
              </a:rPr>
              <a:t>Can flow coupling improve recession predictions near the shoulder?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2400" dirty="0"/>
              <a:t>Affect of pyrolysis gas products in flow</a:t>
            </a:r>
            <a:endParaRPr lang="en-US" sz="2400" dirty="0">
              <a:latin typeface="Helvetica Neue Thin" panose="020B0403020202020204" pitchFamily="34" charset="0"/>
              <a:ea typeface="Helvetica Neue Thin" panose="020B0403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1E23F3D4-2316-19AD-A938-265492D71A85}"/>
              </a:ext>
            </a:extLst>
          </p:cNvPr>
          <p:cNvSpPr txBox="1">
            <a:spLocks/>
          </p:cNvSpPr>
          <p:nvPr/>
        </p:nvSpPr>
        <p:spPr>
          <a:xfrm>
            <a:off x="6206066" y="3872753"/>
            <a:ext cx="5776315" cy="25164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342900" marR="0" indent="-3429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1pPr>
            <a:lvl2pPr marL="790575" marR="0" indent="-333375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2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2pPr>
            <a:lvl3pPr marL="1234439" marR="0" indent="-320039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3pPr>
            <a:lvl4pPr marL="1727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4pPr>
            <a:lvl5pPr marL="21844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Helvetica Neue Thin" panose="020B0403020202020204" pitchFamily="34" charset="0"/>
                <a:ea typeface="Helvetica Neue Thin" panose="020B0403020202020204" pitchFamily="34" charset="0"/>
                <a:cs typeface="Helvetica Neue Thin" panose="020B0403020202020204" pitchFamily="34" charset="0"/>
                <a:sym typeface="Helvetica Neue Light"/>
              </a:defRPr>
            </a:lvl5pPr>
            <a:lvl6pPr marL="26416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0988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5560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013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marL="285750" indent="-285750" defTabSz="914400" rtl="0" hangingPunct="0">
              <a:spcBef>
                <a:spcPts val="0"/>
              </a:spcBef>
              <a:buSzTx/>
              <a:buFont typeface="Arial" panose="020B0604020202020204" pitchFamily="34" charset="0"/>
              <a:buChar char="•"/>
            </a:pPr>
            <a:r>
              <a:rPr lang="en-US" sz="2400" dirty="0"/>
              <a:t>Flow + Radiation + Material to improve out understanding of model sensitivities and uncertainties</a:t>
            </a:r>
          </a:p>
          <a:p>
            <a:pPr rtl="0" hangingPunct="1"/>
            <a:r>
              <a:rPr lang="en-US" sz="2400" dirty="0"/>
              <a:t>Better environment reconstructions?</a:t>
            </a:r>
          </a:p>
          <a:p>
            <a:pPr rtl="0" hangingPunct="1"/>
            <a:r>
              <a:rPr lang="en-US" sz="2400" dirty="0"/>
              <a:t>Will this enable better predictions of the freestream CH4?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79E713-C2FE-7064-46C7-FD5F833972A0}"/>
              </a:ext>
            </a:extLst>
          </p:cNvPr>
          <p:cNvSpPr txBox="1"/>
          <p:nvPr/>
        </p:nvSpPr>
        <p:spPr>
          <a:xfrm>
            <a:off x="7810233" y="3457546"/>
            <a:ext cx="3185716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4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Dragonfly / </a:t>
            </a:r>
            <a:r>
              <a:rPr lang="en-US" sz="2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DrEAM</a:t>
            </a:r>
            <a:endParaRPr lang="en-US" sz="24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0216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4A8E01-7CF1-D83A-E767-A09A66C480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43" y="1505195"/>
            <a:ext cx="11192934" cy="4907179"/>
          </a:xfrm>
        </p:spPr>
        <p:txBody>
          <a:bodyPr>
            <a:normAutofit fontScale="92500"/>
          </a:bodyPr>
          <a:lstStyle/>
          <a:p>
            <a:r>
              <a:rPr lang="en-US" dirty="0"/>
              <a:t>Time-scale of coupling between flow and material set by user</a:t>
            </a:r>
          </a:p>
          <a:p>
            <a:pPr lvl="1"/>
            <a:r>
              <a:rPr lang="en-US" dirty="0"/>
              <a:t>Number of iterations to re-converge CFD versus the increment of physical time the material sees a given environment</a:t>
            </a:r>
          </a:p>
          <a:p>
            <a:pPr lvl="1"/>
            <a:r>
              <a:rPr lang="en-US" dirty="0"/>
              <a:t>From “traditional” one-way to tightly-coupled simulations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Very active development – key contributions from Olivia Schroeder and Joe Brock</a:t>
            </a:r>
          </a:p>
          <a:p>
            <a:pPr lvl="1">
              <a:buFont typeface="System Font Regular"/>
              <a:buChar char="✓"/>
            </a:pPr>
            <a:r>
              <a:rPr lang="en-US" dirty="0"/>
              <a:t>Surface recession &amp; mesh motion for ablating problems</a:t>
            </a:r>
          </a:p>
          <a:p>
            <a:pPr lvl="1">
              <a:buFont typeface="System Font Regular"/>
              <a:buChar char="✓"/>
            </a:pPr>
            <a:r>
              <a:rPr lang="en-US" dirty="0"/>
              <a:t>Gas-surface interaction models</a:t>
            </a:r>
          </a:p>
          <a:p>
            <a:pPr lvl="1">
              <a:buFont typeface="System Font Regular"/>
              <a:buChar char="✓"/>
            </a:pPr>
            <a:r>
              <a:rPr lang="en-US" dirty="0"/>
              <a:t>No requirement of “face-matched” US3D and Icarus geometry</a:t>
            </a:r>
          </a:p>
          <a:p>
            <a:pPr lvl="1">
              <a:buFont typeface="System Font Regular"/>
              <a:buChar char="✓"/>
            </a:pPr>
            <a:r>
              <a:rPr lang="en-US" dirty="0"/>
              <a:t>Software development – MPI, solution restart, data visualization, etc.</a:t>
            </a:r>
          </a:p>
          <a:p>
            <a:pPr lvl="1"/>
            <a:r>
              <a:rPr lang="en-US" dirty="0"/>
              <a:t>Radiation solver available as a US3D plug-in, but not yet linked</a:t>
            </a:r>
          </a:p>
          <a:p>
            <a:pPr lvl="1"/>
            <a:r>
              <a:rPr lang="en-US" dirty="0"/>
              <a:t>Pyrolysis gas products blown into the boundary layer are neglected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7559C99-93D6-BD2C-234A-F6105C5F9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6BEE0A-AA20-4B90-E5FC-A221CCFAC0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81531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632149C-FD64-4B4B-20AC-B48BAC1BB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43" y="1505196"/>
            <a:ext cx="5346401" cy="4525964"/>
          </a:xfrm>
        </p:spPr>
        <p:txBody>
          <a:bodyPr/>
          <a:lstStyle/>
          <a:p>
            <a:r>
              <a:rPr lang="en-US" dirty="0"/>
              <a:t>50 seconds of trajectory through peak heating simulated</a:t>
            </a:r>
          </a:p>
          <a:p>
            <a:r>
              <a:rPr lang="en-US" dirty="0"/>
              <a:t>US3D solution</a:t>
            </a:r>
          </a:p>
          <a:p>
            <a:pPr lvl="1"/>
            <a:r>
              <a:rPr lang="en-US" dirty="0"/>
              <a:t>Mesh tailored for peak heating</a:t>
            </a:r>
          </a:p>
          <a:p>
            <a:pPr lvl="1"/>
            <a:r>
              <a:rPr lang="en-US" dirty="0"/>
              <a:t>No mesh adaption during transient</a:t>
            </a:r>
          </a:p>
          <a:p>
            <a:r>
              <a:rPr lang="en-US" dirty="0"/>
              <a:t>Tight-coupling between US3D and Icarus during first 5 seconds of trajectory</a:t>
            </a:r>
          </a:p>
          <a:p>
            <a:r>
              <a:rPr lang="en-US" dirty="0"/>
              <a:t>Every 1000 fluid iterations, solid updated 0.25 seconds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4A4FFE4-4DB5-75A1-FFE9-C74154702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8486E3-3048-2490-1F7D-BC7FBCC605A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E00AC500-C973-CF18-C634-E9C5F06CF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029" y="1917448"/>
            <a:ext cx="6296628" cy="455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0836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DD85D1-752D-C04F-215F-A2ACE4900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72CE7-1BBA-8A92-95CB-B9B2C45C0BC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16</a:t>
            </a:fld>
            <a:endParaRPr lang="en-US"/>
          </a:p>
        </p:txBody>
      </p:sp>
      <p:pic>
        <p:nvPicPr>
          <p:cNvPr id="8" name="ares-shoulder.mov" descr="ares-shoulder.mov">
            <a:hlinkClick r:id="" action="ppaction://media"/>
            <a:extLst>
              <a:ext uri="{FF2B5EF4-FFF2-40B4-BE49-F238E27FC236}">
                <a16:creationId xmlns:a16="http://schemas.microsoft.com/office/drawing/2014/main" id="{C8074DA0-2B32-E09B-8ED5-057F72475AD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6"/>
          <a:srcRect r="31810"/>
          <a:stretch/>
        </p:blipFill>
        <p:spPr>
          <a:xfrm>
            <a:off x="6196245" y="1180618"/>
            <a:ext cx="5995755" cy="5343896"/>
          </a:xfrm>
          <a:prstGeom prst="rect">
            <a:avLst/>
          </a:prstGeom>
        </p:spPr>
      </p:pic>
      <p:pic>
        <p:nvPicPr>
          <p:cNvPr id="9" name="ares-mach-temperature.mov" descr="ares-mach-temperature.mov">
            <a:hlinkClick r:id="" action="ppaction://media"/>
            <a:extLst>
              <a:ext uri="{FF2B5EF4-FFF2-40B4-BE49-F238E27FC236}">
                <a16:creationId xmlns:a16="http://schemas.microsoft.com/office/drawing/2014/main" id="{40099FAE-C702-B12D-E7E2-93255E0E0D0B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7"/>
          <a:srcRect l="1" r="33491"/>
          <a:stretch/>
        </p:blipFill>
        <p:spPr>
          <a:xfrm>
            <a:off x="118533" y="1180618"/>
            <a:ext cx="6212819" cy="567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2763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20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20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6" repeatCount="indefinite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B8932B-579E-4322-8A9D-4F909B8EEB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343" y="1505196"/>
            <a:ext cx="11192934" cy="5111504"/>
          </a:xfrm>
        </p:spPr>
        <p:txBody>
          <a:bodyPr>
            <a:normAutofit/>
          </a:bodyPr>
          <a:lstStyle/>
          <a:p>
            <a:r>
              <a:rPr lang="en-US" dirty="0"/>
              <a:t>Monte-Carlo analysis using one-dimensional material stack-up simulations</a:t>
            </a:r>
          </a:p>
          <a:p>
            <a:pPr lvl="1"/>
            <a:r>
              <a:rPr lang="en-US" dirty="0"/>
              <a:t>Demonstrated ability within Icarus to perform uncertainty quantification using a set of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icaruspy</a:t>
            </a:r>
            <a:r>
              <a:rPr lang="en-US" dirty="0"/>
              <a:t> and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uqdriver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/>
              <a:t>Provide guidance in determining the optimal TC depth</a:t>
            </a:r>
          </a:p>
          <a:p>
            <a:r>
              <a:rPr lang="en-US" dirty="0"/>
              <a:t>Multi-dimensional modeling</a:t>
            </a:r>
          </a:p>
          <a:p>
            <a:pPr lvl="1"/>
            <a:r>
              <a:rPr lang="en-US" dirty="0"/>
              <a:t>Very promising demonstration of the fluid-material coupled simulations of Dragonfly heatshield</a:t>
            </a:r>
          </a:p>
          <a:p>
            <a:pPr lvl="1"/>
            <a:r>
              <a:rPr lang="en-US" dirty="0"/>
              <a:t>Near-term goals</a:t>
            </a:r>
          </a:p>
          <a:p>
            <a:pPr lvl="2"/>
            <a:r>
              <a:rPr lang="en-US" dirty="0"/>
              <a:t>Include the </a:t>
            </a:r>
            <a:r>
              <a:rPr lang="en-US" dirty="0" err="1"/>
              <a:t>backshell</a:t>
            </a:r>
            <a:r>
              <a:rPr lang="en-US" dirty="0"/>
              <a:t> and wake flow into the simulation</a:t>
            </a:r>
          </a:p>
          <a:p>
            <a:pPr lvl="2"/>
            <a:r>
              <a:rPr lang="en-US" dirty="0"/>
              <a:t>Add the radiative heating solutions </a:t>
            </a:r>
          </a:p>
          <a:p>
            <a:pPr lvl="2"/>
            <a:r>
              <a:rPr lang="en-US" dirty="0"/>
              <a:t>Inclusion on gas surface interaction physics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7DF35F-B3CA-1026-87F7-8E2253973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ED65EB-FFBC-A15E-08D4-6A23A106213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74666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68395-1E66-9EE8-FB80-7767F5ABAB1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AB9054-15EA-8989-341B-D05C33A51865}"/>
              </a:ext>
            </a:extLst>
          </p:cNvPr>
          <p:cNvSpPr txBox="1"/>
          <p:nvPr/>
        </p:nvSpPr>
        <p:spPr>
          <a:xfrm>
            <a:off x="4434400" y="3075058"/>
            <a:ext cx="2665151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Questions??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0ECBD5-8AB9-8922-03AB-DD963299C6EA}"/>
              </a:ext>
            </a:extLst>
          </p:cNvPr>
          <p:cNvSpPr txBox="1"/>
          <p:nvPr/>
        </p:nvSpPr>
        <p:spPr>
          <a:xfrm>
            <a:off x="3965523" y="1521372"/>
            <a:ext cx="3602907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1E4BD-5BA2-0FCB-0921-88D96D0A008E}"/>
              </a:ext>
            </a:extLst>
          </p:cNvPr>
          <p:cNvSpPr txBox="1">
            <a:spLocks/>
          </p:cNvSpPr>
          <p:nvPr/>
        </p:nvSpPr>
        <p:spPr bwMode="auto">
          <a:xfrm>
            <a:off x="643467" y="4961433"/>
            <a:ext cx="114300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accent2"/>
                </a:solidFill>
                <a:latin typeface="+mn-lt"/>
                <a:ea typeface="ＭＳ Ｐゴシック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ＭＳ Ｐゴシック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ＭＳ Ｐゴシック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FontTx/>
              <a:buNone/>
            </a:pPr>
            <a:r>
              <a:rPr lang="en-US" b="0" kern="0" dirty="0"/>
              <a:t>Special thanks to NASA’s Entry Science Modeling project for their support and the entire Icarus development team. </a:t>
            </a:r>
          </a:p>
          <a:p>
            <a:pPr marL="0" indent="0">
              <a:buFontTx/>
              <a:buNone/>
            </a:pPr>
            <a:endParaRPr lang="en-US" b="0" kern="0" dirty="0"/>
          </a:p>
          <a:p>
            <a:pPr marL="0" indent="0">
              <a:buFontTx/>
              <a:buNone/>
            </a:pPr>
            <a:r>
              <a:rPr lang="en-US" sz="1800" b="0" kern="0" dirty="0"/>
              <a:t>The author is supported through NNA15BB15C contract between NASA Ames Research Center and AMA, Inc.</a:t>
            </a:r>
          </a:p>
        </p:txBody>
      </p:sp>
    </p:spTree>
    <p:extLst>
      <p:ext uri="{BB962C8B-B14F-4D97-AF65-F5344CB8AC3E}">
        <p14:creationId xmlns:p14="http://schemas.microsoft.com/office/powerpoint/2010/main" val="407277235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68395-1E66-9EE8-FB80-7767F5ABAB1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AB9054-15EA-8989-341B-D05C33A51865}"/>
              </a:ext>
            </a:extLst>
          </p:cNvPr>
          <p:cNvSpPr txBox="1"/>
          <p:nvPr/>
        </p:nvSpPr>
        <p:spPr>
          <a:xfrm>
            <a:off x="4228282" y="2514600"/>
            <a:ext cx="4332274" cy="1015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60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Backup Slides</a:t>
            </a:r>
          </a:p>
        </p:txBody>
      </p:sp>
    </p:spTree>
    <p:extLst>
      <p:ext uri="{BB962C8B-B14F-4D97-AF65-F5344CB8AC3E}">
        <p14:creationId xmlns:p14="http://schemas.microsoft.com/office/powerpoint/2010/main" val="261846098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 descr="A picture containing accessory, umbrella, vector graphics, businesscard&#10;&#10;Description automatically generated">
            <a:extLst>
              <a:ext uri="{FF2B5EF4-FFF2-40B4-BE49-F238E27FC236}">
                <a16:creationId xmlns:a16="http://schemas.microsoft.com/office/drawing/2014/main" id="{99F4A7C3-2BAF-61E4-ADC2-F609EBD959F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75" t="10428" r="9052" b="4957"/>
          <a:stretch/>
        </p:blipFill>
        <p:spPr>
          <a:xfrm>
            <a:off x="7480669" y="2481948"/>
            <a:ext cx="4379093" cy="408415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B58E7DD-44D8-0F4C-B9DA-E7FAF91C8E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599" y="1600200"/>
            <a:ext cx="11463867" cy="4525964"/>
          </a:xfrm>
        </p:spPr>
        <p:txBody>
          <a:bodyPr>
            <a:normAutofit/>
          </a:bodyPr>
          <a:lstStyle/>
          <a:p>
            <a:r>
              <a:rPr lang="en-US" sz="2400" dirty="0"/>
              <a:t>Equations solved in conservative form using the finite-volume method in parallel for systems containing multiple materials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3AB48AA-40C1-124A-B33D-525CC00B2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Icarus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2F58B8-B3F0-DB47-81AF-DF5FAC53114B}"/>
                  </a:ext>
                </a:extLst>
              </p:cNvPr>
              <p:cNvSpPr txBox="1"/>
              <p:nvPr/>
            </p:nvSpPr>
            <p:spPr>
              <a:xfrm>
                <a:off x="2062306" y="3643806"/>
                <a:ext cx="1524379" cy="81246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𝑄</m:t>
                      </m:r>
                      <m:r>
                        <a:rPr lang="en-US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</a:rPr>
                                  <m:t>𝜙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chemeClr val="accent2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  <m:t>𝑔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</a:rPr>
                                  <m:t>𝐸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A2F58B8-B3F0-DB47-81AF-DF5FAC5311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2306" y="3643806"/>
                <a:ext cx="1524379" cy="812467"/>
              </a:xfrm>
              <a:prstGeom prst="rect">
                <a:avLst/>
              </a:prstGeom>
              <a:blipFill>
                <a:blip r:embed="rId3"/>
                <a:stretch>
                  <a:fillRect t="-1563" b="-109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FF0AFE-0FEE-A748-9D16-EDE7181D0682}"/>
                  </a:ext>
                </a:extLst>
              </p:cNvPr>
              <p:cNvSpPr txBox="1"/>
              <p:nvPr/>
            </p:nvSpPr>
            <p:spPr>
              <a:xfrm>
                <a:off x="4485641" y="3653072"/>
                <a:ext cx="1666403" cy="76649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𝑊</m:t>
                      </m:r>
                      <m:r>
                        <a:rPr lang="en-US" sz="2000" b="0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Cambria Math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0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  <m:t>  </m:t>
                                    </m:r>
                                    <m:r>
                                      <a:rPr lang="en-US" sz="20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solidFill>
                                          <a:schemeClr val="accent1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  <m:t>𝑠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</a:rPr>
                                  <m:t> 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</a:rPr>
                                  <m:t>𝑝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</a:rPr>
                                  <m:t>  </m:t>
                                </m:r>
                                <m:r>
                                  <a:rPr lang="en-US" sz="2000" b="0" i="1" smtClean="0">
                                    <a:solidFill>
                                      <a:schemeClr val="accent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</a:rPr>
                                  <m:t>𝑇</m:t>
                                </m:r>
                              </m:e>
                            </m:mr>
                          </m:m>
                          <m:r>
                            <a:rPr lang="en-US" sz="20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Cambria Math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EFF0AFE-0FEE-A748-9D16-EDE7181D06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5641" y="3653072"/>
                <a:ext cx="1666403" cy="766492"/>
              </a:xfrm>
              <a:prstGeom prst="rect">
                <a:avLst/>
              </a:prstGeom>
              <a:blipFill>
                <a:blip r:embed="rId4"/>
                <a:stretch>
                  <a:fillRect t="-13115" b="-229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A97A58-DB69-6B49-AC72-F42058ABC26F}"/>
                  </a:ext>
                </a:extLst>
              </p:cNvPr>
              <p:cNvSpPr txBox="1"/>
              <p:nvPr/>
            </p:nvSpPr>
            <p:spPr>
              <a:xfrm>
                <a:off x="373300" y="2889142"/>
                <a:ext cx="4200252" cy="8072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num>
                            <m:den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nary>
                      <m:r>
                        <a:rPr lang="en-US" sz="2000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∮"/>
                          <m:limLoc m:val="undOvr"/>
                          <m:subHide m:val="on"/>
                          <m:supHide m:val="on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acc>
                            <m:accPr>
                              <m:chr m:val="̂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m:rPr>
                              <m:nor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d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acc>
                                <m:accPr>
                                  <m:chr m:val="̇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e>
                              </m:acc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0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d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A97A58-DB69-6B49-AC72-F42058ABC2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00" y="2889142"/>
                <a:ext cx="4200252" cy="807272"/>
              </a:xfrm>
              <a:prstGeom prst="rect">
                <a:avLst/>
              </a:prstGeom>
              <a:blipFill>
                <a:blip r:embed="rId5"/>
                <a:stretch>
                  <a:fillRect l="-16616" t="-154688" b="-217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ECB533-DFC7-C745-BB2B-2BB3542DDFB0}"/>
                  </a:ext>
                </a:extLst>
              </p:cNvPr>
              <p:cNvSpPr txBox="1"/>
              <p:nvPr/>
            </p:nvSpPr>
            <p:spPr>
              <a:xfrm>
                <a:off x="952800" y="5826724"/>
                <a:ext cx="4204292" cy="6983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bg-BG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bg-BG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bg-BG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𝑄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den>
                                  </m:f>
                                </m:e>
                              </m:d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𝑖𝑘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 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𝑖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𝜕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𝛿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p>
                          </m:sSubSup>
                        </m:e>
                      </m:nary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DECB533-DFC7-C745-BB2B-2BB3542DD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2800" y="5826724"/>
                <a:ext cx="4204292" cy="698333"/>
              </a:xfrm>
              <a:prstGeom prst="rect">
                <a:avLst/>
              </a:prstGeom>
              <a:blipFill>
                <a:blip r:embed="rId6"/>
                <a:stretch>
                  <a:fillRect l="-19219" t="-135714" b="-19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D9B4E7-1FA3-9643-B436-D3AC67F0E98D}"/>
                  </a:ext>
                </a:extLst>
              </p:cNvPr>
              <p:cNvSpPr txBox="1"/>
              <p:nvPr/>
            </p:nvSpPr>
            <p:spPr>
              <a:xfrm>
                <a:off x="1010814" y="4882335"/>
                <a:ext cx="3673313" cy="8390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𝑊</m:t>
                          </m:r>
                        </m:den>
                      </m:f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5D9B4E7-1FA3-9643-B436-D3AC67F0E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0814" y="4882335"/>
                <a:ext cx="3673313" cy="839012"/>
              </a:xfrm>
              <a:prstGeom prst="rect">
                <a:avLst/>
              </a:prstGeom>
              <a:blipFill>
                <a:blip r:embed="rId7"/>
                <a:stretch>
                  <a:fillRect l="-1034" t="-100000" b="-1567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607BC4E2-81E6-4740-9625-8C0F2BA6BE7B}"/>
              </a:ext>
            </a:extLst>
          </p:cNvPr>
          <p:cNvSpPr txBox="1"/>
          <p:nvPr/>
        </p:nvSpPr>
        <p:spPr>
          <a:xfrm>
            <a:off x="720715" y="3875040"/>
            <a:ext cx="146129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2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Conservatives: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5431BA-DFF0-844E-A350-BD9EA92E8B77}"/>
              </a:ext>
            </a:extLst>
          </p:cNvPr>
          <p:cNvSpPr txBox="1"/>
          <p:nvPr/>
        </p:nvSpPr>
        <p:spPr>
          <a:xfrm>
            <a:off x="3550357" y="3857068"/>
            <a:ext cx="108298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Primitive</a:t>
            </a:r>
            <a:r>
              <a:rPr lang="en-US" dirty="0">
                <a:solidFill>
                  <a:schemeClr val="accent1"/>
                </a:solidFill>
              </a:rPr>
              <a:t>s: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1E760C-B754-F64C-8D26-C2E88BEA6219}"/>
              </a:ext>
            </a:extLst>
          </p:cNvPr>
          <p:cNvSpPr txBox="1"/>
          <p:nvPr/>
        </p:nvSpPr>
        <p:spPr>
          <a:xfrm>
            <a:off x="723784" y="2473802"/>
            <a:ext cx="264751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Finite-volume formulation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75CD52-E48D-D54B-A3C2-BA86BD725A04}"/>
              </a:ext>
            </a:extLst>
          </p:cNvPr>
          <p:cNvSpPr txBox="1"/>
          <p:nvPr/>
        </p:nvSpPr>
        <p:spPr>
          <a:xfrm>
            <a:off x="689597" y="4580218"/>
            <a:ext cx="258019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chemeClr val="accent1"/>
                </a:solidFill>
              </a:rPr>
              <a:t>Implicit Euler – Primitives  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A8003DC7-7A19-B14B-B0B4-0BB5689541B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20</a:t>
            </a:fld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8607742E-B646-D02D-A503-9D383790321E}"/>
              </a:ext>
            </a:extLst>
          </p:cNvPr>
          <p:cNvSpPr txBox="1"/>
          <p:nvPr/>
        </p:nvSpPr>
        <p:spPr>
          <a:xfrm>
            <a:off x="6824803" y="6381433"/>
            <a:ext cx="427937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Helvetica Neue Light" panose="02000403000000020004" pitchFamily="2" charset="0"/>
                <a:sym typeface="Calibri"/>
              </a:rPr>
              <a:t>Figure : </a:t>
            </a:r>
            <a:r>
              <a:rPr kumimoji="0" lang="en-US" sz="18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Helvetica Neue Light" panose="02000403000000020004" pitchFamily="2" charset="0"/>
                <a:sym typeface="Calibri"/>
              </a:rPr>
              <a:t>Toy simulation of Dragonfly “tooth”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386753-AF7D-20E7-800A-7B336BDFBB19}"/>
              </a:ext>
            </a:extLst>
          </p:cNvPr>
          <p:cNvSpPr txBox="1"/>
          <p:nvPr/>
        </p:nvSpPr>
        <p:spPr>
          <a:xfrm>
            <a:off x="7062744" y="2377169"/>
            <a:ext cx="227241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sym typeface="Calibri"/>
              </a:rPr>
              <a:t>Processor boundaries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DE88D38-6AAF-B5B9-B552-73801F10E42A}"/>
              </a:ext>
            </a:extLst>
          </p:cNvPr>
          <p:cNvSpPr txBox="1"/>
          <p:nvPr/>
        </p:nvSpPr>
        <p:spPr>
          <a:xfrm>
            <a:off x="6232405" y="3237035"/>
            <a:ext cx="113748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sym typeface="Calibri"/>
              </a:rPr>
              <a:t>Heatshield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254B49A-6A6F-49C8-9373-3DC43DC535E1}"/>
              </a:ext>
            </a:extLst>
          </p:cNvPr>
          <p:cNvSpPr txBox="1"/>
          <p:nvPr/>
        </p:nvSpPr>
        <p:spPr>
          <a:xfrm>
            <a:off x="6593842" y="5225937"/>
            <a:ext cx="100764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sym typeface="Calibri"/>
              </a:rPr>
              <a:t>Structure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B1A2173-5D91-F78C-7BBA-10777502ED8E}"/>
              </a:ext>
            </a:extLst>
          </p:cNvPr>
          <p:cNvSpPr txBox="1"/>
          <p:nvPr/>
        </p:nvSpPr>
        <p:spPr>
          <a:xfrm>
            <a:off x="6363675" y="4145894"/>
            <a:ext cx="111985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u="none" strike="noStrike" cap="none" spc="0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 Light" panose="02000403000000020004" pitchFamily="2" charset="0"/>
                <a:ea typeface="Helvetica Neue Light" panose="02000403000000020004" pitchFamily="2" charset="0"/>
                <a:sym typeface="Calibri"/>
              </a:rPr>
              <a:t>Facesheet</a:t>
            </a:r>
            <a:endParaRPr kumimoji="0" lang="en-US" sz="180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Light" panose="02000403000000020004" pitchFamily="2" charset="0"/>
              <a:ea typeface="Helvetica Neue Light" panose="02000403000000020004" pitchFamily="2" charset="0"/>
              <a:sym typeface="Calibri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C60CB3D-8C93-59B1-59D7-99821A5BE80A}"/>
              </a:ext>
            </a:extLst>
          </p:cNvPr>
          <p:cNvCxnSpPr>
            <a:cxnSpLocks/>
          </p:cNvCxnSpPr>
          <p:nvPr/>
        </p:nvCxnSpPr>
        <p:spPr>
          <a:xfrm>
            <a:off x="8486888" y="2733702"/>
            <a:ext cx="1145004" cy="942834"/>
          </a:xfrm>
          <a:prstGeom prst="straightConnector1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85B85D6E-9F6D-F728-2657-DE81EB262C9A}"/>
              </a:ext>
            </a:extLst>
          </p:cNvPr>
          <p:cNvCxnSpPr>
            <a:cxnSpLocks/>
          </p:cNvCxnSpPr>
          <p:nvPr/>
        </p:nvCxnSpPr>
        <p:spPr>
          <a:xfrm>
            <a:off x="8469884" y="2725140"/>
            <a:ext cx="989215" cy="1910761"/>
          </a:xfrm>
          <a:prstGeom prst="straightConnector1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6144162-66CE-D528-E927-7C4470EF7505}"/>
              </a:ext>
            </a:extLst>
          </p:cNvPr>
          <p:cNvCxnSpPr>
            <a:cxnSpLocks/>
          </p:cNvCxnSpPr>
          <p:nvPr/>
        </p:nvCxnSpPr>
        <p:spPr>
          <a:xfrm>
            <a:off x="8486888" y="2733702"/>
            <a:ext cx="1593111" cy="1659721"/>
          </a:xfrm>
          <a:prstGeom prst="straightConnector1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3FB86651-A926-409B-0E3D-C8E1EAF21273}"/>
              </a:ext>
            </a:extLst>
          </p:cNvPr>
          <p:cNvCxnSpPr>
            <a:cxnSpLocks/>
          </p:cNvCxnSpPr>
          <p:nvPr/>
        </p:nvCxnSpPr>
        <p:spPr>
          <a:xfrm>
            <a:off x="7116329" y="3551350"/>
            <a:ext cx="1394895" cy="408296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29F10DD-4F5F-0B75-1947-E2B2B68C6360}"/>
              </a:ext>
            </a:extLst>
          </p:cNvPr>
          <p:cNvCxnSpPr>
            <a:cxnSpLocks/>
          </p:cNvCxnSpPr>
          <p:nvPr/>
        </p:nvCxnSpPr>
        <p:spPr>
          <a:xfrm>
            <a:off x="7480669" y="4366071"/>
            <a:ext cx="1978430" cy="539661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80C8FD0-7EFD-BDC3-3B1E-CE4B8F6AB8AC}"/>
              </a:ext>
            </a:extLst>
          </p:cNvPr>
          <p:cNvCxnSpPr>
            <a:cxnSpLocks/>
          </p:cNvCxnSpPr>
          <p:nvPr/>
        </p:nvCxnSpPr>
        <p:spPr>
          <a:xfrm>
            <a:off x="7722306" y="5448247"/>
            <a:ext cx="2465046" cy="107545"/>
          </a:xfrm>
          <a:prstGeom prst="straightConnector1">
            <a:avLst/>
          </a:prstGeom>
          <a:noFill/>
          <a:ln w="25400" cap="flat">
            <a:solidFill>
              <a:schemeClr val="tx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4801B397-46DA-BCFB-BE7E-10D7D3268352}"/>
              </a:ext>
            </a:extLst>
          </p:cNvPr>
          <p:cNvCxnSpPr>
            <a:cxnSpLocks/>
          </p:cNvCxnSpPr>
          <p:nvPr/>
        </p:nvCxnSpPr>
        <p:spPr>
          <a:xfrm>
            <a:off x="8412656" y="2683104"/>
            <a:ext cx="1840136" cy="2189863"/>
          </a:xfrm>
          <a:prstGeom prst="straightConnector1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400338664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E6A08BE4-7AD3-9847-BAA4-D882168C7448}"/>
              </a:ext>
            </a:extLst>
          </p:cNvPr>
          <p:cNvSpPr/>
          <p:nvPr/>
        </p:nvSpPr>
        <p:spPr>
          <a:xfrm>
            <a:off x="322501" y="4826116"/>
            <a:ext cx="7245014" cy="1382107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876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0DA92D2-F69D-2C4F-BEF3-A5595BE10196}"/>
              </a:ext>
            </a:extLst>
          </p:cNvPr>
          <p:cNvSpPr/>
          <p:nvPr/>
        </p:nvSpPr>
        <p:spPr>
          <a:xfrm>
            <a:off x="317862" y="3159515"/>
            <a:ext cx="7245014" cy="1552704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876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97988C2-3F0C-6E4D-9289-0B07AA708A9E}"/>
              </a:ext>
            </a:extLst>
          </p:cNvPr>
          <p:cNvSpPr/>
          <p:nvPr/>
        </p:nvSpPr>
        <p:spPr>
          <a:xfrm>
            <a:off x="317862" y="1350406"/>
            <a:ext cx="7245014" cy="1725052"/>
          </a:xfrm>
          <a:prstGeom prst="roundRect">
            <a:avLst/>
          </a:prstGeom>
          <a:solidFill>
            <a:schemeClr val="accent1">
              <a:lumMod val="20000"/>
              <a:lumOff val="80000"/>
              <a:alpha val="48762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9087CA-12BF-7E43-BFB1-AD13F7E3339F}"/>
                  </a:ext>
                </a:extLst>
              </p:cNvPr>
              <p:cNvSpPr txBox="1"/>
              <p:nvPr/>
            </p:nvSpPr>
            <p:spPr>
              <a:xfrm>
                <a:off x="533211" y="4941641"/>
                <a:ext cx="4456413" cy="6283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g-BG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is-IS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𝑒</m:t>
                              </m:r>
                            </m:e>
                          </m:d>
                        </m:num>
                        <m:den>
                          <m:r>
                            <a:rPr lang="bg-BG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g-BG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lang="bg-BG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is-I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−</m:t>
                      </m:r>
                      <m:f>
                        <m:fPr>
                          <m:ctrlPr>
                            <a:rPr lang="bg-BG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g-BG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lang="bg-BG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is-I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𝑖𝑗</m:t>
                              </m:r>
                            </m:sub>
                          </m:sSub>
                          <m:f>
                            <m:fPr>
                              <m:ctrlPr>
                                <a:rPr lang="bg-BG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bg-BG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𝑇</m:t>
                              </m:r>
                            </m:num>
                            <m:den>
                              <m:r>
                                <a:rPr lang="bg-BG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09087CA-12BF-7E43-BFB1-AD13F7E333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211" y="4941641"/>
                <a:ext cx="4456413" cy="628314"/>
              </a:xfrm>
              <a:prstGeom prst="rect">
                <a:avLst/>
              </a:prstGeom>
              <a:blipFill>
                <a:blip r:embed="rId2"/>
                <a:stretch>
                  <a:fillRect l="-850" r="-567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BA47F8-5C08-8C42-9EC1-FF70423E3E16}"/>
                  </a:ext>
                </a:extLst>
              </p:cNvPr>
              <p:cNvSpPr txBox="1"/>
              <p:nvPr/>
            </p:nvSpPr>
            <p:spPr>
              <a:xfrm>
                <a:off x="565678" y="3195478"/>
                <a:ext cx="2872325" cy="6251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bg-BG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g-BG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d>
                            <m:dPr>
                              <m:ctrlPr>
                                <a:rPr lang="is-IS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𝜙𝜌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</a:rPr>
                                    <m:t>𝑔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bg-BG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charset="0"/>
                          <a:cs typeface="Cambria Math" charset="0"/>
                        </a:rPr>
                        <m:t>+</m:t>
                      </m:r>
                      <m:f>
                        <m:fPr>
                          <m:ctrlPr>
                            <a:rPr lang="bg-BG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g-BG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</m:num>
                        <m:den>
                          <m:r>
                            <a:rPr lang="bg-BG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is-I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𝑔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𝑔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𝜔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6BA47F8-5C08-8C42-9EC1-FF70423E3E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678" y="3195478"/>
                <a:ext cx="2872325" cy="625108"/>
              </a:xfrm>
              <a:prstGeom prst="rect">
                <a:avLst/>
              </a:prstGeom>
              <a:blipFill>
                <a:blip r:embed="rId3"/>
                <a:stretch>
                  <a:fillRect l="-1322" r="-441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D4F1FEA-C368-5D4B-ACCF-4BCC156ABC8A}"/>
                  </a:ext>
                </a:extLst>
              </p:cNvPr>
              <p:cNvSpPr txBox="1"/>
              <p:nvPr/>
            </p:nvSpPr>
            <p:spPr>
              <a:xfrm>
                <a:off x="751827" y="2018743"/>
                <a:ext cx="1651414" cy="778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is-I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0" smtClean="0">
                                      <a:latin typeface="Cambria Math" charset="0"/>
                                    </a:rPr>
                                    <m:t> 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latin typeface="Cambria Math" charset="0"/>
                                    </a:rPr>
                                    <m:t>Γ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D4F1FEA-C368-5D4B-ACCF-4BCC156ABC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27" y="2018743"/>
                <a:ext cx="1651414" cy="778868"/>
              </a:xfrm>
              <a:prstGeom prst="rect">
                <a:avLst/>
              </a:prstGeom>
              <a:blipFill>
                <a:blip r:embed="rId4"/>
                <a:stretch>
                  <a:fillRect l="-17557" t="-109524" b="-17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5DCF4C-4431-6042-8EDD-5095837FBD0E}"/>
                  </a:ext>
                </a:extLst>
              </p:cNvPr>
              <p:cNvSpPr txBox="1"/>
              <p:nvPr/>
            </p:nvSpPr>
            <p:spPr>
              <a:xfrm>
                <a:off x="864680" y="5685480"/>
                <a:ext cx="1384097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𝜌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r>
                        <a:rPr lang="en-US" b="0" i="1" smtClean="0">
                          <a:latin typeface="Cambria Math" charset="0"/>
                        </a:rPr>
                        <m:t>𝜙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𝑔</m:t>
                          </m:r>
                        </m:sub>
                      </m:sSub>
                      <m:r>
                        <a:rPr lang="en-US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𝜌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605DCF4C-4431-6042-8EDD-5095837FBD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4680" y="5685480"/>
                <a:ext cx="1384097" cy="299569"/>
              </a:xfrm>
              <a:prstGeom prst="rect">
                <a:avLst/>
              </a:prstGeom>
              <a:blipFill>
                <a:blip r:embed="rId5"/>
                <a:stretch>
                  <a:fillRect l="-4545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EF6588-D371-EB45-963C-7BF4B279010A}"/>
                  </a:ext>
                </a:extLst>
              </p:cNvPr>
              <p:cNvSpPr txBox="1"/>
              <p:nvPr/>
            </p:nvSpPr>
            <p:spPr>
              <a:xfrm>
                <a:off x="622662" y="1404564"/>
                <a:ext cx="7016414" cy="62574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is-I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bg-BG" sz="20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bg-BG" sz="20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𝑠</m:t>
                                </m:r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,</m:t>
                                </m:r>
                                <m:r>
                                  <a:rPr lang="en-US" sz="2000" b="0" i="1" smtClean="0"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𝑛</m:t>
                                </m:r>
                              </m:sub>
                            </m:sSub>
                          </m:num>
                          <m:den>
                            <m:r>
                              <a:rPr lang="bg-BG" sz="20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𝜕</m:t>
                            </m:r>
                            <m:r>
                              <a:rPr lang="en-US" sz="2000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𝑡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charset="0"/>
                          </a:rPr>
                          <m:t>=−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charset="0"/>
                              </a:rPr>
                              <m:t>𝑣</m:t>
                            </m:r>
                            <m:r>
                              <a:rPr lang="en-US" sz="2000" b="0" i="1" smtClean="0">
                                <a:latin typeface="Cambria Math" charset="0"/>
                              </a:rPr>
                              <m:t>,</m:t>
                            </m:r>
                            <m:r>
                              <a:rPr lang="en-US" sz="2000" b="0" i="1" smtClean="0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  <m:d>
                          <m:dPr>
                            <m:ctrlPr>
                              <a:rPr lang="is-IS" sz="2000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bg-BG" sz="2000" i="1"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𝑠</m:t>
                                    </m:r>
                                    <m:r>
                                      <a:rPr lang="en-US" sz="2000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,</m:t>
                                    </m:r>
                                    <m:r>
                                      <a:rPr lang="en-US" sz="2000" b="0" i="1" smtClean="0"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m:rPr>
                                    <m:nor/>
                                  </m:rPr>
                                  <a:rPr lang="en-US" sz="2000">
                                    <a:latin typeface="Cambria Math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𝑐</m:t>
                                    </m:r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,</m:t>
                                    </m:r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𝑛</m:t>
                                    </m:r>
                                  </m:sub>
                                </m:sSub>
                              </m:num>
                              <m:den>
                                <m:sSub>
                                  <m:sSub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𝜌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𝑣</m:t>
                                    </m:r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,</m:t>
                                    </m:r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𝑛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charset="0"/>
                              </a:rPr>
                              <m:t>𝜓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charset="0"/>
                              </a:rPr>
                              <m:t>𝑛</m:t>
                            </m:r>
                          </m:sub>
                        </m:sSub>
                      </m:sup>
                    </m:sSup>
                    <m:sSup>
                      <m:sSupPr>
                        <m:ctrlPr>
                          <a:rPr lang="el-GR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l-GR" sz="2000" b="0" i="1" smtClean="0">
                            <a:latin typeface="Cambria Math" charset="0"/>
                          </a:rPr>
                          <m:t>𝑒</m:t>
                        </m:r>
                      </m:e>
                      <m:sup>
                        <m:d>
                          <m:dPr>
                            <m:ctrlPr>
                              <a:rPr lang="is-I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charset="0"/>
                              </a:rPr>
                              <m:t>−</m:t>
                            </m:r>
                            <m:f>
                              <m:fPr>
                                <m:type m:val="lin"/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𝑎</m:t>
                                    </m:r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,</m:t>
                                    </m:r>
                                    <m:r>
                                      <a:rPr lang="en-US" sz="2000" b="0" i="1" smtClean="0">
                                        <a:latin typeface="Cambria Math" charset="0"/>
                                      </a:rPr>
                                      <m:t>𝑛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sz="2000" b="0" i="1" smtClean="0">
                                    <a:latin typeface="Cambria Math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sup>
                    </m:sSup>
                  </m:oMath>
                </a14:m>
                <a:r>
                  <a:rPr lang="en-US" dirty="0"/>
                  <a:t>   where n = 1, </a:t>
                </a:r>
                <a:r>
                  <a:rPr lang="is-IS" dirty="0"/>
                  <a:t>…, N</a:t>
                </a:r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3EF6588-D371-EB45-963C-7BF4B27901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662" y="1404564"/>
                <a:ext cx="7016414" cy="625749"/>
              </a:xfrm>
              <a:prstGeom prst="rect">
                <a:avLst/>
              </a:prstGeom>
              <a:blipFill>
                <a:blip r:embed="rId6"/>
                <a:stretch>
                  <a:fillRect l="-903" t="-38000" b="-6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ED6361-1B15-5248-A966-83869B818FA1}"/>
                  </a:ext>
                </a:extLst>
              </p:cNvPr>
              <p:cNvSpPr txBox="1"/>
              <p:nvPr/>
            </p:nvSpPr>
            <p:spPr>
              <a:xfrm>
                <a:off x="743755" y="3857634"/>
                <a:ext cx="1650900" cy="7788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𝜔</m:t>
                          </m:r>
                        </m:e>
                      </m:acc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is-I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charset="0"/>
                                </a:rPr>
                                <m:t>𝑛</m:t>
                              </m:r>
                            </m:sub>
                          </m:sSub>
                          <m:f>
                            <m:fPr>
                              <m:ctrlPr>
                                <a:rPr lang="bg-BG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bg-BG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charset="0"/>
                                      <a:cs typeface="Cambria Math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charset="0"/>
                                      <a:ea typeface="Cambria Math" charset="0"/>
                                      <a:cs typeface="Cambria Math" charset="0"/>
                                    </a:rPr>
                                    <m:t>𝑛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bg-BG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𝑡</m:t>
                              </m:r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FEED6361-1B15-5248-A966-83869B818F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3755" y="3857634"/>
                <a:ext cx="1650900" cy="778868"/>
              </a:xfrm>
              <a:prstGeom prst="rect">
                <a:avLst/>
              </a:prstGeom>
              <a:blipFill>
                <a:blip r:embed="rId7"/>
                <a:stretch>
                  <a:fillRect l="-21374" t="-109524" b="-1698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9978FD95-D2F3-274B-AD42-49F2357F82C6}"/>
              </a:ext>
            </a:extLst>
          </p:cNvPr>
          <p:cNvSpPr/>
          <p:nvPr/>
        </p:nvSpPr>
        <p:spPr>
          <a:xfrm>
            <a:off x="5569648" y="2675626"/>
            <a:ext cx="3282614" cy="8823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Conservation of Mass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5A7328B-3D7A-3E44-A459-52D51C5CDADD}"/>
              </a:ext>
            </a:extLst>
          </p:cNvPr>
          <p:cNvSpPr/>
          <p:nvPr/>
        </p:nvSpPr>
        <p:spPr>
          <a:xfrm>
            <a:off x="5583836" y="5181224"/>
            <a:ext cx="3282614" cy="88237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Conservation of Energy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ED9F77B-7304-1A46-A2D7-FD755F62043C}"/>
              </a:ext>
            </a:extLst>
          </p:cNvPr>
          <p:cNvSpPr/>
          <p:nvPr/>
        </p:nvSpPr>
        <p:spPr>
          <a:xfrm>
            <a:off x="5569648" y="4203706"/>
            <a:ext cx="3282614" cy="8823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tx1"/>
                </a:solidFill>
              </a:rPr>
              <a:t>Darcy’s Law: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1DE80C7-1536-5046-9AEF-3DB87D2EBFE2}"/>
                  </a:ext>
                </a:extLst>
              </p:cNvPr>
              <p:cNvSpPr txBox="1"/>
              <p:nvPr/>
            </p:nvSpPr>
            <p:spPr>
              <a:xfrm>
                <a:off x="7038467" y="4384978"/>
                <a:ext cx="1667251" cy="53784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charset="0"/>
                            </a:rPr>
                            <m:t>𝑢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charset="0"/>
                            </a:rPr>
                            <m:t>𝑔</m:t>
                          </m:r>
                          <m:r>
                            <a:rPr lang="en-US" sz="1600" b="0" i="1" smtClean="0">
                              <a:latin typeface="Cambria Math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sz="1600" b="0" i="1" smtClean="0">
                          <a:latin typeface="Cambria Math" charset="0"/>
                        </a:rPr>
                        <m:t>=−</m:t>
                      </m:r>
                      <m:f>
                        <m:fPr>
                          <m:ctrlPr>
                            <a:rPr lang="bg-BG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charset="0"/>
                                </a:rPr>
                                <m:t>𝑔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charset="0"/>
                            </a:rPr>
                            <m:t>𝐾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charset="0"/>
                            </a:rPr>
                            <m:t>𝑖𝑗</m:t>
                          </m:r>
                        </m:sub>
                      </m:sSub>
                      <m:f>
                        <m:fPr>
                          <m:ctrlPr>
                            <a:rPr lang="bg-BG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bg-BG" sz="1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r>
                            <a:rPr lang="en-US" sz="1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𝑝</m:t>
                          </m:r>
                        </m:num>
                        <m:den>
                          <m:r>
                            <a:rPr lang="bg-BG" sz="1600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1DE80C7-1536-5046-9AEF-3DB87D2EBFE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8467" y="4384978"/>
                <a:ext cx="1667251" cy="537840"/>
              </a:xfrm>
              <a:prstGeom prst="rect">
                <a:avLst/>
              </a:prstGeom>
              <a:blipFill>
                <a:blip r:embed="rId8"/>
                <a:stretch>
                  <a:fillRect l="-1515" r="-758" b="-116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1FC52AB-C32A-D54A-99FD-392812951010}"/>
                  </a:ext>
                </a:extLst>
              </p:cNvPr>
              <p:cNvSpPr txBox="1"/>
              <p:nvPr/>
            </p:nvSpPr>
            <p:spPr>
              <a:xfrm>
                <a:off x="2933082" y="2269677"/>
                <a:ext cx="5209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b="0" i="1" smtClean="0">
                              <a:latin typeface="Cambria Math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1FC52AB-C32A-D54A-99FD-3928129510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082" y="2269677"/>
                <a:ext cx="520976" cy="276999"/>
              </a:xfrm>
              <a:prstGeom prst="rect">
                <a:avLst/>
              </a:prstGeom>
              <a:blipFill>
                <a:blip r:embed="rId9"/>
                <a:stretch>
                  <a:fillRect l="-6977" r="-2326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1B298AD3-AF05-844A-98BF-44681F81F556}"/>
              </a:ext>
            </a:extLst>
          </p:cNvPr>
          <p:cNvSpPr txBox="1"/>
          <p:nvPr/>
        </p:nvSpPr>
        <p:spPr>
          <a:xfrm>
            <a:off x="3365862" y="2232561"/>
            <a:ext cx="4108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pseudo-volume fraction of component 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3731E7B-48E2-114C-8C66-9034D908F765}"/>
                  </a:ext>
                </a:extLst>
              </p:cNvPr>
              <p:cNvSpPr txBox="1"/>
              <p:nvPr/>
            </p:nvSpPr>
            <p:spPr>
              <a:xfrm>
                <a:off x="2933082" y="2654741"/>
                <a:ext cx="4633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3731E7B-48E2-114C-8C66-9034D908F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3082" y="2654741"/>
                <a:ext cx="463397" cy="276999"/>
              </a:xfrm>
              <a:prstGeom prst="rect">
                <a:avLst/>
              </a:prstGeom>
              <a:blipFill>
                <a:blip r:embed="rId10"/>
                <a:stretch>
                  <a:fillRect l="-13158" r="-2632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209F6775-C2A1-7342-98D9-F0FC55C3DE4C}"/>
              </a:ext>
            </a:extLst>
          </p:cNvPr>
          <p:cNvSpPr txBox="1"/>
          <p:nvPr/>
        </p:nvSpPr>
        <p:spPr>
          <a:xfrm>
            <a:off x="3366521" y="2612869"/>
            <a:ext cx="992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porosity</a:t>
            </a:r>
          </a:p>
          <a:p>
            <a:endParaRPr lang="en-US" dirty="0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9510A5-DF65-0B45-8AAA-EF86D347C0CF}"/>
              </a:ext>
            </a:extLst>
          </p:cNvPr>
          <p:cNvCxnSpPr>
            <a:cxnSpLocks/>
          </p:cNvCxnSpPr>
          <p:nvPr/>
        </p:nvCxnSpPr>
        <p:spPr>
          <a:xfrm flipH="1">
            <a:off x="2508775" y="4507972"/>
            <a:ext cx="684795" cy="6244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95A5BE3-5C17-654C-BC1A-116346A80C41}"/>
              </a:ext>
            </a:extLst>
          </p:cNvPr>
          <p:cNvCxnSpPr>
            <a:cxnSpLocks/>
          </p:cNvCxnSpPr>
          <p:nvPr/>
        </p:nvCxnSpPr>
        <p:spPr>
          <a:xfrm flipH="1" flipV="1">
            <a:off x="2625388" y="3772489"/>
            <a:ext cx="601480" cy="3662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19C9268-FEE6-5F4E-8254-316EF5692792}"/>
              </a:ext>
            </a:extLst>
          </p:cNvPr>
          <p:cNvSpPr txBox="1"/>
          <p:nvPr/>
        </p:nvSpPr>
        <p:spPr>
          <a:xfrm>
            <a:off x="3182490" y="3984542"/>
            <a:ext cx="20939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convective transport of pyrolysis gases</a:t>
            </a:r>
          </a:p>
          <a:p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A258516-EEC4-5C4E-9869-D4856FE06A29}"/>
              </a:ext>
            </a:extLst>
          </p:cNvPr>
          <p:cNvSpPr txBox="1"/>
          <p:nvPr/>
        </p:nvSpPr>
        <p:spPr>
          <a:xfrm>
            <a:off x="3182490" y="5804671"/>
            <a:ext cx="209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Heat conduction</a:t>
            </a:r>
          </a:p>
          <a:p>
            <a:endParaRPr lang="en-US" dirty="0"/>
          </a:p>
        </p:txBody>
      </p:sp>
      <p:sp>
        <p:nvSpPr>
          <p:cNvPr id="27" name="Right Brace 26">
            <a:extLst>
              <a:ext uri="{FF2B5EF4-FFF2-40B4-BE49-F238E27FC236}">
                <a16:creationId xmlns:a16="http://schemas.microsoft.com/office/drawing/2014/main" id="{45C7ED97-8183-0847-B89F-80A51D7A3F80}"/>
              </a:ext>
            </a:extLst>
          </p:cNvPr>
          <p:cNvSpPr/>
          <p:nvPr/>
        </p:nvSpPr>
        <p:spPr>
          <a:xfrm rot="5400000">
            <a:off x="3740361" y="5014912"/>
            <a:ext cx="277632" cy="1384097"/>
          </a:xfrm>
          <a:prstGeom prst="rightBrace">
            <a:avLst>
              <a:gd name="adj1" fmla="val 52104"/>
              <a:gd name="adj2" fmla="val 5467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D0AA02-2D2F-1F46-A459-3FE4AB18480A}"/>
                  </a:ext>
                </a:extLst>
              </p:cNvPr>
              <p:cNvSpPr txBox="1"/>
              <p:nvPr/>
            </p:nvSpPr>
            <p:spPr>
              <a:xfrm>
                <a:off x="9258919" y="2636241"/>
                <a:ext cx="2593214" cy="25699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D0AA02-2D2F-1F46-A459-3FE4AB184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8919" y="2636241"/>
                <a:ext cx="2593214" cy="25699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xt Placeholder 1">
            <a:extLst>
              <a:ext uri="{FF2B5EF4-FFF2-40B4-BE49-F238E27FC236}">
                <a16:creationId xmlns:a16="http://schemas.microsoft.com/office/drawing/2014/main" id="{B127774B-DB78-EE47-BF98-17412360A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11117" y="1509506"/>
            <a:ext cx="3024130" cy="4945081"/>
          </a:xfrm>
        </p:spPr>
        <p:txBody>
          <a:bodyPr>
            <a:normAutofit fontScale="92500" lnSpcReduction="10000"/>
          </a:bodyPr>
          <a:lstStyle/>
          <a:p>
            <a:pPr indent="-160020"/>
            <a:r>
              <a:rPr lang="en-US" sz="1400" dirty="0"/>
              <a:t>Material thermodynamic and transport properties are computed as mixture-averages of the Virgin and Char values</a:t>
            </a:r>
          </a:p>
          <a:p>
            <a:pPr indent="-160020"/>
            <a:r>
              <a:rPr lang="en-US" sz="1400" dirty="0"/>
              <a:t>For example, solid enthalpy</a:t>
            </a:r>
          </a:p>
          <a:p>
            <a:endParaRPr lang="en-US" sz="1400" dirty="0"/>
          </a:p>
          <a:p>
            <a:endParaRPr lang="en-US" sz="1400" dirty="0"/>
          </a:p>
          <a:p>
            <a:pPr indent="-160020"/>
            <a:r>
              <a:rPr lang="en-US" sz="1400" dirty="0"/>
              <a:t>Thermal conductivity and permeability are orthotropic properties, i.e., Rank-2 tensors</a:t>
            </a:r>
          </a:p>
          <a:p>
            <a:endParaRPr lang="en-US" sz="1400" dirty="0"/>
          </a:p>
          <a:p>
            <a:pPr indent="-160020"/>
            <a:r>
              <a:rPr lang="en-US" sz="1400" dirty="0"/>
              <a:t>Momentum equation reduced via Darcy’s Law</a:t>
            </a:r>
          </a:p>
          <a:p>
            <a:pPr lvl="1" indent="-150495"/>
            <a:r>
              <a:rPr lang="en-US" sz="1200" dirty="0"/>
              <a:t>Pyrolysis gas transport fluxes are weakly non-linear</a:t>
            </a:r>
          </a:p>
          <a:p>
            <a:endParaRPr lang="en-US" sz="1400" dirty="0"/>
          </a:p>
          <a:p>
            <a:pPr indent="-160020"/>
            <a:r>
              <a:rPr lang="en-US" sz="1400" dirty="0"/>
              <a:t>Pyrolysis gas products are assumed to be in equilibrium with the material</a:t>
            </a:r>
          </a:p>
          <a:p>
            <a:pPr lvl="1" indent="-160020"/>
            <a:r>
              <a:rPr lang="en-US" sz="1200" dirty="0"/>
              <a:t>Pyrolysis gas mixture properties calculated using tabulated thermal equilibrium quantities computed using Mutation++</a:t>
            </a:r>
          </a:p>
        </p:txBody>
      </p:sp>
      <p:sp>
        <p:nvSpPr>
          <p:cNvPr id="32" name="Title 2">
            <a:extLst>
              <a:ext uri="{FF2B5EF4-FFF2-40B4-BE49-F238E27FC236}">
                <a16:creationId xmlns:a16="http://schemas.microsoft.com/office/drawing/2014/main" id="{1DD0EC42-DD26-3246-BD97-AFBAD72FE4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4066" y="0"/>
            <a:ext cx="9144001" cy="1066800"/>
          </a:xfrm>
        </p:spPr>
        <p:txBody>
          <a:bodyPr/>
          <a:lstStyle/>
          <a:p>
            <a:r>
              <a:rPr lang="en-US" dirty="0"/>
              <a:t>Governing Equations of Icarus</a:t>
            </a:r>
          </a:p>
        </p:txBody>
      </p:sp>
      <p:sp>
        <p:nvSpPr>
          <p:cNvPr id="33" name="Slide Number Placeholder 32">
            <a:extLst>
              <a:ext uri="{FF2B5EF4-FFF2-40B4-BE49-F238E27FC236}">
                <a16:creationId xmlns:a16="http://schemas.microsoft.com/office/drawing/2014/main" id="{B391F96E-7536-2A44-BF47-F5970364C2A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763015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4B904710-3A7A-2248-818A-D2641597C064}"/>
              </a:ext>
            </a:extLst>
          </p:cNvPr>
          <p:cNvSpPr/>
          <p:nvPr/>
        </p:nvSpPr>
        <p:spPr>
          <a:xfrm>
            <a:off x="6544440" y="1284993"/>
            <a:ext cx="5455971" cy="949715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>
                <a:solidFill>
                  <a:schemeClr val="tx1"/>
                </a:solidFill>
                <a:latin typeface="Helvetica Neue Light" panose="02000403000000020004" pitchFamily="2" charset="0"/>
                <a:ea typeface="Helvetica Neue Light" panose="02000403000000020004" pitchFamily="2" charset="0"/>
              </a:rPr>
              <a:t>Milos, F.S. and Chen, Y.-K. “Ablation and Thermal Response Property Model Validation for Phenolic Impregnated Carbon Ablator”, AIAA-2009-262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E9DB7341-0C19-EC4D-8855-B2F839FAA948}"/>
                  </a:ext>
                </a:extLst>
              </p:cNvPr>
              <p:cNvSpPr>
                <a:spLocks noGrp="1"/>
              </p:cNvSpPr>
              <p:nvPr>
                <p:ph type="body" idx="1"/>
              </p:nvPr>
            </p:nvSpPr>
            <p:spPr>
              <a:xfrm>
                <a:off x="609600" y="1212225"/>
                <a:ext cx="5076512" cy="5578006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Stagnation point heat flux: 107 W/cm</a:t>
                </a:r>
                <a:r>
                  <a:rPr lang="en-US" sz="2000" baseline="30000" dirty="0"/>
                  <a:t>2</a:t>
                </a:r>
              </a:p>
              <a:p>
                <a:pPr lvl="1"/>
                <a:r>
                  <a:rPr lang="en-US" sz="1800" dirty="0"/>
                  <a:t>55 seconds of exposure</a:t>
                </a:r>
              </a:p>
              <a:p>
                <a:pPr lvl="1"/>
                <a:r>
                  <a:rPr lang="en-US" sz="1800" dirty="0"/>
                  <a:t>Measured centerline recession: 2.33 mm</a:t>
                </a:r>
              </a:p>
              <a:p>
                <a:r>
                  <a:rPr lang="en-US" sz="2000" dirty="0"/>
                  <a:t>Gas Surface Interaction</a:t>
                </a:r>
              </a:p>
              <a:p>
                <a:pPr lvl="1"/>
                <a:r>
                  <a:rPr lang="en-US" sz="1800" dirty="0"/>
                  <a:t>Flow environment is a mixture of Nitrogen, Oxygen, and Argon</a:t>
                </a:r>
              </a:p>
              <a:p>
                <a:pPr lvl="1"/>
                <a:r>
                  <a:rPr lang="en-US" sz="1800" dirty="0"/>
                  <a:t>Percentage of Argon has a large impact on surface ablation </a:t>
                </a:r>
              </a:p>
              <a:p>
                <a:r>
                  <a:rPr lang="en-US" sz="2000" dirty="0"/>
                  <a:t>Surface conditions computed using DPLR</a:t>
                </a:r>
              </a:p>
              <a:p>
                <a:pPr lvl="1"/>
                <a:r>
                  <a:rPr lang="en-US" sz="1800" dirty="0"/>
                  <a:t>Icarus uses a surface energy balance with input variables extracted from BLAYER: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𝑟𝑎𝑑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,   </m:t>
                    </m:r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</m:oMath>
                </a14:m>
                <a:endParaRPr lang="en-US" sz="1800" b="0" dirty="0"/>
              </a:p>
              <a:p>
                <a:pPr lvl="1"/>
                <a:r>
                  <a:rPr lang="en-US" sz="1800" dirty="0"/>
                  <a:t>Blowing correction parameter = 0.5</a:t>
                </a:r>
              </a:p>
              <a:p>
                <a:pPr lvl="1"/>
                <a:r>
                  <a:rPr lang="en-US" sz="1800" dirty="0"/>
                  <a:t>Time / Space varying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Text Placeholder 1">
                <a:extLst>
                  <a:ext uri="{FF2B5EF4-FFF2-40B4-BE49-F238E27FC236}">
                    <a16:creationId xmlns:a16="http://schemas.microsoft.com/office/drawing/2014/main" id="{E9DB7341-0C19-EC4D-8855-B2F839FAA9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609600" y="1212225"/>
                <a:ext cx="5076512" cy="5578006"/>
              </a:xfrm>
              <a:blipFill>
                <a:blip r:embed="rId2"/>
                <a:stretch>
                  <a:fillRect l="-2000" t="-682" r="-22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2">
            <a:extLst>
              <a:ext uri="{FF2B5EF4-FFF2-40B4-BE49-F238E27FC236}">
                <a16:creationId xmlns:a16="http://schemas.microsoft.com/office/drawing/2014/main" id="{7C553CB7-A840-B64E-BD8A-AD1CF9B0B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AHF </a:t>
            </a:r>
            <a:r>
              <a:rPr lang="en-US" dirty="0" err="1"/>
              <a:t>Arcjet</a:t>
            </a:r>
            <a:r>
              <a:rPr lang="en-US" dirty="0"/>
              <a:t> : PICA Validation Test</a:t>
            </a:r>
          </a:p>
        </p:txBody>
      </p:sp>
      <p:pic>
        <p:nvPicPr>
          <p:cNvPr id="4" name="Picture 3" descr="Chart, histogram&#10;&#10;Description automatically generated">
            <a:extLst>
              <a:ext uri="{FF2B5EF4-FFF2-40B4-BE49-F238E27FC236}">
                <a16:creationId xmlns:a16="http://schemas.microsoft.com/office/drawing/2014/main" id="{59B211B7-5C20-F14C-AB58-53C5B76E42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4" y="2626120"/>
            <a:ext cx="4811406" cy="317323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C2056D4B-9ABA-0147-8391-827101B3FA55}"/>
              </a:ext>
            </a:extLst>
          </p:cNvPr>
          <p:cNvGrpSpPr/>
          <p:nvPr/>
        </p:nvGrpSpPr>
        <p:grpSpPr>
          <a:xfrm>
            <a:off x="5861240" y="5766089"/>
            <a:ext cx="5824967" cy="798557"/>
            <a:chOff x="266700" y="3548297"/>
            <a:chExt cx="8610600" cy="201430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3BD34CE-5673-0A42-B239-BE74272238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33" t="48226" b="43473"/>
            <a:stretch/>
          </p:blipFill>
          <p:spPr>
            <a:xfrm>
              <a:off x="266700" y="5088344"/>
              <a:ext cx="8610600" cy="47425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D84C407-9ACC-1A4C-BA8E-98D7CA3781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00" t="47908" b="43791"/>
            <a:stretch/>
          </p:blipFill>
          <p:spPr>
            <a:xfrm>
              <a:off x="647700" y="4683727"/>
              <a:ext cx="8229600" cy="474256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2BCE797-21AC-2444-89CB-CCFF0B0BD0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15" t="48310" b="43801"/>
            <a:stretch/>
          </p:blipFill>
          <p:spPr>
            <a:xfrm>
              <a:off x="1481100" y="4310927"/>
              <a:ext cx="7396200" cy="450692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FA6AA3F-A193-2441-90F4-F7B2E6FCE4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48352" b="43759"/>
            <a:stretch/>
          </p:blipFill>
          <p:spPr>
            <a:xfrm>
              <a:off x="2705100" y="3906310"/>
              <a:ext cx="6172200" cy="45069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C8F176F-511D-F84E-9AFC-73C98D65AE8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00" t="48394" b="43826"/>
            <a:stretch/>
          </p:blipFill>
          <p:spPr>
            <a:xfrm>
              <a:off x="2705100" y="3548297"/>
              <a:ext cx="6172200" cy="444465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1EAE8B3-9EEB-0E43-BAAA-2EE601F03690}"/>
              </a:ext>
            </a:extLst>
          </p:cNvPr>
          <p:cNvSpPr txBox="1"/>
          <p:nvPr/>
        </p:nvSpPr>
        <p:spPr>
          <a:xfrm>
            <a:off x="5940069" y="5957873"/>
            <a:ext cx="572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10 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FE225F-6261-5345-9EE9-06003E52162E}"/>
              </a:ext>
            </a:extLst>
          </p:cNvPr>
          <p:cNvSpPr txBox="1"/>
          <p:nvPr/>
        </p:nvSpPr>
        <p:spPr>
          <a:xfrm>
            <a:off x="6477735" y="5811610"/>
            <a:ext cx="5725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30 s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8E1A132-3B2A-A54B-8D48-7AF382BD1446}"/>
              </a:ext>
            </a:extLst>
          </p:cNvPr>
          <p:cNvCxnSpPr>
            <a:cxnSpLocks/>
          </p:cNvCxnSpPr>
          <p:nvPr/>
        </p:nvCxnSpPr>
        <p:spPr>
          <a:xfrm flipV="1">
            <a:off x="5861240" y="5778493"/>
            <a:ext cx="1715589" cy="1"/>
          </a:xfrm>
          <a:prstGeom prst="straightConnector1">
            <a:avLst/>
          </a:prstGeom>
          <a:ln w="15875">
            <a:solidFill>
              <a:schemeClr val="tx1"/>
            </a:solidFill>
            <a:headEnd type="triangle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C0B63AB-50D0-6946-AF70-04BD21BC4A36}"/>
              </a:ext>
            </a:extLst>
          </p:cNvPr>
          <p:cNvCxnSpPr>
            <a:cxnSpLocks/>
          </p:cNvCxnSpPr>
          <p:nvPr/>
        </p:nvCxnSpPr>
        <p:spPr>
          <a:xfrm flipH="1">
            <a:off x="10320053" y="1087433"/>
            <a:ext cx="914400" cy="0"/>
          </a:xfrm>
          <a:prstGeom prst="straightConnector1">
            <a:avLst/>
          </a:prstGeom>
          <a:ln w="635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02C26AD-3317-8A45-A978-BDDDA1B573C4}"/>
              </a:ext>
            </a:extLst>
          </p:cNvPr>
          <p:cNvSpPr txBox="1"/>
          <p:nvPr/>
        </p:nvSpPr>
        <p:spPr>
          <a:xfrm>
            <a:off x="6351096" y="5494528"/>
            <a:ext cx="9845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2.22 mm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E56455D-24CA-D746-BD21-77FA337F095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90" t="43124" r="72499" b="17991"/>
          <a:stretch/>
        </p:blipFill>
        <p:spPr>
          <a:xfrm>
            <a:off x="10777253" y="3383994"/>
            <a:ext cx="1125716" cy="2221688"/>
          </a:xfrm>
          <a:prstGeom prst="rect">
            <a:avLst/>
          </a:prstGeom>
        </p:spPr>
      </p:pic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257D8D3-471D-754D-A886-3C1299122740}"/>
              </a:ext>
            </a:extLst>
          </p:cNvPr>
          <p:cNvCxnSpPr>
            <a:cxnSpLocks/>
          </p:cNvCxnSpPr>
          <p:nvPr/>
        </p:nvCxnSpPr>
        <p:spPr>
          <a:xfrm>
            <a:off x="5861240" y="5647076"/>
            <a:ext cx="0" cy="421353"/>
          </a:xfrm>
          <a:prstGeom prst="straightConnector1">
            <a:avLst/>
          </a:prstGeom>
          <a:ln w="6350">
            <a:solidFill>
              <a:schemeClr val="tx1"/>
            </a:solidFill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52E1F44C-68E0-5D42-A97A-2B0E5D5CC5B5}"/>
              </a:ext>
            </a:extLst>
          </p:cNvPr>
          <p:cNvSpPr txBox="1"/>
          <p:nvPr/>
        </p:nvSpPr>
        <p:spPr>
          <a:xfrm>
            <a:off x="7119843" y="2307475"/>
            <a:ext cx="28430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sng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One-dimensional Simulations</a:t>
            </a:r>
          </a:p>
        </p:txBody>
      </p:sp>
      <p:sp>
        <p:nvSpPr>
          <p:cNvPr id="39" name="Slide Number Placeholder 38">
            <a:extLst>
              <a:ext uri="{FF2B5EF4-FFF2-40B4-BE49-F238E27FC236}">
                <a16:creationId xmlns:a16="http://schemas.microsoft.com/office/drawing/2014/main" id="{DEDE9B34-43B4-D94E-AD92-9EB014DB7AC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348655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CB016B1-498D-D130-2BA1-66AB7C84F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coupling?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677FD-6D82-74F4-CBEC-D34D06AAFBB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8FE8C5-BB09-CBA2-54F3-35C1312295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7" r="1691" b="4180"/>
          <a:stretch/>
        </p:blipFill>
        <p:spPr>
          <a:xfrm>
            <a:off x="279400" y="2267299"/>
            <a:ext cx="5816600" cy="454466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8DFAB4-F9D8-090D-4C1F-A7946DBF14D8}"/>
              </a:ext>
            </a:extLst>
          </p:cNvPr>
          <p:cNvSpPr txBox="1"/>
          <p:nvPr/>
        </p:nvSpPr>
        <p:spPr>
          <a:xfrm>
            <a:off x="2616200" y="2223198"/>
            <a:ext cx="1645641" cy="369330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>
                <a:alpha val="21146"/>
              </a:schemeClr>
            </a:solidFill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Stagnation Point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57CBBC-82E1-83D8-C0C6-DC55E89E446C}"/>
              </a:ext>
            </a:extLst>
          </p:cNvPr>
          <p:cNvSpPr txBox="1"/>
          <p:nvPr/>
        </p:nvSpPr>
        <p:spPr>
          <a:xfrm>
            <a:off x="816389" y="1285104"/>
            <a:ext cx="5816601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Exten</a:t>
            </a:r>
            <a:r>
              <a:rPr lang="en-US" dirty="0"/>
              <a:t>sive test campaigns have been conducted to validate the PICA material response model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206B92F-9590-AAFA-6D8A-E61F305AED21}"/>
              </a:ext>
            </a:extLst>
          </p:cNvPr>
          <p:cNvSpPr/>
          <p:nvPr/>
        </p:nvSpPr>
        <p:spPr>
          <a:xfrm>
            <a:off x="6542781" y="1344657"/>
            <a:ext cx="3177977" cy="754709"/>
          </a:xfrm>
          <a:prstGeom prst="roundRect">
            <a:avLst/>
          </a:prstGeom>
          <a:solidFill>
            <a:schemeClr val="bg2">
              <a:lumMod val="20000"/>
              <a:lumOff val="80000"/>
              <a:alpha val="8006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z="1200" b="0" dirty="0">
                <a:solidFill>
                  <a:schemeClr val="tx1"/>
                </a:solidFill>
                <a:ea typeface="Helvetica Neue Light" panose="02000403000000020004" pitchFamily="2" charset="0"/>
              </a:rPr>
              <a:t>Milos, F.S. and Chen, Y.-K. “Ablation and Thermal Response Property Model Validation for Phenolic Impregnated Carbon Ablator”, AIAA-2009-262</a:t>
            </a:r>
          </a:p>
        </p:txBody>
      </p:sp>
      <p:pic>
        <p:nvPicPr>
          <p:cNvPr id="12" name="temperature_case4" descr="temperature_case4">
            <a:hlinkClick r:id="" action="ppaction://media"/>
            <a:extLst>
              <a:ext uri="{FF2B5EF4-FFF2-40B4-BE49-F238E27FC236}">
                <a16:creationId xmlns:a16="http://schemas.microsoft.com/office/drawing/2014/main" id="{863FC715-FBF6-F0C0-77A4-92FBAD461BA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l="3456" t="3380" r="18240"/>
          <a:stretch/>
        </p:blipFill>
        <p:spPr>
          <a:xfrm>
            <a:off x="6542781" y="2240394"/>
            <a:ext cx="5263847" cy="421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1431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6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D792452-D718-A6E6-FD94-F6DC4B092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icarusPy</a:t>
            </a:r>
            <a:r>
              <a:rPr lang="en-US" dirty="0"/>
              <a:t>  used for Case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F6116-65CB-5EE5-71FC-2193199634D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24</a:t>
            </a:fld>
            <a:endParaRPr lang="en-US"/>
          </a:p>
        </p:txBody>
      </p:sp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AD835CA1-974A-1653-3D44-29BC6689A5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7" t="1104" r="2563" b="4426"/>
          <a:stretch/>
        </p:blipFill>
        <p:spPr>
          <a:xfrm>
            <a:off x="209618" y="1811866"/>
            <a:ext cx="6294967" cy="2354182"/>
          </a:xfrm>
          <a:prstGeom prst="rect">
            <a:avLst/>
          </a:pr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3E93FF8B-E8C4-CDF7-D18C-A7A7AEC7199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2"/>
          <a:stretch/>
        </p:blipFill>
        <p:spPr>
          <a:xfrm>
            <a:off x="6976025" y="1212705"/>
            <a:ext cx="5201573" cy="5403995"/>
          </a:xfrm>
          <a:prstGeom prst="rect">
            <a:avLst/>
          </a:prstGeom>
        </p:spPr>
      </p:pic>
      <p:pic>
        <p:nvPicPr>
          <p:cNvPr id="14" name="Picture 13" descr="Text&#10;&#10;Description automatically generated">
            <a:extLst>
              <a:ext uri="{FF2B5EF4-FFF2-40B4-BE49-F238E27FC236}">
                <a16:creationId xmlns:a16="http://schemas.microsoft.com/office/drawing/2014/main" id="{F77B5993-7BB5-3F67-5C70-7BB0A9416EA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272"/>
          <a:stretch/>
        </p:blipFill>
        <p:spPr>
          <a:xfrm>
            <a:off x="592610" y="4559077"/>
            <a:ext cx="2523068" cy="578631"/>
          </a:xfrm>
          <a:prstGeom prst="rect">
            <a:avLst/>
          </a:prstGeom>
        </p:spPr>
      </p:pic>
      <p:pic>
        <p:nvPicPr>
          <p:cNvPr id="15" name="Picture 14" descr="Text&#10;&#10;Description automatically generated">
            <a:extLst>
              <a:ext uri="{FF2B5EF4-FFF2-40B4-BE49-F238E27FC236}">
                <a16:creationId xmlns:a16="http://schemas.microsoft.com/office/drawing/2014/main" id="{8E24DE5C-6599-9222-F6D6-16B05CF2F0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30"/>
          <a:stretch/>
        </p:blipFill>
        <p:spPr>
          <a:xfrm>
            <a:off x="592610" y="5137707"/>
            <a:ext cx="2523068" cy="125787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369FE26-E415-FB94-F4F8-F863557AB337}"/>
              </a:ext>
            </a:extLst>
          </p:cNvPr>
          <p:cNvSpPr txBox="1"/>
          <p:nvPr/>
        </p:nvSpPr>
        <p:spPr>
          <a:xfrm>
            <a:off x="3146516" y="4809989"/>
            <a:ext cx="2796597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Case directories cropped out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A518D82-9BD8-A0C2-825F-D93C5467C1F5}"/>
              </a:ext>
            </a:extLst>
          </p:cNvPr>
          <p:cNvSpPr txBox="1"/>
          <p:nvPr/>
        </p:nvSpPr>
        <p:spPr>
          <a:xfrm>
            <a:off x="3146516" y="5776747"/>
            <a:ext cx="186204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Sample generation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BFB340F-413C-759E-AB51-C39CABE49CF1}"/>
              </a:ext>
            </a:extLst>
          </p:cNvPr>
          <p:cNvSpPr txBox="1"/>
          <p:nvPr/>
        </p:nvSpPr>
        <p:spPr>
          <a:xfrm>
            <a:off x="3146961" y="6085632"/>
            <a:ext cx="108939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UQ runner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A7DCFB-D1B9-EAEF-7213-10EF5543BDD0}"/>
              </a:ext>
            </a:extLst>
          </p:cNvPr>
          <p:cNvSpPr txBox="1"/>
          <p:nvPr/>
        </p:nvSpPr>
        <p:spPr>
          <a:xfrm>
            <a:off x="255865" y="1438529"/>
            <a:ext cx="401327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Running 1-D material stack-up with Icarus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299297-3047-8088-43EB-1E606F252555}"/>
              </a:ext>
            </a:extLst>
          </p:cNvPr>
          <p:cNvSpPr txBox="1"/>
          <p:nvPr/>
        </p:nvSpPr>
        <p:spPr>
          <a:xfrm>
            <a:off x="10272156" y="1983179"/>
            <a:ext cx="146129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Customize BCs</a:t>
            </a:r>
          </a:p>
        </p:txBody>
      </p:sp>
      <p:sp>
        <p:nvSpPr>
          <p:cNvPr id="21" name="Right Brace 20">
            <a:extLst>
              <a:ext uri="{FF2B5EF4-FFF2-40B4-BE49-F238E27FC236}">
                <a16:creationId xmlns:a16="http://schemas.microsoft.com/office/drawing/2014/main" id="{BF0137D5-A290-3156-5BB1-722212715BD8}"/>
              </a:ext>
            </a:extLst>
          </p:cNvPr>
          <p:cNvSpPr/>
          <p:nvPr/>
        </p:nvSpPr>
        <p:spPr>
          <a:xfrm>
            <a:off x="9893932" y="1392630"/>
            <a:ext cx="285008" cy="1550428"/>
          </a:xfrm>
          <a:prstGeom prst="rightBrace">
            <a:avLst>
              <a:gd name="adj1" fmla="val 112500"/>
              <a:gd name="adj2" fmla="val 50000"/>
            </a:avLst>
          </a:prstGeom>
          <a:noFill/>
          <a:ln w="25400" cap="flat">
            <a:solidFill>
              <a:schemeClr val="bg1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FA27E7A-E1A7-F74D-4C06-BDC170C2043A}"/>
              </a:ext>
            </a:extLst>
          </p:cNvPr>
          <p:cNvSpPr txBox="1"/>
          <p:nvPr/>
        </p:nvSpPr>
        <p:spPr>
          <a:xfrm>
            <a:off x="9799355" y="3344202"/>
            <a:ext cx="2339741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Customize environment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2A8EBD9-A7A4-907A-8CDE-A9EAA52AB1D0}"/>
              </a:ext>
            </a:extLst>
          </p:cNvPr>
          <p:cNvCxnSpPr/>
          <p:nvPr/>
        </p:nvCxnSpPr>
        <p:spPr>
          <a:xfrm flipH="1" flipV="1">
            <a:off x="9239003" y="2167844"/>
            <a:ext cx="654929" cy="1176358"/>
          </a:xfrm>
          <a:prstGeom prst="straightConnector1">
            <a:avLst/>
          </a:prstGeom>
          <a:noFill/>
          <a:ln w="25400" cap="flat">
            <a:solidFill>
              <a:schemeClr val="bg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C2BECBB-E74A-7594-E60B-14BE23ADDB90}"/>
              </a:ext>
            </a:extLst>
          </p:cNvPr>
          <p:cNvCxnSpPr>
            <a:cxnSpLocks/>
          </p:cNvCxnSpPr>
          <p:nvPr/>
        </p:nvCxnSpPr>
        <p:spPr>
          <a:xfrm flipH="1">
            <a:off x="8241475" y="5179319"/>
            <a:ext cx="1663243" cy="758343"/>
          </a:xfrm>
          <a:prstGeom prst="straightConnector1">
            <a:avLst/>
          </a:prstGeom>
          <a:noFill/>
          <a:ln w="25400" cap="flat">
            <a:solidFill>
              <a:schemeClr val="bg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B424396-E27A-04F3-2EA2-5A8DF5BBF777}"/>
              </a:ext>
            </a:extLst>
          </p:cNvPr>
          <p:cNvSpPr txBox="1"/>
          <p:nvPr/>
        </p:nvSpPr>
        <p:spPr>
          <a:xfrm>
            <a:off x="9935556" y="4953043"/>
            <a:ext cx="2216310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Path to trajectory data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(</a:t>
            </a:r>
            <a:r>
              <a:rPr kumimoji="0" lang="en-US" sz="1400" b="0" i="1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stag_point.csv</a:t>
            </a:r>
            <a:r>
              <a:rPr kumimoji="0" lang="en-US" sz="1400" b="0" i="1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63ABBEB-403B-FDE9-97DD-6B773832C217}"/>
              </a:ext>
            </a:extLst>
          </p:cNvPr>
          <p:cNvSpPr txBox="1"/>
          <p:nvPr/>
        </p:nvSpPr>
        <p:spPr>
          <a:xfrm>
            <a:off x="3146516" y="5479737"/>
            <a:ext cx="264431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/>
              <a:t>Defines uncertain variables</a:t>
            </a: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02613798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5DB74B-7F46-AB33-BEE5-77AFB246A8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Case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26F9C6-6ED3-0995-56B3-FC580B8EA81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25</a:t>
            </a:fld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A324799D-2997-C202-DA34-9275D76C391F}"/>
              </a:ext>
            </a:extLst>
          </p:cNvPr>
          <p:cNvSpPr/>
          <p:nvPr/>
        </p:nvSpPr>
        <p:spPr>
          <a:xfrm>
            <a:off x="685800" y="4395622"/>
            <a:ext cx="3898075" cy="197762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C5549D4-4BCA-69B9-138C-4EF8A02A55A5}"/>
              </a:ext>
            </a:extLst>
          </p:cNvPr>
          <p:cNvSpPr/>
          <p:nvPr/>
        </p:nvSpPr>
        <p:spPr>
          <a:xfrm>
            <a:off x="5148271" y="2667916"/>
            <a:ext cx="2667000" cy="3855992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BDEAFF1-1461-6F29-F57D-4BB9E6B95536}"/>
                  </a:ext>
                </a:extLst>
              </p:cNvPr>
              <p:cNvSpPr/>
              <p:nvPr/>
            </p:nvSpPr>
            <p:spPr>
              <a:xfrm>
                <a:off x="337590" y="1393458"/>
                <a:ext cx="1489703" cy="8485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BDEAFF1-1461-6F29-F57D-4BB9E6B9553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90" y="1393458"/>
                <a:ext cx="1489703" cy="848566"/>
              </a:xfrm>
              <a:prstGeom prst="rect">
                <a:avLst/>
              </a:prstGeom>
              <a:blipFill>
                <a:blip r:embed="rId2"/>
                <a:stretch>
                  <a:fillRect l="-16102" t="-98529" r="-847" b="-152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5DD92B-BBFA-CB1F-B11E-EA3FB204D70A}"/>
                  </a:ext>
                </a:extLst>
              </p:cNvPr>
              <p:cNvSpPr/>
              <p:nvPr/>
            </p:nvSpPr>
            <p:spPr>
              <a:xfrm>
                <a:off x="3531453" y="1393458"/>
                <a:ext cx="330186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,…,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765DD92B-BBFA-CB1F-B11E-EA3FB204D7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1453" y="1393458"/>
                <a:ext cx="330186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8CB45E8-5D48-A26A-2979-4640DCF8FC06}"/>
              </a:ext>
            </a:extLst>
          </p:cNvPr>
          <p:cNvSpPr txBox="1"/>
          <p:nvPr/>
        </p:nvSpPr>
        <p:spPr>
          <a:xfrm>
            <a:off x="2165406" y="1377175"/>
            <a:ext cx="1518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factors: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C6811CF-D799-A91E-16C2-8B195CBF5FE7}"/>
                  </a:ext>
                </a:extLst>
              </p:cNvPr>
              <p:cNvSpPr/>
              <p:nvPr/>
            </p:nvSpPr>
            <p:spPr>
              <a:xfrm>
                <a:off x="2914417" y="1840971"/>
                <a:ext cx="45166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C6811CF-D799-A91E-16C2-8B195CBF5F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4417" y="1840971"/>
                <a:ext cx="451662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009E5E4D-D239-740D-71F6-66E95C22D089}"/>
              </a:ext>
            </a:extLst>
          </p:cNvPr>
          <p:cNvSpPr txBox="1"/>
          <p:nvPr/>
        </p:nvSpPr>
        <p:spPr>
          <a:xfrm>
            <a:off x="2165406" y="1856201"/>
            <a:ext cx="29867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Assume      are fixed (inactive)</a:t>
            </a:r>
          </a:p>
        </p:txBody>
      </p:sp>
      <p:sp>
        <p:nvSpPr>
          <p:cNvPr id="13" name="Left Brace 12">
            <a:extLst>
              <a:ext uri="{FF2B5EF4-FFF2-40B4-BE49-F238E27FC236}">
                <a16:creationId xmlns:a16="http://schemas.microsoft.com/office/drawing/2014/main" id="{502B011E-E099-6E6E-D90D-F14140EC1942}"/>
              </a:ext>
            </a:extLst>
          </p:cNvPr>
          <p:cNvSpPr/>
          <p:nvPr/>
        </p:nvSpPr>
        <p:spPr>
          <a:xfrm>
            <a:off x="1780560" y="1460039"/>
            <a:ext cx="258703" cy="773157"/>
          </a:xfrm>
          <a:prstGeom prst="leftBrace">
            <a:avLst>
              <a:gd name="adj1" fmla="val 45530"/>
              <a:gd name="adj2" fmla="val 48915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737A3B0-E542-0F60-BA76-CB115862A0E8}"/>
              </a:ext>
            </a:extLst>
          </p:cNvPr>
          <p:cNvSpPr/>
          <p:nvPr/>
        </p:nvSpPr>
        <p:spPr>
          <a:xfrm>
            <a:off x="5315361" y="2855713"/>
            <a:ext cx="2506034" cy="357020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x1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 </a:t>
            </a:r>
            <a:r>
              <a:rPr lang="en-US" sz="1200" dirty="0">
                <a:solidFill>
                  <a:srgbClr val="C586C0"/>
                </a:solidFill>
                <a:latin typeface="Menlo" panose="020B0609030804020204" pitchFamily="49" charset="0"/>
              </a:rPr>
              <a:t>&amp;</a:t>
            </a:r>
            <a:r>
              <a:rPr lang="en-US" sz="1200" dirty="0">
                <a:solidFill>
                  <a:srgbClr val="4EC9B0"/>
                </a:solidFill>
                <a:latin typeface="Menlo" panose="020B0609030804020204" pitchFamily="49" charset="0"/>
              </a:rPr>
              <a:t>x1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  name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 </a:t>
            </a:r>
            <a:r>
              <a:rPr lang="en-US" sz="1200" dirty="0">
                <a:solidFill>
                  <a:srgbClr val="CE9178"/>
                </a:solidFill>
                <a:latin typeface="Menlo" panose="020B0609030804020204" pitchFamily="49" charset="0"/>
              </a:rPr>
              <a:t>x1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  distribution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 </a:t>
            </a:r>
            <a:r>
              <a:rPr lang="en-US" sz="1200" dirty="0">
                <a:solidFill>
                  <a:srgbClr val="CE9178"/>
                </a:solidFill>
                <a:latin typeface="Menlo" panose="020B0609030804020204" pitchFamily="49" charset="0"/>
              </a:rPr>
              <a:t>normal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  mean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 </a:t>
            </a:r>
            <a:r>
              <a:rPr lang="en-US" sz="1200" dirty="0">
                <a:solidFill>
                  <a:srgbClr val="B5CEA8"/>
                </a:solidFill>
                <a:latin typeface="Menlo" panose="020B0609030804020204" pitchFamily="49" charset="0"/>
              </a:rPr>
              <a:t>0.0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  </a:t>
            </a:r>
            <a:r>
              <a:rPr lang="en-US" sz="1200" dirty="0" err="1">
                <a:solidFill>
                  <a:srgbClr val="569CD6"/>
                </a:solidFill>
                <a:latin typeface="Menlo" panose="020B0609030804020204" pitchFamily="49" charset="0"/>
              </a:rPr>
              <a:t>standard_deviation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 </a:t>
            </a:r>
            <a:r>
              <a:rPr lang="en-US" sz="1200" dirty="0">
                <a:solidFill>
                  <a:srgbClr val="B5CEA8"/>
                </a:solidFill>
                <a:latin typeface="Menlo" panose="020B0609030804020204" pitchFamily="49" charset="0"/>
              </a:rPr>
              <a:t>1.0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000" i="1" dirty="0">
                <a:latin typeface="Menlo" panose="020B0609030804020204" pitchFamily="49" charset="0"/>
              </a:rPr>
              <a:t>(x2,x3,x4) definitions omitted</a:t>
            </a:r>
            <a:b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</a:br>
            <a:b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</a:br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variables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</a:t>
            </a:r>
          </a:p>
          <a:p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- </a:t>
            </a:r>
            <a:r>
              <a:rPr lang="en-US" sz="1200" dirty="0">
                <a:solidFill>
                  <a:srgbClr val="C586C0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9CDCFE"/>
                </a:solidFill>
                <a:latin typeface="Menlo" panose="020B0609030804020204" pitchFamily="49" charset="0"/>
              </a:rPr>
              <a:t>x1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- </a:t>
            </a:r>
            <a:r>
              <a:rPr lang="en-US" sz="1200" dirty="0">
                <a:solidFill>
                  <a:srgbClr val="C586C0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9CDCFE"/>
                </a:solidFill>
                <a:latin typeface="Menlo" panose="020B0609030804020204" pitchFamily="49" charset="0"/>
              </a:rPr>
              <a:t>x2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- </a:t>
            </a:r>
            <a:r>
              <a:rPr lang="en-US" sz="1200" dirty="0">
                <a:solidFill>
                  <a:srgbClr val="C586C0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9CDCFE"/>
                </a:solidFill>
                <a:latin typeface="Menlo" panose="020B0609030804020204" pitchFamily="49" charset="0"/>
              </a:rPr>
              <a:t>x3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- </a:t>
            </a:r>
            <a:r>
              <a:rPr lang="en-US" sz="1200" dirty="0">
                <a:solidFill>
                  <a:srgbClr val="C586C0"/>
                </a:solidFill>
                <a:latin typeface="Menlo" panose="020B0609030804020204" pitchFamily="49" charset="0"/>
              </a:rPr>
              <a:t>*</a:t>
            </a:r>
            <a:r>
              <a:rPr lang="en-US" sz="1200" dirty="0">
                <a:solidFill>
                  <a:srgbClr val="9CDCFE"/>
                </a:solidFill>
                <a:latin typeface="Menlo" panose="020B0609030804020204" pitchFamily="49" charset="0"/>
              </a:rPr>
              <a:t>x4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b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</a:br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sampling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</a:t>
            </a:r>
          </a:p>
          <a:p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  method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 </a:t>
            </a:r>
            <a:r>
              <a:rPr lang="en-US" sz="1200" dirty="0" err="1">
                <a:solidFill>
                  <a:srgbClr val="CE9178"/>
                </a:solidFill>
                <a:latin typeface="Menlo" panose="020B0609030804020204" pitchFamily="49" charset="0"/>
              </a:rPr>
              <a:t>lhs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  backend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 </a:t>
            </a:r>
            <a:r>
              <a:rPr lang="en-US" sz="1200" dirty="0">
                <a:solidFill>
                  <a:srgbClr val="CE9178"/>
                </a:solidFill>
                <a:latin typeface="Menlo" panose="020B0609030804020204" pitchFamily="49" charset="0"/>
              </a:rPr>
              <a:t>SALib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  <a:p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  </a:t>
            </a:r>
            <a:r>
              <a:rPr lang="en-US" sz="1200" dirty="0" err="1">
                <a:solidFill>
                  <a:srgbClr val="569CD6"/>
                </a:solidFill>
                <a:latin typeface="Menlo" panose="020B0609030804020204" pitchFamily="49" charset="0"/>
              </a:rPr>
              <a:t>method_args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</a:t>
            </a:r>
          </a:p>
          <a:p>
            <a:r>
              <a:rPr lang="en-US" sz="1200" dirty="0">
                <a:solidFill>
                  <a:srgbClr val="569CD6"/>
                </a:solidFill>
                <a:latin typeface="Menlo" panose="020B0609030804020204" pitchFamily="49" charset="0"/>
              </a:rPr>
              <a:t>    samples</a:t>
            </a:r>
            <a:r>
              <a:rPr lang="en-US" sz="1200" dirty="0">
                <a:solidFill>
                  <a:srgbClr val="D4D4D4"/>
                </a:solidFill>
                <a:latin typeface="Menlo" panose="020B0609030804020204" pitchFamily="49" charset="0"/>
              </a:rPr>
              <a:t>: </a:t>
            </a:r>
            <a:r>
              <a:rPr lang="en-US" sz="1200" dirty="0">
                <a:solidFill>
                  <a:srgbClr val="B5CEA8"/>
                </a:solidFill>
                <a:latin typeface="Menlo" panose="020B0609030804020204" pitchFamily="49" charset="0"/>
              </a:rPr>
              <a:t>1000</a:t>
            </a:r>
            <a:endParaRPr lang="en-US" sz="1200" dirty="0">
              <a:solidFill>
                <a:srgbClr val="D4D4D4"/>
              </a:solidFill>
              <a:latin typeface="Menlo" panose="020B060903080402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53DCB36-1601-3A01-E0F4-DF3520D7F66D}"/>
                  </a:ext>
                </a:extLst>
              </p:cNvPr>
              <p:cNvSpPr/>
              <p:nvPr/>
            </p:nvSpPr>
            <p:spPr>
              <a:xfrm>
                <a:off x="1089137" y="2983564"/>
                <a:ext cx="3088089" cy="4162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=1,2,…,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C53DCB36-1601-3A01-E0F4-DF3520D7F6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9137" y="2983564"/>
                <a:ext cx="3088089" cy="416268"/>
              </a:xfrm>
              <a:prstGeom prst="rect">
                <a:avLst/>
              </a:prstGeom>
              <a:blipFill>
                <a:blip r:embed="rId5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852E97A7-E9A8-EF5C-0E57-43A6534F47E7}"/>
              </a:ext>
            </a:extLst>
          </p:cNvPr>
          <p:cNvSpPr txBox="1"/>
          <p:nvPr/>
        </p:nvSpPr>
        <p:spPr>
          <a:xfrm>
            <a:off x="314418" y="2322649"/>
            <a:ext cx="5165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Input variables are independent and distributed normally with zero mean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AD13A74-E8F6-6804-2FD6-BA4B24A84726}"/>
              </a:ext>
            </a:extLst>
          </p:cNvPr>
          <p:cNvGrpSpPr/>
          <p:nvPr/>
        </p:nvGrpSpPr>
        <p:grpSpPr>
          <a:xfrm>
            <a:off x="392875" y="3464021"/>
            <a:ext cx="4191000" cy="762558"/>
            <a:chOff x="885466" y="3600870"/>
            <a:chExt cx="4191000" cy="76255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43919BB5-BF1B-7E20-19C3-2EDD1820C4E2}"/>
                    </a:ext>
                  </a:extLst>
                </p:cNvPr>
                <p:cNvSpPr/>
                <p:nvPr/>
              </p:nvSpPr>
              <p:spPr>
                <a:xfrm>
                  <a:off x="1178785" y="3960858"/>
                  <a:ext cx="1632050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=(1,2,3,4)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55F29D7A-AD22-B80F-7B28-5422575C95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78785" y="3960858"/>
                  <a:ext cx="1632050" cy="369332"/>
                </a:xfrm>
                <a:prstGeom prst="rect">
                  <a:avLst/>
                </a:prstGeom>
                <a:blipFill>
                  <a:blip r:embed="rId6"/>
                  <a:stretch>
                    <a:fillRect b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DCEE6279-AFBC-0535-173C-634746425101}"/>
                </a:ext>
              </a:extLst>
            </p:cNvPr>
            <p:cNvSpPr txBox="1"/>
            <p:nvPr/>
          </p:nvSpPr>
          <p:spPr>
            <a:xfrm>
              <a:off x="885466" y="3600870"/>
              <a:ext cx="4191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Let              , with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7B504AC2-FD9C-F5C9-326D-18E7C3CA6E3A}"/>
                    </a:ext>
                  </a:extLst>
                </p:cNvPr>
                <p:cNvSpPr/>
                <p:nvPr/>
              </p:nvSpPr>
              <p:spPr>
                <a:xfrm>
                  <a:off x="2873959" y="3994096"/>
                  <a:ext cx="153362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=(2,2,2,2)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60A2511-65F0-9869-76CB-1FAB1B3870A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3959" y="3994096"/>
                  <a:ext cx="1533625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61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2746F414-509C-CD61-671F-82E49E9D83F5}"/>
                    </a:ext>
                  </a:extLst>
                </p:cNvPr>
                <p:cNvSpPr/>
                <p:nvPr/>
              </p:nvSpPr>
              <p:spPr>
                <a:xfrm>
                  <a:off x="1266999" y="3602589"/>
                  <a:ext cx="79246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=4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AE1B952-205B-81C2-0FA0-3818A55AE0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66999" y="3602589"/>
                  <a:ext cx="792461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21ADDFA-7D5E-3C2D-265E-BE04A8EAAA1F}"/>
              </a:ext>
            </a:extLst>
          </p:cNvPr>
          <p:cNvSpPr txBox="1"/>
          <p:nvPr/>
        </p:nvSpPr>
        <p:spPr>
          <a:xfrm>
            <a:off x="5152121" y="2390794"/>
            <a:ext cx="22140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>
                <a:latin typeface="Consolas" panose="020B0609020204030204" pitchFamily="49" charset="0"/>
                <a:cs typeface="Consolas" panose="020B0609020204030204" pitchFamily="49" charset="0"/>
              </a:rPr>
              <a:t>linear_model.yml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47517A-C583-43B6-9822-62240AC35F88}"/>
              </a:ext>
            </a:extLst>
          </p:cNvPr>
          <p:cNvSpPr txBox="1"/>
          <p:nvPr/>
        </p:nvSpPr>
        <p:spPr>
          <a:xfrm>
            <a:off x="914400" y="4474511"/>
            <a:ext cx="4162066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uqdriver.main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2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UQ</a:t>
            </a:r>
          </a:p>
          <a:p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problem = UQ(</a:t>
            </a: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config='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linear_model.yml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',</a:t>
            </a: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   model=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LinearModel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(weights=[2,2,2,2]),</a:t>
            </a:r>
          </a:p>
          <a:p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problem.setup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problem.evaluate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df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200" dirty="0" err="1">
                <a:latin typeface="Consolas" panose="020B0609020204030204" pitchFamily="49" charset="0"/>
                <a:cs typeface="Consolas" panose="020B0609020204030204" pitchFamily="49" charset="0"/>
              </a:rPr>
              <a:t>problem.analyze</a:t>
            </a:r>
            <a:r>
              <a:rPr lang="en-US" sz="12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endParaRPr lang="en-US" sz="12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05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4" name="Picture 23" descr="Chart, scatter chart&#10;&#10;Description automatically generated">
            <a:extLst>
              <a:ext uri="{FF2B5EF4-FFF2-40B4-BE49-F238E27FC236}">
                <a16:creationId xmlns:a16="http://schemas.microsoft.com/office/drawing/2014/main" id="{7F57029C-14B6-3EDD-11FC-9A57DDB81B73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29"/>
          <a:stretch/>
        </p:blipFill>
        <p:spPr>
          <a:xfrm>
            <a:off x="7858163" y="1165488"/>
            <a:ext cx="4165806" cy="4052420"/>
          </a:xfrm>
          <a:prstGeom prst="rect">
            <a:avLst/>
          </a:prstGeom>
        </p:spPr>
      </p:pic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1B8D6CCC-741E-BDE8-2038-B3B791EF427D}"/>
              </a:ext>
            </a:extLst>
          </p:cNvPr>
          <p:cNvSpPr txBox="1">
            <a:spLocks/>
          </p:cNvSpPr>
          <p:nvPr/>
        </p:nvSpPr>
        <p:spPr>
          <a:xfrm>
            <a:off x="8143964" y="5217908"/>
            <a:ext cx="2849172" cy="16857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marL="342900" marR="0" indent="-3429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marL="790575" marR="0" indent="-333375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marL="1234439" marR="0" indent="-320039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6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marL="1727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–"/>
              <a:tabLst/>
              <a:defRPr sz="24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marL="21844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»"/>
              <a:tabLst/>
              <a:defRPr sz="20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marL="26416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marL="30988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marL="35560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marL="4013200" marR="0" indent="-355600" algn="l" defTabSz="457200" latinLnBrk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2800" b="0" i="0" u="none" strike="noStrike" cap="none" spc="0" baseline="0">
                <a:solidFill>
                  <a:srgbClr val="000000"/>
                </a:solidFill>
                <a:uFillTx/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hangingPunct="1"/>
            <a:r>
              <a:rPr lang="en-US" sz="1400" dirty="0"/>
              <a:t>Scatterplot: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1FE8353-F2E2-7F54-3655-409865695F64}"/>
                  </a:ext>
                </a:extLst>
              </p:cNvPr>
              <p:cNvSpPr/>
              <p:nvPr/>
            </p:nvSpPr>
            <p:spPr>
              <a:xfrm>
                <a:off x="9197498" y="5215568"/>
                <a:ext cx="144780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=1000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1FE8353-F2E2-7F54-3655-409865695F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7498" y="5215568"/>
                <a:ext cx="1447800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604A0AB-808F-F12F-45B0-8037AE810E57}"/>
                  </a:ext>
                </a:extLst>
              </p:cNvPr>
              <p:cNvSpPr txBox="1"/>
              <p:nvPr/>
            </p:nvSpPr>
            <p:spPr>
              <a:xfrm>
                <a:off x="8198079" y="5551782"/>
                <a:ext cx="2277547" cy="9721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̿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b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⋱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⋯</m:t>
                                </m:r>
                              </m:e>
                              <m:e>
                                <m:sSubSup>
                                  <m:sSub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8604A0AB-808F-F12F-45B0-8037AE810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079" y="5551782"/>
                <a:ext cx="2277547" cy="972126"/>
              </a:xfrm>
              <a:prstGeom prst="rect">
                <a:avLst/>
              </a:prstGeom>
              <a:blipFill>
                <a:blip r:embed="rId11"/>
                <a:stretch>
                  <a:fillRect t="-2597" b="-25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EBB908F-E5A5-71AB-D432-25FF7B6EBB1A}"/>
                  </a:ext>
                </a:extLst>
              </p:cNvPr>
              <p:cNvSpPr txBox="1"/>
              <p:nvPr/>
            </p:nvSpPr>
            <p:spPr>
              <a:xfrm>
                <a:off x="10504234" y="5560429"/>
                <a:ext cx="1121397" cy="8803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(1)</m:t>
                                    </m:r>
                                  </m:sup>
                                </m:sSup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p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AEBB908F-E5A5-71AB-D432-25FF7B6EBB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4234" y="5560429"/>
                <a:ext cx="1121397" cy="880369"/>
              </a:xfrm>
              <a:prstGeom prst="rect">
                <a:avLst/>
              </a:prstGeom>
              <a:blipFill>
                <a:blip r:embed="rId12"/>
                <a:stretch>
                  <a:fillRect l="-4494" b="-5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845155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43BA52F-3B79-EF8B-630F-341892AE8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C7E58-A41F-0269-8DAE-F303E10B10E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26</a:t>
            </a:fld>
            <a:endParaRPr lang="en-US"/>
          </a:p>
        </p:txBody>
      </p:sp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D996361E-BBC1-9AB1-9144-814438A30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69" y="1197840"/>
            <a:ext cx="5766105" cy="541886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02913844-B90B-44E2-2E70-C6E315709CB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63336" y="1262312"/>
                <a:ext cx="5527962" cy="5483329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normAutofit/>
              </a:bodyPr>
              <a:lstStyle>
                <a:lvl1pPr marL="342900" marR="0" indent="-342900" algn="l" defTabSz="457200" latinLnBrk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2800" b="0" i="0" u="none" strike="noStrike" cap="none" spc="0" baseline="0">
                    <a:solidFill>
                      <a:srgbClr val="000000"/>
                    </a:solidFill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1pPr>
                <a:lvl2pPr marL="790575" marR="0" indent="-333375" algn="l" defTabSz="457200" latinLnBrk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–"/>
                  <a:tabLst/>
                  <a:defRPr sz="2600" b="0" i="0" u="none" strike="noStrike" cap="none" spc="0" baseline="0">
                    <a:solidFill>
                      <a:srgbClr val="000000"/>
                    </a:solidFill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2pPr>
                <a:lvl3pPr marL="1234439" marR="0" indent="-320039" algn="l" defTabSz="457200" latinLnBrk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2600" b="0" i="0" u="none" strike="noStrike" cap="none" spc="0" baseline="0">
                    <a:solidFill>
                      <a:srgbClr val="000000"/>
                    </a:solidFill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3pPr>
                <a:lvl4pPr marL="1727200" marR="0" indent="-355600" algn="l" defTabSz="457200" latinLnBrk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–"/>
                  <a:tabLst/>
                  <a:defRPr sz="2400" b="0" i="0" u="none" strike="noStrike" cap="none" spc="0" baseline="0">
                    <a:solidFill>
                      <a:srgbClr val="000000"/>
                    </a:solidFill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4pPr>
                <a:lvl5pPr marL="2184400" marR="0" indent="-355600" algn="l" defTabSz="457200" latinLnBrk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»"/>
                  <a:tabLst/>
                  <a:defRPr sz="2000" b="0" i="0" u="none" strike="noStrike" cap="none" spc="0" baseline="0">
                    <a:solidFill>
                      <a:srgbClr val="000000"/>
                    </a:solidFill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5pPr>
                <a:lvl6pPr marL="2641600" marR="0" indent="-355600" algn="l" defTabSz="457200" latinLnBrk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2800" b="0" i="0" u="none" strike="noStrike" cap="none" spc="0" baseline="0">
                    <a:solidFill>
                      <a:srgbClr val="000000"/>
                    </a:solidFill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6pPr>
                <a:lvl7pPr marL="3098800" marR="0" indent="-355600" algn="l" defTabSz="457200" latinLnBrk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2800" b="0" i="0" u="none" strike="noStrike" cap="none" spc="0" baseline="0">
                    <a:solidFill>
                      <a:srgbClr val="000000"/>
                    </a:solidFill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7pPr>
                <a:lvl8pPr marL="3556000" marR="0" indent="-355600" algn="l" defTabSz="457200" latinLnBrk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2800" b="0" i="0" u="none" strike="noStrike" cap="none" spc="0" baseline="0">
                    <a:solidFill>
                      <a:srgbClr val="000000"/>
                    </a:solidFill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8pPr>
                <a:lvl9pPr marL="4013200" marR="0" indent="-355600" algn="l" defTabSz="457200" latinLnBrk="0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Tx/>
                  <a:buSzPct val="100000"/>
                  <a:buFont typeface="Arial"/>
                  <a:buChar char="•"/>
                  <a:tabLst/>
                  <a:defRPr sz="2800" b="0" i="0" u="none" strike="noStrike" cap="none" spc="0" baseline="0">
                    <a:solidFill>
                      <a:srgbClr val="000000"/>
                    </a:solidFill>
                    <a:uFillTx/>
                    <a:latin typeface="Helvetica Neue Light"/>
                    <a:ea typeface="Helvetica Neue Light"/>
                    <a:cs typeface="Helvetica Neue Light"/>
                    <a:sym typeface="Helvetica Neue Light"/>
                  </a:defRPr>
                </a:lvl9pPr>
              </a:lstStyle>
              <a:p>
                <a:pPr hangingPunct="1"/>
                <a:r>
                  <a:rPr lang="en-US" sz="2000" dirty="0"/>
                  <a:t>Summarize the results from Monte Carlo with a parametric model, e.g., linear regression</a:t>
                </a:r>
              </a:p>
              <a:p>
                <a:pPr lvl="1" hangingPunct="1"/>
                <a:r>
                  <a:rPr lang="en-US" sz="2000" dirty="0"/>
                  <a:t>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00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200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determined by least-square minimization</a:t>
                </a:r>
              </a:p>
              <a:p>
                <a:pPr lvl="1" hangingPunct="1"/>
                <a:endParaRPr lang="en-US" sz="2000" dirty="0"/>
              </a:p>
              <a:p>
                <a:pPr marL="457200" lvl="1" indent="0" hangingPunct="1">
                  <a:buNone/>
                </a:pPr>
                <a:endParaRPr lang="en-US" sz="2000" dirty="0"/>
              </a:p>
              <a:p>
                <a:pPr lvl="1" hangingPunct="1"/>
                <a:r>
                  <a:rPr lang="en-US" sz="2000" dirty="0"/>
                  <a:t>Normalize the inputs, then preform linear regression results in standardized coefficients </a:t>
                </a:r>
              </a:p>
            </p:txBody>
          </p:sp>
        </mc:Choice>
        <mc:Fallback xmlns="">
          <p:sp>
            <p:nvSpPr>
              <p:cNvPr id="6" name="Content Placeholder 2">
                <a:extLst>
                  <a:ext uri="{FF2B5EF4-FFF2-40B4-BE49-F238E27FC236}">
                    <a16:creationId xmlns:a16="http://schemas.microsoft.com/office/drawing/2014/main" id="{02913844-B90B-44E2-2E70-C6E315709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336" y="1262312"/>
                <a:ext cx="5527962" cy="5483329"/>
              </a:xfrm>
              <a:prstGeom prst="rect">
                <a:avLst/>
              </a:prstGeom>
              <a:blipFill>
                <a:blip r:embed="rId3"/>
                <a:stretch>
                  <a:fillRect l="-1835" t="-69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CD4E837-B771-DAF3-0ED7-479C05A1EDF8}"/>
                  </a:ext>
                </a:extLst>
              </p:cNvPr>
              <p:cNvSpPr/>
              <p:nvPr/>
            </p:nvSpPr>
            <p:spPr>
              <a:xfrm>
                <a:off x="7070630" y="2671371"/>
                <a:ext cx="2551275" cy="8798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 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sub>
                          </m:sSub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</m:d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CCD4E837-B771-DAF3-0ED7-479C05A1ED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630" y="2671371"/>
                <a:ext cx="2551275" cy="879856"/>
              </a:xfrm>
              <a:prstGeom prst="rect">
                <a:avLst/>
              </a:prstGeom>
              <a:blipFill>
                <a:blip r:embed="rId4"/>
                <a:stretch>
                  <a:fillRect t="-97143" b="-14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3E9AC81-E441-CAF5-A327-BA5D9E5CD040}"/>
                  </a:ext>
                </a:extLst>
              </p:cNvPr>
              <p:cNvSpPr/>
              <p:nvPr/>
            </p:nvSpPr>
            <p:spPr>
              <a:xfrm>
                <a:off x="9185387" y="4234556"/>
                <a:ext cx="2277290" cy="6229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sub>
                          </m:sSub>
                        </m:den>
                      </m:f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≈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3E9AC81-E441-CAF5-A327-BA5D9E5CD0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5387" y="4234556"/>
                <a:ext cx="2277290" cy="622927"/>
              </a:xfrm>
              <a:prstGeom prst="rect">
                <a:avLst/>
              </a:prstGeom>
              <a:blipFill>
                <a:blip r:embed="rId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8A165F5B-2D58-8FA4-8C94-645DEC275E3F}"/>
              </a:ext>
            </a:extLst>
          </p:cNvPr>
          <p:cNvSpPr/>
          <p:nvPr/>
        </p:nvSpPr>
        <p:spPr>
          <a:xfrm>
            <a:off x="4456632" y="5080964"/>
            <a:ext cx="4190999" cy="143607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99E9EB4-6687-E4DF-DF1D-20343698D2E8}"/>
              </a:ext>
            </a:extLst>
          </p:cNvPr>
          <p:cNvSpPr/>
          <p:nvPr/>
        </p:nvSpPr>
        <p:spPr>
          <a:xfrm>
            <a:off x="4609031" y="5216699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statsmodels.api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sm</a:t>
            </a: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from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scipy.stats.mstats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import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zscore</a:t>
            </a:r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4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lr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sm.OLS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zscore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(y), </a:t>
            </a:r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zscore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(X)).fit()</a:t>
            </a:r>
          </a:p>
          <a:p>
            <a:r>
              <a:rPr lang="en-US" sz="1400" dirty="0" err="1">
                <a:latin typeface="Consolas" panose="020B0609020204030204" pitchFamily="49" charset="0"/>
                <a:cs typeface="Consolas" panose="020B0609020204030204" pitchFamily="49" charset="0"/>
              </a:rPr>
              <a:t>lr.summary</a:t>
            </a:r>
            <a:r>
              <a:rPr lang="en-US" sz="14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4">
                <a:extLst>
                  <a:ext uri="{FF2B5EF4-FFF2-40B4-BE49-F238E27FC236}">
                    <a16:creationId xmlns:a16="http://schemas.microsoft.com/office/drawing/2014/main" id="{A1DEE573-940C-C037-3581-B87311C3351F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8876234" y="5018442"/>
              <a:ext cx="2895597" cy="15527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5199">
                      <a:extLst>
                        <a:ext uri="{9D8B030D-6E8A-4147-A177-3AD203B41FA5}">
                          <a16:colId xmlns:a16="http://schemas.microsoft.com/office/drawing/2014/main" val="796032730"/>
                        </a:ext>
                      </a:extLst>
                    </a:gridCol>
                    <a:gridCol w="965199">
                      <a:extLst>
                        <a:ext uri="{9D8B030D-6E8A-4147-A177-3AD203B41FA5}">
                          <a16:colId xmlns:a16="http://schemas.microsoft.com/office/drawing/2014/main" val="76549911"/>
                        </a:ext>
                      </a:extLst>
                    </a:gridCol>
                    <a:gridCol w="965199">
                      <a:extLst>
                        <a:ext uri="{9D8B030D-6E8A-4147-A177-3AD203B41FA5}">
                          <a16:colId xmlns:a16="http://schemas.microsoft.com/office/drawing/2014/main" val="421233372"/>
                        </a:ext>
                      </a:extLst>
                    </a:gridCol>
                  </a:tblGrid>
                  <a:tr h="0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  <m:t>𝜷</m:t>
                                    </m:r>
                                  </m:e>
                                  <m:sub>
                                    <m:sSub>
                                      <m:sSubPr>
                                        <m:ctrlPr>
                                          <a:rPr lang="en-US" sz="14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400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1400" b="1" i="1" smtClean="0">
                                            <a:latin typeface="Cambria Math" panose="02040503050406030204" pitchFamily="18" charset="0"/>
                                          </a:rPr>
                                          <m:t>𝒊</m:t>
                                        </m:r>
                                      </m:sub>
                                    </m:sSub>
                                  </m:sub>
                                  <m:sup>
                                    <m:r>
                                      <a:rPr lang="en-US" sz="1400" b="1" i="1" smtClean="0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4321957"/>
                      </a:ext>
                    </a:extLst>
                  </a:tr>
                  <a:tr h="25539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0.034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70984541"/>
                      </a:ext>
                    </a:extLst>
                  </a:tr>
                  <a:tr h="25539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0.140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2962407"/>
                      </a:ext>
                    </a:extLst>
                  </a:tr>
                  <a:tr h="25539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0.310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27146126"/>
                      </a:ext>
                    </a:extLst>
                  </a:tr>
                  <a:tr h="255398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0.530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39738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4">
                <a:extLst>
                  <a:ext uri="{FF2B5EF4-FFF2-40B4-BE49-F238E27FC236}">
                    <a16:creationId xmlns:a16="http://schemas.microsoft.com/office/drawing/2014/main" id="{A1DEE573-940C-C037-3581-B87311C3351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92986786"/>
                  </p:ext>
                </p:extLst>
              </p:nvPr>
            </p:nvGraphicFramePr>
            <p:xfrm>
              <a:off x="8876234" y="5018442"/>
              <a:ext cx="2895597" cy="155276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965199">
                      <a:extLst>
                        <a:ext uri="{9D8B030D-6E8A-4147-A177-3AD203B41FA5}">
                          <a16:colId xmlns:a16="http://schemas.microsoft.com/office/drawing/2014/main" val="796032730"/>
                        </a:ext>
                      </a:extLst>
                    </a:gridCol>
                    <a:gridCol w="965199">
                      <a:extLst>
                        <a:ext uri="{9D8B030D-6E8A-4147-A177-3AD203B41FA5}">
                          <a16:colId xmlns:a16="http://schemas.microsoft.com/office/drawing/2014/main" val="76549911"/>
                        </a:ext>
                      </a:extLst>
                    </a:gridCol>
                    <a:gridCol w="965199">
                      <a:extLst>
                        <a:ext uri="{9D8B030D-6E8A-4147-A177-3AD203B41FA5}">
                          <a16:colId xmlns:a16="http://schemas.microsoft.com/office/drawing/2014/main" val="421233372"/>
                        </a:ext>
                      </a:extLst>
                    </a:gridCol>
                  </a:tblGrid>
                  <a:tr h="333566">
                    <a:tc>
                      <a:txBody>
                        <a:bodyPr/>
                        <a:lstStyle/>
                        <a:p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98701" t="-3846" r="-102597" b="-3923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l="-201316" t="-3846" r="-3947" b="-3923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432195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108000" r="-205263" b="-308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0.034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370984541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216667" r="-205263" b="-2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0.140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296240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316667" r="-205263" b="-1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0.310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227146126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6"/>
                          <a:stretch>
                            <a:fillRect t="-416667" r="-205263" b="-208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dirty="0"/>
                            <a:t>0.530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139738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24A20921-8223-551D-9A06-72731729AD42}"/>
              </a:ext>
            </a:extLst>
          </p:cNvPr>
          <p:cNvSpPr/>
          <p:nvPr/>
        </p:nvSpPr>
        <p:spPr>
          <a:xfrm>
            <a:off x="10628831" y="4897964"/>
            <a:ext cx="1409438" cy="1847677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3B54CFF-2933-2FFA-F440-AE9813006AE4}"/>
              </a:ext>
            </a:extLst>
          </p:cNvPr>
          <p:cNvSpPr/>
          <p:nvPr/>
        </p:nvSpPr>
        <p:spPr>
          <a:xfrm>
            <a:off x="346738" y="5454869"/>
            <a:ext cx="1177262" cy="1316260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3755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_Office Theme">
  <a:themeElements>
    <a:clrScheme name="2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2_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2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2_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2_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2_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9574</TotalTime>
  <Words>2039</Words>
  <Application>Microsoft Macintosh PowerPoint</Application>
  <PresentationFormat>Widescreen</PresentationFormat>
  <Paragraphs>408</Paragraphs>
  <Slides>26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8" baseType="lpstr">
      <vt:lpstr>Arial</vt:lpstr>
      <vt:lpstr>Calibri</vt:lpstr>
      <vt:lpstr>Cambria Math</vt:lpstr>
      <vt:lpstr>Consolas</vt:lpstr>
      <vt:lpstr>Helvetica</vt:lpstr>
      <vt:lpstr>Helvetica Neue</vt:lpstr>
      <vt:lpstr>Helvetica Neue Light</vt:lpstr>
      <vt:lpstr>Helvetica Neue Thin</vt:lpstr>
      <vt:lpstr>Helvetica Neue UltraLight</vt:lpstr>
      <vt:lpstr>Menlo</vt:lpstr>
      <vt:lpstr>System Font Regular</vt:lpstr>
      <vt:lpstr>2_Office Theme</vt:lpstr>
      <vt:lpstr>PowerPoint Presentation</vt:lpstr>
      <vt:lpstr>Dragonfly Entry Aerosciences Measurements (DrEAM) </vt:lpstr>
      <vt:lpstr>DrEAM : Instrumentation and Science Objectives</vt:lpstr>
      <vt:lpstr>Reconstructing DrEAM data</vt:lpstr>
      <vt:lpstr>Objectives</vt:lpstr>
      <vt:lpstr>Dragonfly Thermal Protection System</vt:lpstr>
      <vt:lpstr>DragSTR Plug Design</vt:lpstr>
      <vt:lpstr>Monte-Carlo Analysis</vt:lpstr>
      <vt:lpstr>Black-box Uncertainty Analysis</vt:lpstr>
      <vt:lpstr>Results of Monte-Carlo Study</vt:lpstr>
      <vt:lpstr>Multi-dimensional Simulations</vt:lpstr>
      <vt:lpstr>Three-dimensional Material Response</vt:lpstr>
      <vt:lpstr>Why coupling?</vt:lpstr>
      <vt:lpstr>Ares</vt:lpstr>
      <vt:lpstr>Ares</vt:lpstr>
      <vt:lpstr>Ares </vt:lpstr>
      <vt:lpstr>Conclusions</vt:lpstr>
      <vt:lpstr>PowerPoint Presentation</vt:lpstr>
      <vt:lpstr>PowerPoint Presentation</vt:lpstr>
      <vt:lpstr>Icarus</vt:lpstr>
      <vt:lpstr>Governing Equations of Icarus</vt:lpstr>
      <vt:lpstr>AHF Arcjet : PICA Validation Test</vt:lpstr>
      <vt:lpstr>Why coupling?</vt:lpstr>
      <vt:lpstr>icarusPy  used for Case Management</vt:lpstr>
      <vt:lpstr>Example Case</vt:lpstr>
      <vt:lpstr>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Schulz, Joseph C. (ARC-TSA)[Analytical Mechanics Associates, INC.]</cp:lastModifiedBy>
  <cp:revision>26</cp:revision>
  <dcterms:modified xsi:type="dcterms:W3CDTF">2022-11-09T19:18:41Z</dcterms:modified>
</cp:coreProperties>
</file>