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7"/>
  </p:notesMasterIdLst>
  <p:sldIdLst>
    <p:sldId id="321" r:id="rId5"/>
    <p:sldId id="327" r:id="rId6"/>
    <p:sldId id="325" r:id="rId7"/>
    <p:sldId id="323" r:id="rId8"/>
    <p:sldId id="324" r:id="rId9"/>
    <p:sldId id="344" r:id="rId10"/>
    <p:sldId id="328" r:id="rId11"/>
    <p:sldId id="329" r:id="rId12"/>
    <p:sldId id="343" r:id="rId13"/>
    <p:sldId id="347" r:id="rId14"/>
    <p:sldId id="331" r:id="rId15"/>
    <p:sldId id="332" r:id="rId16"/>
    <p:sldId id="345" r:id="rId17"/>
    <p:sldId id="349" r:id="rId18"/>
    <p:sldId id="348" r:id="rId19"/>
    <p:sldId id="346" r:id="rId20"/>
    <p:sldId id="351" r:id="rId21"/>
    <p:sldId id="333" r:id="rId22"/>
    <p:sldId id="335" r:id="rId23"/>
    <p:sldId id="337" r:id="rId24"/>
    <p:sldId id="336"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ott, Laramie D. (LARC-E3)[SSAI DEVELOP]" initials="PLD(ED" lastIdx="10" clrIdx="0">
    <p:extLst>
      <p:ext uri="{19B8F6BF-5375-455C-9EA6-DF929625EA0E}">
        <p15:presenceInfo xmlns:p15="http://schemas.microsoft.com/office/powerpoint/2012/main" userId="S::ldplott@ndc.nasa.gov::12fa7add-6da5-4f07-a1f9-aac8f53d42a1" providerId="AD"/>
      </p:ext>
    </p:extLst>
  </p:cmAuthor>
  <p:cmAuthor id="2" name="Robert Byles" initials="RB" lastIdx="11" clrIdx="1">
    <p:extLst>
      <p:ext uri="{19B8F6BF-5375-455C-9EA6-DF929625EA0E}">
        <p15:presenceInfo xmlns:p15="http://schemas.microsoft.com/office/powerpoint/2012/main" userId="S::robert.byles@ssaihq.com::c798ae76-1ca0-48cd-999b-80a00bd13fc4" providerId="AD"/>
      </p:ext>
    </p:extLst>
  </p:cmAuthor>
  <p:cmAuthor id="3" name="Laramie Plott" initials="LP" lastIdx="1" clrIdx="2">
    <p:extLst>
      <p:ext uri="{19B8F6BF-5375-455C-9EA6-DF929625EA0E}">
        <p15:presenceInfo xmlns:p15="http://schemas.microsoft.com/office/powerpoint/2012/main" userId="S::laramie.plott@ssaihq.com::a8064d5a-ba34-4312-8c4f-d888f3e6b9b0" providerId="AD"/>
      </p:ext>
    </p:extLst>
  </p:cmAuthor>
  <p:cmAuthor id="4" name="Kameron Lloyd" initials="KL" lastIdx="1" clrIdx="3">
    <p:extLst>
      <p:ext uri="{19B8F6BF-5375-455C-9EA6-DF929625EA0E}">
        <p15:presenceInfo xmlns:p15="http://schemas.microsoft.com/office/powerpoint/2012/main" userId="S::kameron.lloyd@ssaihq.com::b544f362-10e8-40aa-af56-354c8c3581b2" providerId="AD"/>
      </p:ext>
    </p:extLst>
  </p:cmAuthor>
  <p:cmAuthor id="5" name="Dain Kim" initials="DK" lastIdx="4" clrIdx="4">
    <p:extLst>
      <p:ext uri="{19B8F6BF-5375-455C-9EA6-DF929625EA0E}">
        <p15:presenceInfo xmlns:p15="http://schemas.microsoft.com/office/powerpoint/2012/main" userId="S::dain.kim@ssaihq.com::7efe0d03-1a0d-47fc-bd4f-f55ef7841d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BA3A50"/>
    <a:srgbClr val="451818"/>
    <a:srgbClr val="5E2121"/>
    <a:srgbClr val="752A2A"/>
    <a:srgbClr val="8F3333"/>
    <a:srgbClr val="AD3D3D"/>
    <a:srgbClr val="C94F4F"/>
    <a:srgbClr val="F56262"/>
    <a:srgbClr val="87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97373-51F6-45AA-A1FE-1F8614557FF0}" v="1084" dt="2022-11-03T01:43:29.952"/>
    <p1510:client id="{030B96B6-114B-4F74-B85B-2985CF8B89F4}" v="1" dt="2022-11-01T18:49:47.477"/>
    <p1510:client id="{096EA452-A7E3-4A0B-9330-514FB2AFF578}" v="16" dt="2022-11-03T20:48:07.748"/>
    <p1510:client id="{09B12056-BB9E-626E-1A1E-174D790A86B5}" v="6" dt="2022-06-02T21:37:05.662"/>
    <p1510:client id="{107EE315-E819-457C-A411-2788FAA9EE7C}" v="12" dt="2022-11-02T21:09:15.510"/>
    <p1510:client id="{13FECABF-86FE-4800-8DEA-5A12623D15CE}" v="4" dt="2022-10-18T17:49:40.274"/>
    <p1510:client id="{1719BB83-B271-44F3-9F0D-F32B6978A49D}" v="108" dt="2022-10-13T18:39:21.480"/>
    <p1510:client id="{198924F2-2D4B-C342-855F-B921E38AF5BD}" vWet="2" dt="2022-10-17T17:57:57.005"/>
    <p1510:client id="{1F32279D-1901-99A4-3CA0-127AF7530093}" v="21" dt="2022-10-25T21:05:31.549"/>
    <p1510:client id="{239BE172-3CB8-4EDC-AF36-F81E4D10FB50}" v="91" dt="2022-10-17T20:14:27.985"/>
    <p1510:client id="{271449FA-4574-4EAB-ACA7-9273707148BA}" v="8" dt="2022-10-17T15:33:29.680"/>
    <p1510:client id="{2745A331-E80E-4C7D-9C72-A7FBD086C76B}" v="1537" dt="2022-10-13T19:43:07.307"/>
    <p1510:client id="{2765EDE5-541A-4021-9A0D-37B45544E3F4}" v="206" dt="2022-10-13T19:33:47.131"/>
    <p1510:client id="{2778300F-ABF1-4F30-B142-A243D50E159A}" v="177" dt="2022-10-18T01:31:34.681"/>
    <p1510:client id="{2820C4B7-E525-7529-0687-5624EDFB231D}" v="7" dt="2022-06-02T21:45:37.227"/>
    <p1510:client id="{28A28CA7-C113-F6E5-314B-340F10C3B27D}" v="239" dt="2022-10-17T19:44:20.515"/>
    <p1510:client id="{2F40DBCC-8A37-4578-B09C-DBCE66157ADD}" v="844" dt="2022-10-19T19:39:52.859"/>
    <p1510:client id="{315A598F-2B2A-4350-AD5C-77DBA808D9AF}" v="149" dt="2022-11-03T01:55:24.948"/>
    <p1510:client id="{34D75291-2450-459A-A089-C5C79C5E0F0D}" v="4" dt="2022-10-19T17:43:11.632"/>
    <p1510:client id="{3DF6BCB2-FE50-460B-88E3-7653EB7E11DC}" v="3864" dt="2022-10-13T19:12:58.820"/>
    <p1510:client id="{3E3CAEC6-32DB-EA8C-D6D4-FB8A28E675BF}" v="4" dt="2022-10-26T14:02:09.672"/>
    <p1510:client id="{3F3B6908-E356-20AC-23B6-860B75B012E4}" v="22" dt="2022-09-09T20:17:16.456"/>
    <p1510:client id="{41EA9824-D32E-43CE-B3F2-AE09C0687F2C}" v="1" dt="2022-11-03T17:36:05.851"/>
    <p1510:client id="{5161F387-90C3-4EA0-B30F-4AAFBB329AA0}" v="114" dt="2022-11-03T21:27:46.215"/>
    <p1510:client id="{552ECA69-8810-4A03-B789-37FF068CAA75}" v="436" dt="2022-10-18T17:16:25.141"/>
    <p1510:client id="{5AEEDE53-9339-4FB7-94EC-3E16DDF260EA}" v="325" dt="2022-11-02T21:12:38.836"/>
    <p1510:client id="{68429C51-A047-40F5-B22A-57532350DCF9}" v="7" dt="2022-11-02T17:02:09.879"/>
    <p1510:client id="{76B15F6F-139B-485A-8C62-52C156EF00C2}" v="3" dt="2022-05-25T16:41:56.918"/>
    <p1510:client id="{78C68C3C-B73D-4C16-9A60-AFBAE33212BC}" v="430" dt="2022-11-03T20:58:33.846"/>
    <p1510:client id="{7FDE47C7-5DA7-4580-A792-FEE8F3BA8C2B}" v="1" dt="2022-11-01T18:44:27.043"/>
    <p1510:client id="{8032E048-4A72-4D7B-BA8D-59B5FD1420D0}" v="75" dt="2022-11-01T18:26:59.228"/>
    <p1510:client id="{85034AE6-C7BF-4CC1-AD2C-0258ECE8DF4D}" v="20" dt="2022-10-17T20:48:09.966"/>
    <p1510:client id="{8794797A-129D-4814-BA90-C16CE07666C2}" v="330" dt="2022-10-27T22:04:39.222"/>
    <p1510:client id="{8C7E25EC-33FA-414E-8E5C-5346644CF65B}" v="675" dt="2022-11-03T19:49:16.263"/>
    <p1510:client id="{8E403BFE-745B-43F9-9DCB-7FF1811440FD}" v="355" dt="2022-11-03T00:39:03.946"/>
    <p1510:client id="{953AAC70-544B-4DC2-98D5-4C17880D758D}" v="383" dt="2022-11-03T17:33:10.896"/>
    <p1510:client id="{986C5AE0-6AD4-4FFC-9900-416565705918}" v="9" dt="2022-11-03T05:21:07.465"/>
    <p1510:client id="{A01A762E-36F6-4DC3-8C75-1BDFE4377560}" v="202" dt="2022-10-13T17:30:52.763"/>
    <p1510:client id="{A7A3CD5C-94EC-425B-ADF6-DEF96C69EBAF}" v="7" dt="2022-10-17T20:45:38.130"/>
    <p1510:client id="{A7E40E3C-787F-4F64-8EE7-FE90B6AB9F6C}" v="122" dt="2022-10-20T17:49:06.890"/>
    <p1510:client id="{A84E7F97-78EE-45C0-A8B3-F2A74610BF2F}" v="22" dt="2022-11-01T18:39:19.802"/>
    <p1510:client id="{A9D542A0-BD2D-4A95-A78F-BC5D445A8B46}" v="11" dt="2022-11-03T02:19:55.789"/>
    <p1510:client id="{B01F83A6-9FCE-ED0B-4FC8-ABD01F9AA624}" v="2577" dt="2022-11-03T21:16:42.529"/>
    <p1510:client id="{B863C797-32D0-B1B5-7E4B-9DBBC2BD27CE}" v="11" dt="2022-10-20T01:37:15.129"/>
    <p1510:client id="{B867AABA-9938-4FE5-AD68-05CE42E0516E}" v="41" dt="2022-11-01T02:28:37.253"/>
    <p1510:client id="{BA8E7029-8705-41CF-BF41-3C3DF71FC8F1}" v="835" dt="2022-10-13T18:12:12.469"/>
    <p1510:client id="{C1D75E0A-3253-4E18-B0B8-A29C6B4E83E0}" v="400" dt="2022-11-03T17:21:37.818"/>
    <p1510:client id="{C2A6C69D-2FEA-441A-A629-68D201751B46}" v="55" dt="2022-11-03T17:50:19.151"/>
    <p1510:client id="{D14CA42D-ABEE-4ED3-A130-DE4A49429898}" v="1014" dt="2022-10-13T19:47:03.656"/>
    <p1510:client id="{D1D849DB-9836-44F3-9E7C-35E8B9D4EE41}" v="398" dt="2022-10-17T20:09:46.454"/>
    <p1510:client id="{D383DD42-4CFB-4B86-986B-F07728011777}" v="22" dt="2022-11-02T13:28:38.739"/>
    <p1510:client id="{D8DE1C19-9BA7-4245-9807-17B1D55F819F}" v="34" dt="2022-11-02T20:52:06.715"/>
    <p1510:client id="{DB7772E5-82CA-46AC-8AAC-388C5CC98AA8}" v="23" dt="2022-10-13T19:44:30.353"/>
    <p1510:client id="{DDC97B23-8A20-4F35-BA9E-3E3E36E2409D}" v="114" dt="2022-10-18T19:54:47.570"/>
    <p1510:client id="{E00A7B00-699A-430B-9EB7-CF01B07C4173}" v="7" dt="2022-11-01T22:25:40.617"/>
    <p1510:client id="{E34A049E-2453-45D4-A5B7-A45EB67BDFF1}" v="16" dt="2022-11-03T17:55:24.642"/>
    <p1510:client id="{E6190509-BE2E-4999-B071-AFC1C24538B3}" v="106" dt="2022-10-13T17:04:32.259"/>
    <p1510:client id="{E6B8AC12-C10F-48C5-A5F0-6238257FDBF8}" v="11" dt="2022-10-13T18:00:39.973"/>
    <p1510:client id="{E9353351-EE27-4BB8-826C-04FBBF13C1F0}" v="1244" dt="2022-10-17T18:57:28.269"/>
    <p1510:client id="{F9E4DD75-ED9B-4093-8C71-FD2A91911EB4}" v="53" dt="2022-10-18T16:41:20.165"/>
    <p1510:client id="{FA5F0617-14E5-47FC-A43F-27A656EDC159}" v="74" dt="2022-11-01T20:22:03.111"/>
    <p1510:client id="{FE991778-BE11-4C9E-8991-711141C0E68D}" v="132" dt="2022-10-17T20:33:22.935"/>
    <p1510:client id="{FFA2707D-BC57-43D9-A210-B42D59F76D45}" v="40" dt="2022-11-03T19:58:55.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92" autoAdjust="0"/>
  </p:normalViewPr>
  <p:slideViewPr>
    <p:cSldViewPr snapToGrid="0">
      <p:cViewPr varScale="1">
        <p:scale>
          <a:sx n="145" d="100"/>
          <a:sy n="145" d="100"/>
        </p:scale>
        <p:origin x="568"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mages.squarespace-cdn.com/content/v1/59a59cc3bebafbcf1a20862f/f45a0c50-d6c2-488a-84ef-858b8545e5f6/Transparency2.png?format=500w"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pa.gov/sites/default/files/2016-10/swmm.pn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pa.gov/sourcewaterprotection/urbanization-and-stormwater-runof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northeastkck.org/climate-safe-kck" TargetMode="External"/><Relationship Id="rId4" Type="http://schemas.openxmlformats.org/officeDocument/2006/relationships/hyperlink" Target="https://commons.wikimedia.org/wiki/File:CSO_diagram_US_EPA.sv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Imhttps:/gpm.nasa.gov/sites/default/files/styles/article_top_tablet/public/2018-09/GPM-space-default.jpg?itok=Z88LSRS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Nora: We’re the Kansas City Disasters II team from the Boston node and our project analyzes precipitation and land cover data to refine the assessment of urban flood vulnerability in Wyandotte County.</a:t>
            </a:r>
          </a:p>
          <a:p>
            <a:endParaRPr lang="en-US" dirty="0">
              <a:cs typeface="Calibri"/>
            </a:endParaRPr>
          </a:p>
          <a:p>
            <a:r>
              <a:rPr lang="en-US" dirty="0"/>
              <a:t>------------------------------Image Information Below ------------------------------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32086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t>After running the model for the most recent year we had precipitation data for – 2020 – we saw a low ratio of stormwater being retained in the soil and a larger ratio becoming runoff in Northeast Wyandotte.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966680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cs typeface="Calibri"/>
              </a:rPr>
              <a:t>The model also produced avoided pollutant values demonstrating the ability of the land to catch pollutants before release to surface and groundwater. From these outputs we calculated that Groundwork KCK service area in Northeast Wyandotte had 2.5 times less avoided total suspended soils, 1.9 times less avoided nitrogen, and 1.4 times less avoided phosphorus, compared to the county as a whole. This suggests higher water quality concerns in the area as these pollutants can end up in runoff that contaminates nearby waterways instead of being held by the soil.</a:t>
            </a:r>
          </a:p>
          <a:p>
            <a:endParaRPr lang="en-US" dirty="0"/>
          </a:p>
          <a:p>
            <a:endParaRPr lang="en-US" dirty="0">
              <a:cs typeface="Calibri"/>
            </a:endParaRPr>
          </a:p>
          <a:p>
            <a:r>
              <a:rPr lang="en-US" dirty="0"/>
              <a:t>------------------------------Image Information Below ------------------------------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605922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cs typeface="Calibri"/>
              </a:rPr>
              <a:t>:</a:t>
            </a:r>
            <a:r>
              <a:rPr lang="en-US" dirty="0"/>
              <a:t> By running the stormwater retention model for a high, medium, and low annual precipitation scenario while keeping the land cover and soil group classifications constant, we determined that annual precipitation has no effect on the retention ratio outputs due to limitations of the model. However, the high annual precipitation scenario had a higher retention volume than the medium and low annual precipitation layers respectively- highlighting the importance of retention capability in high precipitation years as larger volumes of water are stored rather than released as runoff.</a:t>
            </a:r>
            <a:endParaRPr lang="en-US" dirty="0">
              <a:cs typeface="Calibri"/>
            </a:endParaRPr>
          </a:p>
          <a:p>
            <a:endParaRPr lang="en-US" dirty="0"/>
          </a:p>
          <a:p>
            <a:r>
              <a:rPr lang="en-US" dirty="0"/>
              <a:t>------------------------------Image Information Below ------------------------------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05820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cs typeface="Calibri"/>
              </a:rPr>
              <a:t>:</a:t>
            </a:r>
            <a:r>
              <a:rPr lang="en-US" dirty="0"/>
              <a:t> We repeated this process to asses the effects of landcover change on stormwater retention. By running the model three times using a 2001, 2011, and 2019 land cover dataset respectively while keeping the annual precipitation raster constant. We determined that Wyandotte County has increased their impervious surface cover by 3% since 2001. While a relatively small change, we did see visible decrease in stormwater retention capabilities across the county as a result.</a:t>
            </a:r>
            <a:endParaRPr lang="en-US" dirty="0">
              <a:cs typeface="Calibri"/>
            </a:endParaRPr>
          </a:p>
          <a:p>
            <a:endParaRPr lang="en-US" dirty="0"/>
          </a:p>
          <a:p>
            <a:r>
              <a:rPr lang="en-US" dirty="0"/>
              <a:t>------------------------------Image Information Below ------------------------------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95223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r>
              <a:rPr lang="en-US" dirty="0">
                <a:cs typeface="Calibri"/>
              </a:rPr>
              <a:t>:Looking specifically at Groundwork's service area in Kansas City, we were able to identify an area in the Northeast of this region that has experienced a decrease in stormwater retention capability between 2001 and 2019, a possible focus for future Groundwork projects.</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78098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Using three social and demographic factors from the Census Bureau – median income, % non-white population, and % no high school diploma per block – we created a Social Vulnerability Index. We ran principal component analysis on the three socioeconomic variables for all blocks, and chose the first principal component (PC1) to be the index to represent the social vulnerability. We then compared this social vulnerability index to stormwater retention ratios to determine census blocks that might benefit most from green infrastructure projects.</a:t>
            </a:r>
            <a:endParaRPr lang="en-US" dirty="0"/>
          </a:p>
          <a:p>
            <a:endParaRPr lang="en-US" dirty="0">
              <a:cs typeface="Calibri"/>
            </a:endParaRPr>
          </a:p>
          <a:p>
            <a:r>
              <a:rPr lang="en-US" dirty="0">
                <a:cs typeface="Calibri"/>
              </a:rPr>
              <a:t>The PC1 value was scaled to ____  </a:t>
            </a:r>
            <a:r>
              <a:rPr lang="en-US" i="1" dirty="0">
                <a:cs typeface="Calibri"/>
              </a:rPr>
              <a:t>Dain comment: match the common understanding (?) Idk essentially to make it more interpretable for ppl (but without messing up the meaningful info it contains) </a:t>
            </a:r>
            <a:endParaRPr lang="en-US" dirty="0"/>
          </a:p>
          <a:p>
            <a:endParaRPr lang="en-US" dirty="0"/>
          </a:p>
          <a:p>
            <a:r>
              <a:rPr lang="en-US" dirty="0"/>
              <a:t>------------------------------Image Information Below ------------------------------</a:t>
            </a:r>
            <a:endParaRPr lang="en-US" dirty="0">
              <a:cs typeface="Calibri"/>
            </a:endParaRPr>
          </a:p>
          <a:p>
            <a:r>
              <a:rPr lang="en-US" dirty="0"/>
              <a:t>Graphic inspired by KCI Disasters DEVELOP Team, created by KCII Disasters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04387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r>
              <a:rPr lang="en-US" dirty="0">
                <a:cs typeface="Calibri"/>
              </a:rPr>
              <a:t>:</a:t>
            </a:r>
            <a:r>
              <a:rPr lang="en-US" dirty="0"/>
              <a:t> By comparing the results of the stormwater retention model with US Census data, we determined that communities in East Wyandotte experience the most intersecting socio-economic vulnerabilities as well as low retention and high runoff. These are largely communities of color that experience poor stormwater retention, low median annual incomes, and have significant portions of their population without a high school diploma.</a:t>
            </a:r>
            <a:endParaRPr lang="en-US" dirty="0">
              <a:cs typeface="Calibri"/>
            </a:endParaRPr>
          </a:p>
          <a:p>
            <a:endParaRPr lang="en-US" dirty="0"/>
          </a:p>
          <a:p>
            <a:r>
              <a:rPr lang="en-US" dirty="0"/>
              <a:t>------------------------------Image Information Below ------------------------------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60339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(May include in an earlier slide – just wanted to get approved through export control in case)</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598790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r>
              <a:rPr lang="en-US" dirty="0"/>
              <a:t>  </a:t>
            </a:r>
          </a:p>
          <a:p>
            <a:r>
              <a:rPr lang="en-US" dirty="0"/>
              <a:t>: By performing PCA analysis of the existing vulnerabilities in Wyandotte County, we were able to identify 10 census blocks that would make the best candidates for Green Infrastructure initiatives based on median household income, percent minority population, and percent without a high school diploma. This process involved comparing these 3 vulnerability factors to stormwater retention. The factors that correlated more to stormwater retention were then weighted as most important in determining the vulnerability index. All social vulnerabilities and their weights were then combined to produce one vulnerability score. The census blocks with darker symbology are therefore correlated to higher social vulnerabilities. Finally, the census blocks with the 10 most vulnerable populations were highlighted using yellow. These census blocks would make the best candidates for Green Infrastructure initiatives. </a:t>
            </a:r>
          </a:p>
          <a:p>
            <a:r>
              <a:rPr lang="en-US" dirty="0"/>
              <a:t>------------------------------Image Information Below ------------------------------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2949268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a:t>
            </a:r>
            <a:r>
              <a:rPr lang="en-US" dirty="0"/>
              <a:t>While our study produced meaningful results, we still met limitations.</a:t>
            </a:r>
            <a:endParaRPr lang="en-US" dirty="0">
              <a:cs typeface="Calibri"/>
            </a:endParaRPr>
          </a:p>
          <a:p>
            <a:endParaRPr lang="en-US" dirty="0"/>
          </a:p>
          <a:p>
            <a:r>
              <a:rPr lang="en-US" dirty="0"/>
              <a:t>First, the InVEST model is highly simplified and only considers 11 land cover classifications and four soil groups. This simplifies the spatial variability that exists in Wyandotte County. </a:t>
            </a:r>
            <a:endParaRPr lang="en-US" dirty="0">
              <a:cs typeface="Calibri"/>
            </a:endParaRPr>
          </a:p>
          <a:p>
            <a:endParaRPr lang="en-US" dirty="0"/>
          </a:p>
          <a:p>
            <a:r>
              <a:rPr lang="en-US" dirty="0"/>
              <a:t>Second, the precipitation data that was used as a model input was rather coarse and the data used in the biophysical table was found in literature. This limits the quality of our data analysis.</a:t>
            </a:r>
            <a:endParaRPr lang="en-US" dirty="0">
              <a:cs typeface="Calibri"/>
            </a:endParaRPr>
          </a:p>
          <a:p>
            <a:endParaRPr lang="en-US" dirty="0"/>
          </a:p>
          <a:p>
            <a:r>
              <a:rPr lang="en-US" dirty="0"/>
              <a:t>Finally, the model itself is limited in what it can tell us about water quality since it models stormwater retention as an ecosystem service rather than measuring the direct amount of pollutant that ends up in each body of water.</a:t>
            </a:r>
            <a:endParaRPr lang="en-US" dirty="0">
              <a:cs typeface="Calibri"/>
            </a:endParaRPr>
          </a:p>
          <a:p>
            <a:endParaRPr lang="en-US" dirty="0">
              <a:cs typeface="Calibri"/>
            </a:endParaRPr>
          </a:p>
          <a:p>
            <a:endParaRPr lang="en-US" dirty="0"/>
          </a:p>
          <a:p>
            <a:r>
              <a:rPr lang="en-US" dirty="0"/>
              <a:t>------------------------------Image Information Below ------------------------------ </a:t>
            </a:r>
          </a:p>
          <a:p>
            <a:r>
              <a:rPr lang="en-US" dirty="0"/>
              <a:t>Clipart Credit: Microsoft Office 365/PowerPoint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36865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Nora: The team members include myself, Nora Carmody, Dain Kim, Kameron Lloyd, and Ruby Nagelberg</a:t>
            </a:r>
            <a:endParaRPr lang="en-US" dirty="0"/>
          </a:p>
          <a:p>
            <a:endParaRPr lang="en-US" dirty="0">
              <a:cs typeface="Calibri"/>
            </a:endParaRPr>
          </a:p>
          <a:p>
            <a:r>
              <a:rPr lang="en-US" dirty="0"/>
              <a:t>------------------------------Image Information Below ------------------------------ </a:t>
            </a:r>
            <a:endParaRPr lang="en-US" dirty="0">
              <a:cs typeface="Calibri"/>
            </a:endParaRPr>
          </a:p>
          <a:p>
            <a:r>
              <a:rPr lang="en-US" dirty="0">
                <a:cs typeface="Calibri"/>
              </a:rPr>
              <a:t>Image Credits: DEVELOPers</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437419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r>
              <a:rPr lang="en-US" dirty="0"/>
              <a:t>placeholder</a:t>
            </a:r>
          </a:p>
          <a:p>
            <a:endParaRPr lang="en-US" dirty="0">
              <a:cs typeface="Calibri"/>
            </a:endParaRPr>
          </a:p>
          <a:p>
            <a:r>
              <a:rPr lang="en-US" dirty="0">
                <a:cs typeface="Calibri"/>
              </a:rPr>
              <a:t>In this study, we determined that as Wyandotte County becomes more urbanized, impervious surface cover is increasing leading to lower stormwater retention across the county but especially in the Northeast. Low stormwater retention is especially problematic in these neighborhoods due to high impervious surface cover, socio-economic vulnerabilities, and combined sewer overflow events that compound pollution deposited directly from stormwater runoff. The neighborhoods highlighted above are the neighborhoods that we've identified as being highly vulnerable to the adverse effects of water quality concerns related to runoff and CSO's and are excellent candidates for green infrastructure initiatives.</a:t>
            </a:r>
            <a:endParaRPr lang="en-US" dirty="0"/>
          </a:p>
          <a:p>
            <a:endParaRPr lang="en-US" dirty="0">
              <a:cs typeface="Calibri"/>
            </a:endParaRPr>
          </a:p>
          <a:p>
            <a:r>
              <a:rPr lang="en-US" dirty="0"/>
              <a:t>------------------------------Image Information Below ------------------------------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63897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cs typeface="Calibri"/>
              </a:rPr>
              <a:t>: While our study produced meaningful results about stormwater retention in Wyandotte, there is still further work to be done. We recommend taking the direction of creating an environmental vulnerability index including other environmental hazards to show cumulative impact or using the EPA's Stormwater Management model to further analyze the effect of green infrastructure on retention, taking into account the layout of the built sewer infrastructure as well as natural stormwater management services provided by the land.</a:t>
            </a:r>
          </a:p>
          <a:p>
            <a:endParaRPr lang="en-US" dirty="0"/>
          </a:p>
          <a:p>
            <a:r>
              <a:rPr lang="en-US" dirty="0"/>
              <a:t>------------------------------Image Information Below ------------------------------ </a:t>
            </a:r>
          </a:p>
          <a:p>
            <a:pPr marL="171450" indent="-171450">
              <a:buFont typeface="Arial"/>
              <a:buChar char="•"/>
            </a:pPr>
            <a:r>
              <a:rPr lang="en-US" dirty="0">
                <a:cs typeface="Calibri" panose="020F0502020204030204"/>
              </a:rPr>
              <a:t>Image #1 Credit: Groundwork Northeast Revitalization Group</a:t>
            </a:r>
          </a:p>
          <a:p>
            <a:pPr marL="171450" indent="-171450">
              <a:buFont typeface="Arial"/>
              <a:buChar char="•"/>
            </a:pPr>
            <a:r>
              <a:rPr lang="en-US" dirty="0">
                <a:cs typeface="Calibri" panose="020F0502020204030204"/>
              </a:rPr>
              <a:t>Image #1 Source: </a:t>
            </a:r>
            <a:r>
              <a:rPr lang="en-US" dirty="0">
                <a:hlinkClick r:id="rId3"/>
              </a:rPr>
              <a:t>https://images.squarespace-cdn.com/content/v1/59a59cc3bebafbcf1a20862f/f45a0c50-d6c2-488a-84ef-858b8545e5f6/Transparency2.png?format=500w</a:t>
            </a:r>
            <a:endParaRPr lang="en-US" dirty="0">
              <a:cs typeface="Calibri"/>
              <a:hlinkClick r:id="rId3"/>
            </a:endParaRPr>
          </a:p>
          <a:p>
            <a:pPr marL="171450" indent="-171450">
              <a:buFont typeface="Arial"/>
              <a:buChar char="•"/>
            </a:pPr>
            <a:endParaRPr lang="en-US" dirty="0">
              <a:cs typeface="Calibri" panose="020F0502020204030204"/>
            </a:endParaRPr>
          </a:p>
          <a:p>
            <a:pPr marL="171450" indent="-171450">
              <a:buFont typeface="Arial"/>
              <a:buChar char="•"/>
            </a:pPr>
            <a:r>
              <a:rPr lang="en-US" dirty="0">
                <a:cs typeface="Calibri" panose="020F0502020204030204"/>
              </a:rPr>
              <a:t>Image #2 Credit: EPA</a:t>
            </a:r>
          </a:p>
          <a:p>
            <a:pPr marL="171450" indent="-171450">
              <a:buFont typeface="Arial"/>
              <a:buChar char="•"/>
            </a:pPr>
            <a:r>
              <a:rPr lang="en-US" dirty="0">
                <a:cs typeface="Calibri" panose="020F0502020204030204"/>
              </a:rPr>
              <a:t>Image #2 Source: </a:t>
            </a:r>
            <a:r>
              <a:rPr lang="en-US" dirty="0">
                <a:hlinkClick r:id="rId4"/>
              </a:rPr>
              <a:t>https://www.epa.gov/sites/default/files/2016-10/swmm.png</a:t>
            </a:r>
            <a:endParaRPr lang="en-US" dirty="0">
              <a:cs typeface="Calibri"/>
              <a:hlinkClick r:id="rId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1580347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Nora: Finally, we would like to extend our gratitude to all who helped make this project possible. Thank you for a wonderful term, it has been a pleasure working with you.</a:t>
            </a: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Kameron: Our team partnered with both Groundwork USA and Groundwork Northeast Revitalization Group</a:t>
            </a:r>
            <a:r>
              <a:rPr lang="en-US" dirty="0"/>
              <a:t> (NRG), supporting their Climate Safe Neighborhood's Project. Prior to our work, NRG had relied on community accounts of water contamination. While still essential, community input has met limitation in terms of eliciting adequate action from policymakers to address these environmental inequities and has added difficulty in identifying specific strategic points of intervention based on the landscape. In this project we built capacity to integrate NASA Earth observations in order to examine the inequitable distribution of ecosystem services affecting water quality and complement lived experiences shared by affected communities.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574723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 The study area includes all of Wyandotte County, Kansas, and our research includes over 20 years of data. We used GPM IMERG precipitation data from January 2000 – December 2020 to determine high, low and average precipitation years in Wyandotte County. And we used NLCD landcover data for 2001, 2011, and 2019 to examine the effects of land cover change on stormwater retention. </a:t>
            </a:r>
            <a:endParaRPr lang="en-US" dirty="0"/>
          </a:p>
          <a:p>
            <a:endParaRPr lang="en-US" dirty="0"/>
          </a:p>
          <a:p>
            <a:r>
              <a:rPr lang="en-US" dirty="0"/>
              <a:t>------------------------------Image Information Below ------------------------------ </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7901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t>:Why are we examining precipitation and land cover data for Wyandotte County? During rainfall events in Wyandotte County, runoff picks up an array of pollutants that percolate into groundwater or runoff into waterways. During severe flood events, the combined sewer system also often overflows leading to untreated storm and wastewater discharging into nearby streams, rivers, and other waterbodies. At these high levels, contaminants from stormwater runoff and combined sewer overflows can present a range of human health effects as well as threaten aquatic ecosystems. Due to rapid urbanization and the discriminatory practice of redlining, marginalized communities in Wyandotte County are located in areas lacking ecosystem services such as natural stormwater management which protects people and infrastructure from this runoff and associated pollution. </a:t>
            </a:r>
            <a:endParaRPr lang="en-US" dirty="0">
              <a:cs typeface="Calibri"/>
            </a:endParaRPr>
          </a:p>
          <a:p>
            <a:endParaRPr lang="en-US" dirty="0">
              <a:cs typeface="Calibri"/>
            </a:endParaRPr>
          </a:p>
          <a:p>
            <a:r>
              <a:rPr lang="en-US" dirty="0"/>
              <a:t>------------------------------Image Information Below ------------------------------</a:t>
            </a:r>
            <a:endParaRPr lang="en-US" dirty="0">
              <a:cs typeface="Calibri"/>
            </a:endParaRPr>
          </a:p>
          <a:p>
            <a:pPr marL="171450" indent="-171450">
              <a:buFont typeface="Arial"/>
              <a:buChar char="•"/>
            </a:pPr>
            <a:r>
              <a:rPr lang="en-US" dirty="0">
                <a:cs typeface="Calibri"/>
              </a:rPr>
              <a:t>Image #1 Credit: U.S. EPA</a:t>
            </a:r>
          </a:p>
          <a:p>
            <a:pPr marL="171450" indent="-171450">
              <a:buFont typeface="Arial"/>
              <a:buChar char="•"/>
            </a:pPr>
            <a:r>
              <a:rPr lang="en-US" dirty="0">
                <a:cs typeface="Calibri"/>
              </a:rPr>
              <a:t>Image #1 Source: </a:t>
            </a:r>
            <a:r>
              <a:rPr lang="en-US" b="0" i="0" dirty="0">
                <a:solidFill>
                  <a:srgbClr val="242424"/>
                </a:solidFill>
                <a:effectLst/>
                <a:latin typeface="-apple-system"/>
              </a:rPr>
              <a:t> </a:t>
            </a:r>
            <a:r>
              <a:rPr lang="en-US" b="0" i="0" u="sng" dirty="0">
                <a:effectLst/>
                <a:latin typeface="-apple-system"/>
                <a:hlinkClick r:id="rId3" tooltip="https://www.epa.gov/sourcewaterprotection/urbanization-and-stormwater-runoff"/>
              </a:rPr>
              <a:t>https://www.epa.gov/sourcewaterprotection/urbanization-and-stormwater-runoff</a:t>
            </a:r>
            <a:endParaRPr lang="en-US" dirty="0">
              <a:cs typeface="Calibri" panose="020F0502020204030204"/>
            </a:endParaRPr>
          </a:p>
          <a:p>
            <a:pPr marL="171450" indent="-171450">
              <a:buFont typeface="Arial"/>
              <a:buChar char="•"/>
            </a:pPr>
            <a:endParaRPr lang="en-US" dirty="0">
              <a:cs typeface="Calibri" panose="020F0502020204030204"/>
            </a:endParaRPr>
          </a:p>
          <a:p>
            <a:pPr marL="171450" indent="-171450">
              <a:buFont typeface="Arial"/>
              <a:buChar char="•"/>
            </a:pPr>
            <a:r>
              <a:rPr lang="en-US" dirty="0">
                <a:cs typeface="Calibri" panose="020F0502020204030204"/>
              </a:rPr>
              <a:t>Image #2 Credit: U. S. EPA</a:t>
            </a:r>
          </a:p>
          <a:p>
            <a:pPr marL="171450" indent="-171450">
              <a:buFont typeface="Arial"/>
              <a:buChar char="•"/>
            </a:pPr>
            <a:r>
              <a:rPr lang="en-US" dirty="0">
                <a:cs typeface="Calibri" panose="020F0502020204030204"/>
              </a:rPr>
              <a:t>Image #2 Source:</a:t>
            </a:r>
            <a:r>
              <a:rPr lang="en-US" dirty="0"/>
              <a:t> </a:t>
            </a:r>
            <a:r>
              <a:rPr lang="en-US" dirty="0">
                <a:hlinkClick r:id="rId4"/>
              </a:rPr>
              <a:t>https://commons.wikimedia.org/wiki/File:CSO_diagram_US_EPA.svg</a:t>
            </a:r>
            <a:r>
              <a:rPr lang="en-US" dirty="0"/>
              <a:t> </a:t>
            </a:r>
            <a:endParaRPr lang="en-US" dirty="0">
              <a:cs typeface="Calibri" panose="020F0502020204030204"/>
            </a:endParaRPr>
          </a:p>
          <a:p>
            <a:pPr marL="171450" indent="-171450">
              <a:buFont typeface="Arial"/>
              <a:buChar char="•"/>
            </a:pPr>
            <a:endParaRPr lang="en-US" dirty="0">
              <a:cs typeface="Calibri" panose="020F0502020204030204"/>
            </a:endParaRPr>
          </a:p>
          <a:p>
            <a:pPr marL="171450" indent="-171450">
              <a:buFont typeface="Arial"/>
              <a:buChar char="•"/>
            </a:pPr>
            <a:r>
              <a:rPr lang="en-US" dirty="0">
                <a:cs typeface="Calibri" panose="020F0502020204030204"/>
              </a:rPr>
              <a:t>Image #3 Credit: Groundwork Northeast Revitalization Group</a:t>
            </a:r>
          </a:p>
          <a:p>
            <a:pPr marL="171450" indent="-171450">
              <a:buFont typeface="Arial"/>
              <a:buChar char="•"/>
            </a:pPr>
            <a:r>
              <a:rPr lang="en-US" dirty="0">
                <a:cs typeface="Calibri" panose="020F0502020204030204"/>
              </a:rPr>
              <a:t>Image #3 Source:</a:t>
            </a:r>
            <a:r>
              <a:rPr lang="en-US" dirty="0"/>
              <a:t> </a:t>
            </a:r>
            <a:r>
              <a:rPr lang="en-US" dirty="0">
                <a:hlinkClick r:id="rId5"/>
              </a:rPr>
              <a:t>https://www.northeastkck.org/climate-safe-kck</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65931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Ruby: </a:t>
            </a:r>
            <a:r>
              <a:rPr lang="en-US" dirty="0"/>
              <a:t>Our project assessed the ability of the land to provide two ecosystem services essential for proper stormwater management: water purification and water retention. Water purification occurs when water infiltrates into the ground and soil filters contaminants out of the stormwater, keeping pollutants from reaching surface and groundwater. Water retention is the process in which soil stores water during storm events, decreasing runoff volume. When high levels of impervious surfaces disrupt the hydrological cycle and inhibit these essential ecosystem services, more stormwater becomes runoff which pollutes nearby receiving waters. We used water retention values and avoided pollutant load values to assess the ability of the land to provide these ecosystem services.</a:t>
            </a:r>
            <a:endParaRPr lang="en-US" dirty="0">
              <a:cs typeface="Calibri"/>
            </a:endParaRPr>
          </a:p>
          <a:p>
            <a:endParaRPr lang="en-US" dirty="0">
              <a:cs typeface="Calibri"/>
            </a:endParaRPr>
          </a:p>
          <a:p>
            <a:r>
              <a:rPr lang="en-US" dirty="0"/>
              <a:t>   ------------------------------Icon Information Below ------------------------------ </a:t>
            </a:r>
            <a:endParaRPr lang="en-US" dirty="0">
              <a:cs typeface="Calibri"/>
            </a:endParaRPr>
          </a:p>
          <a:p>
            <a:endParaRPr lang="en-US" dirty="0"/>
          </a:p>
          <a:p>
            <a:r>
              <a:rPr lang="en-US" dirty="0"/>
              <a:t>“Soil, moisture, field icon” by Carbon Design is licensed under CC BY 4.0. Retrieved from https://www.iconfinder.com/search?q=soil&amp;price=free.</a:t>
            </a:r>
            <a:endParaRPr lang="en-US" dirty="0">
              <a:cs typeface="Calibri"/>
            </a:endParaRPr>
          </a:p>
          <a:p>
            <a:endParaRPr lang="en-US" dirty="0"/>
          </a:p>
          <a:p>
            <a:r>
              <a:rPr lang="en-US" dirty="0"/>
              <a:t>and "Drinking, filter, purification icon" by Timofei Rostilov is licensed under CC BY 4.0. Retrieved from </a:t>
            </a:r>
            <a:endParaRPr lang="en-US" dirty="0">
              <a:cs typeface="Calibri"/>
            </a:endParaRPr>
          </a:p>
          <a:p>
            <a:r>
              <a:rPr lang="en-US" dirty="0"/>
              <a:t>https://www.iconfinder.com/search?q=water+filter&amp;price=free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251639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panose="020F0502020204030204"/>
              </a:rPr>
              <a:t>Speaker Notes:</a:t>
            </a:r>
          </a:p>
          <a:p>
            <a:r>
              <a:rPr lang="en-US" dirty="0">
                <a:cs typeface="Calibri" panose="020F0502020204030204"/>
              </a:rPr>
              <a:t>Ruby: As a part two of a two term project our main objectives were to build on the last term's quantitative analysis of</a:t>
            </a:r>
            <a:r>
              <a:rPr lang="en-US" dirty="0"/>
              <a:t> runoff during severe storm events by</a:t>
            </a:r>
            <a:r>
              <a:rPr lang="en-US" dirty="0">
                <a:cs typeface="Calibri" panose="020F0502020204030204"/>
              </a:rPr>
              <a:t> including an investigation of longer term retention ratios using annual precipitation measures to examine water quality concerns associated with runoff. </a:t>
            </a:r>
          </a:p>
          <a:p>
            <a:r>
              <a:rPr lang="en-US" dirty="0">
                <a:cs typeface="Calibri" panose="020F0502020204030204"/>
              </a:rPr>
              <a:t>We hoped to visualize the areas with poor retention capabilities as well as areas with intersectional socioeconomic vulnerabilities to identify areas that would most benefit from green infrastructure initiatives.</a:t>
            </a:r>
          </a:p>
          <a:p>
            <a:endParaRPr lang="en-US" dirty="0"/>
          </a:p>
          <a:p>
            <a:endParaRPr lang="en-US" dirty="0"/>
          </a:p>
          <a:p>
            <a:r>
              <a:rPr lang="en-US" dirty="0"/>
              <a:t>------------------------------Image Information Below ------------------------------</a:t>
            </a:r>
            <a:endParaRPr lang="en-US" dirty="0">
              <a:cs typeface="Calibri" panose="020F0502020204030204"/>
            </a:endParaRPr>
          </a:p>
          <a:p>
            <a:r>
              <a:rPr lang="en-US" dirty="0"/>
              <a:t>Graphic inspired by KCI Disasters DEVELOP Team, created by KCII Disasters DEVELOP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9424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Ruby: Our satellite data comes from NASA's Global Precipitation Measurement, Integrated Multi-Satellite Retrievals. We acquired this data to produce annual precipitation raster layers that we inputted into the inVEST Stormwater Retention model. We also acquired US Geological Survey National Landcover data, US Department of Agriculture Soil Survey data, runoff coefficients by land use and permeability class, and stormwater quality data from the National Stormwater Quality Database, all as inputs for the InVEST model. To analyze the model outputs, we additionally acquired US Census Bureau data to examine socioeconomic vulnerabilities in Wyandotte County. </a:t>
            </a:r>
          </a:p>
          <a:p>
            <a:endParaRPr lang="en-US" dirty="0"/>
          </a:p>
          <a:p>
            <a:r>
              <a:rPr lang="en-US" dirty="0"/>
              <a:t>------------------------------Image Information Below ------------------------------ </a:t>
            </a:r>
            <a:endParaRPr lang="en-US" dirty="0">
              <a:cs typeface="Calibri"/>
            </a:endParaRPr>
          </a:p>
          <a:p>
            <a:pPr marL="171450" indent="-171450">
              <a:buFont typeface="Arial"/>
              <a:buChar char="•"/>
            </a:pPr>
            <a:r>
              <a:rPr lang="en-US" dirty="0">
                <a:cs typeface="Calibri"/>
              </a:rPr>
              <a:t>Image Credit: NASA </a:t>
            </a:r>
          </a:p>
          <a:p>
            <a:pPr marL="171450" indent="-171450">
              <a:buFont typeface="Arial"/>
              <a:buChar char="•"/>
            </a:pPr>
            <a:r>
              <a:rPr lang="en-US" dirty="0">
                <a:cs typeface="Calibri"/>
              </a:rPr>
              <a:t>Image Source: </a:t>
            </a:r>
            <a:r>
              <a:rPr lang="en-US" dirty="0">
                <a:hlinkClick r:id="rId3"/>
              </a:rPr>
              <a:t>https://gpm.nasa.gov/sites/default/files/styles/article_top_tablet/public/2018-09/GPM-space-default.jpg?itok=Z88LSRS2</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499946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t>We used the InVEST Stormwater Retention Model to identify the areas of Kansas City where soils are retaining stormwater and its associated pollutants, thereby mitigating disastrous effects on water quality, and where impervious landcover types are preventing this ecosystem service. </a:t>
            </a:r>
            <a:endParaRPr lang="en-US" dirty="0">
              <a:cs typeface="Calibri"/>
            </a:endParaRPr>
          </a:p>
          <a:p>
            <a:endParaRPr lang="en-US" dirty="0"/>
          </a:p>
          <a:p>
            <a:r>
              <a:rPr lang="en-US" dirty="0"/>
              <a:t>To run the InVEST model we used an annual precipitation raster, a land use raster, a biophysical table summarizing the runoff coefficients and total pollutant loads for each land cover type, and a soil group raster.  After gathering all the input layers, we generated information about stormwater retention volume, stormwater retention ratios, and avoided pollutant load for our study area. </a:t>
            </a:r>
            <a:endParaRPr lang="en-US" dirty="0">
              <a:cs typeface="Calibri"/>
            </a:endParaRPr>
          </a:p>
          <a:p>
            <a:r>
              <a:rPr lang="en-US" dirty="0"/>
              <a:t>------------------------------Image Information Below ------------------------------</a:t>
            </a:r>
            <a:endParaRPr lang="en-US" dirty="0">
              <a:cs typeface="Calibri"/>
            </a:endParaRPr>
          </a:p>
          <a:p>
            <a:r>
              <a:rPr lang="en-US" dirty="0"/>
              <a:t>Graphic inspired by KCI Disasters DEVELOP Team, created by KCII Disasters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60613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2408"/>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ign, outdoor, turn&#10;&#10;Description automatically generated">
            <a:extLst>
              <a:ext uri="{FF2B5EF4-FFF2-40B4-BE49-F238E27FC236}">
                <a16:creationId xmlns:a16="http://schemas.microsoft.com/office/drawing/2014/main" id="{0FF99CE7-2663-4CE1-B8EF-938DF8DFB34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sign, outdoor, turn&#10;&#10;Description automatically generated">
            <a:extLst>
              <a:ext uri="{FF2B5EF4-FFF2-40B4-BE49-F238E27FC236}">
                <a16:creationId xmlns:a16="http://schemas.microsoft.com/office/drawing/2014/main" id="{BD6030CA-5816-4B60-9FD6-CBE655A6DF96}"/>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920" y="1565802"/>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descr="A picture containing text, sign, outdoor, turn&#10;&#10;Description automatically generated">
            <a:extLst>
              <a:ext uri="{FF2B5EF4-FFF2-40B4-BE49-F238E27FC236}">
                <a16:creationId xmlns:a16="http://schemas.microsoft.com/office/drawing/2014/main" id="{28002300-E44A-4934-BBFB-D76254840C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0" name="Picture 9" descr="Map&#10;&#10;Description automatically generated">
            <a:extLst>
              <a:ext uri="{FF2B5EF4-FFF2-40B4-BE49-F238E27FC236}">
                <a16:creationId xmlns:a16="http://schemas.microsoft.com/office/drawing/2014/main" id="{85063299-6B37-4C6F-A0D5-13CF56D063C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9396" r="2840"/>
          <a:stretch/>
        </p:blipFill>
        <p:spPr>
          <a:xfrm>
            <a:off x="6095997" y="1079478"/>
            <a:ext cx="6096002" cy="5209397"/>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STUDY AREA</a:t>
            </a:r>
          </a:p>
          <a:p>
            <a:pPr algn="ctr"/>
            <a:r>
              <a:rPr lang="en-US" sz="2600" b="0" spc="0" baseline="0" dirty="0">
                <a:solidFill>
                  <a:srgbClr val="BA3A50"/>
                </a:solidFill>
              </a:rPr>
              <a:t>Disasters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2408"/>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2" name="Picture 21" descr="A picture containing text, sign, outdoor, turn&#10;&#10;Description automatically generated">
            <a:extLst>
              <a:ext uri="{FF2B5EF4-FFF2-40B4-BE49-F238E27FC236}">
                <a16:creationId xmlns:a16="http://schemas.microsoft.com/office/drawing/2014/main" id="{FBCBAC38-0D62-4F7A-B0DF-93F1DEA655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sign, outdoor, turn&#10;&#10;Description automatically generated">
            <a:extLst>
              <a:ext uri="{FF2B5EF4-FFF2-40B4-BE49-F238E27FC236}">
                <a16:creationId xmlns:a16="http://schemas.microsoft.com/office/drawing/2014/main" id="{28002300-E44A-4934-BBFB-D76254840C9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 sign, outdoor, turn&#10;&#10;Description automatically generated">
            <a:extLst>
              <a:ext uri="{FF2B5EF4-FFF2-40B4-BE49-F238E27FC236}">
                <a16:creationId xmlns:a16="http://schemas.microsoft.com/office/drawing/2014/main" id="{2F7A2931-C3BD-42CC-B324-143F509A9E6C}"/>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sign, outdoor, turn&#10;&#10;Description automatically generated">
            <a:extLst>
              <a:ext uri="{FF2B5EF4-FFF2-40B4-BE49-F238E27FC236}">
                <a16:creationId xmlns:a16="http://schemas.microsoft.com/office/drawing/2014/main" id="{0DAE08F9-A78E-439B-AE0A-76C8F88F567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7103"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679" r:id="rId6"/>
    <p:sldLayoutId id="2147483721" r:id="rId7"/>
    <p:sldLayoutId id="2147483720" r:id="rId8"/>
    <p:sldLayoutId id="2147483707" r:id="rId9"/>
    <p:sldLayoutId id="2147483722" r:id="rId10"/>
    <p:sldLayoutId id="2147483690"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2.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Massachusetts – Boston | Fall 2022 </a:t>
            </a:r>
            <a:endParaRPr lang="en-US" dirty="0">
              <a:solidFill>
                <a:schemeClr val="bg1"/>
              </a:solidFill>
            </a:endParaRPr>
          </a:p>
        </p:txBody>
      </p:sp>
      <p:sp>
        <p:nvSpPr>
          <p:cNvPr id="10" name="Title 1">
            <a:extLst>
              <a:ext uri="{FF2B5EF4-FFF2-40B4-BE49-F238E27FC236}">
                <a16:creationId xmlns:a16="http://schemas.microsoft.com/office/drawing/2014/main" id="{870EC18F-E80F-4964-A4DF-2B2F31C13F3E}"/>
              </a:ext>
            </a:extLst>
          </p:cNvPr>
          <p:cNvSpPr txBox="1">
            <a:spLocks/>
          </p:cNvSpPr>
          <p:nvPr/>
        </p:nvSpPr>
        <p:spPr>
          <a:xfrm>
            <a:off x="304799" y="2611702"/>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BA3A50"/>
                </a:solidFill>
              </a:rPr>
              <a:t>Kansas City</a:t>
            </a:r>
          </a:p>
          <a:p>
            <a:pPr algn="ctr"/>
            <a:r>
              <a:rPr lang="en-US" sz="2600" b="0" spc="0" baseline="0" dirty="0">
                <a:solidFill>
                  <a:srgbClr val="BA3A50"/>
                </a:solidFill>
              </a:rPr>
              <a:t>Disasters II</a:t>
            </a:r>
          </a:p>
        </p:txBody>
      </p:sp>
      <p:sp>
        <p:nvSpPr>
          <p:cNvPr id="11" name="Subtitle 2">
            <a:extLst>
              <a:ext uri="{FF2B5EF4-FFF2-40B4-BE49-F238E27FC236}">
                <a16:creationId xmlns:a16="http://schemas.microsoft.com/office/drawing/2014/main" id="{1F6ECEE6-2527-4183-BA26-C6C08E62AACB}"/>
              </a:ext>
            </a:extLst>
          </p:cNvPr>
          <p:cNvSpPr txBox="1">
            <a:spLocks/>
          </p:cNvSpPr>
          <p:nvPr/>
        </p:nvSpPr>
        <p:spPr>
          <a:xfrm>
            <a:off x="304799" y="392589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Analyzing Precipitation and Land Cover Data to Refine the Assessment of Urban Flood Vulnerability</a:t>
            </a:r>
          </a:p>
        </p:txBody>
      </p:sp>
      <p:sp>
        <p:nvSpPr>
          <p:cNvPr id="12" name="TextBox 11">
            <a:extLst>
              <a:ext uri="{FF2B5EF4-FFF2-40B4-BE49-F238E27FC236}">
                <a16:creationId xmlns:a16="http://schemas.microsoft.com/office/drawing/2014/main" id="{1AAD7BAF-D4C3-4FAB-B1EA-C1C2178A8AFD}"/>
              </a:ext>
            </a:extLst>
          </p:cNvPr>
          <p:cNvSpPr txBox="1"/>
          <p:nvPr/>
        </p:nvSpPr>
        <p:spPr>
          <a:xfrm>
            <a:off x="301749" y="516240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Nora Carmody</a:t>
            </a:r>
          </a:p>
          <a:p>
            <a:pPr algn="ctr"/>
            <a:r>
              <a:rPr lang="en-US" sz="1400" dirty="0">
                <a:solidFill>
                  <a:schemeClr val="tx1">
                    <a:lumMod val="75000"/>
                    <a:lumOff val="25000"/>
                  </a:schemeClr>
                </a:solidFill>
                <a:latin typeface="Century Gothic"/>
              </a:rPr>
              <a:t>Dain Kim</a:t>
            </a:r>
          </a:p>
          <a:p>
            <a:pPr algn="ctr"/>
            <a:r>
              <a:rPr lang="en-US" sz="1400" dirty="0">
                <a:solidFill>
                  <a:schemeClr val="tx1">
                    <a:lumMod val="75000"/>
                    <a:lumOff val="25000"/>
                  </a:schemeClr>
                </a:solidFill>
                <a:latin typeface="Century Gothic"/>
              </a:rPr>
              <a:t>Kameron Lloyd</a:t>
            </a:r>
          </a:p>
          <a:p>
            <a:pPr algn="ctr"/>
            <a:r>
              <a:rPr lang="en-US" sz="1400" dirty="0">
                <a:solidFill>
                  <a:schemeClr val="tx1">
                    <a:lumMod val="75000"/>
                    <a:lumOff val="25000"/>
                  </a:schemeClr>
                </a:solidFill>
                <a:latin typeface="Century Gothic"/>
              </a:rPr>
              <a:t>Ruby Nagelberg</a:t>
            </a:r>
          </a:p>
        </p:txBody>
      </p:sp>
      <p:pic>
        <p:nvPicPr>
          <p:cNvPr id="4" name="Picture 4">
            <a:extLst>
              <a:ext uri="{FF2B5EF4-FFF2-40B4-BE49-F238E27FC236}">
                <a16:creationId xmlns:a16="http://schemas.microsoft.com/office/drawing/2014/main" id="{95E39D48-3F61-72CC-CDDE-95B94C4B84C0}"/>
              </a:ext>
            </a:extLst>
          </p:cNvPr>
          <p:cNvPicPr>
            <a:picLocks noChangeAspect="1"/>
          </p:cNvPicPr>
          <p:nvPr/>
        </p:nvPicPr>
        <p:blipFill rotWithShape="1">
          <a:blip r:embed="rId3"/>
          <a:srcRect r="18733" b="-141"/>
          <a:stretch/>
        </p:blipFill>
        <p:spPr>
          <a:xfrm>
            <a:off x="6099717" y="1088981"/>
            <a:ext cx="6110962" cy="5198444"/>
          </a:xfrm>
          <a:prstGeom prst="rect">
            <a:avLst/>
          </a:prstGeom>
        </p:spPr>
      </p:pic>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6823FA-6E25-B87B-085A-EDB35737669A}"/>
              </a:ext>
            </a:extLst>
          </p:cNvPr>
          <p:cNvSpPr txBox="1">
            <a:spLocks/>
          </p:cNvSpPr>
          <p:nvPr/>
        </p:nvSpPr>
        <p:spPr>
          <a:xfrm>
            <a:off x="222454" y="258039"/>
            <a:ext cx="11382355"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InVEST Outputs - Retention/Runoff</a:t>
            </a:r>
            <a:endParaRPr lang="en-US" sz="4000" b="1" dirty="0">
              <a:solidFill>
                <a:srgbClr val="BA3A50"/>
              </a:solidFill>
              <a:latin typeface="Century Gothic" panose="020B0502020202020204" pitchFamily="34" charset="0"/>
            </a:endParaRPr>
          </a:p>
        </p:txBody>
      </p:sp>
      <p:pic>
        <p:nvPicPr>
          <p:cNvPr id="5" name="Picture 8" descr="A picture containing map&#10;&#10;Description automatically generated">
            <a:extLst>
              <a:ext uri="{FF2B5EF4-FFF2-40B4-BE49-F238E27FC236}">
                <a16:creationId xmlns:a16="http://schemas.microsoft.com/office/drawing/2014/main" id="{65FE1AD5-6983-C67C-CCB5-A802540E38A0}"/>
              </a:ext>
            </a:extLst>
          </p:cNvPr>
          <p:cNvPicPr>
            <a:picLocks noChangeAspect="1"/>
          </p:cNvPicPr>
          <p:nvPr/>
        </p:nvPicPr>
        <p:blipFill>
          <a:blip r:embed="rId3"/>
          <a:stretch>
            <a:fillRect/>
          </a:stretch>
        </p:blipFill>
        <p:spPr>
          <a:xfrm>
            <a:off x="5976564" y="2029257"/>
            <a:ext cx="5184453" cy="3794331"/>
          </a:xfrm>
          <a:prstGeom prst="rect">
            <a:avLst/>
          </a:prstGeom>
        </p:spPr>
      </p:pic>
      <p:pic>
        <p:nvPicPr>
          <p:cNvPr id="7" name="Picture 9" descr="Map&#10;&#10;Description automatically generated">
            <a:extLst>
              <a:ext uri="{FF2B5EF4-FFF2-40B4-BE49-F238E27FC236}">
                <a16:creationId xmlns:a16="http://schemas.microsoft.com/office/drawing/2014/main" id="{FD0CB4DA-D3A7-86F4-0882-7F41D5A29DC7}"/>
              </a:ext>
            </a:extLst>
          </p:cNvPr>
          <p:cNvPicPr>
            <a:picLocks noChangeAspect="1"/>
          </p:cNvPicPr>
          <p:nvPr/>
        </p:nvPicPr>
        <p:blipFill>
          <a:blip r:embed="rId4"/>
          <a:stretch>
            <a:fillRect/>
          </a:stretch>
        </p:blipFill>
        <p:spPr>
          <a:xfrm>
            <a:off x="1779" y="2030144"/>
            <a:ext cx="5106331" cy="3707341"/>
          </a:xfrm>
          <a:prstGeom prst="rect">
            <a:avLst/>
          </a:prstGeom>
        </p:spPr>
      </p:pic>
      <p:sp>
        <p:nvSpPr>
          <p:cNvPr id="11" name="TextBox 10">
            <a:extLst>
              <a:ext uri="{FF2B5EF4-FFF2-40B4-BE49-F238E27FC236}">
                <a16:creationId xmlns:a16="http://schemas.microsoft.com/office/drawing/2014/main" id="{8872412B-11F8-0CC1-61DE-69CAEDA0BC13}"/>
              </a:ext>
            </a:extLst>
          </p:cNvPr>
          <p:cNvSpPr txBox="1"/>
          <p:nvPr/>
        </p:nvSpPr>
        <p:spPr>
          <a:xfrm>
            <a:off x="712903" y="1642093"/>
            <a:ext cx="2968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2020 Retention Ratios</a:t>
            </a:r>
          </a:p>
        </p:txBody>
      </p:sp>
      <p:sp>
        <p:nvSpPr>
          <p:cNvPr id="12" name="TextBox 11">
            <a:extLst>
              <a:ext uri="{FF2B5EF4-FFF2-40B4-BE49-F238E27FC236}">
                <a16:creationId xmlns:a16="http://schemas.microsoft.com/office/drawing/2014/main" id="{0CA0AA1B-26FB-3001-1317-263EF8B54D96}"/>
              </a:ext>
            </a:extLst>
          </p:cNvPr>
          <p:cNvSpPr txBox="1"/>
          <p:nvPr/>
        </p:nvSpPr>
        <p:spPr>
          <a:xfrm>
            <a:off x="6903493" y="1642093"/>
            <a:ext cx="2968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2020 Runoff Ratios</a:t>
            </a:r>
          </a:p>
        </p:txBody>
      </p:sp>
      <p:sp>
        <p:nvSpPr>
          <p:cNvPr id="2" name="TextBox 1">
            <a:extLst>
              <a:ext uri="{FF2B5EF4-FFF2-40B4-BE49-F238E27FC236}">
                <a16:creationId xmlns:a16="http://schemas.microsoft.com/office/drawing/2014/main" id="{05C142A7-EAFB-CF7B-38A2-0E32C6CA59BC}"/>
              </a:ext>
            </a:extLst>
          </p:cNvPr>
          <p:cNvSpPr txBox="1"/>
          <p:nvPr/>
        </p:nvSpPr>
        <p:spPr>
          <a:xfrm>
            <a:off x="-80249" y="5278042"/>
            <a:ext cx="2810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2.5    5             10 Miles</a:t>
            </a:r>
          </a:p>
        </p:txBody>
      </p:sp>
      <p:sp>
        <p:nvSpPr>
          <p:cNvPr id="4" name="TextBox 3">
            <a:extLst>
              <a:ext uri="{FF2B5EF4-FFF2-40B4-BE49-F238E27FC236}">
                <a16:creationId xmlns:a16="http://schemas.microsoft.com/office/drawing/2014/main" id="{836A9571-BFF6-96E3-2D22-45E3E1F2CC24}"/>
              </a:ext>
            </a:extLst>
          </p:cNvPr>
          <p:cNvSpPr txBox="1"/>
          <p:nvPr/>
        </p:nvSpPr>
        <p:spPr>
          <a:xfrm>
            <a:off x="5911122" y="5432226"/>
            <a:ext cx="2810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2.5    5             10 Miles</a:t>
            </a:r>
          </a:p>
        </p:txBody>
      </p:sp>
      <p:grpSp>
        <p:nvGrpSpPr>
          <p:cNvPr id="15" name="Group 14">
            <a:extLst>
              <a:ext uri="{FF2B5EF4-FFF2-40B4-BE49-F238E27FC236}">
                <a16:creationId xmlns:a16="http://schemas.microsoft.com/office/drawing/2014/main" id="{361AA5C0-0EB5-FBAE-D740-C1B19325371E}"/>
              </a:ext>
            </a:extLst>
          </p:cNvPr>
          <p:cNvGrpSpPr/>
          <p:nvPr/>
        </p:nvGrpSpPr>
        <p:grpSpPr>
          <a:xfrm>
            <a:off x="5000772" y="2932186"/>
            <a:ext cx="1280168" cy="1482237"/>
            <a:chOff x="5292054" y="2754385"/>
            <a:chExt cx="1280168" cy="1482237"/>
          </a:xfrm>
        </p:grpSpPr>
        <p:sp>
          <p:nvSpPr>
            <p:cNvPr id="6" name="TextBox 5">
              <a:extLst>
                <a:ext uri="{FF2B5EF4-FFF2-40B4-BE49-F238E27FC236}">
                  <a16:creationId xmlns:a16="http://schemas.microsoft.com/office/drawing/2014/main" id="{9C42E4F1-0505-8675-77E8-08D5F307BAD3}"/>
                </a:ext>
              </a:extLst>
            </p:cNvPr>
            <p:cNvSpPr txBox="1"/>
            <p:nvPr/>
          </p:nvSpPr>
          <p:spPr>
            <a:xfrm>
              <a:off x="5327009" y="2754385"/>
              <a:ext cx="72704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 .11</a:t>
              </a:r>
            </a:p>
          </p:txBody>
        </p:sp>
        <p:sp>
          <p:nvSpPr>
            <p:cNvPr id="9" name="TextBox 8">
              <a:extLst>
                <a:ext uri="{FF2B5EF4-FFF2-40B4-BE49-F238E27FC236}">
                  <a16:creationId xmlns:a16="http://schemas.microsoft.com/office/drawing/2014/main" id="{B7BF23A7-32F1-1316-BB6B-8447EDAEBED7}"/>
                </a:ext>
              </a:extLst>
            </p:cNvPr>
            <p:cNvSpPr txBox="1"/>
            <p:nvPr/>
          </p:nvSpPr>
          <p:spPr>
            <a:xfrm>
              <a:off x="5299047" y="3075962"/>
              <a:ext cx="9549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.111-.178</a:t>
              </a:r>
            </a:p>
          </p:txBody>
        </p:sp>
        <p:sp>
          <p:nvSpPr>
            <p:cNvPr id="10" name="TextBox 9">
              <a:extLst>
                <a:ext uri="{FF2B5EF4-FFF2-40B4-BE49-F238E27FC236}">
                  <a16:creationId xmlns:a16="http://schemas.microsoft.com/office/drawing/2014/main" id="{33657611-5F33-0F58-C9B7-235847254080}"/>
                </a:ext>
              </a:extLst>
            </p:cNvPr>
            <p:cNvSpPr txBox="1"/>
            <p:nvPr/>
          </p:nvSpPr>
          <p:spPr>
            <a:xfrm>
              <a:off x="5292054" y="3383561"/>
              <a:ext cx="1280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.179 - .307</a:t>
              </a:r>
            </a:p>
          </p:txBody>
        </p:sp>
        <p:sp>
          <p:nvSpPr>
            <p:cNvPr id="13" name="TextBox 12">
              <a:extLst>
                <a:ext uri="{FF2B5EF4-FFF2-40B4-BE49-F238E27FC236}">
                  <a16:creationId xmlns:a16="http://schemas.microsoft.com/office/drawing/2014/main" id="{99DB579F-AC6B-2362-2601-30DD730B62C0}"/>
                </a:ext>
              </a:extLst>
            </p:cNvPr>
            <p:cNvSpPr txBox="1"/>
            <p:nvPr/>
          </p:nvSpPr>
          <p:spPr>
            <a:xfrm>
              <a:off x="5299045" y="3670183"/>
              <a:ext cx="11874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.308 - .508</a:t>
              </a:r>
            </a:p>
          </p:txBody>
        </p:sp>
        <p:sp>
          <p:nvSpPr>
            <p:cNvPr id="14" name="TextBox 13">
              <a:extLst>
                <a:ext uri="{FF2B5EF4-FFF2-40B4-BE49-F238E27FC236}">
                  <a16:creationId xmlns:a16="http://schemas.microsoft.com/office/drawing/2014/main" id="{6CE0BE4B-165B-B43D-BCC0-5BD2B8618B4F}"/>
                </a:ext>
              </a:extLst>
            </p:cNvPr>
            <p:cNvSpPr txBox="1"/>
            <p:nvPr/>
          </p:nvSpPr>
          <p:spPr>
            <a:xfrm>
              <a:off x="5298917" y="3928845"/>
              <a:ext cx="9905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.509 - .7</a:t>
              </a:r>
              <a:endParaRPr lang="en-US" sz="1400" dirty="0">
                <a:solidFill>
                  <a:schemeClr val="tx1">
                    <a:lumMod val="75000"/>
                    <a:lumOff val="25000"/>
                  </a:schemeClr>
                </a:solidFill>
                <a:cs typeface="Calibri"/>
              </a:endParaRPr>
            </a:p>
          </p:txBody>
        </p:sp>
      </p:grpSp>
      <p:grpSp>
        <p:nvGrpSpPr>
          <p:cNvPr id="21" name="Group 20">
            <a:extLst>
              <a:ext uri="{FF2B5EF4-FFF2-40B4-BE49-F238E27FC236}">
                <a16:creationId xmlns:a16="http://schemas.microsoft.com/office/drawing/2014/main" id="{C2693B84-4B8D-B49E-46F5-0613D8237CCF}"/>
              </a:ext>
            </a:extLst>
          </p:cNvPr>
          <p:cNvGrpSpPr/>
          <p:nvPr/>
        </p:nvGrpSpPr>
        <p:grpSpPr>
          <a:xfrm>
            <a:off x="11098488" y="2933466"/>
            <a:ext cx="1301544" cy="1522433"/>
            <a:chOff x="11339120" y="2768366"/>
            <a:chExt cx="1301544" cy="1522433"/>
          </a:xfrm>
        </p:grpSpPr>
        <p:sp>
          <p:nvSpPr>
            <p:cNvPr id="16" name="TextBox 1">
              <a:extLst>
                <a:ext uri="{FF2B5EF4-FFF2-40B4-BE49-F238E27FC236}">
                  <a16:creationId xmlns:a16="http://schemas.microsoft.com/office/drawing/2014/main" id="{8ABE3E49-7D4A-30E3-1902-F95CE9762C1A}"/>
                </a:ext>
              </a:extLst>
            </p:cNvPr>
            <p:cNvSpPr txBox="1"/>
            <p:nvPr/>
          </p:nvSpPr>
          <p:spPr>
            <a:xfrm>
              <a:off x="11339120" y="2768366"/>
              <a:ext cx="106959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a:t>
              </a:r>
              <a:r>
                <a:rPr lang="en-US" sz="1400" dirty="0">
                  <a:solidFill>
                    <a:schemeClr val="tx1">
                      <a:lumMod val="75000"/>
                      <a:lumOff val="25000"/>
                    </a:schemeClr>
                  </a:solidFill>
                  <a:latin typeface="Century Gothic"/>
                  <a:cs typeface="Calibri"/>
                </a:rPr>
                <a:t>301 - .388</a:t>
              </a:r>
            </a:p>
          </p:txBody>
        </p:sp>
        <p:sp>
          <p:nvSpPr>
            <p:cNvPr id="17" name="TextBox 1">
              <a:extLst>
                <a:ext uri="{FF2B5EF4-FFF2-40B4-BE49-F238E27FC236}">
                  <a16:creationId xmlns:a16="http://schemas.microsoft.com/office/drawing/2014/main" id="{8ABE3E49-7D4A-30E3-1902-F95CE9762C1A}"/>
                </a:ext>
              </a:extLst>
            </p:cNvPr>
            <p:cNvSpPr txBox="1"/>
            <p:nvPr/>
          </p:nvSpPr>
          <p:spPr>
            <a:xfrm>
              <a:off x="11342178" y="3072030"/>
              <a:ext cx="106260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.389 - .607</a:t>
              </a:r>
            </a:p>
          </p:txBody>
        </p:sp>
        <p:sp>
          <p:nvSpPr>
            <p:cNvPr id="18" name="TextBox 1">
              <a:extLst>
                <a:ext uri="{FF2B5EF4-FFF2-40B4-BE49-F238E27FC236}">
                  <a16:creationId xmlns:a16="http://schemas.microsoft.com/office/drawing/2014/main" id="{8ABE3E49-7D4A-30E3-1902-F95CE9762C1A}"/>
                </a:ext>
              </a:extLst>
            </p:cNvPr>
            <p:cNvSpPr txBox="1"/>
            <p:nvPr/>
          </p:nvSpPr>
          <p:spPr>
            <a:xfrm>
              <a:off x="11345237" y="3389675"/>
              <a:ext cx="105561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.608 - .808</a:t>
              </a:r>
            </a:p>
          </p:txBody>
        </p:sp>
        <p:sp>
          <p:nvSpPr>
            <p:cNvPr id="19" name="TextBox 1">
              <a:extLst>
                <a:ext uri="{FF2B5EF4-FFF2-40B4-BE49-F238E27FC236}">
                  <a16:creationId xmlns:a16="http://schemas.microsoft.com/office/drawing/2014/main" id="{8ABE3E49-7D4A-30E3-1902-F95CE9762C1A}"/>
                </a:ext>
              </a:extLst>
            </p:cNvPr>
            <p:cNvSpPr txBox="1"/>
            <p:nvPr/>
          </p:nvSpPr>
          <p:spPr>
            <a:xfrm>
              <a:off x="11341945" y="3672368"/>
              <a:ext cx="12987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.809 - .887</a:t>
              </a:r>
            </a:p>
          </p:txBody>
        </p:sp>
        <p:sp>
          <p:nvSpPr>
            <p:cNvPr id="20" name="TextBox 1">
              <a:extLst>
                <a:ext uri="{FF2B5EF4-FFF2-40B4-BE49-F238E27FC236}">
                  <a16:creationId xmlns:a16="http://schemas.microsoft.com/office/drawing/2014/main" id="{8ABE3E49-7D4A-30E3-1902-F95CE9762C1A}"/>
                </a:ext>
              </a:extLst>
            </p:cNvPr>
            <p:cNvSpPr txBox="1"/>
            <p:nvPr/>
          </p:nvSpPr>
          <p:spPr>
            <a:xfrm>
              <a:off x="11345004" y="3983022"/>
              <a:ext cx="106359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cs typeface="Calibri"/>
                </a:rPr>
                <a:t>.888 - 1</a:t>
              </a:r>
              <a:endParaRPr lang="en-US" sz="1400" dirty="0">
                <a:solidFill>
                  <a:schemeClr val="tx1">
                    <a:lumMod val="75000"/>
                    <a:lumOff val="25000"/>
                  </a:schemeClr>
                </a:solidFill>
                <a:latin typeface="Calibri"/>
                <a:cs typeface="Calibri"/>
              </a:endParaRPr>
            </a:p>
          </p:txBody>
        </p:sp>
      </p:grpSp>
      <p:pic>
        <p:nvPicPr>
          <p:cNvPr id="8" name="Picture 21" descr="A picture containing icon&#10;&#10;Description automatically generated">
            <a:extLst>
              <a:ext uri="{FF2B5EF4-FFF2-40B4-BE49-F238E27FC236}">
                <a16:creationId xmlns:a16="http://schemas.microsoft.com/office/drawing/2014/main" id="{E05A7A41-241E-D8E9-AEC8-04288C93FCA8}"/>
              </a:ext>
            </a:extLst>
          </p:cNvPr>
          <p:cNvPicPr>
            <a:picLocks noChangeAspect="1"/>
          </p:cNvPicPr>
          <p:nvPr/>
        </p:nvPicPr>
        <p:blipFill>
          <a:blip r:embed="rId5"/>
          <a:stretch>
            <a:fillRect/>
          </a:stretch>
        </p:blipFill>
        <p:spPr>
          <a:xfrm>
            <a:off x="3970338" y="2034088"/>
            <a:ext cx="628650" cy="785813"/>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6AE1605A-DCC3-1A8E-5B8A-CB3C15F82E5A}"/>
              </a:ext>
            </a:extLst>
          </p:cNvPr>
          <p:cNvPicPr>
            <a:picLocks noChangeAspect="1"/>
          </p:cNvPicPr>
          <p:nvPr/>
        </p:nvPicPr>
        <p:blipFill>
          <a:blip r:embed="rId5"/>
          <a:stretch>
            <a:fillRect/>
          </a:stretch>
        </p:blipFill>
        <p:spPr>
          <a:xfrm>
            <a:off x="10052467" y="2034088"/>
            <a:ext cx="628650" cy="785813"/>
          </a:xfrm>
          <a:prstGeom prst="rect">
            <a:avLst/>
          </a:prstGeom>
        </p:spPr>
      </p:pic>
    </p:spTree>
    <p:extLst>
      <p:ext uri="{BB962C8B-B14F-4D97-AF65-F5344CB8AC3E}">
        <p14:creationId xmlns:p14="http://schemas.microsoft.com/office/powerpoint/2010/main" val="320249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2454" y="258039"/>
            <a:ext cx="11382355"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InVEST Outputs – Avoided Pollutants</a:t>
            </a:r>
            <a:endParaRPr lang="en-US" sz="4000" b="1" dirty="0">
              <a:solidFill>
                <a:srgbClr val="BA3A50"/>
              </a:solidFill>
              <a:latin typeface="Century Gothic" panose="020B0502020202020204" pitchFamily="34" charset="0"/>
            </a:endParaRPr>
          </a:p>
        </p:txBody>
      </p:sp>
      <p:sp>
        <p:nvSpPr>
          <p:cNvPr id="18" name="TextBox 17">
            <a:extLst>
              <a:ext uri="{FF2B5EF4-FFF2-40B4-BE49-F238E27FC236}">
                <a16:creationId xmlns:a16="http://schemas.microsoft.com/office/drawing/2014/main" id="{002CD28E-B23F-490E-8B06-63DAA428A601}"/>
              </a:ext>
            </a:extLst>
          </p:cNvPr>
          <p:cNvSpPr txBox="1"/>
          <p:nvPr/>
        </p:nvSpPr>
        <p:spPr>
          <a:xfrm>
            <a:off x="6322829" y="1001624"/>
            <a:ext cx="41606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2020 Avoided Phosphorus</a:t>
            </a:r>
          </a:p>
        </p:txBody>
      </p:sp>
      <p:sp>
        <p:nvSpPr>
          <p:cNvPr id="19" name="TextBox 18">
            <a:extLst>
              <a:ext uri="{FF2B5EF4-FFF2-40B4-BE49-F238E27FC236}">
                <a16:creationId xmlns:a16="http://schemas.microsoft.com/office/drawing/2014/main" id="{7F7EBCFB-B959-F1E9-DAAD-126A74910E36}"/>
              </a:ext>
            </a:extLst>
          </p:cNvPr>
          <p:cNvSpPr txBox="1"/>
          <p:nvPr/>
        </p:nvSpPr>
        <p:spPr>
          <a:xfrm>
            <a:off x="-552151" y="1001623"/>
            <a:ext cx="5518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2020 Avoided Total Suspended Solids</a:t>
            </a:r>
          </a:p>
        </p:txBody>
      </p:sp>
      <p:grpSp>
        <p:nvGrpSpPr>
          <p:cNvPr id="4" name="Group 3">
            <a:extLst>
              <a:ext uri="{FF2B5EF4-FFF2-40B4-BE49-F238E27FC236}">
                <a16:creationId xmlns:a16="http://schemas.microsoft.com/office/drawing/2014/main" id="{E3FA9169-360B-50F5-91C8-90F28AD81543}"/>
              </a:ext>
            </a:extLst>
          </p:cNvPr>
          <p:cNvGrpSpPr/>
          <p:nvPr/>
        </p:nvGrpSpPr>
        <p:grpSpPr>
          <a:xfrm>
            <a:off x="242311" y="1371502"/>
            <a:ext cx="3805805" cy="2750190"/>
            <a:chOff x="242311" y="1371502"/>
            <a:chExt cx="3805805" cy="2750190"/>
          </a:xfrm>
        </p:grpSpPr>
        <p:pic>
          <p:nvPicPr>
            <p:cNvPr id="10" name="Picture 10">
              <a:extLst>
                <a:ext uri="{FF2B5EF4-FFF2-40B4-BE49-F238E27FC236}">
                  <a16:creationId xmlns:a16="http://schemas.microsoft.com/office/drawing/2014/main" id="{5E1984F7-A298-858B-55BB-5BF11EDE3BEF}"/>
                </a:ext>
              </a:extLst>
            </p:cNvPr>
            <p:cNvPicPr>
              <a:picLocks noChangeAspect="1"/>
            </p:cNvPicPr>
            <p:nvPr/>
          </p:nvPicPr>
          <p:blipFill>
            <a:blip r:embed="rId3"/>
            <a:stretch>
              <a:fillRect/>
            </a:stretch>
          </p:blipFill>
          <p:spPr>
            <a:xfrm>
              <a:off x="242311" y="1371502"/>
              <a:ext cx="3805805" cy="2750190"/>
            </a:xfrm>
            <a:prstGeom prst="rect">
              <a:avLst/>
            </a:prstGeom>
          </p:spPr>
        </p:pic>
        <p:sp>
          <p:nvSpPr>
            <p:cNvPr id="23" name="Rectangle 22">
              <a:extLst>
                <a:ext uri="{FF2B5EF4-FFF2-40B4-BE49-F238E27FC236}">
                  <a16:creationId xmlns:a16="http://schemas.microsoft.com/office/drawing/2014/main" id="{FC40DF90-EF85-7367-188C-50F0A6F7D688}"/>
                </a:ext>
              </a:extLst>
            </p:cNvPr>
            <p:cNvSpPr/>
            <p:nvPr/>
          </p:nvSpPr>
          <p:spPr>
            <a:xfrm>
              <a:off x="3846598" y="2086468"/>
              <a:ext cx="165982" cy="16653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5" name="Group 4">
            <a:extLst>
              <a:ext uri="{FF2B5EF4-FFF2-40B4-BE49-F238E27FC236}">
                <a16:creationId xmlns:a16="http://schemas.microsoft.com/office/drawing/2014/main" id="{B6B3C61E-F83E-7997-C217-9C26BBE9EE98}"/>
              </a:ext>
            </a:extLst>
          </p:cNvPr>
          <p:cNvGrpSpPr/>
          <p:nvPr/>
        </p:nvGrpSpPr>
        <p:grpSpPr>
          <a:xfrm>
            <a:off x="6676799" y="1373012"/>
            <a:ext cx="3652007" cy="2392712"/>
            <a:chOff x="7643381" y="1373012"/>
            <a:chExt cx="3652007" cy="2392712"/>
          </a:xfrm>
        </p:grpSpPr>
        <p:pic>
          <p:nvPicPr>
            <p:cNvPr id="11" name="Picture 14" descr="Map&#10;&#10;Description automatically generated">
              <a:extLst>
                <a:ext uri="{FF2B5EF4-FFF2-40B4-BE49-F238E27FC236}">
                  <a16:creationId xmlns:a16="http://schemas.microsoft.com/office/drawing/2014/main" id="{9B8A11B2-61FF-2772-3B21-58394FB9FC14}"/>
                </a:ext>
              </a:extLst>
            </p:cNvPr>
            <p:cNvPicPr>
              <a:picLocks noChangeAspect="1"/>
            </p:cNvPicPr>
            <p:nvPr/>
          </p:nvPicPr>
          <p:blipFill rotWithShape="1">
            <a:blip r:embed="rId4"/>
            <a:srcRect b="10527"/>
            <a:stretch/>
          </p:blipFill>
          <p:spPr>
            <a:xfrm>
              <a:off x="7643381" y="1373012"/>
              <a:ext cx="3652007" cy="2392712"/>
            </a:xfrm>
            <a:prstGeom prst="rect">
              <a:avLst/>
            </a:prstGeom>
          </p:spPr>
        </p:pic>
        <p:sp>
          <p:nvSpPr>
            <p:cNvPr id="3" name="Rectangle 2">
              <a:extLst>
                <a:ext uri="{FF2B5EF4-FFF2-40B4-BE49-F238E27FC236}">
                  <a16:creationId xmlns:a16="http://schemas.microsoft.com/office/drawing/2014/main" id="{EB88FA82-F163-B917-02D2-4D86B424C221}"/>
                </a:ext>
              </a:extLst>
            </p:cNvPr>
            <p:cNvSpPr/>
            <p:nvPr/>
          </p:nvSpPr>
          <p:spPr>
            <a:xfrm>
              <a:off x="11089092" y="2043829"/>
              <a:ext cx="158577" cy="16999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8" name="Group 7">
            <a:extLst>
              <a:ext uri="{FF2B5EF4-FFF2-40B4-BE49-F238E27FC236}">
                <a16:creationId xmlns:a16="http://schemas.microsoft.com/office/drawing/2014/main" id="{5FB8C467-1586-09F3-E545-C97DBE5C39A0}"/>
              </a:ext>
            </a:extLst>
          </p:cNvPr>
          <p:cNvGrpSpPr/>
          <p:nvPr/>
        </p:nvGrpSpPr>
        <p:grpSpPr>
          <a:xfrm>
            <a:off x="3407877" y="4102001"/>
            <a:ext cx="3854741" cy="2514551"/>
            <a:chOff x="4050373" y="3834763"/>
            <a:chExt cx="3854741" cy="2514551"/>
          </a:xfrm>
        </p:grpSpPr>
        <p:pic>
          <p:nvPicPr>
            <p:cNvPr id="15" name="Picture 16" descr="Map&#10;&#10;Description automatically generated">
              <a:extLst>
                <a:ext uri="{FF2B5EF4-FFF2-40B4-BE49-F238E27FC236}">
                  <a16:creationId xmlns:a16="http://schemas.microsoft.com/office/drawing/2014/main" id="{4EE37820-DD3E-80F8-38C4-E0FB58FA1F44}"/>
                </a:ext>
              </a:extLst>
            </p:cNvPr>
            <p:cNvPicPr>
              <a:picLocks noChangeAspect="1"/>
            </p:cNvPicPr>
            <p:nvPr/>
          </p:nvPicPr>
          <p:blipFill rotWithShape="1">
            <a:blip r:embed="rId5"/>
            <a:srcRect b="11303"/>
            <a:stretch/>
          </p:blipFill>
          <p:spPr>
            <a:xfrm>
              <a:off x="4050373" y="3834763"/>
              <a:ext cx="3854741" cy="2514551"/>
            </a:xfrm>
            <a:prstGeom prst="rect">
              <a:avLst/>
            </a:prstGeom>
          </p:spPr>
        </p:pic>
        <p:sp>
          <p:nvSpPr>
            <p:cNvPr id="7" name="Rectangle 6">
              <a:extLst>
                <a:ext uri="{FF2B5EF4-FFF2-40B4-BE49-F238E27FC236}">
                  <a16:creationId xmlns:a16="http://schemas.microsoft.com/office/drawing/2014/main" id="{2F33F057-2234-B529-6A9B-8B4C8662AE2C}"/>
                </a:ext>
              </a:extLst>
            </p:cNvPr>
            <p:cNvSpPr/>
            <p:nvPr/>
          </p:nvSpPr>
          <p:spPr>
            <a:xfrm>
              <a:off x="7703374" y="4577679"/>
              <a:ext cx="158437" cy="166535"/>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27" name="Group 26">
            <a:extLst>
              <a:ext uri="{FF2B5EF4-FFF2-40B4-BE49-F238E27FC236}">
                <a16:creationId xmlns:a16="http://schemas.microsoft.com/office/drawing/2014/main" id="{55BDB9A4-491F-4293-32A6-61FD2B264ABD}"/>
              </a:ext>
            </a:extLst>
          </p:cNvPr>
          <p:cNvGrpSpPr/>
          <p:nvPr/>
        </p:nvGrpSpPr>
        <p:grpSpPr>
          <a:xfrm>
            <a:off x="3983523" y="1989200"/>
            <a:ext cx="1913438" cy="1231781"/>
            <a:chOff x="3983523" y="2003182"/>
            <a:chExt cx="1913438" cy="1231781"/>
          </a:xfrm>
        </p:grpSpPr>
        <p:sp>
          <p:nvSpPr>
            <p:cNvPr id="16" name="TextBox 15">
              <a:extLst>
                <a:ext uri="{FF2B5EF4-FFF2-40B4-BE49-F238E27FC236}">
                  <a16:creationId xmlns:a16="http://schemas.microsoft.com/office/drawing/2014/main" id="{5FCEB3AE-5166-5A65-07EB-08CF76A19E58}"/>
                </a:ext>
              </a:extLst>
            </p:cNvPr>
            <p:cNvSpPr txBox="1"/>
            <p:nvPr/>
          </p:nvSpPr>
          <p:spPr>
            <a:xfrm>
              <a:off x="3983524" y="2003182"/>
              <a:ext cx="19134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.001 - .019 Mg/L</a:t>
              </a:r>
            </a:p>
          </p:txBody>
        </p:sp>
        <p:sp>
          <p:nvSpPr>
            <p:cNvPr id="22" name="TextBox 21">
              <a:extLst>
                <a:ext uri="{FF2B5EF4-FFF2-40B4-BE49-F238E27FC236}">
                  <a16:creationId xmlns:a16="http://schemas.microsoft.com/office/drawing/2014/main" id="{0C871CF8-2371-481A-05F7-DAE732B7F61A}"/>
                </a:ext>
              </a:extLst>
            </p:cNvPr>
            <p:cNvSpPr txBox="1"/>
            <p:nvPr/>
          </p:nvSpPr>
          <p:spPr>
            <a:xfrm>
              <a:off x="3983523" y="2235768"/>
              <a:ext cx="15424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.02 - .05 Mg/L</a:t>
              </a:r>
              <a:endParaRPr lang="en-US" sz="1400" dirty="0">
                <a:solidFill>
                  <a:schemeClr val="tx1">
                    <a:lumMod val="75000"/>
                    <a:lumOff val="25000"/>
                  </a:schemeClr>
                </a:solidFill>
                <a:cs typeface="Calibri"/>
              </a:endParaRPr>
            </a:p>
          </p:txBody>
        </p:sp>
        <p:sp>
          <p:nvSpPr>
            <p:cNvPr id="24" name="TextBox 23">
              <a:extLst>
                <a:ext uri="{FF2B5EF4-FFF2-40B4-BE49-F238E27FC236}">
                  <a16:creationId xmlns:a16="http://schemas.microsoft.com/office/drawing/2014/main" id="{90FF9B8A-D9E9-A4BB-0640-3576C82D16CF}"/>
                </a:ext>
              </a:extLst>
            </p:cNvPr>
            <p:cNvSpPr txBox="1"/>
            <p:nvPr/>
          </p:nvSpPr>
          <p:spPr>
            <a:xfrm>
              <a:off x="3983524" y="2482157"/>
              <a:ext cx="15625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.051 - .079 Mg/L</a:t>
              </a:r>
            </a:p>
          </p:txBody>
        </p:sp>
        <p:sp>
          <p:nvSpPr>
            <p:cNvPr id="25" name="TextBox 24">
              <a:extLst>
                <a:ext uri="{FF2B5EF4-FFF2-40B4-BE49-F238E27FC236}">
                  <a16:creationId xmlns:a16="http://schemas.microsoft.com/office/drawing/2014/main" id="{82E82D90-7AE6-DA01-EEA0-CF8CB2932F05}"/>
                </a:ext>
              </a:extLst>
            </p:cNvPr>
            <p:cNvSpPr txBox="1"/>
            <p:nvPr/>
          </p:nvSpPr>
          <p:spPr>
            <a:xfrm>
              <a:off x="3983523" y="2703431"/>
              <a:ext cx="16828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.08 - .162 Mg/L</a:t>
              </a:r>
              <a:endParaRPr lang="en-US" sz="1400" dirty="0">
                <a:solidFill>
                  <a:schemeClr val="tx1">
                    <a:lumMod val="75000"/>
                    <a:lumOff val="25000"/>
                  </a:schemeClr>
                </a:solidFill>
                <a:cs typeface="Calibri"/>
              </a:endParaRPr>
            </a:p>
          </p:txBody>
        </p:sp>
        <p:sp>
          <p:nvSpPr>
            <p:cNvPr id="26" name="TextBox 25">
              <a:extLst>
                <a:ext uri="{FF2B5EF4-FFF2-40B4-BE49-F238E27FC236}">
                  <a16:creationId xmlns:a16="http://schemas.microsoft.com/office/drawing/2014/main" id="{88099209-538B-1AF7-A5EF-1E1454D166FC}"/>
                </a:ext>
              </a:extLst>
            </p:cNvPr>
            <p:cNvSpPr txBox="1"/>
            <p:nvPr/>
          </p:nvSpPr>
          <p:spPr>
            <a:xfrm>
              <a:off x="3983524" y="2927186"/>
              <a:ext cx="17630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.163 - .397 Mg/L</a:t>
              </a:r>
              <a:endParaRPr lang="en-US" sz="1400" dirty="0">
                <a:solidFill>
                  <a:schemeClr val="tx1">
                    <a:lumMod val="75000"/>
                    <a:lumOff val="25000"/>
                  </a:schemeClr>
                </a:solidFill>
                <a:cs typeface="Calibri"/>
              </a:endParaRPr>
            </a:p>
          </p:txBody>
        </p:sp>
      </p:grpSp>
      <p:sp>
        <p:nvSpPr>
          <p:cNvPr id="29" name="TextBox 1">
            <a:extLst>
              <a:ext uri="{FF2B5EF4-FFF2-40B4-BE49-F238E27FC236}">
                <a16:creationId xmlns:a16="http://schemas.microsoft.com/office/drawing/2014/main" id="{1D19F063-F296-E671-D776-6D9A05A89145}"/>
              </a:ext>
            </a:extLst>
          </p:cNvPr>
          <p:cNvSpPr txBox="1"/>
          <p:nvPr/>
        </p:nvSpPr>
        <p:spPr>
          <a:xfrm>
            <a:off x="7254488" y="4792707"/>
            <a:ext cx="155249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0 - .0007 Mg/L</a:t>
            </a:r>
          </a:p>
        </p:txBody>
      </p:sp>
      <p:sp>
        <p:nvSpPr>
          <p:cNvPr id="30" name="TextBox 1">
            <a:extLst>
              <a:ext uri="{FF2B5EF4-FFF2-40B4-BE49-F238E27FC236}">
                <a16:creationId xmlns:a16="http://schemas.microsoft.com/office/drawing/2014/main" id="{1D19F063-F296-E671-D776-6D9A05A89145}"/>
              </a:ext>
            </a:extLst>
          </p:cNvPr>
          <p:cNvSpPr txBox="1"/>
          <p:nvPr/>
        </p:nvSpPr>
        <p:spPr>
          <a:xfrm>
            <a:off x="7232126" y="4985914"/>
            <a:ext cx="211479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.0008 - .0013 Mg/L</a:t>
            </a:r>
          </a:p>
        </p:txBody>
      </p:sp>
      <p:sp>
        <p:nvSpPr>
          <p:cNvPr id="31" name="TextBox 1">
            <a:extLst>
              <a:ext uri="{FF2B5EF4-FFF2-40B4-BE49-F238E27FC236}">
                <a16:creationId xmlns:a16="http://schemas.microsoft.com/office/drawing/2014/main" id="{1D19F063-F296-E671-D776-6D9A05A89145}"/>
              </a:ext>
            </a:extLst>
          </p:cNvPr>
          <p:cNvSpPr txBox="1"/>
          <p:nvPr/>
        </p:nvSpPr>
        <p:spPr>
          <a:xfrm>
            <a:off x="7231100" y="5219324"/>
            <a:ext cx="221178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.0014 - .00196 Mg/L</a:t>
            </a:r>
          </a:p>
        </p:txBody>
      </p:sp>
      <p:sp>
        <p:nvSpPr>
          <p:cNvPr id="32" name="TextBox 1">
            <a:extLst>
              <a:ext uri="{FF2B5EF4-FFF2-40B4-BE49-F238E27FC236}">
                <a16:creationId xmlns:a16="http://schemas.microsoft.com/office/drawing/2014/main" id="{1D19F063-F296-E671-D776-6D9A05A89145}"/>
              </a:ext>
            </a:extLst>
          </p:cNvPr>
          <p:cNvSpPr txBox="1"/>
          <p:nvPr/>
        </p:nvSpPr>
        <p:spPr>
          <a:xfrm>
            <a:off x="7230628" y="5435163"/>
            <a:ext cx="211328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.00197 - .00232 Mg/L</a:t>
            </a:r>
          </a:p>
        </p:txBody>
      </p:sp>
      <p:sp>
        <p:nvSpPr>
          <p:cNvPr id="33" name="TextBox 1">
            <a:extLst>
              <a:ext uri="{FF2B5EF4-FFF2-40B4-BE49-F238E27FC236}">
                <a16:creationId xmlns:a16="http://schemas.microsoft.com/office/drawing/2014/main" id="{1D19F063-F296-E671-D776-6D9A05A89145}"/>
              </a:ext>
            </a:extLst>
          </p:cNvPr>
          <p:cNvSpPr txBox="1"/>
          <p:nvPr/>
        </p:nvSpPr>
        <p:spPr>
          <a:xfrm>
            <a:off x="7230157" y="5655965"/>
            <a:ext cx="213179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.000233 - .0051 Mg/ L</a:t>
            </a:r>
          </a:p>
        </p:txBody>
      </p:sp>
      <p:sp>
        <p:nvSpPr>
          <p:cNvPr id="35" name="TextBox 1">
            <a:extLst>
              <a:ext uri="{FF2B5EF4-FFF2-40B4-BE49-F238E27FC236}">
                <a16:creationId xmlns:a16="http://schemas.microsoft.com/office/drawing/2014/main" id="{1D19F063-F296-E671-D776-6D9A05A89145}"/>
              </a:ext>
            </a:extLst>
          </p:cNvPr>
          <p:cNvSpPr txBox="1"/>
          <p:nvPr/>
        </p:nvSpPr>
        <p:spPr>
          <a:xfrm>
            <a:off x="10291694" y="2200242"/>
            <a:ext cx="218914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.00012 - .0002 Mg/L</a:t>
            </a:r>
            <a:endParaRPr lang="en-US" sz="1400" dirty="0">
              <a:solidFill>
                <a:schemeClr val="tx1">
                  <a:lumMod val="75000"/>
                  <a:lumOff val="25000"/>
                </a:schemeClr>
              </a:solidFill>
              <a:cs typeface="Calibri"/>
            </a:endParaRPr>
          </a:p>
        </p:txBody>
      </p:sp>
      <p:sp>
        <p:nvSpPr>
          <p:cNvPr id="37" name="TextBox 1">
            <a:extLst>
              <a:ext uri="{FF2B5EF4-FFF2-40B4-BE49-F238E27FC236}">
                <a16:creationId xmlns:a16="http://schemas.microsoft.com/office/drawing/2014/main" id="{1D19F063-F296-E671-D776-6D9A05A89145}"/>
              </a:ext>
            </a:extLst>
          </p:cNvPr>
          <p:cNvSpPr txBox="1"/>
          <p:nvPr/>
        </p:nvSpPr>
        <p:spPr>
          <a:xfrm>
            <a:off x="10291694" y="1989096"/>
            <a:ext cx="1582568"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0 - .00011 Mg/L</a:t>
            </a:r>
          </a:p>
        </p:txBody>
      </p:sp>
      <p:sp>
        <p:nvSpPr>
          <p:cNvPr id="38" name="TextBox 1">
            <a:extLst>
              <a:ext uri="{FF2B5EF4-FFF2-40B4-BE49-F238E27FC236}">
                <a16:creationId xmlns:a16="http://schemas.microsoft.com/office/drawing/2014/main" id="{1D19F063-F296-E671-D776-6D9A05A89145}"/>
              </a:ext>
            </a:extLst>
          </p:cNvPr>
          <p:cNvSpPr txBox="1"/>
          <p:nvPr/>
        </p:nvSpPr>
        <p:spPr>
          <a:xfrm>
            <a:off x="10291694" y="2411388"/>
            <a:ext cx="189199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.00022 - .0003 Mg/L</a:t>
            </a:r>
          </a:p>
        </p:txBody>
      </p:sp>
      <p:sp>
        <p:nvSpPr>
          <p:cNvPr id="39" name="TextBox 1">
            <a:extLst>
              <a:ext uri="{FF2B5EF4-FFF2-40B4-BE49-F238E27FC236}">
                <a16:creationId xmlns:a16="http://schemas.microsoft.com/office/drawing/2014/main" id="{1D19F063-F296-E671-D776-6D9A05A89145}"/>
              </a:ext>
            </a:extLst>
          </p:cNvPr>
          <p:cNvSpPr txBox="1"/>
          <p:nvPr/>
        </p:nvSpPr>
        <p:spPr>
          <a:xfrm>
            <a:off x="10291694" y="2622534"/>
            <a:ext cx="201127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.00031 - .0005 Mg/L</a:t>
            </a:r>
            <a:endParaRPr lang="en-US" sz="1400" dirty="0">
              <a:solidFill>
                <a:schemeClr val="tx1">
                  <a:lumMod val="75000"/>
                  <a:lumOff val="25000"/>
                </a:schemeClr>
              </a:solidFill>
              <a:cs typeface="Calibri"/>
            </a:endParaRPr>
          </a:p>
        </p:txBody>
      </p:sp>
      <p:sp>
        <p:nvSpPr>
          <p:cNvPr id="40" name="TextBox 1">
            <a:extLst>
              <a:ext uri="{FF2B5EF4-FFF2-40B4-BE49-F238E27FC236}">
                <a16:creationId xmlns:a16="http://schemas.microsoft.com/office/drawing/2014/main" id="{1D19F063-F296-E671-D776-6D9A05A89145}"/>
              </a:ext>
            </a:extLst>
          </p:cNvPr>
          <p:cNvSpPr txBox="1"/>
          <p:nvPr/>
        </p:nvSpPr>
        <p:spPr>
          <a:xfrm>
            <a:off x="10291694" y="2833681"/>
            <a:ext cx="187998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.00051 - .0012 Mg/L</a:t>
            </a:r>
          </a:p>
        </p:txBody>
      </p:sp>
      <p:sp>
        <p:nvSpPr>
          <p:cNvPr id="21" name="TextBox 20">
            <a:extLst>
              <a:ext uri="{FF2B5EF4-FFF2-40B4-BE49-F238E27FC236}">
                <a16:creationId xmlns:a16="http://schemas.microsoft.com/office/drawing/2014/main" id="{EE2C9ECA-223D-5A5B-111F-2DBEC6A39E21}"/>
              </a:ext>
            </a:extLst>
          </p:cNvPr>
          <p:cNvSpPr txBox="1"/>
          <p:nvPr/>
        </p:nvSpPr>
        <p:spPr>
          <a:xfrm>
            <a:off x="173536" y="3751869"/>
            <a:ext cx="28103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   2.5    5         10 Miles</a:t>
            </a:r>
          </a:p>
        </p:txBody>
      </p:sp>
      <p:pic>
        <p:nvPicPr>
          <p:cNvPr id="13" name="Picture 21" descr="A picture containing icon&#10;&#10;Description automatically generated">
            <a:extLst>
              <a:ext uri="{FF2B5EF4-FFF2-40B4-BE49-F238E27FC236}">
                <a16:creationId xmlns:a16="http://schemas.microsoft.com/office/drawing/2014/main" id="{BF238BCB-F174-91A3-2893-112028F2369B}"/>
              </a:ext>
            </a:extLst>
          </p:cNvPr>
          <p:cNvPicPr>
            <a:picLocks noChangeAspect="1"/>
          </p:cNvPicPr>
          <p:nvPr/>
        </p:nvPicPr>
        <p:blipFill>
          <a:blip r:embed="rId6"/>
          <a:stretch>
            <a:fillRect/>
          </a:stretch>
        </p:blipFill>
        <p:spPr>
          <a:xfrm>
            <a:off x="3198930" y="1384977"/>
            <a:ext cx="506355" cy="663517"/>
          </a:xfrm>
          <a:prstGeom prst="rect">
            <a:avLst/>
          </a:prstGeom>
        </p:spPr>
      </p:pic>
      <p:pic>
        <p:nvPicPr>
          <p:cNvPr id="14" name="Picture 21" descr="A picture containing icon&#10;&#10;Description automatically generated">
            <a:extLst>
              <a:ext uri="{FF2B5EF4-FFF2-40B4-BE49-F238E27FC236}">
                <a16:creationId xmlns:a16="http://schemas.microsoft.com/office/drawing/2014/main" id="{7F1AB438-BF2C-907F-3B57-94E44B72700F}"/>
              </a:ext>
            </a:extLst>
          </p:cNvPr>
          <p:cNvPicPr>
            <a:picLocks noChangeAspect="1"/>
          </p:cNvPicPr>
          <p:nvPr/>
        </p:nvPicPr>
        <p:blipFill>
          <a:blip r:embed="rId6"/>
          <a:stretch>
            <a:fillRect/>
          </a:stretch>
        </p:blipFill>
        <p:spPr>
          <a:xfrm>
            <a:off x="6495289" y="4179422"/>
            <a:ext cx="506355" cy="663517"/>
          </a:xfrm>
          <a:prstGeom prst="rect">
            <a:avLst/>
          </a:prstGeom>
        </p:spPr>
      </p:pic>
      <p:pic>
        <p:nvPicPr>
          <p:cNvPr id="17" name="Picture 21" descr="A picture containing icon&#10;&#10;Description automatically generated">
            <a:extLst>
              <a:ext uri="{FF2B5EF4-FFF2-40B4-BE49-F238E27FC236}">
                <a16:creationId xmlns:a16="http://schemas.microsoft.com/office/drawing/2014/main" id="{A58C5340-4383-AB54-35B3-233786EF9F55}"/>
              </a:ext>
            </a:extLst>
          </p:cNvPr>
          <p:cNvPicPr>
            <a:picLocks noChangeAspect="1"/>
          </p:cNvPicPr>
          <p:nvPr/>
        </p:nvPicPr>
        <p:blipFill>
          <a:blip r:embed="rId6"/>
          <a:stretch>
            <a:fillRect/>
          </a:stretch>
        </p:blipFill>
        <p:spPr>
          <a:xfrm>
            <a:off x="9505992" y="1384977"/>
            <a:ext cx="506355" cy="663517"/>
          </a:xfrm>
          <a:prstGeom prst="rect">
            <a:avLst/>
          </a:prstGeom>
        </p:spPr>
      </p:pic>
      <p:sp>
        <p:nvSpPr>
          <p:cNvPr id="20" name="TextBox 19">
            <a:extLst>
              <a:ext uri="{FF2B5EF4-FFF2-40B4-BE49-F238E27FC236}">
                <a16:creationId xmlns:a16="http://schemas.microsoft.com/office/drawing/2014/main" id="{5C80F476-EF25-3266-53EE-AFB106184133}"/>
              </a:ext>
            </a:extLst>
          </p:cNvPr>
          <p:cNvSpPr txBox="1"/>
          <p:nvPr/>
        </p:nvSpPr>
        <p:spPr>
          <a:xfrm>
            <a:off x="3151442" y="3811780"/>
            <a:ext cx="41606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2020 Avoided Nitrogen</a:t>
            </a:r>
            <a:endParaRPr lang="en-US" dirty="0">
              <a:solidFill>
                <a:schemeClr val="tx1">
                  <a:lumMod val="75000"/>
                  <a:lumOff val="25000"/>
                </a:schemeClr>
              </a:solidFill>
            </a:endParaRPr>
          </a:p>
        </p:txBody>
      </p:sp>
    </p:spTree>
    <p:extLst>
      <p:ext uri="{BB962C8B-B14F-4D97-AF65-F5344CB8AC3E}">
        <p14:creationId xmlns:p14="http://schemas.microsoft.com/office/powerpoint/2010/main" val="2653855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175134" y="229285"/>
            <a:ext cx="10841013"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Precipitation Change</a:t>
            </a:r>
            <a:endParaRPr lang="en-US" dirty="0">
              <a:cs typeface="Calibri Light" panose="020F0302020204030204"/>
            </a:endParaRPr>
          </a:p>
        </p:txBody>
      </p:sp>
      <p:sp>
        <p:nvSpPr>
          <p:cNvPr id="4" name="TextBox 3">
            <a:extLst>
              <a:ext uri="{FF2B5EF4-FFF2-40B4-BE49-F238E27FC236}">
                <a16:creationId xmlns:a16="http://schemas.microsoft.com/office/drawing/2014/main" id="{700562E7-6B43-DC57-6A74-F9D687C7C643}"/>
              </a:ext>
            </a:extLst>
          </p:cNvPr>
          <p:cNvSpPr txBox="1"/>
          <p:nvPr/>
        </p:nvSpPr>
        <p:spPr>
          <a:xfrm>
            <a:off x="802609" y="1117837"/>
            <a:ext cx="105831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Stormwater Retention Volume in Low, Medium, and High Precipitation Scenarios </a:t>
            </a:r>
            <a:endParaRPr lang="en-US" sz="2000" b="1" dirty="0">
              <a:solidFill>
                <a:schemeClr val="tx1">
                  <a:lumMod val="75000"/>
                  <a:lumOff val="25000"/>
                </a:schemeClr>
              </a:solidFill>
              <a:cs typeface="Calibri" panose="020F0502020204030204"/>
            </a:endParaRPr>
          </a:p>
        </p:txBody>
      </p:sp>
      <p:pic>
        <p:nvPicPr>
          <p:cNvPr id="3" name="Picture 5" descr="Map&#10;&#10;Description automatically generated">
            <a:extLst>
              <a:ext uri="{FF2B5EF4-FFF2-40B4-BE49-F238E27FC236}">
                <a16:creationId xmlns:a16="http://schemas.microsoft.com/office/drawing/2014/main" id="{4344D8AE-79E3-1EA5-5245-F1A6080770C3}"/>
              </a:ext>
            </a:extLst>
          </p:cNvPr>
          <p:cNvPicPr>
            <a:picLocks noChangeAspect="1"/>
          </p:cNvPicPr>
          <p:nvPr/>
        </p:nvPicPr>
        <p:blipFill rotWithShape="1">
          <a:blip r:embed="rId3"/>
          <a:srcRect l="-45" r="7692" b="-254"/>
          <a:stretch/>
        </p:blipFill>
        <p:spPr>
          <a:xfrm>
            <a:off x="275596" y="2064484"/>
            <a:ext cx="3884244" cy="3383280"/>
          </a:xfrm>
          <a:prstGeom prst="rect">
            <a:avLst/>
          </a:prstGeom>
        </p:spPr>
      </p:pic>
      <p:pic>
        <p:nvPicPr>
          <p:cNvPr id="6" name="Picture 6" descr="Map&#10;&#10;Description automatically generated">
            <a:extLst>
              <a:ext uri="{FF2B5EF4-FFF2-40B4-BE49-F238E27FC236}">
                <a16:creationId xmlns:a16="http://schemas.microsoft.com/office/drawing/2014/main" id="{434F14A5-1360-4A8E-2116-3B57A49FA8F7}"/>
              </a:ext>
            </a:extLst>
          </p:cNvPr>
          <p:cNvPicPr>
            <a:picLocks noChangeAspect="1"/>
          </p:cNvPicPr>
          <p:nvPr/>
        </p:nvPicPr>
        <p:blipFill rotWithShape="1">
          <a:blip r:embed="rId4"/>
          <a:srcRect t="74" r="9670" b="8185"/>
          <a:stretch/>
        </p:blipFill>
        <p:spPr>
          <a:xfrm>
            <a:off x="4166047" y="2064484"/>
            <a:ext cx="3886609" cy="3108960"/>
          </a:xfrm>
          <a:prstGeom prst="rect">
            <a:avLst/>
          </a:prstGeom>
        </p:spPr>
      </p:pic>
      <p:pic>
        <p:nvPicPr>
          <p:cNvPr id="7" name="Picture 7">
            <a:extLst>
              <a:ext uri="{FF2B5EF4-FFF2-40B4-BE49-F238E27FC236}">
                <a16:creationId xmlns:a16="http://schemas.microsoft.com/office/drawing/2014/main" id="{3E09510A-AFBE-84C5-7673-2FB96D456E44}"/>
              </a:ext>
            </a:extLst>
          </p:cNvPr>
          <p:cNvPicPr>
            <a:picLocks noChangeAspect="1"/>
          </p:cNvPicPr>
          <p:nvPr/>
        </p:nvPicPr>
        <p:blipFill rotWithShape="1">
          <a:blip r:embed="rId5"/>
          <a:srcRect r="9702" b="8354"/>
          <a:stretch/>
        </p:blipFill>
        <p:spPr>
          <a:xfrm>
            <a:off x="8057976" y="2064484"/>
            <a:ext cx="3909958" cy="3108960"/>
          </a:xfrm>
          <a:prstGeom prst="rect">
            <a:avLst/>
          </a:prstGeom>
        </p:spPr>
      </p:pic>
      <p:sp>
        <p:nvSpPr>
          <p:cNvPr id="8" name="TextBox 7">
            <a:extLst>
              <a:ext uri="{FF2B5EF4-FFF2-40B4-BE49-F238E27FC236}">
                <a16:creationId xmlns:a16="http://schemas.microsoft.com/office/drawing/2014/main" id="{A62C3778-D7C3-0304-198C-1EF185F86CC7}"/>
              </a:ext>
            </a:extLst>
          </p:cNvPr>
          <p:cNvSpPr txBox="1"/>
          <p:nvPr/>
        </p:nvSpPr>
        <p:spPr>
          <a:xfrm>
            <a:off x="733406" y="1697135"/>
            <a:ext cx="2968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2012: Low Precipitation</a:t>
            </a:r>
            <a:endParaRPr lang="en-US" sz="1100" b="1"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14E85CB2-E8CD-7734-0677-2C01352C9B4A}"/>
              </a:ext>
            </a:extLst>
          </p:cNvPr>
          <p:cNvSpPr txBox="1"/>
          <p:nvPr/>
        </p:nvSpPr>
        <p:spPr>
          <a:xfrm>
            <a:off x="4498039" y="1697135"/>
            <a:ext cx="3222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2016: Medium Precipitation</a:t>
            </a:r>
            <a:endParaRPr lang="en-US" sz="1100" b="1"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28A5B0FE-91DF-221F-7420-5427298A9AA4}"/>
              </a:ext>
            </a:extLst>
          </p:cNvPr>
          <p:cNvSpPr txBox="1"/>
          <p:nvPr/>
        </p:nvSpPr>
        <p:spPr>
          <a:xfrm>
            <a:off x="8528643" y="1697135"/>
            <a:ext cx="2968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2019: High Precipitation</a:t>
            </a:r>
            <a:endParaRPr lang="en-US" sz="1100" b="1" dirty="0">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A5FF43D4-D22D-51C4-51AD-2E1B9B940D67}"/>
              </a:ext>
            </a:extLst>
          </p:cNvPr>
          <p:cNvSpPr txBox="1"/>
          <p:nvPr/>
        </p:nvSpPr>
        <p:spPr>
          <a:xfrm>
            <a:off x="258735" y="5046338"/>
            <a:ext cx="29686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              5             10 Miles</a:t>
            </a:r>
          </a:p>
        </p:txBody>
      </p:sp>
      <p:pic>
        <p:nvPicPr>
          <p:cNvPr id="19" name="Picture 21" descr="A picture containing icon&#10;&#10;Description automatically generated">
            <a:extLst>
              <a:ext uri="{FF2B5EF4-FFF2-40B4-BE49-F238E27FC236}">
                <a16:creationId xmlns:a16="http://schemas.microsoft.com/office/drawing/2014/main" id="{3AD7AF1A-6F29-1CCC-9FB0-759D7D318A0E}"/>
              </a:ext>
            </a:extLst>
          </p:cNvPr>
          <p:cNvPicPr>
            <a:picLocks noChangeAspect="1"/>
          </p:cNvPicPr>
          <p:nvPr/>
        </p:nvPicPr>
        <p:blipFill>
          <a:blip r:embed="rId6"/>
          <a:stretch>
            <a:fillRect/>
          </a:stretch>
        </p:blipFill>
        <p:spPr>
          <a:xfrm>
            <a:off x="11514180" y="2154969"/>
            <a:ext cx="342900" cy="42598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4F14D0DD-9CC4-9E62-2733-CC86ED14BC5D}"/>
              </a:ext>
            </a:extLst>
          </p:cNvPr>
          <p:cNvPicPr>
            <a:picLocks noChangeAspect="1"/>
          </p:cNvPicPr>
          <p:nvPr/>
        </p:nvPicPr>
        <p:blipFill>
          <a:blip r:embed="rId6"/>
          <a:stretch>
            <a:fillRect/>
          </a:stretch>
        </p:blipFill>
        <p:spPr>
          <a:xfrm>
            <a:off x="7602585" y="2137507"/>
            <a:ext cx="342900" cy="425980"/>
          </a:xfrm>
          <a:prstGeom prst="rect">
            <a:avLst/>
          </a:prstGeom>
        </p:spPr>
      </p:pic>
      <p:pic>
        <p:nvPicPr>
          <p:cNvPr id="23" name="Picture 21" descr="A picture containing icon&#10;&#10;Description automatically generated">
            <a:extLst>
              <a:ext uri="{FF2B5EF4-FFF2-40B4-BE49-F238E27FC236}">
                <a16:creationId xmlns:a16="http://schemas.microsoft.com/office/drawing/2014/main" id="{8BB1A97C-4B45-A8A9-84E7-231DB4072EE3}"/>
              </a:ext>
            </a:extLst>
          </p:cNvPr>
          <p:cNvPicPr>
            <a:picLocks noChangeAspect="1"/>
          </p:cNvPicPr>
          <p:nvPr/>
        </p:nvPicPr>
        <p:blipFill>
          <a:blip r:embed="rId6"/>
          <a:stretch>
            <a:fillRect/>
          </a:stretch>
        </p:blipFill>
        <p:spPr>
          <a:xfrm>
            <a:off x="3777020" y="2147032"/>
            <a:ext cx="349367" cy="433917"/>
          </a:xfrm>
          <a:prstGeom prst="rect">
            <a:avLst/>
          </a:prstGeom>
        </p:spPr>
      </p:pic>
      <p:grpSp>
        <p:nvGrpSpPr>
          <p:cNvPr id="10" name="Group 9">
            <a:extLst>
              <a:ext uri="{FF2B5EF4-FFF2-40B4-BE49-F238E27FC236}">
                <a16:creationId xmlns:a16="http://schemas.microsoft.com/office/drawing/2014/main" id="{9F95AA96-C81C-432B-A6ED-FA2A31E2FC73}"/>
              </a:ext>
            </a:extLst>
          </p:cNvPr>
          <p:cNvGrpSpPr/>
          <p:nvPr/>
        </p:nvGrpSpPr>
        <p:grpSpPr>
          <a:xfrm>
            <a:off x="7227435" y="6137219"/>
            <a:ext cx="1535026" cy="329363"/>
            <a:chOff x="7457990" y="5202197"/>
            <a:chExt cx="1535026" cy="329363"/>
          </a:xfrm>
        </p:grpSpPr>
        <p:pic>
          <p:nvPicPr>
            <p:cNvPr id="5" name="Picture 15" descr="A picture containing icon&#10;&#10;Description automatically generated">
              <a:extLst>
                <a:ext uri="{FF2B5EF4-FFF2-40B4-BE49-F238E27FC236}">
                  <a16:creationId xmlns:a16="http://schemas.microsoft.com/office/drawing/2014/main" id="{F22022D1-6EFB-00BD-57FB-711E9F015E2A}"/>
                </a:ext>
              </a:extLst>
            </p:cNvPr>
            <p:cNvPicPr>
              <a:picLocks noChangeAspect="1"/>
            </p:cNvPicPr>
            <p:nvPr/>
          </p:nvPicPr>
          <p:blipFill rotWithShape="1">
            <a:blip r:embed="rId7"/>
            <a:srcRect l="34109" t="59061" r="22480" b="23826"/>
            <a:stretch/>
          </p:blipFill>
          <p:spPr>
            <a:xfrm>
              <a:off x="7457990" y="5202197"/>
              <a:ext cx="271255" cy="329363"/>
            </a:xfrm>
            <a:prstGeom prst="rect">
              <a:avLst/>
            </a:prstGeom>
          </p:spPr>
        </p:pic>
        <p:sp>
          <p:nvSpPr>
            <p:cNvPr id="21" name="TextBox 20">
              <a:extLst>
                <a:ext uri="{FF2B5EF4-FFF2-40B4-BE49-F238E27FC236}">
                  <a16:creationId xmlns:a16="http://schemas.microsoft.com/office/drawing/2014/main" id="{DCF90C5D-4A34-0167-9543-4416C28F9090}"/>
                </a:ext>
              </a:extLst>
            </p:cNvPr>
            <p:cNvSpPr txBox="1"/>
            <p:nvPr/>
          </p:nvSpPr>
          <p:spPr>
            <a:xfrm>
              <a:off x="7701850" y="5212990"/>
              <a:ext cx="12911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0.716 - 0.953</a:t>
              </a:r>
            </a:p>
          </p:txBody>
        </p:sp>
      </p:grpSp>
      <p:sp>
        <p:nvSpPr>
          <p:cNvPr id="28" name="TextBox 27">
            <a:extLst>
              <a:ext uri="{FF2B5EF4-FFF2-40B4-BE49-F238E27FC236}">
                <a16:creationId xmlns:a16="http://schemas.microsoft.com/office/drawing/2014/main" id="{F8F08A53-50FE-3CE2-22CF-7514825C8F93}"/>
              </a:ext>
            </a:extLst>
          </p:cNvPr>
          <p:cNvSpPr txBox="1"/>
          <p:nvPr/>
        </p:nvSpPr>
        <p:spPr>
          <a:xfrm>
            <a:off x="1493351" y="5761196"/>
            <a:ext cx="240337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chemeClr val="tx1">
                    <a:lumMod val="75000"/>
                    <a:lumOff val="25000"/>
                  </a:schemeClr>
                </a:solidFill>
                <a:latin typeface="Century Gothic"/>
              </a:rPr>
              <a:t>Square meters per year</a:t>
            </a:r>
          </a:p>
        </p:txBody>
      </p:sp>
      <p:grpSp>
        <p:nvGrpSpPr>
          <p:cNvPr id="14" name="Group 13">
            <a:extLst>
              <a:ext uri="{FF2B5EF4-FFF2-40B4-BE49-F238E27FC236}">
                <a16:creationId xmlns:a16="http://schemas.microsoft.com/office/drawing/2014/main" id="{35928055-48D0-44C1-BD29-99EF3148F3D3}"/>
              </a:ext>
            </a:extLst>
          </p:cNvPr>
          <p:cNvGrpSpPr/>
          <p:nvPr/>
        </p:nvGrpSpPr>
        <p:grpSpPr>
          <a:xfrm>
            <a:off x="1575779" y="6148012"/>
            <a:ext cx="1521174" cy="307777"/>
            <a:chOff x="2015389" y="5212990"/>
            <a:chExt cx="1521174" cy="307777"/>
          </a:xfrm>
        </p:grpSpPr>
        <p:sp>
          <p:nvSpPr>
            <p:cNvPr id="16" name="TextBox 15">
              <a:extLst>
                <a:ext uri="{FF2B5EF4-FFF2-40B4-BE49-F238E27FC236}">
                  <a16:creationId xmlns:a16="http://schemas.microsoft.com/office/drawing/2014/main" id="{250C3336-F317-ADDB-D407-28E5997163AB}"/>
                </a:ext>
              </a:extLst>
            </p:cNvPr>
            <p:cNvSpPr txBox="1"/>
            <p:nvPr/>
          </p:nvSpPr>
          <p:spPr>
            <a:xfrm>
              <a:off x="2245397" y="5212990"/>
              <a:ext cx="12911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0.001 - 0.238</a:t>
              </a:r>
            </a:p>
          </p:txBody>
        </p:sp>
        <p:pic>
          <p:nvPicPr>
            <p:cNvPr id="25" name="Picture 15" descr="A picture containing icon&#10;&#10;Description automatically generated">
              <a:extLst>
                <a:ext uri="{FF2B5EF4-FFF2-40B4-BE49-F238E27FC236}">
                  <a16:creationId xmlns:a16="http://schemas.microsoft.com/office/drawing/2014/main" id="{994E9961-C2A1-4C86-A2BE-30C9B37E8C9C}"/>
                </a:ext>
              </a:extLst>
            </p:cNvPr>
            <p:cNvPicPr>
              <a:picLocks noChangeAspect="1"/>
            </p:cNvPicPr>
            <p:nvPr/>
          </p:nvPicPr>
          <p:blipFill rotWithShape="1">
            <a:blip r:embed="rId7"/>
            <a:srcRect l="34109" t="9732" r="22480" b="74276"/>
            <a:stretch/>
          </p:blipFill>
          <p:spPr>
            <a:xfrm>
              <a:off x="2015389" y="5212990"/>
              <a:ext cx="271255" cy="307777"/>
            </a:xfrm>
            <a:prstGeom prst="rect">
              <a:avLst/>
            </a:prstGeom>
          </p:spPr>
        </p:pic>
      </p:grpSp>
      <p:grpSp>
        <p:nvGrpSpPr>
          <p:cNvPr id="15" name="Group 14">
            <a:extLst>
              <a:ext uri="{FF2B5EF4-FFF2-40B4-BE49-F238E27FC236}">
                <a16:creationId xmlns:a16="http://schemas.microsoft.com/office/drawing/2014/main" id="{88BC43AB-AD54-462B-8CE4-BF972A6D01A4}"/>
              </a:ext>
            </a:extLst>
          </p:cNvPr>
          <p:cNvGrpSpPr/>
          <p:nvPr/>
        </p:nvGrpSpPr>
        <p:grpSpPr>
          <a:xfrm>
            <a:off x="3458720" y="6148011"/>
            <a:ext cx="1519601" cy="307778"/>
            <a:chOff x="3779573" y="5212989"/>
            <a:chExt cx="1519601" cy="307778"/>
          </a:xfrm>
        </p:grpSpPr>
        <p:sp>
          <p:nvSpPr>
            <p:cNvPr id="18" name="TextBox 17">
              <a:extLst>
                <a:ext uri="{FF2B5EF4-FFF2-40B4-BE49-F238E27FC236}">
                  <a16:creationId xmlns:a16="http://schemas.microsoft.com/office/drawing/2014/main" id="{312775EB-37B2-ABD5-0002-3911012DC11C}"/>
                </a:ext>
              </a:extLst>
            </p:cNvPr>
            <p:cNvSpPr txBox="1"/>
            <p:nvPr/>
          </p:nvSpPr>
          <p:spPr>
            <a:xfrm>
              <a:off x="4008008" y="5212990"/>
              <a:ext cx="12911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0.239 - 0.476</a:t>
              </a:r>
            </a:p>
          </p:txBody>
        </p:sp>
        <p:pic>
          <p:nvPicPr>
            <p:cNvPr id="26" name="Picture 15" descr="A picture containing icon&#10;&#10;Description automatically generated">
              <a:extLst>
                <a:ext uri="{FF2B5EF4-FFF2-40B4-BE49-F238E27FC236}">
                  <a16:creationId xmlns:a16="http://schemas.microsoft.com/office/drawing/2014/main" id="{942CF27B-F5F0-4B43-A33F-3716197B6760}"/>
                </a:ext>
              </a:extLst>
            </p:cNvPr>
            <p:cNvPicPr>
              <a:picLocks noChangeAspect="1"/>
            </p:cNvPicPr>
            <p:nvPr/>
          </p:nvPicPr>
          <p:blipFill rotWithShape="1">
            <a:blip r:embed="rId7"/>
            <a:srcRect l="34109" t="25817" r="22480" b="58191"/>
            <a:stretch/>
          </p:blipFill>
          <p:spPr>
            <a:xfrm>
              <a:off x="3779573" y="5212989"/>
              <a:ext cx="271255" cy="307778"/>
            </a:xfrm>
            <a:prstGeom prst="rect">
              <a:avLst/>
            </a:prstGeom>
          </p:spPr>
        </p:pic>
      </p:grpSp>
      <p:grpSp>
        <p:nvGrpSpPr>
          <p:cNvPr id="13" name="Group 12">
            <a:extLst>
              <a:ext uri="{FF2B5EF4-FFF2-40B4-BE49-F238E27FC236}">
                <a16:creationId xmlns:a16="http://schemas.microsoft.com/office/drawing/2014/main" id="{3ABC10A5-FAA6-46E1-AB94-73735135CD5D}"/>
              </a:ext>
            </a:extLst>
          </p:cNvPr>
          <p:cNvGrpSpPr/>
          <p:nvPr/>
        </p:nvGrpSpPr>
        <p:grpSpPr>
          <a:xfrm>
            <a:off x="5340088" y="6137219"/>
            <a:ext cx="1525580" cy="329363"/>
            <a:chOff x="5519580" y="5202197"/>
            <a:chExt cx="1525580" cy="329363"/>
          </a:xfrm>
        </p:grpSpPr>
        <p:sp>
          <p:nvSpPr>
            <p:cNvPr id="20" name="TextBox 19">
              <a:extLst>
                <a:ext uri="{FF2B5EF4-FFF2-40B4-BE49-F238E27FC236}">
                  <a16:creationId xmlns:a16="http://schemas.microsoft.com/office/drawing/2014/main" id="{04F17FEE-202A-D0AB-AB60-98877EDBEE33}"/>
                </a:ext>
              </a:extLst>
            </p:cNvPr>
            <p:cNvSpPr txBox="1"/>
            <p:nvPr/>
          </p:nvSpPr>
          <p:spPr>
            <a:xfrm>
              <a:off x="5753994" y="5212990"/>
              <a:ext cx="12911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0.477 - 0.715</a:t>
              </a:r>
            </a:p>
          </p:txBody>
        </p:sp>
        <p:pic>
          <p:nvPicPr>
            <p:cNvPr id="29" name="Picture 15" descr="A picture containing icon&#10;&#10;Description automatically generated">
              <a:extLst>
                <a:ext uri="{FF2B5EF4-FFF2-40B4-BE49-F238E27FC236}">
                  <a16:creationId xmlns:a16="http://schemas.microsoft.com/office/drawing/2014/main" id="{BA18AF06-5E02-4B47-94CB-CF1E97DD8FD1}"/>
                </a:ext>
              </a:extLst>
            </p:cNvPr>
            <p:cNvPicPr>
              <a:picLocks noChangeAspect="1"/>
            </p:cNvPicPr>
            <p:nvPr/>
          </p:nvPicPr>
          <p:blipFill rotWithShape="1">
            <a:blip r:embed="rId7"/>
            <a:srcRect l="33406" t="41932" r="22480" b="40955"/>
            <a:stretch/>
          </p:blipFill>
          <p:spPr>
            <a:xfrm>
              <a:off x="5519580" y="5202197"/>
              <a:ext cx="275653" cy="329363"/>
            </a:xfrm>
            <a:prstGeom prst="rect">
              <a:avLst/>
            </a:prstGeom>
          </p:spPr>
        </p:pic>
      </p:grpSp>
      <p:grpSp>
        <p:nvGrpSpPr>
          <p:cNvPr id="9" name="Group 8">
            <a:extLst>
              <a:ext uri="{FF2B5EF4-FFF2-40B4-BE49-F238E27FC236}">
                <a16:creationId xmlns:a16="http://schemas.microsoft.com/office/drawing/2014/main" id="{A5B89459-7701-4E2D-B4C2-86E870A7AA56}"/>
              </a:ext>
            </a:extLst>
          </p:cNvPr>
          <p:cNvGrpSpPr/>
          <p:nvPr/>
        </p:nvGrpSpPr>
        <p:grpSpPr>
          <a:xfrm>
            <a:off x="9124228" y="6145852"/>
            <a:ext cx="1521908" cy="312096"/>
            <a:chOff x="9563838" y="5210830"/>
            <a:chExt cx="1521908" cy="312096"/>
          </a:xfrm>
        </p:grpSpPr>
        <p:sp>
          <p:nvSpPr>
            <p:cNvPr id="24" name="TextBox 23">
              <a:extLst>
                <a:ext uri="{FF2B5EF4-FFF2-40B4-BE49-F238E27FC236}">
                  <a16:creationId xmlns:a16="http://schemas.microsoft.com/office/drawing/2014/main" id="{6BFB3602-702C-ACC3-CB72-AFAED7919A2E}"/>
                </a:ext>
              </a:extLst>
            </p:cNvPr>
            <p:cNvSpPr txBox="1"/>
            <p:nvPr/>
          </p:nvSpPr>
          <p:spPr>
            <a:xfrm>
              <a:off x="9794580" y="5212990"/>
              <a:ext cx="12911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0.954 - 1.191</a:t>
              </a:r>
            </a:p>
          </p:txBody>
        </p:sp>
        <p:pic>
          <p:nvPicPr>
            <p:cNvPr id="31" name="Picture 15" descr="A picture containing icon&#10;&#10;Description automatically generated">
              <a:extLst>
                <a:ext uri="{FF2B5EF4-FFF2-40B4-BE49-F238E27FC236}">
                  <a16:creationId xmlns:a16="http://schemas.microsoft.com/office/drawing/2014/main" id="{52672CA6-A3A1-4B49-8518-E7E0C6EE8256}"/>
                </a:ext>
              </a:extLst>
            </p:cNvPr>
            <p:cNvPicPr>
              <a:picLocks noChangeAspect="1"/>
            </p:cNvPicPr>
            <p:nvPr/>
          </p:nvPicPr>
          <p:blipFill rotWithShape="1">
            <a:blip r:embed="rId7"/>
            <a:srcRect l="34109" t="75658" r="22480" b="8125"/>
            <a:stretch/>
          </p:blipFill>
          <p:spPr>
            <a:xfrm>
              <a:off x="9563838" y="5210830"/>
              <a:ext cx="271255" cy="312096"/>
            </a:xfrm>
            <a:prstGeom prst="rect">
              <a:avLst/>
            </a:prstGeom>
          </p:spPr>
        </p:pic>
      </p:grpSp>
    </p:spTree>
    <p:extLst>
      <p:ext uri="{BB962C8B-B14F-4D97-AF65-F5344CB8AC3E}">
        <p14:creationId xmlns:p14="http://schemas.microsoft.com/office/powerpoint/2010/main" val="547976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2759" y="229285"/>
            <a:ext cx="10841013"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Land Cover Change</a:t>
            </a:r>
            <a:endParaRPr lang="en-US" dirty="0">
              <a:cs typeface="Calibri Light" panose="020F0302020204030204"/>
            </a:endParaRPr>
          </a:p>
        </p:txBody>
      </p:sp>
      <p:pic>
        <p:nvPicPr>
          <p:cNvPr id="3" name="Picture 3" descr="A picture containing chart&#10;&#10;Description automatically generated">
            <a:extLst>
              <a:ext uri="{FF2B5EF4-FFF2-40B4-BE49-F238E27FC236}">
                <a16:creationId xmlns:a16="http://schemas.microsoft.com/office/drawing/2014/main" id="{437FF772-2069-A9DC-A09C-A546F9311094}"/>
              </a:ext>
            </a:extLst>
          </p:cNvPr>
          <p:cNvPicPr>
            <a:picLocks noChangeAspect="1"/>
          </p:cNvPicPr>
          <p:nvPr/>
        </p:nvPicPr>
        <p:blipFill rotWithShape="1">
          <a:blip r:embed="rId3"/>
          <a:srcRect r="19420"/>
          <a:stretch/>
        </p:blipFill>
        <p:spPr>
          <a:xfrm>
            <a:off x="6382485" y="1227551"/>
            <a:ext cx="5088718" cy="4246041"/>
          </a:xfrm>
          <a:prstGeom prst="rect">
            <a:avLst/>
          </a:prstGeom>
        </p:spPr>
      </p:pic>
      <p:sp>
        <p:nvSpPr>
          <p:cNvPr id="7" name="TextBox 6">
            <a:extLst>
              <a:ext uri="{FF2B5EF4-FFF2-40B4-BE49-F238E27FC236}">
                <a16:creationId xmlns:a16="http://schemas.microsoft.com/office/drawing/2014/main" id="{56D5B45A-E03F-DFEB-3AFA-A8D34C5CEDAA}"/>
              </a:ext>
            </a:extLst>
          </p:cNvPr>
          <p:cNvSpPr txBox="1"/>
          <p:nvPr/>
        </p:nvSpPr>
        <p:spPr>
          <a:xfrm>
            <a:off x="6385510" y="4951720"/>
            <a:ext cx="2810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2.5   5          10 Miles</a:t>
            </a:r>
          </a:p>
        </p:txBody>
      </p:sp>
      <p:grpSp>
        <p:nvGrpSpPr>
          <p:cNvPr id="28" name="Group 27">
            <a:extLst>
              <a:ext uri="{FF2B5EF4-FFF2-40B4-BE49-F238E27FC236}">
                <a16:creationId xmlns:a16="http://schemas.microsoft.com/office/drawing/2014/main" id="{D9456B30-F670-F0C2-2594-B81FAB3B5C33}"/>
              </a:ext>
            </a:extLst>
          </p:cNvPr>
          <p:cNvGrpSpPr/>
          <p:nvPr/>
        </p:nvGrpSpPr>
        <p:grpSpPr>
          <a:xfrm>
            <a:off x="11318497" y="2761375"/>
            <a:ext cx="1391177" cy="1297659"/>
            <a:chOff x="10919667" y="2761375"/>
            <a:chExt cx="1391177" cy="1297659"/>
          </a:xfrm>
        </p:grpSpPr>
        <p:sp>
          <p:nvSpPr>
            <p:cNvPr id="8" name="TextBox 7">
              <a:extLst>
                <a:ext uri="{FF2B5EF4-FFF2-40B4-BE49-F238E27FC236}">
                  <a16:creationId xmlns:a16="http://schemas.microsoft.com/office/drawing/2014/main" id="{D9036BBD-82C8-1640-9CFB-78954AB127BB}"/>
                </a:ext>
              </a:extLst>
            </p:cNvPr>
            <p:cNvSpPr txBox="1"/>
            <p:nvPr/>
          </p:nvSpPr>
          <p:spPr>
            <a:xfrm>
              <a:off x="10954624" y="2761375"/>
              <a:ext cx="7200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0 - .11</a:t>
              </a:r>
            </a:p>
          </p:txBody>
        </p:sp>
        <p:sp>
          <p:nvSpPr>
            <p:cNvPr id="9" name="TextBox 8">
              <a:extLst>
                <a:ext uri="{FF2B5EF4-FFF2-40B4-BE49-F238E27FC236}">
                  <a16:creationId xmlns:a16="http://schemas.microsoft.com/office/drawing/2014/main" id="{7DACAB27-914E-E9B5-42C6-D3C80A76D238}"/>
                </a:ext>
              </a:extLst>
            </p:cNvPr>
            <p:cNvSpPr txBox="1"/>
            <p:nvPr/>
          </p:nvSpPr>
          <p:spPr>
            <a:xfrm>
              <a:off x="10919667" y="3027026"/>
              <a:ext cx="12723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.111 - .178</a:t>
              </a:r>
            </a:p>
          </p:txBody>
        </p:sp>
        <p:sp>
          <p:nvSpPr>
            <p:cNvPr id="10" name="TextBox 9">
              <a:extLst>
                <a:ext uri="{FF2B5EF4-FFF2-40B4-BE49-F238E27FC236}">
                  <a16:creationId xmlns:a16="http://schemas.microsoft.com/office/drawing/2014/main" id="{B5483865-80CA-95BB-E5DC-F2D87118AE33}"/>
                </a:ext>
              </a:extLst>
            </p:cNvPr>
            <p:cNvSpPr txBox="1"/>
            <p:nvPr/>
          </p:nvSpPr>
          <p:spPr>
            <a:xfrm>
              <a:off x="10919670" y="3278694"/>
              <a:ext cx="13911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.179 - .307</a:t>
              </a:r>
              <a:endParaRPr lang="en-US" sz="1200"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88191CA2-9868-A0E2-5EC1-6671FCE42290}"/>
                </a:ext>
              </a:extLst>
            </p:cNvPr>
            <p:cNvSpPr txBox="1"/>
            <p:nvPr/>
          </p:nvSpPr>
          <p:spPr>
            <a:xfrm>
              <a:off x="10926660" y="3516384"/>
              <a:ext cx="13841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.308 - .508</a:t>
              </a:r>
            </a:p>
          </p:txBody>
        </p:sp>
        <p:sp>
          <p:nvSpPr>
            <p:cNvPr id="12" name="TextBox 11">
              <a:extLst>
                <a:ext uri="{FF2B5EF4-FFF2-40B4-BE49-F238E27FC236}">
                  <a16:creationId xmlns:a16="http://schemas.microsoft.com/office/drawing/2014/main" id="{AD59E65F-49C3-D64B-CDBC-7BF5C2F1251F}"/>
                </a:ext>
              </a:extLst>
            </p:cNvPr>
            <p:cNvSpPr txBox="1"/>
            <p:nvPr/>
          </p:nvSpPr>
          <p:spPr>
            <a:xfrm>
              <a:off x="10926660" y="3782035"/>
              <a:ext cx="9227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.509 - .7</a:t>
              </a:r>
            </a:p>
          </p:txBody>
        </p:sp>
      </p:grpSp>
      <p:pic>
        <p:nvPicPr>
          <p:cNvPr id="4" name="Picture 12" descr="A picture containing application&#10;&#10;Description automatically generated">
            <a:extLst>
              <a:ext uri="{FF2B5EF4-FFF2-40B4-BE49-F238E27FC236}">
                <a16:creationId xmlns:a16="http://schemas.microsoft.com/office/drawing/2014/main" id="{7AD19C67-86F8-0644-82B0-A45B6D92BA72}"/>
              </a:ext>
            </a:extLst>
          </p:cNvPr>
          <p:cNvPicPr>
            <a:picLocks noChangeAspect="1"/>
          </p:cNvPicPr>
          <p:nvPr/>
        </p:nvPicPr>
        <p:blipFill>
          <a:blip r:embed="rId4"/>
          <a:stretch>
            <a:fillRect/>
          </a:stretch>
        </p:blipFill>
        <p:spPr>
          <a:xfrm>
            <a:off x="93023" y="1522187"/>
            <a:ext cx="5999017" cy="4249054"/>
          </a:xfrm>
          <a:prstGeom prst="rect">
            <a:avLst/>
          </a:prstGeom>
        </p:spPr>
      </p:pic>
      <p:pic>
        <p:nvPicPr>
          <p:cNvPr id="13" name="Picture 13">
            <a:extLst>
              <a:ext uri="{FF2B5EF4-FFF2-40B4-BE49-F238E27FC236}">
                <a16:creationId xmlns:a16="http://schemas.microsoft.com/office/drawing/2014/main" id="{BA8AB6F4-6207-3DF5-391A-570E2DC20C97}"/>
              </a:ext>
            </a:extLst>
          </p:cNvPr>
          <p:cNvPicPr>
            <a:picLocks noChangeAspect="1"/>
          </p:cNvPicPr>
          <p:nvPr/>
        </p:nvPicPr>
        <p:blipFill rotWithShape="1">
          <a:blip r:embed="rId5"/>
          <a:srcRect l="21429" t="58" b="-1852"/>
          <a:stretch/>
        </p:blipFill>
        <p:spPr>
          <a:xfrm>
            <a:off x="4001641" y="3277034"/>
            <a:ext cx="1162033" cy="2909262"/>
          </a:xfrm>
          <a:prstGeom prst="rect">
            <a:avLst/>
          </a:prstGeom>
        </p:spPr>
      </p:pic>
      <p:sp>
        <p:nvSpPr>
          <p:cNvPr id="14" name="TextBox 13">
            <a:extLst>
              <a:ext uri="{FF2B5EF4-FFF2-40B4-BE49-F238E27FC236}">
                <a16:creationId xmlns:a16="http://schemas.microsoft.com/office/drawing/2014/main" id="{9AD9FB10-88F3-94CE-EF23-604A6E7CD4AA}"/>
              </a:ext>
            </a:extLst>
          </p:cNvPr>
          <p:cNvSpPr txBox="1"/>
          <p:nvPr/>
        </p:nvSpPr>
        <p:spPr>
          <a:xfrm>
            <a:off x="7850605" y="1122947"/>
            <a:ext cx="33535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Retention Ratios</a:t>
            </a:r>
            <a:endParaRPr lang="en-US" sz="2000" b="1" dirty="0">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48243295-0B27-A551-FE3E-DA8C2B30474C}"/>
              </a:ext>
            </a:extLst>
          </p:cNvPr>
          <p:cNvSpPr txBox="1"/>
          <p:nvPr/>
        </p:nvSpPr>
        <p:spPr>
          <a:xfrm>
            <a:off x="1493921" y="1122947"/>
            <a:ext cx="521368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Land Cover Classification</a:t>
            </a:r>
            <a:endParaRPr lang="en-US" dirty="0">
              <a:solidFill>
                <a:schemeClr val="tx1">
                  <a:lumMod val="75000"/>
                  <a:lumOff val="25000"/>
                </a:schemeClr>
              </a:solidFill>
            </a:endParaRPr>
          </a:p>
        </p:txBody>
      </p:sp>
      <p:pic>
        <p:nvPicPr>
          <p:cNvPr id="32" name="Picture 30">
            <a:extLst>
              <a:ext uri="{FF2B5EF4-FFF2-40B4-BE49-F238E27FC236}">
                <a16:creationId xmlns:a16="http://schemas.microsoft.com/office/drawing/2014/main" id="{03E75D9F-A5D5-DABF-3386-74634C251852}"/>
              </a:ext>
            </a:extLst>
          </p:cNvPr>
          <p:cNvPicPr>
            <a:picLocks noChangeAspect="1"/>
          </p:cNvPicPr>
          <p:nvPr/>
        </p:nvPicPr>
        <p:blipFill>
          <a:blip r:embed="rId6"/>
          <a:stretch>
            <a:fillRect/>
          </a:stretch>
        </p:blipFill>
        <p:spPr>
          <a:xfrm rot="5400000">
            <a:off x="4330169" y="3326582"/>
            <a:ext cx="4074625" cy="219925"/>
          </a:xfrm>
          <a:prstGeom prst="rect">
            <a:avLst/>
          </a:prstGeom>
        </p:spPr>
      </p:pic>
      <p:grpSp>
        <p:nvGrpSpPr>
          <p:cNvPr id="27" name="Group 26">
            <a:extLst>
              <a:ext uri="{FF2B5EF4-FFF2-40B4-BE49-F238E27FC236}">
                <a16:creationId xmlns:a16="http://schemas.microsoft.com/office/drawing/2014/main" id="{D0DF1CCC-0C1B-7856-6558-F686BD6069CF}"/>
              </a:ext>
            </a:extLst>
          </p:cNvPr>
          <p:cNvGrpSpPr/>
          <p:nvPr/>
        </p:nvGrpSpPr>
        <p:grpSpPr>
          <a:xfrm>
            <a:off x="4161323" y="3357812"/>
            <a:ext cx="3057177" cy="2690228"/>
            <a:chOff x="4553640" y="3455891"/>
            <a:chExt cx="3057177" cy="2690228"/>
          </a:xfrm>
        </p:grpSpPr>
        <p:sp>
          <p:nvSpPr>
            <p:cNvPr id="16" name="TextBox 15">
              <a:extLst>
                <a:ext uri="{FF2B5EF4-FFF2-40B4-BE49-F238E27FC236}">
                  <a16:creationId xmlns:a16="http://schemas.microsoft.com/office/drawing/2014/main" id="{CD562B16-16E2-568F-F0D3-F29A3962980A}"/>
                </a:ext>
              </a:extLst>
            </p:cNvPr>
            <p:cNvSpPr txBox="1"/>
            <p:nvPr/>
          </p:nvSpPr>
          <p:spPr>
            <a:xfrm>
              <a:off x="4553640" y="3455891"/>
              <a:ext cx="1377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Open water</a:t>
              </a:r>
              <a:endParaRPr lang="en-US" sz="1200" dirty="0">
                <a:solidFill>
                  <a:schemeClr val="tx1">
                    <a:lumMod val="75000"/>
                    <a:lumOff val="25000"/>
                  </a:schemeClr>
                </a:solidFill>
              </a:endParaRPr>
            </a:p>
          </p:txBody>
        </p:sp>
        <p:sp>
          <p:nvSpPr>
            <p:cNvPr id="17" name="TextBox 16">
              <a:extLst>
                <a:ext uri="{FF2B5EF4-FFF2-40B4-BE49-F238E27FC236}">
                  <a16:creationId xmlns:a16="http://schemas.microsoft.com/office/drawing/2014/main" id="{8B30A0B7-F5FE-79C6-E255-B6AD6F3D29DB}"/>
                </a:ext>
              </a:extLst>
            </p:cNvPr>
            <p:cNvSpPr txBox="1"/>
            <p:nvPr/>
          </p:nvSpPr>
          <p:spPr>
            <a:xfrm>
              <a:off x="4553640" y="3697214"/>
              <a:ext cx="21299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Developed open land</a:t>
              </a:r>
            </a:p>
          </p:txBody>
        </p:sp>
        <p:sp>
          <p:nvSpPr>
            <p:cNvPr id="18" name="TextBox 17">
              <a:extLst>
                <a:ext uri="{FF2B5EF4-FFF2-40B4-BE49-F238E27FC236}">
                  <a16:creationId xmlns:a16="http://schemas.microsoft.com/office/drawing/2014/main" id="{2BE23908-BDAA-ACBA-BC60-40EA80062AB4}"/>
                </a:ext>
              </a:extLst>
            </p:cNvPr>
            <p:cNvSpPr txBox="1"/>
            <p:nvPr/>
          </p:nvSpPr>
          <p:spPr>
            <a:xfrm>
              <a:off x="4553640" y="3938537"/>
              <a:ext cx="28001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Developed low intensity</a:t>
              </a:r>
              <a:endParaRPr lang="en-US" sz="1200" dirty="0">
                <a:solidFill>
                  <a:schemeClr val="tx1">
                    <a:lumMod val="75000"/>
                    <a:lumOff val="25000"/>
                  </a:schemeClr>
                </a:solidFill>
              </a:endParaRPr>
            </a:p>
          </p:txBody>
        </p:sp>
        <p:sp>
          <p:nvSpPr>
            <p:cNvPr id="19" name="TextBox 18">
              <a:extLst>
                <a:ext uri="{FF2B5EF4-FFF2-40B4-BE49-F238E27FC236}">
                  <a16:creationId xmlns:a16="http://schemas.microsoft.com/office/drawing/2014/main" id="{5BE063A2-84B8-A206-2D5B-4E0264FBC720}"/>
                </a:ext>
              </a:extLst>
            </p:cNvPr>
            <p:cNvSpPr txBox="1"/>
            <p:nvPr/>
          </p:nvSpPr>
          <p:spPr>
            <a:xfrm>
              <a:off x="4553640" y="4179860"/>
              <a:ext cx="30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Developed medium intensity</a:t>
              </a:r>
            </a:p>
          </p:txBody>
        </p:sp>
        <p:sp>
          <p:nvSpPr>
            <p:cNvPr id="20" name="TextBox 19">
              <a:extLst>
                <a:ext uri="{FF2B5EF4-FFF2-40B4-BE49-F238E27FC236}">
                  <a16:creationId xmlns:a16="http://schemas.microsoft.com/office/drawing/2014/main" id="{77BD1CBC-0AA0-BDC9-BF21-E71D3A2851CC}"/>
                </a:ext>
              </a:extLst>
            </p:cNvPr>
            <p:cNvSpPr txBox="1"/>
            <p:nvPr/>
          </p:nvSpPr>
          <p:spPr>
            <a:xfrm>
              <a:off x="4553640" y="4421183"/>
              <a:ext cx="24696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Developed high intensity</a:t>
              </a:r>
              <a:endParaRPr lang="en-US" sz="1200" dirty="0">
                <a:solidFill>
                  <a:schemeClr val="tx1">
                    <a:lumMod val="75000"/>
                    <a:lumOff val="25000"/>
                  </a:schemeClr>
                </a:solidFill>
              </a:endParaRPr>
            </a:p>
          </p:txBody>
        </p:sp>
        <p:sp>
          <p:nvSpPr>
            <p:cNvPr id="21" name="TextBox 20">
              <a:extLst>
                <a:ext uri="{FF2B5EF4-FFF2-40B4-BE49-F238E27FC236}">
                  <a16:creationId xmlns:a16="http://schemas.microsoft.com/office/drawing/2014/main" id="{C0AC67F2-BABD-70DB-5DF7-FCC796B11360}"/>
                </a:ext>
              </a:extLst>
            </p:cNvPr>
            <p:cNvSpPr txBox="1"/>
            <p:nvPr/>
          </p:nvSpPr>
          <p:spPr>
            <a:xfrm>
              <a:off x="4553640" y="4662506"/>
              <a:ext cx="1377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Barren land</a:t>
              </a:r>
            </a:p>
          </p:txBody>
        </p:sp>
        <p:sp>
          <p:nvSpPr>
            <p:cNvPr id="22" name="TextBox 21">
              <a:extLst>
                <a:ext uri="{FF2B5EF4-FFF2-40B4-BE49-F238E27FC236}">
                  <a16:creationId xmlns:a16="http://schemas.microsoft.com/office/drawing/2014/main" id="{020A4321-7FBD-B623-42F0-ABAB0F4A5112}"/>
                </a:ext>
              </a:extLst>
            </p:cNvPr>
            <p:cNvSpPr txBox="1"/>
            <p:nvPr/>
          </p:nvSpPr>
          <p:spPr>
            <a:xfrm>
              <a:off x="4553640" y="4903829"/>
              <a:ext cx="1377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Wooded</a:t>
              </a:r>
            </a:p>
          </p:txBody>
        </p:sp>
        <p:sp>
          <p:nvSpPr>
            <p:cNvPr id="23" name="TextBox 22">
              <a:extLst>
                <a:ext uri="{FF2B5EF4-FFF2-40B4-BE49-F238E27FC236}">
                  <a16:creationId xmlns:a16="http://schemas.microsoft.com/office/drawing/2014/main" id="{355BF51F-E0A9-D0CC-F400-BC09D16A2FAF}"/>
                </a:ext>
              </a:extLst>
            </p:cNvPr>
            <p:cNvSpPr txBox="1"/>
            <p:nvPr/>
          </p:nvSpPr>
          <p:spPr>
            <a:xfrm>
              <a:off x="4553640" y="5145152"/>
              <a:ext cx="1377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Grassland</a:t>
              </a:r>
            </a:p>
          </p:txBody>
        </p:sp>
        <p:sp>
          <p:nvSpPr>
            <p:cNvPr id="24" name="TextBox 23">
              <a:extLst>
                <a:ext uri="{FF2B5EF4-FFF2-40B4-BE49-F238E27FC236}">
                  <a16:creationId xmlns:a16="http://schemas.microsoft.com/office/drawing/2014/main" id="{297F158E-F94E-8A98-D20B-6197840C7D31}"/>
                </a:ext>
              </a:extLst>
            </p:cNvPr>
            <p:cNvSpPr txBox="1"/>
            <p:nvPr/>
          </p:nvSpPr>
          <p:spPr>
            <a:xfrm>
              <a:off x="4553640" y="5386475"/>
              <a:ext cx="1377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Pasture</a:t>
              </a:r>
              <a:endParaRPr lang="en-US" sz="1200" dirty="0">
                <a:solidFill>
                  <a:schemeClr val="tx1">
                    <a:lumMod val="75000"/>
                    <a:lumOff val="25000"/>
                  </a:schemeClr>
                </a:solidFill>
              </a:endParaRPr>
            </a:p>
          </p:txBody>
        </p:sp>
        <p:sp>
          <p:nvSpPr>
            <p:cNvPr id="25" name="TextBox 24">
              <a:extLst>
                <a:ext uri="{FF2B5EF4-FFF2-40B4-BE49-F238E27FC236}">
                  <a16:creationId xmlns:a16="http://schemas.microsoft.com/office/drawing/2014/main" id="{3CE38A9E-920E-15CE-A9A7-18BC3234785C}"/>
                </a:ext>
              </a:extLst>
            </p:cNvPr>
            <p:cNvSpPr txBox="1"/>
            <p:nvPr/>
          </p:nvSpPr>
          <p:spPr>
            <a:xfrm>
              <a:off x="4553640" y="5627798"/>
              <a:ext cx="20840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Cultivated crops</a:t>
              </a:r>
              <a:endParaRPr lang="en-US" sz="1200" dirty="0">
                <a:solidFill>
                  <a:schemeClr val="tx1">
                    <a:lumMod val="75000"/>
                    <a:lumOff val="25000"/>
                  </a:schemeClr>
                </a:solidFill>
              </a:endParaRPr>
            </a:p>
          </p:txBody>
        </p:sp>
        <p:sp>
          <p:nvSpPr>
            <p:cNvPr id="26" name="TextBox 25">
              <a:extLst>
                <a:ext uri="{FF2B5EF4-FFF2-40B4-BE49-F238E27FC236}">
                  <a16:creationId xmlns:a16="http://schemas.microsoft.com/office/drawing/2014/main" id="{BBC6B463-4EFF-68AE-D77B-0F3CD99F8025}"/>
                </a:ext>
              </a:extLst>
            </p:cNvPr>
            <p:cNvSpPr txBox="1"/>
            <p:nvPr/>
          </p:nvSpPr>
          <p:spPr>
            <a:xfrm>
              <a:off x="4553640" y="5869120"/>
              <a:ext cx="13771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Wetlands</a:t>
              </a:r>
              <a:endParaRPr lang="en-US" sz="1200" dirty="0">
                <a:solidFill>
                  <a:schemeClr val="tx1">
                    <a:lumMod val="75000"/>
                    <a:lumOff val="25000"/>
                  </a:schemeClr>
                </a:solidFill>
              </a:endParaRPr>
            </a:p>
          </p:txBody>
        </p:sp>
      </p:grpSp>
      <p:pic>
        <p:nvPicPr>
          <p:cNvPr id="30" name="Picture 30">
            <a:extLst>
              <a:ext uri="{FF2B5EF4-FFF2-40B4-BE49-F238E27FC236}">
                <a16:creationId xmlns:a16="http://schemas.microsoft.com/office/drawing/2014/main" id="{E1BB5913-061C-CB5E-43B0-276180E8315B}"/>
              </a:ext>
            </a:extLst>
          </p:cNvPr>
          <p:cNvPicPr>
            <a:picLocks noChangeAspect="1"/>
          </p:cNvPicPr>
          <p:nvPr/>
        </p:nvPicPr>
        <p:blipFill>
          <a:blip r:embed="rId6"/>
          <a:stretch>
            <a:fillRect/>
          </a:stretch>
        </p:blipFill>
        <p:spPr>
          <a:xfrm>
            <a:off x="6254153" y="5322117"/>
            <a:ext cx="1962150" cy="876300"/>
          </a:xfrm>
          <a:prstGeom prst="rect">
            <a:avLst/>
          </a:prstGeom>
        </p:spPr>
      </p:pic>
      <p:pic>
        <p:nvPicPr>
          <p:cNvPr id="31" name="Picture 30">
            <a:extLst>
              <a:ext uri="{FF2B5EF4-FFF2-40B4-BE49-F238E27FC236}">
                <a16:creationId xmlns:a16="http://schemas.microsoft.com/office/drawing/2014/main" id="{9E34A18D-482F-450B-D621-408CDAF245C8}"/>
              </a:ext>
            </a:extLst>
          </p:cNvPr>
          <p:cNvPicPr>
            <a:picLocks noChangeAspect="1"/>
          </p:cNvPicPr>
          <p:nvPr/>
        </p:nvPicPr>
        <p:blipFill>
          <a:blip r:embed="rId6"/>
          <a:stretch>
            <a:fillRect/>
          </a:stretch>
        </p:blipFill>
        <p:spPr>
          <a:xfrm>
            <a:off x="44984" y="5571087"/>
            <a:ext cx="1962150" cy="876300"/>
          </a:xfrm>
          <a:prstGeom prst="rect">
            <a:avLst/>
          </a:prstGeom>
        </p:spPr>
      </p:pic>
      <p:sp>
        <p:nvSpPr>
          <p:cNvPr id="33" name="TextBox 32">
            <a:extLst>
              <a:ext uri="{FF2B5EF4-FFF2-40B4-BE49-F238E27FC236}">
                <a16:creationId xmlns:a16="http://schemas.microsoft.com/office/drawing/2014/main" id="{44FD81DF-9194-4322-97B9-D4BCC0DC5769}"/>
              </a:ext>
            </a:extLst>
          </p:cNvPr>
          <p:cNvSpPr txBox="1"/>
          <p:nvPr/>
        </p:nvSpPr>
        <p:spPr>
          <a:xfrm>
            <a:off x="89703" y="4883818"/>
            <a:ext cx="28103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2.5    5          10 Miles</a:t>
            </a:r>
          </a:p>
        </p:txBody>
      </p:sp>
      <p:pic>
        <p:nvPicPr>
          <p:cNvPr id="35" name="Picture 21" descr="A picture containing icon&#10;&#10;Description automatically generated">
            <a:extLst>
              <a:ext uri="{FF2B5EF4-FFF2-40B4-BE49-F238E27FC236}">
                <a16:creationId xmlns:a16="http://schemas.microsoft.com/office/drawing/2014/main" id="{E36A194A-6E06-94CF-358D-548F21DDEC73}"/>
              </a:ext>
            </a:extLst>
          </p:cNvPr>
          <p:cNvPicPr>
            <a:picLocks noChangeAspect="1"/>
          </p:cNvPicPr>
          <p:nvPr/>
        </p:nvPicPr>
        <p:blipFill>
          <a:blip r:embed="rId7"/>
          <a:stretch>
            <a:fillRect/>
          </a:stretch>
        </p:blipFill>
        <p:spPr>
          <a:xfrm>
            <a:off x="3504720" y="1861169"/>
            <a:ext cx="392055" cy="511117"/>
          </a:xfrm>
          <a:prstGeom prst="rect">
            <a:avLst/>
          </a:prstGeom>
        </p:spPr>
      </p:pic>
      <p:pic>
        <p:nvPicPr>
          <p:cNvPr id="37" name="Picture 21" descr="A picture containing icon&#10;&#10;Description automatically generated">
            <a:extLst>
              <a:ext uri="{FF2B5EF4-FFF2-40B4-BE49-F238E27FC236}">
                <a16:creationId xmlns:a16="http://schemas.microsoft.com/office/drawing/2014/main" id="{08E5EDD3-B649-DF98-AC42-5400C54A7733}"/>
              </a:ext>
            </a:extLst>
          </p:cNvPr>
          <p:cNvPicPr>
            <a:picLocks noChangeAspect="1"/>
          </p:cNvPicPr>
          <p:nvPr/>
        </p:nvPicPr>
        <p:blipFill>
          <a:blip r:embed="rId7"/>
          <a:stretch>
            <a:fillRect/>
          </a:stretch>
        </p:blipFill>
        <p:spPr>
          <a:xfrm>
            <a:off x="10019527" y="1952050"/>
            <a:ext cx="392055" cy="511117"/>
          </a:xfrm>
          <a:prstGeom prst="rect">
            <a:avLst/>
          </a:prstGeom>
        </p:spPr>
      </p:pic>
    </p:spTree>
    <p:extLst>
      <p:ext uri="{BB962C8B-B14F-4D97-AF65-F5344CB8AC3E}">
        <p14:creationId xmlns:p14="http://schemas.microsoft.com/office/powerpoint/2010/main" val="4032833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6235B93A-6C49-2D09-CA75-8FC440674684}"/>
              </a:ext>
            </a:extLst>
          </p:cNvPr>
          <p:cNvPicPr>
            <a:picLocks noChangeAspect="1"/>
          </p:cNvPicPr>
          <p:nvPr/>
        </p:nvPicPr>
        <p:blipFill>
          <a:blip r:embed="rId3"/>
          <a:stretch>
            <a:fillRect/>
          </a:stretch>
        </p:blipFill>
        <p:spPr>
          <a:xfrm>
            <a:off x="6305471" y="1932067"/>
            <a:ext cx="4822676" cy="4147546"/>
          </a:xfrm>
          <a:prstGeom prst="rect">
            <a:avLst/>
          </a:prstGeom>
        </p:spPr>
      </p:pic>
      <p:pic>
        <p:nvPicPr>
          <p:cNvPr id="5" name="Picture 5" descr="Map&#10;&#10;Description automatically generated">
            <a:extLst>
              <a:ext uri="{FF2B5EF4-FFF2-40B4-BE49-F238E27FC236}">
                <a16:creationId xmlns:a16="http://schemas.microsoft.com/office/drawing/2014/main" id="{0FE5633B-28E4-5691-33E2-CB6228806AB3}"/>
              </a:ext>
            </a:extLst>
          </p:cNvPr>
          <p:cNvPicPr>
            <a:picLocks noChangeAspect="1"/>
          </p:cNvPicPr>
          <p:nvPr/>
        </p:nvPicPr>
        <p:blipFill>
          <a:blip r:embed="rId4"/>
          <a:stretch>
            <a:fillRect/>
          </a:stretch>
        </p:blipFill>
        <p:spPr>
          <a:xfrm>
            <a:off x="259322" y="1930602"/>
            <a:ext cx="4808433" cy="4100627"/>
          </a:xfrm>
          <a:prstGeom prst="rect">
            <a:avLst/>
          </a:prstGeom>
        </p:spPr>
      </p:pic>
      <p:sp>
        <p:nvSpPr>
          <p:cNvPr id="7" name="Title 1">
            <a:extLst>
              <a:ext uri="{FF2B5EF4-FFF2-40B4-BE49-F238E27FC236}">
                <a16:creationId xmlns:a16="http://schemas.microsoft.com/office/drawing/2014/main" id="{B23D062F-7913-E56F-B8FF-D1CFDA22057D}"/>
              </a:ext>
            </a:extLst>
          </p:cNvPr>
          <p:cNvSpPr txBox="1">
            <a:spLocks/>
          </p:cNvSpPr>
          <p:nvPr/>
        </p:nvSpPr>
        <p:spPr>
          <a:xfrm>
            <a:off x="222759" y="229285"/>
            <a:ext cx="10841013"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Land Cover Change</a:t>
            </a:r>
            <a:endParaRPr lang="en-US" dirty="0">
              <a:cs typeface="Calibri Light" panose="020F0302020204030204"/>
            </a:endParaRPr>
          </a:p>
        </p:txBody>
      </p:sp>
      <p:sp>
        <p:nvSpPr>
          <p:cNvPr id="9" name="TextBox 8">
            <a:extLst>
              <a:ext uri="{FF2B5EF4-FFF2-40B4-BE49-F238E27FC236}">
                <a16:creationId xmlns:a16="http://schemas.microsoft.com/office/drawing/2014/main" id="{046CE930-3D7A-6ED6-D947-B906E1E3A329}"/>
              </a:ext>
            </a:extLst>
          </p:cNvPr>
          <p:cNvSpPr txBox="1"/>
          <p:nvPr/>
        </p:nvSpPr>
        <p:spPr>
          <a:xfrm>
            <a:off x="216487" y="1286615"/>
            <a:ext cx="40795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2001 Northeast Wyandotte Retention Ratios</a:t>
            </a:r>
            <a:endParaRPr lang="en-US" b="1"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40E96605-C610-8EBF-8122-8DA19EA73C33}"/>
              </a:ext>
            </a:extLst>
          </p:cNvPr>
          <p:cNvSpPr txBox="1"/>
          <p:nvPr/>
        </p:nvSpPr>
        <p:spPr>
          <a:xfrm>
            <a:off x="202120" y="5645799"/>
            <a:ext cx="3294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2.5        5                   10 Miles</a:t>
            </a:r>
          </a:p>
        </p:txBody>
      </p:sp>
      <p:sp>
        <p:nvSpPr>
          <p:cNvPr id="12" name="TextBox 11">
            <a:extLst>
              <a:ext uri="{FF2B5EF4-FFF2-40B4-BE49-F238E27FC236}">
                <a16:creationId xmlns:a16="http://schemas.microsoft.com/office/drawing/2014/main" id="{9A77F423-3B5F-8D58-B1C9-B9F5E4BEED74}"/>
              </a:ext>
            </a:extLst>
          </p:cNvPr>
          <p:cNvSpPr txBox="1"/>
          <p:nvPr/>
        </p:nvSpPr>
        <p:spPr>
          <a:xfrm>
            <a:off x="6226904" y="5688527"/>
            <a:ext cx="3294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2.5        5                    10 Miles</a:t>
            </a:r>
          </a:p>
        </p:txBody>
      </p:sp>
      <p:sp>
        <p:nvSpPr>
          <p:cNvPr id="13" name="TextBox 1">
            <a:extLst>
              <a:ext uri="{FF2B5EF4-FFF2-40B4-BE49-F238E27FC236}">
                <a16:creationId xmlns:a16="http://schemas.microsoft.com/office/drawing/2014/main" id="{2E2025EB-6CDB-DB8A-2890-83A7A3C6AE52}"/>
              </a:ext>
            </a:extLst>
          </p:cNvPr>
          <p:cNvSpPr txBox="1"/>
          <p:nvPr/>
        </p:nvSpPr>
        <p:spPr>
          <a:xfrm>
            <a:off x="6355215" y="1286614"/>
            <a:ext cx="407957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tx1">
                    <a:lumMod val="75000"/>
                    <a:lumOff val="25000"/>
                  </a:schemeClr>
                </a:solidFill>
                <a:latin typeface="Century Gothic"/>
              </a:rPr>
              <a:t>2019 Land Cover Northeast Wyandotte Retention Ratios</a:t>
            </a:r>
            <a:endParaRPr lang="en-US" b="1" dirty="0">
              <a:solidFill>
                <a:schemeClr val="tx1">
                  <a:lumMod val="75000"/>
                  <a:lumOff val="25000"/>
                </a:schemeClr>
              </a:solidFill>
              <a:cs typeface="Calibri"/>
            </a:endParaRPr>
          </a:p>
        </p:txBody>
      </p:sp>
      <p:grpSp>
        <p:nvGrpSpPr>
          <p:cNvPr id="25" name="Group 24">
            <a:extLst>
              <a:ext uri="{FF2B5EF4-FFF2-40B4-BE49-F238E27FC236}">
                <a16:creationId xmlns:a16="http://schemas.microsoft.com/office/drawing/2014/main" id="{39BAE6CF-A0F5-82B5-B9DD-C451388D624B}"/>
              </a:ext>
            </a:extLst>
          </p:cNvPr>
          <p:cNvGrpSpPr/>
          <p:nvPr/>
        </p:nvGrpSpPr>
        <p:grpSpPr>
          <a:xfrm>
            <a:off x="5030293" y="2918048"/>
            <a:ext cx="1398294" cy="1627540"/>
            <a:chOff x="4773820" y="2918048"/>
            <a:chExt cx="1398294" cy="1627540"/>
          </a:xfrm>
        </p:grpSpPr>
        <p:sp>
          <p:nvSpPr>
            <p:cNvPr id="15" name="TextBox 14">
              <a:extLst>
                <a:ext uri="{FF2B5EF4-FFF2-40B4-BE49-F238E27FC236}">
                  <a16:creationId xmlns:a16="http://schemas.microsoft.com/office/drawing/2014/main" id="{9D0392F0-6014-81A2-AA74-60698D3F2144}"/>
                </a:ext>
              </a:extLst>
            </p:cNvPr>
            <p:cNvSpPr txBox="1"/>
            <p:nvPr/>
          </p:nvSpPr>
          <p:spPr>
            <a:xfrm>
              <a:off x="4823017" y="2918048"/>
              <a:ext cx="7200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 .11</a:t>
              </a:r>
            </a:p>
          </p:txBody>
        </p:sp>
        <p:sp>
          <p:nvSpPr>
            <p:cNvPr id="17" name="TextBox 16">
              <a:extLst>
                <a:ext uri="{FF2B5EF4-FFF2-40B4-BE49-F238E27FC236}">
                  <a16:creationId xmlns:a16="http://schemas.microsoft.com/office/drawing/2014/main" id="{798AE0ED-7462-C912-C139-D55AABF1D0D2}"/>
                </a:ext>
              </a:extLst>
            </p:cNvPr>
            <p:cNvSpPr txBox="1"/>
            <p:nvPr/>
          </p:nvSpPr>
          <p:spPr>
            <a:xfrm>
              <a:off x="4788061" y="3254914"/>
              <a:ext cx="12723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.111 - .178</a:t>
              </a:r>
            </a:p>
          </p:txBody>
        </p:sp>
        <p:sp>
          <p:nvSpPr>
            <p:cNvPr id="19" name="TextBox 18">
              <a:extLst>
                <a:ext uri="{FF2B5EF4-FFF2-40B4-BE49-F238E27FC236}">
                  <a16:creationId xmlns:a16="http://schemas.microsoft.com/office/drawing/2014/main" id="{6DAEF367-C736-BC14-3C3E-821F8DCA5969}"/>
                </a:ext>
              </a:extLst>
            </p:cNvPr>
            <p:cNvSpPr txBox="1"/>
            <p:nvPr/>
          </p:nvSpPr>
          <p:spPr>
            <a:xfrm>
              <a:off x="4773820" y="3577797"/>
              <a:ext cx="1391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.179 - .307</a:t>
              </a:r>
              <a:endParaRPr lang="en-US" sz="1400" dirty="0">
                <a:solidFill>
                  <a:schemeClr val="tx1">
                    <a:lumMod val="75000"/>
                    <a:lumOff val="25000"/>
                  </a:schemeClr>
                </a:solidFill>
                <a:latin typeface="Century Gothic"/>
              </a:endParaRPr>
            </a:p>
          </p:txBody>
        </p:sp>
        <p:sp>
          <p:nvSpPr>
            <p:cNvPr id="21" name="TextBox 20">
              <a:extLst>
                <a:ext uri="{FF2B5EF4-FFF2-40B4-BE49-F238E27FC236}">
                  <a16:creationId xmlns:a16="http://schemas.microsoft.com/office/drawing/2014/main" id="{E53394CD-22EC-64AE-BC22-0EA48FC1457C}"/>
                </a:ext>
              </a:extLst>
            </p:cNvPr>
            <p:cNvSpPr txBox="1"/>
            <p:nvPr/>
          </p:nvSpPr>
          <p:spPr>
            <a:xfrm>
              <a:off x="4787932" y="3915188"/>
              <a:ext cx="1384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.308 - .508</a:t>
              </a:r>
            </a:p>
          </p:txBody>
        </p:sp>
        <p:sp>
          <p:nvSpPr>
            <p:cNvPr id="23" name="TextBox 22">
              <a:extLst>
                <a:ext uri="{FF2B5EF4-FFF2-40B4-BE49-F238E27FC236}">
                  <a16:creationId xmlns:a16="http://schemas.microsoft.com/office/drawing/2014/main" id="{4B932FD3-83BA-5BAB-A276-763D0C47DD09}"/>
                </a:ext>
              </a:extLst>
            </p:cNvPr>
            <p:cNvSpPr txBox="1"/>
            <p:nvPr/>
          </p:nvSpPr>
          <p:spPr>
            <a:xfrm>
              <a:off x="4802175" y="4237811"/>
              <a:ext cx="9227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.509 - .7</a:t>
              </a:r>
            </a:p>
          </p:txBody>
        </p:sp>
      </p:grpSp>
      <p:grpSp>
        <p:nvGrpSpPr>
          <p:cNvPr id="36" name="Group 35">
            <a:extLst>
              <a:ext uri="{FF2B5EF4-FFF2-40B4-BE49-F238E27FC236}">
                <a16:creationId xmlns:a16="http://schemas.microsoft.com/office/drawing/2014/main" id="{F6BD94B0-821B-B999-CFD0-A9F640F3B197}"/>
              </a:ext>
            </a:extLst>
          </p:cNvPr>
          <p:cNvGrpSpPr/>
          <p:nvPr/>
        </p:nvGrpSpPr>
        <p:grpSpPr>
          <a:xfrm>
            <a:off x="11076442" y="2918047"/>
            <a:ext cx="1398294" cy="1627540"/>
            <a:chOff x="4773820" y="2918048"/>
            <a:chExt cx="1398294" cy="1627540"/>
          </a:xfrm>
        </p:grpSpPr>
        <p:sp>
          <p:nvSpPr>
            <p:cNvPr id="37" name="TextBox 36">
              <a:extLst>
                <a:ext uri="{FF2B5EF4-FFF2-40B4-BE49-F238E27FC236}">
                  <a16:creationId xmlns:a16="http://schemas.microsoft.com/office/drawing/2014/main" id="{9F35AB70-A14E-9FD5-420D-943C72C3961A}"/>
                </a:ext>
              </a:extLst>
            </p:cNvPr>
            <p:cNvSpPr txBox="1"/>
            <p:nvPr/>
          </p:nvSpPr>
          <p:spPr>
            <a:xfrm>
              <a:off x="4823017" y="2918048"/>
              <a:ext cx="7200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 .11</a:t>
              </a:r>
            </a:p>
          </p:txBody>
        </p:sp>
        <p:sp>
          <p:nvSpPr>
            <p:cNvPr id="38" name="TextBox 37">
              <a:extLst>
                <a:ext uri="{FF2B5EF4-FFF2-40B4-BE49-F238E27FC236}">
                  <a16:creationId xmlns:a16="http://schemas.microsoft.com/office/drawing/2014/main" id="{D60D73D9-3F6C-F3E5-EE04-62A166FA55F2}"/>
                </a:ext>
              </a:extLst>
            </p:cNvPr>
            <p:cNvSpPr txBox="1"/>
            <p:nvPr/>
          </p:nvSpPr>
          <p:spPr>
            <a:xfrm>
              <a:off x="4788061" y="3254914"/>
              <a:ext cx="12723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.111 - .178</a:t>
              </a:r>
            </a:p>
          </p:txBody>
        </p:sp>
        <p:sp>
          <p:nvSpPr>
            <p:cNvPr id="39" name="TextBox 38">
              <a:extLst>
                <a:ext uri="{FF2B5EF4-FFF2-40B4-BE49-F238E27FC236}">
                  <a16:creationId xmlns:a16="http://schemas.microsoft.com/office/drawing/2014/main" id="{65089B90-8B52-7140-96CF-37EAE00A6052}"/>
                </a:ext>
              </a:extLst>
            </p:cNvPr>
            <p:cNvSpPr txBox="1"/>
            <p:nvPr/>
          </p:nvSpPr>
          <p:spPr>
            <a:xfrm>
              <a:off x="4773820" y="3577797"/>
              <a:ext cx="139117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.179 - .307</a:t>
              </a:r>
              <a:endParaRPr lang="en-US" sz="1400"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940FE89E-970F-CD29-3BB6-267F4FE812BE}"/>
                </a:ext>
              </a:extLst>
            </p:cNvPr>
            <p:cNvSpPr txBox="1"/>
            <p:nvPr/>
          </p:nvSpPr>
          <p:spPr>
            <a:xfrm>
              <a:off x="4787932" y="3915188"/>
              <a:ext cx="1384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.308 - .508</a:t>
              </a:r>
            </a:p>
          </p:txBody>
        </p:sp>
        <p:sp>
          <p:nvSpPr>
            <p:cNvPr id="41" name="TextBox 40">
              <a:extLst>
                <a:ext uri="{FF2B5EF4-FFF2-40B4-BE49-F238E27FC236}">
                  <a16:creationId xmlns:a16="http://schemas.microsoft.com/office/drawing/2014/main" id="{E672B4DC-BD00-A93F-ADB7-B5811EA469F4}"/>
                </a:ext>
              </a:extLst>
            </p:cNvPr>
            <p:cNvSpPr txBox="1"/>
            <p:nvPr/>
          </p:nvSpPr>
          <p:spPr>
            <a:xfrm>
              <a:off x="4802175" y="4237811"/>
              <a:ext cx="9227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.509 - .7</a:t>
              </a:r>
            </a:p>
          </p:txBody>
        </p:sp>
      </p:grpSp>
      <p:sp>
        <p:nvSpPr>
          <p:cNvPr id="42" name="Rectangle 41">
            <a:extLst>
              <a:ext uri="{FF2B5EF4-FFF2-40B4-BE49-F238E27FC236}">
                <a16:creationId xmlns:a16="http://schemas.microsoft.com/office/drawing/2014/main" id="{CB749651-F746-5EE2-1CF2-C2D6FEAF09E9}"/>
              </a:ext>
            </a:extLst>
          </p:cNvPr>
          <p:cNvSpPr/>
          <p:nvPr/>
        </p:nvSpPr>
        <p:spPr>
          <a:xfrm>
            <a:off x="2670577" y="2132496"/>
            <a:ext cx="1181651" cy="11153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43" name="Rectangle 42">
            <a:extLst>
              <a:ext uri="{FF2B5EF4-FFF2-40B4-BE49-F238E27FC236}">
                <a16:creationId xmlns:a16="http://schemas.microsoft.com/office/drawing/2014/main" id="{B8CBC224-3544-14E7-BD62-7528537F1CDC}"/>
              </a:ext>
            </a:extLst>
          </p:cNvPr>
          <p:cNvSpPr/>
          <p:nvPr/>
        </p:nvSpPr>
        <p:spPr>
          <a:xfrm>
            <a:off x="8689272" y="2176670"/>
            <a:ext cx="1181651" cy="11153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45" name="Picture 21" descr="A picture containing icon&#10;&#10;Description automatically generated">
            <a:extLst>
              <a:ext uri="{FF2B5EF4-FFF2-40B4-BE49-F238E27FC236}">
                <a16:creationId xmlns:a16="http://schemas.microsoft.com/office/drawing/2014/main" id="{5DA78F1A-28A5-2F2B-A6FF-E175E1457E0F}"/>
              </a:ext>
            </a:extLst>
          </p:cNvPr>
          <p:cNvPicPr>
            <a:picLocks noChangeAspect="1"/>
          </p:cNvPicPr>
          <p:nvPr/>
        </p:nvPicPr>
        <p:blipFill>
          <a:blip r:embed="rId5"/>
          <a:stretch>
            <a:fillRect/>
          </a:stretch>
        </p:blipFill>
        <p:spPr>
          <a:xfrm>
            <a:off x="4096753" y="1931077"/>
            <a:ext cx="392055" cy="511117"/>
          </a:xfrm>
          <a:prstGeom prst="rect">
            <a:avLst/>
          </a:prstGeom>
        </p:spPr>
      </p:pic>
      <p:pic>
        <p:nvPicPr>
          <p:cNvPr id="46" name="Picture 21" descr="A picture containing icon&#10;&#10;Description automatically generated">
            <a:extLst>
              <a:ext uri="{FF2B5EF4-FFF2-40B4-BE49-F238E27FC236}">
                <a16:creationId xmlns:a16="http://schemas.microsoft.com/office/drawing/2014/main" id="{26E10AC2-8E29-E0B0-5127-13E1BFA13275}"/>
              </a:ext>
            </a:extLst>
          </p:cNvPr>
          <p:cNvPicPr>
            <a:picLocks noChangeAspect="1"/>
          </p:cNvPicPr>
          <p:nvPr/>
        </p:nvPicPr>
        <p:blipFill>
          <a:blip r:embed="rId5"/>
          <a:stretch>
            <a:fillRect/>
          </a:stretch>
        </p:blipFill>
        <p:spPr>
          <a:xfrm>
            <a:off x="10129252" y="1931076"/>
            <a:ext cx="392055" cy="511117"/>
          </a:xfrm>
          <a:prstGeom prst="rect">
            <a:avLst/>
          </a:prstGeom>
        </p:spPr>
      </p:pic>
    </p:spTree>
    <p:extLst>
      <p:ext uri="{BB962C8B-B14F-4D97-AF65-F5344CB8AC3E}">
        <p14:creationId xmlns:p14="http://schemas.microsoft.com/office/powerpoint/2010/main" val="4284441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B460DF3C-F3AA-4EBD-39F7-D029B964EAC6}"/>
              </a:ext>
            </a:extLst>
          </p:cNvPr>
          <p:cNvSpPr txBox="1">
            <a:spLocks/>
          </p:cNvSpPr>
          <p:nvPr/>
        </p:nvSpPr>
        <p:spPr>
          <a:xfrm>
            <a:off x="227949" y="250851"/>
            <a:ext cx="11838706"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METHODS: Green Infrastructure Analysis</a:t>
            </a:r>
            <a:endParaRPr lang="en-US" sz="4000" b="1" dirty="0">
              <a:solidFill>
                <a:srgbClr val="BA3A50"/>
              </a:solidFill>
              <a:latin typeface="Century Gothic" panose="020B0502020202020204" pitchFamily="34" charset="0"/>
            </a:endParaRPr>
          </a:p>
        </p:txBody>
      </p:sp>
      <p:grpSp>
        <p:nvGrpSpPr>
          <p:cNvPr id="6" name="Group 5">
            <a:extLst>
              <a:ext uri="{FF2B5EF4-FFF2-40B4-BE49-F238E27FC236}">
                <a16:creationId xmlns:a16="http://schemas.microsoft.com/office/drawing/2014/main" id="{38A7E99C-D293-48FA-A201-BFF9091516B4}"/>
              </a:ext>
            </a:extLst>
          </p:cNvPr>
          <p:cNvGrpSpPr/>
          <p:nvPr/>
        </p:nvGrpSpPr>
        <p:grpSpPr>
          <a:xfrm>
            <a:off x="791245" y="1985046"/>
            <a:ext cx="10609510" cy="2915881"/>
            <a:chOff x="1193470" y="1628210"/>
            <a:chExt cx="10609510" cy="2915881"/>
          </a:xfrm>
        </p:grpSpPr>
        <p:sp>
          <p:nvSpPr>
            <p:cNvPr id="17" name="Oval 16">
              <a:extLst>
                <a:ext uri="{FF2B5EF4-FFF2-40B4-BE49-F238E27FC236}">
                  <a16:creationId xmlns:a16="http://schemas.microsoft.com/office/drawing/2014/main" id="{FD0F93F4-EBC6-6014-02DD-3B8E9DC5A003}"/>
                </a:ext>
              </a:extLst>
            </p:cNvPr>
            <p:cNvSpPr/>
            <p:nvPr/>
          </p:nvSpPr>
          <p:spPr>
            <a:xfrm>
              <a:off x="1680939" y="3629691"/>
              <a:ext cx="6177660" cy="914400"/>
            </a:xfrm>
            <a:prstGeom prst="ellipse">
              <a:avLst/>
            </a:prstGeom>
            <a:solidFill>
              <a:schemeClr val="accent2"/>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rPr>
                <a:t>Social Vulnerability Index/Rank</a:t>
              </a:r>
            </a:p>
          </p:txBody>
        </p:sp>
        <p:sp>
          <p:nvSpPr>
            <p:cNvPr id="13" name="Rounded Rectangle 16">
              <a:extLst>
                <a:ext uri="{FF2B5EF4-FFF2-40B4-BE49-F238E27FC236}">
                  <a16:creationId xmlns:a16="http://schemas.microsoft.com/office/drawing/2014/main" id="{E9DF6D19-EBF2-FBB0-2020-0F0BAF3008FF}"/>
                </a:ext>
              </a:extLst>
            </p:cNvPr>
            <p:cNvSpPr/>
            <p:nvPr/>
          </p:nvSpPr>
          <p:spPr>
            <a:xfrm>
              <a:off x="9539531" y="3501703"/>
              <a:ext cx="2263449" cy="920481"/>
            </a:xfrm>
            <a:prstGeom prst="roundRect">
              <a:avLst/>
            </a:prstGeom>
            <a:solidFill>
              <a:srgbClr val="9C4848"/>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rPr>
                <a:t>Stormwater Retention Ratio</a:t>
              </a:r>
              <a:endParaRPr lang="en-US" dirty="0">
                <a:solidFill>
                  <a:schemeClr val="bg1"/>
                </a:solidFill>
              </a:endParaRPr>
            </a:p>
          </p:txBody>
        </p:sp>
        <p:grpSp>
          <p:nvGrpSpPr>
            <p:cNvPr id="2" name="Group 1">
              <a:extLst>
                <a:ext uri="{FF2B5EF4-FFF2-40B4-BE49-F238E27FC236}">
                  <a16:creationId xmlns:a16="http://schemas.microsoft.com/office/drawing/2014/main" id="{FD3E8C2A-879A-D2CB-D138-C1E662D75044}"/>
                </a:ext>
              </a:extLst>
            </p:cNvPr>
            <p:cNvGrpSpPr/>
            <p:nvPr/>
          </p:nvGrpSpPr>
          <p:grpSpPr>
            <a:xfrm>
              <a:off x="1193470" y="1628210"/>
              <a:ext cx="9805852" cy="1876226"/>
              <a:chOff x="1193470" y="1628210"/>
              <a:chExt cx="9805852" cy="1876226"/>
            </a:xfrm>
          </p:grpSpPr>
          <p:sp>
            <p:nvSpPr>
              <p:cNvPr id="3" name="Rounded Rectangle 6">
                <a:extLst>
                  <a:ext uri="{FF2B5EF4-FFF2-40B4-BE49-F238E27FC236}">
                    <a16:creationId xmlns:a16="http://schemas.microsoft.com/office/drawing/2014/main" id="{D0EADBEE-C9C6-C51F-C7F5-D06518B93EC2}"/>
                  </a:ext>
                </a:extLst>
              </p:cNvPr>
              <p:cNvSpPr/>
              <p:nvPr/>
            </p:nvSpPr>
            <p:spPr>
              <a:xfrm>
                <a:off x="1193470" y="1633224"/>
                <a:ext cx="1554480" cy="914400"/>
              </a:xfrm>
              <a:prstGeom prst="roundRect">
                <a:avLst/>
              </a:prstGeom>
              <a:solidFill>
                <a:schemeClr val="accent4"/>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Century Gothic"/>
                  </a:rPr>
                  <a:t>% Non-White Population</a:t>
                </a:r>
              </a:p>
            </p:txBody>
          </p:sp>
          <p:sp>
            <p:nvSpPr>
              <p:cNvPr id="5" name="Rounded Rectangle 7">
                <a:extLst>
                  <a:ext uri="{FF2B5EF4-FFF2-40B4-BE49-F238E27FC236}">
                    <a16:creationId xmlns:a16="http://schemas.microsoft.com/office/drawing/2014/main" id="{BE716210-1307-845A-00E8-BB945DAD477B}"/>
                  </a:ext>
                </a:extLst>
              </p:cNvPr>
              <p:cNvSpPr/>
              <p:nvPr/>
            </p:nvSpPr>
            <p:spPr>
              <a:xfrm>
                <a:off x="3940629" y="1630939"/>
                <a:ext cx="1554480" cy="914400"/>
              </a:xfrm>
              <a:prstGeom prst="roundRect">
                <a:avLst/>
              </a:prstGeom>
              <a:solidFill>
                <a:schemeClr val="accent4"/>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Century Gothic"/>
                  </a:rPr>
                  <a:t>Median Income</a:t>
                </a:r>
              </a:p>
            </p:txBody>
          </p:sp>
          <p:sp>
            <p:nvSpPr>
              <p:cNvPr id="7" name="Rounded Rectangle 9">
                <a:extLst>
                  <a:ext uri="{FF2B5EF4-FFF2-40B4-BE49-F238E27FC236}">
                    <a16:creationId xmlns:a16="http://schemas.microsoft.com/office/drawing/2014/main" id="{8A413D12-A6E8-5A31-2195-8B5191BF6076}"/>
                  </a:ext>
                </a:extLst>
              </p:cNvPr>
              <p:cNvSpPr/>
              <p:nvPr/>
            </p:nvSpPr>
            <p:spPr>
              <a:xfrm>
                <a:off x="6697683" y="1628210"/>
                <a:ext cx="1659182" cy="920216"/>
              </a:xfrm>
              <a:prstGeom prst="roundRect">
                <a:avLst/>
              </a:prstGeom>
              <a:solidFill>
                <a:schemeClr val="accent4"/>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Century Gothic"/>
                  </a:rPr>
                  <a:t>% No High School Diploma</a:t>
                </a:r>
                <a:endParaRPr lang="en-US" sz="1600" dirty="0">
                  <a:solidFill>
                    <a:schemeClr val="bg1"/>
                  </a:solidFill>
                  <a:latin typeface="Century Gothic" panose="020B0502020202020204" pitchFamily="34" charset="0"/>
                </a:endParaRPr>
              </a:p>
            </p:txBody>
          </p:sp>
          <p:sp>
            <p:nvSpPr>
              <p:cNvPr id="9" name="Rounded Rectangle 11">
                <a:extLst>
                  <a:ext uri="{FF2B5EF4-FFF2-40B4-BE49-F238E27FC236}">
                    <a16:creationId xmlns:a16="http://schemas.microsoft.com/office/drawing/2014/main" id="{1400A540-2DA1-C6D2-DDA7-BB08916851D8}"/>
                  </a:ext>
                </a:extLst>
              </p:cNvPr>
              <p:cNvSpPr/>
              <p:nvPr/>
            </p:nvSpPr>
            <p:spPr>
              <a:xfrm>
                <a:off x="9444842" y="1634523"/>
                <a:ext cx="1554480" cy="914400"/>
              </a:xfrm>
              <a:prstGeom prst="roundRect">
                <a:avLst/>
              </a:prstGeom>
              <a:solidFill>
                <a:schemeClr val="accent6">
                  <a:lumMod val="60000"/>
                  <a:lumOff val="40000"/>
                </a:schemeClr>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rPr>
                  <a:t>Census Block Group</a:t>
                </a:r>
              </a:p>
            </p:txBody>
          </p:sp>
          <p:cxnSp>
            <p:nvCxnSpPr>
              <p:cNvPr id="19" name="Straight Connector 18">
                <a:extLst>
                  <a:ext uri="{FF2B5EF4-FFF2-40B4-BE49-F238E27FC236}">
                    <a16:creationId xmlns:a16="http://schemas.microsoft.com/office/drawing/2014/main" id="{17DE6F89-5224-BB28-BEAA-6C4C8A5F0917}"/>
                  </a:ext>
                </a:extLst>
              </p:cNvPr>
              <p:cNvCxnSpPr/>
              <p:nvPr/>
            </p:nvCxnSpPr>
            <p:spPr>
              <a:xfrm flipH="1">
                <a:off x="4753002" y="2555635"/>
                <a:ext cx="1" cy="195769"/>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7AD5AEB-6BB6-2729-BABD-922ED93EC137}"/>
                  </a:ext>
                </a:extLst>
              </p:cNvPr>
              <p:cNvCxnSpPr/>
              <p:nvPr/>
            </p:nvCxnSpPr>
            <p:spPr>
              <a:xfrm flipH="1">
                <a:off x="7472709" y="2548509"/>
                <a:ext cx="1" cy="195769"/>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00825E1-DA9F-E4F4-06A3-EAF2D29C7D23}"/>
                  </a:ext>
                </a:extLst>
              </p:cNvPr>
              <p:cNvCxnSpPr/>
              <p:nvPr/>
            </p:nvCxnSpPr>
            <p:spPr>
              <a:xfrm flipV="1">
                <a:off x="1927262" y="2769550"/>
                <a:ext cx="5579189" cy="674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3EA2E51-E111-1095-0356-8732528BA375}"/>
                  </a:ext>
                </a:extLst>
              </p:cNvPr>
              <p:cNvCxnSpPr>
                <a:cxnSpLocks/>
              </p:cNvCxnSpPr>
              <p:nvPr/>
            </p:nvCxnSpPr>
            <p:spPr>
              <a:xfrm flipH="1">
                <a:off x="1936812" y="2561535"/>
                <a:ext cx="1" cy="19576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1AD78273-AAD4-2BA1-A586-CB8B62BA3B8C}"/>
                  </a:ext>
                </a:extLst>
              </p:cNvPr>
              <p:cNvCxnSpPr>
                <a:cxnSpLocks/>
              </p:cNvCxnSpPr>
              <p:nvPr/>
            </p:nvCxnSpPr>
            <p:spPr>
              <a:xfrm flipH="1">
                <a:off x="4748367" y="2749188"/>
                <a:ext cx="9767" cy="755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764A25F5-E29E-4CBC-CA65-8E8599FAB987}"/>
                </a:ext>
              </a:extLst>
            </p:cNvPr>
            <p:cNvSpPr txBox="1"/>
            <p:nvPr/>
          </p:nvSpPr>
          <p:spPr>
            <a:xfrm>
              <a:off x="5095511" y="3036366"/>
              <a:ext cx="39927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cs typeface="Calibri"/>
                </a:rPr>
                <a:t>Principal Component Analysis</a:t>
              </a:r>
              <a:endParaRPr lang="en-US" dirty="0">
                <a:solidFill>
                  <a:schemeClr val="tx1">
                    <a:lumMod val="75000"/>
                    <a:lumOff val="25000"/>
                  </a:schemeClr>
                </a:solidFill>
                <a:latin typeface="Century Gothic" panose="020B0502020202020204" pitchFamily="34" charset="0"/>
              </a:endParaRPr>
            </a:p>
          </p:txBody>
        </p:sp>
        <p:sp>
          <p:nvSpPr>
            <p:cNvPr id="8" name="Arrow: Left-Right 7">
              <a:extLst>
                <a:ext uri="{FF2B5EF4-FFF2-40B4-BE49-F238E27FC236}">
                  <a16:creationId xmlns:a16="http://schemas.microsoft.com/office/drawing/2014/main" id="{7BFD81EB-8286-F3D0-6C1B-C09846078425}"/>
                </a:ext>
              </a:extLst>
            </p:cNvPr>
            <p:cNvSpPr/>
            <p:nvPr/>
          </p:nvSpPr>
          <p:spPr>
            <a:xfrm>
              <a:off x="7998233" y="3899604"/>
              <a:ext cx="1215709" cy="2908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8703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2759" y="229285"/>
            <a:ext cx="10841013"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Socioeconomic Implications</a:t>
            </a:r>
            <a:endParaRPr lang="en-US" dirty="0">
              <a:cs typeface="Calibri Light" panose="020F0302020204030204"/>
            </a:endParaRPr>
          </a:p>
        </p:txBody>
      </p:sp>
      <p:pic>
        <p:nvPicPr>
          <p:cNvPr id="7" name="Picture 8" descr="Diagram&#10;&#10;Description automatically generated">
            <a:extLst>
              <a:ext uri="{FF2B5EF4-FFF2-40B4-BE49-F238E27FC236}">
                <a16:creationId xmlns:a16="http://schemas.microsoft.com/office/drawing/2014/main" id="{305E6DDB-DF79-996E-CC92-16D4B6959883}"/>
              </a:ext>
            </a:extLst>
          </p:cNvPr>
          <p:cNvPicPr>
            <a:picLocks noChangeAspect="1"/>
          </p:cNvPicPr>
          <p:nvPr/>
        </p:nvPicPr>
        <p:blipFill>
          <a:blip r:embed="rId3"/>
          <a:stretch>
            <a:fillRect/>
          </a:stretch>
        </p:blipFill>
        <p:spPr>
          <a:xfrm>
            <a:off x="1070514" y="1096452"/>
            <a:ext cx="3746809" cy="5529315"/>
          </a:xfrm>
          <a:prstGeom prst="rect">
            <a:avLst/>
          </a:prstGeom>
        </p:spPr>
      </p:pic>
      <p:pic>
        <p:nvPicPr>
          <p:cNvPr id="6" name="Picture 6" descr="Icon&#10;&#10;Description automatically generated">
            <a:extLst>
              <a:ext uri="{FF2B5EF4-FFF2-40B4-BE49-F238E27FC236}">
                <a16:creationId xmlns:a16="http://schemas.microsoft.com/office/drawing/2014/main" id="{46212729-F42E-541E-F794-99B5ACB6DEEE}"/>
              </a:ext>
            </a:extLst>
          </p:cNvPr>
          <p:cNvPicPr>
            <a:picLocks noChangeAspect="1"/>
          </p:cNvPicPr>
          <p:nvPr/>
        </p:nvPicPr>
        <p:blipFill>
          <a:blip r:embed="rId4"/>
          <a:stretch>
            <a:fillRect/>
          </a:stretch>
        </p:blipFill>
        <p:spPr>
          <a:xfrm>
            <a:off x="3917792" y="1640972"/>
            <a:ext cx="1276815" cy="1754691"/>
          </a:xfrm>
          <a:prstGeom prst="rect">
            <a:avLst/>
          </a:prstGeom>
        </p:spPr>
      </p:pic>
      <p:pic>
        <p:nvPicPr>
          <p:cNvPr id="9" name="Picture 6" descr="Icon&#10;&#10;Description automatically generated">
            <a:extLst>
              <a:ext uri="{FF2B5EF4-FFF2-40B4-BE49-F238E27FC236}">
                <a16:creationId xmlns:a16="http://schemas.microsoft.com/office/drawing/2014/main" id="{E57376C6-5575-8F9F-D678-F3458C03DD36}"/>
              </a:ext>
            </a:extLst>
          </p:cNvPr>
          <p:cNvPicPr>
            <a:picLocks noChangeAspect="1"/>
          </p:cNvPicPr>
          <p:nvPr/>
        </p:nvPicPr>
        <p:blipFill rotWithShape="1">
          <a:blip r:embed="rId4"/>
          <a:srcRect l="556" t="6882" r="54382"/>
          <a:stretch/>
        </p:blipFill>
        <p:spPr>
          <a:xfrm rot="10800000">
            <a:off x="3988210" y="4320999"/>
            <a:ext cx="575364" cy="1633925"/>
          </a:xfrm>
          <a:prstGeom prst="rect">
            <a:avLst/>
          </a:prstGeom>
        </p:spPr>
      </p:pic>
      <p:pic>
        <p:nvPicPr>
          <p:cNvPr id="10" name="Picture 10">
            <a:extLst>
              <a:ext uri="{FF2B5EF4-FFF2-40B4-BE49-F238E27FC236}">
                <a16:creationId xmlns:a16="http://schemas.microsoft.com/office/drawing/2014/main" id="{FF333C51-D1A5-2462-64F2-6E445A5BB34F}"/>
              </a:ext>
            </a:extLst>
          </p:cNvPr>
          <p:cNvPicPr>
            <a:picLocks noChangeAspect="1"/>
          </p:cNvPicPr>
          <p:nvPr/>
        </p:nvPicPr>
        <p:blipFill>
          <a:blip r:embed="rId5"/>
          <a:stretch>
            <a:fillRect/>
          </a:stretch>
        </p:blipFill>
        <p:spPr>
          <a:xfrm>
            <a:off x="6116961" y="1132162"/>
            <a:ext cx="3331680" cy="5452946"/>
          </a:xfrm>
          <a:prstGeom prst="rect">
            <a:avLst/>
          </a:prstGeom>
        </p:spPr>
      </p:pic>
      <p:pic>
        <p:nvPicPr>
          <p:cNvPr id="12" name="Picture 6" descr="Icon&#10;&#10;Description automatically generated">
            <a:extLst>
              <a:ext uri="{FF2B5EF4-FFF2-40B4-BE49-F238E27FC236}">
                <a16:creationId xmlns:a16="http://schemas.microsoft.com/office/drawing/2014/main" id="{049281BC-6250-678D-E78D-07A69137B51F}"/>
              </a:ext>
            </a:extLst>
          </p:cNvPr>
          <p:cNvPicPr>
            <a:picLocks noChangeAspect="1"/>
          </p:cNvPicPr>
          <p:nvPr/>
        </p:nvPicPr>
        <p:blipFill>
          <a:blip r:embed="rId4"/>
          <a:stretch>
            <a:fillRect/>
          </a:stretch>
        </p:blipFill>
        <p:spPr>
          <a:xfrm>
            <a:off x="8946869" y="4365030"/>
            <a:ext cx="1276815" cy="1754691"/>
          </a:xfrm>
          <a:prstGeom prst="rect">
            <a:avLst/>
          </a:prstGeom>
        </p:spPr>
      </p:pic>
      <p:sp>
        <p:nvSpPr>
          <p:cNvPr id="3" name="TextBox 2">
            <a:extLst>
              <a:ext uri="{FF2B5EF4-FFF2-40B4-BE49-F238E27FC236}">
                <a16:creationId xmlns:a16="http://schemas.microsoft.com/office/drawing/2014/main" id="{1FDBF3C8-3F24-9991-6778-89355617D544}"/>
              </a:ext>
            </a:extLst>
          </p:cNvPr>
          <p:cNvSpPr txBox="1"/>
          <p:nvPr/>
        </p:nvSpPr>
        <p:spPr>
          <a:xfrm>
            <a:off x="4425015" y="1766130"/>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 25,000</a:t>
            </a: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A2754866-1CF2-6127-89D6-080BD2837635}"/>
              </a:ext>
            </a:extLst>
          </p:cNvPr>
          <p:cNvSpPr txBox="1"/>
          <p:nvPr/>
        </p:nvSpPr>
        <p:spPr>
          <a:xfrm>
            <a:off x="4417239" y="2058764"/>
            <a:ext cx="15889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26,000 – 42,000</a:t>
            </a:r>
            <a:endParaRPr lang="en-US" dirty="0">
              <a:solidFill>
                <a:schemeClr val="tx1">
                  <a:lumMod val="75000"/>
                  <a:lumOff val="25000"/>
                </a:schemeClr>
              </a:solidFill>
            </a:endParaRPr>
          </a:p>
        </p:txBody>
      </p:sp>
      <p:sp>
        <p:nvSpPr>
          <p:cNvPr id="14" name="TextBox 13">
            <a:extLst>
              <a:ext uri="{FF2B5EF4-FFF2-40B4-BE49-F238E27FC236}">
                <a16:creationId xmlns:a16="http://schemas.microsoft.com/office/drawing/2014/main" id="{4C4DFB81-7001-2D67-D852-3CEE81B2F079}"/>
              </a:ext>
            </a:extLst>
          </p:cNvPr>
          <p:cNvSpPr txBox="1"/>
          <p:nvPr/>
        </p:nvSpPr>
        <p:spPr>
          <a:xfrm>
            <a:off x="4425014" y="2357213"/>
            <a:ext cx="1581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43,000 – 53,000</a:t>
            </a:r>
          </a:p>
        </p:txBody>
      </p:sp>
      <p:sp>
        <p:nvSpPr>
          <p:cNvPr id="15" name="TextBox 14">
            <a:extLst>
              <a:ext uri="{FF2B5EF4-FFF2-40B4-BE49-F238E27FC236}">
                <a16:creationId xmlns:a16="http://schemas.microsoft.com/office/drawing/2014/main" id="{1F856BD3-F7AB-A904-6F81-5EBF5B74875B}"/>
              </a:ext>
            </a:extLst>
          </p:cNvPr>
          <p:cNvSpPr txBox="1"/>
          <p:nvPr/>
        </p:nvSpPr>
        <p:spPr>
          <a:xfrm>
            <a:off x="4425014" y="2649195"/>
            <a:ext cx="16949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54,000 – 73,000</a:t>
            </a:r>
          </a:p>
        </p:txBody>
      </p:sp>
      <p:sp>
        <p:nvSpPr>
          <p:cNvPr id="16" name="TextBox 15">
            <a:extLst>
              <a:ext uri="{FF2B5EF4-FFF2-40B4-BE49-F238E27FC236}">
                <a16:creationId xmlns:a16="http://schemas.microsoft.com/office/drawing/2014/main" id="{A5969E9D-7AD5-7DE4-2BBE-3DCC4F51D493}"/>
              </a:ext>
            </a:extLst>
          </p:cNvPr>
          <p:cNvSpPr txBox="1"/>
          <p:nvPr/>
        </p:nvSpPr>
        <p:spPr>
          <a:xfrm>
            <a:off x="4425014" y="2926933"/>
            <a:ext cx="15952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74,000 – 150,000</a:t>
            </a:r>
          </a:p>
        </p:txBody>
      </p:sp>
      <p:sp>
        <p:nvSpPr>
          <p:cNvPr id="17" name="TextBox 16">
            <a:extLst>
              <a:ext uri="{FF2B5EF4-FFF2-40B4-BE49-F238E27FC236}">
                <a16:creationId xmlns:a16="http://schemas.microsoft.com/office/drawing/2014/main" id="{B7806950-B5CB-703D-9F11-07FB80EF2B77}"/>
              </a:ext>
            </a:extLst>
          </p:cNvPr>
          <p:cNvSpPr txBox="1"/>
          <p:nvPr/>
        </p:nvSpPr>
        <p:spPr>
          <a:xfrm>
            <a:off x="4425014" y="4500783"/>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0 - 3</a:t>
            </a:r>
          </a:p>
        </p:txBody>
      </p:sp>
      <p:sp>
        <p:nvSpPr>
          <p:cNvPr id="18" name="TextBox 17">
            <a:extLst>
              <a:ext uri="{FF2B5EF4-FFF2-40B4-BE49-F238E27FC236}">
                <a16:creationId xmlns:a16="http://schemas.microsoft.com/office/drawing/2014/main" id="{7E23D43E-1DA8-898E-6D61-E38A93F905EA}"/>
              </a:ext>
            </a:extLst>
          </p:cNvPr>
          <p:cNvSpPr txBox="1"/>
          <p:nvPr/>
        </p:nvSpPr>
        <p:spPr>
          <a:xfrm>
            <a:off x="4425015" y="4792765"/>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3.1 - 8</a:t>
            </a:r>
          </a:p>
        </p:txBody>
      </p:sp>
      <p:sp>
        <p:nvSpPr>
          <p:cNvPr id="19" name="TextBox 18">
            <a:extLst>
              <a:ext uri="{FF2B5EF4-FFF2-40B4-BE49-F238E27FC236}">
                <a16:creationId xmlns:a16="http://schemas.microsoft.com/office/drawing/2014/main" id="{2C9E399C-9B10-5728-3C03-FDB19A0769C8}"/>
              </a:ext>
            </a:extLst>
          </p:cNvPr>
          <p:cNvSpPr txBox="1"/>
          <p:nvPr/>
        </p:nvSpPr>
        <p:spPr>
          <a:xfrm>
            <a:off x="4425015" y="5084746"/>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8.1 - 14</a:t>
            </a:r>
          </a:p>
        </p:txBody>
      </p:sp>
      <p:sp>
        <p:nvSpPr>
          <p:cNvPr id="20" name="TextBox 19">
            <a:extLst>
              <a:ext uri="{FF2B5EF4-FFF2-40B4-BE49-F238E27FC236}">
                <a16:creationId xmlns:a16="http://schemas.microsoft.com/office/drawing/2014/main" id="{FD79D4C2-0692-C4C1-CA27-D7668412F556}"/>
              </a:ext>
            </a:extLst>
          </p:cNvPr>
          <p:cNvSpPr txBox="1"/>
          <p:nvPr/>
        </p:nvSpPr>
        <p:spPr>
          <a:xfrm>
            <a:off x="4410772" y="5355363"/>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15 - 21</a:t>
            </a:r>
          </a:p>
        </p:txBody>
      </p:sp>
      <p:sp>
        <p:nvSpPr>
          <p:cNvPr id="21" name="TextBox 20">
            <a:extLst>
              <a:ext uri="{FF2B5EF4-FFF2-40B4-BE49-F238E27FC236}">
                <a16:creationId xmlns:a16="http://schemas.microsoft.com/office/drawing/2014/main" id="{FCE81F76-281F-FAD4-F218-4E46D8087B49}"/>
              </a:ext>
            </a:extLst>
          </p:cNvPr>
          <p:cNvSpPr txBox="1"/>
          <p:nvPr/>
        </p:nvSpPr>
        <p:spPr>
          <a:xfrm>
            <a:off x="4425015" y="5640223"/>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22 - 20</a:t>
            </a: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id="{F16847B9-DF1A-6CFE-5D25-FA26AD8AD83C}"/>
              </a:ext>
            </a:extLst>
          </p:cNvPr>
          <p:cNvSpPr txBox="1"/>
          <p:nvPr/>
        </p:nvSpPr>
        <p:spPr>
          <a:xfrm>
            <a:off x="9481275" y="1766128"/>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0 - 9</a:t>
            </a:r>
          </a:p>
        </p:txBody>
      </p:sp>
      <p:sp>
        <p:nvSpPr>
          <p:cNvPr id="23" name="TextBox 22">
            <a:extLst>
              <a:ext uri="{FF2B5EF4-FFF2-40B4-BE49-F238E27FC236}">
                <a16:creationId xmlns:a16="http://schemas.microsoft.com/office/drawing/2014/main" id="{7DAACE84-23CD-AA0B-F2F7-CEE354AD9A04}"/>
              </a:ext>
            </a:extLst>
          </p:cNvPr>
          <p:cNvSpPr txBox="1"/>
          <p:nvPr/>
        </p:nvSpPr>
        <p:spPr>
          <a:xfrm>
            <a:off x="9445668" y="2065231"/>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9.1 - 25</a:t>
            </a:r>
          </a:p>
        </p:txBody>
      </p:sp>
      <p:sp>
        <p:nvSpPr>
          <p:cNvPr id="24" name="TextBox 23">
            <a:extLst>
              <a:ext uri="{FF2B5EF4-FFF2-40B4-BE49-F238E27FC236}">
                <a16:creationId xmlns:a16="http://schemas.microsoft.com/office/drawing/2014/main" id="{BFFEADF5-97DA-9B4C-C3A9-B88F29805F3D}"/>
              </a:ext>
            </a:extLst>
          </p:cNvPr>
          <p:cNvSpPr txBox="1"/>
          <p:nvPr/>
        </p:nvSpPr>
        <p:spPr>
          <a:xfrm>
            <a:off x="9445668" y="2350092"/>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26 - 49</a:t>
            </a:r>
            <a:endParaRPr lang="en-US" dirty="0">
              <a:solidFill>
                <a:schemeClr val="tx1">
                  <a:lumMod val="75000"/>
                  <a:lumOff val="25000"/>
                </a:schemeClr>
              </a:solidFill>
            </a:endParaRPr>
          </a:p>
        </p:txBody>
      </p:sp>
      <p:sp>
        <p:nvSpPr>
          <p:cNvPr id="25" name="TextBox 24">
            <a:extLst>
              <a:ext uri="{FF2B5EF4-FFF2-40B4-BE49-F238E27FC236}">
                <a16:creationId xmlns:a16="http://schemas.microsoft.com/office/drawing/2014/main" id="{ACA6FE9B-0555-79A4-5903-685784738DBE}"/>
              </a:ext>
            </a:extLst>
          </p:cNvPr>
          <p:cNvSpPr txBox="1"/>
          <p:nvPr/>
        </p:nvSpPr>
        <p:spPr>
          <a:xfrm>
            <a:off x="9445668" y="2634951"/>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50 - 65</a:t>
            </a:r>
          </a:p>
        </p:txBody>
      </p:sp>
      <p:sp>
        <p:nvSpPr>
          <p:cNvPr id="26" name="TextBox 25">
            <a:extLst>
              <a:ext uri="{FF2B5EF4-FFF2-40B4-BE49-F238E27FC236}">
                <a16:creationId xmlns:a16="http://schemas.microsoft.com/office/drawing/2014/main" id="{33592874-FA40-BAC8-3A01-0E3C1104B1B6}"/>
              </a:ext>
            </a:extLst>
          </p:cNvPr>
          <p:cNvSpPr txBox="1"/>
          <p:nvPr/>
        </p:nvSpPr>
        <p:spPr>
          <a:xfrm>
            <a:off x="9445668" y="2912690"/>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66 - 100</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C3DFEFB8-E14D-7444-E8A8-E9D9ECC1792F}"/>
              </a:ext>
            </a:extLst>
          </p:cNvPr>
          <p:cNvSpPr txBox="1"/>
          <p:nvPr/>
        </p:nvSpPr>
        <p:spPr>
          <a:xfrm>
            <a:off x="9445669" y="4486540"/>
            <a:ext cx="14527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.001 - .211</a:t>
            </a:r>
          </a:p>
        </p:txBody>
      </p:sp>
      <p:sp>
        <p:nvSpPr>
          <p:cNvPr id="28" name="TextBox 27">
            <a:extLst>
              <a:ext uri="{FF2B5EF4-FFF2-40B4-BE49-F238E27FC236}">
                <a16:creationId xmlns:a16="http://schemas.microsoft.com/office/drawing/2014/main" id="{057DF213-B326-1C51-113C-87F518BFAF26}"/>
              </a:ext>
            </a:extLst>
          </p:cNvPr>
          <p:cNvSpPr txBox="1"/>
          <p:nvPr/>
        </p:nvSpPr>
        <p:spPr>
          <a:xfrm>
            <a:off x="9445668" y="4792764"/>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chemeClr val="tx1">
                  <a:lumMod val="75000"/>
                  <a:lumOff val="25000"/>
                </a:schemeClr>
              </a:solidFill>
              <a:latin typeface="Century Gothic"/>
            </a:endParaRPr>
          </a:p>
        </p:txBody>
      </p:sp>
      <p:sp>
        <p:nvSpPr>
          <p:cNvPr id="29" name="TextBox 28">
            <a:extLst>
              <a:ext uri="{FF2B5EF4-FFF2-40B4-BE49-F238E27FC236}">
                <a16:creationId xmlns:a16="http://schemas.microsoft.com/office/drawing/2014/main" id="{F3538A65-6D62-F180-EFA6-9E369FC04AD4}"/>
              </a:ext>
            </a:extLst>
          </p:cNvPr>
          <p:cNvSpPr txBox="1"/>
          <p:nvPr/>
        </p:nvSpPr>
        <p:spPr>
          <a:xfrm>
            <a:off x="9467032" y="4792765"/>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.212 - .284</a:t>
            </a:r>
          </a:p>
        </p:txBody>
      </p:sp>
      <p:sp>
        <p:nvSpPr>
          <p:cNvPr id="30" name="TextBox 29">
            <a:extLst>
              <a:ext uri="{FF2B5EF4-FFF2-40B4-BE49-F238E27FC236}">
                <a16:creationId xmlns:a16="http://schemas.microsoft.com/office/drawing/2014/main" id="{D7863F50-348C-8218-1ED9-2717FE771448}"/>
              </a:ext>
            </a:extLst>
          </p:cNvPr>
          <p:cNvSpPr txBox="1"/>
          <p:nvPr/>
        </p:nvSpPr>
        <p:spPr>
          <a:xfrm>
            <a:off x="9467032" y="5084746"/>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.285 - .365</a:t>
            </a:r>
          </a:p>
        </p:txBody>
      </p:sp>
      <p:sp>
        <p:nvSpPr>
          <p:cNvPr id="31" name="TextBox 30">
            <a:extLst>
              <a:ext uri="{FF2B5EF4-FFF2-40B4-BE49-F238E27FC236}">
                <a16:creationId xmlns:a16="http://schemas.microsoft.com/office/drawing/2014/main" id="{C0329348-E84A-5803-A3B2-6D8B4D1A922B}"/>
              </a:ext>
            </a:extLst>
          </p:cNvPr>
          <p:cNvSpPr txBox="1"/>
          <p:nvPr/>
        </p:nvSpPr>
        <p:spPr>
          <a:xfrm>
            <a:off x="9481276" y="5355363"/>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.366 - .404</a:t>
            </a:r>
          </a:p>
        </p:txBody>
      </p:sp>
      <p:sp>
        <p:nvSpPr>
          <p:cNvPr id="32" name="TextBox 31">
            <a:extLst>
              <a:ext uri="{FF2B5EF4-FFF2-40B4-BE49-F238E27FC236}">
                <a16:creationId xmlns:a16="http://schemas.microsoft.com/office/drawing/2014/main" id="{20DCA01D-D8A6-0CE2-FC05-F8309F66F8BF}"/>
              </a:ext>
            </a:extLst>
          </p:cNvPr>
          <p:cNvSpPr txBox="1"/>
          <p:nvPr/>
        </p:nvSpPr>
        <p:spPr>
          <a:xfrm>
            <a:off x="9481275" y="5640222"/>
            <a:ext cx="1210654" cy="313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.405 - .47</a:t>
            </a:r>
          </a:p>
        </p:txBody>
      </p:sp>
      <p:pic>
        <p:nvPicPr>
          <p:cNvPr id="33" name="Picture 6" descr="Icon&#10;&#10;Description automatically generated">
            <a:extLst>
              <a:ext uri="{FF2B5EF4-FFF2-40B4-BE49-F238E27FC236}">
                <a16:creationId xmlns:a16="http://schemas.microsoft.com/office/drawing/2014/main" id="{378ED809-F977-B627-EB1B-3FA31FF1A70A}"/>
              </a:ext>
            </a:extLst>
          </p:cNvPr>
          <p:cNvPicPr>
            <a:picLocks noChangeAspect="1"/>
          </p:cNvPicPr>
          <p:nvPr/>
        </p:nvPicPr>
        <p:blipFill rotWithShape="1">
          <a:blip r:embed="rId4"/>
          <a:srcRect l="8939" t="5668" r="54190"/>
          <a:stretch/>
        </p:blipFill>
        <p:spPr>
          <a:xfrm rot="10800000">
            <a:off x="9023106" y="1600587"/>
            <a:ext cx="470786" cy="1655226"/>
          </a:xfrm>
          <a:prstGeom prst="rect">
            <a:avLst/>
          </a:prstGeom>
        </p:spPr>
      </p:pic>
      <p:sp>
        <p:nvSpPr>
          <p:cNvPr id="35" name="TextBox 34">
            <a:extLst>
              <a:ext uri="{FF2B5EF4-FFF2-40B4-BE49-F238E27FC236}">
                <a16:creationId xmlns:a16="http://schemas.microsoft.com/office/drawing/2014/main" id="{5160D8D5-1C1A-8B7B-B56B-8DEBF57E672A}"/>
              </a:ext>
            </a:extLst>
          </p:cNvPr>
          <p:cNvSpPr txBox="1"/>
          <p:nvPr/>
        </p:nvSpPr>
        <p:spPr>
          <a:xfrm>
            <a:off x="1059167" y="6073089"/>
            <a:ext cx="3294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5        10 Miles</a:t>
            </a:r>
          </a:p>
        </p:txBody>
      </p:sp>
      <p:sp>
        <p:nvSpPr>
          <p:cNvPr id="36" name="TextBox 35">
            <a:extLst>
              <a:ext uri="{FF2B5EF4-FFF2-40B4-BE49-F238E27FC236}">
                <a16:creationId xmlns:a16="http://schemas.microsoft.com/office/drawing/2014/main" id="{BAC7487B-1DDA-A340-6785-838AE9751C09}"/>
              </a:ext>
            </a:extLst>
          </p:cNvPr>
          <p:cNvSpPr txBox="1"/>
          <p:nvPr/>
        </p:nvSpPr>
        <p:spPr>
          <a:xfrm>
            <a:off x="3920140" y="1223211"/>
            <a:ext cx="2015287" cy="543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Median Household Income (U.S. dollars)</a:t>
            </a:r>
            <a:endParaRPr lang="en-US" dirty="0">
              <a:solidFill>
                <a:schemeClr val="tx1">
                  <a:lumMod val="75000"/>
                  <a:lumOff val="25000"/>
                </a:schemeClr>
              </a:solidFill>
            </a:endParaRPr>
          </a:p>
        </p:txBody>
      </p:sp>
      <p:sp>
        <p:nvSpPr>
          <p:cNvPr id="38" name="TextBox 37">
            <a:extLst>
              <a:ext uri="{FF2B5EF4-FFF2-40B4-BE49-F238E27FC236}">
                <a16:creationId xmlns:a16="http://schemas.microsoft.com/office/drawing/2014/main" id="{E2F8854C-95D2-C087-5A2F-8E2A3BACBDD9}"/>
              </a:ext>
            </a:extLst>
          </p:cNvPr>
          <p:cNvSpPr txBox="1"/>
          <p:nvPr/>
        </p:nvSpPr>
        <p:spPr>
          <a:xfrm>
            <a:off x="3920140" y="3980447"/>
            <a:ext cx="20152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Percent without high school diploma</a:t>
            </a:r>
          </a:p>
        </p:txBody>
      </p:sp>
      <p:sp>
        <p:nvSpPr>
          <p:cNvPr id="39" name="TextBox 38">
            <a:extLst>
              <a:ext uri="{FF2B5EF4-FFF2-40B4-BE49-F238E27FC236}">
                <a16:creationId xmlns:a16="http://schemas.microsoft.com/office/drawing/2014/main" id="{293D4AF0-1E81-1B59-E992-BE0F505AA788}"/>
              </a:ext>
            </a:extLst>
          </p:cNvPr>
          <p:cNvSpPr txBox="1"/>
          <p:nvPr/>
        </p:nvSpPr>
        <p:spPr>
          <a:xfrm>
            <a:off x="8983429" y="1233236"/>
            <a:ext cx="20152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Percent Minority Populations</a:t>
            </a:r>
          </a:p>
        </p:txBody>
      </p:sp>
      <p:sp>
        <p:nvSpPr>
          <p:cNvPr id="40" name="TextBox 39">
            <a:extLst>
              <a:ext uri="{FF2B5EF4-FFF2-40B4-BE49-F238E27FC236}">
                <a16:creationId xmlns:a16="http://schemas.microsoft.com/office/drawing/2014/main" id="{DACC5385-5CBF-D9C1-2B4C-FACFEDFC4A09}"/>
              </a:ext>
            </a:extLst>
          </p:cNvPr>
          <p:cNvSpPr txBox="1"/>
          <p:nvPr/>
        </p:nvSpPr>
        <p:spPr>
          <a:xfrm>
            <a:off x="8943323" y="3960394"/>
            <a:ext cx="20152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Average Retention Ratio</a:t>
            </a:r>
          </a:p>
        </p:txBody>
      </p:sp>
      <p:pic>
        <p:nvPicPr>
          <p:cNvPr id="42" name="Picture 21" descr="A picture containing icon&#10;&#10;Description automatically generated">
            <a:extLst>
              <a:ext uri="{FF2B5EF4-FFF2-40B4-BE49-F238E27FC236}">
                <a16:creationId xmlns:a16="http://schemas.microsoft.com/office/drawing/2014/main" id="{6B9C9AAA-601C-12DB-4CE0-90C44EE7F8C3}"/>
              </a:ext>
            </a:extLst>
          </p:cNvPr>
          <p:cNvPicPr>
            <a:picLocks noChangeAspect="1"/>
          </p:cNvPicPr>
          <p:nvPr/>
        </p:nvPicPr>
        <p:blipFill>
          <a:blip r:embed="rId6"/>
          <a:stretch>
            <a:fillRect/>
          </a:stretch>
        </p:blipFill>
        <p:spPr>
          <a:xfrm>
            <a:off x="3511934" y="1264326"/>
            <a:ext cx="341255" cy="447617"/>
          </a:xfrm>
          <a:prstGeom prst="rect">
            <a:avLst/>
          </a:prstGeom>
        </p:spPr>
      </p:pic>
      <p:pic>
        <p:nvPicPr>
          <p:cNvPr id="43" name="Picture 21" descr="A picture containing icon&#10;&#10;Description automatically generated">
            <a:extLst>
              <a:ext uri="{FF2B5EF4-FFF2-40B4-BE49-F238E27FC236}">
                <a16:creationId xmlns:a16="http://schemas.microsoft.com/office/drawing/2014/main" id="{422A83DC-1445-92BE-D595-8D5633795E37}"/>
              </a:ext>
            </a:extLst>
          </p:cNvPr>
          <p:cNvPicPr>
            <a:picLocks noChangeAspect="1"/>
          </p:cNvPicPr>
          <p:nvPr/>
        </p:nvPicPr>
        <p:blipFill>
          <a:blip r:embed="rId6"/>
          <a:stretch>
            <a:fillRect/>
          </a:stretch>
        </p:blipFill>
        <p:spPr>
          <a:xfrm>
            <a:off x="8547484" y="1270676"/>
            <a:ext cx="341255" cy="447617"/>
          </a:xfrm>
          <a:prstGeom prst="rect">
            <a:avLst/>
          </a:prstGeom>
        </p:spPr>
      </p:pic>
      <p:pic>
        <p:nvPicPr>
          <p:cNvPr id="44" name="Picture 21" descr="A picture containing icon&#10;&#10;Description automatically generated">
            <a:extLst>
              <a:ext uri="{FF2B5EF4-FFF2-40B4-BE49-F238E27FC236}">
                <a16:creationId xmlns:a16="http://schemas.microsoft.com/office/drawing/2014/main" id="{692F8AEC-AC0F-25BA-88C5-1D9F85ADB4FC}"/>
              </a:ext>
            </a:extLst>
          </p:cNvPr>
          <p:cNvPicPr>
            <a:picLocks noChangeAspect="1"/>
          </p:cNvPicPr>
          <p:nvPr/>
        </p:nvPicPr>
        <p:blipFill>
          <a:blip r:embed="rId6"/>
          <a:stretch>
            <a:fillRect/>
          </a:stretch>
        </p:blipFill>
        <p:spPr>
          <a:xfrm>
            <a:off x="3511934" y="4013876"/>
            <a:ext cx="341255" cy="447617"/>
          </a:xfrm>
          <a:prstGeom prst="rect">
            <a:avLst/>
          </a:prstGeom>
        </p:spPr>
      </p:pic>
      <p:pic>
        <p:nvPicPr>
          <p:cNvPr id="45" name="Picture 21" descr="A picture containing icon&#10;&#10;Description automatically generated">
            <a:extLst>
              <a:ext uri="{FF2B5EF4-FFF2-40B4-BE49-F238E27FC236}">
                <a16:creationId xmlns:a16="http://schemas.microsoft.com/office/drawing/2014/main" id="{FD7A4D20-8180-D3DE-865C-62FDE1750AC8}"/>
              </a:ext>
            </a:extLst>
          </p:cNvPr>
          <p:cNvPicPr>
            <a:picLocks noChangeAspect="1"/>
          </p:cNvPicPr>
          <p:nvPr/>
        </p:nvPicPr>
        <p:blipFill>
          <a:blip r:embed="rId6"/>
          <a:stretch>
            <a:fillRect/>
          </a:stretch>
        </p:blipFill>
        <p:spPr>
          <a:xfrm>
            <a:off x="8598284" y="3994826"/>
            <a:ext cx="341255" cy="447617"/>
          </a:xfrm>
          <a:prstGeom prst="rect">
            <a:avLst/>
          </a:prstGeom>
        </p:spPr>
      </p:pic>
    </p:spTree>
    <p:extLst>
      <p:ext uri="{BB962C8B-B14F-4D97-AF65-F5344CB8AC3E}">
        <p14:creationId xmlns:p14="http://schemas.microsoft.com/office/powerpoint/2010/main" val="390423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44137B-BC20-01BF-9FF8-26D35C4484FB}"/>
              </a:ext>
            </a:extLst>
          </p:cNvPr>
          <p:cNvSpPr txBox="1">
            <a:spLocks/>
          </p:cNvSpPr>
          <p:nvPr/>
        </p:nvSpPr>
        <p:spPr>
          <a:xfrm>
            <a:off x="208410" y="229285"/>
            <a:ext cx="11763238"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Additional Plots</a:t>
            </a:r>
            <a:endParaRPr lang="en-US" dirty="0">
              <a:latin typeface="Century Gothic"/>
            </a:endParaRPr>
          </a:p>
        </p:txBody>
      </p:sp>
      <p:pic>
        <p:nvPicPr>
          <p:cNvPr id="6" name="Picture 6" descr="Chart, bar chart&#10;&#10;Description automatically generated">
            <a:extLst>
              <a:ext uri="{FF2B5EF4-FFF2-40B4-BE49-F238E27FC236}">
                <a16:creationId xmlns:a16="http://schemas.microsoft.com/office/drawing/2014/main" id="{6BB4CCD6-4F3A-40A5-AB4E-8ABCC4D89624}"/>
              </a:ext>
            </a:extLst>
          </p:cNvPr>
          <p:cNvPicPr>
            <a:picLocks noChangeAspect="1"/>
          </p:cNvPicPr>
          <p:nvPr/>
        </p:nvPicPr>
        <p:blipFill>
          <a:blip r:embed="rId3"/>
          <a:stretch>
            <a:fillRect/>
          </a:stretch>
        </p:blipFill>
        <p:spPr>
          <a:xfrm>
            <a:off x="184554" y="1809728"/>
            <a:ext cx="5589225" cy="3467043"/>
          </a:xfrm>
          <a:prstGeom prst="rect">
            <a:avLst/>
          </a:prstGeom>
          <a:ln>
            <a:solidFill>
              <a:schemeClr val="tx1">
                <a:lumMod val="65000"/>
                <a:lumOff val="35000"/>
              </a:schemeClr>
            </a:solidFill>
          </a:ln>
        </p:spPr>
      </p:pic>
      <p:pic>
        <p:nvPicPr>
          <p:cNvPr id="10" name="Picture 10" descr="Chart, scatter chart&#10;&#10;Description automatically generated">
            <a:extLst>
              <a:ext uri="{FF2B5EF4-FFF2-40B4-BE49-F238E27FC236}">
                <a16:creationId xmlns:a16="http://schemas.microsoft.com/office/drawing/2014/main" id="{47A6F075-4C7D-82A0-06BB-A75FF34C3DC3}"/>
              </a:ext>
            </a:extLst>
          </p:cNvPr>
          <p:cNvPicPr>
            <a:picLocks noChangeAspect="1"/>
          </p:cNvPicPr>
          <p:nvPr/>
        </p:nvPicPr>
        <p:blipFill>
          <a:blip r:embed="rId4"/>
          <a:stretch>
            <a:fillRect/>
          </a:stretch>
        </p:blipFill>
        <p:spPr>
          <a:xfrm>
            <a:off x="5979353" y="1710908"/>
            <a:ext cx="5956453" cy="3678199"/>
          </a:xfrm>
          <a:prstGeom prst="rect">
            <a:avLst/>
          </a:prstGeom>
          <a:ln>
            <a:solidFill>
              <a:schemeClr val="tx1">
                <a:lumMod val="65000"/>
                <a:lumOff val="35000"/>
              </a:schemeClr>
            </a:solidFill>
          </a:ln>
        </p:spPr>
      </p:pic>
    </p:spTree>
    <p:extLst>
      <p:ext uri="{BB962C8B-B14F-4D97-AF65-F5344CB8AC3E}">
        <p14:creationId xmlns:p14="http://schemas.microsoft.com/office/powerpoint/2010/main" val="111514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08410" y="229285"/>
            <a:ext cx="7258364"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Green Infrastructure</a:t>
            </a:r>
            <a:endParaRPr lang="en-US" dirty="0">
              <a:latin typeface="Century Gothic"/>
            </a:endParaRPr>
          </a:p>
        </p:txBody>
      </p:sp>
      <p:sp>
        <p:nvSpPr>
          <p:cNvPr id="6" name="TextBox 5">
            <a:extLst>
              <a:ext uri="{FF2B5EF4-FFF2-40B4-BE49-F238E27FC236}">
                <a16:creationId xmlns:a16="http://schemas.microsoft.com/office/drawing/2014/main" id="{D4D0A5C4-C593-4D03-D96F-78C5E1A191F7}"/>
              </a:ext>
            </a:extLst>
          </p:cNvPr>
          <p:cNvSpPr txBox="1"/>
          <p:nvPr/>
        </p:nvSpPr>
        <p:spPr>
          <a:xfrm>
            <a:off x="592871" y="5757943"/>
            <a:ext cx="64991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Placeholder: Figure Title</a:t>
            </a:r>
            <a:endParaRPr lang="en-US" b="1" dirty="0">
              <a:solidFill>
                <a:schemeClr val="tx1">
                  <a:lumMod val="75000"/>
                  <a:lumOff val="25000"/>
                </a:schemeClr>
              </a:solidFill>
              <a:latin typeface="Century Gothic"/>
              <a:cs typeface="Calibri" panose="020F0502020204030204"/>
            </a:endParaRPr>
          </a:p>
        </p:txBody>
      </p:sp>
      <p:pic>
        <p:nvPicPr>
          <p:cNvPr id="4" name="Picture 7" descr="A picture containing diagram&#10;&#10;Description automatically generated">
            <a:extLst>
              <a:ext uri="{FF2B5EF4-FFF2-40B4-BE49-F238E27FC236}">
                <a16:creationId xmlns:a16="http://schemas.microsoft.com/office/drawing/2014/main" id="{DC421ABF-1747-C226-B5CB-0C5E3ECCF230}"/>
              </a:ext>
            </a:extLst>
          </p:cNvPr>
          <p:cNvPicPr>
            <a:picLocks noChangeAspect="1"/>
          </p:cNvPicPr>
          <p:nvPr/>
        </p:nvPicPr>
        <p:blipFill>
          <a:blip r:embed="rId3"/>
          <a:stretch>
            <a:fillRect/>
          </a:stretch>
        </p:blipFill>
        <p:spPr>
          <a:xfrm>
            <a:off x="747132" y="1240403"/>
            <a:ext cx="6782109" cy="5164283"/>
          </a:xfrm>
          <a:prstGeom prst="rect">
            <a:avLst/>
          </a:prstGeom>
        </p:spPr>
      </p:pic>
      <p:sp>
        <p:nvSpPr>
          <p:cNvPr id="8" name="Rectangle 7">
            <a:extLst>
              <a:ext uri="{FF2B5EF4-FFF2-40B4-BE49-F238E27FC236}">
                <a16:creationId xmlns:a16="http://schemas.microsoft.com/office/drawing/2014/main" id="{41D88077-6D80-B994-3437-361FAC0299B2}"/>
              </a:ext>
            </a:extLst>
          </p:cNvPr>
          <p:cNvSpPr/>
          <p:nvPr/>
        </p:nvSpPr>
        <p:spPr>
          <a:xfrm>
            <a:off x="7721600" y="3111500"/>
            <a:ext cx="647700" cy="31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32D60FD-E005-A327-50CA-5E9EB85F8F71}"/>
              </a:ext>
            </a:extLst>
          </p:cNvPr>
          <p:cNvSpPr txBox="1"/>
          <p:nvPr/>
        </p:nvSpPr>
        <p:spPr>
          <a:xfrm>
            <a:off x="8407400" y="2946400"/>
            <a:ext cx="26289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10 census blocks that make the best Green Infrastructure candidates</a:t>
            </a:r>
            <a:endParaRPr lang="en-US" dirty="0">
              <a:solidFill>
                <a:schemeClr val="tx1">
                  <a:lumMod val="75000"/>
                  <a:lumOff val="25000"/>
                </a:schemeClr>
              </a:solidFill>
              <a:latin typeface="Century Gothic"/>
            </a:endParaRPr>
          </a:p>
        </p:txBody>
      </p:sp>
      <p:pic>
        <p:nvPicPr>
          <p:cNvPr id="11" name="Picture 21" descr="A picture containing icon&#10;&#10;Description automatically generated">
            <a:extLst>
              <a:ext uri="{FF2B5EF4-FFF2-40B4-BE49-F238E27FC236}">
                <a16:creationId xmlns:a16="http://schemas.microsoft.com/office/drawing/2014/main" id="{A89A6F1B-231D-49FD-443B-0E7A4C27631E}"/>
              </a:ext>
            </a:extLst>
          </p:cNvPr>
          <p:cNvPicPr>
            <a:picLocks noChangeAspect="1"/>
          </p:cNvPicPr>
          <p:nvPr/>
        </p:nvPicPr>
        <p:blipFill>
          <a:blip r:embed="rId4"/>
          <a:stretch>
            <a:fillRect/>
          </a:stretch>
        </p:blipFill>
        <p:spPr>
          <a:xfrm>
            <a:off x="6831129" y="1315126"/>
            <a:ext cx="525405" cy="688917"/>
          </a:xfrm>
          <a:prstGeom prst="rect">
            <a:avLst/>
          </a:prstGeom>
        </p:spPr>
      </p:pic>
      <p:sp>
        <p:nvSpPr>
          <p:cNvPr id="10" name="TextBox 9">
            <a:extLst>
              <a:ext uri="{FF2B5EF4-FFF2-40B4-BE49-F238E27FC236}">
                <a16:creationId xmlns:a16="http://schemas.microsoft.com/office/drawing/2014/main" id="{28A15853-28B2-4839-9D22-7BFDC1D60350}"/>
              </a:ext>
            </a:extLst>
          </p:cNvPr>
          <p:cNvSpPr txBox="1"/>
          <p:nvPr/>
        </p:nvSpPr>
        <p:spPr>
          <a:xfrm>
            <a:off x="4448713" y="5819498"/>
            <a:ext cx="3294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5                     10 Miles</a:t>
            </a:r>
          </a:p>
        </p:txBody>
      </p:sp>
      <p:pic>
        <p:nvPicPr>
          <p:cNvPr id="1026" name="Picture 2" descr="See the source image">
            <a:extLst>
              <a:ext uri="{FF2B5EF4-FFF2-40B4-BE49-F238E27FC236}">
                <a16:creationId xmlns:a16="http://schemas.microsoft.com/office/drawing/2014/main" id="{50CC7C74-A5A4-4FD5-B52B-2FC646CB8A8B}"/>
              </a:ext>
            </a:extLst>
          </p:cNvPr>
          <p:cNvPicPr>
            <a:picLocks noChangeArrowheads="1"/>
          </p:cNvPicPr>
          <p:nvPr/>
        </p:nvPicPr>
        <p:blipFill rotWithShape="1">
          <a:blip r:embed="rId5">
            <a:extLst>
              <a:ext uri="{28A0092B-C50C-407E-A947-70E740481C1C}">
                <a14:useLocalDpi xmlns:a14="http://schemas.microsoft.com/office/drawing/2010/main" val="0"/>
              </a:ext>
            </a:extLst>
          </a:blip>
          <a:srcRect l="1314" t="44681" r="49558" b="35197"/>
          <a:stretch/>
        </p:blipFill>
        <p:spPr bwMode="auto">
          <a:xfrm>
            <a:off x="4448713" y="6084534"/>
            <a:ext cx="2468880"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1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2B8ADB9-7459-78CA-113D-7B7E438260EB}"/>
              </a:ext>
            </a:extLst>
          </p:cNvPr>
          <p:cNvSpPr/>
          <p:nvPr/>
        </p:nvSpPr>
        <p:spPr>
          <a:xfrm>
            <a:off x="569972" y="4695119"/>
            <a:ext cx="11053702" cy="1420517"/>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404040"/>
              </a:solidFill>
              <a:latin typeface="Century Gothic"/>
              <a:cs typeface="Calibri" panose="020F0502020204030204"/>
            </a:endParaRPr>
          </a:p>
        </p:txBody>
      </p:sp>
      <p:sp>
        <p:nvSpPr>
          <p:cNvPr id="2" name="Title 1">
            <a:extLst>
              <a:ext uri="{FF2B5EF4-FFF2-40B4-BE49-F238E27FC236}">
                <a16:creationId xmlns:a16="http://schemas.microsoft.com/office/drawing/2014/main" id="{7B87A621-8537-AB10-1380-7CDEB72D0718}"/>
              </a:ext>
            </a:extLst>
          </p:cNvPr>
          <p:cNvSpPr txBox="1">
            <a:spLocks/>
          </p:cNvSpPr>
          <p:nvPr/>
        </p:nvSpPr>
        <p:spPr>
          <a:xfrm>
            <a:off x="208410" y="229285"/>
            <a:ext cx="665875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RESULTS: Limitations</a:t>
            </a:r>
            <a:endParaRPr lang="en-US" dirty="0">
              <a:latin typeface="Century Gothic"/>
            </a:endParaRPr>
          </a:p>
        </p:txBody>
      </p:sp>
      <p:sp>
        <p:nvSpPr>
          <p:cNvPr id="4" name="Rectangle: Rounded Corners 3">
            <a:extLst>
              <a:ext uri="{FF2B5EF4-FFF2-40B4-BE49-F238E27FC236}">
                <a16:creationId xmlns:a16="http://schemas.microsoft.com/office/drawing/2014/main" id="{5D9D1122-5AA0-FA96-DAF2-859BD502D2CF}"/>
              </a:ext>
            </a:extLst>
          </p:cNvPr>
          <p:cNvSpPr/>
          <p:nvPr/>
        </p:nvSpPr>
        <p:spPr>
          <a:xfrm>
            <a:off x="569972" y="1252008"/>
            <a:ext cx="11053702" cy="1420517"/>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404040"/>
              </a:solidFill>
              <a:latin typeface="Century Gothic"/>
              <a:cs typeface="Calibri" panose="020F0502020204030204"/>
            </a:endParaRPr>
          </a:p>
        </p:txBody>
      </p:sp>
      <p:sp>
        <p:nvSpPr>
          <p:cNvPr id="6" name="Text Placeholder 5">
            <a:extLst>
              <a:ext uri="{FF2B5EF4-FFF2-40B4-BE49-F238E27FC236}">
                <a16:creationId xmlns:a16="http://schemas.microsoft.com/office/drawing/2014/main" id="{BCFFBA29-4BD9-7F32-CE12-FB9B7CF599A4}"/>
              </a:ext>
            </a:extLst>
          </p:cNvPr>
          <p:cNvSpPr txBox="1">
            <a:spLocks/>
          </p:cNvSpPr>
          <p:nvPr/>
        </p:nvSpPr>
        <p:spPr>
          <a:xfrm>
            <a:off x="2675161" y="1451163"/>
            <a:ext cx="8725454" cy="9739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BA3A50"/>
              </a:buClr>
              <a:buNone/>
            </a:pPr>
            <a:r>
              <a:rPr lang="en-US" dirty="0">
                <a:solidFill>
                  <a:schemeClr val="tx1">
                    <a:lumMod val="75000"/>
                    <a:lumOff val="25000"/>
                  </a:schemeClr>
                </a:solidFill>
                <a:latin typeface="Century Gothic"/>
              </a:rPr>
              <a:t>Land cover classifications, soil groups, and over simplified spatial variability </a:t>
            </a:r>
            <a:endParaRPr lang="en-US" dirty="0">
              <a:solidFill>
                <a:schemeClr val="tx1">
                  <a:lumMod val="75000"/>
                  <a:lumOff val="25000"/>
                </a:schemeClr>
              </a:solidFill>
              <a:cs typeface="Calibri" panose="020F0502020204030204"/>
            </a:endParaRPr>
          </a:p>
        </p:txBody>
      </p:sp>
      <p:sp>
        <p:nvSpPr>
          <p:cNvPr id="7" name="Rectangle: Rounded Corners 6">
            <a:extLst>
              <a:ext uri="{FF2B5EF4-FFF2-40B4-BE49-F238E27FC236}">
                <a16:creationId xmlns:a16="http://schemas.microsoft.com/office/drawing/2014/main" id="{7287F00D-1192-6797-EC44-42FAE3B4A968}"/>
              </a:ext>
            </a:extLst>
          </p:cNvPr>
          <p:cNvSpPr/>
          <p:nvPr/>
        </p:nvSpPr>
        <p:spPr>
          <a:xfrm>
            <a:off x="569972" y="2973563"/>
            <a:ext cx="11053702" cy="1420517"/>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404040"/>
              </a:solidFill>
              <a:latin typeface="Century Gothic"/>
              <a:cs typeface="Calibri" panose="020F0502020204030204"/>
            </a:endParaRPr>
          </a:p>
        </p:txBody>
      </p:sp>
      <p:sp>
        <p:nvSpPr>
          <p:cNvPr id="8" name="Text Placeholder 5">
            <a:extLst>
              <a:ext uri="{FF2B5EF4-FFF2-40B4-BE49-F238E27FC236}">
                <a16:creationId xmlns:a16="http://schemas.microsoft.com/office/drawing/2014/main" id="{040E255D-C11C-EE03-AAA1-50B05E681625}"/>
              </a:ext>
            </a:extLst>
          </p:cNvPr>
          <p:cNvSpPr txBox="1">
            <a:spLocks/>
          </p:cNvSpPr>
          <p:nvPr/>
        </p:nvSpPr>
        <p:spPr>
          <a:xfrm>
            <a:off x="2770411" y="3191533"/>
            <a:ext cx="8630204" cy="9739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BA3A50"/>
              </a:buClr>
              <a:buNone/>
            </a:pPr>
            <a:r>
              <a:rPr lang="en-US" dirty="0">
                <a:solidFill>
                  <a:schemeClr val="tx1">
                    <a:lumMod val="75000"/>
                    <a:lumOff val="25000"/>
                  </a:schemeClr>
                </a:solidFill>
                <a:latin typeface="Century Gothic"/>
              </a:rPr>
              <a:t>Coarse precipitation data and non-site-specific biophysical values</a:t>
            </a:r>
            <a:endParaRPr lang="en-US" dirty="0">
              <a:solidFill>
                <a:schemeClr val="tx1">
                  <a:lumMod val="75000"/>
                  <a:lumOff val="25000"/>
                </a:schemeClr>
              </a:solidFill>
              <a:cs typeface="Calibri" panose="020F0502020204030204"/>
            </a:endParaRPr>
          </a:p>
        </p:txBody>
      </p:sp>
      <p:sp>
        <p:nvSpPr>
          <p:cNvPr id="9" name="Text Placeholder 5">
            <a:extLst>
              <a:ext uri="{FF2B5EF4-FFF2-40B4-BE49-F238E27FC236}">
                <a16:creationId xmlns:a16="http://schemas.microsoft.com/office/drawing/2014/main" id="{DE700A73-7C40-A570-C202-15BE6AA77D0C}"/>
              </a:ext>
            </a:extLst>
          </p:cNvPr>
          <p:cNvSpPr txBox="1">
            <a:spLocks/>
          </p:cNvSpPr>
          <p:nvPr/>
        </p:nvSpPr>
        <p:spPr>
          <a:xfrm>
            <a:off x="2770411" y="4960126"/>
            <a:ext cx="8630204" cy="87983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BA3A50"/>
              </a:buClr>
              <a:buNone/>
            </a:pPr>
            <a:r>
              <a:rPr lang="en-US" dirty="0">
                <a:solidFill>
                  <a:schemeClr val="tx1">
                    <a:lumMod val="75000"/>
                    <a:lumOff val="25000"/>
                  </a:schemeClr>
                </a:solidFill>
                <a:latin typeface="Century Gothic"/>
              </a:rPr>
              <a:t>Broad outputs concerning stormwater pollutants and location</a:t>
            </a:r>
            <a:endParaRPr lang="en-US" dirty="0">
              <a:solidFill>
                <a:schemeClr val="tx1">
                  <a:lumMod val="75000"/>
                  <a:lumOff val="25000"/>
                </a:schemeClr>
              </a:solidFill>
              <a:cs typeface="Calibri" panose="020F0502020204030204"/>
            </a:endParaRPr>
          </a:p>
        </p:txBody>
      </p:sp>
      <p:pic>
        <p:nvPicPr>
          <p:cNvPr id="3" name="Graphic 4" descr="Topography Map outline">
            <a:extLst>
              <a:ext uri="{FF2B5EF4-FFF2-40B4-BE49-F238E27FC236}">
                <a16:creationId xmlns:a16="http://schemas.microsoft.com/office/drawing/2014/main" id="{8825F873-E911-A9F1-DADF-245E7DCE0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175" y="1371600"/>
            <a:ext cx="1200150" cy="1190625"/>
          </a:xfrm>
          <a:prstGeom prst="rect">
            <a:avLst/>
          </a:prstGeom>
        </p:spPr>
      </p:pic>
      <p:pic>
        <p:nvPicPr>
          <p:cNvPr id="5" name="Graphic 10" descr="Marker with solid fill">
            <a:extLst>
              <a:ext uri="{FF2B5EF4-FFF2-40B4-BE49-F238E27FC236}">
                <a16:creationId xmlns:a16="http://schemas.microsoft.com/office/drawing/2014/main" id="{EA39FBEB-5D54-8576-1931-B48F37ED8D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800" y="3114675"/>
            <a:ext cx="1104900" cy="1123950"/>
          </a:xfrm>
          <a:prstGeom prst="rect">
            <a:avLst/>
          </a:prstGeom>
        </p:spPr>
      </p:pic>
      <p:pic>
        <p:nvPicPr>
          <p:cNvPr id="11" name="Graphic 11" descr="Bio-hazard outline">
            <a:extLst>
              <a:ext uri="{FF2B5EF4-FFF2-40B4-BE49-F238E27FC236}">
                <a16:creationId xmlns:a16="http://schemas.microsoft.com/office/drawing/2014/main" id="{F3186572-930C-C517-ED3C-BFD01D85BD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225" y="4800600"/>
            <a:ext cx="1171575" cy="1190625"/>
          </a:xfrm>
          <a:prstGeom prst="rect">
            <a:avLst/>
          </a:prstGeom>
        </p:spPr>
      </p:pic>
    </p:spTree>
    <p:extLst>
      <p:ext uri="{BB962C8B-B14F-4D97-AF65-F5344CB8AC3E}">
        <p14:creationId xmlns:p14="http://schemas.microsoft.com/office/powerpoint/2010/main" val="38181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08410" y="229285"/>
            <a:ext cx="851753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OVERVIEW: The Team</a:t>
            </a:r>
            <a:endParaRPr lang="en-US" dirty="0">
              <a:latin typeface="Century Gothic"/>
            </a:endParaRPr>
          </a:p>
        </p:txBody>
      </p:sp>
      <p:sp>
        <p:nvSpPr>
          <p:cNvPr id="11" name="TextBox 10">
            <a:extLst>
              <a:ext uri="{FF2B5EF4-FFF2-40B4-BE49-F238E27FC236}">
                <a16:creationId xmlns:a16="http://schemas.microsoft.com/office/drawing/2014/main" id="{E48E5F4C-C630-C13F-819F-CD1E135F8AEB}"/>
              </a:ext>
            </a:extLst>
          </p:cNvPr>
          <p:cNvSpPr txBox="1"/>
          <p:nvPr/>
        </p:nvSpPr>
        <p:spPr>
          <a:xfrm>
            <a:off x="550394" y="4355555"/>
            <a:ext cx="210943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Nora Carmody</a:t>
            </a:r>
            <a:endParaRPr lang="en-US" sz="2000" dirty="0">
              <a:solidFill>
                <a:schemeClr val="tx1">
                  <a:lumMod val="75000"/>
                  <a:lumOff val="25000"/>
                </a:schemeClr>
              </a:solidFill>
              <a:latin typeface="Century Gothic"/>
            </a:endParaRPr>
          </a:p>
        </p:txBody>
      </p:sp>
      <p:sp>
        <p:nvSpPr>
          <p:cNvPr id="12" name="TextBox 11">
            <a:extLst>
              <a:ext uri="{FF2B5EF4-FFF2-40B4-BE49-F238E27FC236}">
                <a16:creationId xmlns:a16="http://schemas.microsoft.com/office/drawing/2014/main" id="{00CE6057-1AFB-DA97-94FC-246A38917BD6}"/>
              </a:ext>
            </a:extLst>
          </p:cNvPr>
          <p:cNvSpPr txBox="1"/>
          <p:nvPr/>
        </p:nvSpPr>
        <p:spPr>
          <a:xfrm>
            <a:off x="3603006" y="4355555"/>
            <a:ext cx="210943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Dain Kim</a:t>
            </a:r>
            <a:endParaRPr lang="en-US" sz="2000" dirty="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FFE89C5F-B892-B0E4-DDDD-727A1EF7A988}"/>
              </a:ext>
            </a:extLst>
          </p:cNvPr>
          <p:cNvSpPr txBox="1"/>
          <p:nvPr/>
        </p:nvSpPr>
        <p:spPr>
          <a:xfrm>
            <a:off x="6604449" y="4355554"/>
            <a:ext cx="210943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Kameron Lloyd</a:t>
            </a:r>
            <a:endParaRPr lang="en-US" dirty="0">
              <a:solidFill>
                <a:schemeClr val="tx1">
                  <a:lumMod val="75000"/>
                  <a:lumOff val="25000"/>
                </a:schemeClr>
              </a:solidFill>
              <a:cs typeface="Calibri"/>
            </a:endParaRPr>
          </a:p>
        </p:txBody>
      </p:sp>
      <p:sp>
        <p:nvSpPr>
          <p:cNvPr id="14" name="TextBox 13">
            <a:extLst>
              <a:ext uri="{FF2B5EF4-FFF2-40B4-BE49-F238E27FC236}">
                <a16:creationId xmlns:a16="http://schemas.microsoft.com/office/drawing/2014/main" id="{739BF1A0-2E45-8027-ED1E-051D208729FF}"/>
              </a:ext>
            </a:extLst>
          </p:cNvPr>
          <p:cNvSpPr txBox="1"/>
          <p:nvPr/>
        </p:nvSpPr>
        <p:spPr>
          <a:xfrm>
            <a:off x="9512841" y="4358072"/>
            <a:ext cx="22116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Ruby Nagelberg</a:t>
            </a:r>
            <a:endParaRPr lang="en-US" dirty="0">
              <a:solidFill>
                <a:schemeClr val="tx1">
                  <a:lumMod val="75000"/>
                  <a:lumOff val="25000"/>
                </a:schemeClr>
              </a:solidFill>
              <a:cs typeface="Calibri"/>
            </a:endParaRPr>
          </a:p>
        </p:txBody>
      </p:sp>
      <p:pic>
        <p:nvPicPr>
          <p:cNvPr id="5" name="Picture 5">
            <a:extLst>
              <a:ext uri="{FF2B5EF4-FFF2-40B4-BE49-F238E27FC236}">
                <a16:creationId xmlns:a16="http://schemas.microsoft.com/office/drawing/2014/main" id="{57C74865-C6BE-BB73-0A1E-3756A6EDD096}"/>
              </a:ext>
            </a:extLst>
          </p:cNvPr>
          <p:cNvPicPr>
            <a:picLocks noChangeAspect="1"/>
          </p:cNvPicPr>
          <p:nvPr/>
        </p:nvPicPr>
        <p:blipFill>
          <a:blip r:embed="rId3"/>
          <a:stretch>
            <a:fillRect/>
          </a:stretch>
        </p:blipFill>
        <p:spPr>
          <a:xfrm>
            <a:off x="3219450" y="1321768"/>
            <a:ext cx="2876550" cy="2905125"/>
          </a:xfrm>
          <a:prstGeom prst="rect">
            <a:avLst/>
          </a:prstGeom>
          <a:effectLst>
            <a:outerShdw blurRad="50800" dist="38100" dir="2700000" algn="tl" rotWithShape="0">
              <a:prstClr val="black">
                <a:alpha val="40000"/>
              </a:prstClr>
            </a:outerShdw>
          </a:effectLst>
        </p:spPr>
      </p:pic>
      <p:pic>
        <p:nvPicPr>
          <p:cNvPr id="7" name="Picture 7">
            <a:extLst>
              <a:ext uri="{FF2B5EF4-FFF2-40B4-BE49-F238E27FC236}">
                <a16:creationId xmlns:a16="http://schemas.microsoft.com/office/drawing/2014/main" id="{867071C9-ADAA-EF94-A32F-43A316EF3D61}"/>
              </a:ext>
            </a:extLst>
          </p:cNvPr>
          <p:cNvPicPr>
            <a:picLocks noChangeAspect="1"/>
          </p:cNvPicPr>
          <p:nvPr/>
        </p:nvPicPr>
        <p:blipFill>
          <a:blip r:embed="rId4"/>
          <a:stretch>
            <a:fillRect/>
          </a:stretch>
        </p:blipFill>
        <p:spPr>
          <a:xfrm>
            <a:off x="6219914" y="1327262"/>
            <a:ext cx="2878508" cy="2894136"/>
          </a:xfrm>
          <a:prstGeom prst="rect">
            <a:avLst/>
          </a:prstGeom>
          <a:effectLst>
            <a:outerShdw blurRad="50800" dist="38100" dir="2700000" algn="tl" rotWithShape="0">
              <a:prstClr val="black">
                <a:alpha val="40000"/>
              </a:prstClr>
            </a:outerShdw>
          </a:effectLst>
        </p:spPr>
      </p:pic>
      <p:pic>
        <p:nvPicPr>
          <p:cNvPr id="6" name="Picture 7" descr="A picture containing mirror, person, person, reflection&#10;&#10;Description automatically generated">
            <a:extLst>
              <a:ext uri="{FF2B5EF4-FFF2-40B4-BE49-F238E27FC236}">
                <a16:creationId xmlns:a16="http://schemas.microsoft.com/office/drawing/2014/main" id="{3FAFE837-F286-C1B2-89E1-3CBA6FD604DA}"/>
              </a:ext>
            </a:extLst>
          </p:cNvPr>
          <p:cNvPicPr>
            <a:picLocks noChangeAspect="1"/>
          </p:cNvPicPr>
          <p:nvPr/>
        </p:nvPicPr>
        <p:blipFill>
          <a:blip r:embed="rId5"/>
          <a:stretch>
            <a:fillRect/>
          </a:stretch>
        </p:blipFill>
        <p:spPr>
          <a:xfrm>
            <a:off x="165075" y="1318955"/>
            <a:ext cx="2880077" cy="2910751"/>
          </a:xfrm>
          <a:prstGeom prst="rect">
            <a:avLst/>
          </a:prstGeom>
          <a:effectLst>
            <a:outerShdw blurRad="50800" dist="38100" dir="2700000" algn="tl" rotWithShape="0">
              <a:prstClr val="black">
                <a:alpha val="40000"/>
              </a:prstClr>
            </a:outerShdw>
          </a:effectLst>
        </p:spPr>
      </p:pic>
      <p:pic>
        <p:nvPicPr>
          <p:cNvPr id="8" name="Picture 8">
            <a:extLst>
              <a:ext uri="{FF2B5EF4-FFF2-40B4-BE49-F238E27FC236}">
                <a16:creationId xmlns:a16="http://schemas.microsoft.com/office/drawing/2014/main" id="{09D4E2C0-E822-4A01-81EC-C7C682250CDD}"/>
              </a:ext>
            </a:extLst>
          </p:cNvPr>
          <p:cNvPicPr>
            <a:picLocks noChangeAspect="1"/>
          </p:cNvPicPr>
          <p:nvPr/>
        </p:nvPicPr>
        <p:blipFill>
          <a:blip r:embed="rId6"/>
          <a:stretch>
            <a:fillRect/>
          </a:stretch>
        </p:blipFill>
        <p:spPr>
          <a:xfrm>
            <a:off x="9179551" y="1330389"/>
            <a:ext cx="2878237" cy="28878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3244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1436" y="229285"/>
            <a:ext cx="851753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CONCLUSIONS</a:t>
            </a:r>
            <a:endParaRPr lang="en-US" dirty="0"/>
          </a:p>
        </p:txBody>
      </p:sp>
      <p:sp>
        <p:nvSpPr>
          <p:cNvPr id="4" name="TextBox 3">
            <a:extLst>
              <a:ext uri="{FF2B5EF4-FFF2-40B4-BE49-F238E27FC236}">
                <a16:creationId xmlns:a16="http://schemas.microsoft.com/office/drawing/2014/main" id="{59691C62-5463-A79B-630C-F7D2858F7095}"/>
              </a:ext>
            </a:extLst>
          </p:cNvPr>
          <p:cNvSpPr txBox="1"/>
          <p:nvPr/>
        </p:nvSpPr>
        <p:spPr>
          <a:xfrm>
            <a:off x="5769709" y="5796043"/>
            <a:ext cx="64991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panose="020F0502020204030204"/>
              </a:rPr>
              <a:t>Best Green Infrastructure Candidates</a:t>
            </a:r>
          </a:p>
        </p:txBody>
      </p:sp>
      <p:sp>
        <p:nvSpPr>
          <p:cNvPr id="6" name="Text Placeholder 5">
            <a:extLst>
              <a:ext uri="{FF2B5EF4-FFF2-40B4-BE49-F238E27FC236}">
                <a16:creationId xmlns:a16="http://schemas.microsoft.com/office/drawing/2014/main" id="{DD03C048-B76D-3960-8599-3135B052575A}"/>
              </a:ext>
            </a:extLst>
          </p:cNvPr>
          <p:cNvSpPr txBox="1">
            <a:spLocks/>
          </p:cNvSpPr>
          <p:nvPr/>
        </p:nvSpPr>
        <p:spPr>
          <a:xfrm>
            <a:off x="571171" y="1057418"/>
            <a:ext cx="5198537" cy="4014557"/>
          </a:xfrm>
          <a:prstGeom prst="rect">
            <a:avLst/>
          </a:prstGeom>
        </p:spPr>
        <p:txBody>
          <a:bodyPr wrap="square"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A3A50"/>
              </a:buClr>
              <a:buNone/>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BA3A50"/>
              </a:buClr>
              <a:buFont typeface="Webdings,Sans-Serif" panose="05030102010509060703" pitchFamily="18" charset="2"/>
              <a:buChar char="4"/>
            </a:pPr>
            <a:r>
              <a:rPr lang="en-US" sz="2000" dirty="0">
                <a:solidFill>
                  <a:schemeClr val="tx1">
                    <a:lumMod val="75000"/>
                    <a:lumOff val="25000"/>
                  </a:schemeClr>
                </a:solidFill>
                <a:latin typeface="Century Gothic"/>
              </a:rPr>
              <a:t>As impervious land cover has increased from 2001 to 2019, stormwater retention has decreased</a:t>
            </a:r>
            <a:endParaRPr lang="en-US" sz="2000" dirty="0">
              <a:solidFill>
                <a:schemeClr val="tx1">
                  <a:lumMod val="75000"/>
                  <a:lumOff val="25000"/>
                </a:schemeClr>
              </a:solidFill>
              <a:ea typeface="+mn-lt"/>
              <a:cs typeface="+mn-lt"/>
            </a:endParaRPr>
          </a:p>
          <a:p>
            <a:pPr marL="342900" indent="-342900">
              <a:lnSpc>
                <a:spcPct val="100000"/>
              </a:lnSpc>
              <a:spcBef>
                <a:spcPts val="0"/>
              </a:spcBef>
              <a:spcAft>
                <a:spcPts val="600"/>
              </a:spcAft>
              <a:buClr>
                <a:srgbClr val="BA3A50"/>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BA3A50"/>
              </a:buClr>
              <a:buFont typeface="Webdings,Sans-Serif" panose="05030102010509060703" pitchFamily="18" charset="2"/>
              <a:buChar char="4"/>
            </a:pPr>
            <a:r>
              <a:rPr lang="en-US" sz="2000" dirty="0">
                <a:solidFill>
                  <a:schemeClr val="tx1">
                    <a:lumMod val="75000"/>
                    <a:lumOff val="25000"/>
                  </a:schemeClr>
                </a:solidFill>
                <a:latin typeface="Century Gothic"/>
              </a:rPr>
              <a:t>Stormwater retention is poor in areas of high socioeconomic          vulnerability suggesting runoff and water quality concerns in these areas</a:t>
            </a:r>
            <a:endParaRPr lang="en-US" sz="2000" dirty="0">
              <a:solidFill>
                <a:schemeClr val="tx1">
                  <a:lumMod val="75000"/>
                  <a:lumOff val="25000"/>
                </a:schemeClr>
              </a:solidFill>
              <a:ea typeface="+mn-lt"/>
              <a:cs typeface="+mn-lt"/>
            </a:endParaRPr>
          </a:p>
          <a:p>
            <a:pPr marL="0" indent="0">
              <a:lnSpc>
                <a:spcPct val="100000"/>
              </a:lnSpc>
              <a:spcBef>
                <a:spcPts val="0"/>
              </a:spcBef>
              <a:spcAft>
                <a:spcPts val="600"/>
              </a:spcAft>
              <a:buClr>
                <a:srgbClr val="BA3A50"/>
              </a:buClr>
              <a:buNone/>
            </a:pPr>
            <a:endParaRPr lang="en-US" sz="20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BA3A50"/>
              </a:buClr>
              <a:buFont typeface="Webdings,Sans-Serif" panose="05030102010509060703" pitchFamily="18" charset="2"/>
              <a:buChar char="4"/>
            </a:pPr>
            <a:r>
              <a:rPr lang="en-US" sz="2000" dirty="0">
                <a:solidFill>
                  <a:schemeClr val="tx1">
                    <a:lumMod val="75000"/>
                    <a:lumOff val="25000"/>
                  </a:schemeClr>
                </a:solidFill>
                <a:latin typeface="Century Gothic"/>
                <a:cs typeface="Calibri" panose="020F0502020204030204"/>
              </a:rPr>
              <a:t>Green infrastructure initiatives would be the most effective in census blocks highlighted in yellow</a:t>
            </a:r>
          </a:p>
          <a:p>
            <a:pPr marL="342900" indent="-342900">
              <a:lnSpc>
                <a:spcPct val="100000"/>
              </a:lnSpc>
              <a:spcBef>
                <a:spcPts val="0"/>
              </a:spcBef>
              <a:spcAft>
                <a:spcPts val="600"/>
              </a:spcAft>
              <a:buClr>
                <a:srgbClr val="BA3A50"/>
              </a:buClr>
              <a:buFont typeface="Webdings,Sans-Serif" panose="05030102010509060703" pitchFamily="18" charset="2"/>
              <a:buChar char="4"/>
            </a:pPr>
            <a:endParaRPr lang="en-US" sz="2000" dirty="0">
              <a:solidFill>
                <a:schemeClr val="tx1">
                  <a:lumMod val="75000"/>
                  <a:lumOff val="25000"/>
                </a:schemeClr>
              </a:solidFill>
              <a:ea typeface="+mn-lt"/>
              <a:cs typeface="+mn-lt"/>
            </a:endParaRPr>
          </a:p>
        </p:txBody>
      </p:sp>
      <p:pic>
        <p:nvPicPr>
          <p:cNvPr id="3" name="Picture 6" descr="A picture containing diagram&#10;&#10;Description automatically generated">
            <a:extLst>
              <a:ext uri="{FF2B5EF4-FFF2-40B4-BE49-F238E27FC236}">
                <a16:creationId xmlns:a16="http://schemas.microsoft.com/office/drawing/2014/main" id="{B490F1DA-A48E-9A9E-6AA4-71E643EE0465}"/>
              </a:ext>
            </a:extLst>
          </p:cNvPr>
          <p:cNvPicPr>
            <a:picLocks noChangeAspect="1"/>
          </p:cNvPicPr>
          <p:nvPr/>
        </p:nvPicPr>
        <p:blipFill>
          <a:blip r:embed="rId3"/>
          <a:stretch>
            <a:fillRect/>
          </a:stretch>
        </p:blipFill>
        <p:spPr>
          <a:xfrm>
            <a:off x="6134100" y="1380103"/>
            <a:ext cx="5765800" cy="4389893"/>
          </a:xfrm>
          <a:prstGeom prst="rect">
            <a:avLst/>
          </a:prstGeom>
        </p:spPr>
      </p:pic>
      <p:pic>
        <p:nvPicPr>
          <p:cNvPr id="8" name="Picture 21" descr="A picture containing icon&#10;&#10;Description automatically generated">
            <a:extLst>
              <a:ext uri="{FF2B5EF4-FFF2-40B4-BE49-F238E27FC236}">
                <a16:creationId xmlns:a16="http://schemas.microsoft.com/office/drawing/2014/main" id="{628271CC-780C-E4DC-3A49-CE0433894270}"/>
              </a:ext>
            </a:extLst>
          </p:cNvPr>
          <p:cNvPicPr>
            <a:picLocks noChangeAspect="1"/>
          </p:cNvPicPr>
          <p:nvPr/>
        </p:nvPicPr>
        <p:blipFill>
          <a:blip r:embed="rId4"/>
          <a:stretch>
            <a:fillRect/>
          </a:stretch>
        </p:blipFill>
        <p:spPr>
          <a:xfrm>
            <a:off x="11376612" y="1383258"/>
            <a:ext cx="525405" cy="688917"/>
          </a:xfrm>
          <a:prstGeom prst="rect">
            <a:avLst/>
          </a:prstGeom>
        </p:spPr>
      </p:pic>
      <p:sp>
        <p:nvSpPr>
          <p:cNvPr id="7" name="TextBox 6">
            <a:extLst>
              <a:ext uri="{FF2B5EF4-FFF2-40B4-BE49-F238E27FC236}">
                <a16:creationId xmlns:a16="http://schemas.microsoft.com/office/drawing/2014/main" id="{B831422E-161F-4CE8-99F4-551E65379C81}"/>
              </a:ext>
            </a:extLst>
          </p:cNvPr>
          <p:cNvSpPr txBox="1"/>
          <p:nvPr/>
        </p:nvSpPr>
        <p:spPr>
          <a:xfrm>
            <a:off x="9076469" y="5209706"/>
            <a:ext cx="3294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0                  5                  10 Miles</a:t>
            </a:r>
          </a:p>
        </p:txBody>
      </p:sp>
      <p:pic>
        <p:nvPicPr>
          <p:cNvPr id="9" name="Picture 2" descr="See the source image">
            <a:extLst>
              <a:ext uri="{FF2B5EF4-FFF2-40B4-BE49-F238E27FC236}">
                <a16:creationId xmlns:a16="http://schemas.microsoft.com/office/drawing/2014/main" id="{2EC2854F-C62E-4125-A001-EB7011FEEE95}"/>
              </a:ext>
            </a:extLst>
          </p:cNvPr>
          <p:cNvPicPr>
            <a:picLocks noChangeArrowheads="1"/>
          </p:cNvPicPr>
          <p:nvPr/>
        </p:nvPicPr>
        <p:blipFill rotWithShape="1">
          <a:blip r:embed="rId5">
            <a:extLst>
              <a:ext uri="{28A0092B-C50C-407E-A947-70E740481C1C}">
                <a14:useLocalDpi xmlns:a14="http://schemas.microsoft.com/office/drawing/2010/main" val="0"/>
              </a:ext>
            </a:extLst>
          </a:blip>
          <a:srcRect l="1314" t="44681" r="49558" b="35197"/>
          <a:stretch/>
        </p:blipFill>
        <p:spPr bwMode="auto">
          <a:xfrm>
            <a:off x="9076469" y="5474742"/>
            <a:ext cx="2141658" cy="2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714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1436" y="229285"/>
            <a:ext cx="7258363"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CONCLUSIONS: Further Work</a:t>
            </a:r>
            <a:endParaRPr lang="en-US" dirty="0">
              <a:latin typeface="Century Gothic"/>
            </a:endParaRPr>
          </a:p>
        </p:txBody>
      </p:sp>
      <p:sp>
        <p:nvSpPr>
          <p:cNvPr id="5" name="Rectangle: Rounded Corners 4">
            <a:extLst>
              <a:ext uri="{FF2B5EF4-FFF2-40B4-BE49-F238E27FC236}">
                <a16:creationId xmlns:a16="http://schemas.microsoft.com/office/drawing/2014/main" id="{DAB5DF0C-9743-FA90-0C88-8A8931BA3AD4}"/>
              </a:ext>
            </a:extLst>
          </p:cNvPr>
          <p:cNvSpPr/>
          <p:nvPr/>
        </p:nvSpPr>
        <p:spPr>
          <a:xfrm>
            <a:off x="2815866" y="3801549"/>
            <a:ext cx="8056587" cy="1824843"/>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dirty="0">
                <a:solidFill>
                  <a:srgbClr val="404040"/>
                </a:solidFill>
                <a:latin typeface="Century Gothic"/>
                <a:cs typeface="Calibri" panose="020F0502020204030204"/>
              </a:rPr>
              <a:t>Use a more complex model like the EPA's Stormwater Management Model to analyze the </a:t>
            </a:r>
            <a:r>
              <a:rPr lang="en-US" sz="2200" b="1" dirty="0">
                <a:solidFill>
                  <a:srgbClr val="404040"/>
                </a:solidFill>
                <a:latin typeface="Century Gothic"/>
                <a:cs typeface="Calibri" panose="020F0502020204030204"/>
              </a:rPr>
              <a:t>effect of green infrastructure </a:t>
            </a:r>
            <a:r>
              <a:rPr lang="en-US" sz="2200" dirty="0">
                <a:solidFill>
                  <a:srgbClr val="404040"/>
                </a:solidFill>
                <a:latin typeface="Century Gothic"/>
                <a:cs typeface="Calibri" panose="020F0502020204030204"/>
              </a:rPr>
              <a:t>on </a:t>
            </a:r>
            <a:r>
              <a:rPr lang="en-US" sz="2200" b="1" dirty="0">
                <a:solidFill>
                  <a:srgbClr val="404040"/>
                </a:solidFill>
                <a:latin typeface="Century Gothic"/>
                <a:cs typeface="Calibri" panose="020F0502020204030204"/>
              </a:rPr>
              <a:t>stormwater retention &amp; water quality</a:t>
            </a:r>
            <a:endParaRPr lang="en-US" b="1" dirty="0">
              <a:cs typeface="Calibri"/>
            </a:endParaRPr>
          </a:p>
        </p:txBody>
      </p:sp>
      <p:sp>
        <p:nvSpPr>
          <p:cNvPr id="6" name="Rectangle: Rounded Corners 5">
            <a:extLst>
              <a:ext uri="{FF2B5EF4-FFF2-40B4-BE49-F238E27FC236}">
                <a16:creationId xmlns:a16="http://schemas.microsoft.com/office/drawing/2014/main" id="{5D993780-FA5F-E430-1E93-249AD3A7A9FC}"/>
              </a:ext>
            </a:extLst>
          </p:cNvPr>
          <p:cNvSpPr/>
          <p:nvPr/>
        </p:nvSpPr>
        <p:spPr>
          <a:xfrm>
            <a:off x="2815866" y="1410732"/>
            <a:ext cx="7985484" cy="1824843"/>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dirty="0">
                <a:solidFill>
                  <a:srgbClr val="404040"/>
                </a:solidFill>
                <a:latin typeface="Century Gothic"/>
                <a:cs typeface="Calibri" panose="020F0502020204030204"/>
              </a:rPr>
              <a:t>Create an </a:t>
            </a:r>
            <a:r>
              <a:rPr lang="en-US" sz="2200" b="1" dirty="0">
                <a:solidFill>
                  <a:srgbClr val="404040"/>
                </a:solidFill>
                <a:latin typeface="Century Gothic"/>
                <a:cs typeface="Calibri" panose="020F0502020204030204"/>
              </a:rPr>
              <a:t>environmental vulnerability index </a:t>
            </a:r>
            <a:r>
              <a:rPr lang="en-US" sz="2200" dirty="0">
                <a:solidFill>
                  <a:srgbClr val="404040"/>
                </a:solidFill>
                <a:latin typeface="Century Gothic"/>
                <a:cs typeface="Calibri" panose="020F0502020204030204"/>
              </a:rPr>
              <a:t>using urban flood risk data and stormwater retention data + urban heat disparities, air pollution measurements, and socioeconomic factors</a:t>
            </a:r>
          </a:p>
        </p:txBody>
      </p:sp>
      <p:pic>
        <p:nvPicPr>
          <p:cNvPr id="7" name="Picture 7" descr="A picture containing text, clipart&#10;&#10;Description automatically generated">
            <a:extLst>
              <a:ext uri="{FF2B5EF4-FFF2-40B4-BE49-F238E27FC236}">
                <a16:creationId xmlns:a16="http://schemas.microsoft.com/office/drawing/2014/main" id="{0A5449BF-6D50-8FC8-3BA4-10C92D17DE4A}"/>
              </a:ext>
            </a:extLst>
          </p:cNvPr>
          <p:cNvPicPr>
            <a:picLocks noChangeAspect="1"/>
          </p:cNvPicPr>
          <p:nvPr/>
        </p:nvPicPr>
        <p:blipFill>
          <a:blip r:embed="rId3"/>
          <a:stretch>
            <a:fillRect/>
          </a:stretch>
        </p:blipFill>
        <p:spPr>
          <a:xfrm>
            <a:off x="1146962" y="3938674"/>
            <a:ext cx="932684" cy="1555635"/>
          </a:xfrm>
          <a:prstGeom prst="rect">
            <a:avLst/>
          </a:prstGeom>
        </p:spPr>
      </p:pic>
      <p:sp>
        <p:nvSpPr>
          <p:cNvPr id="9" name="TextBox 8">
            <a:extLst>
              <a:ext uri="{FF2B5EF4-FFF2-40B4-BE49-F238E27FC236}">
                <a16:creationId xmlns:a16="http://schemas.microsoft.com/office/drawing/2014/main" id="{06094A6D-9DFD-D38E-CCCA-2BFD40E3F30F}"/>
              </a:ext>
            </a:extLst>
          </p:cNvPr>
          <p:cNvSpPr txBox="1"/>
          <p:nvPr/>
        </p:nvSpPr>
        <p:spPr>
          <a:xfrm>
            <a:off x="2180" y="6400111"/>
            <a:ext cx="44885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cs typeface="Calibri"/>
              </a:rPr>
              <a:t>Image Credit: Groundwork Northeast Revitalization Group, EPA</a:t>
            </a:r>
            <a:endParaRPr lang="en-US" sz="1100" dirty="0">
              <a:solidFill>
                <a:schemeClr val="tx1">
                  <a:lumMod val="75000"/>
                  <a:lumOff val="25000"/>
                </a:schemeClr>
              </a:solidFill>
              <a:latin typeface="Century Gothic"/>
            </a:endParaRPr>
          </a:p>
        </p:txBody>
      </p:sp>
      <p:pic>
        <p:nvPicPr>
          <p:cNvPr id="10" name="Picture 10" descr="Map&#10;&#10;Description automatically generated">
            <a:extLst>
              <a:ext uri="{FF2B5EF4-FFF2-40B4-BE49-F238E27FC236}">
                <a16:creationId xmlns:a16="http://schemas.microsoft.com/office/drawing/2014/main" id="{A84EA0AA-A47B-DA5C-3BCD-FB5E0AF04DF1}"/>
              </a:ext>
            </a:extLst>
          </p:cNvPr>
          <p:cNvPicPr>
            <a:picLocks noChangeAspect="1"/>
          </p:cNvPicPr>
          <p:nvPr/>
        </p:nvPicPr>
        <p:blipFill rotWithShape="1">
          <a:blip r:embed="rId4"/>
          <a:srcRect r="-1171" b="23438"/>
          <a:stretch/>
        </p:blipFill>
        <p:spPr>
          <a:xfrm>
            <a:off x="855341" y="1371161"/>
            <a:ext cx="1507988" cy="1906819"/>
          </a:xfrm>
          <a:prstGeom prst="rect">
            <a:avLst/>
          </a:prstGeom>
        </p:spPr>
      </p:pic>
    </p:spTree>
    <p:extLst>
      <p:ext uri="{BB962C8B-B14F-4D97-AF65-F5344CB8AC3E}">
        <p14:creationId xmlns:p14="http://schemas.microsoft.com/office/powerpoint/2010/main" val="795794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473A60B-3A18-55FC-9060-CCAF1123C378}"/>
              </a:ext>
            </a:extLst>
          </p:cNvPr>
          <p:cNvSpPr txBox="1">
            <a:spLocks/>
          </p:cNvSpPr>
          <p:nvPr/>
        </p:nvSpPr>
        <p:spPr>
          <a:xfrm>
            <a:off x="462049" y="1013093"/>
            <a:ext cx="10848974" cy="4726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CF703B"/>
              </a:buClr>
              <a:defRPr/>
            </a:pPr>
            <a:r>
              <a:rPr lang="en-US" sz="2000" dirty="0">
                <a:solidFill>
                  <a:schemeClr val="tx1">
                    <a:lumMod val="75000"/>
                    <a:lumOff val="25000"/>
                  </a:schemeClr>
                </a:solidFill>
                <a:latin typeface="Century Gothic"/>
              </a:rPr>
              <a:t>The team would like to thank the following people for their contributions to this project:</a:t>
            </a: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endParaRPr lang="en-US" sz="2200" b="1" i="0" u="none" strike="noStrike" kern="1200" cap="none" spc="0" normalizeH="0" baseline="0" noProof="0" dirty="0">
              <a:ln>
                <a:noFill/>
              </a:ln>
              <a:solidFill>
                <a:schemeClr val="tx1">
                  <a:lumMod val="75000"/>
                  <a:lumOff val="25000"/>
                </a:schemeClr>
              </a:solidFill>
              <a:effectLst/>
              <a:uLnTx/>
              <a:uFillTx/>
              <a:latin typeface="Century Gothic"/>
            </a:endParaRPr>
          </a:p>
          <a:p>
            <a:pPr marL="342900" indent="-342900">
              <a:lnSpc>
                <a:spcPct val="100000"/>
              </a:lnSpc>
              <a:spcBef>
                <a:spcPts val="0"/>
              </a:spcBef>
              <a:spcAft>
                <a:spcPts val="600"/>
              </a:spcAft>
              <a:buClr>
                <a:srgbClr val="CF703B"/>
              </a:buClr>
              <a:buFont typeface="Webdings" panose="05030102010509060703" pitchFamily="18" charset="2"/>
              <a:buChar char="4"/>
              <a:defRPr/>
            </a:pPr>
            <a:endParaRPr lang="en-US" dirty="0">
              <a:solidFill>
                <a:schemeClr val="tx1">
                  <a:lumMod val="75000"/>
                  <a:lumOff val="25000"/>
                </a:schemeClr>
              </a:solidFill>
              <a:cs typeface="Calibri"/>
            </a:endParaRPr>
          </a:p>
        </p:txBody>
      </p:sp>
      <p:sp>
        <p:nvSpPr>
          <p:cNvPr id="7" name="Text Placeholder 1">
            <a:extLst>
              <a:ext uri="{FF2B5EF4-FFF2-40B4-BE49-F238E27FC236}">
                <a16:creationId xmlns:a16="http://schemas.microsoft.com/office/drawing/2014/main" id="{953D1B88-058E-E975-5E99-DFD6E2FE81A6}"/>
              </a:ext>
            </a:extLst>
          </p:cNvPr>
          <p:cNvSpPr txBox="1">
            <a:spLocks/>
          </p:cNvSpPr>
          <p:nvPr/>
        </p:nvSpPr>
        <p:spPr>
          <a:xfrm>
            <a:off x="460970" y="1647708"/>
            <a:ext cx="5429249" cy="41663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2000" b="1" dirty="0">
                <a:solidFill>
                  <a:schemeClr val="tx1">
                    <a:lumMod val="75000"/>
                    <a:lumOff val="25000"/>
                  </a:schemeClr>
                </a:solidFill>
                <a:latin typeface="Century Gothic"/>
              </a:rPr>
              <a:t>Fellow</a:t>
            </a:r>
            <a:endParaRPr lang="en-US" sz="2000" b="1" dirty="0">
              <a:solidFill>
                <a:schemeClr val="tx1">
                  <a:lumMod val="75000"/>
                  <a:lumOff val="25000"/>
                </a:schemeClr>
              </a:solidFill>
              <a:latin typeface="Century Gothic"/>
              <a:cs typeface="Calibri" panose="020F0502020204030204"/>
            </a:endParaRPr>
          </a:p>
          <a:p>
            <a:pPr>
              <a:spcAft>
                <a:spcPts val="600"/>
              </a:spcAft>
              <a:defRPr/>
            </a:pPr>
            <a:r>
              <a:rPr lang="en-US" sz="2000" dirty="0">
                <a:solidFill>
                  <a:schemeClr val="tx1">
                    <a:lumMod val="75000"/>
                    <a:lumOff val="25000"/>
                  </a:schemeClr>
                </a:solidFill>
                <a:latin typeface="Century Gothic"/>
              </a:rPr>
              <a:t>Tyler Pantle, DEVELOP MA – Boston </a:t>
            </a:r>
          </a:p>
          <a:p>
            <a:pPr>
              <a:spcAft>
                <a:spcPts val="600"/>
              </a:spcAft>
              <a:defRPr/>
            </a:pPr>
            <a:endParaRPr lang="en-US" sz="2000" dirty="0">
              <a:solidFill>
                <a:schemeClr val="tx1">
                  <a:lumMod val="75000"/>
                  <a:lumOff val="25000"/>
                </a:schemeClr>
              </a:solidFill>
              <a:latin typeface="Century Gothic"/>
              <a:cs typeface="Calibri"/>
            </a:endParaRPr>
          </a:p>
          <a:p>
            <a:pPr>
              <a:spcAft>
                <a:spcPts val="600"/>
              </a:spcAft>
              <a:defRPr/>
            </a:pPr>
            <a:r>
              <a:rPr lang="en-US" sz="2000" b="1" dirty="0">
                <a:solidFill>
                  <a:schemeClr val="tx1">
                    <a:lumMod val="75000"/>
                    <a:lumOff val="25000"/>
                  </a:schemeClr>
                </a:solidFill>
                <a:latin typeface="Century Gothic"/>
                <a:cs typeface="Calibri"/>
              </a:rPr>
              <a:t>Science Advisor</a:t>
            </a:r>
          </a:p>
          <a:p>
            <a:pPr>
              <a:spcAft>
                <a:spcPts val="600"/>
              </a:spcAft>
              <a:defRPr/>
            </a:pPr>
            <a:r>
              <a:rPr lang="en-US" sz="2000" dirty="0">
                <a:solidFill>
                  <a:schemeClr val="tx1">
                    <a:lumMod val="75000"/>
                    <a:lumOff val="25000"/>
                  </a:schemeClr>
                </a:solidFill>
                <a:latin typeface="Century Gothic"/>
                <a:cs typeface="Calibri"/>
              </a:rPr>
              <a:t>Dr. Kenton Ross, NASA Langley Research Center</a:t>
            </a:r>
          </a:p>
          <a:p>
            <a:pPr>
              <a:spcAft>
                <a:spcPts val="600"/>
              </a:spcAft>
              <a:defRPr/>
            </a:pPr>
            <a:endParaRPr lang="en-US" sz="2000" dirty="0">
              <a:solidFill>
                <a:schemeClr val="tx1">
                  <a:lumMod val="75000"/>
                  <a:lumOff val="25000"/>
                </a:schemeClr>
              </a:solidFill>
              <a:latin typeface="Century Gothic"/>
              <a:cs typeface="Calibri"/>
            </a:endParaRPr>
          </a:p>
          <a:p>
            <a:pPr>
              <a:spcAft>
                <a:spcPts val="600"/>
              </a:spcAft>
              <a:defRPr/>
            </a:pPr>
            <a:r>
              <a:rPr lang="en-US" sz="2000" b="1" dirty="0">
                <a:solidFill>
                  <a:schemeClr val="tx1">
                    <a:lumMod val="75000"/>
                    <a:lumOff val="25000"/>
                  </a:schemeClr>
                </a:solidFill>
                <a:latin typeface="Century Gothic"/>
                <a:cs typeface="Calibri"/>
              </a:rPr>
              <a:t>Previous Contributors</a:t>
            </a:r>
          </a:p>
          <a:p>
            <a:pPr>
              <a:spcAft>
                <a:spcPts val="600"/>
              </a:spcAft>
              <a:defRPr/>
            </a:pPr>
            <a:r>
              <a:rPr lang="en-US" sz="2000" dirty="0">
                <a:solidFill>
                  <a:schemeClr val="tx1">
                    <a:lumMod val="75000"/>
                    <a:lumOff val="25000"/>
                  </a:schemeClr>
                </a:solidFill>
                <a:latin typeface="Century Gothic"/>
                <a:cs typeface="Calibri"/>
              </a:rPr>
              <a:t>M. René Castillo</a:t>
            </a:r>
          </a:p>
          <a:p>
            <a:pPr>
              <a:spcAft>
                <a:spcPts val="600"/>
              </a:spcAft>
              <a:defRPr/>
            </a:pPr>
            <a:r>
              <a:rPr lang="en-US" sz="2000" dirty="0">
                <a:solidFill>
                  <a:schemeClr val="tx1">
                    <a:lumMod val="75000"/>
                    <a:lumOff val="25000"/>
                  </a:schemeClr>
                </a:solidFill>
                <a:latin typeface="Century Gothic"/>
                <a:cs typeface="Calibri"/>
              </a:rPr>
              <a:t>Hadwynne Gross</a:t>
            </a:r>
          </a:p>
          <a:p>
            <a:pPr>
              <a:spcAft>
                <a:spcPts val="600"/>
              </a:spcAft>
              <a:defRPr/>
            </a:pPr>
            <a:r>
              <a:rPr lang="en-US" sz="2000" dirty="0">
                <a:solidFill>
                  <a:schemeClr val="tx1">
                    <a:lumMod val="75000"/>
                    <a:lumOff val="25000"/>
                  </a:schemeClr>
                </a:solidFill>
                <a:latin typeface="Century Gothic"/>
                <a:cs typeface="Calibri"/>
              </a:rPr>
              <a:t>Eric Sjöstedt</a:t>
            </a:r>
          </a:p>
          <a:p>
            <a:pPr>
              <a:spcAft>
                <a:spcPts val="600"/>
              </a:spcAft>
              <a:defRPr/>
            </a:pPr>
            <a:r>
              <a:rPr lang="en-US" sz="2000" dirty="0">
                <a:solidFill>
                  <a:schemeClr val="tx1">
                    <a:lumMod val="75000"/>
                    <a:lumOff val="25000"/>
                  </a:schemeClr>
                </a:solidFill>
                <a:latin typeface="Century Gothic"/>
                <a:cs typeface="Calibri"/>
              </a:rPr>
              <a:t>Raychell Velez</a:t>
            </a:r>
          </a:p>
          <a:p>
            <a:pPr>
              <a:spcAft>
                <a:spcPts val="600"/>
              </a:spcAft>
              <a:defRPr/>
            </a:pPr>
            <a:endParaRPr lang="en-US" sz="1600" dirty="0">
              <a:solidFill>
                <a:schemeClr val="tx1">
                  <a:lumMod val="75000"/>
                  <a:lumOff val="25000"/>
                </a:schemeClr>
              </a:solidFill>
              <a:latin typeface="Century Gothic"/>
              <a:cs typeface="Calibri"/>
            </a:endParaRPr>
          </a:p>
          <a:p>
            <a:pPr>
              <a:spcAft>
                <a:spcPts val="600"/>
              </a:spcAft>
              <a:defRPr/>
            </a:pPr>
            <a:endParaRPr lang="en-US" sz="1600" dirty="0">
              <a:solidFill>
                <a:schemeClr val="tx1">
                  <a:lumMod val="75000"/>
                  <a:lumOff val="25000"/>
                </a:schemeClr>
              </a:solidFill>
              <a:latin typeface="Century Gothic"/>
              <a:cs typeface="Calibri"/>
            </a:endParaRPr>
          </a:p>
          <a:p>
            <a:pPr>
              <a:spcAft>
                <a:spcPts val="600"/>
              </a:spcAft>
              <a:defRPr/>
            </a:pPr>
            <a:endParaRPr lang="en-US" sz="1600" dirty="0">
              <a:solidFill>
                <a:schemeClr val="tx1">
                  <a:lumMod val="75000"/>
                  <a:lumOff val="25000"/>
                </a:schemeClr>
              </a:solidFill>
              <a:latin typeface="Century Gothic"/>
              <a:cs typeface="Calibri"/>
            </a:endParaRPr>
          </a:p>
          <a:p>
            <a:pPr>
              <a:spcAft>
                <a:spcPts val="600"/>
              </a:spcAft>
              <a:defRPr/>
            </a:pPr>
            <a:endParaRPr lang="en-US" sz="1600" dirty="0">
              <a:solidFill>
                <a:schemeClr val="tx1">
                  <a:lumMod val="75000"/>
                  <a:lumOff val="25000"/>
                </a:schemeClr>
              </a:solidFill>
              <a:latin typeface="Century Gothic"/>
              <a:cs typeface="Calibri"/>
            </a:endParaRPr>
          </a:p>
          <a:p>
            <a:pPr>
              <a:spcAft>
                <a:spcPts val="600"/>
              </a:spcAft>
              <a:defRPr/>
            </a:pPr>
            <a:endParaRPr lang="en-US" sz="1600" dirty="0">
              <a:solidFill>
                <a:schemeClr val="tx1">
                  <a:lumMod val="75000"/>
                  <a:lumOff val="25000"/>
                </a:schemeClr>
              </a:solidFill>
              <a:latin typeface="Century Gothic"/>
              <a:cs typeface="Calibri"/>
            </a:endParaRPr>
          </a:p>
          <a:p>
            <a:pPr>
              <a:spcAft>
                <a:spcPts val="600"/>
              </a:spcAft>
              <a:defRPr/>
            </a:pPr>
            <a:endParaRPr lang="en-US" sz="1600" dirty="0">
              <a:solidFill>
                <a:schemeClr val="tx1">
                  <a:lumMod val="75000"/>
                  <a:lumOff val="25000"/>
                </a:schemeClr>
              </a:solidFill>
              <a:cs typeface="Calibri"/>
            </a:endParaRPr>
          </a:p>
          <a:p>
            <a:pPr marL="342900" indent="-342900">
              <a:spcAft>
                <a:spcPts val="600"/>
              </a:spcAft>
              <a:buClr>
                <a:srgbClr val="CF703B"/>
              </a:buClr>
              <a:buFont typeface="Webdings" panose="05030102010509060703" pitchFamily="18" charset="2"/>
              <a:buChar char="4"/>
              <a:defRPr/>
            </a:pPr>
            <a:endParaRPr lang="en-US" sz="2200" b="1" dirty="0">
              <a:solidFill>
                <a:schemeClr val="tx1">
                  <a:lumMod val="75000"/>
                  <a:lumOff val="25000"/>
                </a:schemeClr>
              </a:solidFill>
              <a:latin typeface="Century Gothic"/>
              <a:cs typeface="Calibri"/>
            </a:endParaRPr>
          </a:p>
          <a:p>
            <a:pPr marL="342900" indent="-342900">
              <a:spcAft>
                <a:spcPts val="600"/>
              </a:spcAft>
              <a:buClr>
                <a:srgbClr val="CF703B"/>
              </a:buClr>
              <a:buFont typeface="Webdings" panose="05030102010509060703" pitchFamily="18" charset="2"/>
              <a:buChar char="4"/>
              <a:defRPr/>
            </a:pPr>
            <a:endParaRPr lang="en-US" dirty="0">
              <a:solidFill>
                <a:schemeClr val="tx1">
                  <a:lumMod val="75000"/>
                  <a:lumOff val="25000"/>
                </a:schemeClr>
              </a:solidFill>
              <a:cs typeface="Calibri"/>
            </a:endParaRPr>
          </a:p>
        </p:txBody>
      </p:sp>
      <p:sp>
        <p:nvSpPr>
          <p:cNvPr id="4" name="Text Placeholder 1">
            <a:extLst>
              <a:ext uri="{FF2B5EF4-FFF2-40B4-BE49-F238E27FC236}">
                <a16:creationId xmlns:a16="http://schemas.microsoft.com/office/drawing/2014/main" id="{A290166D-566B-3279-B799-240C2575F301}"/>
              </a:ext>
            </a:extLst>
          </p:cNvPr>
          <p:cNvSpPr txBox="1">
            <a:spLocks/>
          </p:cNvSpPr>
          <p:nvPr/>
        </p:nvSpPr>
        <p:spPr>
          <a:xfrm>
            <a:off x="6090244" y="1647708"/>
            <a:ext cx="5429249" cy="346132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2000" b="1" dirty="0">
                <a:solidFill>
                  <a:schemeClr val="tx1">
                    <a:lumMod val="75000"/>
                    <a:lumOff val="25000"/>
                  </a:schemeClr>
                </a:solidFill>
                <a:latin typeface="Century Gothic"/>
                <a:cs typeface="Calibri"/>
              </a:rPr>
              <a:t>Project Partners</a:t>
            </a:r>
          </a:p>
          <a:p>
            <a:pPr>
              <a:spcAft>
                <a:spcPts val="600"/>
              </a:spcAft>
              <a:defRPr/>
            </a:pPr>
            <a:endParaRPr lang="en-US" sz="2000" b="1" dirty="0">
              <a:solidFill>
                <a:schemeClr val="tx1">
                  <a:lumMod val="75000"/>
                  <a:lumOff val="25000"/>
                </a:schemeClr>
              </a:solidFill>
              <a:latin typeface="Century Gothic"/>
              <a:cs typeface="Calibri"/>
            </a:endParaRPr>
          </a:p>
          <a:p>
            <a:pPr>
              <a:spcAft>
                <a:spcPts val="600"/>
              </a:spcAft>
              <a:defRPr/>
            </a:pPr>
            <a:r>
              <a:rPr lang="en-US" sz="2000" u="sng" dirty="0">
                <a:solidFill>
                  <a:schemeClr val="tx1">
                    <a:lumMod val="75000"/>
                    <a:lumOff val="25000"/>
                  </a:schemeClr>
                </a:solidFill>
                <a:latin typeface="Century Gothic"/>
                <a:cs typeface="Calibri"/>
              </a:rPr>
              <a:t>Groundwork USA</a:t>
            </a:r>
          </a:p>
          <a:p>
            <a:pPr>
              <a:spcAft>
                <a:spcPts val="600"/>
              </a:spcAft>
              <a:defRPr/>
            </a:pPr>
            <a:r>
              <a:rPr lang="en-US" sz="2000" dirty="0">
                <a:solidFill>
                  <a:schemeClr val="tx1">
                    <a:lumMod val="75000"/>
                    <a:lumOff val="25000"/>
                  </a:schemeClr>
                </a:solidFill>
                <a:latin typeface="Century Gothic"/>
                <a:cs typeface="Calibri"/>
              </a:rPr>
              <a:t>Jalisa Gilmore</a:t>
            </a:r>
          </a:p>
          <a:p>
            <a:pPr>
              <a:spcAft>
                <a:spcPts val="600"/>
              </a:spcAft>
              <a:defRPr/>
            </a:pPr>
            <a:r>
              <a:rPr lang="en-US" sz="2000" dirty="0">
                <a:solidFill>
                  <a:schemeClr val="tx1">
                    <a:lumMod val="75000"/>
                    <a:lumOff val="25000"/>
                  </a:schemeClr>
                </a:solidFill>
                <a:latin typeface="Century Gothic"/>
                <a:cs typeface="Calibri"/>
              </a:rPr>
              <a:t>Lawrence Hoffman</a:t>
            </a:r>
          </a:p>
          <a:p>
            <a:pPr>
              <a:spcAft>
                <a:spcPts val="600"/>
              </a:spcAft>
              <a:defRPr/>
            </a:pPr>
            <a:endParaRPr lang="en-US" sz="2000" b="1" dirty="0">
              <a:solidFill>
                <a:schemeClr val="tx1">
                  <a:lumMod val="75000"/>
                  <a:lumOff val="25000"/>
                </a:schemeClr>
              </a:solidFill>
              <a:latin typeface="Century Gothic"/>
            </a:endParaRPr>
          </a:p>
          <a:p>
            <a:pPr>
              <a:spcAft>
                <a:spcPts val="600"/>
              </a:spcAft>
              <a:defRPr/>
            </a:pPr>
            <a:r>
              <a:rPr lang="en-US" sz="2000" u="sng" dirty="0">
                <a:solidFill>
                  <a:schemeClr val="tx1">
                    <a:lumMod val="75000"/>
                    <a:lumOff val="25000"/>
                  </a:schemeClr>
                </a:solidFill>
                <a:latin typeface="Century Gothic"/>
                <a:cs typeface="Calibri"/>
              </a:rPr>
              <a:t>Groundwork NRG</a:t>
            </a:r>
          </a:p>
          <a:p>
            <a:pPr>
              <a:spcAft>
                <a:spcPts val="600"/>
              </a:spcAft>
              <a:defRPr/>
            </a:pPr>
            <a:r>
              <a:rPr lang="en-US" sz="2000" dirty="0">
                <a:solidFill>
                  <a:schemeClr val="tx1">
                    <a:lumMod val="75000"/>
                    <a:lumOff val="25000"/>
                  </a:schemeClr>
                </a:solidFill>
                <a:latin typeface="Century Gothic"/>
                <a:cs typeface="Calibri"/>
              </a:rPr>
              <a:t>Reverend Adrianne (Adri) Showalter-Matlock</a:t>
            </a:r>
            <a:endParaRPr lang="en-US" sz="2000" b="1" dirty="0">
              <a:solidFill>
                <a:schemeClr val="tx1">
                  <a:lumMod val="75000"/>
                  <a:lumOff val="25000"/>
                </a:schemeClr>
              </a:solidFill>
              <a:latin typeface="Century Gothic"/>
              <a:cs typeface="Calibri"/>
            </a:endParaRPr>
          </a:p>
          <a:p>
            <a:pPr>
              <a:spcAft>
                <a:spcPts val="600"/>
              </a:spcAft>
              <a:defRPr/>
            </a:pPr>
            <a:endParaRPr lang="en-US" sz="1600" dirty="0">
              <a:solidFill>
                <a:schemeClr val="tx1">
                  <a:lumMod val="75000"/>
                  <a:lumOff val="25000"/>
                </a:schemeClr>
              </a:solidFill>
              <a:latin typeface="Century Gothic"/>
              <a:cs typeface="Calibri"/>
            </a:endParaRPr>
          </a:p>
          <a:p>
            <a:pPr>
              <a:spcAft>
                <a:spcPts val="600"/>
              </a:spcAft>
              <a:defRPr/>
            </a:pPr>
            <a:endParaRPr lang="en-US" sz="2200" b="1" dirty="0">
              <a:solidFill>
                <a:schemeClr val="tx1">
                  <a:lumMod val="75000"/>
                  <a:lumOff val="25000"/>
                </a:schemeClr>
              </a:solidFill>
              <a:latin typeface="Century Gothic"/>
              <a:cs typeface="Calibri"/>
            </a:endParaRPr>
          </a:p>
          <a:p>
            <a:pPr>
              <a:spcAft>
                <a:spcPts val="600"/>
              </a:spcAft>
              <a:defRPr/>
            </a:pPr>
            <a:endParaRPr lang="en-US" sz="2200" b="1" dirty="0">
              <a:solidFill>
                <a:schemeClr val="tx1">
                  <a:lumMod val="75000"/>
                  <a:lumOff val="25000"/>
                </a:schemeClr>
              </a:solidFill>
              <a:latin typeface="Century Gothic"/>
              <a:cs typeface="Calibri"/>
            </a:endParaRPr>
          </a:p>
          <a:p>
            <a:pPr marL="342900" indent="-342900">
              <a:spcAft>
                <a:spcPts val="600"/>
              </a:spcAft>
              <a:buClr>
                <a:srgbClr val="CF703B"/>
              </a:buClr>
              <a:buFont typeface="Webdings" panose="05030102010509060703" pitchFamily="18" charset="2"/>
              <a:buChar char="4"/>
              <a:defRPr/>
            </a:pPr>
            <a:endParaRPr lang="en-US" dirty="0">
              <a:solidFill>
                <a:schemeClr val="tx1">
                  <a:lumMod val="75000"/>
                  <a:lumOff val="25000"/>
                </a:schemeClr>
              </a:solidFill>
              <a:cs typeface="Calibri"/>
            </a:endParaRPr>
          </a:p>
        </p:txBody>
      </p:sp>
    </p:spTree>
    <p:extLst>
      <p:ext uri="{BB962C8B-B14F-4D97-AF65-F5344CB8AC3E}">
        <p14:creationId xmlns:p14="http://schemas.microsoft.com/office/powerpoint/2010/main" val="3823650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1436" y="229285"/>
            <a:ext cx="851753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OVERVIEW: The Partners</a:t>
            </a:r>
            <a:endParaRPr lang="en-US" dirty="0">
              <a:latin typeface="Century Gothic"/>
            </a:endParaRPr>
          </a:p>
        </p:txBody>
      </p:sp>
      <p:sp>
        <p:nvSpPr>
          <p:cNvPr id="9" name="Rectangle: Rounded Corners 8">
            <a:extLst>
              <a:ext uri="{FF2B5EF4-FFF2-40B4-BE49-F238E27FC236}">
                <a16:creationId xmlns:a16="http://schemas.microsoft.com/office/drawing/2014/main" id="{60F813F8-B842-E211-8BF1-1CC4D22DB48F}"/>
              </a:ext>
            </a:extLst>
          </p:cNvPr>
          <p:cNvSpPr/>
          <p:nvPr/>
        </p:nvSpPr>
        <p:spPr>
          <a:xfrm>
            <a:off x="788525" y="1171061"/>
            <a:ext cx="4963077" cy="5128109"/>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u="sng" dirty="0">
              <a:solidFill>
                <a:schemeClr val="tx1">
                  <a:lumMod val="75000"/>
                  <a:lumOff val="25000"/>
                </a:schemeClr>
              </a:solidFill>
              <a:latin typeface="Century Gothic"/>
              <a:cs typeface="Calibri"/>
            </a:endParaRPr>
          </a:p>
          <a:p>
            <a:pPr algn="ctr"/>
            <a:endParaRPr lang="en-US" sz="2400" dirty="0">
              <a:latin typeface="Century Gothic"/>
              <a:cs typeface="Calibri"/>
            </a:endParaRPr>
          </a:p>
          <a:p>
            <a:pPr algn="ctr"/>
            <a:endParaRPr lang="en-US" sz="24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7EEC7D74-C00C-197B-6C0E-4555A4100A8A}"/>
              </a:ext>
            </a:extLst>
          </p:cNvPr>
          <p:cNvSpPr txBox="1"/>
          <p:nvPr/>
        </p:nvSpPr>
        <p:spPr>
          <a:xfrm>
            <a:off x="1014367" y="1631141"/>
            <a:ext cx="4515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tx1">
                    <a:lumMod val="75000"/>
                    <a:lumOff val="25000"/>
                  </a:schemeClr>
                </a:solidFill>
                <a:latin typeface="Century Gothic"/>
              </a:rPr>
              <a:t>Groundwork USA</a:t>
            </a:r>
            <a:endParaRPr lang="en-US" sz="2800" b="1" u="sng" dirty="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EC18A21C-AE65-7274-0A4D-D6CF46117C7B}"/>
              </a:ext>
            </a:extLst>
          </p:cNvPr>
          <p:cNvSpPr txBox="1"/>
          <p:nvPr/>
        </p:nvSpPr>
        <p:spPr>
          <a:xfrm>
            <a:off x="1260592" y="2073745"/>
            <a:ext cx="4101629" cy="44781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000000"/>
              </a:solidFill>
              <a:latin typeface="Century Gothic"/>
              <a:cs typeface="Calibri"/>
            </a:endParaRPr>
          </a:p>
          <a:p>
            <a:pPr marL="342900" indent="-342900">
              <a:spcAft>
                <a:spcPts val="600"/>
              </a:spcAft>
              <a:buFont typeface="Webdings,Sans-Serif"/>
              <a:buChar char="4"/>
            </a:pPr>
            <a:r>
              <a:rPr lang="en-US" sz="2000" dirty="0">
                <a:solidFill>
                  <a:schemeClr val="tx1">
                    <a:lumMod val="75000"/>
                    <a:lumOff val="25000"/>
                  </a:schemeClr>
                </a:solidFill>
                <a:latin typeface="Century Gothic"/>
                <a:cs typeface="Calibri"/>
              </a:rPr>
              <a:t>A national network of local organizations</a:t>
            </a:r>
            <a:endParaRPr lang="en-US" sz="2000" dirty="0">
              <a:solidFill>
                <a:schemeClr val="tx1">
                  <a:lumMod val="75000"/>
                  <a:lumOff val="25000"/>
                </a:schemeClr>
              </a:solidFill>
              <a:cs typeface="Calibri" panose="020F0502020204030204"/>
            </a:endParaRPr>
          </a:p>
          <a:p>
            <a:pPr marL="342900" indent="-342900">
              <a:spcAft>
                <a:spcPts val="600"/>
              </a:spcAft>
              <a:buFont typeface="Webdings,Sans-Serif"/>
              <a:buChar char="4"/>
            </a:pPr>
            <a:r>
              <a:rPr lang="en-US" sz="2000" dirty="0">
                <a:solidFill>
                  <a:schemeClr val="tx1">
                    <a:lumMod val="75000"/>
                    <a:lumOff val="25000"/>
                  </a:schemeClr>
                </a:solidFill>
                <a:latin typeface="Century Gothic"/>
                <a:cs typeface="Calibri"/>
              </a:rPr>
              <a:t>Devoted to </a:t>
            </a:r>
            <a:r>
              <a:rPr lang="en-US" sz="2000" b="1" dirty="0">
                <a:solidFill>
                  <a:schemeClr val="tx1">
                    <a:lumMod val="75000"/>
                    <a:lumOff val="25000"/>
                  </a:schemeClr>
                </a:solidFill>
                <a:latin typeface="Century Gothic"/>
                <a:cs typeface="Calibri"/>
              </a:rPr>
              <a:t>regenerating </a:t>
            </a:r>
            <a:r>
              <a:rPr lang="en-US" sz="2000" dirty="0">
                <a:solidFill>
                  <a:schemeClr val="tx1">
                    <a:lumMod val="75000"/>
                    <a:lumOff val="25000"/>
                  </a:schemeClr>
                </a:solidFill>
                <a:latin typeface="Century Gothic"/>
                <a:cs typeface="Calibri"/>
              </a:rPr>
              <a:t>and </a:t>
            </a:r>
            <a:r>
              <a:rPr lang="en-US" sz="2000" b="1" dirty="0">
                <a:solidFill>
                  <a:schemeClr val="tx1">
                    <a:lumMod val="75000"/>
                    <a:lumOff val="25000"/>
                  </a:schemeClr>
                </a:solidFill>
                <a:latin typeface="Century Gothic"/>
                <a:cs typeface="Calibri"/>
              </a:rPr>
              <a:t>improving </a:t>
            </a:r>
            <a:r>
              <a:rPr lang="en-US" sz="2000" dirty="0">
                <a:solidFill>
                  <a:schemeClr val="tx1">
                    <a:lumMod val="75000"/>
                    <a:lumOff val="25000"/>
                  </a:schemeClr>
                </a:solidFill>
                <a:latin typeface="Century Gothic"/>
                <a:cs typeface="Calibri"/>
              </a:rPr>
              <a:t>urban space</a:t>
            </a:r>
          </a:p>
          <a:p>
            <a:pPr marL="342900" indent="-342900">
              <a:spcAft>
                <a:spcPts val="600"/>
              </a:spcAft>
              <a:buFont typeface="Webdings,Sans-Serif"/>
              <a:buChar char="4"/>
            </a:pPr>
            <a:r>
              <a:rPr lang="en-US" sz="2000" dirty="0">
                <a:solidFill>
                  <a:schemeClr val="tx1">
                    <a:lumMod val="75000"/>
                    <a:lumOff val="25000"/>
                  </a:schemeClr>
                </a:solidFill>
                <a:latin typeface="Century Gothic"/>
                <a:cs typeface="Calibri"/>
              </a:rPr>
              <a:t>Mitigating </a:t>
            </a:r>
            <a:r>
              <a:rPr lang="en-US" sz="2000" b="1" dirty="0">
                <a:solidFill>
                  <a:schemeClr val="tx1">
                    <a:lumMod val="75000"/>
                    <a:lumOff val="25000"/>
                  </a:schemeClr>
                </a:solidFill>
                <a:latin typeface="Century Gothic"/>
                <a:cs typeface="Calibri"/>
              </a:rPr>
              <a:t>environmental</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economic</a:t>
            </a:r>
            <a:r>
              <a:rPr lang="en-US" sz="2000" dirty="0">
                <a:solidFill>
                  <a:schemeClr val="tx1">
                    <a:lumMod val="75000"/>
                    <a:lumOff val="25000"/>
                  </a:schemeClr>
                </a:solidFill>
                <a:latin typeface="Century Gothic"/>
                <a:cs typeface="Calibri"/>
              </a:rPr>
              <a:t>, and </a:t>
            </a:r>
            <a:r>
              <a:rPr lang="en-US" sz="2000" b="1" dirty="0">
                <a:solidFill>
                  <a:schemeClr val="tx1">
                    <a:lumMod val="75000"/>
                    <a:lumOff val="25000"/>
                  </a:schemeClr>
                </a:solidFill>
                <a:latin typeface="Century Gothic"/>
                <a:cs typeface="Calibri"/>
              </a:rPr>
              <a:t>social</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inequalities</a:t>
            </a:r>
            <a:r>
              <a:rPr lang="en-US" sz="2000" dirty="0">
                <a:solidFill>
                  <a:schemeClr val="tx1">
                    <a:lumMod val="75000"/>
                    <a:lumOff val="25000"/>
                  </a:schemeClr>
                </a:solidFill>
                <a:latin typeface="Century Gothic"/>
                <a:cs typeface="Calibri"/>
              </a:rPr>
              <a:t> within </a:t>
            </a:r>
            <a:r>
              <a:rPr lang="en-US" sz="2000" b="1" dirty="0">
                <a:solidFill>
                  <a:schemeClr val="tx1">
                    <a:lumMod val="75000"/>
                    <a:lumOff val="25000"/>
                  </a:schemeClr>
                </a:solidFill>
                <a:latin typeface="Century Gothic"/>
                <a:cs typeface="Calibri"/>
              </a:rPr>
              <a:t>marginalized</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communities</a:t>
            </a:r>
            <a:endParaRPr lang="en-US" sz="2000" dirty="0">
              <a:solidFill>
                <a:schemeClr val="tx1">
                  <a:lumMod val="75000"/>
                  <a:lumOff val="25000"/>
                </a:schemeClr>
              </a:solidFill>
              <a:cs typeface="Calibri"/>
            </a:endParaRPr>
          </a:p>
          <a:p>
            <a:pPr marL="342900" indent="-342900" algn="ctr">
              <a:spcAft>
                <a:spcPts val="600"/>
              </a:spcAft>
              <a:buFont typeface="Webdings,Sans-Serif"/>
              <a:buChar char="4"/>
            </a:pPr>
            <a:endParaRPr lang="en-US" dirty="0">
              <a:solidFill>
                <a:schemeClr val="tx1">
                  <a:lumMod val="75000"/>
                  <a:lumOff val="25000"/>
                </a:schemeClr>
              </a:solidFill>
              <a:latin typeface="Century Gothic"/>
              <a:cs typeface="Calibri"/>
            </a:endParaRPr>
          </a:p>
          <a:p>
            <a:pPr algn="ctr">
              <a:spcAft>
                <a:spcPts val="600"/>
              </a:spcAft>
            </a:pPr>
            <a:r>
              <a:rPr lang="en-US" dirty="0">
                <a:solidFill>
                  <a:schemeClr val="tx1">
                    <a:lumMod val="75000"/>
                    <a:lumOff val="25000"/>
                  </a:schemeClr>
                </a:solidFill>
                <a:latin typeface="Century Gothic"/>
                <a:cs typeface="Calibri"/>
              </a:rPr>
              <a:t>Lawrence Hoffman</a:t>
            </a:r>
          </a:p>
          <a:p>
            <a:pPr algn="ctr">
              <a:spcAft>
                <a:spcPts val="600"/>
              </a:spcAft>
            </a:pPr>
            <a:r>
              <a:rPr lang="en-US" dirty="0">
                <a:solidFill>
                  <a:schemeClr val="tx1">
                    <a:lumMod val="75000"/>
                    <a:lumOff val="25000"/>
                  </a:schemeClr>
                </a:solidFill>
                <a:latin typeface="Century Gothic"/>
                <a:cs typeface="Calibri"/>
              </a:rPr>
              <a:t>Jalisa Gilmore</a:t>
            </a:r>
          </a:p>
          <a:p>
            <a:pPr>
              <a:spcAft>
                <a:spcPts val="600"/>
              </a:spcAft>
            </a:pPr>
            <a:endParaRPr lang="en-US" dirty="0">
              <a:solidFill>
                <a:schemeClr val="tx1">
                  <a:lumMod val="75000"/>
                  <a:lumOff val="25000"/>
                </a:schemeClr>
              </a:solidFill>
              <a:cs typeface="Calibri"/>
            </a:endParaRPr>
          </a:p>
        </p:txBody>
      </p:sp>
      <p:sp>
        <p:nvSpPr>
          <p:cNvPr id="7" name="Rectangle: Rounded Corners 6">
            <a:extLst>
              <a:ext uri="{FF2B5EF4-FFF2-40B4-BE49-F238E27FC236}">
                <a16:creationId xmlns:a16="http://schemas.microsoft.com/office/drawing/2014/main" id="{26A6F8D0-FBBE-FA7F-E4D5-9A6DC4A55128}"/>
              </a:ext>
            </a:extLst>
          </p:cNvPr>
          <p:cNvSpPr/>
          <p:nvPr/>
        </p:nvSpPr>
        <p:spPr>
          <a:xfrm>
            <a:off x="6555266" y="1178350"/>
            <a:ext cx="4963077" cy="5120820"/>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u="sng" dirty="0">
              <a:solidFill>
                <a:schemeClr val="tx1">
                  <a:lumMod val="75000"/>
                  <a:lumOff val="25000"/>
                </a:schemeClr>
              </a:solidFill>
              <a:latin typeface="Century Gothic"/>
              <a:cs typeface="Calibri"/>
            </a:endParaRPr>
          </a:p>
          <a:p>
            <a:pPr algn="ctr"/>
            <a:endParaRPr lang="en-US" sz="2400" dirty="0">
              <a:latin typeface="Century Gothic"/>
              <a:cs typeface="Calibri"/>
            </a:endParaRPr>
          </a:p>
          <a:p>
            <a:pPr algn="ctr"/>
            <a:endParaRPr lang="en-US" sz="2400" dirty="0">
              <a:solidFill>
                <a:schemeClr val="tx1">
                  <a:lumMod val="75000"/>
                  <a:lumOff val="25000"/>
                </a:schemeClr>
              </a:solidFill>
              <a:latin typeface="Century Gothic"/>
              <a:cs typeface="Calibri"/>
            </a:endParaRPr>
          </a:p>
        </p:txBody>
      </p:sp>
      <p:sp>
        <p:nvSpPr>
          <p:cNvPr id="11" name="TextBox 10">
            <a:extLst>
              <a:ext uri="{FF2B5EF4-FFF2-40B4-BE49-F238E27FC236}">
                <a16:creationId xmlns:a16="http://schemas.microsoft.com/office/drawing/2014/main" id="{F137E3D7-1C8F-4CDC-214F-456FA95B21DD}"/>
              </a:ext>
            </a:extLst>
          </p:cNvPr>
          <p:cNvSpPr txBox="1"/>
          <p:nvPr/>
        </p:nvSpPr>
        <p:spPr>
          <a:xfrm>
            <a:off x="6811433" y="1415679"/>
            <a:ext cx="45155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tx1">
                    <a:lumMod val="75000"/>
                    <a:lumOff val="25000"/>
                  </a:schemeClr>
                </a:solidFill>
                <a:latin typeface="Century Gothic"/>
              </a:rPr>
              <a:t>Groundwork Northeast Revitalization Group</a:t>
            </a:r>
            <a:endParaRPr lang="en-US" sz="2800" b="1" u="sng" dirty="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2C849F9D-BFF5-E3E3-0EF0-441CDE702FE1}"/>
              </a:ext>
            </a:extLst>
          </p:cNvPr>
          <p:cNvSpPr txBox="1"/>
          <p:nvPr/>
        </p:nvSpPr>
        <p:spPr>
          <a:xfrm>
            <a:off x="6989821" y="2158097"/>
            <a:ext cx="4101629"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dirty="0">
              <a:latin typeface="Century Gothic"/>
              <a:cs typeface="Calibri"/>
            </a:endParaRPr>
          </a:p>
          <a:p>
            <a:pPr marL="342900" indent="-342900">
              <a:spcAft>
                <a:spcPts val="600"/>
              </a:spcAft>
              <a:buFont typeface="Webdings,Sans-Serif"/>
              <a:buChar char="4"/>
            </a:pPr>
            <a:r>
              <a:rPr lang="en-US" sz="2000" dirty="0">
                <a:solidFill>
                  <a:schemeClr val="tx1">
                    <a:lumMod val="75000"/>
                    <a:lumOff val="25000"/>
                  </a:schemeClr>
                </a:solidFill>
                <a:latin typeface="Century Gothic"/>
                <a:cs typeface="Calibri"/>
              </a:rPr>
              <a:t>A Groundwork USA trust</a:t>
            </a:r>
          </a:p>
          <a:p>
            <a:pPr marL="342900" indent="-342900">
              <a:spcAft>
                <a:spcPts val="600"/>
              </a:spcAft>
              <a:buFont typeface="Webdings,Sans-Serif"/>
              <a:buChar char="4"/>
            </a:pPr>
            <a:r>
              <a:rPr lang="en-US" sz="2000" dirty="0">
                <a:solidFill>
                  <a:schemeClr val="tx1">
                    <a:lumMod val="75000"/>
                    <a:lumOff val="25000"/>
                  </a:schemeClr>
                </a:solidFill>
                <a:latin typeface="Century Gothic"/>
                <a:cs typeface="Calibri"/>
              </a:rPr>
              <a:t>Mission to </a:t>
            </a:r>
            <a:r>
              <a:rPr lang="en-US" sz="2000" b="1" dirty="0">
                <a:solidFill>
                  <a:schemeClr val="tx1">
                    <a:lumMod val="75000"/>
                    <a:lumOff val="25000"/>
                  </a:schemeClr>
                </a:solidFill>
                <a:latin typeface="Century Gothic"/>
                <a:cs typeface="Calibri"/>
              </a:rPr>
              <a:t>sustain </a:t>
            </a:r>
            <a:r>
              <a:rPr lang="en-US" sz="2000" dirty="0">
                <a:solidFill>
                  <a:schemeClr val="tx1">
                    <a:lumMod val="75000"/>
                    <a:lumOff val="25000"/>
                  </a:schemeClr>
                </a:solidFill>
                <a:latin typeface="Century Gothic"/>
                <a:cs typeface="Calibri"/>
              </a:rPr>
              <a:t>and </a:t>
            </a:r>
            <a:r>
              <a:rPr lang="en-US" sz="2000" b="1" dirty="0">
                <a:solidFill>
                  <a:schemeClr val="tx1">
                    <a:lumMod val="75000"/>
                    <a:lumOff val="25000"/>
                  </a:schemeClr>
                </a:solidFill>
                <a:latin typeface="Century Gothic"/>
                <a:cs typeface="Calibri"/>
              </a:rPr>
              <a:t>revitalize </a:t>
            </a:r>
            <a:r>
              <a:rPr lang="en-US" sz="2000" dirty="0">
                <a:solidFill>
                  <a:schemeClr val="tx1">
                    <a:lumMod val="75000"/>
                    <a:lumOff val="25000"/>
                  </a:schemeClr>
                </a:solidFill>
                <a:latin typeface="Century Gothic"/>
                <a:cs typeface="Calibri"/>
              </a:rPr>
              <a:t>the community</a:t>
            </a:r>
          </a:p>
          <a:p>
            <a:pPr marL="342900" indent="-342900">
              <a:spcAft>
                <a:spcPts val="600"/>
              </a:spcAft>
              <a:buFont typeface="Webdings,Sans-Serif"/>
              <a:buChar char="4"/>
            </a:pPr>
            <a:r>
              <a:rPr lang="en-US" sz="2000" dirty="0">
                <a:solidFill>
                  <a:schemeClr val="tx1">
                    <a:lumMod val="75000"/>
                    <a:lumOff val="25000"/>
                  </a:schemeClr>
                </a:solidFill>
                <a:latin typeface="Century Gothic"/>
                <a:cs typeface="Calibri"/>
              </a:rPr>
              <a:t>Rooted in principles of </a:t>
            </a:r>
            <a:r>
              <a:rPr lang="en-US" sz="2000" b="1" dirty="0">
                <a:solidFill>
                  <a:schemeClr val="tx1">
                    <a:lumMod val="75000"/>
                    <a:lumOff val="25000"/>
                  </a:schemeClr>
                </a:solidFill>
                <a:latin typeface="Century Gothic"/>
                <a:cs typeface="Calibri"/>
              </a:rPr>
              <a:t>equity</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community</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cohesion</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institutional</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transparency</a:t>
            </a:r>
            <a:r>
              <a:rPr lang="en-US" sz="2000" dirty="0">
                <a:solidFill>
                  <a:schemeClr val="tx1">
                    <a:lumMod val="75000"/>
                    <a:lumOff val="25000"/>
                  </a:schemeClr>
                </a:solidFill>
                <a:latin typeface="Century Gothic"/>
                <a:cs typeface="Calibri"/>
              </a:rPr>
              <a:t>, and </a:t>
            </a:r>
            <a:r>
              <a:rPr lang="en-US" sz="2000" b="1" dirty="0">
                <a:solidFill>
                  <a:schemeClr val="tx1">
                    <a:lumMod val="75000"/>
                    <a:lumOff val="25000"/>
                  </a:schemeClr>
                </a:solidFill>
                <a:latin typeface="Century Gothic"/>
                <a:cs typeface="Calibri"/>
              </a:rPr>
              <a:t>environmental</a:t>
            </a:r>
            <a:r>
              <a:rPr lang="en-US" sz="2000" dirty="0">
                <a:solidFill>
                  <a:schemeClr val="tx1">
                    <a:lumMod val="75000"/>
                    <a:lumOff val="25000"/>
                  </a:schemeClr>
                </a:solidFill>
                <a:latin typeface="Century Gothic"/>
                <a:cs typeface="Calibri"/>
              </a:rPr>
              <a:t> </a:t>
            </a:r>
            <a:r>
              <a:rPr lang="en-US" sz="2000" b="1" dirty="0">
                <a:solidFill>
                  <a:schemeClr val="tx1">
                    <a:lumMod val="75000"/>
                    <a:lumOff val="25000"/>
                  </a:schemeClr>
                </a:solidFill>
                <a:latin typeface="Century Gothic"/>
                <a:cs typeface="Calibri"/>
              </a:rPr>
              <a:t>justice</a:t>
            </a:r>
          </a:p>
        </p:txBody>
      </p:sp>
      <p:sp>
        <p:nvSpPr>
          <p:cNvPr id="3" name="TextBox 2">
            <a:extLst>
              <a:ext uri="{FF2B5EF4-FFF2-40B4-BE49-F238E27FC236}">
                <a16:creationId xmlns:a16="http://schemas.microsoft.com/office/drawing/2014/main" id="{B6E12585-49C7-A247-3AF6-868A02327B62}"/>
              </a:ext>
            </a:extLst>
          </p:cNvPr>
          <p:cNvSpPr txBox="1"/>
          <p:nvPr/>
        </p:nvSpPr>
        <p:spPr>
          <a:xfrm>
            <a:off x="7112000" y="5610087"/>
            <a:ext cx="42848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Rev. Adrianne Showalter-Matlock</a:t>
            </a:r>
            <a:endParaRPr lang="en-US" dirty="0"/>
          </a:p>
        </p:txBody>
      </p:sp>
    </p:spTree>
    <p:extLst>
      <p:ext uri="{BB962C8B-B14F-4D97-AF65-F5344CB8AC3E}">
        <p14:creationId xmlns:p14="http://schemas.microsoft.com/office/powerpoint/2010/main" val="6086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16E1BE-93DD-37AF-376F-C6418CBC1FB8}"/>
              </a:ext>
            </a:extLst>
          </p:cNvPr>
          <p:cNvSpPr/>
          <p:nvPr/>
        </p:nvSpPr>
        <p:spPr>
          <a:xfrm>
            <a:off x="380059" y="1099726"/>
            <a:ext cx="6923851" cy="5446888"/>
          </a:xfrm>
          <a:prstGeom prst="rect">
            <a:avLst/>
          </a:prstGeom>
          <a:solidFill>
            <a:srgbClr val="BA3A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206837-CC2D-C2C4-F6AF-9E042FACA8F3}"/>
              </a:ext>
            </a:extLst>
          </p:cNvPr>
          <p:cNvSpPr txBox="1">
            <a:spLocks/>
          </p:cNvSpPr>
          <p:nvPr/>
        </p:nvSpPr>
        <p:spPr>
          <a:xfrm>
            <a:off x="222963" y="229285"/>
            <a:ext cx="6913589"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OVERVIEW: The Study Area</a:t>
            </a:r>
            <a:endParaRPr lang="en-US" dirty="0">
              <a:latin typeface="Century Gothic"/>
            </a:endParaRPr>
          </a:p>
        </p:txBody>
      </p:sp>
      <p:sp>
        <p:nvSpPr>
          <p:cNvPr id="8" name="Text Placeholder 5">
            <a:extLst>
              <a:ext uri="{FF2B5EF4-FFF2-40B4-BE49-F238E27FC236}">
                <a16:creationId xmlns:a16="http://schemas.microsoft.com/office/drawing/2014/main" id="{AB7CF9FC-0E4D-5877-ED32-C11C294E2939}"/>
              </a:ext>
            </a:extLst>
          </p:cNvPr>
          <p:cNvSpPr txBox="1">
            <a:spLocks/>
          </p:cNvSpPr>
          <p:nvPr/>
        </p:nvSpPr>
        <p:spPr>
          <a:xfrm>
            <a:off x="7595459" y="1386038"/>
            <a:ext cx="4214367" cy="4873866"/>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BA3A50"/>
              </a:buClr>
              <a:buFont typeface="Webdings" panose="05030102010509060703" pitchFamily="18" charset="2"/>
              <a:buChar char="4"/>
            </a:pPr>
            <a:r>
              <a:rPr lang="en-US" sz="2300" b="1" dirty="0">
                <a:solidFill>
                  <a:schemeClr val="tx1">
                    <a:lumMod val="75000"/>
                    <a:lumOff val="25000"/>
                  </a:schemeClr>
                </a:solidFill>
                <a:latin typeface="Century Gothic"/>
              </a:rPr>
              <a:t>Study Area:</a:t>
            </a:r>
            <a:r>
              <a:rPr lang="en-US" sz="2300" dirty="0">
                <a:solidFill>
                  <a:schemeClr val="tx1">
                    <a:lumMod val="75000"/>
                    <a:lumOff val="25000"/>
                  </a:schemeClr>
                </a:solidFill>
                <a:latin typeface="Century Gothic"/>
              </a:rPr>
              <a:t> Wyandotte County, Kansas</a:t>
            </a:r>
            <a:endParaRPr lang="en-US" sz="23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BA3A50"/>
              </a:buClr>
              <a:buFont typeface="Webdings" panose="05030102010509060703" pitchFamily="18" charset="2"/>
              <a:buChar char="4"/>
            </a:pPr>
            <a:endParaRPr lang="en-US" sz="20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BA3A50"/>
              </a:buClr>
              <a:buFont typeface="Webdings" panose="05030102010509060703" pitchFamily="18" charset="2"/>
              <a:buChar char="4"/>
            </a:pPr>
            <a:r>
              <a:rPr lang="en-US" sz="2300" b="1" dirty="0">
                <a:solidFill>
                  <a:schemeClr val="tx1">
                    <a:lumMod val="75000"/>
                    <a:lumOff val="25000"/>
                  </a:schemeClr>
                </a:solidFill>
                <a:latin typeface="Century Gothic"/>
              </a:rPr>
              <a:t>Study Period:</a:t>
            </a:r>
            <a:r>
              <a:rPr lang="en-US" sz="2300" dirty="0">
                <a:solidFill>
                  <a:schemeClr val="tx1">
                    <a:lumMod val="75000"/>
                    <a:lumOff val="25000"/>
                  </a:schemeClr>
                </a:solidFill>
                <a:latin typeface="Century Gothic"/>
              </a:rPr>
              <a:t> </a:t>
            </a:r>
            <a:r>
              <a:rPr lang="en-US" sz="2300" dirty="0">
                <a:solidFill>
                  <a:schemeClr val="bg1"/>
                </a:solidFill>
                <a:latin typeface="Century Gothic"/>
              </a:rPr>
              <a:t>secret</a:t>
            </a:r>
            <a:r>
              <a:rPr lang="en-US" sz="2300" dirty="0">
                <a:solidFill>
                  <a:schemeClr val="tx1">
                    <a:lumMod val="75000"/>
                    <a:lumOff val="25000"/>
                  </a:schemeClr>
                </a:solidFill>
                <a:latin typeface="Century Gothic"/>
              </a:rPr>
              <a:t> January 2000 – December 2020</a:t>
            </a:r>
            <a:endParaRPr lang="en-US" sz="2300" dirty="0">
              <a:solidFill>
                <a:schemeClr val="tx1">
                  <a:lumMod val="75000"/>
                  <a:lumOff val="25000"/>
                </a:schemeClr>
              </a:solidFill>
              <a:cs typeface="Calibri"/>
            </a:endParaRP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1900" dirty="0">
                <a:solidFill>
                  <a:schemeClr val="tx1">
                    <a:lumMod val="75000"/>
                    <a:lumOff val="25000"/>
                  </a:schemeClr>
                </a:solidFill>
                <a:latin typeface="Century Gothic"/>
              </a:rPr>
              <a:t>Average Annual Precipitation: 2000-2020</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1900" dirty="0">
                <a:solidFill>
                  <a:schemeClr val="tx1">
                    <a:lumMod val="75000"/>
                    <a:lumOff val="25000"/>
                  </a:schemeClr>
                </a:solidFill>
                <a:latin typeface="Century Gothic"/>
              </a:rPr>
              <a:t>Land cover change scenarios: 2001, 2011, 2019</a:t>
            </a:r>
          </a:p>
          <a:p>
            <a:pPr marL="800100" lvl="1" indent="-342900">
              <a:lnSpc>
                <a:spcPct val="100000"/>
              </a:lnSpc>
              <a:spcBef>
                <a:spcPts val="0"/>
              </a:spcBef>
              <a:spcAft>
                <a:spcPts val="600"/>
              </a:spcAft>
              <a:buClr>
                <a:srgbClr val="BA3A50"/>
              </a:buClr>
              <a:buFont typeface="Webdings" panose="05030102010509060703" pitchFamily="18" charset="2"/>
              <a:buChar char="4"/>
            </a:pPr>
            <a:r>
              <a:rPr lang="en-US" sz="1900" dirty="0">
                <a:solidFill>
                  <a:schemeClr val="tx1">
                    <a:lumMod val="75000"/>
                    <a:lumOff val="25000"/>
                  </a:schemeClr>
                </a:solidFill>
                <a:latin typeface="Century Gothic"/>
              </a:rPr>
              <a:t>Precipitation change scenarios: 2012, 2016, 2019</a:t>
            </a:r>
          </a:p>
          <a:p>
            <a:pPr marL="800100" lvl="1" indent="-342900">
              <a:lnSpc>
                <a:spcPct val="100000"/>
              </a:lnSpc>
              <a:spcBef>
                <a:spcPts val="0"/>
              </a:spcBef>
              <a:spcAft>
                <a:spcPts val="600"/>
              </a:spcAft>
              <a:buClr>
                <a:srgbClr val="BA3A50"/>
              </a:buClr>
              <a:buFont typeface="Webdings" panose="05030102010509060703" pitchFamily="18" charset="2"/>
              <a:buChar char="4"/>
            </a:pPr>
            <a:endParaRPr lang="en-US" sz="1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BA3A50"/>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128AC708-4C25-8F97-4259-31F9913E0882}"/>
              </a:ext>
            </a:extLst>
          </p:cNvPr>
          <p:cNvSpPr txBox="1"/>
          <p:nvPr/>
        </p:nvSpPr>
        <p:spPr>
          <a:xfrm>
            <a:off x="940740" y="1542815"/>
            <a:ext cx="5983111" cy="4628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pic>
        <p:nvPicPr>
          <p:cNvPr id="4" name="Picture 4" descr="Map&#10;&#10;Description automatically generated">
            <a:extLst>
              <a:ext uri="{FF2B5EF4-FFF2-40B4-BE49-F238E27FC236}">
                <a16:creationId xmlns:a16="http://schemas.microsoft.com/office/drawing/2014/main" id="{020D28BA-1E21-B01B-E66A-2A35EE3221A9}"/>
              </a:ext>
            </a:extLst>
          </p:cNvPr>
          <p:cNvPicPr>
            <a:picLocks noChangeAspect="1"/>
          </p:cNvPicPr>
          <p:nvPr/>
        </p:nvPicPr>
        <p:blipFill rotWithShape="1">
          <a:blip r:embed="rId3"/>
          <a:srcRect l="832" t="1408" r="762" b="1056"/>
          <a:stretch/>
        </p:blipFill>
        <p:spPr>
          <a:xfrm>
            <a:off x="605837" y="1302162"/>
            <a:ext cx="6465456" cy="5072174"/>
          </a:xfrm>
          <a:prstGeom prst="rect">
            <a:avLst/>
          </a:prstGeom>
          <a:ln w="12700">
            <a:solidFill>
              <a:schemeClr val="tx1"/>
            </a:solidFill>
          </a:ln>
        </p:spPr>
      </p:pic>
      <p:sp>
        <p:nvSpPr>
          <p:cNvPr id="5" name="Rectangle 4">
            <a:extLst>
              <a:ext uri="{FF2B5EF4-FFF2-40B4-BE49-F238E27FC236}">
                <a16:creationId xmlns:a16="http://schemas.microsoft.com/office/drawing/2014/main" id="{A55B2595-D6FB-A320-6C4D-EAEFB479E245}"/>
              </a:ext>
            </a:extLst>
          </p:cNvPr>
          <p:cNvSpPr/>
          <p:nvPr/>
        </p:nvSpPr>
        <p:spPr>
          <a:xfrm>
            <a:off x="5322498" y="2159479"/>
            <a:ext cx="456482" cy="186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9B88191-3B61-8CD4-4CA8-8CE4D1B36BDC}"/>
              </a:ext>
            </a:extLst>
          </p:cNvPr>
          <p:cNvSpPr/>
          <p:nvPr/>
        </p:nvSpPr>
        <p:spPr>
          <a:xfrm>
            <a:off x="5282960" y="2159479"/>
            <a:ext cx="539151" cy="186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solidFill>
                  <a:schemeClr val="tx1">
                    <a:lumMod val="75000"/>
                    <a:lumOff val="25000"/>
                  </a:schemeClr>
                </a:solidFill>
                <a:latin typeface="Century Gothic"/>
              </a:rPr>
              <a:t>Kansas</a:t>
            </a:r>
          </a:p>
        </p:txBody>
      </p:sp>
      <p:sp>
        <p:nvSpPr>
          <p:cNvPr id="10" name="Rectangle 9">
            <a:extLst>
              <a:ext uri="{FF2B5EF4-FFF2-40B4-BE49-F238E27FC236}">
                <a16:creationId xmlns:a16="http://schemas.microsoft.com/office/drawing/2014/main" id="{D0467E3E-21DF-4C70-D032-F68B81A01857}"/>
              </a:ext>
            </a:extLst>
          </p:cNvPr>
          <p:cNvSpPr/>
          <p:nvPr/>
        </p:nvSpPr>
        <p:spPr>
          <a:xfrm>
            <a:off x="6239054" y="2216988"/>
            <a:ext cx="456482" cy="186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32C2F-B13F-4C1A-D869-F59ADB164B94}"/>
              </a:ext>
            </a:extLst>
          </p:cNvPr>
          <p:cNvSpPr/>
          <p:nvPr/>
        </p:nvSpPr>
        <p:spPr>
          <a:xfrm>
            <a:off x="6185139" y="2216987"/>
            <a:ext cx="560717" cy="186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solidFill>
                  <a:schemeClr val="tx1">
                    <a:lumMod val="75000"/>
                    <a:lumOff val="25000"/>
                  </a:schemeClr>
                </a:solidFill>
                <a:latin typeface="Century Gothic"/>
              </a:rPr>
              <a:t>Missouri</a:t>
            </a:r>
            <a:endParaRPr lang="en-US" sz="800" dirty="0">
              <a:solidFill>
                <a:schemeClr val="tx1">
                  <a:lumMod val="75000"/>
                  <a:lumOff val="25000"/>
                </a:schemeClr>
              </a:solidFill>
              <a:cs typeface="Calibri"/>
            </a:endParaRPr>
          </a:p>
        </p:txBody>
      </p:sp>
      <p:sp>
        <p:nvSpPr>
          <p:cNvPr id="9" name="Rectangle 8">
            <a:extLst>
              <a:ext uri="{FF2B5EF4-FFF2-40B4-BE49-F238E27FC236}">
                <a16:creationId xmlns:a16="http://schemas.microsoft.com/office/drawing/2014/main" id="{CE973333-2FBA-DAC4-325D-2171DB3FFCA7}"/>
              </a:ext>
            </a:extLst>
          </p:cNvPr>
          <p:cNvSpPr/>
          <p:nvPr/>
        </p:nvSpPr>
        <p:spPr>
          <a:xfrm>
            <a:off x="5195433" y="2808208"/>
            <a:ext cx="1373230" cy="186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000" b="1" dirty="0">
                <a:solidFill>
                  <a:schemeClr val="tx1">
                    <a:lumMod val="75000"/>
                    <a:lumOff val="25000"/>
                  </a:schemeClr>
                </a:solidFill>
                <a:latin typeface="Century Gothic"/>
              </a:rPr>
              <a:t>Wyandotte County</a:t>
            </a:r>
            <a:endParaRPr lang="en-US" sz="1000" b="1" dirty="0">
              <a:solidFill>
                <a:schemeClr val="tx1">
                  <a:lumMod val="75000"/>
                  <a:lumOff val="25000"/>
                </a:schemeClr>
              </a:solidFill>
              <a:ea typeface="Calibri"/>
              <a:cs typeface="Calibri"/>
            </a:endParaRPr>
          </a:p>
        </p:txBody>
      </p:sp>
      <p:sp>
        <p:nvSpPr>
          <p:cNvPr id="12" name="TextBox 11">
            <a:extLst>
              <a:ext uri="{FF2B5EF4-FFF2-40B4-BE49-F238E27FC236}">
                <a16:creationId xmlns:a16="http://schemas.microsoft.com/office/drawing/2014/main" id="{419CA057-BDB1-7446-7EFE-87F8D6802042}"/>
              </a:ext>
            </a:extLst>
          </p:cNvPr>
          <p:cNvSpPr txBox="1"/>
          <p:nvPr/>
        </p:nvSpPr>
        <p:spPr>
          <a:xfrm>
            <a:off x="677503" y="5835445"/>
            <a:ext cx="221225"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dirty="0">
                <a:latin typeface="Century Gothic"/>
              </a:rPr>
              <a:t>0</a:t>
            </a:r>
          </a:p>
        </p:txBody>
      </p:sp>
      <p:sp>
        <p:nvSpPr>
          <p:cNvPr id="13" name="Rectangle 12">
            <a:extLst>
              <a:ext uri="{FF2B5EF4-FFF2-40B4-BE49-F238E27FC236}">
                <a16:creationId xmlns:a16="http://schemas.microsoft.com/office/drawing/2014/main" id="{19A6057C-7623-BE67-6D7F-0779D34B22F5}"/>
              </a:ext>
            </a:extLst>
          </p:cNvPr>
          <p:cNvSpPr/>
          <p:nvPr/>
        </p:nvSpPr>
        <p:spPr>
          <a:xfrm>
            <a:off x="5282960" y="2159479"/>
            <a:ext cx="539151" cy="186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dirty="0">
                <a:solidFill>
                  <a:schemeClr val="tx1">
                    <a:lumMod val="75000"/>
                    <a:lumOff val="25000"/>
                  </a:schemeClr>
                </a:solidFill>
                <a:latin typeface="Century Gothic"/>
              </a:rPr>
              <a:t>Kansas</a:t>
            </a:r>
          </a:p>
        </p:txBody>
      </p:sp>
      <p:sp>
        <p:nvSpPr>
          <p:cNvPr id="14" name="TextBox 13">
            <a:extLst>
              <a:ext uri="{FF2B5EF4-FFF2-40B4-BE49-F238E27FC236}">
                <a16:creationId xmlns:a16="http://schemas.microsoft.com/office/drawing/2014/main" id="{74DB966D-49BC-5A7B-EE67-AC70E6CB7285}"/>
              </a:ext>
            </a:extLst>
          </p:cNvPr>
          <p:cNvSpPr txBox="1"/>
          <p:nvPr/>
        </p:nvSpPr>
        <p:spPr>
          <a:xfrm>
            <a:off x="1044216" y="5835445"/>
            <a:ext cx="406962"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dirty="0">
                <a:latin typeface="Century Gothic"/>
              </a:rPr>
              <a:t>2.5</a:t>
            </a:r>
          </a:p>
        </p:txBody>
      </p:sp>
      <p:sp>
        <p:nvSpPr>
          <p:cNvPr id="15" name="TextBox 14">
            <a:extLst>
              <a:ext uri="{FF2B5EF4-FFF2-40B4-BE49-F238E27FC236}">
                <a16:creationId xmlns:a16="http://schemas.microsoft.com/office/drawing/2014/main" id="{0C1253D8-F3FB-1DF3-7579-12B5B7B9AA7A}"/>
              </a:ext>
            </a:extLst>
          </p:cNvPr>
          <p:cNvSpPr txBox="1"/>
          <p:nvPr/>
        </p:nvSpPr>
        <p:spPr>
          <a:xfrm>
            <a:off x="1587141" y="5835445"/>
            <a:ext cx="221225" cy="24622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000" dirty="0">
                <a:latin typeface="Century Gothic"/>
              </a:rPr>
              <a:t>5</a:t>
            </a:r>
          </a:p>
        </p:txBody>
      </p:sp>
      <p:sp>
        <p:nvSpPr>
          <p:cNvPr id="16" name="TextBox 15">
            <a:extLst>
              <a:ext uri="{FF2B5EF4-FFF2-40B4-BE49-F238E27FC236}">
                <a16:creationId xmlns:a16="http://schemas.microsoft.com/office/drawing/2014/main" id="{04987BB6-E41D-3105-770A-5C9C9CF67FB5}"/>
              </a:ext>
            </a:extLst>
          </p:cNvPr>
          <p:cNvSpPr txBox="1"/>
          <p:nvPr/>
        </p:nvSpPr>
        <p:spPr>
          <a:xfrm>
            <a:off x="2453915" y="5835445"/>
            <a:ext cx="668900" cy="25098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000" dirty="0">
                <a:latin typeface="Century Gothic"/>
              </a:rPr>
              <a:t>10 Miles</a:t>
            </a:r>
          </a:p>
        </p:txBody>
      </p:sp>
      <p:pic>
        <p:nvPicPr>
          <p:cNvPr id="18" name="Picture 21" descr="A picture containing icon&#10;&#10;Description automatically generated">
            <a:extLst>
              <a:ext uri="{FF2B5EF4-FFF2-40B4-BE49-F238E27FC236}">
                <a16:creationId xmlns:a16="http://schemas.microsoft.com/office/drawing/2014/main" id="{4C42FDE3-196F-1C92-8BE6-CB6E38B8580C}"/>
              </a:ext>
            </a:extLst>
          </p:cNvPr>
          <p:cNvPicPr>
            <a:picLocks noChangeAspect="1"/>
          </p:cNvPicPr>
          <p:nvPr/>
        </p:nvPicPr>
        <p:blipFill>
          <a:blip r:embed="rId4"/>
          <a:stretch>
            <a:fillRect/>
          </a:stretch>
        </p:blipFill>
        <p:spPr>
          <a:xfrm>
            <a:off x="4341392" y="1300311"/>
            <a:ext cx="530411" cy="666141"/>
          </a:xfrm>
          <a:prstGeom prst="rect">
            <a:avLst/>
          </a:prstGeom>
        </p:spPr>
      </p:pic>
    </p:spTree>
    <p:extLst>
      <p:ext uri="{BB962C8B-B14F-4D97-AF65-F5344CB8AC3E}">
        <p14:creationId xmlns:p14="http://schemas.microsoft.com/office/powerpoint/2010/main" val="397745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21437" y="229285"/>
            <a:ext cx="851753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OVERVIEW: Community Concerns</a:t>
            </a:r>
            <a:endParaRPr lang="en-US" dirty="0">
              <a:latin typeface="Century Gothic"/>
            </a:endParaRPr>
          </a:p>
        </p:txBody>
      </p:sp>
      <p:pic>
        <p:nvPicPr>
          <p:cNvPr id="5" name="Picture 5" descr="Map&#10;&#10;Description automatically generated">
            <a:extLst>
              <a:ext uri="{FF2B5EF4-FFF2-40B4-BE49-F238E27FC236}">
                <a16:creationId xmlns:a16="http://schemas.microsoft.com/office/drawing/2014/main" id="{1963EB45-B482-AE2F-E68B-E377AB2004B3}"/>
              </a:ext>
            </a:extLst>
          </p:cNvPr>
          <p:cNvPicPr>
            <a:picLocks noChangeAspect="1"/>
          </p:cNvPicPr>
          <p:nvPr/>
        </p:nvPicPr>
        <p:blipFill rotWithShape="1">
          <a:blip r:embed="rId3"/>
          <a:srcRect l="-280" r="359" b="4949"/>
          <a:stretch/>
        </p:blipFill>
        <p:spPr>
          <a:xfrm rot="16200000">
            <a:off x="8817471" y="452354"/>
            <a:ext cx="2829492" cy="39135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1">
            <a:extLst>
              <a:ext uri="{FF2B5EF4-FFF2-40B4-BE49-F238E27FC236}">
                <a16:creationId xmlns:a16="http://schemas.microsoft.com/office/drawing/2014/main" id="{428C25A9-D2F6-E0B2-420D-987AD7305839}"/>
              </a:ext>
            </a:extLst>
          </p:cNvPr>
          <p:cNvPicPr>
            <a:picLocks noChangeAspect="1"/>
          </p:cNvPicPr>
          <p:nvPr/>
        </p:nvPicPr>
        <p:blipFill rotWithShape="1">
          <a:blip r:embed="rId4"/>
          <a:srcRect l="4501" r="-363" b="290"/>
          <a:stretch/>
        </p:blipFill>
        <p:spPr>
          <a:xfrm>
            <a:off x="-6349" y="1092496"/>
            <a:ext cx="4204592" cy="2727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EA123816-2941-AAE0-E129-E288F2E79DD1}"/>
              </a:ext>
            </a:extLst>
          </p:cNvPr>
          <p:cNvSpPr txBox="1"/>
          <p:nvPr/>
        </p:nvSpPr>
        <p:spPr>
          <a:xfrm>
            <a:off x="0" y="6406696"/>
            <a:ext cx="564071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cs typeface="Calibri"/>
              </a:rPr>
              <a:t>Image Credit: EPA, </a:t>
            </a:r>
            <a:r>
              <a:rPr lang="en-US" sz="1000" dirty="0">
                <a:solidFill>
                  <a:schemeClr val="tx1">
                    <a:lumMod val="75000"/>
                    <a:lumOff val="25000"/>
                  </a:schemeClr>
                </a:solidFill>
                <a:latin typeface="Century Gothic"/>
                <a:ea typeface="+mn-lt"/>
                <a:cs typeface="+mn-lt"/>
              </a:rPr>
              <a:t>Groundwork Northeast Revitalization Group</a:t>
            </a:r>
            <a:endParaRPr lang="en-US" sz="1000" dirty="0">
              <a:solidFill>
                <a:schemeClr val="tx1">
                  <a:lumMod val="75000"/>
                  <a:lumOff val="25000"/>
                </a:schemeClr>
              </a:solidFill>
              <a:latin typeface="Century Gothic"/>
            </a:endParaRPr>
          </a:p>
        </p:txBody>
      </p:sp>
      <p:sp>
        <p:nvSpPr>
          <p:cNvPr id="8" name="Rectangle: Rounded Corners 7">
            <a:extLst>
              <a:ext uri="{FF2B5EF4-FFF2-40B4-BE49-F238E27FC236}">
                <a16:creationId xmlns:a16="http://schemas.microsoft.com/office/drawing/2014/main" id="{D20D281C-A74F-1359-715F-DE27C7DCC06C}"/>
              </a:ext>
            </a:extLst>
          </p:cNvPr>
          <p:cNvSpPr/>
          <p:nvPr/>
        </p:nvSpPr>
        <p:spPr>
          <a:xfrm>
            <a:off x="8700656" y="4218708"/>
            <a:ext cx="3269670" cy="1759525"/>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Century Gothic"/>
                <a:cs typeface="Calibri"/>
              </a:rPr>
              <a:t>Impervious surfaces in disinvested neighborhoods</a:t>
            </a:r>
            <a:endParaRPr lang="en-US" dirty="0"/>
          </a:p>
        </p:txBody>
      </p:sp>
      <p:sp>
        <p:nvSpPr>
          <p:cNvPr id="9" name="Rectangle: Rounded Corners 8">
            <a:extLst>
              <a:ext uri="{FF2B5EF4-FFF2-40B4-BE49-F238E27FC236}">
                <a16:creationId xmlns:a16="http://schemas.microsoft.com/office/drawing/2014/main" id="{71830BDF-FA3B-87C8-79D1-7E8187F6EFEB}"/>
              </a:ext>
            </a:extLst>
          </p:cNvPr>
          <p:cNvSpPr/>
          <p:nvPr/>
        </p:nvSpPr>
        <p:spPr>
          <a:xfrm>
            <a:off x="360219" y="4218707"/>
            <a:ext cx="3269670" cy="1759525"/>
          </a:xfrm>
          <a:prstGeom prst="roundRect">
            <a:avLst/>
          </a:prstGeom>
          <a:solidFill>
            <a:srgbClr val="BA3A5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Century Gothic"/>
                <a:cs typeface="Calibri"/>
              </a:rPr>
              <a:t>Polluted Runoff</a:t>
            </a:r>
            <a:endParaRPr lang="en-US" dirty="0"/>
          </a:p>
        </p:txBody>
      </p:sp>
      <p:sp>
        <p:nvSpPr>
          <p:cNvPr id="12" name="Rectangle: Rounded Corners 11">
            <a:extLst>
              <a:ext uri="{FF2B5EF4-FFF2-40B4-BE49-F238E27FC236}">
                <a16:creationId xmlns:a16="http://schemas.microsoft.com/office/drawing/2014/main" id="{32CFED5F-3455-6C99-6EAA-87E4695276E5}"/>
              </a:ext>
            </a:extLst>
          </p:cNvPr>
          <p:cNvSpPr/>
          <p:nvPr/>
        </p:nvSpPr>
        <p:spPr>
          <a:xfrm>
            <a:off x="4599710" y="1572488"/>
            <a:ext cx="3269670" cy="1759525"/>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Century Gothic"/>
                <a:cs typeface="Calibri"/>
              </a:rPr>
              <a:t>Combined Sewer Overflows (CSOs)</a:t>
            </a:r>
            <a:endParaRPr lang="en-US" dirty="0"/>
          </a:p>
        </p:txBody>
      </p:sp>
      <p:pic>
        <p:nvPicPr>
          <p:cNvPr id="6" name="Picture 6" descr="Diagram&#10;&#10;Description automatically generated">
            <a:extLst>
              <a:ext uri="{FF2B5EF4-FFF2-40B4-BE49-F238E27FC236}">
                <a16:creationId xmlns:a16="http://schemas.microsoft.com/office/drawing/2014/main" id="{4532CF87-FBBB-F8A4-F033-9B2D84465213}"/>
              </a:ext>
            </a:extLst>
          </p:cNvPr>
          <p:cNvPicPr>
            <a:picLocks noChangeAspect="1"/>
          </p:cNvPicPr>
          <p:nvPr/>
        </p:nvPicPr>
        <p:blipFill>
          <a:blip r:embed="rId5"/>
          <a:stretch>
            <a:fillRect/>
          </a:stretch>
        </p:blipFill>
        <p:spPr>
          <a:xfrm>
            <a:off x="4511200" y="3817306"/>
            <a:ext cx="3436551" cy="2550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3067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1643D8-6087-9453-C4E1-9AAADCEED696}"/>
              </a:ext>
            </a:extLst>
          </p:cNvPr>
          <p:cNvSpPr txBox="1">
            <a:spLocks/>
          </p:cNvSpPr>
          <p:nvPr/>
        </p:nvSpPr>
        <p:spPr>
          <a:xfrm>
            <a:off x="208410" y="229285"/>
            <a:ext cx="851753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OVERVIEW: Ecosystem services</a:t>
            </a:r>
            <a:endParaRPr lang="en-US" dirty="0"/>
          </a:p>
        </p:txBody>
      </p:sp>
      <p:grpSp>
        <p:nvGrpSpPr>
          <p:cNvPr id="9" name="Group 8">
            <a:extLst>
              <a:ext uri="{FF2B5EF4-FFF2-40B4-BE49-F238E27FC236}">
                <a16:creationId xmlns:a16="http://schemas.microsoft.com/office/drawing/2014/main" id="{9107EDB3-6CB0-E55F-E78F-9595ACB42A5B}"/>
              </a:ext>
            </a:extLst>
          </p:cNvPr>
          <p:cNvGrpSpPr/>
          <p:nvPr/>
        </p:nvGrpSpPr>
        <p:grpSpPr>
          <a:xfrm>
            <a:off x="788525" y="1259568"/>
            <a:ext cx="4948700" cy="5048933"/>
            <a:chOff x="788525" y="1259568"/>
            <a:chExt cx="4963077" cy="5120820"/>
          </a:xfrm>
        </p:grpSpPr>
        <p:sp>
          <p:nvSpPr>
            <p:cNvPr id="5" name="Rectangle: Rounded Corners 4">
              <a:extLst>
                <a:ext uri="{FF2B5EF4-FFF2-40B4-BE49-F238E27FC236}">
                  <a16:creationId xmlns:a16="http://schemas.microsoft.com/office/drawing/2014/main" id="{794801A7-9816-84C3-68A7-EA28CC624D72}"/>
                </a:ext>
              </a:extLst>
            </p:cNvPr>
            <p:cNvSpPr/>
            <p:nvPr/>
          </p:nvSpPr>
          <p:spPr>
            <a:xfrm>
              <a:off x="788525" y="1259568"/>
              <a:ext cx="4963077" cy="5120820"/>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latin typeface="Century Gothic"/>
                <a:cs typeface="Calibri"/>
              </a:endParaRPr>
            </a:p>
            <a:p>
              <a:pPr algn="ctr"/>
              <a:endParaRPr lang="en-US" sz="2400" dirty="0">
                <a:solidFill>
                  <a:schemeClr val="tx1">
                    <a:lumMod val="75000"/>
                    <a:lumOff val="25000"/>
                  </a:schemeClr>
                </a:solidFill>
                <a:latin typeface="Century Gothic"/>
                <a:cs typeface="Calibri"/>
              </a:endParaRPr>
            </a:p>
          </p:txBody>
        </p:sp>
        <p:pic>
          <p:nvPicPr>
            <p:cNvPr id="10" name="Picture 10">
              <a:extLst>
                <a:ext uri="{FF2B5EF4-FFF2-40B4-BE49-F238E27FC236}">
                  <a16:creationId xmlns:a16="http://schemas.microsoft.com/office/drawing/2014/main" id="{F8690687-E3FF-E469-6C20-05FC389EA8B7}"/>
                </a:ext>
              </a:extLst>
            </p:cNvPr>
            <p:cNvPicPr>
              <a:picLocks noChangeAspect="1"/>
            </p:cNvPicPr>
            <p:nvPr/>
          </p:nvPicPr>
          <p:blipFill>
            <a:blip r:embed="rId3"/>
            <a:stretch>
              <a:fillRect/>
            </a:stretch>
          </p:blipFill>
          <p:spPr>
            <a:xfrm>
              <a:off x="1257300" y="2374900"/>
              <a:ext cx="3708400" cy="3708400"/>
            </a:xfrm>
            <a:prstGeom prst="rect">
              <a:avLst/>
            </a:prstGeom>
          </p:spPr>
        </p:pic>
        <p:sp>
          <p:nvSpPr>
            <p:cNvPr id="13" name="Rectangle: Rounded Corners 12">
              <a:extLst>
                <a:ext uri="{FF2B5EF4-FFF2-40B4-BE49-F238E27FC236}">
                  <a16:creationId xmlns:a16="http://schemas.microsoft.com/office/drawing/2014/main" id="{86ADE5A8-0619-77AF-5185-DB712F389D51}"/>
                </a:ext>
              </a:extLst>
            </p:cNvPr>
            <p:cNvSpPr/>
            <p:nvPr/>
          </p:nvSpPr>
          <p:spPr>
            <a:xfrm>
              <a:off x="792019" y="1259607"/>
              <a:ext cx="4958770" cy="1099125"/>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400" b="1" dirty="0">
                  <a:latin typeface="Century Gothic"/>
                  <a:cs typeface="Calibri"/>
                </a:rPr>
                <a:t>Water Purification</a:t>
              </a:r>
              <a:endParaRPr lang="en-US" sz="3400" b="1" dirty="0">
                <a:cs typeface="Calibri"/>
              </a:endParaRPr>
            </a:p>
          </p:txBody>
        </p:sp>
      </p:grpSp>
      <p:grpSp>
        <p:nvGrpSpPr>
          <p:cNvPr id="4" name="Group 3">
            <a:extLst>
              <a:ext uri="{FF2B5EF4-FFF2-40B4-BE49-F238E27FC236}">
                <a16:creationId xmlns:a16="http://schemas.microsoft.com/office/drawing/2014/main" id="{29637CDC-2E2C-AF6D-3AA6-7D6095934CF7}"/>
              </a:ext>
            </a:extLst>
          </p:cNvPr>
          <p:cNvGrpSpPr/>
          <p:nvPr/>
        </p:nvGrpSpPr>
        <p:grpSpPr>
          <a:xfrm>
            <a:off x="6555266" y="1259568"/>
            <a:ext cx="5063718" cy="5048933"/>
            <a:chOff x="6555266" y="1259568"/>
            <a:chExt cx="4963077" cy="5120820"/>
          </a:xfrm>
        </p:grpSpPr>
        <p:sp>
          <p:nvSpPr>
            <p:cNvPr id="7" name="Rectangle: Rounded Corners 6">
              <a:extLst>
                <a:ext uri="{FF2B5EF4-FFF2-40B4-BE49-F238E27FC236}">
                  <a16:creationId xmlns:a16="http://schemas.microsoft.com/office/drawing/2014/main" id="{27138919-657F-23A5-8486-908221A3628A}"/>
                </a:ext>
              </a:extLst>
            </p:cNvPr>
            <p:cNvSpPr/>
            <p:nvPr/>
          </p:nvSpPr>
          <p:spPr>
            <a:xfrm>
              <a:off x="6555266" y="1259568"/>
              <a:ext cx="4963077" cy="5120820"/>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u="sng" dirty="0">
                <a:solidFill>
                  <a:schemeClr val="tx1">
                    <a:lumMod val="75000"/>
                    <a:lumOff val="25000"/>
                  </a:schemeClr>
                </a:solidFill>
                <a:latin typeface="Century Gothic"/>
                <a:cs typeface="Calibri" panose="020F0502020204030204"/>
              </a:endParaRPr>
            </a:p>
            <a:p>
              <a:pPr algn="ctr"/>
              <a:endParaRPr lang="en-US" sz="2400" dirty="0">
                <a:latin typeface="Century Gothic"/>
                <a:cs typeface="Calibri"/>
              </a:endParaRPr>
            </a:p>
            <a:p>
              <a:pPr algn="ctr"/>
              <a:endParaRPr lang="en-US" sz="2400" dirty="0">
                <a:solidFill>
                  <a:schemeClr val="tx1">
                    <a:lumMod val="75000"/>
                    <a:lumOff val="25000"/>
                  </a:schemeClr>
                </a:solidFill>
                <a:latin typeface="Century Gothic"/>
                <a:cs typeface="Calibri"/>
              </a:endParaRPr>
            </a:p>
          </p:txBody>
        </p:sp>
        <p:pic>
          <p:nvPicPr>
            <p:cNvPr id="8" name="Picture 8">
              <a:extLst>
                <a:ext uri="{FF2B5EF4-FFF2-40B4-BE49-F238E27FC236}">
                  <a16:creationId xmlns:a16="http://schemas.microsoft.com/office/drawing/2014/main" id="{2F5569EE-B7AA-0DCE-216B-B465743555FA}"/>
                </a:ext>
              </a:extLst>
            </p:cNvPr>
            <p:cNvPicPr>
              <a:picLocks noChangeAspect="1"/>
            </p:cNvPicPr>
            <p:nvPr/>
          </p:nvPicPr>
          <p:blipFill>
            <a:blip r:embed="rId4"/>
            <a:stretch>
              <a:fillRect/>
            </a:stretch>
          </p:blipFill>
          <p:spPr>
            <a:xfrm>
              <a:off x="7493000" y="2540000"/>
              <a:ext cx="3340100" cy="3390900"/>
            </a:xfrm>
            <a:prstGeom prst="rect">
              <a:avLst/>
            </a:prstGeom>
          </p:spPr>
        </p:pic>
        <p:sp>
          <p:nvSpPr>
            <p:cNvPr id="14" name="Rectangle: Rounded Corners 13">
              <a:extLst>
                <a:ext uri="{FF2B5EF4-FFF2-40B4-BE49-F238E27FC236}">
                  <a16:creationId xmlns:a16="http://schemas.microsoft.com/office/drawing/2014/main" id="{6A4B205F-BBF7-58A1-AD7B-9B1A45CADA25}"/>
                </a:ext>
              </a:extLst>
            </p:cNvPr>
            <p:cNvSpPr/>
            <p:nvPr/>
          </p:nvSpPr>
          <p:spPr>
            <a:xfrm>
              <a:off x="6557818" y="1259606"/>
              <a:ext cx="4958770" cy="1099125"/>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400" b="1" dirty="0">
                  <a:latin typeface="Century Gothic"/>
                  <a:cs typeface="Calibri"/>
                </a:rPr>
                <a:t>Water Retention</a:t>
              </a:r>
              <a:endParaRPr lang="en-US" dirty="0"/>
            </a:p>
          </p:txBody>
        </p:sp>
      </p:grpSp>
      <p:sp>
        <p:nvSpPr>
          <p:cNvPr id="2" name="TextBox 1">
            <a:extLst>
              <a:ext uri="{FF2B5EF4-FFF2-40B4-BE49-F238E27FC236}">
                <a16:creationId xmlns:a16="http://schemas.microsoft.com/office/drawing/2014/main" id="{83ED61BE-A65F-320F-E941-4B4F2E75A48B}"/>
              </a:ext>
            </a:extLst>
          </p:cNvPr>
          <p:cNvSpPr txBox="1"/>
          <p:nvPr/>
        </p:nvSpPr>
        <p:spPr>
          <a:xfrm>
            <a:off x="1498" y="6438659"/>
            <a:ext cx="908409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Image Credit: Timofei Rostilov, Carbon Design </a:t>
            </a:r>
            <a:endParaRPr lang="en-US" sz="900" dirty="0">
              <a:solidFill>
                <a:schemeClr val="tx1">
                  <a:lumMod val="75000"/>
                  <a:lumOff val="25000"/>
                </a:schemeClr>
              </a:solidFill>
              <a:cs typeface="Calibri"/>
            </a:endParaRPr>
          </a:p>
          <a:p>
            <a:pPr algn="l"/>
            <a:endParaRPr lang="en-US" sz="1200" dirty="0">
              <a:cs typeface="Calibri"/>
            </a:endParaRPr>
          </a:p>
        </p:txBody>
      </p:sp>
    </p:spTree>
    <p:extLst>
      <p:ext uri="{BB962C8B-B14F-4D97-AF65-F5344CB8AC3E}">
        <p14:creationId xmlns:p14="http://schemas.microsoft.com/office/powerpoint/2010/main" val="31267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DDC7524-2C4F-BC58-372C-27040A31DC45}"/>
              </a:ext>
            </a:extLst>
          </p:cNvPr>
          <p:cNvSpPr/>
          <p:nvPr/>
        </p:nvSpPr>
        <p:spPr>
          <a:xfrm>
            <a:off x="817562" y="1186156"/>
            <a:ext cx="1777999" cy="1429925"/>
          </a:xfrm>
          <a:prstGeom prst="ellipse">
            <a:avLst/>
          </a:prstGeom>
          <a:noFill/>
          <a:ln>
            <a:solidFill>
              <a:srgbClr val="BA3A50">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87A621-8537-AB10-1380-7CDEB72D0718}"/>
              </a:ext>
            </a:extLst>
          </p:cNvPr>
          <p:cNvSpPr txBox="1">
            <a:spLocks/>
          </p:cNvSpPr>
          <p:nvPr/>
        </p:nvSpPr>
        <p:spPr>
          <a:xfrm>
            <a:off x="208410" y="229285"/>
            <a:ext cx="8517537"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OBJECTIVES</a:t>
            </a:r>
            <a:endParaRPr lang="en-US" dirty="0">
              <a:latin typeface="Century Gothic"/>
            </a:endParaRPr>
          </a:p>
        </p:txBody>
      </p:sp>
      <p:sp>
        <p:nvSpPr>
          <p:cNvPr id="4" name="Rectangle: Rounded Corners 3">
            <a:extLst>
              <a:ext uri="{FF2B5EF4-FFF2-40B4-BE49-F238E27FC236}">
                <a16:creationId xmlns:a16="http://schemas.microsoft.com/office/drawing/2014/main" id="{415D7ECC-4439-26B9-A9E6-459774FD19F1}"/>
              </a:ext>
            </a:extLst>
          </p:cNvPr>
          <p:cNvSpPr/>
          <p:nvPr/>
        </p:nvSpPr>
        <p:spPr>
          <a:xfrm>
            <a:off x="488950" y="1814689"/>
            <a:ext cx="2436517" cy="4007554"/>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Identify areas with</a:t>
            </a:r>
            <a:r>
              <a:rPr lang="en-US" sz="2000" b="1" dirty="0">
                <a:latin typeface="Century Gothic"/>
                <a:cs typeface="Calibri"/>
              </a:rPr>
              <a:t> low rates of stormwater retention</a:t>
            </a:r>
            <a:endParaRPr lang="en-US" sz="2000" b="1" dirty="0">
              <a:latin typeface="Century Gothic"/>
            </a:endParaRPr>
          </a:p>
        </p:txBody>
      </p:sp>
      <p:sp>
        <p:nvSpPr>
          <p:cNvPr id="6" name="TextBox 5">
            <a:extLst>
              <a:ext uri="{FF2B5EF4-FFF2-40B4-BE49-F238E27FC236}">
                <a16:creationId xmlns:a16="http://schemas.microsoft.com/office/drawing/2014/main" id="{405C7800-AE2F-9531-4BA7-76CC3BD69130}"/>
              </a:ext>
            </a:extLst>
          </p:cNvPr>
          <p:cNvSpPr txBox="1"/>
          <p:nvPr/>
        </p:nvSpPr>
        <p:spPr>
          <a:xfrm>
            <a:off x="1419225" y="1251185"/>
            <a:ext cx="583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BA3A50"/>
                </a:solidFill>
                <a:latin typeface="Century Gothic"/>
                <a:cs typeface="Calibri"/>
              </a:rPr>
              <a:t>1</a:t>
            </a:r>
            <a:endParaRPr lang="en-US" dirty="0">
              <a:solidFill>
                <a:srgbClr val="BA3A50"/>
              </a:solidFill>
              <a:cs typeface="Calibri"/>
            </a:endParaRPr>
          </a:p>
        </p:txBody>
      </p:sp>
      <p:sp>
        <p:nvSpPr>
          <p:cNvPr id="14" name="Rectangle: Rounded Corners 13">
            <a:extLst>
              <a:ext uri="{FF2B5EF4-FFF2-40B4-BE49-F238E27FC236}">
                <a16:creationId xmlns:a16="http://schemas.microsoft.com/office/drawing/2014/main" id="{B67CE3D8-2161-FBBC-FFC4-26B432E09F7D}"/>
              </a:ext>
            </a:extLst>
          </p:cNvPr>
          <p:cNvSpPr/>
          <p:nvPr/>
        </p:nvSpPr>
        <p:spPr>
          <a:xfrm>
            <a:off x="3414713" y="1814689"/>
            <a:ext cx="2436517" cy="4007554"/>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Examine </a:t>
            </a:r>
            <a:r>
              <a:rPr lang="en-US" sz="2000" b="1" dirty="0">
                <a:latin typeface="Century Gothic"/>
                <a:cs typeface="Calibri"/>
              </a:rPr>
              <a:t>inequitable distribution of ecosystem services</a:t>
            </a:r>
            <a:r>
              <a:rPr lang="en-US" sz="2000" dirty="0">
                <a:latin typeface="Century Gothic"/>
                <a:cs typeface="Calibri"/>
              </a:rPr>
              <a:t> affecting water quality</a:t>
            </a:r>
          </a:p>
        </p:txBody>
      </p:sp>
      <p:sp>
        <p:nvSpPr>
          <p:cNvPr id="16" name="Rectangle: Rounded Corners 15">
            <a:extLst>
              <a:ext uri="{FF2B5EF4-FFF2-40B4-BE49-F238E27FC236}">
                <a16:creationId xmlns:a16="http://schemas.microsoft.com/office/drawing/2014/main" id="{EC3945D8-50E2-6DB5-E687-C7B0BB2A7A34}"/>
              </a:ext>
            </a:extLst>
          </p:cNvPr>
          <p:cNvSpPr/>
          <p:nvPr/>
        </p:nvSpPr>
        <p:spPr>
          <a:xfrm>
            <a:off x="6340475" y="1814689"/>
            <a:ext cx="2436517" cy="4007554"/>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Explore </a:t>
            </a:r>
            <a:r>
              <a:rPr lang="en-US" sz="2000" b="1" dirty="0">
                <a:latin typeface="Century Gothic"/>
                <a:cs typeface="Calibri"/>
              </a:rPr>
              <a:t>implications of</a:t>
            </a:r>
            <a:r>
              <a:rPr lang="en-US" sz="2000" dirty="0">
                <a:latin typeface="Century Gothic"/>
                <a:cs typeface="Calibri"/>
              </a:rPr>
              <a:t> </a:t>
            </a:r>
            <a:r>
              <a:rPr lang="en-US" sz="2000" b="1" dirty="0">
                <a:latin typeface="Century Gothic"/>
                <a:cs typeface="Calibri"/>
              </a:rPr>
              <a:t>land cover variance</a:t>
            </a:r>
            <a:r>
              <a:rPr lang="en-US" sz="2000" dirty="0">
                <a:latin typeface="Century Gothic"/>
                <a:cs typeface="Calibri"/>
              </a:rPr>
              <a:t> on socio-economically vulnerable populations </a:t>
            </a:r>
          </a:p>
        </p:txBody>
      </p:sp>
      <p:sp>
        <p:nvSpPr>
          <p:cNvPr id="17" name="Rectangle: Rounded Corners 16">
            <a:extLst>
              <a:ext uri="{FF2B5EF4-FFF2-40B4-BE49-F238E27FC236}">
                <a16:creationId xmlns:a16="http://schemas.microsoft.com/office/drawing/2014/main" id="{C7034E55-DCBF-D952-4B7A-EF497FFDD4CD}"/>
              </a:ext>
            </a:extLst>
          </p:cNvPr>
          <p:cNvSpPr/>
          <p:nvPr/>
        </p:nvSpPr>
        <p:spPr>
          <a:xfrm>
            <a:off x="9266238" y="1814689"/>
            <a:ext cx="2436517" cy="4007554"/>
          </a:xfrm>
          <a:prstGeom prst="roundRect">
            <a:avLst/>
          </a:prstGeom>
          <a:solidFill>
            <a:srgbClr val="BA3A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Identify </a:t>
            </a:r>
            <a:r>
              <a:rPr lang="en-US" sz="2000" b="1" dirty="0">
                <a:latin typeface="Century Gothic"/>
                <a:cs typeface="Calibri"/>
              </a:rPr>
              <a:t>points of intervention</a:t>
            </a:r>
            <a:r>
              <a:rPr lang="en-US" sz="2000" dirty="0">
                <a:latin typeface="Century Gothic"/>
                <a:cs typeface="Calibri"/>
              </a:rPr>
              <a:t> for green infrastructure projects</a:t>
            </a:r>
          </a:p>
        </p:txBody>
      </p:sp>
      <p:sp>
        <p:nvSpPr>
          <p:cNvPr id="18" name="TextBox 17">
            <a:extLst>
              <a:ext uri="{FF2B5EF4-FFF2-40B4-BE49-F238E27FC236}">
                <a16:creationId xmlns:a16="http://schemas.microsoft.com/office/drawing/2014/main" id="{B70D6E2F-8774-2FA9-F3F5-47B6BB083356}"/>
              </a:ext>
            </a:extLst>
          </p:cNvPr>
          <p:cNvSpPr txBox="1"/>
          <p:nvPr/>
        </p:nvSpPr>
        <p:spPr>
          <a:xfrm>
            <a:off x="4346575" y="1251185"/>
            <a:ext cx="583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BA3A50"/>
                </a:solidFill>
                <a:latin typeface="Century Gothic"/>
                <a:cs typeface="Calibri"/>
              </a:rPr>
              <a:t>2</a:t>
            </a:r>
          </a:p>
        </p:txBody>
      </p:sp>
      <p:sp>
        <p:nvSpPr>
          <p:cNvPr id="19" name="TextBox 18">
            <a:extLst>
              <a:ext uri="{FF2B5EF4-FFF2-40B4-BE49-F238E27FC236}">
                <a16:creationId xmlns:a16="http://schemas.microsoft.com/office/drawing/2014/main" id="{F779416D-937C-D528-43FF-C66EED30FCDD}"/>
              </a:ext>
            </a:extLst>
          </p:cNvPr>
          <p:cNvSpPr txBox="1"/>
          <p:nvPr/>
        </p:nvSpPr>
        <p:spPr>
          <a:xfrm>
            <a:off x="10193338" y="1251185"/>
            <a:ext cx="583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BA3A50"/>
                </a:solidFill>
                <a:latin typeface="Century Gothic"/>
                <a:cs typeface="Calibri"/>
              </a:rPr>
              <a:t>4</a:t>
            </a:r>
          </a:p>
        </p:txBody>
      </p:sp>
      <p:sp>
        <p:nvSpPr>
          <p:cNvPr id="20" name="TextBox 19">
            <a:extLst>
              <a:ext uri="{FF2B5EF4-FFF2-40B4-BE49-F238E27FC236}">
                <a16:creationId xmlns:a16="http://schemas.microsoft.com/office/drawing/2014/main" id="{AE1C5700-3009-435F-BA5A-84E0155670E1}"/>
              </a:ext>
            </a:extLst>
          </p:cNvPr>
          <p:cNvSpPr txBox="1"/>
          <p:nvPr/>
        </p:nvSpPr>
        <p:spPr>
          <a:xfrm>
            <a:off x="7265988" y="1251185"/>
            <a:ext cx="583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BA3A50"/>
                </a:solidFill>
                <a:latin typeface="Century Gothic"/>
                <a:cs typeface="Calibri"/>
              </a:rPr>
              <a:t>3</a:t>
            </a:r>
          </a:p>
        </p:txBody>
      </p:sp>
      <p:sp>
        <p:nvSpPr>
          <p:cNvPr id="21" name="Oval 20">
            <a:extLst>
              <a:ext uri="{FF2B5EF4-FFF2-40B4-BE49-F238E27FC236}">
                <a16:creationId xmlns:a16="http://schemas.microsoft.com/office/drawing/2014/main" id="{3E4160E0-A18C-1677-ACF5-C659D8E1A66D}"/>
              </a:ext>
            </a:extLst>
          </p:cNvPr>
          <p:cNvSpPr/>
          <p:nvPr/>
        </p:nvSpPr>
        <p:spPr>
          <a:xfrm>
            <a:off x="3746500" y="1186156"/>
            <a:ext cx="1777999" cy="1429925"/>
          </a:xfrm>
          <a:prstGeom prst="ellipse">
            <a:avLst/>
          </a:prstGeom>
          <a:no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ED41419-DF4A-FC3B-B9A7-FB6403991146}"/>
              </a:ext>
            </a:extLst>
          </p:cNvPr>
          <p:cNvSpPr/>
          <p:nvPr/>
        </p:nvSpPr>
        <p:spPr>
          <a:xfrm>
            <a:off x="6667500" y="1186156"/>
            <a:ext cx="1777999" cy="1429925"/>
          </a:xfrm>
          <a:prstGeom prst="ellipse">
            <a:avLst/>
          </a:prstGeom>
          <a:no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6562455-91CF-DA93-0165-C2079C34A128}"/>
              </a:ext>
            </a:extLst>
          </p:cNvPr>
          <p:cNvSpPr/>
          <p:nvPr/>
        </p:nvSpPr>
        <p:spPr>
          <a:xfrm>
            <a:off x="9596438" y="1178219"/>
            <a:ext cx="1777999" cy="1429925"/>
          </a:xfrm>
          <a:prstGeom prst="ellipse">
            <a:avLst/>
          </a:prstGeom>
          <a:no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106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A621-8537-AB10-1380-7CDEB72D0718}"/>
              </a:ext>
            </a:extLst>
          </p:cNvPr>
          <p:cNvSpPr txBox="1">
            <a:spLocks/>
          </p:cNvSpPr>
          <p:nvPr/>
        </p:nvSpPr>
        <p:spPr>
          <a:xfrm>
            <a:off x="208410" y="229285"/>
            <a:ext cx="10171792"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METHODS: NASA EO &amp; Data Acquisition</a:t>
            </a:r>
            <a:endParaRPr lang="en-US" dirty="0">
              <a:latin typeface="Century Gothic"/>
            </a:endParaRPr>
          </a:p>
        </p:txBody>
      </p:sp>
      <p:pic>
        <p:nvPicPr>
          <p:cNvPr id="4" name="Picture 4" descr="A picture containing snow, satellite&#10;&#10;Description automatically generated">
            <a:extLst>
              <a:ext uri="{FF2B5EF4-FFF2-40B4-BE49-F238E27FC236}">
                <a16:creationId xmlns:a16="http://schemas.microsoft.com/office/drawing/2014/main" id="{80F7379F-2638-98E7-92AA-E736830E8E69}"/>
              </a:ext>
            </a:extLst>
          </p:cNvPr>
          <p:cNvPicPr>
            <a:picLocks noChangeAspect="1"/>
          </p:cNvPicPr>
          <p:nvPr/>
        </p:nvPicPr>
        <p:blipFill>
          <a:blip r:embed="rId3"/>
          <a:stretch>
            <a:fillRect/>
          </a:stretch>
        </p:blipFill>
        <p:spPr>
          <a:xfrm>
            <a:off x="1239837" y="1056408"/>
            <a:ext cx="3767437" cy="2665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B72C22A1-130D-CA62-5EF6-3FEAC5714F45}"/>
              </a:ext>
            </a:extLst>
          </p:cNvPr>
          <p:cNvSpPr/>
          <p:nvPr/>
        </p:nvSpPr>
        <p:spPr>
          <a:xfrm>
            <a:off x="5945188" y="1053193"/>
            <a:ext cx="5010702" cy="5231945"/>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u="sng" dirty="0">
              <a:solidFill>
                <a:schemeClr val="tx1">
                  <a:lumMod val="75000"/>
                  <a:lumOff val="25000"/>
                </a:schemeClr>
              </a:solidFill>
              <a:latin typeface="Century Gothic"/>
              <a:cs typeface="Calibri"/>
            </a:endParaRPr>
          </a:p>
          <a:p>
            <a:pPr algn="ctr"/>
            <a:r>
              <a:rPr lang="en-US" sz="2400" b="1" u="sng" dirty="0">
                <a:solidFill>
                  <a:schemeClr val="tx1">
                    <a:lumMod val="75000"/>
                    <a:lumOff val="25000"/>
                  </a:schemeClr>
                </a:solidFill>
                <a:latin typeface="Century Gothic"/>
                <a:cs typeface="Calibri"/>
              </a:rPr>
              <a:t>Ancillary Data</a:t>
            </a:r>
            <a:endParaRPr lang="en-US" sz="2400" b="1" dirty="0">
              <a:solidFill>
                <a:schemeClr val="tx1">
                  <a:lumMod val="75000"/>
                  <a:lumOff val="25000"/>
                </a:schemeClr>
              </a:solidFill>
              <a:cs typeface="Calibri"/>
            </a:endParaRPr>
          </a:p>
          <a:p>
            <a:pPr algn="ctr"/>
            <a:endParaRPr lang="en-US" sz="2000" u="sng" dirty="0">
              <a:solidFill>
                <a:schemeClr val="tx1">
                  <a:lumMod val="75000"/>
                  <a:lumOff val="25000"/>
                </a:schemeClr>
              </a:solidFill>
              <a:latin typeface="Century Gothic"/>
              <a:cs typeface="Calibri"/>
            </a:endParaRPr>
          </a:p>
          <a:p>
            <a:pPr marL="342900" indent="-342900">
              <a:spcAft>
                <a:spcPts val="600"/>
              </a:spcAft>
              <a:buClr>
                <a:srgbClr val="BA3A50"/>
              </a:buClr>
              <a:buFont typeface="Webdings,Sans-Serif"/>
              <a:buChar char="4"/>
            </a:pPr>
            <a:r>
              <a:rPr lang="en-US" sz="2000" dirty="0">
                <a:solidFill>
                  <a:schemeClr val="tx1">
                    <a:lumMod val="75000"/>
                    <a:lumOff val="25000"/>
                  </a:schemeClr>
                </a:solidFill>
                <a:latin typeface="Century Gothic"/>
                <a:cs typeface="Calibri"/>
              </a:rPr>
              <a:t>USGS National Land Cover Database (NLCD)</a:t>
            </a:r>
          </a:p>
          <a:p>
            <a:pPr marL="342900" indent="-342900">
              <a:spcAft>
                <a:spcPts val="600"/>
              </a:spcAft>
              <a:buClr>
                <a:srgbClr val="BA3A50"/>
              </a:buClr>
              <a:buFont typeface="Webdings,Sans-Serif"/>
              <a:buChar char="4"/>
            </a:pPr>
            <a:endParaRPr lang="en-US" sz="2000" dirty="0">
              <a:solidFill>
                <a:schemeClr val="tx1">
                  <a:lumMod val="75000"/>
                  <a:lumOff val="25000"/>
                </a:schemeClr>
              </a:solidFill>
              <a:latin typeface="Century Gothic"/>
              <a:cs typeface="Calibri"/>
            </a:endParaRPr>
          </a:p>
          <a:p>
            <a:pPr marL="342900" indent="-342900">
              <a:spcAft>
                <a:spcPts val="600"/>
              </a:spcAft>
              <a:buClr>
                <a:srgbClr val="BA3A50"/>
              </a:buClr>
              <a:buFont typeface="Webdings,Sans-Serif"/>
              <a:buChar char="4"/>
            </a:pPr>
            <a:r>
              <a:rPr lang="en-US" sz="2000" dirty="0">
                <a:solidFill>
                  <a:schemeClr val="tx1">
                    <a:lumMod val="75000"/>
                    <a:lumOff val="25000"/>
                  </a:schemeClr>
                </a:solidFill>
                <a:latin typeface="Century Gothic"/>
                <a:cs typeface="Calibri"/>
              </a:rPr>
              <a:t>USDA Soil Survey Database</a:t>
            </a:r>
          </a:p>
          <a:p>
            <a:pPr marL="342900" indent="-342900">
              <a:spcAft>
                <a:spcPts val="600"/>
              </a:spcAft>
              <a:buClr>
                <a:srgbClr val="BA3A50"/>
              </a:buClr>
              <a:buFont typeface="Webdings,Sans-Serif"/>
              <a:buChar char="4"/>
            </a:pPr>
            <a:endParaRPr lang="en-US" sz="2000" dirty="0">
              <a:solidFill>
                <a:schemeClr val="tx1">
                  <a:lumMod val="75000"/>
                  <a:lumOff val="25000"/>
                </a:schemeClr>
              </a:solidFill>
              <a:latin typeface="Century Gothic"/>
              <a:cs typeface="Calibri"/>
            </a:endParaRPr>
          </a:p>
          <a:p>
            <a:pPr marL="342900" indent="-342900">
              <a:spcAft>
                <a:spcPts val="600"/>
              </a:spcAft>
              <a:buClr>
                <a:srgbClr val="BA3A50"/>
              </a:buClr>
              <a:buFont typeface="Webdings,Sans-Serif"/>
              <a:buChar char="4"/>
            </a:pPr>
            <a:r>
              <a:rPr lang="en-US" sz="2000" dirty="0">
                <a:solidFill>
                  <a:schemeClr val="tx1">
                    <a:lumMod val="75000"/>
                    <a:lumOff val="25000"/>
                  </a:schemeClr>
                </a:solidFill>
                <a:latin typeface="Century Gothic"/>
                <a:cs typeface="Calibri"/>
              </a:rPr>
              <a:t>Runoff coefficients</a:t>
            </a:r>
          </a:p>
          <a:p>
            <a:pPr marL="342900" indent="-342900">
              <a:spcAft>
                <a:spcPts val="600"/>
              </a:spcAft>
              <a:buClr>
                <a:srgbClr val="BA3A50"/>
              </a:buClr>
              <a:buFont typeface="Webdings,Sans-Serif"/>
              <a:buChar char="4"/>
            </a:pPr>
            <a:endParaRPr lang="en-US" sz="2000" dirty="0">
              <a:solidFill>
                <a:schemeClr val="tx1">
                  <a:lumMod val="75000"/>
                  <a:lumOff val="25000"/>
                </a:schemeClr>
              </a:solidFill>
              <a:latin typeface="Century Gothic"/>
              <a:cs typeface="Calibri"/>
            </a:endParaRPr>
          </a:p>
          <a:p>
            <a:pPr marL="342900" indent="-342900">
              <a:spcAft>
                <a:spcPts val="600"/>
              </a:spcAft>
              <a:buClr>
                <a:srgbClr val="BA3A50"/>
              </a:buClr>
              <a:buFont typeface="Webdings,Sans-Serif"/>
              <a:buChar char="4"/>
            </a:pPr>
            <a:r>
              <a:rPr lang="en-US" sz="2000" dirty="0">
                <a:solidFill>
                  <a:schemeClr val="tx1">
                    <a:lumMod val="75000"/>
                    <a:lumOff val="25000"/>
                  </a:schemeClr>
                </a:solidFill>
                <a:latin typeface="Century Gothic"/>
                <a:cs typeface="Calibri"/>
              </a:rPr>
              <a:t>National Stormwater Quality Database</a:t>
            </a:r>
          </a:p>
          <a:p>
            <a:pPr marL="342900" indent="-342900">
              <a:spcAft>
                <a:spcPts val="600"/>
              </a:spcAft>
              <a:buClr>
                <a:srgbClr val="BA3A50"/>
              </a:buClr>
              <a:buFont typeface="Webdings,Sans-Serif"/>
              <a:buChar char="4"/>
            </a:pPr>
            <a:endParaRPr lang="en-US" sz="2000" dirty="0">
              <a:solidFill>
                <a:schemeClr val="tx1">
                  <a:lumMod val="75000"/>
                  <a:lumOff val="25000"/>
                </a:schemeClr>
              </a:solidFill>
              <a:latin typeface="Century Gothic"/>
              <a:cs typeface="Calibri"/>
            </a:endParaRPr>
          </a:p>
          <a:p>
            <a:pPr marL="342900" indent="-342900">
              <a:spcAft>
                <a:spcPts val="600"/>
              </a:spcAft>
              <a:buClr>
                <a:srgbClr val="BA3A50"/>
              </a:buClr>
              <a:buFont typeface="Webdings,Sans-Serif"/>
              <a:buChar char="4"/>
            </a:pPr>
            <a:r>
              <a:rPr lang="en-US" sz="2000" dirty="0">
                <a:solidFill>
                  <a:schemeClr val="tx1">
                    <a:lumMod val="75000"/>
                    <a:lumOff val="25000"/>
                  </a:schemeClr>
                </a:solidFill>
                <a:latin typeface="Century Gothic"/>
                <a:cs typeface="Calibri"/>
              </a:rPr>
              <a:t>US Census Bureau Block Group Data</a:t>
            </a:r>
          </a:p>
          <a:p>
            <a:pPr algn="ctr"/>
            <a:endParaRPr lang="en-US" sz="2400" dirty="0">
              <a:solidFill>
                <a:srgbClr val="404040"/>
              </a:solidFill>
              <a:latin typeface="Century Gothic"/>
              <a:cs typeface="Calibri"/>
            </a:endParaRPr>
          </a:p>
        </p:txBody>
      </p:sp>
      <p:sp>
        <p:nvSpPr>
          <p:cNvPr id="8" name="Rectangle: Rounded Corners 7">
            <a:extLst>
              <a:ext uri="{FF2B5EF4-FFF2-40B4-BE49-F238E27FC236}">
                <a16:creationId xmlns:a16="http://schemas.microsoft.com/office/drawing/2014/main" id="{C8F7E349-3B22-510D-AD9F-E7D149332097}"/>
              </a:ext>
            </a:extLst>
          </p:cNvPr>
          <p:cNvSpPr/>
          <p:nvPr/>
        </p:nvSpPr>
        <p:spPr>
          <a:xfrm>
            <a:off x="1238250" y="3974193"/>
            <a:ext cx="3758375" cy="2310945"/>
          </a:xfrm>
          <a:prstGeom prst="roundRect">
            <a:avLst/>
          </a:prstGeom>
          <a:solidFill>
            <a:srgbClr val="BA3A50">
              <a:alpha val="25000"/>
            </a:srgbClr>
          </a:solidFill>
          <a:ln>
            <a:solidFill>
              <a:srgbClr val="86293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chemeClr val="tx1">
                  <a:lumMod val="75000"/>
                  <a:lumOff val="25000"/>
                </a:schemeClr>
              </a:solidFill>
              <a:ea typeface="+mn-lt"/>
              <a:cs typeface="+mn-lt"/>
            </a:endParaRPr>
          </a:p>
          <a:p>
            <a:pPr algn="ctr"/>
            <a:endParaRPr lang="en-US" sz="2000" dirty="0">
              <a:ea typeface="+mn-lt"/>
              <a:cs typeface="+mn-lt"/>
            </a:endParaRPr>
          </a:p>
          <a:p>
            <a:pPr algn="ctr"/>
            <a:r>
              <a:rPr lang="en-US" sz="2000" b="1" dirty="0">
                <a:solidFill>
                  <a:schemeClr val="tx1">
                    <a:lumMod val="75000"/>
                    <a:lumOff val="25000"/>
                  </a:schemeClr>
                </a:solidFill>
                <a:latin typeface="Century Gothic"/>
                <a:ea typeface="+mn-lt"/>
                <a:cs typeface="+mn-lt"/>
              </a:rPr>
              <a:t>Global Precipitation Measurement</a:t>
            </a:r>
            <a:endParaRPr lang="en-US" sz="2000" dirty="0">
              <a:solidFill>
                <a:schemeClr val="tx1">
                  <a:lumMod val="75000"/>
                  <a:lumOff val="25000"/>
                </a:schemeClr>
              </a:solidFill>
              <a:latin typeface="Century Gothic"/>
              <a:ea typeface="+mn-lt"/>
              <a:cs typeface="+mn-lt"/>
            </a:endParaRPr>
          </a:p>
          <a:p>
            <a:pPr algn="ctr"/>
            <a:r>
              <a:rPr lang="en-US" sz="2000" dirty="0">
                <a:solidFill>
                  <a:schemeClr val="tx1">
                    <a:lumMod val="75000"/>
                    <a:lumOff val="25000"/>
                  </a:schemeClr>
                </a:solidFill>
                <a:latin typeface="Century Gothic"/>
                <a:ea typeface="+mn-lt"/>
                <a:cs typeface="+mn-lt"/>
              </a:rPr>
              <a:t>Integrated Multi-satellitE Retrievals </a:t>
            </a:r>
          </a:p>
          <a:p>
            <a:pPr algn="ctr"/>
            <a:r>
              <a:rPr lang="en-US" sz="2000" dirty="0">
                <a:solidFill>
                  <a:schemeClr val="tx1">
                    <a:lumMod val="75000"/>
                    <a:lumOff val="25000"/>
                  </a:schemeClr>
                </a:solidFill>
                <a:latin typeface="Century Gothic"/>
                <a:ea typeface="+mn-lt"/>
                <a:cs typeface="+mn-lt"/>
              </a:rPr>
              <a:t>(</a:t>
            </a:r>
            <a:r>
              <a:rPr lang="en-US" sz="2000" b="1" dirty="0">
                <a:solidFill>
                  <a:schemeClr val="tx1">
                    <a:lumMod val="75000"/>
                    <a:lumOff val="25000"/>
                  </a:schemeClr>
                </a:solidFill>
                <a:latin typeface="Century Gothic"/>
                <a:ea typeface="+mn-lt"/>
                <a:cs typeface="+mn-lt"/>
              </a:rPr>
              <a:t>GPM IMERG</a:t>
            </a:r>
            <a:r>
              <a:rPr lang="en-US" sz="2000" dirty="0">
                <a:solidFill>
                  <a:schemeClr val="tx1">
                    <a:lumMod val="75000"/>
                    <a:lumOff val="25000"/>
                  </a:schemeClr>
                </a:solidFill>
                <a:latin typeface="Century Gothic"/>
                <a:ea typeface="+mn-lt"/>
                <a:cs typeface="+mn-lt"/>
              </a:rPr>
              <a:t>)</a:t>
            </a:r>
            <a:endParaRPr lang="en-US" sz="2000" dirty="0">
              <a:solidFill>
                <a:schemeClr val="tx1">
                  <a:lumMod val="75000"/>
                  <a:lumOff val="25000"/>
                </a:schemeClr>
              </a:solidFill>
              <a:latin typeface="Century Gothic"/>
              <a:cs typeface="Calibri"/>
            </a:endParaRPr>
          </a:p>
          <a:p>
            <a:pPr algn="ctr"/>
            <a:endParaRPr lang="en-US" sz="2400" dirty="0">
              <a:latin typeface="Century Gothic"/>
              <a:cs typeface="Calibri"/>
            </a:endParaRPr>
          </a:p>
          <a:p>
            <a:pPr algn="ctr"/>
            <a:endParaRPr lang="en-US" sz="2400" dirty="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785A656E-D09F-B00B-7505-892AAE34898E}"/>
              </a:ext>
            </a:extLst>
          </p:cNvPr>
          <p:cNvSpPr txBox="1"/>
          <p:nvPr/>
        </p:nvSpPr>
        <p:spPr>
          <a:xfrm>
            <a:off x="0" y="6453380"/>
            <a:ext cx="155575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Image Credit: NASA</a:t>
            </a:r>
            <a:endParaRPr lang="en-US" sz="1200" dirty="0">
              <a:solidFill>
                <a:schemeClr val="tx1">
                  <a:lumMod val="75000"/>
                  <a:lumOff val="25000"/>
                </a:schemeClr>
              </a:solidFill>
              <a:cs typeface="Calibri"/>
            </a:endParaRPr>
          </a:p>
        </p:txBody>
      </p:sp>
    </p:spTree>
    <p:extLst>
      <p:ext uri="{BB962C8B-B14F-4D97-AF65-F5344CB8AC3E}">
        <p14:creationId xmlns:p14="http://schemas.microsoft.com/office/powerpoint/2010/main" val="292241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FC4E9D-C649-44BD-89BD-5C1DBDE31F0B}"/>
              </a:ext>
            </a:extLst>
          </p:cNvPr>
          <p:cNvGrpSpPr/>
          <p:nvPr/>
        </p:nvGrpSpPr>
        <p:grpSpPr>
          <a:xfrm>
            <a:off x="1129677" y="1628210"/>
            <a:ext cx="9932642" cy="3760952"/>
            <a:chOff x="1129677" y="1628210"/>
            <a:chExt cx="9932642" cy="3760952"/>
          </a:xfrm>
        </p:grpSpPr>
        <p:cxnSp>
          <p:nvCxnSpPr>
            <p:cNvPr id="23" name="Straight Connector 22">
              <a:extLst>
                <a:ext uri="{FF2B5EF4-FFF2-40B4-BE49-F238E27FC236}">
                  <a16:creationId xmlns:a16="http://schemas.microsoft.com/office/drawing/2014/main" id="{BABEEF5B-1461-88AD-5192-83F64FC42946}"/>
                </a:ext>
              </a:extLst>
            </p:cNvPr>
            <p:cNvCxnSpPr/>
            <p:nvPr/>
          </p:nvCxnSpPr>
          <p:spPr>
            <a:xfrm flipH="1">
              <a:off x="10193509" y="2555168"/>
              <a:ext cx="1" cy="195769"/>
            </a:xfrm>
            <a:prstGeom prst="line">
              <a:avLst/>
            </a:prstGeom>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FD0F93F4-EBC6-6014-02DD-3B8E9DC5A003}"/>
                </a:ext>
              </a:extLst>
            </p:cNvPr>
            <p:cNvSpPr/>
            <p:nvPr/>
          </p:nvSpPr>
          <p:spPr>
            <a:xfrm>
              <a:off x="3007168" y="3117813"/>
              <a:ext cx="6177660" cy="914400"/>
            </a:xfrm>
            <a:prstGeom prst="ellipse">
              <a:avLst/>
            </a:prstGeom>
            <a:solidFill>
              <a:srgbClr val="7E0000"/>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chemeClr val="bg1"/>
                  </a:solidFill>
                  <a:latin typeface="Century Gothic"/>
                </a:rPr>
                <a:t>InVEST Urban Stormwater Retention Model</a:t>
              </a:r>
            </a:p>
          </p:txBody>
        </p:sp>
        <p:grpSp>
          <p:nvGrpSpPr>
            <p:cNvPr id="6" name="Group 5">
              <a:extLst>
                <a:ext uri="{FF2B5EF4-FFF2-40B4-BE49-F238E27FC236}">
                  <a16:creationId xmlns:a16="http://schemas.microsoft.com/office/drawing/2014/main" id="{61C09599-FF7A-0B5A-0DC1-6B4015C7B83B}"/>
                </a:ext>
              </a:extLst>
            </p:cNvPr>
            <p:cNvGrpSpPr/>
            <p:nvPr/>
          </p:nvGrpSpPr>
          <p:grpSpPr>
            <a:xfrm>
              <a:off x="1129677" y="4032213"/>
              <a:ext cx="9932642" cy="1356949"/>
              <a:chOff x="1129677" y="4032213"/>
              <a:chExt cx="9932642" cy="1356949"/>
            </a:xfrm>
          </p:grpSpPr>
          <p:sp>
            <p:nvSpPr>
              <p:cNvPr id="11" name="Rounded Rectangle 15">
                <a:extLst>
                  <a:ext uri="{FF2B5EF4-FFF2-40B4-BE49-F238E27FC236}">
                    <a16:creationId xmlns:a16="http://schemas.microsoft.com/office/drawing/2014/main" id="{D88D19AF-C7FC-6216-9BD2-FEA70024B154}"/>
                  </a:ext>
                </a:extLst>
              </p:cNvPr>
              <p:cNvSpPr/>
              <p:nvPr/>
            </p:nvSpPr>
            <p:spPr>
              <a:xfrm>
                <a:off x="1129677" y="4457526"/>
                <a:ext cx="2582676" cy="920481"/>
              </a:xfrm>
              <a:prstGeom prst="roundRect">
                <a:avLst/>
              </a:prstGeom>
              <a:solidFill>
                <a:srgbClr val="9C4848"/>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Stormwater Retention Volume</a:t>
                </a:r>
              </a:p>
            </p:txBody>
          </p:sp>
          <p:sp>
            <p:nvSpPr>
              <p:cNvPr id="13" name="Rounded Rectangle 16">
                <a:extLst>
                  <a:ext uri="{FF2B5EF4-FFF2-40B4-BE49-F238E27FC236}">
                    <a16:creationId xmlns:a16="http://schemas.microsoft.com/office/drawing/2014/main" id="{E9DF6D19-EBF2-FBB0-2020-0F0BAF3008FF}"/>
                  </a:ext>
                </a:extLst>
              </p:cNvPr>
              <p:cNvSpPr/>
              <p:nvPr/>
            </p:nvSpPr>
            <p:spPr>
              <a:xfrm>
                <a:off x="4804661" y="4455656"/>
                <a:ext cx="2589189" cy="920481"/>
              </a:xfrm>
              <a:prstGeom prst="roundRect">
                <a:avLst/>
              </a:prstGeom>
              <a:solidFill>
                <a:srgbClr val="9C4848"/>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Century Gothic"/>
                  </a:rPr>
                  <a:t>Stormwater Retention Ratio</a:t>
                </a:r>
                <a:endParaRPr lang="en-US" dirty="0">
                  <a:solidFill>
                    <a:schemeClr val="bg1"/>
                  </a:solidFill>
                </a:endParaRPr>
              </a:p>
            </p:txBody>
          </p:sp>
          <p:sp>
            <p:nvSpPr>
              <p:cNvPr id="15" name="Rounded Rectangle 17">
                <a:extLst>
                  <a:ext uri="{FF2B5EF4-FFF2-40B4-BE49-F238E27FC236}">
                    <a16:creationId xmlns:a16="http://schemas.microsoft.com/office/drawing/2014/main" id="{84C05185-5D23-3D8F-04F4-31B177E0CFE9}"/>
                  </a:ext>
                </a:extLst>
              </p:cNvPr>
              <p:cNvSpPr/>
              <p:nvPr/>
            </p:nvSpPr>
            <p:spPr>
              <a:xfrm>
                <a:off x="8479643" y="4462169"/>
                <a:ext cx="2582676" cy="926993"/>
              </a:xfrm>
              <a:prstGeom prst="roundRect">
                <a:avLst/>
              </a:prstGeom>
              <a:solidFill>
                <a:srgbClr val="9C4848"/>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Avoided Pollutant Load</a:t>
                </a:r>
                <a:endParaRPr lang="en-US" dirty="0"/>
              </a:p>
            </p:txBody>
          </p:sp>
          <p:cxnSp>
            <p:nvCxnSpPr>
              <p:cNvPr id="27" name="Straight Arrow Connector 26">
                <a:extLst>
                  <a:ext uri="{FF2B5EF4-FFF2-40B4-BE49-F238E27FC236}">
                    <a16:creationId xmlns:a16="http://schemas.microsoft.com/office/drawing/2014/main" id="{9D37AF1F-C380-9C1E-1AF0-E3146FFD44ED}"/>
                  </a:ext>
                </a:extLst>
              </p:cNvPr>
              <p:cNvCxnSpPr/>
              <p:nvPr/>
            </p:nvCxnSpPr>
            <p:spPr>
              <a:xfrm flipH="1">
                <a:off x="2421015" y="4032213"/>
                <a:ext cx="3674983" cy="4253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ECF4056-6CA4-81D1-2E46-EB0B5D04119A}"/>
                  </a:ext>
                </a:extLst>
              </p:cNvPr>
              <p:cNvCxnSpPr/>
              <p:nvPr/>
            </p:nvCxnSpPr>
            <p:spPr>
              <a:xfrm>
                <a:off x="6095998" y="4032213"/>
                <a:ext cx="3258" cy="4234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465FA7CD-D65B-0D83-0676-A1BA418918D7}"/>
                  </a:ext>
                </a:extLst>
              </p:cNvPr>
              <p:cNvCxnSpPr/>
              <p:nvPr/>
            </p:nvCxnSpPr>
            <p:spPr>
              <a:xfrm>
                <a:off x="6095998" y="4032213"/>
                <a:ext cx="3674983" cy="429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 name="Group 1">
              <a:extLst>
                <a:ext uri="{FF2B5EF4-FFF2-40B4-BE49-F238E27FC236}">
                  <a16:creationId xmlns:a16="http://schemas.microsoft.com/office/drawing/2014/main" id="{FD3E8C2A-879A-D2CB-D138-C1E662D75044}"/>
                </a:ext>
              </a:extLst>
            </p:cNvPr>
            <p:cNvGrpSpPr/>
            <p:nvPr/>
          </p:nvGrpSpPr>
          <p:grpSpPr>
            <a:xfrm>
              <a:off x="1193470" y="1628210"/>
              <a:ext cx="9805852" cy="1492318"/>
              <a:chOff x="1193470" y="1628210"/>
              <a:chExt cx="9805852" cy="1492318"/>
            </a:xfrm>
          </p:grpSpPr>
          <p:sp>
            <p:nvSpPr>
              <p:cNvPr id="3" name="Rounded Rectangle 6">
                <a:extLst>
                  <a:ext uri="{FF2B5EF4-FFF2-40B4-BE49-F238E27FC236}">
                    <a16:creationId xmlns:a16="http://schemas.microsoft.com/office/drawing/2014/main" id="{D0EADBEE-C9C6-C51F-C7F5-D06518B93EC2}"/>
                  </a:ext>
                </a:extLst>
              </p:cNvPr>
              <p:cNvSpPr/>
              <p:nvPr/>
            </p:nvSpPr>
            <p:spPr>
              <a:xfrm>
                <a:off x="1193470" y="1633224"/>
                <a:ext cx="1554480" cy="914400"/>
              </a:xfrm>
              <a:prstGeom prst="roundRect">
                <a:avLst/>
              </a:prstGeom>
              <a:solidFill>
                <a:srgbClr val="BA3A50"/>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Century Gothic"/>
                  </a:rPr>
                  <a:t>Annual Precipitation Raster</a:t>
                </a:r>
                <a:endParaRPr lang="en-US" sz="1600" dirty="0">
                  <a:solidFill>
                    <a:schemeClr val="bg1"/>
                  </a:solidFill>
                  <a:latin typeface="Century Gothic" panose="020B0502020202020204" pitchFamily="34" charset="0"/>
                </a:endParaRPr>
              </a:p>
            </p:txBody>
          </p:sp>
          <p:sp>
            <p:nvSpPr>
              <p:cNvPr id="5" name="Rounded Rectangle 7">
                <a:extLst>
                  <a:ext uri="{FF2B5EF4-FFF2-40B4-BE49-F238E27FC236}">
                    <a16:creationId xmlns:a16="http://schemas.microsoft.com/office/drawing/2014/main" id="{BE716210-1307-845A-00E8-BB945DAD477B}"/>
                  </a:ext>
                </a:extLst>
              </p:cNvPr>
              <p:cNvSpPr/>
              <p:nvPr/>
            </p:nvSpPr>
            <p:spPr>
              <a:xfrm>
                <a:off x="3940629" y="1630939"/>
                <a:ext cx="1554480" cy="914400"/>
              </a:xfrm>
              <a:prstGeom prst="roundRect">
                <a:avLst/>
              </a:prstGeom>
              <a:solidFill>
                <a:srgbClr val="BA3A50"/>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latin typeface="Century Gothic"/>
                  </a:rPr>
                  <a:t>Land Use Raster</a:t>
                </a:r>
              </a:p>
            </p:txBody>
          </p:sp>
          <p:sp>
            <p:nvSpPr>
              <p:cNvPr id="7" name="Rounded Rectangle 9">
                <a:extLst>
                  <a:ext uri="{FF2B5EF4-FFF2-40B4-BE49-F238E27FC236}">
                    <a16:creationId xmlns:a16="http://schemas.microsoft.com/office/drawing/2014/main" id="{8A413D12-A6E8-5A31-2195-8B5191BF6076}"/>
                  </a:ext>
                </a:extLst>
              </p:cNvPr>
              <p:cNvSpPr/>
              <p:nvPr/>
            </p:nvSpPr>
            <p:spPr>
              <a:xfrm>
                <a:off x="6697683" y="1628210"/>
                <a:ext cx="1554480" cy="914400"/>
              </a:xfrm>
              <a:prstGeom prst="roundRect">
                <a:avLst/>
              </a:prstGeom>
              <a:solidFill>
                <a:srgbClr val="BA3A50"/>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Century Gothic" panose="020B0502020202020204" pitchFamily="34" charset="0"/>
                  </a:rPr>
                  <a:t>Biophysical Table</a:t>
                </a:r>
              </a:p>
            </p:txBody>
          </p:sp>
          <p:sp>
            <p:nvSpPr>
              <p:cNvPr id="9" name="Rounded Rectangle 11">
                <a:extLst>
                  <a:ext uri="{FF2B5EF4-FFF2-40B4-BE49-F238E27FC236}">
                    <a16:creationId xmlns:a16="http://schemas.microsoft.com/office/drawing/2014/main" id="{1400A540-2DA1-C6D2-DDA7-BB08916851D8}"/>
                  </a:ext>
                </a:extLst>
              </p:cNvPr>
              <p:cNvSpPr/>
              <p:nvPr/>
            </p:nvSpPr>
            <p:spPr>
              <a:xfrm>
                <a:off x="9444842" y="1634523"/>
                <a:ext cx="1554480" cy="914400"/>
              </a:xfrm>
              <a:prstGeom prst="roundRect">
                <a:avLst/>
              </a:prstGeom>
              <a:solidFill>
                <a:srgbClr val="BA3A50"/>
              </a:solidFill>
              <a:ln>
                <a:solidFill>
                  <a:srgbClr val="9C484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Century Gothic"/>
                  </a:rPr>
                  <a:t>Soil Group Classification Raster</a:t>
                </a:r>
                <a:endParaRPr lang="en-US" dirty="0">
                  <a:solidFill>
                    <a:schemeClr val="bg1"/>
                  </a:solidFill>
                </a:endParaRPr>
              </a:p>
            </p:txBody>
          </p:sp>
          <p:cxnSp>
            <p:nvCxnSpPr>
              <p:cNvPr id="19" name="Straight Connector 18">
                <a:extLst>
                  <a:ext uri="{FF2B5EF4-FFF2-40B4-BE49-F238E27FC236}">
                    <a16:creationId xmlns:a16="http://schemas.microsoft.com/office/drawing/2014/main" id="{17DE6F89-5224-BB28-BEAA-6C4C8A5F0917}"/>
                  </a:ext>
                </a:extLst>
              </p:cNvPr>
              <p:cNvCxnSpPr/>
              <p:nvPr/>
            </p:nvCxnSpPr>
            <p:spPr>
              <a:xfrm flipH="1">
                <a:off x="4753002" y="2555635"/>
                <a:ext cx="1" cy="195769"/>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7AD5AEB-6BB6-2729-BABD-922ED93EC137}"/>
                  </a:ext>
                </a:extLst>
              </p:cNvPr>
              <p:cNvCxnSpPr/>
              <p:nvPr/>
            </p:nvCxnSpPr>
            <p:spPr>
              <a:xfrm flipH="1">
                <a:off x="7472709" y="2548509"/>
                <a:ext cx="1" cy="195769"/>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00825E1-DA9F-E4F4-06A3-EAF2D29C7D23}"/>
                  </a:ext>
                </a:extLst>
              </p:cNvPr>
              <p:cNvCxnSpPr/>
              <p:nvPr/>
            </p:nvCxnSpPr>
            <p:spPr>
              <a:xfrm flipV="1">
                <a:off x="1927262" y="2757917"/>
                <a:ext cx="8278181" cy="12557"/>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3EA2E51-E111-1095-0356-8732528BA375}"/>
                  </a:ext>
                </a:extLst>
              </p:cNvPr>
              <p:cNvCxnSpPr>
                <a:cxnSpLocks/>
              </p:cNvCxnSpPr>
              <p:nvPr/>
            </p:nvCxnSpPr>
            <p:spPr>
              <a:xfrm flipH="1">
                <a:off x="1936812" y="2561535"/>
                <a:ext cx="1" cy="19576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1AD78273-AAD4-2BA1-A586-CB8B62BA3B8C}"/>
                  </a:ext>
                </a:extLst>
              </p:cNvPr>
              <p:cNvCxnSpPr>
                <a:cxnSpLocks/>
              </p:cNvCxnSpPr>
              <p:nvPr/>
            </p:nvCxnSpPr>
            <p:spPr>
              <a:xfrm flipH="1">
                <a:off x="6086230" y="2749188"/>
                <a:ext cx="9767" cy="371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37" name="Title 1">
            <a:extLst>
              <a:ext uri="{FF2B5EF4-FFF2-40B4-BE49-F238E27FC236}">
                <a16:creationId xmlns:a16="http://schemas.microsoft.com/office/drawing/2014/main" id="{B460DF3C-F3AA-4EBD-39F7-D029B964EAC6}"/>
              </a:ext>
            </a:extLst>
          </p:cNvPr>
          <p:cNvSpPr txBox="1">
            <a:spLocks/>
          </p:cNvSpPr>
          <p:nvPr/>
        </p:nvSpPr>
        <p:spPr>
          <a:xfrm>
            <a:off x="227949" y="250851"/>
            <a:ext cx="11838706" cy="646331"/>
          </a:xfrm>
          <a:prstGeom prst="rect">
            <a:avLst/>
          </a:prstGeom>
        </p:spPr>
        <p:txBody>
          <a:bodyPr wrap="square" lIns="91440" tIns="45720" rIns="91440" bIns="4572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a:rPr>
              <a:t>METHODS: InVEST Stormwater Retention Model</a:t>
            </a:r>
            <a:endParaRPr lang="en-US" sz="4000" b="1" dirty="0">
              <a:solidFill>
                <a:srgbClr val="BA3A50"/>
              </a:solidFill>
              <a:latin typeface="Century Gothic" panose="020B0502020202020204" pitchFamily="34" charset="0"/>
            </a:endParaRPr>
          </a:p>
        </p:txBody>
      </p:sp>
    </p:spTree>
    <p:extLst>
      <p:ext uri="{BB962C8B-B14F-4D97-AF65-F5344CB8AC3E}">
        <p14:creationId xmlns:p14="http://schemas.microsoft.com/office/powerpoint/2010/main" val="355541370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CCD0343698549B98E059D25E82EB4" ma:contentTypeVersion="11" ma:contentTypeDescription="Create a new document." ma:contentTypeScope="" ma:versionID="29f7768651a2383260ff313d3c54d6e7">
  <xsd:schema xmlns:xsd="http://www.w3.org/2001/XMLSchema" xmlns:xs="http://www.w3.org/2001/XMLSchema" xmlns:p="http://schemas.microsoft.com/office/2006/metadata/properties" xmlns:ns2="b8b77cdf-f277-4f3c-b37c-f518764b1e28" xmlns:ns3="b82b8420-1224-434e-88dd-320f73c97df7" targetNamespace="http://schemas.microsoft.com/office/2006/metadata/properties" ma:root="true" ma:fieldsID="3a8466118312e4bf44174a1f866d8989" ns2:_="" ns3:_="">
    <xsd:import namespace="b8b77cdf-f277-4f3c-b37c-f518764b1e28"/>
    <xsd:import namespace="b82b8420-1224-434e-88dd-320f73c97d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77cdf-f277-4f3c-b37c-f518764b1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b8420-1224-434e-88dd-320f73c97d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9b5cbe-1433-4f98-b7a3-e1e4479077c5}" ma:internalName="TaxCatchAll" ma:showField="CatchAllData" ma:web="b82b8420-1224-434e-88dd-320f73c97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82b8420-1224-434e-88dd-320f73c97df7">
      <UserInfo>
        <DisplayName>Nora Carmody</DisplayName>
        <AccountId>1104</AccountId>
        <AccountType/>
      </UserInfo>
      <UserInfo>
        <DisplayName>Tyler Pantle</DisplayName>
        <AccountId>187</AccountId>
        <AccountType/>
      </UserInfo>
    </SharedWithUsers>
    <lcf76f155ced4ddcb4097134ff3c332f xmlns="b8b77cdf-f277-4f3c-b37c-f518764b1e28">
      <Terms xmlns="http://schemas.microsoft.com/office/infopath/2007/PartnerControls"/>
    </lcf76f155ced4ddcb4097134ff3c332f>
    <TaxCatchAll xmlns="b82b8420-1224-434e-88dd-320f73c97df7" xsi:nil="true"/>
    <MediaLengthInSeconds xmlns="b8b77cdf-f277-4f3c-b37c-f518764b1e2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DCF9E-A573-4C05-8236-979EF1ACD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77cdf-f277-4f3c-b37c-f518764b1e28"/>
    <ds:schemaRef ds:uri="b82b8420-1224-434e-88dd-320f73c97d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4B51FA-50C8-4089-B09A-EC3E71E2ADB4}">
  <ds:schemaRefs>
    <ds:schemaRef ds:uri="21e6a8e8-1dff-48a6-ab9b-8d556c6946c0"/>
    <ds:schemaRef ds:uri="7df78d0b-135a-4de7-9166-7c181cd87fb4"/>
    <ds:schemaRef ds:uri="b82b8420-1224-434e-88dd-320f73c97df7"/>
    <ds:schemaRef ds:uri="b8b77cdf-f277-4f3c-b37c-f518764b1e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EFF532-5ECE-4A5A-8664-1F8E6A73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3266</TotalTime>
  <Words>3427</Words>
  <Application>Microsoft Office PowerPoint</Application>
  <PresentationFormat>Widescreen</PresentationFormat>
  <Paragraphs>396</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-apple-system</vt:lpstr>
      <vt:lpstr>Arial</vt:lpstr>
      <vt:lpstr>Calibri</vt:lpstr>
      <vt:lpstr>Calibri Light</vt:lpstr>
      <vt:lpstr>Century Gothic</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8</cp:revision>
  <dcterms:created xsi:type="dcterms:W3CDTF">2019-11-12T17:46:59Z</dcterms:created>
  <dcterms:modified xsi:type="dcterms:W3CDTF">2022-11-07T18:34:55Z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0x010100EF4CCD0343698549B98E059D25E82EB4</vt:lpwstr>
  </property>
  <property fmtid="{D5CDD505-2E9C-101B-9397-08002B2CF9AE}" pid="3" name="Order">
    <vt:r8>197600</vt:r8>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