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3"/>
  </p:notesMasterIdLst>
  <p:sldIdLst>
    <p:sldId id="321" r:id="rId5"/>
    <p:sldId id="323" r:id="rId6"/>
    <p:sldId id="346" r:id="rId7"/>
    <p:sldId id="327" r:id="rId8"/>
    <p:sldId id="329" r:id="rId9"/>
    <p:sldId id="338" r:id="rId10"/>
    <p:sldId id="330" r:id="rId11"/>
    <p:sldId id="332" r:id="rId12"/>
    <p:sldId id="340" r:id="rId13"/>
    <p:sldId id="331" r:id="rId14"/>
    <p:sldId id="356" r:id="rId15"/>
    <p:sldId id="359" r:id="rId16"/>
    <p:sldId id="342" r:id="rId17"/>
    <p:sldId id="363" r:id="rId18"/>
    <p:sldId id="348" r:id="rId19"/>
    <p:sldId id="347" r:id="rId20"/>
    <p:sldId id="344" r:id="rId21"/>
    <p:sldId id="334" r:id="rId22"/>
    <p:sldId id="337" r:id="rId23"/>
    <p:sldId id="354" r:id="rId24"/>
    <p:sldId id="336" r:id="rId25"/>
    <p:sldId id="343" r:id="rId26"/>
    <p:sldId id="355" r:id="rId27"/>
    <p:sldId id="350" r:id="rId28"/>
    <p:sldId id="362" r:id="rId29"/>
    <p:sldId id="361" r:id="rId30"/>
    <p:sldId id="360" r:id="rId31"/>
    <p:sldId id="34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3A361E-57D1-FEEF-53CD-84ACCE8704B0}" name="Robyn Holmes" initials="RH" userId="S::rholmes7@uwyo.edu::36c8b45a-1539-4782-aa71-37268b8b00f5" providerId="AD"/>
  <p188:author id="{A511C342-56AD-1AD5-DBAB-7193833135A5}" name="Nelson Lemnyuy" initials="NL" userId="S::nelson.lemnyuy@ssaihq.com::18113150-4500-47d1-be53-21ece5ae588f" providerId="AD"/>
  <p188:author id="{4553E56E-ADD0-A267-E979-4175E57E6AEB}" name="Laramie Plott" initials="LP" userId="S::laramie.plott@ssaihq.com::a8064d5a-ba34-4312-8c4f-d888f3e6b9b0" providerId="AD"/>
  <p188:author id="{0F1D8A75-ED2E-C178-7A9B-10BF92ECC5D2}" name="Cassie Ferrante" initials="CF" userId="S::cassandra.ferrante@ssaihq.com::600afeac-1c72-4f34-9968-d6fe690161e8" providerId="AD"/>
  <p188:author id="{AEBE8E89-4AD0-5B53-D6EE-1AC43F130785}" name="Robyn Holmes" initials="RH" userId="S::robyn.holmes@ssaihq.com::0c3f60af-a4ac-4c68-8229-9268557d3649" providerId="AD"/>
  <p188:author id="{FE0C74BA-51EA-0BC2-2AC6-D25BBD4D4276}" name="Plott, Laramie D. (LARC-E3)[SSAI DEVELOP]" initials="PLD(ED" userId="S::ldplott@ndc.nasa.gov::12fa7add-6da5-4f07-a1f9-aac8f53d42a1" providerId="AD"/>
  <p188:author id="{76185FC1-D6B8-F1CB-BF40-1E082A500063}" name="Caroline Williams" initials="CW" userId="Caroline Williams" providerId="None"/>
  <p188:author id="{C3E00CD3-E8F9-8265-0B4F-06B474C9FCAD}" name="Robert Byles" initials="RB" userId="S::robert.byles@ssaihq.com::c798ae76-1ca0-48cd-999b-80a00bd13fc4" providerId="AD"/>
  <p188:author id="{CCD29CD8-6296-1A81-0780-D8CC16726FA7}" name="Will Campbell" initials="WC" userId="S::will.campbell@ssaihq.com::22143960-adb7-47a5-8c6d-644fc68b96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B5F"/>
    <a:srgbClr val="B3AC9F"/>
    <a:srgbClr val="6C9FB8"/>
    <a:srgbClr val="B8D9EB"/>
    <a:srgbClr val="DFDFC2"/>
    <a:srgbClr val="AB6C28"/>
    <a:srgbClr val="B5C58F"/>
    <a:srgbClr val="DCD939"/>
    <a:srgbClr val="CCB879"/>
    <a:srgbClr val="1C5F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45" autoAdjust="0"/>
  </p:normalViewPr>
  <p:slideViewPr>
    <p:cSldViewPr snapToGrid="0">
      <p:cViewPr varScale="1">
        <p:scale>
          <a:sx n="105" d="100"/>
          <a:sy n="105" d="100"/>
        </p:scale>
        <p:origin x="72" y="4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lanet.com/stories/sulphur-creek-drainage-sep-12-2019-pRwTGmD4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lickr.com/photos/nasa2explore/12468114213/in/set-7215762960139649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lanet.com/stories/dry-homesteader-creek-sep-12-2019-7TDQniDV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lanet.com/stories/penney-gulch-sep-12-2019-bO6NVmDV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media/File:08_GPM.p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welcome to the Shoshone River Water Resources presentation. This project, centered around sediment inputs into the Shoshone River, was completed during the Fall 2022 term with Robyn Holmes as the Team Lead, Cassie Ferrante, Nelson </a:t>
            </a:r>
            <a:r>
              <a:rPr lang="en-US" dirty="0" err="1"/>
              <a:t>Lemnyuy</a:t>
            </a:r>
            <a:r>
              <a:rPr lang="en-US" dirty="0"/>
              <a:t>, and Will Campbell.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3402022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For our analyses, we downloaded PlanetScope images of the Shoshone River between the dams from January 2019 to October 2021. We then trimmed the satellite images to the Shoshone River by using a polygon shapefile created by tracing the river in ArcGIS Pro. We merged the trimmed satellite images together to create a holistic cutout of the river.  We then had to sort out an equation that would meaningfully translate reflectance to turbidity. This involved calibrating reflectance with measured turbidity values collected by USGS. We’ll go more into detail on this step later. Finally, we extracted turbidity from spots along the river to try to determine spatial trends.</a:t>
            </a:r>
          </a:p>
          <a:p>
            <a:endParaRPr lang="en-US" dirty="0">
              <a:ea typeface="Calibri"/>
              <a:cs typeface="Calibri"/>
            </a:endParaRPr>
          </a:p>
          <a:p>
            <a:r>
              <a:rPr lang="en-US" dirty="0">
                <a:ea typeface="Calibri"/>
                <a:cs typeface="Calibri"/>
              </a:rPr>
              <a:t>For the precipitation analysis, we downloaded GPM IMERG data for our study period. We compared daily precipitation estimates to mean daily turbidity collected from the USGS monitoring station above </a:t>
            </a:r>
            <a:r>
              <a:rPr lang="en-US" dirty="0" err="1">
                <a:ea typeface="Calibri"/>
                <a:cs typeface="Calibri"/>
              </a:rPr>
              <a:t>Willwood</a:t>
            </a:r>
            <a:r>
              <a:rPr lang="en-US" dirty="0">
                <a:ea typeface="Calibri"/>
                <a:cs typeface="Calibri"/>
              </a:rPr>
              <a:t> Dam.</a:t>
            </a:r>
          </a:p>
          <a:p>
            <a:endParaRPr lang="en-US" dirty="0">
              <a:ea typeface="Calibri"/>
              <a:cs typeface="Calibri"/>
            </a:endParaRPr>
          </a:p>
          <a:p>
            <a:r>
              <a:rPr lang="en-US" dirty="0"/>
              <a:t>------------------------------Image Credits ------------------------------ </a:t>
            </a:r>
          </a:p>
          <a:p>
            <a:r>
              <a:rPr lang="en-US" dirty="0"/>
              <a:t>Icons obtained from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2566530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first verify the feasibility of using PlanetScope data to observe turbidity, we looked through the satellite data to see if we could identify any tributaries clearly contributing sediment. Using precipitation data and the USGS gage data, we identified dates of high precipitation and turbidity to narrow down our search.</a:t>
            </a:r>
          </a:p>
          <a:p>
            <a:endParaRPr lang="en-US" dirty="0">
              <a:cs typeface="Calibri"/>
            </a:endParaRPr>
          </a:p>
          <a:p>
            <a:r>
              <a:rPr lang="en-US" dirty="0">
                <a:cs typeface="Calibri"/>
              </a:rPr>
              <a:t>Based on our empirical results, we found that Sulphur Creek, Dry/Homestead Creek, and Penny Gulch had the highest sediment loading following precipitation events. We then sought to verify these findings with established turbidity indices, or equations.</a:t>
            </a:r>
          </a:p>
          <a:p>
            <a:endParaRPr lang="en-US" dirty="0">
              <a:cs typeface="Calibri"/>
            </a:endParaRPr>
          </a:p>
          <a:p>
            <a:r>
              <a:rPr lang="en-US" dirty="0"/>
              <a:t>------------------------------Image Information Below ------------------------------</a:t>
            </a:r>
            <a:endParaRPr lang="en-US" dirty="0">
              <a:cs typeface="Calibri"/>
            </a:endParaRPr>
          </a:p>
          <a:p>
            <a:r>
              <a:rPr lang="en-US" dirty="0"/>
              <a:t>•Image Source: PlanetScope </a:t>
            </a:r>
            <a:r>
              <a:rPr lang="en-US" dirty="0">
                <a:cs typeface="Calibri"/>
              </a:rPr>
              <a:t>Images captured on September 12, 2019</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136160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you can see here, there's a clear sediment plume coming in from Sulphur Creek. These images were taken in September 2019.</a:t>
            </a:r>
          </a:p>
          <a:p>
            <a:endParaRPr lang="en-US">
              <a:cs typeface="Calibri"/>
            </a:endParaRPr>
          </a:p>
          <a:p>
            <a:r>
              <a:rPr lang="en-US"/>
              <a:t>------------------------------Image Information Below ------------------------------</a:t>
            </a:r>
            <a:endParaRPr lang="en-US">
              <a:cs typeface="Calibri"/>
            </a:endParaRPr>
          </a:p>
          <a:p>
            <a:r>
              <a:rPr lang="en-US"/>
              <a:t>•Image Source: </a:t>
            </a:r>
            <a:r>
              <a:rPr lang="en-US" err="1"/>
              <a:t>PlanetScope</a:t>
            </a:r>
            <a:r>
              <a:rPr lang="en-US"/>
              <a:t> </a:t>
            </a:r>
            <a:r>
              <a:rPr lang="en-US">
                <a:hlinkClick r:id="rId3"/>
              </a:rPr>
              <a:t>https://www.planet.com/stories/sulphur-creek-drainage-sep-12-2019-pRwTGmD4g</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992090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Just looking at images can give really great spatial information about turbidity, however, it's also possible to go a step further and roughly quantify turbidity spatially. You can do this through an equation than relates reflectance to turbidity, however, since reflectance properties of sediment vary based on the local soils, it works best if you develop an equation specifically for your study area. We calibrated coefficients by using an optimization function to minimize the difference between calculated turbidity and turbidity measured at the USGS gauge around the same time as the image was taken. After testing multiple combinations of bands and equations, we found that a combination of red and green bands gave the best prediction of turbidity. Specifically green over a plus b times red where green and red are normalized to the total daily reflectance. This gave an r2 value of 0.70. It should be noted, however that even though this relationship did an excellent job of modeling  the largest spike in turbidity, other high turbidity days were significantly underestimated.</a:t>
            </a:r>
          </a:p>
          <a:p>
            <a:endParaRPr lang="en-US">
              <a:cs typeface="Calibri" panose="020F0502020204030204"/>
            </a:endParaRPr>
          </a:p>
          <a:p>
            <a:r>
              <a:rPr lang="en-US">
                <a:cs typeface="Calibri" panose="020F0502020204030204"/>
              </a:rPr>
              <a:t>We also used the Normalized Difference Turbidity Index (NDTI) which aims to provide a relative look at turbidity across a system without attempting to assign measurements.</a:t>
            </a:r>
          </a:p>
          <a:p>
            <a:endParaRPr lang="en-US">
              <a:cs typeface="Calibri" panose="020F0502020204030204"/>
            </a:endParaRPr>
          </a:p>
          <a:p>
            <a:r>
              <a:rPr lang="en-US"/>
              <a:t>-------------------Image Credits------------------------------</a:t>
            </a:r>
            <a:endParaRPr lang="en-US">
              <a:cs typeface="Calibri"/>
            </a:endParaRPr>
          </a:p>
          <a:p>
            <a:r>
              <a:rPr lang="en-US"/>
              <a:t>Images and figures created by the DEVELOP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622898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used GPM IMERG data for our precipitation data. This table shows the averaging time in days. We looked at the correlation between GPM IMERG data (in in/day) against the mean daily turbidity from the USGS monitoring station above the </a:t>
            </a:r>
            <a:r>
              <a:rPr lang="en-US" err="1">
                <a:cs typeface="Calibri"/>
              </a:rPr>
              <a:t>Willwood</a:t>
            </a:r>
            <a:r>
              <a:rPr lang="en-US">
                <a:cs typeface="Calibri"/>
              </a:rPr>
              <a:t> Dam. We filtered the study period to April through October to remove the influence of snowmelt. We found that the highest correlation occurred using a two-day mean on the precipitation data in this timeframe.</a:t>
            </a:r>
          </a:p>
          <a:p>
            <a:pPr marL="285750" indent="-285750">
              <a:buFont typeface="Symbol,Sans-Serif"/>
              <a:buChar char="•"/>
            </a:pPr>
            <a:endParaRPr lang="en-US">
              <a:cs typeface="Calibri"/>
            </a:endParaRPr>
          </a:p>
          <a:p>
            <a:r>
              <a:rPr lang="en-US"/>
              <a:t>-------------------Image Credits------------------------------</a:t>
            </a:r>
          </a:p>
          <a:p>
            <a:r>
              <a:rPr lang="en-US"/>
              <a:t>Figures created by the DEVELOP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650736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table uses the same data as the previous slide, except we used a one-day, two-day, three-day time lag on the GPM data (in other words, using the previous day or day's measurements). We found the highest correlation when using a one-day lag between the months of April through October. This finding is consistent with a two-day mean having the highest correlation, as this indicates that sediment takes at least a day to be observed in the river following rainfall.</a:t>
            </a:r>
            <a:endParaRPr lang="en-US"/>
          </a:p>
          <a:p>
            <a:endParaRPr lang="en-US"/>
          </a:p>
          <a:p>
            <a:r>
              <a:rPr lang="en-US"/>
              <a:t>-------------------Image Credits------------------------------</a:t>
            </a:r>
            <a:endParaRPr lang="en-US">
              <a:cs typeface="Calibri"/>
            </a:endParaRPr>
          </a:p>
          <a:p>
            <a:r>
              <a:rPr lang="en-US"/>
              <a:t>Images and figures created by the DEVELOP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4037128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map shows the sub-watersheds in the area with their land cover classification. We derived land cover types from the National Land Cover Dataset (NLCD). We found the majority of land cover types were shrub/scrub. </a:t>
            </a:r>
            <a:endParaRPr lang="en-US" b="1" dirty="0">
              <a:cs typeface="Calibri"/>
            </a:endParaRPr>
          </a:p>
          <a:p>
            <a:endParaRPr lang="en-US" dirty="0">
              <a:cs typeface="Calibri"/>
            </a:endParaRPr>
          </a:p>
          <a:p>
            <a:endParaRPr lang="en-US" dirty="0">
              <a:cs typeface="Calibri"/>
            </a:endParaRPr>
          </a:p>
          <a:p>
            <a:endParaRPr lang="en-US" dirty="0">
              <a:cs typeface="Calibri"/>
            </a:endParaRPr>
          </a:p>
          <a:p>
            <a:r>
              <a:rPr lang="en-US" dirty="0"/>
              <a:t>-------------------Image Credits------------------------------</a:t>
            </a:r>
            <a:endParaRPr lang="en-US" dirty="0">
              <a:cs typeface="Calibri"/>
            </a:endParaRPr>
          </a:p>
          <a:p>
            <a:r>
              <a:rPr lang="en-US" dirty="0"/>
              <a:t>Images and figures created by the DEVELOP team</a:t>
            </a:r>
            <a:endParaRPr lang="en-US" dirty="0">
              <a:cs typeface="Calibri"/>
            </a:endParaRPr>
          </a:p>
          <a:p>
            <a:r>
              <a:rPr lang="en-US" dirty="0"/>
              <a:t>Basemap Citation: Esri, HERE, Garmin, SafeGraph, METI/NASA, USGS, Bureau of Land Management, EPA, NPS, USDA, Esri, NASA, NGA, USGS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304990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During the analyses, we faced some limitations. We often missed information right after a rainfall event because it was still cloudy.</a:t>
            </a:r>
          </a:p>
          <a:p>
            <a:r>
              <a:rPr lang="en-US">
                <a:cs typeface="Calibri"/>
              </a:rPr>
              <a:t>We faced challenges when working with the </a:t>
            </a:r>
            <a:r>
              <a:rPr lang="en-US" err="1">
                <a:cs typeface="Calibri"/>
              </a:rPr>
              <a:t>PlanetScope</a:t>
            </a:r>
            <a:r>
              <a:rPr lang="en-US">
                <a:cs typeface="Calibri"/>
              </a:rPr>
              <a:t> data, most notably the spectral data quality. We attributed bad data readings to the atmospheric corrections that Planet Labs makes to the images. It was also hard to pick up small plumes in the data even with its high spatial resolution.</a:t>
            </a:r>
            <a:br>
              <a:rPr lang="en-US">
                <a:cs typeface="+mn-lt"/>
              </a:rPr>
            </a:br>
            <a:r>
              <a:rPr lang="en-US">
                <a:cs typeface="Calibri"/>
              </a:rPr>
              <a:t>GPM IMERG didn't have a high enough spatial resolution to analyze precipitation patterns at a sub-basin scale. Each colored rectangle on the righthand image shows the spatial extent of the image.</a:t>
            </a:r>
          </a:p>
          <a:p>
            <a:endParaRPr lang="en-US">
              <a:cs typeface="Calibri"/>
            </a:endParaRPr>
          </a:p>
          <a:p>
            <a:r>
              <a:rPr lang="en-US"/>
              <a:t>-------------------Image Credits------------------------------</a:t>
            </a:r>
            <a:endParaRPr lang="en-US">
              <a:cs typeface="Calibri"/>
            </a:endParaRPr>
          </a:p>
          <a:p>
            <a:r>
              <a:rPr lang="en-US"/>
              <a:t>Images obtained from </a:t>
            </a:r>
            <a:r>
              <a:rPr lang="en-US" err="1"/>
              <a:t>PlanetScope</a:t>
            </a:r>
            <a:r>
              <a:rPr lang="en-US"/>
              <a:t> data</a:t>
            </a:r>
            <a:endParaRPr lang="en-US">
              <a:cs typeface="Calibri"/>
            </a:endParaRPr>
          </a:p>
          <a:p>
            <a:r>
              <a:rPr lang="en-US">
                <a:cs typeface="Calibri"/>
              </a:rPr>
              <a:t>Map Citation: GPM IMERG (2021), </a:t>
            </a:r>
            <a:r>
              <a:rPr lang="en-US"/>
              <a:t>Esri, HERE, Garmin, </a:t>
            </a:r>
            <a:r>
              <a:rPr lang="en-US" err="1"/>
              <a:t>SafeGraph</a:t>
            </a:r>
            <a:r>
              <a:rPr lang="en-US"/>
              <a:t>, </a:t>
            </a:r>
            <a:r>
              <a:rPr lang="en-US" err="1"/>
              <a:t>GeoTechnologies</a:t>
            </a:r>
            <a:r>
              <a:rPr lang="en-US"/>
              <a:t>, Inc, METI/NASA, USGS, Bureau of Land Management, EPA, NPS, USDA, Earthstar Geographics</a:t>
            </a:r>
            <a:r>
              <a:rPr lang="en-US">
                <a:cs typeface="Calibri"/>
              </a:rPr>
              <a: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564272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project showed the potential for high spatial and temporal resolution data such as </a:t>
            </a:r>
            <a:r>
              <a:rPr lang="en-US" err="1">
                <a:ea typeface="Calibri"/>
                <a:cs typeface="Calibri"/>
              </a:rPr>
              <a:t>planetscope</a:t>
            </a:r>
            <a:r>
              <a:rPr lang="en-US">
                <a:ea typeface="Calibri"/>
                <a:cs typeface="Calibri"/>
              </a:rPr>
              <a:t> to be used to look at turbidity spatially along small rivers. We were able to identify multiple plumes caused by tributaries with high turbidity joining the Shoshone river. This is relevant to watershed mangers looking to identify sources of sediment and would allow for targeted best management practices along watersheds contributing a high sediment load. While the high spatial and temporal resolution was helpful, the lower quality spectral signature caused issues finding a consistent relationship between turbidity and reflectance across the entire study period. A future term will be furthering this project by considering turbidity events caused by snowmelt runoff.</a:t>
            </a:r>
          </a:p>
          <a:p>
            <a:pPr>
              <a:buFont typeface="Symbol"/>
            </a:pPr>
            <a:endParaRPr lang="en-US"/>
          </a:p>
          <a:p>
            <a:r>
              <a:rPr lang="en-US"/>
              <a:t>-------------------Image Credits------------------------------</a:t>
            </a:r>
            <a:endParaRPr lang="en-US">
              <a:cs typeface="Calibri"/>
            </a:endParaRPr>
          </a:p>
          <a:p>
            <a:r>
              <a:rPr lang="en-US">
                <a:cs typeface="Calibri"/>
              </a:rPr>
              <a:t>Image of the Shoshone River provided by Carmen McIntyre, Shoshone River Partners.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699772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second term of this project can expand on our findings and the limitations we encountered. </a:t>
            </a:r>
            <a:r>
              <a:rPr lang="en-US"/>
              <a:t>The team will analyze the influence of large snowfall and melt events on sediment contributions during</a:t>
            </a:r>
            <a:r>
              <a:rPr lang="en-US">
                <a:cs typeface="Calibri"/>
              </a:rPr>
              <a:t> the snowmelt season (October through April). There is also a possible</a:t>
            </a:r>
            <a:r>
              <a:rPr lang="en-US"/>
              <a:t> opportunity to explore precipitation patterns at sub-basin scale with a precipitation dataset that has a higher spatial resolution than GPM IMERG. The team will use the Soil Water &amp; Assessment Tool (SWAT) to further explore sediment trends in the Shoshone River. An additional objective is to quantify the amount of sediment from each tributary. The anticipated end products will include snow cover analysis maps as well as quantitative sediment contribution maps. </a:t>
            </a:r>
          </a:p>
          <a:p>
            <a:r>
              <a:rPr lang="en-US"/>
              <a:t>  </a:t>
            </a:r>
            <a:endParaRPr lang="en-US">
              <a:cs typeface="Calibri"/>
            </a:endParaRPr>
          </a:p>
          <a:p>
            <a:endParaRPr lang="en-US">
              <a:ea typeface="Calibri"/>
              <a:cs typeface="Calibri"/>
            </a:endParaRPr>
          </a:p>
          <a:p>
            <a:pPr marL="285750" indent="-285750">
              <a:buFont typeface="Symbol,Sans-Serif"/>
              <a:buChar char="•"/>
            </a:pPr>
            <a:endParaRPr lang="en-US"/>
          </a:p>
          <a:p>
            <a:r>
              <a:rPr lang="en-US"/>
              <a:t>-------------------Image Credits------------------------------</a:t>
            </a:r>
          </a:p>
          <a:p>
            <a:r>
              <a:rPr lang="en-US"/>
              <a:t>Image source Planet Explorer (January 2021)</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197473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area for our project was the portion of the Shoshone River between the Buffalo Bill Dam and </a:t>
            </a:r>
            <a:r>
              <a:rPr lang="en-US" dirty="0" err="1"/>
              <a:t>Willwood</a:t>
            </a:r>
            <a:r>
              <a:rPr lang="en-US" dirty="0"/>
              <a:t> Dam. Several tributaries and irrigation canals feed into the river between the dams, transporting sediment that gets trapped behind </a:t>
            </a:r>
            <a:r>
              <a:rPr lang="en-US" dirty="0" err="1"/>
              <a:t>Willwood</a:t>
            </a:r>
            <a:r>
              <a:rPr lang="en-US" dirty="0"/>
              <a:t> Dam. This project aimed to investigate where sediment was entering the river to reduce the amount of sediment building up behind the dam. </a:t>
            </a:r>
          </a:p>
          <a:p>
            <a:endParaRPr lang="en-US" dirty="0"/>
          </a:p>
          <a:p>
            <a:r>
              <a:rPr lang="en-US" dirty="0"/>
              <a:t>The USGS operated a water monitoring station from January 2019 to October 2021, which is why we chose these dates for our study period. They installed two monitoring stations, one above and below </a:t>
            </a:r>
            <a:r>
              <a:rPr lang="en-US" dirty="0" err="1"/>
              <a:t>Willwood</a:t>
            </a:r>
            <a:r>
              <a:rPr lang="en-US" dirty="0"/>
              <a:t> Dam. For this project we used the USGS in situ gage data from the one above </a:t>
            </a:r>
            <a:r>
              <a:rPr lang="en-US" dirty="0" err="1"/>
              <a:t>Willwood</a:t>
            </a:r>
            <a:r>
              <a:rPr lang="en-US" dirty="0"/>
              <a:t> Dam.</a:t>
            </a:r>
            <a:endParaRPr lang="en-US" dirty="0">
              <a:cs typeface="Calibri" panose="020F0502020204030204"/>
            </a:endParaRPr>
          </a:p>
          <a:p>
            <a:endParaRPr lang="en-US" dirty="0">
              <a:cs typeface="Calibri" panose="020F0502020204030204"/>
            </a:endParaRPr>
          </a:p>
          <a:p>
            <a:r>
              <a:rPr lang="en-US" dirty="0"/>
              <a:t>-------------------Image Credits------------------------------</a:t>
            </a:r>
            <a:endParaRPr lang="en-US" dirty="0">
              <a:cs typeface="Calibri"/>
            </a:endParaRPr>
          </a:p>
          <a:p>
            <a:r>
              <a:rPr lang="en-US" dirty="0"/>
              <a:t>Images and figures created by the DEVELOP team</a:t>
            </a:r>
            <a:endParaRPr lang="en-US" dirty="0">
              <a:cs typeface="Calibri"/>
            </a:endParaRPr>
          </a:p>
          <a:p>
            <a:r>
              <a:rPr lang="en-US" dirty="0"/>
              <a:t>Basemap Citation: NRGC, Esri, HERE, Garmin, FAO, NOAA, USGS, EPA, Esri, Here, Garmin, SafeGraph, METI/NASA, USGS, Bureau of Land Management, EPA, NPS. USDA, Esri, NASA, NGA, USGS</a:t>
            </a:r>
            <a:endParaRPr lang="en-US" dirty="0">
              <a:cs typeface="Calibri"/>
            </a:endParaRPr>
          </a:p>
          <a:p>
            <a:endParaRPr lang="en-US" dirty="0">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866785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again, thank you so much for attending our presentation. Before we close, our team would like to give a huge thanks to our adviser, Austin, and our fellow, Caroline, as well as our partners David, Carmen, and Jason. We would also like to thank Austin and the </a:t>
            </a:r>
            <a:r>
              <a:rPr lang="en-US" err="1"/>
              <a:t>WyGISC</a:t>
            </a:r>
            <a:r>
              <a:rPr lang="en-US"/>
              <a:t> department for hosting us this term at the Pop-Up location! Thank you all for your contributions, and with that, we will open the floor for any questions.</a:t>
            </a: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876406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r>
              <a:rPr lang="en-US"/>
              <a:t>-------------------Image Credits------------------------------</a:t>
            </a:r>
            <a:endParaRPr lang="en-US">
              <a:cs typeface="Calibri"/>
            </a:endParaRPr>
          </a:p>
          <a:p>
            <a:r>
              <a:rPr lang="en-US">
                <a:cs typeface="Calibri"/>
              </a:rPr>
              <a:t>Images of clear and turbid water provided by Carmen McIntyre, Shoshone River Partners.</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591672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We used Sentinel-2 MSI data to extract turbidity values along the river.</a:t>
            </a:r>
            <a:endParaRPr lang="en-US" dirty="0"/>
          </a:p>
          <a:p>
            <a:endParaRPr lang="en-US" dirty="0">
              <a:cs typeface="Calibri" panose="020F0502020204030204"/>
            </a:endParaRPr>
          </a:p>
          <a:p>
            <a:endParaRPr lang="en-US" dirty="0"/>
          </a:p>
          <a:p>
            <a:r>
              <a:rPr lang="en-US" dirty="0"/>
              <a:t>------------------------------Image Information Below ------------------------------</a:t>
            </a:r>
            <a:endParaRPr lang="en-US" dirty="0">
              <a:cs typeface="Calibri"/>
            </a:endParaRPr>
          </a:p>
          <a:p>
            <a:r>
              <a:rPr lang="en-US" dirty="0"/>
              <a:t>•PlanetScope Image Credit: Planet Labs PBC, used with permission</a:t>
            </a:r>
            <a:endParaRPr lang="en-US" dirty="0">
              <a:cs typeface="Calibri"/>
            </a:endParaRPr>
          </a:p>
          <a:p>
            <a:r>
              <a:rPr lang="en-US" dirty="0"/>
              <a:t>•Image Source: </a:t>
            </a:r>
            <a:r>
              <a:rPr lang="en-US" dirty="0">
                <a:hlinkClick r:id="rId3"/>
              </a:rPr>
              <a:t>https://www.flickr.com/photos/nasa2explore/12468114213/in/set-72157629601396498</a:t>
            </a:r>
            <a:r>
              <a:rPr lang="en-US" dirty="0"/>
              <a:t> (Public Domain, image processed in Word to remove background)</a:t>
            </a:r>
            <a:endParaRPr lang="en-US" dirty="0">
              <a:cs typeface="Calibri"/>
            </a:endParaRPr>
          </a:p>
          <a:p>
            <a:r>
              <a:rPr lang="en-US" dirty="0"/>
              <a:t>•GMP </a:t>
            </a:r>
            <a:r>
              <a:rPr lang="en-US" dirty="0" err="1"/>
              <a:t>Imerg</a:t>
            </a:r>
            <a:r>
              <a:rPr lang="en-US" dirty="0"/>
              <a:t> and Sentiel-2 MSI Source: </a:t>
            </a:r>
            <a:r>
              <a:rPr lang="en-US" dirty="0" err="1"/>
              <a:t>DEVELOPedia</a:t>
            </a:r>
            <a:endParaRPr lang="en-US" dirty="0"/>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1452603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can see where the sediment starts to enter the river at the orange arrow.</a:t>
            </a:r>
          </a:p>
          <a:p>
            <a:endParaRPr lang="en-US"/>
          </a:p>
          <a:p>
            <a:r>
              <a:rPr lang="en-US"/>
              <a:t>------------------------------Image Information Below ------------------------------</a:t>
            </a:r>
            <a:endParaRPr lang="en-US">
              <a:cs typeface="Calibri"/>
            </a:endParaRPr>
          </a:p>
          <a:p>
            <a:r>
              <a:rPr lang="en-US"/>
              <a:t>•Image Source: </a:t>
            </a:r>
            <a:r>
              <a:rPr lang="en-US" err="1"/>
              <a:t>PlanetScope</a:t>
            </a:r>
            <a:r>
              <a:rPr lang="en-US"/>
              <a:t> </a:t>
            </a:r>
            <a:r>
              <a:rPr lang="en-US">
                <a:hlinkClick r:id="rId3"/>
              </a:rPr>
              <a:t>https://www.planet.com/stories/dry-homesteader-creek-sep-12-2019-7TDQniDVR</a:t>
            </a:r>
            <a:r>
              <a:rPr lang="en-US"/>
              <a:t> </a:t>
            </a:r>
            <a:endParaRPr lang="en-US">
              <a:cs typeface="Calibri"/>
            </a:endParaRP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3888777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can see the sediment coming down from McCullough Peaks into the river.</a:t>
            </a:r>
          </a:p>
          <a:p>
            <a:endParaRPr lang="en-US">
              <a:cs typeface="Calibri"/>
            </a:endParaRPr>
          </a:p>
          <a:p>
            <a:r>
              <a:rPr lang="en-US"/>
              <a:t>------------------------------Image Information Below ------------------------------</a:t>
            </a:r>
            <a:endParaRPr lang="en-US">
              <a:cs typeface="Calibri"/>
            </a:endParaRPr>
          </a:p>
          <a:p>
            <a:r>
              <a:rPr lang="en-US"/>
              <a:t>•Image Source: </a:t>
            </a:r>
            <a:r>
              <a:rPr lang="en-US" err="1"/>
              <a:t>PlanetScope</a:t>
            </a:r>
            <a:r>
              <a:rPr lang="en-US"/>
              <a:t> </a:t>
            </a:r>
            <a:r>
              <a:rPr lang="en-US">
                <a:hlinkClick r:id="rId3"/>
              </a:rPr>
              <a:t>https://www.planet.com/stories/penney-gulch-sep-12-2019-bO6NVmDVR</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437148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Penny Gulch in 2022 with clear sediment plume.</a:t>
            </a: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2439079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GPM IMERG and PRISM data are comparable in this region.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3579400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During routine dam repair operations, the sediment that has accumulated behind the dam gets released. </a:t>
            </a:r>
            <a:r>
              <a:rPr lang="en-US"/>
              <a:t>In 2016, a routine repair operation at the </a:t>
            </a:r>
            <a:r>
              <a:rPr lang="en-US" err="1"/>
              <a:t>Willwood</a:t>
            </a:r>
            <a:r>
              <a:rPr lang="en-US"/>
              <a:t> Dam released tons of built-up sediment into the Shoshone River, polluting the river and killing thousands of fish. This release greatly concerned the communities that rely on the river for farming, recreation, and tourism. The 2016 release prompted the Wyoming Department of Environmental Quality (WYDEQ) to create the </a:t>
            </a:r>
            <a:r>
              <a:rPr lang="en-US" err="1"/>
              <a:t>Willwood</a:t>
            </a:r>
            <a:r>
              <a:rPr lang="en-US"/>
              <a:t> Working Groups to implement practices that reduce excess sediment into the Shoshone River.</a:t>
            </a:r>
          </a:p>
          <a:p>
            <a:endParaRPr lang="en-US"/>
          </a:p>
          <a:p>
            <a:r>
              <a:rPr lang="en-US"/>
              <a:t>------------------------------Image Credits ------------------------------ </a:t>
            </a:r>
            <a:endParaRPr lang="en-US">
              <a:cs typeface="Calibri"/>
            </a:endParaRPr>
          </a:p>
          <a:p>
            <a:r>
              <a:rPr lang="en-US"/>
              <a:t>Photo obtained from Carmen McIntyre, used with permission</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408867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project partnered with David Waterstreet from the Wyoming Department of Environment Quality, Carmen </a:t>
            </a:r>
            <a:r>
              <a:rPr lang="en-US" err="1"/>
              <a:t>McIntrye</a:t>
            </a:r>
            <a:r>
              <a:rPr lang="en-US"/>
              <a:t> from the Shoshone River Partners, and Jason Alexander from the USGS Montana-Wyoming Water Science Center. David is the manager of the Watershed Protection Program, Carmen's the Watershed Coordinator with the Powell-Clarks Fork Conservation District and the chair of the Shoshone River Partners, and Jason is the supervisory hydrologist with the United States Geological Survey. WYDEC contracted with the USGS to install the monitoring stations to perform real-time monitoring of suspended sediment. </a:t>
            </a:r>
            <a:endParaRPr lang="en-US">
              <a:cs typeface="Calibri"/>
            </a:endParaRPr>
          </a:p>
          <a:p>
            <a:endParaRPr lang="en-US"/>
          </a:p>
          <a:p>
            <a:endParaRPr lang="en-US"/>
          </a:p>
          <a:p>
            <a:r>
              <a:rPr lang="en-US"/>
              <a:t>------------------------------Image Credits ------------------------------ </a:t>
            </a:r>
            <a:endParaRPr lang="en-US">
              <a:cs typeface="Calibri" panose="020F0502020204030204"/>
            </a:endParaRPr>
          </a:p>
          <a:p>
            <a:r>
              <a:rPr lang="en-US"/>
              <a:t>Photos obtained from Carmen McIntyre, used with permission</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866113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Elevated sediment levels from dam releases have several impacts on the community. The rapid increase in turbidity causes hypoxic conditions for fish and aquatic insects, leading to mass mortality events. These degrade the quality of the ecosystem and lead to economic losses for the industries that rely on fish populations such as commercial fishing charters. </a:t>
            </a:r>
            <a:r>
              <a:rPr lang="en-US">
                <a:cs typeface="Calibri"/>
              </a:rPr>
              <a:t>The dam also provides water for irrigation, supporting local agriculture. </a:t>
            </a:r>
            <a:r>
              <a:rPr lang="en-US"/>
              <a:t>Since excess sediment buildup at the </a:t>
            </a:r>
            <a:r>
              <a:rPr lang="en-US" err="1"/>
              <a:t>Willwood</a:t>
            </a:r>
            <a:r>
              <a:rPr lang="en-US"/>
              <a:t> Dam hinders operations, it affects irrigated agriculture as well.</a:t>
            </a:r>
            <a:r>
              <a:rPr lang="en-US">
                <a:cs typeface="Calibri"/>
              </a:rPr>
              <a:t> Elevated sediment levels also impact community member recreation such as fishing or rafting.</a:t>
            </a:r>
          </a:p>
          <a:p>
            <a:endParaRPr lang="en-US"/>
          </a:p>
          <a:p>
            <a:r>
              <a:rPr lang="en-US"/>
              <a:t>------------------------------Image Credits ------------------------------ </a:t>
            </a:r>
            <a:endParaRPr lang="en-US">
              <a:cs typeface="Calibri"/>
            </a:endParaRPr>
          </a:p>
          <a:p>
            <a:r>
              <a:rPr lang="en-US"/>
              <a:t>Logos obtained from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982251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leveraged remote sensing to address the partner and community concerns from elevated sediment levels. Remote sensing refers to data collected by instruments mounted on satellites or aircraft. If you’ve ever looked at the satellite layer in a maps app, you’re familiar with remote sensing data! Watershed managers have historically relied on in-situ turbidity data and time-lapse photography to identify tributaries contributing high amounts of sediment to the Shoshone River. These methods provide excellent quality data for specific locations but lack the ability to look at the whole river at once. Remote sensing presents a unique opportunity to look at turbidity spatially. Identifying tributaries with a high sediment load using remote sensing allows watershed managers to prioritize the implementation of best management practices (BMPs), such as stream restoration and riparian fencing. This can help identify sources of sediment in order for the partners to allocate their limited time and funding effectively. </a:t>
            </a:r>
          </a:p>
          <a:p>
            <a:endParaRPr lang="en-US">
              <a:cs typeface="Calibri"/>
            </a:endParaRPr>
          </a:p>
          <a:p>
            <a:pPr marL="285750" indent="-285750">
              <a:buFont typeface="Symbol"/>
              <a:buChar char="•"/>
            </a:pPr>
            <a:endParaRPr lang="en-US"/>
          </a:p>
          <a:p>
            <a:r>
              <a:rPr lang="en-US"/>
              <a:t>-------------------Image Credits------------------------------</a:t>
            </a:r>
            <a:endParaRPr lang="en-US">
              <a:cs typeface="Calibri"/>
            </a:endParaRPr>
          </a:p>
          <a:p>
            <a:r>
              <a:rPr lang="en-US">
                <a:cs typeface="Calibri"/>
              </a:rPr>
              <a:t>Image source </a:t>
            </a:r>
            <a:r>
              <a:rPr lang="en-US" err="1">
                <a:cs typeface="Calibri"/>
              </a:rPr>
              <a:t>PlanetScope</a:t>
            </a:r>
            <a:r>
              <a:rPr lang="en-US">
                <a:cs typeface="Calibri"/>
              </a:rPr>
              <a:t> (September 12, 2019)</a:t>
            </a:r>
          </a:p>
          <a:p>
            <a:pPr marL="0" indent="0">
              <a:buFont typeface="Symbol"/>
              <a:buNone/>
            </a:pP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496407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 was to create a categorical sediment contribution map for contributing watersheds and tributaries along the Shoshone River. To accomplish this goal, the team used geospatial precipitation data and in-situ gage data to identify storm events that had the potential to increase sediment loading. The team supplemented the categorical map with a precipitation trends analysis and land cover analysis to consider the effects of these variables on sediment loading. </a:t>
            </a:r>
          </a:p>
          <a:p>
            <a:pPr>
              <a:buFont typeface="Symbol"/>
            </a:pPr>
            <a:endParaRPr lang="en-US"/>
          </a:p>
          <a:p>
            <a:pPr>
              <a:buFont typeface="Symbol"/>
            </a:pPr>
            <a:endParaRPr lang="en-US"/>
          </a:p>
          <a:p>
            <a:r>
              <a:rPr lang="en-US"/>
              <a:t>-------------------Image Credits------------------------------</a:t>
            </a:r>
            <a:endParaRPr lang="en-US">
              <a:cs typeface="Calibri"/>
            </a:endParaRPr>
          </a:p>
          <a:p>
            <a:r>
              <a:rPr lang="en-US">
                <a:cs typeface="Calibri"/>
              </a:rPr>
              <a:t>Image of the Shoshone River provided by Carmen McIntyre, Shoshone River Partners.</a:t>
            </a:r>
          </a:p>
          <a:p>
            <a:pPr marL="0" indent="0">
              <a:buFont typeface="Symbol"/>
              <a:buNone/>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463143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our analyses, we used PlanetScope data to look at turbidity and NASA'S GPM IMERG for precipitation. PlanetScope consists of approximately 130 satellites that capture the entirety of Earth's surface every day. We chose this to investigate turbidity in the Shoshone River due to its high spatial (3m resolution) and temporal resolution. </a:t>
            </a:r>
            <a:endParaRPr lang="en-US" dirty="0"/>
          </a:p>
          <a:p>
            <a:r>
              <a:rPr lang="en-US" dirty="0">
                <a:cs typeface="Calibri" panose="020F0502020204030204"/>
              </a:rPr>
              <a:t>GPM IMERG uses NASA's GPM satellite collection to estimate precipitation over Earth's surface. Although the spatial resolution was lower than </a:t>
            </a:r>
            <a:r>
              <a:rPr lang="en-US" dirty="0" err="1">
                <a:cs typeface="Calibri" panose="020F0502020204030204"/>
              </a:rPr>
              <a:t>PlanetScope's</a:t>
            </a:r>
            <a:r>
              <a:rPr lang="en-US" dirty="0">
                <a:cs typeface="Calibri" panose="020F0502020204030204"/>
              </a:rPr>
              <a:t>, the temporal resolution allowed us to look at precipitation on a daily basis.</a:t>
            </a:r>
          </a:p>
          <a:p>
            <a:endParaRPr lang="en-US" dirty="0"/>
          </a:p>
          <a:p>
            <a:endParaRPr lang="en-US" dirty="0"/>
          </a:p>
          <a:p>
            <a:r>
              <a:rPr lang="en-US" dirty="0"/>
              <a:t>------------------------------Image Information Below ------------------------------</a:t>
            </a:r>
            <a:endParaRPr lang="en-US" dirty="0">
              <a:cs typeface="Calibri"/>
            </a:endParaRPr>
          </a:p>
          <a:p>
            <a:r>
              <a:rPr lang="en-US" dirty="0"/>
              <a:t>•PlanetScope Image Credit: Planet Labs PBC used with permission</a:t>
            </a:r>
            <a:endParaRPr lang="en-US" dirty="0">
              <a:cs typeface="Calibri"/>
            </a:endParaRPr>
          </a:p>
          <a:p>
            <a:r>
              <a:rPr lang="en-US" dirty="0"/>
              <a:t>•GMP </a:t>
            </a:r>
            <a:r>
              <a:rPr lang="en-US" dirty="0" err="1"/>
              <a:t>Imerg</a:t>
            </a:r>
            <a:r>
              <a:rPr lang="en-US" dirty="0"/>
              <a:t> Image Credit: NASA (DEVELOPedia )</a:t>
            </a:r>
            <a:endParaRPr lang="en-US" dirty="0">
              <a:cs typeface="Calibri"/>
            </a:endParaRPr>
          </a:p>
          <a:p>
            <a:r>
              <a:rPr lang="en-US" dirty="0"/>
              <a:t>•Image Source: </a:t>
            </a:r>
            <a:r>
              <a:rPr lang="en-US" dirty="0">
                <a:hlinkClick r:id="rId3"/>
              </a:rPr>
              <a:t>https://www.devpedia.developexchange.com/dp/index.php?title=List_of_Satellite_Pictures#/media/File:08_GPM.png</a:t>
            </a:r>
            <a:r>
              <a:rPr lang="en-US" dirty="0"/>
              <a:t> </a:t>
            </a:r>
            <a:endParaRPr lang="en-US" dirty="0">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253135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Turbidity is essentially a measure of light scatter. Remote sensing can measure turbidity because satellite imagery is able to pick up on the change in reflection. The change in reflectance depends on the concentration of suspended sediment though the amount of change in reflectance varies across the electromagnetic spectrum. </a:t>
            </a:r>
          </a:p>
          <a:p>
            <a:endParaRPr lang="en-US"/>
          </a:p>
          <a:p>
            <a:r>
              <a:rPr lang="en-US"/>
              <a:t>-------------------Image Credits------------------------------</a:t>
            </a:r>
            <a:endParaRPr lang="en-US">
              <a:cs typeface="Calibri"/>
            </a:endParaRPr>
          </a:p>
          <a:p>
            <a:r>
              <a:rPr lang="en-US">
                <a:cs typeface="Calibri"/>
              </a:rPr>
              <a:t>Images of clear and turbid water provided by Carmen McIntyre, Shoshone River Partners.</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010742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60697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 Fall 2022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4DAEB3"/>
                </a:solidFill>
              </a:rPr>
              <a:t>STUDY AREA</a:t>
            </a:r>
          </a:p>
          <a:p>
            <a:pPr algn="ctr"/>
            <a:r>
              <a:rPr lang="en-US" sz="2600" b="0" spc="0" baseline="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95410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Team Member 1</a:t>
            </a:r>
          </a:p>
          <a:p>
            <a:pPr algn="ctr"/>
            <a:r>
              <a:rPr lang="en-US" sz="1400">
                <a:solidFill>
                  <a:schemeClr val="tx1">
                    <a:lumMod val="75000"/>
                    <a:lumOff val="25000"/>
                  </a:schemeClr>
                </a:solidFill>
                <a:latin typeface="Century Gothic" panose="020B0502020202020204" pitchFamily="34" charset="0"/>
              </a:rPr>
              <a:t>Team Member 2</a:t>
            </a:r>
          </a:p>
          <a:p>
            <a:pPr algn="ctr"/>
            <a:r>
              <a:rPr lang="en-US" sz="1400">
                <a:solidFill>
                  <a:schemeClr val="tx1">
                    <a:lumMod val="75000"/>
                    <a:lumOff val="25000"/>
                  </a:schemeClr>
                </a:solidFill>
                <a:latin typeface="Century Gothic" panose="020B0502020202020204" pitchFamily="34" charset="0"/>
              </a:rPr>
              <a:t>Team Member 3</a:t>
            </a:r>
          </a:p>
          <a:p>
            <a:pPr algn="ctr"/>
            <a:r>
              <a:rPr lang="en-US" sz="140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3" name="Picture 12" descr="Logo, icon&#10;&#10;Description automatically generated">
            <a:extLst>
              <a:ext uri="{FF2B5EF4-FFF2-40B4-BE49-F238E27FC236}">
                <a16:creationId xmlns:a16="http://schemas.microsoft.com/office/drawing/2014/main" id="{5D7DD674-6F8E-4BCE-A9EE-E24F174E31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0" name="Picture 9" descr="Map&#10;&#10;Description automatically generated">
            <a:extLst>
              <a:ext uri="{FF2B5EF4-FFF2-40B4-BE49-F238E27FC236}">
                <a16:creationId xmlns:a16="http://schemas.microsoft.com/office/drawing/2014/main" id="{666C6507-3720-44BF-8A00-9F08EDAFA03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2281"/>
          <a:stretch/>
        </p:blipFill>
        <p:spPr>
          <a:xfrm>
            <a:off x="6096000" y="1091037"/>
            <a:ext cx="6096000"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C44FF-7552-4D07-BDA7-0A574B0B4C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7517" r="31056"/>
          <a:stretch/>
        </p:blipFill>
        <p:spPr>
          <a:xfrm>
            <a:off x="0" y="0"/>
            <a:ext cx="557603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80AC8-F101-8F4C-B47E-EDB5DE319DE0}"/>
              </a:ext>
            </a:extLst>
          </p:cNvPr>
          <p:cNvPicPr>
            <a:picLocks noChangeAspect="1"/>
          </p:cNvPicPr>
          <p:nvPr userDrawn="1"/>
        </p:nvPicPr>
        <p:blipFill>
          <a:blip r:embed="rId2"/>
          <a:stretch>
            <a:fillRect/>
          </a:stretch>
        </p:blipFill>
        <p:spPr>
          <a:xfrm>
            <a:off x="0" y="0"/>
            <a:ext cx="12208256" cy="6867144"/>
          </a:xfrm>
          <a:prstGeom prst="rect">
            <a:avLst/>
          </a:prstGeom>
        </p:spPr>
      </p:pic>
      <p:sp>
        <p:nvSpPr>
          <p:cNvPr id="36" name="Slide Title"/>
          <p:cNvSpPr txBox="1">
            <a:spLocks noGrp="1"/>
          </p:cNvSpPr>
          <p:nvPr>
            <p:ph type="title" hasCustomPrompt="1"/>
          </p:nvPr>
        </p:nvSpPr>
        <p:spPr>
          <a:xfrm>
            <a:off x="603250" y="721890"/>
            <a:ext cx="10985500" cy="716582"/>
          </a:xfrm>
          <a:prstGeom prst="rect">
            <a:avLst/>
          </a:prstGeom>
        </p:spPr>
        <p:txBody>
          <a:bodyPr/>
          <a:lstStyle>
            <a:lvl1pPr>
              <a:defRPr sz="3750">
                <a:solidFill>
                  <a:srgbClr val="00204D"/>
                </a:solidFill>
              </a:defRPr>
            </a:lvl1pPr>
          </a:lstStyle>
          <a:p>
            <a:r>
              <a:t>Slide Title</a:t>
            </a:r>
          </a:p>
        </p:txBody>
      </p:sp>
      <p:sp>
        <p:nvSpPr>
          <p:cNvPr id="38" name="Body Level One…"/>
          <p:cNvSpPr txBox="1">
            <a:spLocks noGrp="1"/>
          </p:cNvSpPr>
          <p:nvPr>
            <p:ph type="body" idx="1" hasCustomPrompt="1"/>
          </p:nvPr>
        </p:nvSpPr>
        <p:spPr>
          <a:xfrm>
            <a:off x="603250" y="1573619"/>
            <a:ext cx="10985500" cy="4678640"/>
          </a:xfrm>
          <a:prstGeom prst="rect">
            <a:avLst/>
          </a:prstGeom>
        </p:spPr>
        <p:txBody>
          <a:bodyPr/>
          <a:lstStyle>
            <a:lvl1pPr>
              <a:lnSpc>
                <a:spcPts val="2260"/>
              </a:lnSpc>
              <a:spcBef>
                <a:spcPts val="1000"/>
              </a:spcBef>
              <a:defRPr sz="1800">
                <a:solidFill>
                  <a:srgbClr val="00204D"/>
                </a:solidFill>
              </a:defRPr>
            </a:lvl1pPr>
            <a:lvl2pPr>
              <a:spcBef>
                <a:spcPts val="1000"/>
              </a:spcBef>
              <a:defRPr/>
            </a:lvl2pPr>
            <a:lvl3pPr>
              <a:spcBef>
                <a:spcPts val="1000"/>
              </a:spcBef>
              <a:defRPr/>
            </a:lvl3pPr>
            <a:lvl4pPr>
              <a:spcBef>
                <a:spcPts val="1000"/>
              </a:spcBef>
              <a:defRPr/>
            </a:lvl4pPr>
            <a:lvl5pPr>
              <a:spcBef>
                <a:spcPts val="1000"/>
              </a:spcBef>
              <a:defRPr/>
            </a:lvl5pPr>
          </a:lstStyle>
          <a:p>
            <a:r>
              <a:t>Slide bullet text</a:t>
            </a:r>
          </a:p>
          <a:p>
            <a:pPr lvl="1"/>
            <a:endParaRPr/>
          </a:p>
          <a:p>
            <a:pPr lvl="2"/>
            <a:endParaRPr/>
          </a:p>
          <a:p>
            <a:pPr lvl="3"/>
            <a:endParaRPr/>
          </a:p>
          <a:p>
            <a:pPr lvl="4"/>
            <a:endParaRPr/>
          </a:p>
        </p:txBody>
      </p:sp>
      <p:pic>
        <p:nvPicPr>
          <p:cNvPr id="7" name="Image" descr="Image">
            <a:extLst>
              <a:ext uri="{FF2B5EF4-FFF2-40B4-BE49-F238E27FC236}">
                <a16:creationId xmlns:a16="http://schemas.microsoft.com/office/drawing/2014/main" id="{0145692C-1179-3A45-87C4-944A61EB5BB7}"/>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11373880" y="6136977"/>
            <a:ext cx="672809" cy="524434"/>
          </a:xfrm>
          <a:prstGeom prst="rect">
            <a:avLst/>
          </a:prstGeom>
          <a:ln w="12700">
            <a:miter lim="400000"/>
          </a:ln>
        </p:spPr>
      </p:pic>
      <p:pic>
        <p:nvPicPr>
          <p:cNvPr id="8" name="Picture 7">
            <a:extLst>
              <a:ext uri="{FF2B5EF4-FFF2-40B4-BE49-F238E27FC236}">
                <a16:creationId xmlns:a16="http://schemas.microsoft.com/office/drawing/2014/main" id="{FF3C79E3-3769-924A-8C4D-001063F0E5DA}"/>
              </a:ext>
            </a:extLst>
          </p:cNvPr>
          <p:cNvPicPr>
            <a:picLocks noChangeAspect="1"/>
          </p:cNvPicPr>
          <p:nvPr userDrawn="1"/>
        </p:nvPicPr>
        <p:blipFill>
          <a:blip r:embed="rId4"/>
          <a:stretch>
            <a:fillRect/>
          </a:stretch>
        </p:blipFill>
        <p:spPr>
          <a:xfrm>
            <a:off x="8272597" y="6364764"/>
            <a:ext cx="2820924" cy="102787"/>
          </a:xfrm>
          <a:prstGeom prst="rect">
            <a:avLst/>
          </a:prstGeom>
        </p:spPr>
      </p:pic>
    </p:spTree>
    <p:extLst>
      <p:ext uri="{BB962C8B-B14F-4D97-AF65-F5344CB8AC3E}">
        <p14:creationId xmlns:p14="http://schemas.microsoft.com/office/powerpoint/2010/main" val="307077887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22" r:id="rId4"/>
    <p:sldLayoutId id="2147483723" r:id="rId5"/>
    <p:sldLayoutId id="2147483733" r:id="rId6"/>
    <p:sldLayoutId id="2147483719" r:id="rId7"/>
    <p:sldLayoutId id="2147483721" r:id="rId8"/>
    <p:sldLayoutId id="2147483724" r:id="rId9"/>
    <p:sldLayoutId id="2147483728" r:id="rId10"/>
    <p:sldLayoutId id="2147483716" r:id="rId11"/>
    <p:sldLayoutId id="2147483734" r:id="rId12"/>
    <p:sldLayoutId id="2147483718" r:id="rId13"/>
    <p:sldLayoutId id="2147483679" r:id="rId14"/>
    <p:sldLayoutId id="2147483735" r:id="rId15"/>
    <p:sldLayoutId id="2147483720" r:id="rId16"/>
    <p:sldLayoutId id="2147483707" r:id="rId17"/>
    <p:sldLayoutId id="2147483732" r:id="rId18"/>
    <p:sldLayoutId id="2147483690" r:id="rId19"/>
    <p:sldLayoutId id="214748371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Pop-Up Project | Fall 2022 </a:t>
            </a:r>
            <a:endParaRPr lang="en-US">
              <a:solidFill>
                <a:schemeClr val="bg1"/>
              </a:solidFill>
            </a:endParaRPr>
          </a:p>
        </p:txBody>
      </p:sp>
      <p:sp>
        <p:nvSpPr>
          <p:cNvPr id="10" name="Title 1">
            <a:extLst>
              <a:ext uri="{FF2B5EF4-FFF2-40B4-BE49-F238E27FC236}">
                <a16:creationId xmlns:a16="http://schemas.microsoft.com/office/drawing/2014/main" id="{AEC2453D-03EE-482E-BD94-66EB0F6FED8D}"/>
              </a:ext>
            </a:extLst>
          </p:cNvPr>
          <p:cNvSpPr txBox="1">
            <a:spLocks/>
          </p:cNvSpPr>
          <p:nvPr/>
        </p:nvSpPr>
        <p:spPr>
          <a:xfrm>
            <a:off x="317547" y="2565478"/>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4DAEB3"/>
                </a:solidFill>
                <a:latin typeface="Century Gothic"/>
              </a:rPr>
              <a:t>Shoshone River</a:t>
            </a:r>
            <a:endParaRPr lang="en-US" sz="3500" spc="0" baseline="0">
              <a:solidFill>
                <a:srgbClr val="4DAEB3"/>
              </a:solidFill>
            </a:endParaRPr>
          </a:p>
          <a:p>
            <a:pPr algn="ctr"/>
            <a:r>
              <a:rPr lang="en-US" sz="2600" b="0" spc="0" baseline="0">
                <a:solidFill>
                  <a:srgbClr val="4DAEB3"/>
                </a:solidFill>
              </a:rPr>
              <a:t>Water Resources</a:t>
            </a:r>
          </a:p>
        </p:txBody>
      </p:sp>
      <p:sp>
        <p:nvSpPr>
          <p:cNvPr id="11" name="Subtitle 2">
            <a:extLst>
              <a:ext uri="{FF2B5EF4-FFF2-40B4-BE49-F238E27FC236}">
                <a16:creationId xmlns:a16="http://schemas.microsoft.com/office/drawing/2014/main" id="{BA286D80-2C9C-4AFB-9075-1DEF96CC1CE9}"/>
              </a:ext>
            </a:extLst>
          </p:cNvPr>
          <p:cNvSpPr txBox="1">
            <a:spLocks/>
          </p:cNvSpPr>
          <p:nvPr/>
        </p:nvSpPr>
        <p:spPr>
          <a:xfrm>
            <a:off x="304799" y="3933561"/>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Assessing Sediment Inputs into the Shoshone River in Wyoming to Determine Areas for Protections and Restoration Practices</a:t>
            </a:r>
            <a:endParaRPr lang="en-US" sz="1600" dirty="0">
              <a:solidFill>
                <a:schemeClr val="tx1">
                  <a:lumMod val="75000"/>
                  <a:lumOff val="25000"/>
                </a:schemeClr>
              </a:solidFill>
            </a:endParaRPr>
          </a:p>
        </p:txBody>
      </p:sp>
      <p:sp>
        <p:nvSpPr>
          <p:cNvPr id="12" name="TextBox 11">
            <a:extLst>
              <a:ext uri="{FF2B5EF4-FFF2-40B4-BE49-F238E27FC236}">
                <a16:creationId xmlns:a16="http://schemas.microsoft.com/office/drawing/2014/main" id="{0A0BAAEB-4365-4DAC-B9D4-0813FAAAE100}"/>
              </a:ext>
            </a:extLst>
          </p:cNvPr>
          <p:cNvSpPr txBox="1"/>
          <p:nvPr/>
        </p:nvSpPr>
        <p:spPr>
          <a:xfrm>
            <a:off x="311447" y="5172338"/>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Robyn Holmes (Project Lead)</a:t>
            </a:r>
            <a:endParaRPr lang="en-US" sz="1400" dirty="0">
              <a:ea typeface="+mn-lt"/>
              <a:cs typeface="+mn-lt"/>
            </a:endParaRPr>
          </a:p>
          <a:p>
            <a:pPr algn="ctr"/>
            <a:r>
              <a:rPr lang="en-US" sz="1400" dirty="0">
                <a:solidFill>
                  <a:schemeClr val="tx1">
                    <a:lumMod val="75000"/>
                    <a:lumOff val="25000"/>
                  </a:schemeClr>
                </a:solidFill>
                <a:latin typeface="Century Gothic"/>
              </a:rPr>
              <a:t>Cassie Ferrante</a:t>
            </a:r>
            <a:endParaRPr lang="en-US" dirty="0">
              <a:solidFill>
                <a:schemeClr val="tx1">
                  <a:lumMod val="75000"/>
                  <a:lumOff val="25000"/>
                </a:schemeClr>
              </a:solidFill>
              <a:cs typeface="Calibri"/>
            </a:endParaRPr>
          </a:p>
          <a:p>
            <a:pPr algn="ctr"/>
            <a:r>
              <a:rPr lang="en-US" sz="1400" dirty="0">
                <a:solidFill>
                  <a:schemeClr val="tx1">
                    <a:lumMod val="75000"/>
                    <a:lumOff val="25000"/>
                  </a:schemeClr>
                </a:solidFill>
                <a:latin typeface="Century Gothic"/>
              </a:rPr>
              <a:t>Nelson </a:t>
            </a:r>
            <a:r>
              <a:rPr lang="en-US" sz="1400" dirty="0" err="1">
                <a:solidFill>
                  <a:schemeClr val="tx1">
                    <a:lumMod val="75000"/>
                    <a:lumOff val="25000"/>
                  </a:schemeClr>
                </a:solidFill>
                <a:latin typeface="Century Gothic"/>
              </a:rPr>
              <a:t>Lemnyuy</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rPr>
              <a:t>Will Campbell</a:t>
            </a:r>
            <a:endParaRPr lang="en-US" dirty="0">
              <a:solidFill>
                <a:schemeClr val="tx1">
                  <a:lumMod val="75000"/>
                  <a:lumOff val="25000"/>
                </a:schemeClr>
              </a:solidFill>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35313E-6EF8-1D92-3B18-A36D86D111DF}"/>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Methods</a:t>
            </a:r>
            <a:endParaRPr lang="en-US"/>
          </a:p>
        </p:txBody>
      </p:sp>
      <p:sp>
        <p:nvSpPr>
          <p:cNvPr id="20" name="Arrow: Chevron 19">
            <a:extLst>
              <a:ext uri="{FF2B5EF4-FFF2-40B4-BE49-F238E27FC236}">
                <a16:creationId xmlns:a16="http://schemas.microsoft.com/office/drawing/2014/main" id="{E6A003FB-C7F7-997B-F9C1-8FFC8901724E}"/>
              </a:ext>
            </a:extLst>
          </p:cNvPr>
          <p:cNvSpPr/>
          <p:nvPr/>
        </p:nvSpPr>
        <p:spPr>
          <a:xfrm>
            <a:off x="1624583" y="3958208"/>
            <a:ext cx="2466975" cy="647700"/>
          </a:xfrm>
          <a:prstGeom prst="chevron">
            <a:avLst/>
          </a:prstGeom>
          <a:solidFill>
            <a:srgbClr val="4DAEB3"/>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Century Gothic"/>
                <a:ea typeface="Calibri"/>
                <a:cs typeface="Calibri"/>
              </a:rPr>
              <a:t>Download</a:t>
            </a:r>
            <a:endParaRPr lang="en-US" b="1">
              <a:solidFill>
                <a:schemeClr val="tx1">
                  <a:lumMod val="75000"/>
                  <a:lumOff val="25000"/>
                </a:schemeClr>
              </a:solidFill>
              <a:latin typeface="Century Gothic"/>
            </a:endParaRPr>
          </a:p>
        </p:txBody>
      </p:sp>
      <p:sp>
        <p:nvSpPr>
          <p:cNvPr id="21" name="Arrow: Chevron 20">
            <a:extLst>
              <a:ext uri="{FF2B5EF4-FFF2-40B4-BE49-F238E27FC236}">
                <a16:creationId xmlns:a16="http://schemas.microsoft.com/office/drawing/2014/main" id="{69723332-EFF4-7782-78C3-B9AEB4AD7B67}"/>
              </a:ext>
            </a:extLst>
          </p:cNvPr>
          <p:cNvSpPr/>
          <p:nvPr/>
        </p:nvSpPr>
        <p:spPr>
          <a:xfrm>
            <a:off x="3843908" y="3958208"/>
            <a:ext cx="2466975" cy="647700"/>
          </a:xfrm>
          <a:prstGeom prst="chevron">
            <a:avLst/>
          </a:prstGeom>
          <a:solidFill>
            <a:srgbClr val="4DAEB3">
              <a:alpha val="75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Century Gothic"/>
                <a:ea typeface="Calibri"/>
                <a:cs typeface="Calibri"/>
              </a:rPr>
              <a:t>Trim &amp; Merge</a:t>
            </a:r>
            <a:endParaRPr lang="en-US" b="1">
              <a:solidFill>
                <a:schemeClr val="tx1">
                  <a:lumMod val="75000"/>
                  <a:lumOff val="25000"/>
                </a:schemeClr>
              </a:solidFill>
              <a:latin typeface="Century Gothic"/>
            </a:endParaRPr>
          </a:p>
        </p:txBody>
      </p:sp>
      <p:sp>
        <p:nvSpPr>
          <p:cNvPr id="22" name="Arrow: Chevron 21">
            <a:extLst>
              <a:ext uri="{FF2B5EF4-FFF2-40B4-BE49-F238E27FC236}">
                <a16:creationId xmlns:a16="http://schemas.microsoft.com/office/drawing/2014/main" id="{83FDD0CE-6B23-ECDB-4FD9-B088B7E50ED4}"/>
              </a:ext>
            </a:extLst>
          </p:cNvPr>
          <p:cNvSpPr/>
          <p:nvPr/>
        </p:nvSpPr>
        <p:spPr>
          <a:xfrm>
            <a:off x="6063233" y="3958208"/>
            <a:ext cx="2466975" cy="647700"/>
          </a:xfrm>
          <a:prstGeom prst="chevron">
            <a:avLst/>
          </a:prstGeom>
          <a:solidFill>
            <a:srgbClr val="4DAEB3">
              <a:alpha val="5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Century Gothic"/>
                <a:ea typeface="Calibri"/>
                <a:cs typeface="Calibri"/>
              </a:rPr>
              <a:t>Turbidity Index</a:t>
            </a:r>
          </a:p>
        </p:txBody>
      </p:sp>
      <p:sp>
        <p:nvSpPr>
          <p:cNvPr id="23" name="Arrow: Chevron 22">
            <a:extLst>
              <a:ext uri="{FF2B5EF4-FFF2-40B4-BE49-F238E27FC236}">
                <a16:creationId xmlns:a16="http://schemas.microsoft.com/office/drawing/2014/main" id="{8DC0C0B5-C5A1-B602-FAD5-D6DFE016373C}"/>
              </a:ext>
            </a:extLst>
          </p:cNvPr>
          <p:cNvSpPr/>
          <p:nvPr/>
        </p:nvSpPr>
        <p:spPr>
          <a:xfrm>
            <a:off x="8282558" y="3958208"/>
            <a:ext cx="2466975" cy="647700"/>
          </a:xfrm>
          <a:prstGeom prst="chevron">
            <a:avLst/>
          </a:prstGeom>
          <a:solidFill>
            <a:srgbClr val="4DAEB3">
              <a:alpha val="25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Century Gothic"/>
                <a:ea typeface="Calibri"/>
                <a:cs typeface="Calibri"/>
              </a:rPr>
              <a:t>Extract &amp; Analyze</a:t>
            </a:r>
            <a:endParaRPr lang="en-US" b="1">
              <a:solidFill>
                <a:schemeClr val="tx1">
                  <a:lumMod val="75000"/>
                  <a:lumOff val="25000"/>
                </a:schemeClr>
              </a:solidFill>
              <a:latin typeface="Century Gothic"/>
            </a:endParaRPr>
          </a:p>
        </p:txBody>
      </p:sp>
      <p:pic>
        <p:nvPicPr>
          <p:cNvPr id="24" name="Graphic 24" descr="Download from cloud with solid fill">
            <a:extLst>
              <a:ext uri="{FF2B5EF4-FFF2-40B4-BE49-F238E27FC236}">
                <a16:creationId xmlns:a16="http://schemas.microsoft.com/office/drawing/2014/main" id="{C7A72F44-1B48-200D-2BB0-C8252D44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2136" y="2371725"/>
            <a:ext cx="1371600" cy="1371600"/>
          </a:xfrm>
          <a:prstGeom prst="rect">
            <a:avLst/>
          </a:prstGeom>
        </p:spPr>
      </p:pic>
      <p:pic>
        <p:nvPicPr>
          <p:cNvPr id="25" name="Graphic 25" descr="Crop with solid fill">
            <a:extLst>
              <a:ext uri="{FF2B5EF4-FFF2-40B4-BE49-F238E27FC236}">
                <a16:creationId xmlns:a16="http://schemas.microsoft.com/office/drawing/2014/main" id="{339FE955-7B2C-53AE-44A4-7E67379859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1475" y="2390775"/>
            <a:ext cx="1371600" cy="1333500"/>
          </a:xfrm>
          <a:prstGeom prst="rect">
            <a:avLst/>
          </a:prstGeom>
        </p:spPr>
      </p:pic>
      <p:pic>
        <p:nvPicPr>
          <p:cNvPr id="27" name="Graphic 27" descr="Scatterplot with solid fill">
            <a:extLst>
              <a:ext uri="{FF2B5EF4-FFF2-40B4-BE49-F238E27FC236}">
                <a16:creationId xmlns:a16="http://schemas.microsoft.com/office/drawing/2014/main" id="{EF2DD266-25B6-BDD5-4FAE-29F52301A0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08265" y="2349322"/>
            <a:ext cx="1397357" cy="1375892"/>
          </a:xfrm>
          <a:prstGeom prst="rect">
            <a:avLst/>
          </a:prstGeom>
        </p:spPr>
      </p:pic>
      <p:pic>
        <p:nvPicPr>
          <p:cNvPr id="28" name="Graphic 28" descr="Remote learning math with solid fill">
            <a:extLst>
              <a:ext uri="{FF2B5EF4-FFF2-40B4-BE49-F238E27FC236}">
                <a16:creationId xmlns:a16="http://schemas.microsoft.com/office/drawing/2014/main" id="{6632C31E-5C99-DF7A-B8AB-6B26C940DC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5927" y="2274195"/>
            <a:ext cx="1461752" cy="1451019"/>
          </a:xfrm>
          <a:prstGeom prst="rect">
            <a:avLst/>
          </a:prstGeom>
        </p:spPr>
      </p:pic>
    </p:spTree>
    <p:extLst>
      <p:ext uri="{BB962C8B-B14F-4D97-AF65-F5344CB8AC3E}">
        <p14:creationId xmlns:p14="http://schemas.microsoft.com/office/powerpoint/2010/main" val="151693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5B750D-8979-E239-331A-D1434B237A8A}"/>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Results: Empirical Study</a:t>
            </a:r>
            <a:endParaRPr lang="en-US" dirty="0"/>
          </a:p>
        </p:txBody>
      </p:sp>
      <p:sp>
        <p:nvSpPr>
          <p:cNvPr id="8" name="Title 1">
            <a:extLst>
              <a:ext uri="{FF2B5EF4-FFF2-40B4-BE49-F238E27FC236}">
                <a16:creationId xmlns:a16="http://schemas.microsoft.com/office/drawing/2014/main" id="{65ACFD58-BEE4-964A-0F94-ADA75ECE978A}"/>
              </a:ext>
            </a:extLst>
          </p:cNvPr>
          <p:cNvSpPr txBox="1">
            <a:spLocks/>
          </p:cNvSpPr>
          <p:nvPr/>
        </p:nvSpPr>
        <p:spPr>
          <a:xfrm>
            <a:off x="923750" y="4886379"/>
            <a:ext cx="3383280" cy="13716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4DAEB3"/>
              </a:buClr>
              <a:buFont typeface="Webdings,Sans-Serif" panose="05030102010509060703" pitchFamily="18" charset="2"/>
              <a:buChar char="4"/>
            </a:pPr>
            <a:r>
              <a:rPr lang="en-US" sz="2000" dirty="0">
                <a:solidFill>
                  <a:schemeClr val="tx1">
                    <a:lumMod val="75000"/>
                    <a:lumOff val="25000"/>
                  </a:schemeClr>
                </a:solidFill>
                <a:latin typeface="Century Gothic"/>
                <a:cs typeface="Calibri Light"/>
              </a:rPr>
              <a:t>Sulphur Creek </a:t>
            </a:r>
            <a:endParaRPr lang="en-US" sz="2000" dirty="0">
              <a:solidFill>
                <a:schemeClr val="tx1">
                  <a:lumMod val="75000"/>
                  <a:lumOff val="25000"/>
                </a:schemeClr>
              </a:solidFill>
              <a:latin typeface="Calibri Light" panose="020F0302020204030204"/>
              <a:cs typeface="Calibri Light"/>
            </a:endParaRPr>
          </a:p>
          <a:p>
            <a:pPr marL="465138" indent="-465138">
              <a:buClr>
                <a:srgbClr val="4DAEB3"/>
              </a:buClr>
            </a:pPr>
            <a:r>
              <a:rPr lang="en-US" sz="2000" dirty="0">
                <a:solidFill>
                  <a:schemeClr val="tx1">
                    <a:lumMod val="75000"/>
                    <a:lumOff val="25000"/>
                  </a:schemeClr>
                </a:solidFill>
                <a:latin typeface="Century Gothic"/>
                <a:cs typeface="Calibri Light"/>
              </a:rPr>
              <a:t>	(Upper Watershed)</a:t>
            </a:r>
            <a:endParaRPr lang="en-US" sz="2000" dirty="0">
              <a:solidFill>
                <a:schemeClr val="tx1">
                  <a:lumMod val="75000"/>
                  <a:lumOff val="25000"/>
                </a:schemeClr>
              </a:solidFill>
              <a:ea typeface="+mj-lt"/>
              <a:cs typeface="+mj-lt"/>
            </a:endParaRPr>
          </a:p>
          <a:p>
            <a:pPr>
              <a:buClr>
                <a:srgbClr val="4DAEB3"/>
              </a:buClr>
            </a:pPr>
            <a:endParaRPr lang="en-US" sz="2800" dirty="0">
              <a:solidFill>
                <a:schemeClr val="tx1">
                  <a:lumMod val="75000"/>
                  <a:lumOff val="25000"/>
                </a:schemeClr>
              </a:solidFill>
              <a:latin typeface="Century Gothic"/>
              <a:cs typeface="Calibri Light"/>
            </a:endParaRPr>
          </a:p>
        </p:txBody>
      </p:sp>
      <p:pic>
        <p:nvPicPr>
          <p:cNvPr id="9" name="Picture 9" descr="A picture containing indoor&#10;&#10;Description automatically generated">
            <a:extLst>
              <a:ext uri="{FF2B5EF4-FFF2-40B4-BE49-F238E27FC236}">
                <a16:creationId xmlns:a16="http://schemas.microsoft.com/office/drawing/2014/main" id="{98404477-C17A-BB04-609E-F617D53810C4}"/>
              </a:ext>
            </a:extLst>
          </p:cNvPr>
          <p:cNvPicPr>
            <a:picLocks noChangeAspect="1"/>
          </p:cNvPicPr>
          <p:nvPr/>
        </p:nvPicPr>
        <p:blipFill rotWithShape="1">
          <a:blip r:embed="rId3"/>
          <a:srcRect l="23963" t="21202" r="25346" b="10759"/>
          <a:stretch/>
        </p:blipFill>
        <p:spPr>
          <a:xfrm>
            <a:off x="4549000" y="1243417"/>
            <a:ext cx="3419723" cy="3331969"/>
          </a:xfrm>
          <a:prstGeom prst="rect">
            <a:avLst/>
          </a:prstGeom>
        </p:spPr>
      </p:pic>
      <p:sp>
        <p:nvSpPr>
          <p:cNvPr id="10" name="Title 1">
            <a:extLst>
              <a:ext uri="{FF2B5EF4-FFF2-40B4-BE49-F238E27FC236}">
                <a16:creationId xmlns:a16="http://schemas.microsoft.com/office/drawing/2014/main" id="{6C498DA4-C7C1-3FE9-E481-222B42456A31}"/>
              </a:ext>
            </a:extLst>
          </p:cNvPr>
          <p:cNvSpPr txBox="1">
            <a:spLocks/>
          </p:cNvSpPr>
          <p:nvPr/>
        </p:nvSpPr>
        <p:spPr>
          <a:xfrm>
            <a:off x="4526664" y="4841021"/>
            <a:ext cx="3456341" cy="13716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4DAEB3"/>
              </a:buClr>
              <a:buFont typeface="Webdings,Sans-Serif" panose="05030102010509060703" pitchFamily="18" charset="2"/>
              <a:buChar char="4"/>
            </a:pPr>
            <a:r>
              <a:rPr lang="en-US" sz="2000" dirty="0">
                <a:solidFill>
                  <a:schemeClr val="tx1">
                    <a:lumMod val="75000"/>
                    <a:lumOff val="25000"/>
                  </a:schemeClr>
                </a:solidFill>
                <a:latin typeface="Century Gothic"/>
                <a:cs typeface="Calibri Light"/>
              </a:rPr>
              <a:t>Dry/Homesteader Creek (Middle Watershed)</a:t>
            </a:r>
            <a:endParaRPr lang="en-US" sz="2000" dirty="0">
              <a:solidFill>
                <a:schemeClr val="tx1">
                  <a:lumMod val="75000"/>
                  <a:lumOff val="25000"/>
                </a:schemeClr>
              </a:solidFill>
              <a:latin typeface="Calibri Light" panose="020F0302020204030204"/>
              <a:cs typeface="Calibri Light"/>
            </a:endParaRPr>
          </a:p>
          <a:p>
            <a:pPr>
              <a:buClr>
                <a:srgbClr val="4DAEB3"/>
              </a:buClr>
            </a:pPr>
            <a:endParaRPr lang="en-US" sz="2800" dirty="0">
              <a:solidFill>
                <a:schemeClr val="tx1">
                  <a:lumMod val="75000"/>
                  <a:lumOff val="25000"/>
                </a:schemeClr>
              </a:solidFill>
              <a:latin typeface="Century Gothic"/>
              <a:ea typeface="+mj-lt"/>
              <a:cs typeface="+mj-lt"/>
            </a:endParaRPr>
          </a:p>
        </p:txBody>
      </p:sp>
      <p:pic>
        <p:nvPicPr>
          <p:cNvPr id="11" name="Picture 11">
            <a:extLst>
              <a:ext uri="{FF2B5EF4-FFF2-40B4-BE49-F238E27FC236}">
                <a16:creationId xmlns:a16="http://schemas.microsoft.com/office/drawing/2014/main" id="{40D0E711-059D-1919-2FCB-F5EB86E22260}"/>
              </a:ext>
            </a:extLst>
          </p:cNvPr>
          <p:cNvPicPr>
            <a:picLocks noChangeAspect="1"/>
          </p:cNvPicPr>
          <p:nvPr/>
        </p:nvPicPr>
        <p:blipFill rotWithShape="1">
          <a:blip r:embed="rId4"/>
          <a:srcRect l="25096" r="15444" b="-559"/>
          <a:stretch/>
        </p:blipFill>
        <p:spPr>
          <a:xfrm>
            <a:off x="8407400" y="1281956"/>
            <a:ext cx="3102177" cy="3299299"/>
          </a:xfrm>
          <a:prstGeom prst="rect">
            <a:avLst/>
          </a:prstGeom>
        </p:spPr>
      </p:pic>
      <p:pic>
        <p:nvPicPr>
          <p:cNvPr id="15" name="Picture 7" descr="Map&#10;&#10;Description automatically generated">
            <a:extLst>
              <a:ext uri="{FF2B5EF4-FFF2-40B4-BE49-F238E27FC236}">
                <a16:creationId xmlns:a16="http://schemas.microsoft.com/office/drawing/2014/main" id="{E0F30AF7-9809-98CB-95EF-33C10D33E2C9}"/>
              </a:ext>
            </a:extLst>
          </p:cNvPr>
          <p:cNvPicPr>
            <a:picLocks noChangeAspect="1"/>
          </p:cNvPicPr>
          <p:nvPr/>
        </p:nvPicPr>
        <p:blipFill rotWithShape="1">
          <a:blip r:embed="rId5"/>
          <a:srcRect l="21745" t="25331" r="45266" b="29679"/>
          <a:stretch/>
        </p:blipFill>
        <p:spPr>
          <a:xfrm>
            <a:off x="920936" y="1238322"/>
            <a:ext cx="3103341" cy="3332063"/>
          </a:xfrm>
          <a:prstGeom prst="rect">
            <a:avLst/>
          </a:prstGeom>
        </p:spPr>
      </p:pic>
      <p:sp>
        <p:nvSpPr>
          <p:cNvPr id="16" name="Oval 15">
            <a:extLst>
              <a:ext uri="{FF2B5EF4-FFF2-40B4-BE49-F238E27FC236}">
                <a16:creationId xmlns:a16="http://schemas.microsoft.com/office/drawing/2014/main" id="{47320169-0C73-FBAE-FAD0-5EFF23FCAFBE}"/>
              </a:ext>
            </a:extLst>
          </p:cNvPr>
          <p:cNvSpPr/>
          <p:nvPr/>
        </p:nvSpPr>
        <p:spPr>
          <a:xfrm>
            <a:off x="1517807" y="1926647"/>
            <a:ext cx="886550" cy="223561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a:extLst>
              <a:ext uri="{FF2B5EF4-FFF2-40B4-BE49-F238E27FC236}">
                <a16:creationId xmlns:a16="http://schemas.microsoft.com/office/drawing/2014/main" id="{C1AC1AB5-5694-263C-4592-3E5FA38F3A49}"/>
              </a:ext>
            </a:extLst>
          </p:cNvPr>
          <p:cNvSpPr/>
          <p:nvPr/>
        </p:nvSpPr>
        <p:spPr>
          <a:xfrm rot="2280000">
            <a:off x="5889782" y="2174296"/>
            <a:ext cx="896075" cy="138788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a:extLst>
              <a:ext uri="{FF2B5EF4-FFF2-40B4-BE49-F238E27FC236}">
                <a16:creationId xmlns:a16="http://schemas.microsoft.com/office/drawing/2014/main" id="{4673F0D3-6E49-C2D0-160A-D1CEFD27F6F5}"/>
              </a:ext>
            </a:extLst>
          </p:cNvPr>
          <p:cNvSpPr/>
          <p:nvPr/>
        </p:nvSpPr>
        <p:spPr>
          <a:xfrm rot="-1800000">
            <a:off x="9737882" y="2012371"/>
            <a:ext cx="1172300" cy="252136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itle 1">
            <a:extLst>
              <a:ext uri="{FF2B5EF4-FFF2-40B4-BE49-F238E27FC236}">
                <a16:creationId xmlns:a16="http://schemas.microsoft.com/office/drawing/2014/main" id="{0975A8EE-A0E7-5C10-F42A-73EF12BBFF26}"/>
              </a:ext>
            </a:extLst>
          </p:cNvPr>
          <p:cNvSpPr txBox="1">
            <a:spLocks/>
          </p:cNvSpPr>
          <p:nvPr/>
        </p:nvSpPr>
        <p:spPr>
          <a:xfrm>
            <a:off x="8404071" y="4841334"/>
            <a:ext cx="4206240" cy="13716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4DAEB3"/>
              </a:buClr>
              <a:buFont typeface="Webdings,Sans-Serif" panose="05030102010509060703" pitchFamily="18" charset="2"/>
              <a:buChar char="4"/>
            </a:pPr>
            <a:r>
              <a:rPr lang="en-US" sz="2000" dirty="0">
                <a:solidFill>
                  <a:schemeClr val="tx1">
                    <a:lumMod val="75000"/>
                    <a:lumOff val="25000"/>
                  </a:schemeClr>
                </a:solidFill>
                <a:latin typeface="Century Gothic"/>
                <a:cs typeface="Calibri Light"/>
              </a:rPr>
              <a:t>Penney Gulch </a:t>
            </a:r>
            <a:endParaRPr lang="en-US" sz="2000" dirty="0">
              <a:solidFill>
                <a:schemeClr val="tx1">
                  <a:lumMod val="75000"/>
                  <a:lumOff val="25000"/>
                </a:schemeClr>
              </a:solidFill>
              <a:latin typeface="Calibri Light"/>
              <a:cs typeface="Calibri Light"/>
            </a:endParaRPr>
          </a:p>
          <a:p>
            <a:pPr marL="465138" indent="-465138">
              <a:buClr>
                <a:srgbClr val="4DAEB3"/>
              </a:buClr>
            </a:pPr>
            <a:r>
              <a:rPr lang="en-US" sz="2000" dirty="0">
                <a:solidFill>
                  <a:schemeClr val="tx1">
                    <a:lumMod val="75000"/>
                    <a:lumOff val="25000"/>
                  </a:schemeClr>
                </a:solidFill>
                <a:latin typeface="Century Gothic"/>
                <a:cs typeface="Calibri Light"/>
              </a:rPr>
              <a:t>	(Lower Watershed)</a:t>
            </a:r>
            <a:endParaRPr lang="en-US" sz="2000" dirty="0">
              <a:solidFill>
                <a:schemeClr val="tx1">
                  <a:lumMod val="75000"/>
                  <a:lumOff val="25000"/>
                </a:schemeClr>
              </a:solidFill>
              <a:latin typeface="Calibri Light"/>
              <a:ea typeface="+mj-lt"/>
              <a:cs typeface="+mj-lt"/>
            </a:endParaRPr>
          </a:p>
        </p:txBody>
      </p:sp>
      <p:sp>
        <p:nvSpPr>
          <p:cNvPr id="13" name="TextBox 12">
            <a:extLst>
              <a:ext uri="{FF2B5EF4-FFF2-40B4-BE49-F238E27FC236}">
                <a16:creationId xmlns:a16="http://schemas.microsoft.com/office/drawing/2014/main" id="{33B248A9-EB66-479D-A0C8-A00EC688378F}"/>
              </a:ext>
            </a:extLst>
          </p:cNvPr>
          <p:cNvSpPr txBox="1"/>
          <p:nvPr/>
        </p:nvSpPr>
        <p:spPr>
          <a:xfrm>
            <a:off x="9772217" y="4562063"/>
            <a:ext cx="1737360" cy="230832"/>
          </a:xfrm>
          <a:prstGeom prst="rect">
            <a:avLst/>
          </a:prstGeom>
          <a:noFill/>
        </p:spPr>
        <p:txBody>
          <a:bodyPr wrap="square">
            <a:spAutoFit/>
          </a:bodyPr>
          <a:lstStyle/>
          <a:p>
            <a:pPr algn="r"/>
            <a:r>
              <a:rPr lang="en-US" sz="900" dirty="0">
                <a:latin typeface="Century Gothic" panose="020B0502020202020204" pitchFamily="34" charset="0"/>
              </a:rPr>
              <a:t>PlanetScope Imagery</a:t>
            </a:r>
          </a:p>
        </p:txBody>
      </p:sp>
    </p:spTree>
    <p:extLst>
      <p:ext uri="{BB962C8B-B14F-4D97-AF65-F5344CB8AC3E}">
        <p14:creationId xmlns:p14="http://schemas.microsoft.com/office/powerpoint/2010/main" val="3464127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5B750D-8979-E239-331A-D1434B237A8A}"/>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Sulphur Creek Example</a:t>
            </a:r>
            <a:endParaRPr lang="en-US"/>
          </a:p>
        </p:txBody>
      </p:sp>
      <p:pic>
        <p:nvPicPr>
          <p:cNvPr id="2" name="Picture 1">
            <a:extLst>
              <a:ext uri="{FF2B5EF4-FFF2-40B4-BE49-F238E27FC236}">
                <a16:creationId xmlns:a16="http://schemas.microsoft.com/office/drawing/2014/main" id="{8AF62CC5-5315-7941-6264-A2B14266B6DB}"/>
              </a:ext>
            </a:extLst>
          </p:cNvPr>
          <p:cNvPicPr>
            <a:picLocks noChangeAspect="1"/>
          </p:cNvPicPr>
          <p:nvPr/>
        </p:nvPicPr>
        <p:blipFill>
          <a:blip r:embed="rId3"/>
          <a:stretch>
            <a:fillRect/>
          </a:stretch>
        </p:blipFill>
        <p:spPr>
          <a:xfrm>
            <a:off x="1562100" y="1066800"/>
            <a:ext cx="9077325" cy="5105400"/>
          </a:xfrm>
          <a:prstGeom prst="rect">
            <a:avLst/>
          </a:prstGeom>
        </p:spPr>
      </p:pic>
      <p:sp>
        <p:nvSpPr>
          <p:cNvPr id="3" name="Arrow: Left 2">
            <a:extLst>
              <a:ext uri="{FF2B5EF4-FFF2-40B4-BE49-F238E27FC236}">
                <a16:creationId xmlns:a16="http://schemas.microsoft.com/office/drawing/2014/main" id="{0D07A727-A26D-B3E3-BDCD-8A604BC95ED3}"/>
              </a:ext>
            </a:extLst>
          </p:cNvPr>
          <p:cNvSpPr/>
          <p:nvPr/>
        </p:nvSpPr>
        <p:spPr>
          <a:xfrm>
            <a:off x="6702170" y="3615308"/>
            <a:ext cx="981075" cy="485775"/>
          </a:xfrm>
          <a:prstGeom prst="leftArrow">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23C0D74-AFE8-4385-861D-7F218F7D4563}"/>
              </a:ext>
            </a:extLst>
          </p:cNvPr>
          <p:cNvSpPr txBox="1"/>
          <p:nvPr/>
        </p:nvSpPr>
        <p:spPr>
          <a:xfrm>
            <a:off x="9018238" y="6192231"/>
            <a:ext cx="1737360" cy="230832"/>
          </a:xfrm>
          <a:prstGeom prst="rect">
            <a:avLst/>
          </a:prstGeom>
          <a:noFill/>
        </p:spPr>
        <p:txBody>
          <a:bodyPr wrap="square">
            <a:spAutoFit/>
          </a:bodyPr>
          <a:lstStyle/>
          <a:p>
            <a:pPr algn="r"/>
            <a:r>
              <a:rPr lang="en-US" sz="900" dirty="0">
                <a:latin typeface="Century Gothic" panose="020B0502020202020204" pitchFamily="34" charset="0"/>
              </a:rPr>
              <a:t>PlanetScope Imagery</a:t>
            </a:r>
          </a:p>
        </p:txBody>
      </p:sp>
    </p:spTree>
    <p:extLst>
      <p:ext uri="{BB962C8B-B14F-4D97-AF65-F5344CB8AC3E}">
        <p14:creationId xmlns:p14="http://schemas.microsoft.com/office/powerpoint/2010/main" val="4068953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D7219-C477-71E6-1C69-99B87C482CCD}"/>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Sediment Contribution Map</a:t>
            </a:r>
            <a:endParaRPr lang="en-US"/>
          </a:p>
        </p:txBody>
      </p:sp>
      <p:sp>
        <p:nvSpPr>
          <p:cNvPr id="8" name="Title 1">
            <a:extLst>
              <a:ext uri="{FF2B5EF4-FFF2-40B4-BE49-F238E27FC236}">
                <a16:creationId xmlns:a16="http://schemas.microsoft.com/office/drawing/2014/main" id="{D61F155A-16CD-34F0-E473-294C4A386024}"/>
              </a:ext>
            </a:extLst>
          </p:cNvPr>
          <p:cNvSpPr txBox="1">
            <a:spLocks/>
          </p:cNvSpPr>
          <p:nvPr/>
        </p:nvSpPr>
        <p:spPr>
          <a:xfrm>
            <a:off x="5582341" y="1471848"/>
            <a:ext cx="5650230" cy="438912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4DAEB3"/>
              </a:buClr>
              <a:buFont typeface="Webdings" panose="05030102010509060703" pitchFamily="18" charset="2"/>
              <a:buChar char="4"/>
            </a:pPr>
            <a:r>
              <a:rPr lang="en-US" sz="2800" dirty="0">
                <a:solidFill>
                  <a:schemeClr val="tx1">
                    <a:lumMod val="75000"/>
                    <a:lumOff val="25000"/>
                  </a:schemeClr>
                </a:solidFill>
                <a:latin typeface="Century Gothic"/>
                <a:cs typeface="Calibri Light"/>
              </a:rPr>
              <a:t>Turbidity change along part of the Shoshone River: Low, Moderate, High, based on a high storm day</a:t>
            </a:r>
            <a:endParaRPr lang="en-US" dirty="0">
              <a:solidFill>
                <a:schemeClr val="tx1">
                  <a:lumMod val="75000"/>
                  <a:lumOff val="25000"/>
                </a:schemeClr>
              </a:solidFill>
            </a:endParaRPr>
          </a:p>
          <a:p>
            <a:pPr marL="457200" indent="-457200">
              <a:buClr>
                <a:srgbClr val="4DAEB3"/>
              </a:buClr>
              <a:buFont typeface="Webdings" panose="05030102010509060703" pitchFamily="18" charset="2"/>
              <a:buChar char="4"/>
            </a:pPr>
            <a:endParaRPr lang="en-US" sz="2800" dirty="0">
              <a:solidFill>
                <a:schemeClr val="tx1">
                  <a:lumMod val="75000"/>
                  <a:lumOff val="25000"/>
                </a:schemeClr>
              </a:solidFill>
              <a:latin typeface="Century Gothic"/>
              <a:cs typeface="Calibri Light"/>
            </a:endParaRPr>
          </a:p>
          <a:p>
            <a:pPr marL="457200" indent="-457200">
              <a:buClr>
                <a:srgbClr val="4DAEB3"/>
              </a:buClr>
              <a:buFont typeface="Webdings" panose="05030102010509060703" pitchFamily="18" charset="2"/>
              <a:buChar char="4"/>
            </a:pPr>
            <a:endParaRPr lang="en-US" sz="2800" dirty="0">
              <a:solidFill>
                <a:schemeClr val="tx1">
                  <a:lumMod val="75000"/>
                  <a:lumOff val="25000"/>
                </a:schemeClr>
              </a:solidFill>
              <a:latin typeface="Century Gothic"/>
              <a:cs typeface="Calibri Light"/>
            </a:endParaRPr>
          </a:p>
          <a:p>
            <a:pPr marL="457200" indent="-457200">
              <a:buClr>
                <a:srgbClr val="4DAEB3"/>
              </a:buClr>
              <a:buFont typeface="Webdings" panose="05030102010509060703" pitchFamily="18" charset="2"/>
              <a:buChar char="4"/>
            </a:pPr>
            <a:endParaRPr lang="en-US" sz="2800" dirty="0">
              <a:solidFill>
                <a:schemeClr val="tx1">
                  <a:lumMod val="75000"/>
                  <a:lumOff val="25000"/>
                </a:schemeClr>
              </a:solidFill>
              <a:latin typeface="Century Gothic"/>
              <a:cs typeface="Calibri Light"/>
            </a:endParaRPr>
          </a:p>
          <a:p>
            <a:pPr marL="457200" indent="-457200">
              <a:buClr>
                <a:srgbClr val="4DAEB3"/>
              </a:buClr>
              <a:buFont typeface="Webdings" panose="05030102010509060703" pitchFamily="18" charset="2"/>
              <a:buChar char="4"/>
            </a:pPr>
            <a:endParaRPr lang="en-US" sz="2800" dirty="0">
              <a:solidFill>
                <a:schemeClr val="tx1">
                  <a:lumMod val="75000"/>
                  <a:lumOff val="25000"/>
                </a:schemeClr>
              </a:solidFill>
              <a:latin typeface="Century Gothic"/>
              <a:cs typeface="Calibri Light"/>
            </a:endParaRPr>
          </a:p>
        </p:txBody>
      </p:sp>
      <p:pic>
        <p:nvPicPr>
          <p:cNvPr id="4" name="Picture 5" descr="Map&#10;&#10;Description automatically generated">
            <a:extLst>
              <a:ext uri="{FF2B5EF4-FFF2-40B4-BE49-F238E27FC236}">
                <a16:creationId xmlns:a16="http://schemas.microsoft.com/office/drawing/2014/main" id="{C642AE7F-7EE7-925E-961A-8BC316E09034}"/>
              </a:ext>
            </a:extLst>
          </p:cNvPr>
          <p:cNvPicPr>
            <a:picLocks noChangeAspect="1"/>
          </p:cNvPicPr>
          <p:nvPr/>
        </p:nvPicPr>
        <p:blipFill>
          <a:blip r:embed="rId2"/>
          <a:stretch>
            <a:fillRect/>
          </a:stretch>
        </p:blipFill>
        <p:spPr>
          <a:xfrm>
            <a:off x="328245" y="794295"/>
            <a:ext cx="4511430" cy="5845792"/>
          </a:xfrm>
          <a:prstGeom prst="rect">
            <a:avLst/>
          </a:prstGeom>
        </p:spPr>
      </p:pic>
    </p:spTree>
    <p:extLst>
      <p:ext uri="{BB962C8B-B14F-4D97-AF65-F5344CB8AC3E}">
        <p14:creationId xmlns:p14="http://schemas.microsoft.com/office/powerpoint/2010/main" val="92088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histogram&#10;&#10;Description automatically generated">
            <a:extLst>
              <a:ext uri="{FF2B5EF4-FFF2-40B4-BE49-F238E27FC236}">
                <a16:creationId xmlns:a16="http://schemas.microsoft.com/office/drawing/2014/main" id="{29DD4320-8A79-C4B7-0679-F19D605F5519}"/>
              </a:ext>
            </a:extLst>
          </p:cNvPr>
          <p:cNvPicPr>
            <a:picLocks noChangeAspect="1"/>
          </p:cNvPicPr>
          <p:nvPr/>
        </p:nvPicPr>
        <p:blipFill>
          <a:blip r:embed="rId3"/>
          <a:stretch>
            <a:fillRect/>
          </a:stretch>
        </p:blipFill>
        <p:spPr>
          <a:xfrm>
            <a:off x="5442857" y="1465391"/>
            <a:ext cx="5943599" cy="4580361"/>
          </a:xfrm>
          <a:prstGeom prst="rect">
            <a:avLst/>
          </a:prstGeom>
        </p:spPr>
      </p:pic>
      <p:sp>
        <p:nvSpPr>
          <p:cNvPr id="4" name="Title 1">
            <a:extLst>
              <a:ext uri="{FF2B5EF4-FFF2-40B4-BE49-F238E27FC236}">
                <a16:creationId xmlns:a16="http://schemas.microsoft.com/office/drawing/2014/main" id="{E6A7E79A-204B-F622-71E3-6FB74F7B9EEF}"/>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Turbidity Calibration</a:t>
            </a:r>
            <a:endParaRPr lang="en-US"/>
          </a:p>
        </p:txBody>
      </p:sp>
      <p:sp>
        <p:nvSpPr>
          <p:cNvPr id="8" name="Title 1">
            <a:extLst>
              <a:ext uri="{FF2B5EF4-FFF2-40B4-BE49-F238E27FC236}">
                <a16:creationId xmlns:a16="http://schemas.microsoft.com/office/drawing/2014/main" id="{32B9F792-55E4-CA8D-402B-AE6FBE93A2FC}"/>
              </a:ext>
            </a:extLst>
          </p:cNvPr>
          <p:cNvSpPr txBox="1">
            <a:spLocks/>
          </p:cNvSpPr>
          <p:nvPr/>
        </p:nvSpPr>
        <p:spPr>
          <a:xfrm>
            <a:off x="304485" y="1711334"/>
            <a:ext cx="5203916" cy="493340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buClr>
                <a:srgbClr val="4DAEB3"/>
              </a:buClr>
              <a:buFont typeface="Webdings" panose="05030102010509060703" pitchFamily="18" charset="2"/>
              <a:buChar char="4"/>
            </a:pPr>
            <a:r>
              <a:rPr lang="en-US" sz="2800">
                <a:solidFill>
                  <a:schemeClr val="tx1">
                    <a:lumMod val="75000"/>
                    <a:lumOff val="25000"/>
                  </a:schemeClr>
                </a:solidFill>
                <a:latin typeface="Century Gothic"/>
                <a:cs typeface="Calibri Light"/>
              </a:rPr>
              <a:t>Calibrated </a:t>
            </a:r>
            <a:r>
              <a:rPr lang="en-US" sz="2800" b="1">
                <a:solidFill>
                  <a:schemeClr val="tx1">
                    <a:lumMod val="75000"/>
                    <a:lumOff val="25000"/>
                  </a:schemeClr>
                </a:solidFill>
                <a:latin typeface="Century Gothic"/>
                <a:cs typeface="Calibri Light"/>
              </a:rPr>
              <a:t>reflectance</a:t>
            </a:r>
            <a:r>
              <a:rPr lang="en-US" sz="2800">
                <a:solidFill>
                  <a:schemeClr val="tx1">
                    <a:lumMod val="75000"/>
                    <a:lumOff val="25000"/>
                  </a:schemeClr>
                </a:solidFill>
                <a:latin typeface="Century Gothic"/>
                <a:cs typeface="Calibri Light"/>
              </a:rPr>
              <a:t> to </a:t>
            </a:r>
            <a:r>
              <a:rPr lang="en-US" sz="2800" b="1">
                <a:solidFill>
                  <a:schemeClr val="tx1">
                    <a:lumMod val="75000"/>
                    <a:lumOff val="25000"/>
                  </a:schemeClr>
                </a:solidFill>
                <a:latin typeface="Century Gothic"/>
                <a:cs typeface="Calibri Light"/>
              </a:rPr>
              <a:t>in-situ turbidity</a:t>
            </a:r>
            <a:endParaRPr lang="en-US">
              <a:cs typeface="Calibri Light" panose="020F0302020204030204"/>
            </a:endParaRPr>
          </a:p>
          <a:p>
            <a:pPr marL="457200" indent="-457200">
              <a:lnSpc>
                <a:spcPct val="100000"/>
              </a:lnSpc>
              <a:buClr>
                <a:srgbClr val="4DAEB3"/>
              </a:buClr>
              <a:buFont typeface="Webdings" panose="05030102010509060703" pitchFamily="18" charset="2"/>
              <a:buChar char="4"/>
            </a:pPr>
            <a:endParaRPr lang="en-US" sz="2800" b="1">
              <a:solidFill>
                <a:schemeClr val="tx1">
                  <a:lumMod val="75000"/>
                  <a:lumOff val="25000"/>
                </a:schemeClr>
              </a:solidFill>
              <a:latin typeface="Century Gothic"/>
              <a:cs typeface="Calibri Light"/>
            </a:endParaRPr>
          </a:p>
          <a:p>
            <a:pPr marL="457200" indent="-457200">
              <a:lnSpc>
                <a:spcPct val="150000"/>
              </a:lnSpc>
              <a:buClr>
                <a:srgbClr val="4DAEB3"/>
              </a:buClr>
              <a:buFont typeface="Webdings" panose="05030102010509060703" pitchFamily="18" charset="2"/>
              <a:buChar char="4"/>
            </a:pPr>
            <a:r>
              <a:rPr lang="en-US" sz="2800">
                <a:solidFill>
                  <a:schemeClr val="tx1">
                    <a:lumMod val="75000"/>
                    <a:lumOff val="25000"/>
                  </a:schemeClr>
                </a:solidFill>
                <a:latin typeface="Century Gothic"/>
                <a:cs typeface="Calibri Light"/>
              </a:rPr>
              <a:t>T = </a:t>
            </a:r>
            <a:r>
              <a:rPr lang="en-US" sz="2800" b="1">
                <a:solidFill>
                  <a:schemeClr val="tx1">
                    <a:lumMod val="75000"/>
                    <a:lumOff val="25000"/>
                  </a:schemeClr>
                </a:solidFill>
                <a:latin typeface="Century Gothic"/>
                <a:cs typeface="Calibri Light"/>
              </a:rPr>
              <a:t>green</a:t>
            </a:r>
            <a:r>
              <a:rPr lang="en-US" sz="2800">
                <a:solidFill>
                  <a:schemeClr val="tx1">
                    <a:lumMod val="75000"/>
                    <a:lumOff val="25000"/>
                  </a:schemeClr>
                </a:solidFill>
                <a:latin typeface="Century Gothic"/>
                <a:cs typeface="Calibri Light"/>
              </a:rPr>
              <a:t> / (a + b * </a:t>
            </a:r>
            <a:r>
              <a:rPr lang="en-US" sz="2800" b="1">
                <a:solidFill>
                  <a:schemeClr val="tx1">
                    <a:lumMod val="75000"/>
                    <a:lumOff val="25000"/>
                  </a:schemeClr>
                </a:solidFill>
                <a:latin typeface="Century Gothic"/>
                <a:cs typeface="Calibri Light"/>
              </a:rPr>
              <a:t>red</a:t>
            </a:r>
            <a:r>
              <a:rPr lang="en-US" sz="2800">
                <a:solidFill>
                  <a:schemeClr val="tx1">
                    <a:lumMod val="75000"/>
                    <a:lumOff val="25000"/>
                  </a:schemeClr>
                </a:solidFill>
                <a:latin typeface="Century Gothic"/>
                <a:cs typeface="Calibri Light"/>
              </a:rPr>
              <a:t>)</a:t>
            </a:r>
          </a:p>
          <a:p>
            <a:pPr marL="914400" lvl="1" indent="-457200">
              <a:lnSpc>
                <a:spcPct val="150000"/>
              </a:lnSpc>
              <a:buClr>
                <a:srgbClr val="4DAEB3"/>
              </a:buClr>
              <a:buFont typeface="Webdings" panose="05030102010509060703" pitchFamily="18" charset="2"/>
              <a:buChar char="4"/>
            </a:pPr>
            <a:r>
              <a:rPr lang="en-US" sz="2400">
                <a:solidFill>
                  <a:schemeClr val="tx1">
                    <a:lumMod val="75000"/>
                    <a:lumOff val="25000"/>
                  </a:schemeClr>
                </a:solidFill>
                <a:latin typeface="Century Gothic"/>
                <a:cs typeface="Calibri Light"/>
              </a:rPr>
              <a:t>a = 0.0473</a:t>
            </a:r>
          </a:p>
          <a:p>
            <a:pPr marL="914400" lvl="1" indent="-457200">
              <a:lnSpc>
                <a:spcPct val="150000"/>
              </a:lnSpc>
              <a:buClr>
                <a:srgbClr val="4DAEB3"/>
              </a:buClr>
              <a:buFont typeface="Webdings" panose="05030102010509060703" pitchFamily="18" charset="2"/>
              <a:buChar char="4"/>
            </a:pPr>
            <a:r>
              <a:rPr lang="en-US" sz="2400">
                <a:solidFill>
                  <a:schemeClr val="tx1">
                    <a:lumMod val="75000"/>
                    <a:lumOff val="25000"/>
                  </a:schemeClr>
                </a:solidFill>
                <a:latin typeface="Century Gothic"/>
                <a:cs typeface="Calibri Light"/>
              </a:rPr>
              <a:t>b = - 0.165</a:t>
            </a:r>
          </a:p>
          <a:p>
            <a:pPr marL="914400" lvl="1" indent="-457200">
              <a:lnSpc>
                <a:spcPct val="150000"/>
              </a:lnSpc>
              <a:buClr>
                <a:srgbClr val="4DAEB3"/>
              </a:buClr>
              <a:buFont typeface="Webdings" panose="05030102010509060703" pitchFamily="18" charset="2"/>
              <a:buChar char="4"/>
            </a:pPr>
            <a:r>
              <a:rPr lang="en-US" sz="2400">
                <a:solidFill>
                  <a:schemeClr val="tx1">
                    <a:lumMod val="75000"/>
                    <a:lumOff val="25000"/>
                  </a:schemeClr>
                </a:solidFill>
                <a:latin typeface="Century Gothic"/>
                <a:cs typeface="Calibri Light"/>
              </a:rPr>
              <a:t>(r2 = 0.70)</a:t>
            </a:r>
            <a:endParaRPr lang="en-US">
              <a:solidFill>
                <a:schemeClr val="tx1">
                  <a:lumMod val="75000"/>
                  <a:lumOff val="25000"/>
                </a:schemeClr>
              </a:solidFill>
            </a:endParaRPr>
          </a:p>
          <a:p>
            <a:pPr lvl="1">
              <a:lnSpc>
                <a:spcPct val="150000"/>
              </a:lnSpc>
              <a:buClr>
                <a:srgbClr val="4DAEB3"/>
              </a:buClr>
            </a:pPr>
            <a:endParaRPr lang="en-US" sz="2400">
              <a:solidFill>
                <a:schemeClr val="tx1">
                  <a:lumMod val="75000"/>
                  <a:lumOff val="25000"/>
                </a:schemeClr>
              </a:solidFill>
              <a:latin typeface="Century Gothic"/>
              <a:cs typeface="Calibri Light"/>
            </a:endParaRPr>
          </a:p>
        </p:txBody>
      </p:sp>
      <p:sp>
        <p:nvSpPr>
          <p:cNvPr id="5" name="Rectangle 4">
            <a:extLst>
              <a:ext uri="{FF2B5EF4-FFF2-40B4-BE49-F238E27FC236}">
                <a16:creationId xmlns:a16="http://schemas.microsoft.com/office/drawing/2014/main" id="{86094C5D-9ED3-4D0A-8538-BA0E70E77CCB}"/>
              </a:ext>
            </a:extLst>
          </p:cNvPr>
          <p:cNvSpPr/>
          <p:nvPr/>
        </p:nvSpPr>
        <p:spPr>
          <a:xfrm>
            <a:off x="395011" y="5822025"/>
            <a:ext cx="7075221" cy="523220"/>
          </a:xfrm>
          <a:prstGeom prst="rect">
            <a:avLst/>
          </a:prstGeom>
          <a:noFill/>
        </p:spPr>
        <p:txBody>
          <a:bodyPr wrap="square" lIns="91440" tIns="45720" rIns="91440" bIns="45720" anchor="t">
            <a:spAutoFit/>
          </a:bodyPr>
          <a:lstStyle/>
          <a:p>
            <a:pPr marL="342900" indent="-342900">
              <a:spcAft>
                <a:spcPts val="600"/>
              </a:spcAft>
              <a:buClr>
                <a:srgbClr val="4DAEB3"/>
              </a:buClr>
              <a:buFont typeface="Webdings" panose="05030102010509060703" pitchFamily="18" charset="2"/>
              <a:buChar char="4"/>
            </a:pPr>
            <a:r>
              <a:rPr lang="en-US" sz="2800">
                <a:solidFill>
                  <a:schemeClr val="tx1">
                    <a:lumMod val="75000"/>
                    <a:lumOff val="25000"/>
                  </a:schemeClr>
                </a:solidFill>
                <a:latin typeface="Century Gothic"/>
              </a:rPr>
              <a:t>NDTI = (Red – Green) / (Red + Green) </a:t>
            </a:r>
            <a:endParaRPr lang="en-US" sz="2800">
              <a:solidFill>
                <a:schemeClr val="tx1">
                  <a:lumMod val="75000"/>
                  <a:lumOff val="25000"/>
                </a:schemeClr>
              </a:solidFill>
              <a:cs typeface="Calibri"/>
            </a:endParaRPr>
          </a:p>
        </p:txBody>
      </p:sp>
      <p:sp>
        <p:nvSpPr>
          <p:cNvPr id="3" name="TextBox 2">
            <a:extLst>
              <a:ext uri="{FF2B5EF4-FFF2-40B4-BE49-F238E27FC236}">
                <a16:creationId xmlns:a16="http://schemas.microsoft.com/office/drawing/2014/main" id="{6EF751A4-43BB-4341-B90B-F37993ADF910}"/>
              </a:ext>
            </a:extLst>
          </p:cNvPr>
          <p:cNvSpPr txBox="1"/>
          <p:nvPr/>
        </p:nvSpPr>
        <p:spPr>
          <a:xfrm>
            <a:off x="5931183" y="1441370"/>
            <a:ext cx="5577840" cy="365760"/>
          </a:xfrm>
          <a:prstGeom prst="rect">
            <a:avLst/>
          </a:prstGeom>
          <a:solidFill>
            <a:schemeClr val="bg1"/>
          </a:solidFill>
        </p:spPr>
        <p:txBody>
          <a:bodyPr wrap="square" rtlCol="0">
            <a:spAutoFit/>
          </a:bodyPr>
          <a:lstStyle/>
          <a:p>
            <a:r>
              <a:rPr lang="en-US" dirty="0">
                <a:solidFill>
                  <a:schemeClr val="tx1">
                    <a:lumMod val="75000"/>
                    <a:lumOff val="25000"/>
                  </a:schemeClr>
                </a:solidFill>
                <a:latin typeface="Century Gothic" panose="020B0502020202020204" pitchFamily="34" charset="0"/>
              </a:rPr>
              <a:t>Measured Turbidity vs. Remotely Sensed Turbidity</a:t>
            </a:r>
          </a:p>
        </p:txBody>
      </p:sp>
      <p:sp>
        <p:nvSpPr>
          <p:cNvPr id="7" name="TextBox 6">
            <a:extLst>
              <a:ext uri="{FF2B5EF4-FFF2-40B4-BE49-F238E27FC236}">
                <a16:creationId xmlns:a16="http://schemas.microsoft.com/office/drawing/2014/main" id="{7D5DA9ED-DCFF-4BFA-BFCC-353C5942D454}"/>
              </a:ext>
            </a:extLst>
          </p:cNvPr>
          <p:cNvSpPr txBox="1"/>
          <p:nvPr/>
        </p:nvSpPr>
        <p:spPr>
          <a:xfrm>
            <a:off x="8540856" y="5667248"/>
            <a:ext cx="887488" cy="369332"/>
          </a:xfrm>
          <a:prstGeom prst="rect">
            <a:avLst/>
          </a:prstGeom>
          <a:solidFill>
            <a:schemeClr val="bg1"/>
          </a:solidFill>
        </p:spPr>
        <p:txBody>
          <a:bodyPr wrap="square" rtlCol="0">
            <a:spAutoFit/>
          </a:bodyPr>
          <a:lstStyle/>
          <a:p>
            <a:r>
              <a:rPr lang="en-US">
                <a:solidFill>
                  <a:schemeClr val="tx1">
                    <a:lumMod val="75000"/>
                    <a:lumOff val="25000"/>
                  </a:schemeClr>
                </a:solidFill>
                <a:latin typeface="Century Gothic" panose="020B0502020202020204" pitchFamily="34" charset="0"/>
              </a:rPr>
              <a:t>Time</a:t>
            </a:r>
          </a:p>
        </p:txBody>
      </p:sp>
      <p:sp>
        <p:nvSpPr>
          <p:cNvPr id="9" name="TextBox 8">
            <a:extLst>
              <a:ext uri="{FF2B5EF4-FFF2-40B4-BE49-F238E27FC236}">
                <a16:creationId xmlns:a16="http://schemas.microsoft.com/office/drawing/2014/main" id="{E1CC1A56-A637-452C-9852-F28742F1BCDD}"/>
              </a:ext>
            </a:extLst>
          </p:cNvPr>
          <p:cNvSpPr txBox="1"/>
          <p:nvPr/>
        </p:nvSpPr>
        <p:spPr>
          <a:xfrm rot="16200000">
            <a:off x="4799556" y="3099858"/>
            <a:ext cx="1787023" cy="369332"/>
          </a:xfrm>
          <a:prstGeom prst="rect">
            <a:avLst/>
          </a:prstGeom>
          <a:solidFill>
            <a:schemeClr val="bg1"/>
          </a:solidFill>
        </p:spPr>
        <p:txBody>
          <a:bodyPr wrap="square" rtlCol="0">
            <a:spAutoFit/>
          </a:bodyPr>
          <a:lstStyle/>
          <a:p>
            <a:r>
              <a:rPr lang="en-US">
                <a:solidFill>
                  <a:schemeClr val="tx1">
                    <a:lumMod val="75000"/>
                    <a:lumOff val="25000"/>
                  </a:schemeClr>
                </a:solidFill>
                <a:latin typeface="Century Gothic" panose="020B0502020202020204" pitchFamily="34" charset="0"/>
              </a:rPr>
              <a:t>Turbidity (FNU)</a:t>
            </a:r>
          </a:p>
        </p:txBody>
      </p:sp>
    </p:spTree>
    <p:extLst>
      <p:ext uri="{BB962C8B-B14F-4D97-AF65-F5344CB8AC3E}">
        <p14:creationId xmlns:p14="http://schemas.microsoft.com/office/powerpoint/2010/main" val="3957271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797872-AF9A-BECE-8656-ADF40A68683D}"/>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Precipitation Analysis</a:t>
            </a:r>
            <a:endParaRPr lang="en-US"/>
          </a:p>
        </p:txBody>
      </p:sp>
      <p:sp>
        <p:nvSpPr>
          <p:cNvPr id="17" name="TextBox 16">
            <a:extLst>
              <a:ext uri="{FF2B5EF4-FFF2-40B4-BE49-F238E27FC236}">
                <a16:creationId xmlns:a16="http://schemas.microsoft.com/office/drawing/2014/main" id="{95B0C5C7-60CE-FDD5-359E-5CE0623C3BA3}"/>
              </a:ext>
            </a:extLst>
          </p:cNvPr>
          <p:cNvSpPr txBox="1"/>
          <p:nvPr/>
        </p:nvSpPr>
        <p:spPr>
          <a:xfrm>
            <a:off x="1085849" y="1924049"/>
            <a:ext cx="1257300" cy="190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2" name="Table 3">
            <a:extLst>
              <a:ext uri="{FF2B5EF4-FFF2-40B4-BE49-F238E27FC236}">
                <a16:creationId xmlns:a16="http://schemas.microsoft.com/office/drawing/2014/main" id="{442E4F6F-20A6-4671-C09C-94B62EB612BB}"/>
              </a:ext>
            </a:extLst>
          </p:cNvPr>
          <p:cNvGraphicFramePr>
            <a:graphicFrameLocks noGrp="1"/>
          </p:cNvGraphicFramePr>
          <p:nvPr>
            <p:extLst>
              <p:ext uri="{D42A27DB-BD31-4B8C-83A1-F6EECF244321}">
                <p14:modId xmlns:p14="http://schemas.microsoft.com/office/powerpoint/2010/main" val="674886150"/>
              </p:ext>
            </p:extLst>
          </p:nvPr>
        </p:nvGraphicFramePr>
        <p:xfrm>
          <a:off x="621030" y="1941576"/>
          <a:ext cx="5314947" cy="3152255"/>
        </p:xfrm>
        <a:graphic>
          <a:graphicData uri="http://schemas.openxmlformats.org/drawingml/2006/table">
            <a:tbl>
              <a:tblPr firstRow="1" bandRow="1">
                <a:tableStyleId>{5940675A-B579-460E-94D1-54222C63F5DA}</a:tableStyleId>
              </a:tblPr>
              <a:tblGrid>
                <a:gridCol w="1438273">
                  <a:extLst>
                    <a:ext uri="{9D8B030D-6E8A-4147-A177-3AD203B41FA5}">
                      <a16:colId xmlns:a16="http://schemas.microsoft.com/office/drawing/2014/main" val="433245593"/>
                    </a:ext>
                  </a:extLst>
                </a:gridCol>
                <a:gridCol w="1800225">
                  <a:extLst>
                    <a:ext uri="{9D8B030D-6E8A-4147-A177-3AD203B41FA5}">
                      <a16:colId xmlns:a16="http://schemas.microsoft.com/office/drawing/2014/main" val="3378844002"/>
                    </a:ext>
                  </a:extLst>
                </a:gridCol>
                <a:gridCol w="2076449">
                  <a:extLst>
                    <a:ext uri="{9D8B030D-6E8A-4147-A177-3AD203B41FA5}">
                      <a16:colId xmlns:a16="http://schemas.microsoft.com/office/drawing/2014/main" val="2388894920"/>
                    </a:ext>
                  </a:extLst>
                </a:gridCol>
              </a:tblGrid>
              <a:tr h="1511084">
                <a:tc>
                  <a:txBody>
                    <a:bodyPr/>
                    <a:lstStyle/>
                    <a:p>
                      <a:r>
                        <a:rPr lang="en-US" sz="1800" b="1" dirty="0">
                          <a:solidFill>
                            <a:schemeClr val="tx1">
                              <a:lumMod val="75000"/>
                              <a:lumOff val="25000"/>
                            </a:schemeClr>
                          </a:solidFill>
                          <a:latin typeface="Century Gothic"/>
                        </a:rPr>
                        <a:t>GPM IMERG Averaging Time</a:t>
                      </a:r>
                    </a:p>
                  </a:txBody>
                  <a:tcPr/>
                </a:tc>
                <a:tc>
                  <a:txBody>
                    <a:bodyPr/>
                    <a:lstStyle/>
                    <a:p>
                      <a:r>
                        <a:rPr lang="en-US" sz="1800" b="1" dirty="0">
                          <a:solidFill>
                            <a:schemeClr val="tx1">
                              <a:lumMod val="75000"/>
                              <a:lumOff val="25000"/>
                            </a:schemeClr>
                          </a:solidFill>
                          <a:latin typeface="Century Gothic"/>
                        </a:rPr>
                        <a:t>R</a:t>
                      </a:r>
                      <a:r>
                        <a:rPr lang="en-US" sz="1800" b="1" baseline="30000" dirty="0">
                          <a:solidFill>
                            <a:schemeClr val="tx1">
                              <a:lumMod val="75000"/>
                              <a:lumOff val="25000"/>
                            </a:schemeClr>
                          </a:solidFill>
                          <a:latin typeface="Century Gothic"/>
                        </a:rPr>
                        <a:t>2</a:t>
                      </a:r>
                      <a:r>
                        <a:rPr lang="en-US" sz="1800" b="1" dirty="0">
                          <a:solidFill>
                            <a:schemeClr val="tx1">
                              <a:lumMod val="75000"/>
                              <a:lumOff val="25000"/>
                            </a:schemeClr>
                          </a:solidFill>
                          <a:latin typeface="Century Gothic"/>
                        </a:rPr>
                        <a:t>, without snowmelt influence (Apr to Oct)</a:t>
                      </a:r>
                      <a:endParaRPr lang="en-US" b="1" dirty="0">
                        <a:solidFill>
                          <a:schemeClr val="tx1">
                            <a:lumMod val="75000"/>
                            <a:lumOff val="25000"/>
                          </a:schemeClr>
                        </a:solidFill>
                      </a:endParaRPr>
                    </a:p>
                  </a:txBody>
                  <a:tcPr/>
                </a:tc>
                <a:tc>
                  <a:txBody>
                    <a:bodyPr/>
                    <a:lstStyle/>
                    <a:p>
                      <a:pPr lvl="0">
                        <a:buNone/>
                      </a:pPr>
                      <a:r>
                        <a:rPr lang="en-US" sz="1800" b="1" dirty="0">
                          <a:solidFill>
                            <a:schemeClr val="tx1">
                              <a:lumMod val="75000"/>
                              <a:lumOff val="25000"/>
                            </a:schemeClr>
                          </a:solidFill>
                          <a:latin typeface="Century Gothic"/>
                        </a:rPr>
                        <a:t>R</a:t>
                      </a:r>
                      <a:r>
                        <a:rPr lang="en-US" sz="1800" b="1" baseline="30000" dirty="0">
                          <a:solidFill>
                            <a:schemeClr val="tx1">
                              <a:lumMod val="75000"/>
                              <a:lumOff val="25000"/>
                            </a:schemeClr>
                          </a:solidFill>
                          <a:latin typeface="Century Gothic"/>
                        </a:rPr>
                        <a:t>2</a:t>
                      </a:r>
                      <a:r>
                        <a:rPr lang="en-US" sz="1800" b="1" dirty="0">
                          <a:solidFill>
                            <a:schemeClr val="tx1">
                              <a:lumMod val="75000"/>
                              <a:lumOff val="25000"/>
                            </a:schemeClr>
                          </a:solidFill>
                          <a:latin typeface="Century Gothic"/>
                        </a:rPr>
                        <a:t>, entire study period</a:t>
                      </a:r>
                      <a:endParaRPr lang="en-US" b="1" dirty="0">
                        <a:solidFill>
                          <a:schemeClr val="tx1">
                            <a:lumMod val="75000"/>
                            <a:lumOff val="25000"/>
                          </a:schemeClr>
                        </a:solidFill>
                      </a:endParaRPr>
                    </a:p>
                  </a:txBody>
                  <a:tcPr/>
                </a:tc>
                <a:extLst>
                  <a:ext uri="{0D108BD9-81ED-4DB2-BD59-A6C34878D82A}">
                    <a16:rowId xmlns:a16="http://schemas.microsoft.com/office/drawing/2014/main" val="2760137283"/>
                  </a:ext>
                </a:extLst>
              </a:tr>
              <a:tr h="547057">
                <a:tc>
                  <a:txBody>
                    <a:bodyPr/>
                    <a:lstStyle/>
                    <a:p>
                      <a:r>
                        <a:rPr lang="en-US" sz="1800">
                          <a:solidFill>
                            <a:schemeClr val="tx1">
                              <a:lumMod val="75000"/>
                              <a:lumOff val="25000"/>
                            </a:schemeClr>
                          </a:solidFill>
                          <a:latin typeface="Century Gothic"/>
                        </a:rPr>
                        <a:t>None</a:t>
                      </a:r>
                    </a:p>
                  </a:txBody>
                  <a:tcPr/>
                </a:tc>
                <a:tc>
                  <a:txBody>
                    <a:bodyPr/>
                    <a:lstStyle/>
                    <a:p>
                      <a:pPr lvl="0">
                        <a:buNone/>
                      </a:pPr>
                      <a:r>
                        <a:rPr lang="en-US" sz="1800" b="0" i="0" u="none" strike="noStrike" noProof="0">
                          <a:solidFill>
                            <a:schemeClr val="tx1">
                              <a:lumMod val="75000"/>
                              <a:lumOff val="25000"/>
                            </a:schemeClr>
                          </a:solidFill>
                          <a:latin typeface="Century Gothic"/>
                        </a:rPr>
                        <a:t>0.37</a:t>
                      </a:r>
                    </a:p>
                  </a:txBody>
                  <a:tcPr/>
                </a:tc>
                <a:tc>
                  <a:txBody>
                    <a:bodyPr/>
                    <a:lstStyle/>
                    <a:p>
                      <a:pPr lvl="0">
                        <a:buNone/>
                      </a:pPr>
                      <a:r>
                        <a:rPr lang="en-US" sz="1800" b="0" i="0" u="none" strike="noStrike" noProof="0" dirty="0">
                          <a:solidFill>
                            <a:schemeClr val="tx1">
                              <a:lumMod val="75000"/>
                              <a:lumOff val="25000"/>
                            </a:schemeClr>
                          </a:solidFill>
                          <a:latin typeface="Century Gothic"/>
                        </a:rPr>
                        <a:t>0.34</a:t>
                      </a:r>
                      <a:endParaRPr lang="en-US" sz="1800" dirty="0">
                        <a:solidFill>
                          <a:schemeClr val="tx1">
                            <a:lumMod val="75000"/>
                            <a:lumOff val="25000"/>
                          </a:schemeClr>
                        </a:solidFill>
                        <a:latin typeface="Century Gothic"/>
                      </a:endParaRPr>
                    </a:p>
                  </a:txBody>
                  <a:tcPr/>
                </a:tc>
                <a:extLst>
                  <a:ext uri="{0D108BD9-81ED-4DB2-BD59-A6C34878D82A}">
                    <a16:rowId xmlns:a16="http://schemas.microsoft.com/office/drawing/2014/main" val="2307231230"/>
                  </a:ext>
                </a:extLst>
              </a:tr>
              <a:tr h="547057">
                <a:tc>
                  <a:txBody>
                    <a:bodyPr/>
                    <a:lstStyle/>
                    <a:p>
                      <a:r>
                        <a:rPr lang="en-US" sz="1800" dirty="0">
                          <a:solidFill>
                            <a:schemeClr val="tx1">
                              <a:lumMod val="75000"/>
                              <a:lumOff val="25000"/>
                            </a:schemeClr>
                          </a:solidFill>
                          <a:latin typeface="Century Gothic"/>
                        </a:rPr>
                        <a:t>Two-Day</a:t>
                      </a:r>
                    </a:p>
                  </a:txBody>
                  <a:tcPr/>
                </a:tc>
                <a:tc>
                  <a:txBody>
                    <a:bodyPr/>
                    <a:lstStyle/>
                    <a:p>
                      <a:pPr lvl="0">
                        <a:buNone/>
                      </a:pPr>
                      <a:r>
                        <a:rPr lang="en-US" sz="1800" b="1" i="0" u="none" strike="noStrike" noProof="0">
                          <a:solidFill>
                            <a:srgbClr val="FF0000"/>
                          </a:solidFill>
                          <a:latin typeface="Century Gothic"/>
                        </a:rPr>
                        <a:t>0.61</a:t>
                      </a:r>
                    </a:p>
                  </a:txBody>
                  <a:tcPr/>
                </a:tc>
                <a:tc>
                  <a:txBody>
                    <a:bodyPr/>
                    <a:lstStyle/>
                    <a:p>
                      <a:pPr lvl="0">
                        <a:buNone/>
                      </a:pPr>
                      <a:r>
                        <a:rPr lang="en-US" sz="1800" b="0" i="0" u="none" strike="noStrike" noProof="0" dirty="0">
                          <a:solidFill>
                            <a:schemeClr val="tx1">
                              <a:lumMod val="75000"/>
                              <a:lumOff val="25000"/>
                            </a:schemeClr>
                          </a:solidFill>
                          <a:latin typeface="Century Gothic"/>
                        </a:rPr>
                        <a:t>0.57</a:t>
                      </a:r>
                      <a:endParaRPr lang="en-US" sz="1800" dirty="0">
                        <a:solidFill>
                          <a:schemeClr val="tx1">
                            <a:lumMod val="75000"/>
                            <a:lumOff val="25000"/>
                          </a:schemeClr>
                        </a:solidFill>
                        <a:latin typeface="Century Gothic"/>
                      </a:endParaRPr>
                    </a:p>
                  </a:txBody>
                  <a:tcPr/>
                </a:tc>
                <a:extLst>
                  <a:ext uri="{0D108BD9-81ED-4DB2-BD59-A6C34878D82A}">
                    <a16:rowId xmlns:a16="http://schemas.microsoft.com/office/drawing/2014/main" val="4053776520"/>
                  </a:ext>
                </a:extLst>
              </a:tr>
              <a:tr h="547057">
                <a:tc>
                  <a:txBody>
                    <a:bodyPr/>
                    <a:lstStyle/>
                    <a:p>
                      <a:r>
                        <a:rPr lang="en-US" sz="1800">
                          <a:solidFill>
                            <a:schemeClr val="tx1">
                              <a:lumMod val="75000"/>
                              <a:lumOff val="25000"/>
                            </a:schemeClr>
                          </a:solidFill>
                          <a:latin typeface="Century Gothic"/>
                        </a:rPr>
                        <a:t>Three-Day</a:t>
                      </a:r>
                    </a:p>
                  </a:txBody>
                  <a:tcPr/>
                </a:tc>
                <a:tc>
                  <a:txBody>
                    <a:bodyPr/>
                    <a:lstStyle/>
                    <a:p>
                      <a:pPr lvl="0">
                        <a:buNone/>
                      </a:pPr>
                      <a:r>
                        <a:rPr lang="en-US" sz="1800" b="0" i="0" u="none" strike="noStrike" noProof="0">
                          <a:solidFill>
                            <a:schemeClr val="tx1">
                              <a:lumMod val="75000"/>
                              <a:lumOff val="25000"/>
                            </a:schemeClr>
                          </a:solidFill>
                          <a:latin typeface="Century Gothic"/>
                        </a:rPr>
                        <a:t>0.59</a:t>
                      </a:r>
                    </a:p>
                  </a:txBody>
                  <a:tcPr/>
                </a:tc>
                <a:tc>
                  <a:txBody>
                    <a:bodyPr/>
                    <a:lstStyle/>
                    <a:p>
                      <a:pPr lvl="0">
                        <a:buNone/>
                      </a:pPr>
                      <a:r>
                        <a:rPr lang="en-US" sz="1800" b="0" i="0" u="none" strike="noStrike" noProof="0" dirty="0">
                          <a:solidFill>
                            <a:schemeClr val="tx1">
                              <a:lumMod val="75000"/>
                              <a:lumOff val="25000"/>
                            </a:schemeClr>
                          </a:solidFill>
                          <a:latin typeface="Century Gothic"/>
                        </a:rPr>
                        <a:t>0.56</a:t>
                      </a:r>
                      <a:endParaRPr lang="en-US" sz="1800" dirty="0">
                        <a:solidFill>
                          <a:schemeClr val="tx1">
                            <a:lumMod val="75000"/>
                            <a:lumOff val="25000"/>
                          </a:schemeClr>
                        </a:solidFill>
                        <a:latin typeface="Century Gothic"/>
                      </a:endParaRPr>
                    </a:p>
                  </a:txBody>
                  <a:tcPr/>
                </a:tc>
                <a:extLst>
                  <a:ext uri="{0D108BD9-81ED-4DB2-BD59-A6C34878D82A}">
                    <a16:rowId xmlns:a16="http://schemas.microsoft.com/office/drawing/2014/main" val="3416370444"/>
                  </a:ext>
                </a:extLst>
              </a:tr>
            </a:tbl>
          </a:graphicData>
        </a:graphic>
      </p:graphicFrame>
      <p:pic>
        <p:nvPicPr>
          <p:cNvPr id="12" name="Picture 12" descr="Chart, scatter chart&#10;&#10;Description automatically generated">
            <a:extLst>
              <a:ext uri="{FF2B5EF4-FFF2-40B4-BE49-F238E27FC236}">
                <a16:creationId xmlns:a16="http://schemas.microsoft.com/office/drawing/2014/main" id="{A7A57C4A-AFD9-EE63-1DED-195C16BAAA20}"/>
              </a:ext>
            </a:extLst>
          </p:cNvPr>
          <p:cNvPicPr>
            <a:picLocks noChangeAspect="1"/>
          </p:cNvPicPr>
          <p:nvPr/>
        </p:nvPicPr>
        <p:blipFill>
          <a:blip r:embed="rId3"/>
          <a:stretch>
            <a:fillRect/>
          </a:stretch>
        </p:blipFill>
        <p:spPr>
          <a:xfrm>
            <a:off x="6724650" y="1333500"/>
            <a:ext cx="4552950" cy="4552950"/>
          </a:xfrm>
          <a:prstGeom prst="rect">
            <a:avLst/>
          </a:prstGeom>
        </p:spPr>
      </p:pic>
      <p:sp>
        <p:nvSpPr>
          <p:cNvPr id="13" name="TextBox 12">
            <a:extLst>
              <a:ext uri="{FF2B5EF4-FFF2-40B4-BE49-F238E27FC236}">
                <a16:creationId xmlns:a16="http://schemas.microsoft.com/office/drawing/2014/main" id="{CC519524-31A6-D293-13C6-289F08E51EED}"/>
              </a:ext>
            </a:extLst>
          </p:cNvPr>
          <p:cNvSpPr txBox="1"/>
          <p:nvPr/>
        </p:nvSpPr>
        <p:spPr>
          <a:xfrm>
            <a:off x="9258299" y="3324224"/>
            <a:ext cx="1933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cs typeface="Calibri"/>
              </a:rPr>
              <a:t>r = 0.61</a:t>
            </a: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08656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797872-AF9A-BECE-8656-ADF40A68683D}"/>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Precipitation Analysis</a:t>
            </a:r>
            <a:endParaRPr lang="en-US"/>
          </a:p>
        </p:txBody>
      </p:sp>
      <p:graphicFrame>
        <p:nvGraphicFramePr>
          <p:cNvPr id="12" name="Table 11">
            <a:extLst>
              <a:ext uri="{FF2B5EF4-FFF2-40B4-BE49-F238E27FC236}">
                <a16:creationId xmlns:a16="http://schemas.microsoft.com/office/drawing/2014/main" id="{BCB6886E-9E92-8498-850B-42BE9FB93412}"/>
              </a:ext>
            </a:extLst>
          </p:cNvPr>
          <p:cNvGraphicFramePr>
            <a:graphicFrameLocks noGrp="1"/>
          </p:cNvGraphicFramePr>
          <p:nvPr>
            <p:extLst>
              <p:ext uri="{D42A27DB-BD31-4B8C-83A1-F6EECF244321}">
                <p14:modId xmlns:p14="http://schemas.microsoft.com/office/powerpoint/2010/main" val="3158134731"/>
              </p:ext>
            </p:extLst>
          </p:nvPr>
        </p:nvGraphicFramePr>
        <p:xfrm>
          <a:off x="359040" y="1742670"/>
          <a:ext cx="5577264" cy="3183036"/>
        </p:xfrm>
        <a:graphic>
          <a:graphicData uri="http://schemas.openxmlformats.org/drawingml/2006/table">
            <a:tbl>
              <a:tblPr firstRow="1" bandRow="1">
                <a:tableStyleId>{2D5ABB26-0587-4C30-8999-92F81FD0307C}</a:tableStyleId>
              </a:tblPr>
              <a:tblGrid>
                <a:gridCol w="1586490">
                  <a:extLst>
                    <a:ext uri="{9D8B030D-6E8A-4147-A177-3AD203B41FA5}">
                      <a16:colId xmlns:a16="http://schemas.microsoft.com/office/drawing/2014/main" val="659673450"/>
                    </a:ext>
                  </a:extLst>
                </a:gridCol>
                <a:gridCol w="2353535">
                  <a:extLst>
                    <a:ext uri="{9D8B030D-6E8A-4147-A177-3AD203B41FA5}">
                      <a16:colId xmlns:a16="http://schemas.microsoft.com/office/drawing/2014/main" val="4144264617"/>
                    </a:ext>
                  </a:extLst>
                </a:gridCol>
                <a:gridCol w="1637239">
                  <a:extLst>
                    <a:ext uri="{9D8B030D-6E8A-4147-A177-3AD203B41FA5}">
                      <a16:colId xmlns:a16="http://schemas.microsoft.com/office/drawing/2014/main" val="2527407453"/>
                    </a:ext>
                  </a:extLst>
                </a:gridCol>
              </a:tblGrid>
              <a:tr h="1025766">
                <a:tc>
                  <a:txBody>
                    <a:bodyPr/>
                    <a:lstStyle/>
                    <a:p>
                      <a:pPr rtl="0" fontAlgn="base"/>
                      <a:r>
                        <a:rPr lang="en-US" b="1" dirty="0">
                          <a:solidFill>
                            <a:schemeClr val="tx1">
                              <a:lumMod val="75000"/>
                              <a:lumOff val="25000"/>
                            </a:schemeClr>
                          </a:solidFill>
                          <a:effectLst/>
                          <a:latin typeface="Century Gothic"/>
                        </a:rPr>
                        <a:t>GPM IMERG Lag Time​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800" b="1" i="0" u="none" strike="noStrike" noProof="0" dirty="0">
                          <a:solidFill>
                            <a:schemeClr val="tx1">
                              <a:lumMod val="75000"/>
                              <a:lumOff val="25000"/>
                            </a:schemeClr>
                          </a:solidFill>
                          <a:effectLst/>
                          <a:latin typeface="Century Gothic"/>
                        </a:rPr>
                        <a:t>R</a:t>
                      </a:r>
                      <a:r>
                        <a:rPr lang="en-US" sz="1800" b="1" i="0" u="none" strike="noStrike" baseline="30000" noProof="0" dirty="0">
                          <a:solidFill>
                            <a:schemeClr val="tx1">
                              <a:lumMod val="75000"/>
                              <a:lumOff val="25000"/>
                            </a:schemeClr>
                          </a:solidFill>
                          <a:effectLst/>
                          <a:latin typeface="Century Gothic"/>
                        </a:rPr>
                        <a:t>2</a:t>
                      </a:r>
                      <a:r>
                        <a:rPr lang="en-US" sz="1800" b="1" i="0" u="none" strike="noStrike" noProof="0" dirty="0">
                          <a:solidFill>
                            <a:schemeClr val="tx1">
                              <a:lumMod val="75000"/>
                              <a:lumOff val="25000"/>
                            </a:schemeClr>
                          </a:solidFill>
                          <a:effectLst/>
                          <a:latin typeface="Century Gothic"/>
                        </a:rPr>
                        <a:t>, without snowmelt influence (Apr to Oct)</a:t>
                      </a:r>
                      <a:endParaRPr lang="en-US" sz="1800" b="1" i="0" u="none" strike="noStrike" noProof="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800" b="1" i="0" u="none" strike="noStrike" noProof="0" dirty="0">
                          <a:solidFill>
                            <a:schemeClr val="tx1">
                              <a:lumMod val="75000"/>
                              <a:lumOff val="25000"/>
                            </a:schemeClr>
                          </a:solidFill>
                          <a:effectLst/>
                          <a:latin typeface="Century Gothic"/>
                        </a:rPr>
                        <a:t>R</a:t>
                      </a:r>
                      <a:r>
                        <a:rPr lang="en-US" sz="1800" b="1" i="0" u="none" strike="noStrike" baseline="30000" noProof="0" dirty="0">
                          <a:solidFill>
                            <a:schemeClr val="tx1">
                              <a:lumMod val="75000"/>
                              <a:lumOff val="25000"/>
                            </a:schemeClr>
                          </a:solidFill>
                          <a:effectLst/>
                          <a:latin typeface="Century Gothic"/>
                        </a:rPr>
                        <a:t>2</a:t>
                      </a:r>
                      <a:r>
                        <a:rPr lang="en-US" sz="1800" b="1" i="0" u="none" strike="noStrike" noProof="0" dirty="0">
                          <a:solidFill>
                            <a:schemeClr val="tx1">
                              <a:lumMod val="75000"/>
                              <a:lumOff val="25000"/>
                            </a:schemeClr>
                          </a:solidFill>
                          <a:effectLst/>
                          <a:latin typeface="Century Gothic"/>
                        </a:rPr>
                        <a:t>, entire study period</a:t>
                      </a:r>
                      <a:endParaRPr lang="en-US" sz="1800" b="1" i="0" u="none" strike="noStrike" noProof="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061640745"/>
                  </a:ext>
                </a:extLst>
              </a:tr>
              <a:tr h="719090">
                <a:tc>
                  <a:txBody>
                    <a:bodyPr/>
                    <a:lstStyle/>
                    <a:p>
                      <a:pPr rtl="0" fontAlgn="base"/>
                      <a:r>
                        <a:rPr lang="en-US">
                          <a:solidFill>
                            <a:schemeClr val="tx1">
                              <a:lumMod val="75000"/>
                              <a:lumOff val="25000"/>
                            </a:schemeClr>
                          </a:solidFill>
                          <a:effectLst/>
                          <a:latin typeface="Century Gothic"/>
                        </a:rPr>
                        <a:t>One-Day</a:t>
                      </a:r>
                      <a:endParaRPr lang="en-US">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800" b="1" i="0" u="none" strike="noStrike" noProof="0">
                          <a:solidFill>
                            <a:srgbClr val="FF0000"/>
                          </a:solidFill>
                          <a:effectLst/>
                          <a:latin typeface="Century Gothic"/>
                        </a:rPr>
                        <a:t>0.59</a:t>
                      </a:r>
                      <a:endParaRPr lang="en-US" b="1">
                        <a:solidFill>
                          <a:srgbClr val="FF0000"/>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rtl="0" fontAlgn="auto"/>
                      <a:r>
                        <a:rPr lang="en-US">
                          <a:solidFill>
                            <a:schemeClr val="tx1">
                              <a:lumMod val="75000"/>
                              <a:lumOff val="25000"/>
                            </a:schemeClr>
                          </a:solidFill>
                          <a:effectLst/>
                          <a:latin typeface="Century Gothic"/>
                        </a:rPr>
                        <a:t>​</a:t>
                      </a:r>
                      <a:r>
                        <a:rPr lang="en-US" sz="1800" b="0" i="0" u="none" strike="noStrike" noProof="0">
                          <a:solidFill>
                            <a:schemeClr val="tx1">
                              <a:lumMod val="75000"/>
                              <a:lumOff val="25000"/>
                            </a:schemeClr>
                          </a:solidFill>
                          <a:effectLst/>
                          <a:latin typeface="Century Gothic"/>
                        </a:rPr>
                        <a:t>0.55</a:t>
                      </a:r>
                      <a:endParaRPr lang="en-US">
                        <a:solidFill>
                          <a:schemeClr val="tx1">
                            <a:lumMod val="75000"/>
                            <a:lumOff val="25000"/>
                          </a:schemeClr>
                        </a:solidFill>
                        <a:effectLst/>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641496301"/>
                  </a:ext>
                </a:extLst>
              </a:tr>
              <a:tr h="719090">
                <a:tc>
                  <a:txBody>
                    <a:bodyPr/>
                    <a:lstStyle/>
                    <a:p>
                      <a:pPr rtl="0" fontAlgn="base"/>
                      <a:r>
                        <a:rPr lang="en-US" dirty="0">
                          <a:solidFill>
                            <a:schemeClr val="tx1">
                              <a:lumMod val="75000"/>
                              <a:lumOff val="25000"/>
                            </a:schemeClr>
                          </a:solidFill>
                          <a:effectLst/>
                          <a:latin typeface="Century Gothic"/>
                        </a:rPr>
                        <a:t>Two-Day</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rtl="0" fontAlgn="auto"/>
                      <a:r>
                        <a:rPr lang="en-US">
                          <a:effectLst/>
                          <a:latin typeface="Century Gothic"/>
                        </a:rPr>
                        <a:t>​</a:t>
                      </a:r>
                      <a:r>
                        <a:rPr lang="en-US" sz="1800" b="0" i="0" u="none" strike="noStrike" noProof="0">
                          <a:effectLst/>
                          <a:latin typeface="Century Gothic"/>
                        </a:rPr>
                        <a:t>0.23</a:t>
                      </a:r>
                      <a:endParaRPr lang="en-US">
                        <a:effectLst/>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rtl="0" fontAlgn="auto"/>
                      <a:r>
                        <a:rPr lang="en-US">
                          <a:solidFill>
                            <a:schemeClr val="tx1">
                              <a:lumMod val="75000"/>
                              <a:lumOff val="25000"/>
                            </a:schemeClr>
                          </a:solidFill>
                          <a:effectLst/>
                          <a:latin typeface="Century Gothic"/>
                        </a:rPr>
                        <a:t>​</a:t>
                      </a:r>
                      <a:r>
                        <a:rPr lang="en-US" sz="1800" b="0" i="0" u="none" strike="noStrike" noProof="0">
                          <a:solidFill>
                            <a:schemeClr val="tx1">
                              <a:lumMod val="75000"/>
                              <a:lumOff val="25000"/>
                            </a:schemeClr>
                          </a:solidFill>
                          <a:effectLst/>
                          <a:latin typeface="Century Gothic"/>
                        </a:rPr>
                        <a:t>0.22</a:t>
                      </a:r>
                      <a:endParaRPr lang="en-US">
                        <a:solidFill>
                          <a:schemeClr val="tx1">
                            <a:lumMod val="75000"/>
                            <a:lumOff val="25000"/>
                          </a:schemeClr>
                        </a:solidFill>
                        <a:effectLst/>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43535586"/>
                  </a:ext>
                </a:extLst>
              </a:tr>
              <a:tr h="719090">
                <a:tc>
                  <a:txBody>
                    <a:bodyPr/>
                    <a:lstStyle/>
                    <a:p>
                      <a:pPr rtl="0" fontAlgn="base"/>
                      <a:r>
                        <a:rPr lang="en-US">
                          <a:solidFill>
                            <a:schemeClr val="tx1">
                              <a:lumMod val="75000"/>
                              <a:lumOff val="25000"/>
                            </a:schemeClr>
                          </a:solidFill>
                          <a:effectLst/>
                          <a:latin typeface="Century Gothic"/>
                        </a:rPr>
                        <a:t>Three-Day​</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rtl="0" fontAlgn="auto"/>
                      <a:r>
                        <a:rPr lang="en-US">
                          <a:solidFill>
                            <a:schemeClr val="tx1">
                              <a:lumMod val="75000"/>
                              <a:lumOff val="25000"/>
                            </a:schemeClr>
                          </a:solidFill>
                          <a:effectLst/>
                          <a:latin typeface="Century Gothic"/>
                        </a:rPr>
                        <a:t>​</a:t>
                      </a:r>
                      <a:r>
                        <a:rPr lang="en-US" sz="1800" b="0" i="0" u="none" strike="noStrike" noProof="0">
                          <a:solidFill>
                            <a:schemeClr val="tx1">
                              <a:lumMod val="75000"/>
                              <a:lumOff val="25000"/>
                            </a:schemeClr>
                          </a:solidFill>
                          <a:effectLst/>
                          <a:latin typeface="Century Gothic"/>
                        </a:rPr>
                        <a:t>0.10</a:t>
                      </a:r>
                      <a:endParaRPr lang="en-US">
                        <a:solidFill>
                          <a:schemeClr val="tx1">
                            <a:lumMod val="75000"/>
                            <a:lumOff val="25000"/>
                          </a:schemeClr>
                        </a:solidFill>
                        <a:effectLst/>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rtl="0" fontAlgn="auto"/>
                      <a:r>
                        <a:rPr lang="en-US" dirty="0">
                          <a:solidFill>
                            <a:schemeClr val="tx1">
                              <a:lumMod val="75000"/>
                              <a:lumOff val="25000"/>
                            </a:schemeClr>
                          </a:solidFill>
                          <a:effectLst/>
                          <a:latin typeface="Century Gothic"/>
                        </a:rPr>
                        <a:t>​</a:t>
                      </a:r>
                      <a:r>
                        <a:rPr lang="en-US" sz="1800" b="0" i="0" u="none" strike="noStrike" noProof="0" dirty="0">
                          <a:solidFill>
                            <a:schemeClr val="tx1">
                              <a:lumMod val="75000"/>
                              <a:lumOff val="25000"/>
                            </a:schemeClr>
                          </a:solidFill>
                          <a:effectLst/>
                          <a:latin typeface="Century Gothic"/>
                        </a:rPr>
                        <a:t>0.09</a:t>
                      </a:r>
                      <a:endParaRPr lang="en-US" dirty="0">
                        <a:solidFill>
                          <a:schemeClr val="tx1">
                            <a:lumMod val="75000"/>
                            <a:lumOff val="25000"/>
                          </a:schemeClr>
                        </a:solidFill>
                        <a:effectLst/>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43834051"/>
                  </a:ext>
                </a:extLst>
              </a:tr>
            </a:tbl>
          </a:graphicData>
        </a:graphic>
      </p:graphicFrame>
      <p:pic>
        <p:nvPicPr>
          <p:cNvPr id="17" name="Picture 17" descr="Chart, scatter chart&#10;&#10;Description automatically generated">
            <a:extLst>
              <a:ext uri="{FF2B5EF4-FFF2-40B4-BE49-F238E27FC236}">
                <a16:creationId xmlns:a16="http://schemas.microsoft.com/office/drawing/2014/main" id="{10F59F2D-AE4E-16DE-AF39-598893782161}"/>
              </a:ext>
            </a:extLst>
          </p:cNvPr>
          <p:cNvPicPr>
            <a:picLocks noChangeAspect="1"/>
          </p:cNvPicPr>
          <p:nvPr/>
        </p:nvPicPr>
        <p:blipFill>
          <a:blip r:embed="rId3"/>
          <a:stretch>
            <a:fillRect/>
          </a:stretch>
        </p:blipFill>
        <p:spPr>
          <a:xfrm>
            <a:off x="6429375" y="1190625"/>
            <a:ext cx="4572000" cy="4572000"/>
          </a:xfrm>
          <a:prstGeom prst="rect">
            <a:avLst/>
          </a:prstGeom>
        </p:spPr>
      </p:pic>
      <p:sp>
        <p:nvSpPr>
          <p:cNvPr id="18" name="TextBox 17">
            <a:extLst>
              <a:ext uri="{FF2B5EF4-FFF2-40B4-BE49-F238E27FC236}">
                <a16:creationId xmlns:a16="http://schemas.microsoft.com/office/drawing/2014/main" id="{E634598E-865A-7AA5-14E2-F1E9F4D58D0B}"/>
              </a:ext>
            </a:extLst>
          </p:cNvPr>
          <p:cNvSpPr txBox="1"/>
          <p:nvPr/>
        </p:nvSpPr>
        <p:spPr>
          <a:xfrm>
            <a:off x="9534525" y="310515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ea typeface="+mn-lt"/>
                <a:cs typeface="+mn-lt"/>
              </a:rPr>
              <a:t>r = 0.59</a:t>
            </a:r>
          </a:p>
          <a:p>
            <a:endParaRPr lang="en-US" dirty="0">
              <a:solidFill>
                <a:schemeClr val="tx1">
                  <a:lumMod val="75000"/>
                  <a:lumOff val="25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2939640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F4B9DD-8AF4-F957-F27A-6747A24526F2}"/>
              </a:ext>
            </a:extLst>
          </p:cNvPr>
          <p:cNvSpPr txBox="1">
            <a:spLocks/>
          </p:cNvSpPr>
          <p:nvPr/>
        </p:nvSpPr>
        <p:spPr>
          <a:xfrm>
            <a:off x="471054" y="318545"/>
            <a:ext cx="11522229"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Land Cover Analysis</a:t>
            </a:r>
            <a:endParaRPr lang="en-US"/>
          </a:p>
        </p:txBody>
      </p:sp>
      <p:sp>
        <p:nvSpPr>
          <p:cNvPr id="5" name="Title 1">
            <a:extLst>
              <a:ext uri="{FF2B5EF4-FFF2-40B4-BE49-F238E27FC236}">
                <a16:creationId xmlns:a16="http://schemas.microsoft.com/office/drawing/2014/main" id="{A9EE0992-9357-432E-9F72-E89C44C345D6}"/>
              </a:ext>
            </a:extLst>
          </p:cNvPr>
          <p:cNvSpPr txBox="1">
            <a:spLocks/>
          </p:cNvSpPr>
          <p:nvPr/>
        </p:nvSpPr>
        <p:spPr>
          <a:xfrm>
            <a:off x="7506516" y="1471848"/>
            <a:ext cx="4239399" cy="438912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4DAEB3"/>
              </a:buClr>
              <a:buFont typeface="Webdings" panose="05030102010509060703" pitchFamily="18" charset="2"/>
              <a:buChar char="4"/>
            </a:pPr>
            <a:r>
              <a:rPr lang="en-US" sz="2800">
                <a:solidFill>
                  <a:schemeClr val="tx1">
                    <a:lumMod val="75000"/>
                    <a:lumOff val="25000"/>
                  </a:schemeClr>
                </a:solidFill>
                <a:latin typeface="Century Gothic"/>
                <a:cs typeface="Calibri Light"/>
              </a:rPr>
              <a:t>Dominant land cover types are:</a:t>
            </a:r>
          </a:p>
          <a:p>
            <a:pPr marL="914400" lvl="1" indent="-457200">
              <a:buClr>
                <a:srgbClr val="4DAEB3"/>
              </a:buClr>
              <a:buFont typeface="Webdings" panose="05030102010509060703" pitchFamily="18" charset="2"/>
              <a:buChar char="4"/>
            </a:pPr>
            <a:r>
              <a:rPr lang="en-US" sz="2400">
                <a:solidFill>
                  <a:schemeClr val="tx1">
                    <a:lumMod val="75000"/>
                    <a:lumOff val="25000"/>
                  </a:schemeClr>
                </a:solidFill>
                <a:latin typeface="Century Gothic"/>
                <a:cs typeface="Calibri Light"/>
              </a:rPr>
              <a:t>Shrub/scrub</a:t>
            </a:r>
          </a:p>
          <a:p>
            <a:pPr marL="914400" lvl="1" indent="-457200">
              <a:buClr>
                <a:srgbClr val="4DAEB3"/>
              </a:buClr>
              <a:buFont typeface="Webdings" panose="05030102010509060703" pitchFamily="18" charset="2"/>
              <a:buChar char="4"/>
            </a:pPr>
            <a:r>
              <a:rPr lang="en-US" sz="2400">
                <a:solidFill>
                  <a:schemeClr val="tx1">
                    <a:lumMod val="75000"/>
                    <a:lumOff val="25000"/>
                  </a:schemeClr>
                </a:solidFill>
                <a:latin typeface="Century Gothic"/>
                <a:cs typeface="Calibri Light"/>
              </a:rPr>
              <a:t>Cultivated crops</a:t>
            </a:r>
          </a:p>
          <a:p>
            <a:pPr marL="457200" indent="-457200">
              <a:buClr>
                <a:srgbClr val="4DAEB3"/>
              </a:buClr>
              <a:buFont typeface="Webdings" panose="05030102010509060703" pitchFamily="18" charset="2"/>
              <a:buChar char="4"/>
            </a:pPr>
            <a:endParaRPr lang="en-US" sz="2800">
              <a:solidFill>
                <a:schemeClr val="tx1">
                  <a:lumMod val="75000"/>
                  <a:lumOff val="25000"/>
                </a:schemeClr>
              </a:solidFill>
              <a:latin typeface="Century Gothic"/>
              <a:cs typeface="Calibri Light"/>
            </a:endParaRPr>
          </a:p>
          <a:p>
            <a:pPr indent="-457200">
              <a:buClr>
                <a:srgbClr val="4DAEB3"/>
              </a:buClr>
              <a:buFont typeface="Webdings" panose="05030102010509060703" pitchFamily="18" charset="2"/>
              <a:buChar char="4"/>
            </a:pPr>
            <a:endParaRPr lang="en-US" sz="2800">
              <a:solidFill>
                <a:schemeClr val="tx1">
                  <a:lumMod val="75000"/>
                  <a:lumOff val="25000"/>
                </a:schemeClr>
              </a:solidFill>
              <a:latin typeface="Century Gothic"/>
              <a:cs typeface="Calibri Light"/>
            </a:endParaRPr>
          </a:p>
          <a:p>
            <a:pPr marL="457200" indent="-457200">
              <a:buClr>
                <a:srgbClr val="4DAEB3"/>
              </a:buClr>
              <a:buFont typeface="Webdings" panose="05030102010509060703" pitchFamily="18" charset="2"/>
              <a:buChar char="4"/>
            </a:pPr>
            <a:endParaRPr lang="en-US" sz="2800">
              <a:solidFill>
                <a:schemeClr val="tx1">
                  <a:lumMod val="75000"/>
                  <a:lumOff val="25000"/>
                </a:schemeClr>
              </a:solidFill>
              <a:latin typeface="Century Gothic"/>
              <a:cs typeface="Calibri Light"/>
            </a:endParaRPr>
          </a:p>
          <a:p>
            <a:pPr marL="1371600" lvl="2" indent="-457200">
              <a:buClr>
                <a:srgbClr val="4DAEB3"/>
              </a:buClr>
              <a:buFont typeface="Webdings" panose="05030102010509060703" pitchFamily="18" charset="2"/>
              <a:buChar char="4"/>
            </a:pPr>
            <a:endParaRPr lang="en-US" sz="600">
              <a:solidFill>
                <a:schemeClr val="tx1">
                  <a:lumMod val="75000"/>
                  <a:lumOff val="25000"/>
                </a:schemeClr>
              </a:solidFill>
              <a:latin typeface="Century Gothic"/>
              <a:cs typeface="Calibri Light"/>
            </a:endParaRPr>
          </a:p>
          <a:p>
            <a:pPr marL="457200" indent="-457200">
              <a:buClr>
                <a:srgbClr val="4DAEB3"/>
              </a:buClr>
              <a:buFont typeface="Webdings" panose="05030102010509060703" pitchFamily="18" charset="2"/>
              <a:buChar char="4"/>
            </a:pPr>
            <a:endParaRPr lang="en-US" sz="2800">
              <a:solidFill>
                <a:schemeClr val="tx1">
                  <a:lumMod val="75000"/>
                  <a:lumOff val="25000"/>
                </a:schemeClr>
              </a:solidFill>
              <a:latin typeface="Century Gothic"/>
              <a:cs typeface="Calibri Light"/>
            </a:endParaRPr>
          </a:p>
          <a:p>
            <a:pPr marL="1828800" lvl="3" indent="-457200">
              <a:buClr>
                <a:srgbClr val="4DAEB3"/>
              </a:buClr>
              <a:buFont typeface="Webdings" panose="05030102010509060703" pitchFamily="18" charset="2"/>
              <a:buChar char="4"/>
            </a:pPr>
            <a:endParaRPr lang="en-US" sz="600">
              <a:solidFill>
                <a:schemeClr val="tx1">
                  <a:lumMod val="75000"/>
                  <a:lumOff val="25000"/>
                </a:schemeClr>
              </a:solidFill>
              <a:latin typeface="Century Gothic"/>
              <a:cs typeface="Calibri Light"/>
            </a:endParaRPr>
          </a:p>
          <a:p>
            <a:pPr>
              <a:buClr>
                <a:srgbClr val="4DAEB3"/>
              </a:buClr>
            </a:pPr>
            <a:endParaRPr lang="en-US" sz="2800">
              <a:solidFill>
                <a:schemeClr val="tx1">
                  <a:lumMod val="75000"/>
                  <a:lumOff val="25000"/>
                </a:schemeClr>
              </a:solidFill>
              <a:latin typeface="Century Gothic"/>
              <a:cs typeface="Calibri Light"/>
            </a:endParaRPr>
          </a:p>
        </p:txBody>
      </p:sp>
      <p:sp>
        <p:nvSpPr>
          <p:cNvPr id="10" name="TextBox 9">
            <a:extLst>
              <a:ext uri="{FF2B5EF4-FFF2-40B4-BE49-F238E27FC236}">
                <a16:creationId xmlns:a16="http://schemas.microsoft.com/office/drawing/2014/main" id="{E2D83BE2-C9F1-21DD-5896-540176E798E9}"/>
              </a:ext>
            </a:extLst>
          </p:cNvPr>
          <p:cNvSpPr txBox="1"/>
          <p:nvPr/>
        </p:nvSpPr>
        <p:spPr>
          <a:xfrm>
            <a:off x="4756355" y="5456903"/>
            <a:ext cx="796412" cy="464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1" name="Picture 11" descr="Map&#10;&#10;Description automatically generated">
            <a:extLst>
              <a:ext uri="{FF2B5EF4-FFF2-40B4-BE49-F238E27FC236}">
                <a16:creationId xmlns:a16="http://schemas.microsoft.com/office/drawing/2014/main" id="{A9C3D9F7-C990-B85A-D489-8C36C26F19E0}"/>
              </a:ext>
            </a:extLst>
          </p:cNvPr>
          <p:cNvPicPr>
            <a:picLocks noChangeAspect="1"/>
          </p:cNvPicPr>
          <p:nvPr/>
        </p:nvPicPr>
        <p:blipFill rotWithShape="1">
          <a:blip r:embed="rId3"/>
          <a:srcRect l="15523" t="10571" r="14869" b="6106"/>
          <a:stretch/>
        </p:blipFill>
        <p:spPr>
          <a:xfrm>
            <a:off x="565150" y="1300210"/>
            <a:ext cx="5088851" cy="4694002"/>
          </a:xfrm>
          <a:prstGeom prst="rect">
            <a:avLst/>
          </a:prstGeom>
        </p:spPr>
      </p:pic>
      <p:pic>
        <p:nvPicPr>
          <p:cNvPr id="6" name="Picture 6" descr="Shape&#10;&#10;Description automatically generated">
            <a:extLst>
              <a:ext uri="{FF2B5EF4-FFF2-40B4-BE49-F238E27FC236}">
                <a16:creationId xmlns:a16="http://schemas.microsoft.com/office/drawing/2014/main" id="{CE6B91CB-D27B-E29F-DF6B-D28089D1ABEB}"/>
              </a:ext>
            </a:extLst>
          </p:cNvPr>
          <p:cNvPicPr>
            <a:picLocks noChangeAspect="1"/>
          </p:cNvPicPr>
          <p:nvPr/>
        </p:nvPicPr>
        <p:blipFill>
          <a:blip r:embed="rId4"/>
          <a:stretch>
            <a:fillRect/>
          </a:stretch>
        </p:blipFill>
        <p:spPr>
          <a:xfrm>
            <a:off x="658448" y="5496750"/>
            <a:ext cx="301842" cy="371150"/>
          </a:xfrm>
          <a:prstGeom prst="rect">
            <a:avLst/>
          </a:prstGeom>
        </p:spPr>
      </p:pic>
      <p:sp>
        <p:nvSpPr>
          <p:cNvPr id="12" name="TextBox 11">
            <a:extLst>
              <a:ext uri="{FF2B5EF4-FFF2-40B4-BE49-F238E27FC236}">
                <a16:creationId xmlns:a16="http://schemas.microsoft.com/office/drawing/2014/main" id="{0572AF5F-BD23-CBFF-AE13-E2408DD0AF3C}"/>
              </a:ext>
            </a:extLst>
          </p:cNvPr>
          <p:cNvSpPr txBox="1"/>
          <p:nvPr/>
        </p:nvSpPr>
        <p:spPr>
          <a:xfrm>
            <a:off x="3552824" y="5648324"/>
            <a:ext cx="2190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0</a:t>
            </a:r>
            <a:endParaRPr lang="en-US" sz="1200">
              <a:latin typeface="Century Gothic"/>
            </a:endParaRPr>
          </a:p>
        </p:txBody>
      </p:sp>
      <p:sp>
        <p:nvSpPr>
          <p:cNvPr id="13" name="TextBox 12">
            <a:extLst>
              <a:ext uri="{FF2B5EF4-FFF2-40B4-BE49-F238E27FC236}">
                <a16:creationId xmlns:a16="http://schemas.microsoft.com/office/drawing/2014/main" id="{1039DE91-6BD1-5331-8214-9121FE968CE8}"/>
              </a:ext>
            </a:extLst>
          </p:cNvPr>
          <p:cNvSpPr txBox="1"/>
          <p:nvPr/>
        </p:nvSpPr>
        <p:spPr>
          <a:xfrm>
            <a:off x="3889374" y="5645150"/>
            <a:ext cx="5810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2.5</a:t>
            </a:r>
            <a:endParaRPr lang="en-US" sz="1200">
              <a:latin typeface="Century Gothic"/>
            </a:endParaRPr>
          </a:p>
        </p:txBody>
      </p:sp>
      <p:sp>
        <p:nvSpPr>
          <p:cNvPr id="14" name="TextBox 13">
            <a:extLst>
              <a:ext uri="{FF2B5EF4-FFF2-40B4-BE49-F238E27FC236}">
                <a16:creationId xmlns:a16="http://schemas.microsoft.com/office/drawing/2014/main" id="{7D524293-A864-5967-1A43-5FA9C3575095}"/>
              </a:ext>
            </a:extLst>
          </p:cNvPr>
          <p:cNvSpPr txBox="1"/>
          <p:nvPr/>
        </p:nvSpPr>
        <p:spPr>
          <a:xfrm>
            <a:off x="4337050" y="5648325"/>
            <a:ext cx="1905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5</a:t>
            </a:r>
            <a:endParaRPr lang="en-US" sz="1200">
              <a:latin typeface="Century Gothic"/>
            </a:endParaRPr>
          </a:p>
        </p:txBody>
      </p:sp>
      <p:sp>
        <p:nvSpPr>
          <p:cNvPr id="15" name="TextBox 14">
            <a:extLst>
              <a:ext uri="{FF2B5EF4-FFF2-40B4-BE49-F238E27FC236}">
                <a16:creationId xmlns:a16="http://schemas.microsoft.com/office/drawing/2014/main" id="{FC73CB52-9BF6-3159-823B-7731D98A1741}"/>
              </a:ext>
            </a:extLst>
          </p:cNvPr>
          <p:cNvSpPr txBox="1"/>
          <p:nvPr/>
        </p:nvSpPr>
        <p:spPr>
          <a:xfrm>
            <a:off x="4892675" y="5648325"/>
            <a:ext cx="11239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10 Miles</a:t>
            </a:r>
            <a:endParaRPr lang="en-US" sz="1200">
              <a:latin typeface="Century Gothic"/>
            </a:endParaRPr>
          </a:p>
        </p:txBody>
      </p:sp>
      <p:sp>
        <p:nvSpPr>
          <p:cNvPr id="16" name="Rectangle 15">
            <a:extLst>
              <a:ext uri="{FF2B5EF4-FFF2-40B4-BE49-F238E27FC236}">
                <a16:creationId xmlns:a16="http://schemas.microsoft.com/office/drawing/2014/main" id="{37E8374A-02BA-C2C3-9BC7-AD1B6A3A0304}"/>
              </a:ext>
            </a:extLst>
          </p:cNvPr>
          <p:cNvSpPr/>
          <p:nvPr/>
        </p:nvSpPr>
        <p:spPr>
          <a:xfrm>
            <a:off x="5393450" y="2335512"/>
            <a:ext cx="1956167" cy="338298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5FA65C5E-6F6E-73FE-C4EA-3700CB33BA9D}"/>
              </a:ext>
            </a:extLst>
          </p:cNvPr>
          <p:cNvSpPr/>
          <p:nvPr/>
        </p:nvSpPr>
        <p:spPr>
          <a:xfrm>
            <a:off x="5428190" y="2606500"/>
            <a:ext cx="262387" cy="165340"/>
          </a:xfrm>
          <a:prstGeom prst="rect">
            <a:avLst/>
          </a:prstGeom>
          <a:solidFill>
            <a:srgbClr val="DE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21BDFA-57F3-8273-8333-76C2BCD689FB}"/>
              </a:ext>
            </a:extLst>
          </p:cNvPr>
          <p:cNvSpPr/>
          <p:nvPr/>
        </p:nvSpPr>
        <p:spPr>
          <a:xfrm>
            <a:off x="5428190" y="2805282"/>
            <a:ext cx="262387" cy="165340"/>
          </a:xfrm>
          <a:prstGeom prst="rect">
            <a:avLst/>
          </a:prstGeom>
          <a:solidFill>
            <a:srgbClr val="D99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3125B-8622-6615-2CA8-BA11B61E2D46}"/>
              </a:ext>
            </a:extLst>
          </p:cNvPr>
          <p:cNvSpPr/>
          <p:nvPr/>
        </p:nvSpPr>
        <p:spPr>
          <a:xfrm>
            <a:off x="5428190" y="3037196"/>
            <a:ext cx="262387" cy="165340"/>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4881B24-5826-CB55-75B7-20DB3BCCBE39}"/>
              </a:ext>
            </a:extLst>
          </p:cNvPr>
          <p:cNvSpPr/>
          <p:nvPr/>
        </p:nvSpPr>
        <p:spPr>
          <a:xfrm>
            <a:off x="5428190" y="3258065"/>
            <a:ext cx="262387" cy="165340"/>
          </a:xfrm>
          <a:prstGeom prst="rect">
            <a:avLst/>
          </a:prstGeom>
          <a:solidFill>
            <a:srgbClr val="A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5CE830-7D13-AC9B-078C-4B8D9F6ADD69}"/>
              </a:ext>
            </a:extLst>
          </p:cNvPr>
          <p:cNvSpPr/>
          <p:nvPr/>
        </p:nvSpPr>
        <p:spPr>
          <a:xfrm>
            <a:off x="5428190" y="3478934"/>
            <a:ext cx="262387" cy="165340"/>
          </a:xfrm>
          <a:prstGeom prst="rect">
            <a:avLst/>
          </a:prstGeom>
          <a:solidFill>
            <a:srgbClr val="68A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4B30AC-B105-ADA8-0B28-976440E78BB1}"/>
              </a:ext>
            </a:extLst>
          </p:cNvPr>
          <p:cNvSpPr/>
          <p:nvPr/>
        </p:nvSpPr>
        <p:spPr>
          <a:xfrm>
            <a:off x="5428190" y="3699805"/>
            <a:ext cx="262387" cy="165340"/>
          </a:xfrm>
          <a:prstGeom prst="rect">
            <a:avLst/>
          </a:prstGeom>
          <a:solidFill>
            <a:srgbClr val="1C5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52A6A7B-24AF-D64B-66BF-E629725153DD}"/>
              </a:ext>
            </a:extLst>
          </p:cNvPr>
          <p:cNvSpPr/>
          <p:nvPr/>
        </p:nvSpPr>
        <p:spPr>
          <a:xfrm>
            <a:off x="5428190" y="3909630"/>
            <a:ext cx="262387" cy="165340"/>
          </a:xfrm>
          <a:prstGeom prst="rect">
            <a:avLst/>
          </a:prstGeom>
          <a:solidFill>
            <a:srgbClr val="CCB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2FCDFD8-6587-9FDF-92E1-BF5AB1454A45}"/>
              </a:ext>
            </a:extLst>
          </p:cNvPr>
          <p:cNvSpPr/>
          <p:nvPr/>
        </p:nvSpPr>
        <p:spPr>
          <a:xfrm>
            <a:off x="5428190" y="4119456"/>
            <a:ext cx="262387" cy="165340"/>
          </a:xfrm>
          <a:prstGeom prst="rect">
            <a:avLst/>
          </a:prstGeom>
          <a:solidFill>
            <a:srgbClr val="DCD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96F567-6B26-8B06-D076-A07BD1477D0F}"/>
              </a:ext>
            </a:extLst>
          </p:cNvPr>
          <p:cNvSpPr/>
          <p:nvPr/>
        </p:nvSpPr>
        <p:spPr>
          <a:xfrm>
            <a:off x="5428190" y="4340326"/>
            <a:ext cx="262387" cy="165340"/>
          </a:xfrm>
          <a:prstGeom prst="rect">
            <a:avLst/>
          </a:prstGeom>
          <a:solidFill>
            <a:srgbClr val="B5C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2C3E62C-F360-2298-7D68-7EF6108E7713}"/>
              </a:ext>
            </a:extLst>
          </p:cNvPr>
          <p:cNvSpPr/>
          <p:nvPr/>
        </p:nvSpPr>
        <p:spPr>
          <a:xfrm>
            <a:off x="5428190" y="4572239"/>
            <a:ext cx="262387" cy="165340"/>
          </a:xfrm>
          <a:prstGeom prst="rect">
            <a:avLst/>
          </a:prstGeom>
          <a:solidFill>
            <a:srgbClr val="AB6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706A1EA-86A5-7C3F-416F-2B79057543A9}"/>
              </a:ext>
            </a:extLst>
          </p:cNvPr>
          <p:cNvSpPr/>
          <p:nvPr/>
        </p:nvSpPr>
        <p:spPr>
          <a:xfrm>
            <a:off x="5428190" y="4804152"/>
            <a:ext cx="262387" cy="165340"/>
          </a:xfrm>
          <a:prstGeom prst="rect">
            <a:avLst/>
          </a:prstGeom>
          <a:solidFill>
            <a:srgbClr val="DFD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FBB728E-8704-8039-2BFE-F30EE03C11F1}"/>
              </a:ext>
            </a:extLst>
          </p:cNvPr>
          <p:cNvSpPr/>
          <p:nvPr/>
        </p:nvSpPr>
        <p:spPr>
          <a:xfrm>
            <a:off x="5428190" y="5013978"/>
            <a:ext cx="262387" cy="165340"/>
          </a:xfrm>
          <a:prstGeom prst="rect">
            <a:avLst/>
          </a:prstGeom>
          <a:solidFill>
            <a:srgbClr val="B8D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A6041CA-60E6-8990-804B-E071DDBE86F0}"/>
              </a:ext>
            </a:extLst>
          </p:cNvPr>
          <p:cNvSpPr/>
          <p:nvPr/>
        </p:nvSpPr>
        <p:spPr>
          <a:xfrm>
            <a:off x="5428190" y="5223804"/>
            <a:ext cx="262387" cy="165340"/>
          </a:xfrm>
          <a:prstGeom prst="rect">
            <a:avLst/>
          </a:prstGeom>
          <a:solidFill>
            <a:srgbClr val="6C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61625D5-9785-DF6B-072F-8823F088E9EC}"/>
              </a:ext>
            </a:extLst>
          </p:cNvPr>
          <p:cNvSpPr/>
          <p:nvPr/>
        </p:nvSpPr>
        <p:spPr>
          <a:xfrm>
            <a:off x="5428190" y="5455717"/>
            <a:ext cx="262387" cy="165340"/>
          </a:xfrm>
          <a:prstGeom prst="rect">
            <a:avLst/>
          </a:prstGeom>
          <a:solidFill>
            <a:srgbClr val="B3A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3B99FA0-CC15-CBA3-EEE6-2A851DD7337E}"/>
              </a:ext>
            </a:extLst>
          </p:cNvPr>
          <p:cNvSpPr/>
          <p:nvPr/>
        </p:nvSpPr>
        <p:spPr>
          <a:xfrm>
            <a:off x="5428190" y="2407717"/>
            <a:ext cx="262387" cy="165340"/>
          </a:xfrm>
          <a:prstGeom prst="rect">
            <a:avLst/>
          </a:prstGeom>
          <a:solidFill>
            <a:srgbClr val="466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FD5CB2C-417A-6D8A-92E3-4CA9333F77F0}"/>
              </a:ext>
            </a:extLst>
          </p:cNvPr>
          <p:cNvSpPr txBox="1"/>
          <p:nvPr/>
        </p:nvSpPr>
        <p:spPr>
          <a:xfrm>
            <a:off x="5645861" y="2367434"/>
            <a:ext cx="15990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Open Water</a:t>
            </a:r>
          </a:p>
        </p:txBody>
      </p:sp>
      <p:sp>
        <p:nvSpPr>
          <p:cNvPr id="48" name="TextBox 47">
            <a:extLst>
              <a:ext uri="{FF2B5EF4-FFF2-40B4-BE49-F238E27FC236}">
                <a16:creationId xmlns:a16="http://schemas.microsoft.com/office/drawing/2014/main" id="{7157075F-A1D7-BB26-82B4-5DC789D01665}"/>
              </a:ext>
            </a:extLst>
          </p:cNvPr>
          <p:cNvSpPr txBox="1"/>
          <p:nvPr/>
        </p:nvSpPr>
        <p:spPr>
          <a:xfrm>
            <a:off x="5654721" y="2579570"/>
            <a:ext cx="180882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Developed, Open Space</a:t>
            </a:r>
            <a:endParaRPr lang="en-US" sz="1000">
              <a:latin typeface="Century Gothic"/>
              <a:cs typeface="Calibri"/>
            </a:endParaRPr>
          </a:p>
        </p:txBody>
      </p:sp>
      <p:sp>
        <p:nvSpPr>
          <p:cNvPr id="49" name="TextBox 48">
            <a:extLst>
              <a:ext uri="{FF2B5EF4-FFF2-40B4-BE49-F238E27FC236}">
                <a16:creationId xmlns:a16="http://schemas.microsoft.com/office/drawing/2014/main" id="{F05FEA1E-7762-964F-ED94-9A2F0039413C}"/>
              </a:ext>
            </a:extLst>
          </p:cNvPr>
          <p:cNvSpPr txBox="1"/>
          <p:nvPr/>
        </p:nvSpPr>
        <p:spPr>
          <a:xfrm>
            <a:off x="5645860" y="2749589"/>
            <a:ext cx="174256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Developed, Low Intensity</a:t>
            </a:r>
            <a:endParaRPr lang="en-US" sz="1000">
              <a:latin typeface="Century Gothic"/>
              <a:cs typeface="Calibri"/>
            </a:endParaRPr>
          </a:p>
        </p:txBody>
      </p:sp>
      <p:sp>
        <p:nvSpPr>
          <p:cNvPr id="50" name="TextBox 49">
            <a:extLst>
              <a:ext uri="{FF2B5EF4-FFF2-40B4-BE49-F238E27FC236}">
                <a16:creationId xmlns:a16="http://schemas.microsoft.com/office/drawing/2014/main" id="{29C724AB-BDD7-11BF-01FF-B6A350CAD492}"/>
              </a:ext>
            </a:extLst>
          </p:cNvPr>
          <p:cNvSpPr txBox="1"/>
          <p:nvPr/>
        </p:nvSpPr>
        <p:spPr>
          <a:xfrm>
            <a:off x="5645860" y="3005535"/>
            <a:ext cx="18494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Developed, Med. Intensity</a:t>
            </a:r>
            <a:endParaRPr lang="en-US" sz="1000">
              <a:latin typeface="Century Gothic"/>
            </a:endParaRPr>
          </a:p>
        </p:txBody>
      </p:sp>
      <p:sp>
        <p:nvSpPr>
          <p:cNvPr id="51" name="TextBox 50">
            <a:extLst>
              <a:ext uri="{FF2B5EF4-FFF2-40B4-BE49-F238E27FC236}">
                <a16:creationId xmlns:a16="http://schemas.microsoft.com/office/drawing/2014/main" id="{B2914C55-B219-7D3E-86CF-9E69A4CDD222}"/>
              </a:ext>
            </a:extLst>
          </p:cNvPr>
          <p:cNvSpPr txBox="1"/>
          <p:nvPr/>
        </p:nvSpPr>
        <p:spPr>
          <a:xfrm>
            <a:off x="5638999" y="3215908"/>
            <a:ext cx="21290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Developed, High Intensity</a:t>
            </a:r>
            <a:endParaRPr lang="en-US" sz="1000">
              <a:latin typeface="Century Gothic"/>
            </a:endParaRPr>
          </a:p>
        </p:txBody>
      </p:sp>
      <p:sp>
        <p:nvSpPr>
          <p:cNvPr id="52" name="TextBox 51">
            <a:extLst>
              <a:ext uri="{FF2B5EF4-FFF2-40B4-BE49-F238E27FC236}">
                <a16:creationId xmlns:a16="http://schemas.microsoft.com/office/drawing/2014/main" id="{15A285EE-24C3-F51F-ED25-145F627B52CA}"/>
              </a:ext>
            </a:extLst>
          </p:cNvPr>
          <p:cNvSpPr txBox="1"/>
          <p:nvPr/>
        </p:nvSpPr>
        <p:spPr>
          <a:xfrm>
            <a:off x="5654721" y="3440963"/>
            <a:ext cx="18861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Deciduous Forest</a:t>
            </a:r>
            <a:endParaRPr lang="en-US" sz="1000">
              <a:latin typeface="Century Gothic"/>
            </a:endParaRPr>
          </a:p>
        </p:txBody>
      </p:sp>
      <p:sp>
        <p:nvSpPr>
          <p:cNvPr id="53" name="TextBox 52">
            <a:extLst>
              <a:ext uri="{FF2B5EF4-FFF2-40B4-BE49-F238E27FC236}">
                <a16:creationId xmlns:a16="http://schemas.microsoft.com/office/drawing/2014/main" id="{C06A34F0-EE09-8A20-D6BB-E436DDFA9AE4}"/>
              </a:ext>
            </a:extLst>
          </p:cNvPr>
          <p:cNvSpPr txBox="1"/>
          <p:nvPr/>
        </p:nvSpPr>
        <p:spPr>
          <a:xfrm>
            <a:off x="5654721" y="3655154"/>
            <a:ext cx="15990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Evergreen Forest</a:t>
            </a:r>
            <a:endParaRPr lang="en-US" sz="1000">
              <a:latin typeface="Century Gothic"/>
              <a:cs typeface="Calibri"/>
            </a:endParaRPr>
          </a:p>
        </p:txBody>
      </p:sp>
      <p:sp>
        <p:nvSpPr>
          <p:cNvPr id="54" name="TextBox 53">
            <a:extLst>
              <a:ext uri="{FF2B5EF4-FFF2-40B4-BE49-F238E27FC236}">
                <a16:creationId xmlns:a16="http://schemas.microsoft.com/office/drawing/2014/main" id="{250092A7-2E65-4D96-2896-58BA725619B4}"/>
              </a:ext>
            </a:extLst>
          </p:cNvPr>
          <p:cNvSpPr txBox="1"/>
          <p:nvPr/>
        </p:nvSpPr>
        <p:spPr>
          <a:xfrm>
            <a:off x="5654720" y="3871658"/>
            <a:ext cx="15990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Shrub/Scrub</a:t>
            </a:r>
            <a:endParaRPr lang="en-US" sz="1000">
              <a:latin typeface="Century Gothic"/>
            </a:endParaRPr>
          </a:p>
        </p:txBody>
      </p:sp>
      <p:sp>
        <p:nvSpPr>
          <p:cNvPr id="55" name="TextBox 54">
            <a:extLst>
              <a:ext uri="{FF2B5EF4-FFF2-40B4-BE49-F238E27FC236}">
                <a16:creationId xmlns:a16="http://schemas.microsoft.com/office/drawing/2014/main" id="{F2ABED5E-94D3-5740-FD41-74A0F9715111}"/>
              </a:ext>
            </a:extLst>
          </p:cNvPr>
          <p:cNvSpPr txBox="1"/>
          <p:nvPr/>
        </p:nvSpPr>
        <p:spPr>
          <a:xfrm>
            <a:off x="5654720" y="4092527"/>
            <a:ext cx="15990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Hay/Pasture</a:t>
            </a:r>
            <a:endParaRPr lang="en-US" sz="1000">
              <a:latin typeface="Century Gothic"/>
              <a:cs typeface="Calibri"/>
            </a:endParaRPr>
          </a:p>
        </p:txBody>
      </p:sp>
      <p:sp>
        <p:nvSpPr>
          <p:cNvPr id="56" name="TextBox 55">
            <a:extLst>
              <a:ext uri="{FF2B5EF4-FFF2-40B4-BE49-F238E27FC236}">
                <a16:creationId xmlns:a16="http://schemas.microsoft.com/office/drawing/2014/main" id="{2E019C8B-BCF5-1F1B-8DD0-C127EF30A511}"/>
              </a:ext>
            </a:extLst>
          </p:cNvPr>
          <p:cNvSpPr txBox="1"/>
          <p:nvPr/>
        </p:nvSpPr>
        <p:spPr>
          <a:xfrm>
            <a:off x="5654720" y="4302353"/>
            <a:ext cx="15990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Mixed Forest</a:t>
            </a:r>
            <a:endParaRPr lang="en-US" sz="1000">
              <a:latin typeface="Century Gothic"/>
            </a:endParaRPr>
          </a:p>
        </p:txBody>
      </p:sp>
      <p:sp>
        <p:nvSpPr>
          <p:cNvPr id="57" name="TextBox 56">
            <a:extLst>
              <a:ext uri="{FF2B5EF4-FFF2-40B4-BE49-F238E27FC236}">
                <a16:creationId xmlns:a16="http://schemas.microsoft.com/office/drawing/2014/main" id="{8906BB45-E147-46B0-AF46-3C33B37B8452}"/>
              </a:ext>
            </a:extLst>
          </p:cNvPr>
          <p:cNvSpPr txBox="1"/>
          <p:nvPr/>
        </p:nvSpPr>
        <p:spPr>
          <a:xfrm>
            <a:off x="5654721" y="4534267"/>
            <a:ext cx="15990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Cultivated Crops</a:t>
            </a:r>
            <a:endParaRPr lang="en-US" sz="1000">
              <a:latin typeface="Century Gothic"/>
            </a:endParaRPr>
          </a:p>
        </p:txBody>
      </p:sp>
      <p:sp>
        <p:nvSpPr>
          <p:cNvPr id="58" name="TextBox 57">
            <a:extLst>
              <a:ext uri="{FF2B5EF4-FFF2-40B4-BE49-F238E27FC236}">
                <a16:creationId xmlns:a16="http://schemas.microsoft.com/office/drawing/2014/main" id="{ED214ED8-153A-9A29-1B26-CFB2FFB0CA04}"/>
              </a:ext>
            </a:extLst>
          </p:cNvPr>
          <p:cNvSpPr txBox="1"/>
          <p:nvPr/>
        </p:nvSpPr>
        <p:spPr>
          <a:xfrm>
            <a:off x="5659087" y="4759502"/>
            <a:ext cx="15990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Herbaceous</a:t>
            </a:r>
            <a:endParaRPr lang="en-US" sz="1000">
              <a:latin typeface="Century Gothic"/>
            </a:endParaRPr>
          </a:p>
        </p:txBody>
      </p:sp>
      <p:sp>
        <p:nvSpPr>
          <p:cNvPr id="59" name="TextBox 58">
            <a:extLst>
              <a:ext uri="{FF2B5EF4-FFF2-40B4-BE49-F238E27FC236}">
                <a16:creationId xmlns:a16="http://schemas.microsoft.com/office/drawing/2014/main" id="{0A988E27-BA38-4E12-C476-ABD2E17DC372}"/>
              </a:ext>
            </a:extLst>
          </p:cNvPr>
          <p:cNvSpPr txBox="1"/>
          <p:nvPr/>
        </p:nvSpPr>
        <p:spPr>
          <a:xfrm>
            <a:off x="5645860" y="4973694"/>
            <a:ext cx="15990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Woody Wetlands</a:t>
            </a:r>
            <a:endParaRPr lang="en-US" sz="1000">
              <a:latin typeface="Century Gothic"/>
            </a:endParaRPr>
          </a:p>
        </p:txBody>
      </p:sp>
      <p:sp>
        <p:nvSpPr>
          <p:cNvPr id="60" name="TextBox 59">
            <a:extLst>
              <a:ext uri="{FF2B5EF4-FFF2-40B4-BE49-F238E27FC236}">
                <a16:creationId xmlns:a16="http://schemas.microsoft.com/office/drawing/2014/main" id="{2999FB56-CEA7-ABDB-CC34-0A494DFF32C2}"/>
              </a:ext>
            </a:extLst>
          </p:cNvPr>
          <p:cNvSpPr txBox="1"/>
          <p:nvPr/>
        </p:nvSpPr>
        <p:spPr>
          <a:xfrm>
            <a:off x="5634434" y="5185649"/>
            <a:ext cx="261230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Emergent Herb. Wetlands</a:t>
            </a:r>
            <a:endParaRPr lang="en-US" sz="1000">
              <a:latin typeface="Century Gothic"/>
            </a:endParaRPr>
          </a:p>
        </p:txBody>
      </p:sp>
      <p:sp>
        <p:nvSpPr>
          <p:cNvPr id="61" name="TextBox 60">
            <a:extLst>
              <a:ext uri="{FF2B5EF4-FFF2-40B4-BE49-F238E27FC236}">
                <a16:creationId xmlns:a16="http://schemas.microsoft.com/office/drawing/2014/main" id="{425F2629-C34B-1022-B5BA-79165E8CE87E}"/>
              </a:ext>
            </a:extLst>
          </p:cNvPr>
          <p:cNvSpPr txBox="1"/>
          <p:nvPr/>
        </p:nvSpPr>
        <p:spPr>
          <a:xfrm>
            <a:off x="5632491" y="5437338"/>
            <a:ext cx="15990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mn-lt"/>
                <a:cs typeface="+mn-lt"/>
              </a:rPr>
              <a:t>Barren Land</a:t>
            </a:r>
            <a:endParaRPr lang="en-US" sz="1000">
              <a:latin typeface="Century Gothic"/>
            </a:endParaRPr>
          </a:p>
        </p:txBody>
      </p:sp>
      <p:sp>
        <p:nvSpPr>
          <p:cNvPr id="43" name="TextBox 42">
            <a:extLst>
              <a:ext uri="{FF2B5EF4-FFF2-40B4-BE49-F238E27FC236}">
                <a16:creationId xmlns:a16="http://schemas.microsoft.com/office/drawing/2014/main" id="{0A8D8852-7DAF-4455-93A9-19ED086D7FA7}"/>
              </a:ext>
            </a:extLst>
          </p:cNvPr>
          <p:cNvSpPr txBox="1"/>
          <p:nvPr/>
        </p:nvSpPr>
        <p:spPr>
          <a:xfrm>
            <a:off x="545791" y="6052017"/>
            <a:ext cx="5093208" cy="307777"/>
          </a:xfrm>
          <a:prstGeom prst="rect">
            <a:avLst/>
          </a:prstGeom>
          <a:noFill/>
        </p:spPr>
        <p:txBody>
          <a:bodyPr wrap="square">
            <a:spAutoFit/>
          </a:bodyPr>
          <a:lstStyle/>
          <a:p>
            <a:r>
              <a:rPr lang="en-US" sz="700" dirty="0">
                <a:solidFill>
                  <a:schemeClr val="bg1">
                    <a:lumMod val="50000"/>
                  </a:schemeClr>
                </a:solidFill>
                <a:latin typeface="Century Gothic" panose="020B0502020202020204" pitchFamily="34" charset="0"/>
              </a:rPr>
              <a:t>Basemap Citation: Esri, HERE, Garmin, SafeGraph, METI/NASA, USGS, Bureau of Land Management, EPA, NPS, USDA, Esri, NASA, NGA, USGS</a:t>
            </a:r>
            <a:endParaRPr lang="en-US" sz="700" dirty="0">
              <a:solidFill>
                <a:schemeClr val="bg1">
                  <a:lumMod val="50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184937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35313E-6EF8-1D92-3B18-A36D86D111DF}"/>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Limitations and Uncertainties</a:t>
            </a:r>
            <a:endParaRPr lang="en-US"/>
          </a:p>
        </p:txBody>
      </p:sp>
      <p:sp>
        <p:nvSpPr>
          <p:cNvPr id="3" name="Text Placeholder 3">
            <a:extLst>
              <a:ext uri="{FF2B5EF4-FFF2-40B4-BE49-F238E27FC236}">
                <a16:creationId xmlns:a16="http://schemas.microsoft.com/office/drawing/2014/main" id="{211F8346-D8C0-3A2D-6348-C8B3B0C006D3}"/>
              </a:ext>
            </a:extLst>
          </p:cNvPr>
          <p:cNvSpPr txBox="1">
            <a:spLocks/>
          </p:cNvSpPr>
          <p:nvPr/>
        </p:nvSpPr>
        <p:spPr>
          <a:xfrm>
            <a:off x="266700" y="1368405"/>
            <a:ext cx="4942609"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r>
              <a:rPr lang="en-US" sz="2400" dirty="0">
                <a:solidFill>
                  <a:schemeClr val="tx1">
                    <a:lumMod val="75000"/>
                    <a:lumOff val="25000"/>
                  </a:schemeClr>
                </a:solidFill>
                <a:latin typeface="Century Gothic"/>
              </a:rPr>
              <a:t>Often missed storm runoff events because of </a:t>
            </a:r>
            <a:r>
              <a:rPr lang="en-US" sz="2400" b="1" dirty="0">
                <a:solidFill>
                  <a:schemeClr val="accent2"/>
                </a:solidFill>
                <a:latin typeface="Century Gothic"/>
              </a:rPr>
              <a:t>clouds</a:t>
            </a:r>
          </a:p>
          <a:p>
            <a:pPr marL="342900" indent="-342900">
              <a:lnSpc>
                <a:spcPct val="100000"/>
              </a:lnSpc>
              <a:spcAft>
                <a:spcPts val="600"/>
              </a:spcAft>
              <a:buClr>
                <a:srgbClr val="4DAEB3"/>
              </a:buClr>
              <a:buFont typeface="Webdings" panose="05030102010509060703" pitchFamily="18" charset="2"/>
              <a:buChar char=""/>
            </a:pPr>
            <a:endParaRPr lang="en-US" sz="2400" b="1" dirty="0">
              <a:solidFill>
                <a:schemeClr val="accent2"/>
              </a:solidFill>
              <a:latin typeface="Century Gothic"/>
            </a:endParaRPr>
          </a:p>
          <a:p>
            <a:pPr marL="342900" indent="-342900">
              <a:lnSpc>
                <a:spcPct val="100000"/>
              </a:lnSpc>
              <a:spcAft>
                <a:spcPts val="600"/>
              </a:spcAft>
              <a:buClr>
                <a:srgbClr val="4DAEB3"/>
              </a:buClr>
              <a:buFont typeface="Webdings" panose="05030102010509060703" pitchFamily="18" charset="2"/>
              <a:buChar char=""/>
            </a:pPr>
            <a:r>
              <a:rPr lang="en-US" sz="2400" b="1" dirty="0">
                <a:solidFill>
                  <a:schemeClr val="accent2"/>
                </a:solidFill>
                <a:latin typeface="Century Gothic"/>
              </a:rPr>
              <a:t>Spectral data quality</a:t>
            </a:r>
          </a:p>
          <a:p>
            <a:pPr marL="342900" indent="-342900">
              <a:lnSpc>
                <a:spcPct val="100000"/>
              </a:lnSpc>
              <a:spcAft>
                <a:spcPts val="600"/>
              </a:spcAft>
              <a:buClr>
                <a:srgbClr val="4DAEB3"/>
              </a:buClr>
              <a:buFont typeface="Webdings" panose="05030102010509060703" pitchFamily="18" charset="2"/>
              <a:buChar char=""/>
            </a:pPr>
            <a:endParaRPr lang="en-US" sz="2400" dirty="0">
              <a:solidFill>
                <a:srgbClr val="404040"/>
              </a:solidFill>
              <a:latin typeface="Century Gothic"/>
            </a:endParaRPr>
          </a:p>
          <a:p>
            <a:pPr marL="342900" indent="-342900">
              <a:lnSpc>
                <a:spcPct val="100000"/>
              </a:lnSpc>
              <a:spcAft>
                <a:spcPts val="600"/>
              </a:spcAft>
              <a:buClr>
                <a:srgbClr val="4DAEB3"/>
              </a:buClr>
              <a:buFont typeface="Webdings" panose="05030102010509060703" pitchFamily="18" charset="2"/>
              <a:buChar char=""/>
            </a:pPr>
            <a:r>
              <a:rPr lang="en-US" sz="2400" dirty="0">
                <a:solidFill>
                  <a:schemeClr val="tx1">
                    <a:lumMod val="75000"/>
                    <a:lumOff val="25000"/>
                  </a:schemeClr>
                </a:solidFill>
                <a:latin typeface="Century Gothic"/>
              </a:rPr>
              <a:t>Spatial resolution of </a:t>
            </a:r>
            <a:r>
              <a:rPr lang="en-US" sz="2400" b="1" dirty="0">
                <a:solidFill>
                  <a:schemeClr val="accent2"/>
                </a:solidFill>
                <a:latin typeface="Century Gothic"/>
              </a:rPr>
              <a:t>precipitation</a:t>
            </a:r>
            <a:r>
              <a:rPr lang="en-US" sz="2400" dirty="0">
                <a:solidFill>
                  <a:schemeClr val="accent2"/>
                </a:solidFill>
                <a:latin typeface="Century Gothic"/>
              </a:rPr>
              <a:t> </a:t>
            </a:r>
            <a:r>
              <a:rPr lang="en-US" sz="2400" dirty="0">
                <a:solidFill>
                  <a:schemeClr val="tx1">
                    <a:lumMod val="75000"/>
                    <a:lumOff val="25000"/>
                  </a:schemeClr>
                </a:solidFill>
                <a:latin typeface="Century Gothic"/>
              </a:rPr>
              <a:t>data (10km)</a:t>
            </a:r>
          </a:p>
          <a:p>
            <a:pPr marL="0" indent="0">
              <a:lnSpc>
                <a:spcPct val="100000"/>
              </a:lnSpc>
              <a:spcAft>
                <a:spcPts val="600"/>
              </a:spcAft>
              <a:buClr>
                <a:srgbClr val="4DAEB3"/>
              </a:buClr>
              <a:buNone/>
            </a:pPr>
            <a:endParaRPr lang="en-US" sz="2400" dirty="0">
              <a:solidFill>
                <a:schemeClr val="tx1">
                  <a:lumMod val="75000"/>
                  <a:lumOff val="25000"/>
                </a:schemeClr>
              </a:solidFill>
              <a:latin typeface="Century Gothic"/>
            </a:endParaRPr>
          </a:p>
        </p:txBody>
      </p:sp>
      <p:pic>
        <p:nvPicPr>
          <p:cNvPr id="2" name="Picture 7">
            <a:extLst>
              <a:ext uri="{FF2B5EF4-FFF2-40B4-BE49-F238E27FC236}">
                <a16:creationId xmlns:a16="http://schemas.microsoft.com/office/drawing/2014/main" id="{878FEC1D-AA62-2F33-9C6F-80B9F8BF273D}"/>
              </a:ext>
            </a:extLst>
          </p:cNvPr>
          <p:cNvPicPr>
            <a:picLocks noChangeAspect="1"/>
          </p:cNvPicPr>
          <p:nvPr/>
        </p:nvPicPr>
        <p:blipFill rotWithShape="1">
          <a:blip r:embed="rId3"/>
          <a:srcRect l="123" t="14438" r="-123" b="11352"/>
          <a:stretch/>
        </p:blipFill>
        <p:spPr>
          <a:xfrm>
            <a:off x="5278437" y="1169234"/>
            <a:ext cx="6477006" cy="1098960"/>
          </a:xfrm>
          <a:prstGeom prst="rect">
            <a:avLst/>
          </a:prstGeom>
        </p:spPr>
      </p:pic>
      <p:pic>
        <p:nvPicPr>
          <p:cNvPr id="10" name="Picture 11" descr="Map&#10;&#10;Description automatically generated">
            <a:extLst>
              <a:ext uri="{FF2B5EF4-FFF2-40B4-BE49-F238E27FC236}">
                <a16:creationId xmlns:a16="http://schemas.microsoft.com/office/drawing/2014/main" id="{9BC6F7E9-3D72-BF83-D7A2-1C157204EBDD}"/>
              </a:ext>
            </a:extLst>
          </p:cNvPr>
          <p:cNvPicPr>
            <a:picLocks noChangeAspect="1"/>
          </p:cNvPicPr>
          <p:nvPr/>
        </p:nvPicPr>
        <p:blipFill rotWithShape="1">
          <a:blip r:embed="rId4"/>
          <a:srcRect l="242" t="23860" r="207" b="649"/>
          <a:stretch/>
        </p:blipFill>
        <p:spPr>
          <a:xfrm>
            <a:off x="5285011" y="4373317"/>
            <a:ext cx="6469558" cy="1820985"/>
          </a:xfrm>
          <a:prstGeom prst="rect">
            <a:avLst/>
          </a:prstGeom>
        </p:spPr>
      </p:pic>
      <p:pic>
        <p:nvPicPr>
          <p:cNvPr id="5" name="Picture 5" descr="Background pattern&#10;&#10;Description automatically generated">
            <a:extLst>
              <a:ext uri="{FF2B5EF4-FFF2-40B4-BE49-F238E27FC236}">
                <a16:creationId xmlns:a16="http://schemas.microsoft.com/office/drawing/2014/main" id="{BB10A0DC-191B-BE10-10D3-5F4B032FB57C}"/>
              </a:ext>
            </a:extLst>
          </p:cNvPr>
          <p:cNvPicPr>
            <a:picLocks noChangeAspect="1"/>
          </p:cNvPicPr>
          <p:nvPr/>
        </p:nvPicPr>
        <p:blipFill rotWithShape="1">
          <a:blip r:embed="rId5"/>
          <a:srcRect l="8" t="8054" r="198" b="19463"/>
          <a:stretch/>
        </p:blipFill>
        <p:spPr>
          <a:xfrm>
            <a:off x="5280296" y="2673322"/>
            <a:ext cx="6513936" cy="1390664"/>
          </a:xfrm>
          <a:prstGeom prst="rect">
            <a:avLst/>
          </a:prstGeom>
        </p:spPr>
      </p:pic>
    </p:spTree>
    <p:extLst>
      <p:ext uri="{BB962C8B-B14F-4D97-AF65-F5344CB8AC3E}">
        <p14:creationId xmlns:p14="http://schemas.microsoft.com/office/powerpoint/2010/main" val="644449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7C92A5-42F8-07F1-2F01-30DB941591C4}"/>
              </a:ext>
            </a:extLst>
          </p:cNvPr>
          <p:cNvSpPr txBox="1">
            <a:spLocks/>
          </p:cNvSpPr>
          <p:nvPr/>
        </p:nvSpPr>
        <p:spPr>
          <a:xfrm>
            <a:off x="471055" y="366205"/>
            <a:ext cx="10678858"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Conclusions</a:t>
            </a:r>
            <a:endParaRPr lang="en-US"/>
          </a:p>
        </p:txBody>
      </p:sp>
      <p:pic>
        <p:nvPicPr>
          <p:cNvPr id="5" name="Picture 4" descr="A picture containing outdoor, sky, water, river&#10;&#10;Description automatically generated">
            <a:extLst>
              <a:ext uri="{FF2B5EF4-FFF2-40B4-BE49-F238E27FC236}">
                <a16:creationId xmlns:a16="http://schemas.microsoft.com/office/drawing/2014/main" id="{3E8D3533-66E4-48D8-8F0E-E48B46246E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562" y="1471848"/>
            <a:ext cx="6392247" cy="4795818"/>
          </a:xfrm>
          <a:prstGeom prst="rect">
            <a:avLst/>
          </a:prstGeom>
        </p:spPr>
      </p:pic>
      <p:sp>
        <p:nvSpPr>
          <p:cNvPr id="6" name="TextBox 5">
            <a:extLst>
              <a:ext uri="{FF2B5EF4-FFF2-40B4-BE49-F238E27FC236}">
                <a16:creationId xmlns:a16="http://schemas.microsoft.com/office/drawing/2014/main" id="{A1AF56A1-6A87-4E6B-A36E-2D29017DE904}"/>
              </a:ext>
            </a:extLst>
          </p:cNvPr>
          <p:cNvSpPr txBox="1"/>
          <p:nvPr/>
        </p:nvSpPr>
        <p:spPr>
          <a:xfrm>
            <a:off x="42112" y="6249671"/>
            <a:ext cx="5566064" cy="230832"/>
          </a:xfrm>
          <a:prstGeom prst="rect">
            <a:avLst/>
          </a:prstGeom>
          <a:noFill/>
        </p:spPr>
        <p:txBody>
          <a:bodyPr wrap="square" lIns="91440" tIns="45720" rIns="91440" bIns="45720" rtlCol="0" anchor="t">
            <a:spAutoFit/>
          </a:bodyPr>
          <a:lstStyle/>
          <a:p>
            <a:r>
              <a:rPr lang="en-US" sz="900" dirty="0">
                <a:solidFill>
                  <a:schemeClr val="tx1">
                    <a:lumMod val="75000"/>
                    <a:lumOff val="25000"/>
                  </a:schemeClr>
                </a:solidFill>
                <a:latin typeface="Century Gothic"/>
              </a:rPr>
              <a:t>Image: Carmen McIntyre</a:t>
            </a:r>
          </a:p>
        </p:txBody>
      </p:sp>
      <p:sp>
        <p:nvSpPr>
          <p:cNvPr id="7" name="Text Placeholder 3">
            <a:extLst>
              <a:ext uri="{FF2B5EF4-FFF2-40B4-BE49-F238E27FC236}">
                <a16:creationId xmlns:a16="http://schemas.microsoft.com/office/drawing/2014/main" id="{35369515-4700-46A5-B19E-9BA7AC758C82}"/>
              </a:ext>
            </a:extLst>
          </p:cNvPr>
          <p:cNvSpPr txBox="1">
            <a:spLocks/>
          </p:cNvSpPr>
          <p:nvPr/>
        </p:nvSpPr>
        <p:spPr>
          <a:xfrm>
            <a:off x="6219661" y="1368615"/>
            <a:ext cx="5566064" cy="4929182"/>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r>
              <a:rPr lang="en-US" sz="2400" b="0" i="0" u="none" strike="noStrike" dirty="0">
                <a:solidFill>
                  <a:srgbClr val="404040"/>
                </a:solidFill>
                <a:effectLst/>
                <a:latin typeface="Century Gothic" panose="020B0502020202020204" pitchFamily="34" charset="0"/>
              </a:rPr>
              <a:t>Remote sensing allows watershed managers to investigate sources of turbidity spatially</a:t>
            </a:r>
          </a:p>
          <a:p>
            <a:pPr marL="342900" indent="-342900">
              <a:lnSpc>
                <a:spcPct val="100000"/>
              </a:lnSpc>
              <a:spcAft>
                <a:spcPts val="600"/>
              </a:spcAft>
              <a:buClr>
                <a:srgbClr val="4DAEB3"/>
              </a:buClr>
              <a:buFont typeface="Webdings" panose="05030102010509060703" pitchFamily="18" charset="2"/>
              <a:buChar char=""/>
            </a:pPr>
            <a:r>
              <a:rPr lang="en-US" sz="2400" dirty="0">
                <a:solidFill>
                  <a:srgbClr val="404040"/>
                </a:solidFill>
                <a:latin typeface="Century Gothic" panose="020B0502020202020204" pitchFamily="34" charset="0"/>
              </a:rPr>
              <a:t>Sediment plumes from small tributaries were clearly visible on multiple days</a:t>
            </a:r>
            <a:endParaRPr lang="en-US" sz="3600" b="1" dirty="0">
              <a:solidFill>
                <a:schemeClr val="accent2"/>
              </a:solidFill>
              <a:latin typeface="Century Gothic"/>
            </a:endParaRPr>
          </a:p>
          <a:p>
            <a:pPr marL="342900" indent="-342900">
              <a:lnSpc>
                <a:spcPct val="100000"/>
              </a:lnSpc>
              <a:spcAft>
                <a:spcPts val="600"/>
              </a:spcAft>
              <a:buClr>
                <a:srgbClr val="4DAEB3"/>
              </a:buClr>
              <a:buFont typeface="Webdings" panose="05030102010509060703" pitchFamily="18" charset="2"/>
              <a:buChar char=""/>
            </a:pPr>
            <a:r>
              <a:rPr lang="en-US" sz="2400" dirty="0" err="1">
                <a:solidFill>
                  <a:schemeClr val="tx1">
                    <a:lumMod val="75000"/>
                    <a:lumOff val="25000"/>
                  </a:schemeClr>
                </a:solidFill>
                <a:latin typeface="Century Gothic"/>
              </a:rPr>
              <a:t>PlanetScope</a:t>
            </a:r>
            <a:r>
              <a:rPr lang="en-US" sz="2400" dirty="0">
                <a:solidFill>
                  <a:schemeClr val="tx1">
                    <a:lumMod val="75000"/>
                    <a:lumOff val="25000"/>
                  </a:schemeClr>
                </a:solidFill>
                <a:latin typeface="Century Gothic"/>
              </a:rPr>
              <a:t> data provided a spatial resolution suitable for looking at a small river, but the spectral resolution may have caused challenges with data analysis</a:t>
            </a:r>
            <a:endParaRPr lang="en-US" sz="2400" dirty="0">
              <a:solidFill>
                <a:srgbClr val="404040"/>
              </a:solidFill>
              <a:latin typeface="Century Gothic"/>
            </a:endParaRPr>
          </a:p>
        </p:txBody>
      </p:sp>
    </p:spTree>
    <p:extLst>
      <p:ext uri="{BB962C8B-B14F-4D97-AF65-F5344CB8AC3E}">
        <p14:creationId xmlns:p14="http://schemas.microsoft.com/office/powerpoint/2010/main" val="4107410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descr="Map&#10;&#10;Description automatically generated">
            <a:extLst>
              <a:ext uri="{FF2B5EF4-FFF2-40B4-BE49-F238E27FC236}">
                <a16:creationId xmlns:a16="http://schemas.microsoft.com/office/drawing/2014/main" id="{944C1840-4169-0AC4-13DC-E3BB5BE9AC54}"/>
              </a:ext>
            </a:extLst>
          </p:cNvPr>
          <p:cNvPicPr>
            <a:picLocks noChangeAspect="1"/>
          </p:cNvPicPr>
          <p:nvPr/>
        </p:nvPicPr>
        <p:blipFill rotWithShape="1">
          <a:blip r:embed="rId3"/>
          <a:srcRect l="1639" t="1268" r="1230" b="4754"/>
          <a:stretch/>
        </p:blipFill>
        <p:spPr>
          <a:xfrm>
            <a:off x="6817978" y="258312"/>
            <a:ext cx="4352001" cy="5451538"/>
          </a:xfrm>
          <a:prstGeom prst="rect">
            <a:avLst/>
          </a:prstGeom>
        </p:spPr>
      </p:pic>
      <p:sp>
        <p:nvSpPr>
          <p:cNvPr id="3" name="Title 1">
            <a:extLst>
              <a:ext uri="{FF2B5EF4-FFF2-40B4-BE49-F238E27FC236}">
                <a16:creationId xmlns:a16="http://schemas.microsoft.com/office/drawing/2014/main" id="{1930C2C4-573B-71B4-2394-F3CE66315399}"/>
              </a:ext>
            </a:extLst>
          </p:cNvPr>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Project Location</a:t>
            </a:r>
            <a:endParaRPr lang="en-US" sz="4000">
              <a:solidFill>
                <a:srgbClr val="4DAEB3"/>
              </a:solidFill>
              <a:cs typeface="Calibri Light"/>
            </a:endParaRPr>
          </a:p>
        </p:txBody>
      </p:sp>
      <p:sp>
        <p:nvSpPr>
          <p:cNvPr id="5" name="Text Placeholder 5">
            <a:extLst>
              <a:ext uri="{FF2B5EF4-FFF2-40B4-BE49-F238E27FC236}">
                <a16:creationId xmlns:a16="http://schemas.microsoft.com/office/drawing/2014/main" id="{11063300-D844-BFDE-CD86-85B7A09E497B}"/>
              </a:ext>
            </a:extLst>
          </p:cNvPr>
          <p:cNvSpPr txBox="1">
            <a:spLocks/>
          </p:cNvSpPr>
          <p:nvPr/>
        </p:nvSpPr>
        <p:spPr>
          <a:xfrm>
            <a:off x="366252" y="1386062"/>
            <a:ext cx="5865340" cy="494582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b="1" dirty="0">
                <a:solidFill>
                  <a:srgbClr val="4DAEB3"/>
                </a:solidFill>
                <a:latin typeface="Century Gothic"/>
              </a:rPr>
              <a:t>Study Area</a:t>
            </a:r>
            <a:endParaRPr lang="en-US" dirty="0">
              <a:solidFill>
                <a:srgbClr val="404040"/>
              </a:solidFill>
              <a:latin typeface="Calibri" panose="020F0502020204030204"/>
              <a:cs typeface="Calibri"/>
            </a:endParaRPr>
          </a:p>
          <a:p>
            <a:pPr marL="800100" lvl="1"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Shoshone River</a:t>
            </a:r>
            <a:endParaRPr lang="en-US" dirty="0">
              <a:solidFill>
                <a:schemeClr val="tx1">
                  <a:lumMod val="75000"/>
                  <a:lumOff val="25000"/>
                </a:schemeClr>
              </a:solidFill>
              <a:latin typeface="Century Gothic"/>
              <a:cs typeface="Calibri" panose="020F0502020204030204"/>
            </a:endParaRPr>
          </a:p>
          <a:p>
            <a:pPr marL="1257300" lvl="2"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Buffalo Bill Dam to </a:t>
            </a:r>
            <a:r>
              <a:rPr lang="en-US" dirty="0" err="1">
                <a:solidFill>
                  <a:schemeClr val="tx1">
                    <a:lumMod val="75000"/>
                    <a:lumOff val="25000"/>
                  </a:schemeClr>
                </a:solidFill>
                <a:latin typeface="Century Gothic"/>
              </a:rPr>
              <a:t>Willwood</a:t>
            </a:r>
            <a:r>
              <a:rPr lang="en-US" dirty="0">
                <a:solidFill>
                  <a:schemeClr val="tx1">
                    <a:lumMod val="75000"/>
                    <a:lumOff val="25000"/>
                  </a:schemeClr>
                </a:solidFill>
                <a:latin typeface="Century Gothic"/>
              </a:rPr>
              <a:t> Dam</a:t>
            </a:r>
          </a:p>
          <a:p>
            <a:pPr marL="1257300" lvl="2"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Tributaries &amp; irrigation canals feed into the river</a:t>
            </a:r>
            <a:endParaRPr lang="en-US" dirty="0">
              <a:solidFill>
                <a:schemeClr val="tx1">
                  <a:lumMod val="75000"/>
                  <a:lumOff val="25000"/>
                </a:schemeClr>
              </a:solidFill>
              <a:latin typeface="Century Gothic"/>
              <a:cs typeface="Calibri" panose="020F0502020204030204"/>
            </a:endParaRPr>
          </a:p>
          <a:p>
            <a:pPr marL="800100" lvl="1"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Surrounded by mountains</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Annual precipitation: 10.5in</a:t>
            </a:r>
          </a:p>
          <a:p>
            <a:pPr marL="342900" indent="-342900">
              <a:lnSpc>
                <a:spcPct val="100000"/>
              </a:lnSpc>
              <a:spcBef>
                <a:spcPts val="0"/>
              </a:spcBef>
              <a:spcAft>
                <a:spcPts val="600"/>
              </a:spcAft>
              <a:buClr>
                <a:srgbClr val="4DAEB3"/>
              </a:buClr>
              <a:buFont typeface="Webdings" panose="05030102010509060703" pitchFamily="18" charset="2"/>
              <a:buChar char="4"/>
            </a:pPr>
            <a:r>
              <a:rPr lang="en-US" b="1" dirty="0">
                <a:solidFill>
                  <a:srgbClr val="4DAEB3"/>
                </a:solidFill>
                <a:latin typeface="Century Gothic"/>
              </a:rPr>
              <a:t>Study Period</a:t>
            </a:r>
            <a:endParaRPr lang="en-US" dirty="0">
              <a:solidFill>
                <a:srgbClr val="404040"/>
              </a:solidFill>
              <a:latin typeface="Century Gothic"/>
              <a:cs typeface="Calibri" panose="020F0502020204030204"/>
            </a:endParaRPr>
          </a:p>
          <a:p>
            <a:pPr marL="800100" lvl="1"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Jan. 2019 – Oct. 2021</a:t>
            </a:r>
            <a:endParaRPr lang="en-US" dirty="0">
              <a:solidFill>
                <a:schemeClr val="tx1">
                  <a:lumMod val="75000"/>
                  <a:lumOff val="25000"/>
                </a:schemeClr>
              </a:solidFill>
              <a:latin typeface="Century Gothic"/>
              <a:cs typeface="Calibri" panose="020F0502020204030204"/>
            </a:endParaRPr>
          </a:p>
          <a:p>
            <a:pPr marL="1257300" lvl="2" indent="-342900">
              <a:lnSpc>
                <a:spcPct val="100000"/>
              </a:lnSpc>
              <a:spcBef>
                <a:spcPts val="0"/>
              </a:spcBef>
              <a:spcAft>
                <a:spcPts val="6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While USGS operated a water monitoring station</a:t>
            </a:r>
            <a:endParaRPr lang="en-US" dirty="0">
              <a:solidFill>
                <a:schemeClr val="tx1">
                  <a:lumMod val="75000"/>
                  <a:lumOff val="25000"/>
                </a:schemeClr>
              </a:solidFill>
              <a:latin typeface="Century Gothic"/>
              <a:cs typeface="Calibri" panose="020F0502020204030204"/>
            </a:endParaRPr>
          </a:p>
          <a:p>
            <a:pPr marL="629920" lvl="1" indent="-342900">
              <a:lnSpc>
                <a:spcPct val="100000"/>
              </a:lnSpc>
              <a:spcBef>
                <a:spcPts val="0"/>
              </a:spcBef>
              <a:spcAft>
                <a:spcPts val="600"/>
              </a:spcAft>
              <a:buClr>
                <a:srgbClr val="006D9D"/>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a:p>
            <a:pPr marL="744220" lvl="2" indent="0">
              <a:lnSpc>
                <a:spcPct val="100000"/>
              </a:lnSpc>
              <a:spcBef>
                <a:spcPts val="0"/>
              </a:spcBef>
              <a:spcAft>
                <a:spcPts val="600"/>
              </a:spcAft>
              <a:buClr>
                <a:srgbClr val="006D9D"/>
              </a:buClr>
              <a:buNone/>
            </a:pPr>
            <a:endParaRPr lang="en-US" dirty="0">
              <a:solidFill>
                <a:schemeClr val="tx1">
                  <a:lumMod val="75000"/>
                  <a:lumOff val="25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id="{5A3BF21B-3ECC-AF6D-40C9-56DAD22285C5}"/>
              </a:ext>
            </a:extLst>
          </p:cNvPr>
          <p:cNvSpPr/>
          <p:nvPr/>
        </p:nvSpPr>
        <p:spPr>
          <a:xfrm>
            <a:off x="9731269" y="2915972"/>
            <a:ext cx="2252394" cy="1120217"/>
          </a:xfrm>
          <a:prstGeom prst="rect">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400" dirty="0">
                <a:solidFill>
                  <a:schemeClr val="tx1">
                    <a:lumMod val="75000"/>
                    <a:lumOff val="25000"/>
                  </a:schemeClr>
                </a:solidFill>
                <a:latin typeface="Century Gothic"/>
                <a:cs typeface="Calibri"/>
              </a:rPr>
              <a:t>Shoshone River</a:t>
            </a:r>
            <a:endParaRPr lang="en-US" sz="1400" dirty="0">
              <a:solidFill>
                <a:schemeClr val="tx1">
                  <a:lumMod val="75000"/>
                  <a:lumOff val="25000"/>
                </a:schemeClr>
              </a:solidFill>
              <a:latin typeface="Century Gothic"/>
            </a:endParaRPr>
          </a:p>
          <a:p>
            <a:pPr algn="r"/>
            <a:r>
              <a:rPr lang="en-US" sz="1400" dirty="0">
                <a:solidFill>
                  <a:schemeClr val="tx1">
                    <a:lumMod val="75000"/>
                    <a:lumOff val="25000"/>
                  </a:schemeClr>
                </a:solidFill>
                <a:latin typeface="Century Gothic"/>
                <a:cs typeface="Calibri"/>
              </a:rPr>
              <a:t>Streams</a:t>
            </a:r>
          </a:p>
          <a:p>
            <a:pPr algn="r"/>
            <a:r>
              <a:rPr lang="en-US" sz="1400" dirty="0">
                <a:solidFill>
                  <a:schemeClr val="tx1">
                    <a:lumMod val="75000"/>
                    <a:lumOff val="25000"/>
                  </a:schemeClr>
                </a:solidFill>
                <a:latin typeface="Century Gothic"/>
                <a:cs typeface="Calibri"/>
              </a:rPr>
              <a:t>Canals</a:t>
            </a:r>
          </a:p>
          <a:p>
            <a:pPr algn="r"/>
            <a:r>
              <a:rPr lang="en-US" sz="1400" dirty="0">
                <a:solidFill>
                  <a:schemeClr val="tx1">
                    <a:lumMod val="75000"/>
                    <a:lumOff val="25000"/>
                  </a:schemeClr>
                </a:solidFill>
                <a:latin typeface="Century Gothic"/>
                <a:cs typeface="Calibri"/>
              </a:rPr>
              <a:t>Watershed Area</a:t>
            </a:r>
          </a:p>
          <a:p>
            <a:pPr algn="r"/>
            <a:r>
              <a:rPr lang="en-US" sz="1400" dirty="0" err="1">
                <a:solidFill>
                  <a:schemeClr val="tx1">
                    <a:lumMod val="75000"/>
                    <a:lumOff val="25000"/>
                  </a:schemeClr>
                </a:solidFill>
                <a:latin typeface="Century Gothic"/>
                <a:cs typeface="Calibri"/>
              </a:rPr>
              <a:t>Willwood</a:t>
            </a:r>
            <a:r>
              <a:rPr lang="en-US" sz="1400" dirty="0">
                <a:solidFill>
                  <a:schemeClr val="tx1">
                    <a:lumMod val="75000"/>
                    <a:lumOff val="25000"/>
                  </a:schemeClr>
                </a:solidFill>
                <a:latin typeface="Century Gothic"/>
                <a:cs typeface="Calibri"/>
              </a:rPr>
              <a:t> Dam</a:t>
            </a:r>
          </a:p>
        </p:txBody>
      </p:sp>
      <p:grpSp>
        <p:nvGrpSpPr>
          <p:cNvPr id="16" name="Group 15">
            <a:extLst>
              <a:ext uri="{FF2B5EF4-FFF2-40B4-BE49-F238E27FC236}">
                <a16:creationId xmlns:a16="http://schemas.microsoft.com/office/drawing/2014/main" id="{A1EB343B-10CE-486D-8D72-494312013C21}"/>
              </a:ext>
            </a:extLst>
          </p:cNvPr>
          <p:cNvGrpSpPr/>
          <p:nvPr/>
        </p:nvGrpSpPr>
        <p:grpSpPr>
          <a:xfrm>
            <a:off x="9892474" y="3105621"/>
            <a:ext cx="409756" cy="649676"/>
            <a:chOff x="10002325" y="3759447"/>
            <a:chExt cx="409756" cy="649676"/>
          </a:xfrm>
        </p:grpSpPr>
        <p:cxnSp>
          <p:nvCxnSpPr>
            <p:cNvPr id="4" name="Straight Arrow Connector 3">
              <a:extLst>
                <a:ext uri="{FF2B5EF4-FFF2-40B4-BE49-F238E27FC236}">
                  <a16:creationId xmlns:a16="http://schemas.microsoft.com/office/drawing/2014/main" id="{95BD21A9-6A37-17E4-C785-2A4484EBB4D4}"/>
                </a:ext>
              </a:extLst>
            </p:cNvPr>
            <p:cNvCxnSpPr/>
            <p:nvPr/>
          </p:nvCxnSpPr>
          <p:spPr>
            <a:xfrm flipH="1" flipV="1">
              <a:off x="10045459" y="3759447"/>
              <a:ext cx="323492" cy="0"/>
            </a:xfrm>
            <a:prstGeom prst="straightConnector1">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70CD5FE-2B33-C2E7-B597-276CC8529102}"/>
                </a:ext>
              </a:extLst>
            </p:cNvPr>
            <p:cNvCxnSpPr>
              <a:cxnSpLocks/>
            </p:cNvCxnSpPr>
            <p:nvPr/>
          </p:nvCxnSpPr>
          <p:spPr>
            <a:xfrm flipH="1" flipV="1">
              <a:off x="10002326" y="3946352"/>
              <a:ext cx="409755" cy="0"/>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72F4531-6487-7A0A-19A0-F2996629BFBB}"/>
                </a:ext>
              </a:extLst>
            </p:cNvPr>
            <p:cNvCxnSpPr>
              <a:cxnSpLocks/>
            </p:cNvCxnSpPr>
            <p:nvPr/>
          </p:nvCxnSpPr>
          <p:spPr>
            <a:xfrm flipH="1" flipV="1">
              <a:off x="10002325" y="4140446"/>
              <a:ext cx="409755" cy="0"/>
            </a:xfrm>
            <a:prstGeom prst="straightConnector1">
              <a:avLst/>
            </a:prstGeom>
            <a:ln w="28575">
              <a:solidFill>
                <a:srgbClr val="236F9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A04E520-5242-6417-F770-1BCD41A94518}"/>
                </a:ext>
              </a:extLst>
            </p:cNvPr>
            <p:cNvSpPr/>
            <p:nvPr/>
          </p:nvSpPr>
          <p:spPr>
            <a:xfrm>
              <a:off x="10076911" y="4243783"/>
              <a:ext cx="262387" cy="16534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49188836-B80B-353C-9C98-E30AADE484C7}"/>
              </a:ext>
            </a:extLst>
          </p:cNvPr>
          <p:cNvSpPr txBox="1"/>
          <p:nvPr/>
        </p:nvSpPr>
        <p:spPr>
          <a:xfrm>
            <a:off x="7949405" y="5246688"/>
            <a:ext cx="1905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0</a:t>
            </a:r>
            <a:endParaRPr lang="en-US" sz="1200">
              <a:latin typeface="Century Gothic"/>
            </a:endParaRPr>
          </a:p>
        </p:txBody>
      </p:sp>
      <p:sp>
        <p:nvSpPr>
          <p:cNvPr id="18" name="TextBox 17">
            <a:extLst>
              <a:ext uri="{FF2B5EF4-FFF2-40B4-BE49-F238E27FC236}">
                <a16:creationId xmlns:a16="http://schemas.microsoft.com/office/drawing/2014/main" id="{BDC61B7B-76D6-731D-BEBF-DAD420B91473}"/>
              </a:ext>
            </a:extLst>
          </p:cNvPr>
          <p:cNvSpPr txBox="1"/>
          <p:nvPr/>
        </p:nvSpPr>
        <p:spPr>
          <a:xfrm>
            <a:off x="8215312" y="5246687"/>
            <a:ext cx="6413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2.5</a:t>
            </a:r>
            <a:endParaRPr lang="en-US" sz="1200">
              <a:latin typeface="Century Gothic"/>
            </a:endParaRPr>
          </a:p>
        </p:txBody>
      </p:sp>
      <p:sp>
        <p:nvSpPr>
          <p:cNvPr id="19" name="TextBox 18">
            <a:extLst>
              <a:ext uri="{FF2B5EF4-FFF2-40B4-BE49-F238E27FC236}">
                <a16:creationId xmlns:a16="http://schemas.microsoft.com/office/drawing/2014/main" id="{E6B1D57C-9262-E46A-5FA7-2A64FA371C17}"/>
              </a:ext>
            </a:extLst>
          </p:cNvPr>
          <p:cNvSpPr txBox="1"/>
          <p:nvPr/>
        </p:nvSpPr>
        <p:spPr>
          <a:xfrm>
            <a:off x="8608218" y="5246687"/>
            <a:ext cx="2182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5</a:t>
            </a:r>
            <a:endParaRPr lang="en-US" sz="1200">
              <a:latin typeface="Century Gothic"/>
            </a:endParaRPr>
          </a:p>
        </p:txBody>
      </p:sp>
      <p:sp>
        <p:nvSpPr>
          <p:cNvPr id="20" name="TextBox 19">
            <a:extLst>
              <a:ext uri="{FF2B5EF4-FFF2-40B4-BE49-F238E27FC236}">
                <a16:creationId xmlns:a16="http://schemas.microsoft.com/office/drawing/2014/main" id="{898A48CA-80A1-3537-E9D5-CCAD72456453}"/>
              </a:ext>
            </a:extLst>
          </p:cNvPr>
          <p:cNvSpPr txBox="1"/>
          <p:nvPr/>
        </p:nvSpPr>
        <p:spPr>
          <a:xfrm>
            <a:off x="9084467" y="5246687"/>
            <a:ext cx="12580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10 Miles</a:t>
            </a:r>
          </a:p>
        </p:txBody>
      </p:sp>
      <p:pic>
        <p:nvPicPr>
          <p:cNvPr id="21" name="Picture 21" descr="Shape&#10;&#10;Description automatically generated">
            <a:extLst>
              <a:ext uri="{FF2B5EF4-FFF2-40B4-BE49-F238E27FC236}">
                <a16:creationId xmlns:a16="http://schemas.microsoft.com/office/drawing/2014/main" id="{D1249B46-BB5D-6040-7BBC-544B0EA32D18}"/>
              </a:ext>
            </a:extLst>
          </p:cNvPr>
          <p:cNvPicPr>
            <a:picLocks noChangeAspect="1"/>
          </p:cNvPicPr>
          <p:nvPr/>
        </p:nvPicPr>
        <p:blipFill>
          <a:blip r:embed="rId4"/>
          <a:stretch>
            <a:fillRect/>
          </a:stretch>
        </p:blipFill>
        <p:spPr>
          <a:xfrm>
            <a:off x="6905625" y="5119943"/>
            <a:ext cx="352425" cy="466214"/>
          </a:xfrm>
          <a:prstGeom prst="rect">
            <a:avLst/>
          </a:prstGeom>
        </p:spPr>
      </p:pic>
      <p:sp>
        <p:nvSpPr>
          <p:cNvPr id="15" name="Rectangle 14">
            <a:extLst>
              <a:ext uri="{FF2B5EF4-FFF2-40B4-BE49-F238E27FC236}">
                <a16:creationId xmlns:a16="http://schemas.microsoft.com/office/drawing/2014/main" id="{8B0E9B68-FB82-72B8-7BBF-A9844CA8B391}"/>
              </a:ext>
            </a:extLst>
          </p:cNvPr>
          <p:cNvSpPr/>
          <p:nvPr/>
        </p:nvSpPr>
        <p:spPr>
          <a:xfrm>
            <a:off x="9728521" y="859419"/>
            <a:ext cx="318304" cy="31830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3" descr="Waterfall scene outline">
            <a:extLst>
              <a:ext uri="{FF2B5EF4-FFF2-40B4-BE49-F238E27FC236}">
                <a16:creationId xmlns:a16="http://schemas.microsoft.com/office/drawing/2014/main" id="{46A8C85E-8B5E-E5F9-6BAA-351359A428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8767" y="873797"/>
            <a:ext cx="285391" cy="285391"/>
          </a:xfrm>
          <a:prstGeom prst="rect">
            <a:avLst/>
          </a:prstGeom>
        </p:spPr>
      </p:pic>
      <p:pic>
        <p:nvPicPr>
          <p:cNvPr id="24" name="Graphic 23" descr="Waterfall scene outline">
            <a:extLst>
              <a:ext uri="{FF2B5EF4-FFF2-40B4-BE49-F238E27FC236}">
                <a16:creationId xmlns:a16="http://schemas.microsoft.com/office/drawing/2014/main" id="{19CC8A58-D9F4-4696-4CE3-979EB6F5C2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3851" y="3775881"/>
            <a:ext cx="228647" cy="228647"/>
          </a:xfrm>
          <a:prstGeom prst="rect">
            <a:avLst/>
          </a:prstGeom>
        </p:spPr>
      </p:pic>
      <p:sp>
        <p:nvSpPr>
          <p:cNvPr id="22" name="TextBox 21">
            <a:extLst>
              <a:ext uri="{FF2B5EF4-FFF2-40B4-BE49-F238E27FC236}">
                <a16:creationId xmlns:a16="http://schemas.microsoft.com/office/drawing/2014/main" id="{7FEB23A4-C133-473C-BC68-FA96DBB93468}"/>
              </a:ext>
            </a:extLst>
          </p:cNvPr>
          <p:cNvSpPr txBox="1"/>
          <p:nvPr/>
        </p:nvSpPr>
        <p:spPr>
          <a:xfrm>
            <a:off x="6624092" y="5710106"/>
            <a:ext cx="4572000" cy="365760"/>
          </a:xfrm>
          <a:prstGeom prst="rect">
            <a:avLst/>
          </a:prstGeom>
          <a:noFill/>
        </p:spPr>
        <p:txBody>
          <a:bodyPr wrap="square">
            <a:spAutoFit/>
          </a:bodyPr>
          <a:lstStyle/>
          <a:p>
            <a:pPr algn="r"/>
            <a:r>
              <a:rPr lang="en-US" sz="700" dirty="0">
                <a:solidFill>
                  <a:schemeClr val="bg1">
                    <a:lumMod val="50000"/>
                  </a:schemeClr>
                </a:solidFill>
                <a:latin typeface="Century Gothic" panose="020B0502020202020204" pitchFamily="34" charset="0"/>
              </a:rPr>
              <a:t>Basemap Citation: NRGC, Esri, HERE, Garmin, FAO, NOAA, USGS, EPA, Esri, Here, Garmin, SafeGraph, METI/NASA, USGS, Bureau of Land Management, EPA, NPS. USDA, Esri, NASA, NGA, USGS</a:t>
            </a:r>
            <a:endParaRPr lang="en-US" sz="700" dirty="0">
              <a:solidFill>
                <a:schemeClr val="bg1">
                  <a:lumMod val="50000"/>
                </a:schemeClr>
              </a:solidFill>
              <a:latin typeface="Century Gothic" panose="020B0502020202020204" pitchFamily="34" charset="0"/>
              <a:cs typeface="Calibri"/>
            </a:endParaRPr>
          </a:p>
        </p:txBody>
      </p:sp>
    </p:spTree>
    <p:extLst>
      <p:ext uri="{BB962C8B-B14F-4D97-AF65-F5344CB8AC3E}">
        <p14:creationId xmlns:p14="http://schemas.microsoft.com/office/powerpoint/2010/main" val="2870911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35313E-6EF8-1D92-3B18-A36D86D111DF}"/>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Future Work</a:t>
            </a:r>
            <a:endParaRPr lang="en-US"/>
          </a:p>
        </p:txBody>
      </p:sp>
      <p:sp>
        <p:nvSpPr>
          <p:cNvPr id="3" name="Text Placeholder 3">
            <a:extLst>
              <a:ext uri="{FF2B5EF4-FFF2-40B4-BE49-F238E27FC236}">
                <a16:creationId xmlns:a16="http://schemas.microsoft.com/office/drawing/2014/main" id="{0AA77FE1-6C3D-A5A8-63C4-DDFD97DB4F7F}"/>
              </a:ext>
            </a:extLst>
          </p:cNvPr>
          <p:cNvSpPr txBox="1">
            <a:spLocks/>
          </p:cNvSpPr>
          <p:nvPr/>
        </p:nvSpPr>
        <p:spPr>
          <a:xfrm>
            <a:off x="370608" y="1532597"/>
            <a:ext cx="6299199" cy="3924151"/>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a:solidFill>
                  <a:schemeClr val="tx1">
                    <a:lumMod val="75000"/>
                    <a:lumOff val="25000"/>
                  </a:schemeClr>
                </a:solidFill>
                <a:latin typeface="Century Gothic" panose="020F0302020204030204"/>
              </a:rPr>
              <a:t>Project will be continued during a 2nd term:</a:t>
            </a:r>
          </a:p>
          <a:p>
            <a:pPr marL="800100" lvl="1">
              <a:lnSpc>
                <a:spcPct val="100000"/>
              </a:lnSpc>
              <a:spcBef>
                <a:spcPts val="0"/>
              </a:spcBef>
              <a:spcAft>
                <a:spcPts val="600"/>
              </a:spcAft>
              <a:buClr>
                <a:srgbClr val="4DAEB3"/>
              </a:buClr>
              <a:buFont typeface="Webdings" panose="05030102010509060703" pitchFamily="18" charset="2"/>
              <a:buChar char="4"/>
            </a:pPr>
            <a:r>
              <a:rPr lang="en-US">
                <a:solidFill>
                  <a:schemeClr val="tx1">
                    <a:lumMod val="75000"/>
                    <a:lumOff val="25000"/>
                  </a:schemeClr>
                </a:solidFill>
                <a:latin typeface="Century Gothic" panose="020F0302020204030204"/>
              </a:rPr>
              <a:t>Investigate </a:t>
            </a:r>
            <a:r>
              <a:rPr lang="en-US" b="1">
                <a:solidFill>
                  <a:schemeClr val="tx1">
                    <a:lumMod val="75000"/>
                    <a:lumOff val="25000"/>
                  </a:schemeClr>
                </a:solidFill>
                <a:latin typeface="Century Gothic" panose="020F0302020204030204"/>
              </a:rPr>
              <a:t>turbidity </a:t>
            </a:r>
            <a:r>
              <a:rPr lang="en-US">
                <a:solidFill>
                  <a:schemeClr val="tx1">
                    <a:lumMod val="75000"/>
                    <a:lumOff val="25000"/>
                  </a:schemeClr>
                </a:solidFill>
                <a:latin typeface="Century Gothic" panose="020F0302020204030204"/>
              </a:rPr>
              <a:t>during </a:t>
            </a:r>
            <a:r>
              <a:rPr lang="en-US" b="1">
                <a:solidFill>
                  <a:schemeClr val="tx1">
                    <a:lumMod val="75000"/>
                    <a:lumOff val="25000"/>
                  </a:schemeClr>
                </a:solidFill>
                <a:latin typeface="Century Gothic" panose="020F0302020204030204"/>
              </a:rPr>
              <a:t>snowmelt</a:t>
            </a:r>
            <a:r>
              <a:rPr lang="en-US">
                <a:solidFill>
                  <a:schemeClr val="tx1">
                    <a:lumMod val="75000"/>
                    <a:lumOff val="25000"/>
                  </a:schemeClr>
                </a:solidFill>
                <a:latin typeface="Century Gothic" panose="020F0302020204030204"/>
              </a:rPr>
              <a:t> season</a:t>
            </a:r>
          </a:p>
          <a:p>
            <a:pPr marL="800100" lvl="1">
              <a:lnSpc>
                <a:spcPct val="100000"/>
              </a:lnSpc>
              <a:spcBef>
                <a:spcPts val="0"/>
              </a:spcBef>
              <a:spcAft>
                <a:spcPts val="600"/>
              </a:spcAft>
              <a:buClr>
                <a:srgbClr val="4DAEB3"/>
              </a:buClr>
              <a:buFont typeface="Webdings" panose="05030102010509060703" pitchFamily="18" charset="2"/>
              <a:buChar char="4"/>
            </a:pPr>
            <a:r>
              <a:rPr lang="en-US" b="1">
                <a:solidFill>
                  <a:schemeClr val="tx1">
                    <a:lumMod val="75000"/>
                    <a:lumOff val="25000"/>
                  </a:schemeClr>
                </a:solidFill>
                <a:latin typeface="Century Gothic" panose="020F0302020204030204"/>
              </a:rPr>
              <a:t>Soil Water Assessment Tool</a:t>
            </a:r>
            <a:r>
              <a:rPr lang="en-US">
                <a:solidFill>
                  <a:schemeClr val="tx1">
                    <a:lumMod val="75000"/>
                    <a:lumOff val="25000"/>
                  </a:schemeClr>
                </a:solidFill>
                <a:latin typeface="Century Gothic" panose="020F0302020204030204"/>
              </a:rPr>
              <a:t> (SWAT) Hydrologic Model</a:t>
            </a:r>
          </a:p>
          <a:p>
            <a:pPr marL="800100" lvl="1">
              <a:lnSpc>
                <a:spcPct val="100000"/>
              </a:lnSpc>
              <a:spcBef>
                <a:spcPts val="0"/>
              </a:spcBef>
              <a:spcAft>
                <a:spcPts val="600"/>
              </a:spcAft>
              <a:buClr>
                <a:srgbClr val="4DAEB3"/>
              </a:buClr>
              <a:buFont typeface="Webdings" panose="05030102010509060703" pitchFamily="18" charset="2"/>
              <a:buChar char="4"/>
            </a:pPr>
            <a:r>
              <a:rPr lang="en-US">
                <a:solidFill>
                  <a:schemeClr val="tx1">
                    <a:lumMod val="75000"/>
                    <a:lumOff val="25000"/>
                  </a:schemeClr>
                </a:solidFill>
                <a:latin typeface="Century Gothic" panose="020F0302020204030204"/>
              </a:rPr>
              <a:t>Quantitative turbidity</a:t>
            </a:r>
          </a:p>
          <a:p>
            <a:pPr marL="800100" lvl="1">
              <a:lnSpc>
                <a:spcPct val="100000"/>
              </a:lnSpc>
              <a:spcBef>
                <a:spcPts val="0"/>
              </a:spcBef>
              <a:spcAft>
                <a:spcPts val="600"/>
              </a:spcAft>
              <a:buClr>
                <a:srgbClr val="4DAEB3"/>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p:txBody>
      </p:sp>
      <p:pic>
        <p:nvPicPr>
          <p:cNvPr id="6" name="Picture 5" descr="Map&#10;&#10;Description automatically generated">
            <a:extLst>
              <a:ext uri="{FF2B5EF4-FFF2-40B4-BE49-F238E27FC236}">
                <a16:creationId xmlns:a16="http://schemas.microsoft.com/office/drawing/2014/main" id="{E15EBAA5-6DF8-8965-4DAD-D34A32E740CF}"/>
              </a:ext>
            </a:extLst>
          </p:cNvPr>
          <p:cNvPicPr>
            <a:picLocks noChangeAspect="1"/>
          </p:cNvPicPr>
          <p:nvPr/>
        </p:nvPicPr>
        <p:blipFill rotWithShape="1">
          <a:blip r:embed="rId3"/>
          <a:srcRect l="16012" r="39275" b="-174"/>
          <a:stretch/>
        </p:blipFill>
        <p:spPr>
          <a:xfrm>
            <a:off x="6903480" y="9"/>
            <a:ext cx="5291875" cy="6673860"/>
          </a:xfrm>
          <a:prstGeom prst="rect">
            <a:avLst/>
          </a:prstGeom>
          <a:effectLst/>
        </p:spPr>
      </p:pic>
      <p:sp>
        <p:nvSpPr>
          <p:cNvPr id="5" name="TextBox 4">
            <a:extLst>
              <a:ext uri="{FF2B5EF4-FFF2-40B4-BE49-F238E27FC236}">
                <a16:creationId xmlns:a16="http://schemas.microsoft.com/office/drawing/2014/main" id="{0CCC7508-A895-0D10-0776-C7B37D507D5A}"/>
              </a:ext>
            </a:extLst>
          </p:cNvPr>
          <p:cNvSpPr txBox="1"/>
          <p:nvPr/>
        </p:nvSpPr>
        <p:spPr>
          <a:xfrm>
            <a:off x="1322357" y="6417431"/>
            <a:ext cx="5566064" cy="230832"/>
          </a:xfrm>
          <a:prstGeom prst="rect">
            <a:avLst/>
          </a:prstGeom>
          <a:noFill/>
        </p:spPr>
        <p:txBody>
          <a:bodyPr wrap="square" lIns="91440" tIns="45720" rIns="91440" bIns="45720" rtlCol="0" anchor="t">
            <a:spAutoFit/>
          </a:bodyPr>
          <a:lstStyle/>
          <a:p>
            <a:pPr algn="r"/>
            <a:r>
              <a:rPr lang="en-US" sz="900" dirty="0">
                <a:solidFill>
                  <a:schemeClr val="tx1">
                    <a:lumMod val="75000"/>
                    <a:lumOff val="25000"/>
                  </a:schemeClr>
                </a:solidFill>
                <a:latin typeface="Century Gothic"/>
              </a:rPr>
              <a:t>PlanetScope Imagery</a:t>
            </a:r>
          </a:p>
        </p:txBody>
      </p:sp>
    </p:spTree>
    <p:extLst>
      <p:ext uri="{BB962C8B-B14F-4D97-AF65-F5344CB8AC3E}">
        <p14:creationId xmlns:p14="http://schemas.microsoft.com/office/powerpoint/2010/main" val="3905808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84560-7262-5EA6-1B73-BDDAAF4AF8D4}"/>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CF703B"/>
              </a:buClr>
              <a:defRPr/>
            </a:pPr>
            <a:r>
              <a:rPr lang="en-US" sz="2200" dirty="0">
                <a:solidFill>
                  <a:schemeClr val="tx1">
                    <a:lumMod val="75000"/>
                    <a:lumOff val="25000"/>
                  </a:schemeClr>
                </a:solidFill>
                <a:latin typeface="Century Gothic"/>
              </a:rPr>
              <a:t>A special thank you to our Science Adviser and Fellow:</a:t>
            </a:r>
          </a:p>
          <a:p>
            <a:pPr marL="342900" indent="-342900">
              <a:spcAft>
                <a:spcPts val="600"/>
              </a:spcAft>
              <a:buClr>
                <a:srgbClr val="CF703B"/>
              </a:buClr>
              <a:buFont typeface="Webdings" panose="05030102010509060703" pitchFamily="18" charset="2"/>
              <a:buChar char="4"/>
              <a:defRPr/>
            </a:pPr>
            <a:r>
              <a:rPr lang="en-US" sz="2200" dirty="0">
                <a:solidFill>
                  <a:schemeClr val="tx1">
                    <a:lumMod val="75000"/>
                    <a:lumOff val="25000"/>
                  </a:schemeClr>
                </a:solidFill>
                <a:latin typeface="Century Gothic"/>
              </a:rPr>
              <a:t>Dr. Austin </a:t>
            </a:r>
            <a:r>
              <a:rPr lang="en-US" sz="2200" dirty="0" err="1">
                <a:solidFill>
                  <a:schemeClr val="tx1">
                    <a:lumMod val="75000"/>
                    <a:lumOff val="25000"/>
                  </a:schemeClr>
                </a:solidFill>
                <a:latin typeface="Century Gothic"/>
              </a:rPr>
              <a:t>Madson</a:t>
            </a:r>
            <a:r>
              <a:rPr lang="en-US" sz="2200" dirty="0">
                <a:solidFill>
                  <a:schemeClr val="tx1">
                    <a:lumMod val="75000"/>
                    <a:lumOff val="25000"/>
                  </a:schemeClr>
                </a:solidFill>
                <a:latin typeface="Century Gothic"/>
              </a:rPr>
              <a:t> (University of Wyoming, Assistant Professor)</a:t>
            </a:r>
          </a:p>
          <a:p>
            <a:pPr marL="342900" indent="-342900">
              <a:spcAft>
                <a:spcPts val="600"/>
              </a:spcAft>
              <a:buClr>
                <a:srgbClr val="CF703B"/>
              </a:buClr>
              <a:buFont typeface="Webdings" panose="05030102010509060703" pitchFamily="18" charset="2"/>
              <a:buChar char="4"/>
              <a:defRPr/>
            </a:pPr>
            <a:r>
              <a:rPr lang="en-US" sz="2200" dirty="0">
                <a:solidFill>
                  <a:schemeClr val="tx1">
                    <a:lumMod val="75000"/>
                    <a:lumOff val="25000"/>
                  </a:schemeClr>
                </a:solidFill>
                <a:latin typeface="Century Gothic"/>
              </a:rPr>
              <a:t>Caroline Williams (NASA DEVELOP, Fellow)</a:t>
            </a:r>
          </a:p>
          <a:p>
            <a:pPr marL="342900" indent="-342900">
              <a:spcAft>
                <a:spcPts val="600"/>
              </a:spcAft>
              <a:buClr>
                <a:srgbClr val="CF703B"/>
              </a:buClr>
              <a:buFont typeface="Webdings" panose="05030102010509060703" pitchFamily="18" charset="2"/>
              <a:buChar char="4"/>
              <a:defRPr/>
            </a:pPr>
            <a:endParaRPr lang="en-US" sz="2200" dirty="0">
              <a:solidFill>
                <a:schemeClr val="tx1">
                  <a:lumMod val="75000"/>
                  <a:lumOff val="25000"/>
                </a:schemeClr>
              </a:solidFill>
              <a:latin typeface="Century Gothic"/>
            </a:endParaRPr>
          </a:p>
          <a:p>
            <a:pPr>
              <a:spcAft>
                <a:spcPts val="600"/>
              </a:spcAft>
              <a:buClr>
                <a:srgbClr val="CF703B"/>
              </a:buClr>
              <a:defRPr/>
            </a:pPr>
            <a:r>
              <a:rPr lang="en-US" sz="2200" dirty="0">
                <a:solidFill>
                  <a:schemeClr val="tx1">
                    <a:lumMod val="75000"/>
                    <a:lumOff val="25000"/>
                  </a:schemeClr>
                </a:solidFill>
                <a:latin typeface="Century Gothic"/>
              </a:rPr>
              <a:t>We would also like to thank our project partners for their input and guidance:</a:t>
            </a:r>
          </a:p>
          <a:p>
            <a:pPr marL="342900" indent="-342900">
              <a:spcAft>
                <a:spcPts val="600"/>
              </a:spcAft>
              <a:buClr>
                <a:srgbClr val="CF703B"/>
              </a:buClr>
              <a:buFont typeface="Webdings" panose="05030102010509060703" pitchFamily="18" charset="2"/>
              <a:buChar char="4"/>
              <a:defRPr/>
            </a:pPr>
            <a:r>
              <a:rPr lang="en-US" sz="2200" dirty="0">
                <a:solidFill>
                  <a:schemeClr val="tx1">
                    <a:lumMod val="75000"/>
                    <a:lumOff val="25000"/>
                  </a:schemeClr>
                </a:solidFill>
                <a:latin typeface="Century Gothic"/>
              </a:rPr>
              <a:t>David </a:t>
            </a:r>
            <a:r>
              <a:rPr lang="en-US" sz="2200" dirty="0" err="1">
                <a:solidFill>
                  <a:schemeClr val="tx1">
                    <a:lumMod val="75000"/>
                    <a:lumOff val="25000"/>
                  </a:schemeClr>
                </a:solidFill>
                <a:latin typeface="Century Gothic"/>
              </a:rPr>
              <a:t>Waterstreet</a:t>
            </a:r>
            <a:r>
              <a:rPr lang="en-US" sz="2200" dirty="0">
                <a:solidFill>
                  <a:schemeClr val="tx1">
                    <a:lumMod val="75000"/>
                    <a:lumOff val="25000"/>
                  </a:schemeClr>
                </a:solidFill>
                <a:latin typeface="Century Gothic"/>
              </a:rPr>
              <a:t> (WYDEQ)</a:t>
            </a:r>
          </a:p>
          <a:p>
            <a:pPr marL="342900" indent="-342900">
              <a:spcAft>
                <a:spcPts val="600"/>
              </a:spcAft>
              <a:buClr>
                <a:srgbClr val="CF703B"/>
              </a:buClr>
              <a:buFont typeface="Webdings" panose="05030102010509060703" pitchFamily="18" charset="2"/>
              <a:buChar char="4"/>
              <a:defRPr/>
            </a:pPr>
            <a:r>
              <a:rPr lang="en-US" sz="2200" dirty="0">
                <a:solidFill>
                  <a:schemeClr val="tx1">
                    <a:lumMod val="75000"/>
                    <a:lumOff val="25000"/>
                  </a:schemeClr>
                </a:solidFill>
                <a:latin typeface="Century Gothic"/>
              </a:rPr>
              <a:t>Carmen McIntyre (WYDEQ, Shoshone River Partners)</a:t>
            </a:r>
          </a:p>
          <a:p>
            <a:pPr marL="342900" indent="-342900">
              <a:spcAft>
                <a:spcPts val="600"/>
              </a:spcAft>
              <a:buClr>
                <a:srgbClr val="CF703B"/>
              </a:buClr>
              <a:buFont typeface="Webdings" panose="05030102010509060703" pitchFamily="18" charset="2"/>
              <a:buChar char="4"/>
              <a:defRPr/>
            </a:pPr>
            <a:r>
              <a:rPr lang="en-US" sz="2200" dirty="0">
                <a:solidFill>
                  <a:schemeClr val="tx1">
                    <a:lumMod val="75000"/>
                    <a:lumOff val="25000"/>
                  </a:schemeClr>
                </a:solidFill>
                <a:latin typeface="Century Gothic"/>
              </a:rPr>
              <a:t>Jason Alexander (USGS)</a:t>
            </a:r>
          </a:p>
          <a:p>
            <a:pPr>
              <a:spcAft>
                <a:spcPts val="600"/>
              </a:spcAft>
              <a:buClr>
                <a:srgbClr val="CF703B"/>
              </a:buClr>
              <a:defRPr/>
            </a:pPr>
            <a:endParaRPr lang="en-US" sz="2200" dirty="0">
              <a:solidFill>
                <a:schemeClr val="tx1">
                  <a:lumMod val="75000"/>
                  <a:lumOff val="25000"/>
                </a:schemeClr>
              </a:solidFill>
              <a:latin typeface="Century Gothic"/>
            </a:endParaRPr>
          </a:p>
          <a:p>
            <a:pPr>
              <a:spcAft>
                <a:spcPts val="600"/>
              </a:spcAft>
              <a:defRPr/>
            </a:pPr>
            <a:r>
              <a:rPr lang="en-US" sz="2200" dirty="0">
                <a:solidFill>
                  <a:schemeClr val="tx1">
                    <a:lumMod val="75000"/>
                    <a:lumOff val="25000"/>
                  </a:schemeClr>
                </a:solidFill>
                <a:latin typeface="Century Gothic"/>
              </a:rPr>
              <a:t>Thank you to the </a:t>
            </a:r>
            <a:r>
              <a:rPr lang="en-US" sz="2200" dirty="0" err="1">
                <a:solidFill>
                  <a:schemeClr val="tx1">
                    <a:lumMod val="75000"/>
                    <a:lumOff val="25000"/>
                  </a:schemeClr>
                </a:solidFill>
                <a:latin typeface="Century Gothic"/>
              </a:rPr>
              <a:t>WyGISC</a:t>
            </a:r>
            <a:r>
              <a:rPr lang="en-US" sz="2200" dirty="0">
                <a:solidFill>
                  <a:schemeClr val="tx1">
                    <a:lumMod val="75000"/>
                    <a:lumOff val="25000"/>
                  </a:schemeClr>
                </a:solidFill>
                <a:latin typeface="Century Gothic"/>
              </a:rPr>
              <a:t> department for hosting us!</a:t>
            </a:r>
            <a:endParaRPr lang="en-US" sz="1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17" name="Rectangle 16">
            <a:extLst>
              <a:ext uri="{FF2B5EF4-FFF2-40B4-BE49-F238E27FC236}">
                <a16:creationId xmlns:a16="http://schemas.microsoft.com/office/drawing/2014/main" id="{CFB706F9-D2C9-1514-1D3E-4CA8E190A4E4}"/>
              </a:ext>
            </a:extLst>
          </p:cNvPr>
          <p:cNvSpPr/>
          <p:nvPr/>
        </p:nvSpPr>
        <p:spPr>
          <a:xfrm>
            <a:off x="811222" y="4459465"/>
            <a:ext cx="2955431" cy="400110"/>
          </a:xfrm>
          <a:prstGeom prst="rect">
            <a:avLst/>
          </a:prstGeom>
        </p:spPr>
        <p:txBody>
          <a:bodyPr wrap="square" lIns="91440" tIns="45720" rIns="91440" bIns="45720" anchor="t">
            <a:spAutoFit/>
          </a:bodyPr>
          <a:lstStyle/>
          <a:p>
            <a:pPr marL="342900" indent="-342900" algn="ctr">
              <a:spcAft>
                <a:spcPts val="600"/>
              </a:spcAft>
              <a:buClr>
                <a:srgbClr val="006D9D"/>
              </a:buClr>
              <a:buFont typeface="Webdings" panose="05030102010509060703" pitchFamily="18" charset="2"/>
              <a:buChar char="4"/>
            </a:pPr>
            <a:endParaRPr lang="en-US" sz="2000" b="1">
              <a:solidFill>
                <a:srgbClr val="4DAEB3"/>
              </a:solidFill>
              <a:latin typeface="Century Gothic"/>
              <a:cs typeface="Calibri"/>
            </a:endParaRPr>
          </a:p>
        </p:txBody>
      </p:sp>
    </p:spTree>
    <p:extLst>
      <p:ext uri="{BB962C8B-B14F-4D97-AF65-F5344CB8AC3E}">
        <p14:creationId xmlns:p14="http://schemas.microsoft.com/office/powerpoint/2010/main" val="1078992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797872-AF9A-BECE-8656-ADF40A68683D}"/>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Backup Slides</a:t>
            </a:r>
            <a:endParaRPr lang="en-US" dirty="0"/>
          </a:p>
        </p:txBody>
      </p:sp>
      <p:sp>
        <p:nvSpPr>
          <p:cNvPr id="17" name="TextBox 16">
            <a:extLst>
              <a:ext uri="{FF2B5EF4-FFF2-40B4-BE49-F238E27FC236}">
                <a16:creationId xmlns:a16="http://schemas.microsoft.com/office/drawing/2014/main" id="{95B0C5C7-60CE-FDD5-359E-5CE0623C3BA3}"/>
              </a:ext>
            </a:extLst>
          </p:cNvPr>
          <p:cNvSpPr txBox="1"/>
          <p:nvPr/>
        </p:nvSpPr>
        <p:spPr>
          <a:xfrm>
            <a:off x="1085849" y="1924049"/>
            <a:ext cx="1257300" cy="190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71353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DCB097-C5FF-641F-50DF-452E72B23612}"/>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Sensing Turbidity</a:t>
            </a:r>
          </a:p>
        </p:txBody>
      </p:sp>
      <p:sp>
        <p:nvSpPr>
          <p:cNvPr id="4" name="Rectangle 3">
            <a:extLst>
              <a:ext uri="{FF2B5EF4-FFF2-40B4-BE49-F238E27FC236}">
                <a16:creationId xmlns:a16="http://schemas.microsoft.com/office/drawing/2014/main" id="{1E9001E1-10AD-6CCE-8F34-0678F9974415}"/>
              </a:ext>
            </a:extLst>
          </p:cNvPr>
          <p:cNvSpPr/>
          <p:nvPr/>
        </p:nvSpPr>
        <p:spPr>
          <a:xfrm>
            <a:off x="6827540" y="2117688"/>
            <a:ext cx="3868615" cy="4220308"/>
          </a:xfrm>
          <a:prstGeom prst="rect">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Spatial Turbidity Map</a:t>
            </a:r>
            <a:endParaRPr lang="en-US"/>
          </a:p>
        </p:txBody>
      </p:sp>
      <p:sp>
        <p:nvSpPr>
          <p:cNvPr id="9" name="Rectangle 8">
            <a:extLst>
              <a:ext uri="{FF2B5EF4-FFF2-40B4-BE49-F238E27FC236}">
                <a16:creationId xmlns:a16="http://schemas.microsoft.com/office/drawing/2014/main" id="{E977F69E-1B8A-7357-C0AD-6799A279C7F6}"/>
              </a:ext>
            </a:extLst>
          </p:cNvPr>
          <p:cNvSpPr/>
          <p:nvPr/>
        </p:nvSpPr>
        <p:spPr>
          <a:xfrm>
            <a:off x="10430501" y="2536368"/>
            <a:ext cx="1364901" cy="1406770"/>
          </a:xfrm>
          <a:prstGeom prst="rect">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Legend</a:t>
            </a:r>
            <a:endParaRPr lang="en-US"/>
          </a:p>
        </p:txBody>
      </p:sp>
      <p:sp>
        <p:nvSpPr>
          <p:cNvPr id="11" name="Arrow: Right 10">
            <a:extLst>
              <a:ext uri="{FF2B5EF4-FFF2-40B4-BE49-F238E27FC236}">
                <a16:creationId xmlns:a16="http://schemas.microsoft.com/office/drawing/2014/main" id="{A7BDD14A-7824-5763-A79D-53BC4A557B63}"/>
              </a:ext>
            </a:extLst>
          </p:cNvPr>
          <p:cNvSpPr/>
          <p:nvPr/>
        </p:nvSpPr>
        <p:spPr>
          <a:xfrm rot="2700000">
            <a:off x="437588" y="2193761"/>
            <a:ext cx="1382596" cy="30524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D8B5DCA-D26D-28E2-E7E4-C6772806B392}"/>
              </a:ext>
            </a:extLst>
          </p:cNvPr>
          <p:cNvSpPr/>
          <p:nvPr/>
        </p:nvSpPr>
        <p:spPr>
          <a:xfrm rot="2700000">
            <a:off x="378973" y="3089739"/>
            <a:ext cx="1382596" cy="305243"/>
          </a:xfrm>
          <a:prstGeom prst="rightArrow">
            <a:avLst/>
          </a:prstGeom>
          <a:solidFill>
            <a:srgbClr val="0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9A363BC7-38DC-7270-1851-CC211F322F39}"/>
              </a:ext>
            </a:extLst>
          </p:cNvPr>
          <p:cNvSpPr/>
          <p:nvPr/>
        </p:nvSpPr>
        <p:spPr>
          <a:xfrm rot="2700000">
            <a:off x="3168337" y="2202134"/>
            <a:ext cx="1382596" cy="30524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A47A19D0-41C1-097E-CFA4-650D0CC76F38}"/>
              </a:ext>
            </a:extLst>
          </p:cNvPr>
          <p:cNvSpPr/>
          <p:nvPr/>
        </p:nvSpPr>
        <p:spPr>
          <a:xfrm rot="2700000">
            <a:off x="3021564" y="3167170"/>
            <a:ext cx="1325086" cy="319620"/>
          </a:xfrm>
          <a:prstGeom prst="rightArrow">
            <a:avLst/>
          </a:prstGeom>
          <a:solidFill>
            <a:srgbClr val="0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583F5525-3101-C2FD-8FFE-4DB244E47661}"/>
              </a:ext>
            </a:extLst>
          </p:cNvPr>
          <p:cNvSpPr/>
          <p:nvPr/>
        </p:nvSpPr>
        <p:spPr>
          <a:xfrm rot="18900000">
            <a:off x="4325700" y="2478212"/>
            <a:ext cx="839100" cy="20349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CC1194F-4E65-FA53-EB4C-A53BB894CD41}"/>
              </a:ext>
            </a:extLst>
          </p:cNvPr>
          <p:cNvSpPr/>
          <p:nvPr/>
        </p:nvSpPr>
        <p:spPr>
          <a:xfrm rot="18900000">
            <a:off x="4106873" y="3311751"/>
            <a:ext cx="980346" cy="265744"/>
          </a:xfrm>
          <a:prstGeom prst="rightArrow">
            <a:avLst/>
          </a:prstGeom>
          <a:solidFill>
            <a:srgbClr val="0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E8C471C3-92DA-52B6-67DB-04C6FC93705A}"/>
              </a:ext>
            </a:extLst>
          </p:cNvPr>
          <p:cNvSpPr/>
          <p:nvPr/>
        </p:nvSpPr>
        <p:spPr>
          <a:xfrm rot="18900000">
            <a:off x="1669038" y="2598764"/>
            <a:ext cx="388553" cy="15562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CC410CF3-58CB-BBC4-93C3-36BCC873C1C7}"/>
              </a:ext>
            </a:extLst>
          </p:cNvPr>
          <p:cNvSpPr/>
          <p:nvPr/>
        </p:nvSpPr>
        <p:spPr>
          <a:xfrm rot="18900000">
            <a:off x="1538504" y="3339883"/>
            <a:ext cx="718235" cy="211870"/>
          </a:xfrm>
          <a:prstGeom prst="rightArrow">
            <a:avLst/>
          </a:prstGeom>
          <a:solidFill>
            <a:srgbClr val="0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2C74CE-B56F-4D46-27FC-BD6EE1E5450B}"/>
              </a:ext>
            </a:extLst>
          </p:cNvPr>
          <p:cNvSpPr/>
          <p:nvPr/>
        </p:nvSpPr>
        <p:spPr>
          <a:xfrm>
            <a:off x="5188765" y="1988618"/>
            <a:ext cx="1372784" cy="400110"/>
          </a:xfrm>
          <a:prstGeom prst="rect">
            <a:avLst/>
          </a:prstGeom>
        </p:spPr>
        <p:txBody>
          <a:bodyPr wrap="square" lIns="91440" tIns="45720" rIns="91440" bIns="45720" anchor="t">
            <a:spAutoFit/>
          </a:bodyPr>
          <a:lstStyle/>
          <a:p>
            <a:pPr marL="342900" indent="-342900">
              <a:spcBef>
                <a:spcPts val="0"/>
              </a:spcBef>
              <a:spcAft>
                <a:spcPts val="600"/>
              </a:spcAft>
              <a:buClr>
                <a:srgbClr val="4DAEB3"/>
              </a:buClr>
              <a:buFont typeface="Webdings" panose="05030102010509060703" pitchFamily="18" charset="2"/>
              <a:buChar char="4"/>
            </a:pPr>
            <a:r>
              <a:rPr lang="en-US" sz="2000" b="1">
                <a:solidFill>
                  <a:schemeClr val="tx1">
                    <a:lumMod val="75000"/>
                    <a:lumOff val="25000"/>
                  </a:schemeClr>
                </a:solidFill>
                <a:latin typeface="Century Gothic"/>
              </a:rPr>
              <a:t>Red</a:t>
            </a:r>
            <a:endParaRPr lang="en-US" sz="2000">
              <a:solidFill>
                <a:schemeClr val="tx1">
                  <a:lumMod val="75000"/>
                  <a:lumOff val="25000"/>
                </a:schemeClr>
              </a:solidFill>
              <a:cs typeface="Calibri"/>
            </a:endParaRPr>
          </a:p>
        </p:txBody>
      </p:sp>
      <p:sp>
        <p:nvSpPr>
          <p:cNvPr id="6" name="Rectangle 5">
            <a:extLst>
              <a:ext uri="{FF2B5EF4-FFF2-40B4-BE49-F238E27FC236}">
                <a16:creationId xmlns:a16="http://schemas.microsoft.com/office/drawing/2014/main" id="{9B371703-A581-6A7D-AC10-B7E00D4CDD78}"/>
              </a:ext>
            </a:extLst>
          </p:cNvPr>
          <p:cNvSpPr/>
          <p:nvPr/>
        </p:nvSpPr>
        <p:spPr>
          <a:xfrm>
            <a:off x="5188765" y="3246401"/>
            <a:ext cx="1372784" cy="400110"/>
          </a:xfrm>
          <a:prstGeom prst="rect">
            <a:avLst/>
          </a:prstGeom>
        </p:spPr>
        <p:txBody>
          <a:bodyPr wrap="square" lIns="91440" tIns="45720" rIns="91440" bIns="45720" anchor="t">
            <a:spAutoFit/>
          </a:bodyPr>
          <a:lstStyle/>
          <a:p>
            <a:pPr marL="342900" indent="-342900">
              <a:spcBef>
                <a:spcPts val="0"/>
              </a:spcBef>
              <a:spcAft>
                <a:spcPts val="600"/>
              </a:spcAft>
              <a:buClr>
                <a:srgbClr val="4DAEB3"/>
              </a:buClr>
              <a:buFont typeface="Webdings" panose="05030102010509060703" pitchFamily="18" charset="2"/>
              <a:buChar char="4"/>
            </a:pPr>
            <a:r>
              <a:rPr lang="en-US" sz="2000" b="1">
                <a:solidFill>
                  <a:schemeClr val="tx1">
                    <a:lumMod val="75000"/>
                    <a:lumOff val="25000"/>
                  </a:schemeClr>
                </a:solidFill>
                <a:latin typeface="Century Gothic"/>
              </a:rPr>
              <a:t>Green</a:t>
            </a:r>
            <a:endParaRPr lang="en-US" sz="2000">
              <a:solidFill>
                <a:schemeClr val="tx1">
                  <a:lumMod val="75000"/>
                  <a:lumOff val="25000"/>
                </a:schemeClr>
              </a:solidFill>
              <a:cs typeface="Calibri"/>
            </a:endParaRPr>
          </a:p>
        </p:txBody>
      </p:sp>
      <p:sp>
        <p:nvSpPr>
          <p:cNvPr id="29" name="Rectangle 28">
            <a:extLst>
              <a:ext uri="{FF2B5EF4-FFF2-40B4-BE49-F238E27FC236}">
                <a16:creationId xmlns:a16="http://schemas.microsoft.com/office/drawing/2014/main" id="{736B8916-AF61-EC0A-C7A1-595ABE944B4A}"/>
              </a:ext>
            </a:extLst>
          </p:cNvPr>
          <p:cNvSpPr/>
          <p:nvPr/>
        </p:nvSpPr>
        <p:spPr>
          <a:xfrm>
            <a:off x="2705725" y="1088086"/>
            <a:ext cx="7075221" cy="523220"/>
          </a:xfrm>
          <a:prstGeom prst="rect">
            <a:avLst/>
          </a:prstGeom>
          <a:noFill/>
        </p:spPr>
        <p:txBody>
          <a:bodyPr wrap="square" lIns="91440" tIns="45720" rIns="91440" bIns="45720" anchor="t">
            <a:spAutoFit/>
          </a:bodyPr>
          <a:lstStyle/>
          <a:p>
            <a:pPr marL="342900" indent="-342900">
              <a:spcAft>
                <a:spcPts val="600"/>
              </a:spcAft>
              <a:buClr>
                <a:srgbClr val="4DAEB3"/>
              </a:buClr>
              <a:buFont typeface="Webdings" panose="05030102010509060703" pitchFamily="18" charset="2"/>
              <a:buChar char="4"/>
            </a:pPr>
            <a:r>
              <a:rPr lang="en-US" sz="2800">
                <a:solidFill>
                  <a:schemeClr val="tx1">
                    <a:lumMod val="75000"/>
                    <a:lumOff val="25000"/>
                  </a:schemeClr>
                </a:solidFill>
                <a:latin typeface="Century Gothic"/>
              </a:rPr>
              <a:t>NDTI = (Red – Green) / (Red + Green) </a:t>
            </a:r>
            <a:endParaRPr lang="en-US" sz="2800">
              <a:solidFill>
                <a:schemeClr val="tx1">
                  <a:lumMod val="75000"/>
                  <a:lumOff val="25000"/>
                </a:schemeClr>
              </a:solidFill>
              <a:cs typeface="Calibri"/>
            </a:endParaRPr>
          </a:p>
        </p:txBody>
      </p:sp>
      <p:sp>
        <p:nvSpPr>
          <p:cNvPr id="2" name="Rectangle 1">
            <a:extLst>
              <a:ext uri="{FF2B5EF4-FFF2-40B4-BE49-F238E27FC236}">
                <a16:creationId xmlns:a16="http://schemas.microsoft.com/office/drawing/2014/main" id="{0037609E-C98B-25BB-BD7E-ED4BABCE019C}"/>
              </a:ext>
            </a:extLst>
          </p:cNvPr>
          <p:cNvSpPr/>
          <p:nvPr/>
        </p:nvSpPr>
        <p:spPr>
          <a:xfrm>
            <a:off x="3211752" y="5491476"/>
            <a:ext cx="2180612" cy="1181566"/>
          </a:xfrm>
          <a:prstGeom prst="rect">
            <a:avLst/>
          </a:prstGeom>
          <a:solidFill>
            <a:srgbClr val="4DAEB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pic>
        <p:nvPicPr>
          <p:cNvPr id="12" name="Picture 13" descr="A picture containing outdoor, nature, mountain, shore&#10;&#10;Description automatically generated">
            <a:extLst>
              <a:ext uri="{FF2B5EF4-FFF2-40B4-BE49-F238E27FC236}">
                <a16:creationId xmlns:a16="http://schemas.microsoft.com/office/drawing/2014/main" id="{903DC840-4AEF-F963-113B-BF23AB712222}"/>
              </a:ext>
            </a:extLst>
          </p:cNvPr>
          <p:cNvPicPr>
            <a:picLocks noChangeAspect="1"/>
          </p:cNvPicPr>
          <p:nvPr/>
        </p:nvPicPr>
        <p:blipFill rotWithShape="1">
          <a:blip r:embed="rId3"/>
          <a:srcRect t="69955" r="62353" b="-63"/>
          <a:stretch/>
        </p:blipFill>
        <p:spPr>
          <a:xfrm>
            <a:off x="3209439" y="4165843"/>
            <a:ext cx="2177443" cy="1326755"/>
          </a:xfrm>
          <a:prstGeom prst="rect">
            <a:avLst/>
          </a:prstGeom>
        </p:spPr>
      </p:pic>
      <p:pic>
        <p:nvPicPr>
          <p:cNvPr id="14" name="Picture 13" descr="A picture containing outdoor, nature, mountain, shore&#10;&#10;Description automatically generated">
            <a:extLst>
              <a:ext uri="{FF2B5EF4-FFF2-40B4-BE49-F238E27FC236}">
                <a16:creationId xmlns:a16="http://schemas.microsoft.com/office/drawing/2014/main" id="{259366A7-8BD8-2BDD-499B-97564C57D780}"/>
              </a:ext>
            </a:extLst>
          </p:cNvPr>
          <p:cNvPicPr>
            <a:picLocks noChangeAspect="1"/>
          </p:cNvPicPr>
          <p:nvPr/>
        </p:nvPicPr>
        <p:blipFill rotWithShape="1">
          <a:blip r:embed="rId3"/>
          <a:srcRect l="3409" t="36874" r="71628" b="42792"/>
          <a:stretch/>
        </p:blipFill>
        <p:spPr>
          <a:xfrm>
            <a:off x="637738" y="4162550"/>
            <a:ext cx="2173449" cy="1324600"/>
          </a:xfrm>
          <a:prstGeom prst="rect">
            <a:avLst/>
          </a:prstGeom>
        </p:spPr>
      </p:pic>
      <p:sp>
        <p:nvSpPr>
          <p:cNvPr id="15" name="Rectangle 14">
            <a:extLst>
              <a:ext uri="{FF2B5EF4-FFF2-40B4-BE49-F238E27FC236}">
                <a16:creationId xmlns:a16="http://schemas.microsoft.com/office/drawing/2014/main" id="{DCABD983-FAFC-486C-84CA-8317A4E5A997}"/>
              </a:ext>
            </a:extLst>
          </p:cNvPr>
          <p:cNvSpPr/>
          <p:nvPr/>
        </p:nvSpPr>
        <p:spPr>
          <a:xfrm>
            <a:off x="640051" y="5476292"/>
            <a:ext cx="2174428" cy="1224543"/>
          </a:xfrm>
          <a:prstGeom prst="rect">
            <a:avLst/>
          </a:prstGeom>
          <a:solidFill>
            <a:srgbClr val="4DAEB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9" name="Rectangle 48">
            <a:extLst>
              <a:ext uri="{FF2B5EF4-FFF2-40B4-BE49-F238E27FC236}">
                <a16:creationId xmlns:a16="http://schemas.microsoft.com/office/drawing/2014/main" id="{E5F657AE-C3B5-48DA-E0DD-CC3897169844}"/>
              </a:ext>
            </a:extLst>
          </p:cNvPr>
          <p:cNvSpPr/>
          <p:nvPr/>
        </p:nvSpPr>
        <p:spPr>
          <a:xfrm>
            <a:off x="3209485" y="5500838"/>
            <a:ext cx="2180612" cy="1171551"/>
          </a:xfrm>
          <a:prstGeom prst="rect">
            <a:avLst/>
          </a:prstGeom>
          <a:solidFill>
            <a:srgbClr val="F8CBA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8" name="Oval 47">
            <a:extLst>
              <a:ext uri="{FF2B5EF4-FFF2-40B4-BE49-F238E27FC236}">
                <a16:creationId xmlns:a16="http://schemas.microsoft.com/office/drawing/2014/main" id="{56DA1473-F0B8-5B69-9A0B-DB9CBD19ADE4}"/>
              </a:ext>
            </a:extLst>
          </p:cNvPr>
          <p:cNvSpPr/>
          <p:nvPr/>
        </p:nvSpPr>
        <p:spPr>
          <a:xfrm>
            <a:off x="3767391" y="5593230"/>
            <a:ext cx="1056736" cy="1006685"/>
          </a:xfrm>
          <a:prstGeom prst="ellipse">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73B2E0B-4452-B48C-439F-283630E288EB}"/>
              </a:ext>
            </a:extLst>
          </p:cNvPr>
          <p:cNvSpPr/>
          <p:nvPr/>
        </p:nvSpPr>
        <p:spPr>
          <a:xfrm>
            <a:off x="1215444" y="5573270"/>
            <a:ext cx="1040349" cy="1045642"/>
          </a:xfrm>
          <a:prstGeom prst="ellipse">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750D637-1907-0ED4-B574-04D5216D2D0A}"/>
              </a:ext>
            </a:extLst>
          </p:cNvPr>
          <p:cNvSpPr/>
          <p:nvPr/>
        </p:nvSpPr>
        <p:spPr>
          <a:xfrm>
            <a:off x="4248622" y="5837012"/>
            <a:ext cx="54905" cy="7710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724351-18F8-197D-CA28-F8A5607841BB}"/>
              </a:ext>
            </a:extLst>
          </p:cNvPr>
          <p:cNvSpPr/>
          <p:nvPr/>
        </p:nvSpPr>
        <p:spPr>
          <a:xfrm>
            <a:off x="4306779" y="5984448"/>
            <a:ext cx="58500" cy="6991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355CAC3-4BE8-D5D2-ECDC-3578A164699A}"/>
              </a:ext>
            </a:extLst>
          </p:cNvPr>
          <p:cNvSpPr/>
          <p:nvPr/>
        </p:nvSpPr>
        <p:spPr>
          <a:xfrm>
            <a:off x="4036283" y="6202241"/>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D315D3F-93DF-3D61-F3EB-6F253B9B2CEC}"/>
              </a:ext>
            </a:extLst>
          </p:cNvPr>
          <p:cNvSpPr/>
          <p:nvPr/>
        </p:nvSpPr>
        <p:spPr>
          <a:xfrm>
            <a:off x="4368980" y="5690270"/>
            <a:ext cx="117256" cy="14539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A41122C-F564-3115-6866-4FE1B316DF85}"/>
              </a:ext>
            </a:extLst>
          </p:cNvPr>
          <p:cNvSpPr/>
          <p:nvPr/>
        </p:nvSpPr>
        <p:spPr>
          <a:xfrm>
            <a:off x="3888700" y="5811637"/>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02E72A2-9F6A-B6B2-9863-352FB9A44608}"/>
              </a:ext>
            </a:extLst>
          </p:cNvPr>
          <p:cNvSpPr/>
          <p:nvPr/>
        </p:nvSpPr>
        <p:spPr>
          <a:xfrm rot="-4620000">
            <a:off x="3848305" y="6014779"/>
            <a:ext cx="78233" cy="7116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CE01277-3140-7181-2FDF-36083DAA7687}"/>
              </a:ext>
            </a:extLst>
          </p:cNvPr>
          <p:cNvSpPr/>
          <p:nvPr/>
        </p:nvSpPr>
        <p:spPr>
          <a:xfrm>
            <a:off x="4307014" y="6245770"/>
            <a:ext cx="58499" cy="842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B9912EB-1795-346F-9B47-A088C656E3AD}"/>
              </a:ext>
            </a:extLst>
          </p:cNvPr>
          <p:cNvSpPr/>
          <p:nvPr/>
        </p:nvSpPr>
        <p:spPr>
          <a:xfrm>
            <a:off x="4382766" y="6094645"/>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8DA19A5-967A-E27A-43B8-71FBB13DB10E}"/>
              </a:ext>
            </a:extLst>
          </p:cNvPr>
          <p:cNvSpPr/>
          <p:nvPr/>
        </p:nvSpPr>
        <p:spPr>
          <a:xfrm>
            <a:off x="4082793" y="6072754"/>
            <a:ext cx="72290" cy="9148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A8F0C6B-3E87-6DD2-4489-B130728C95D9}"/>
              </a:ext>
            </a:extLst>
          </p:cNvPr>
          <p:cNvSpPr/>
          <p:nvPr/>
        </p:nvSpPr>
        <p:spPr>
          <a:xfrm>
            <a:off x="4369978" y="6282038"/>
            <a:ext cx="72290" cy="807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70270CD-4DC8-8AD7-2877-C5151D647E35}"/>
              </a:ext>
            </a:extLst>
          </p:cNvPr>
          <p:cNvSpPr/>
          <p:nvPr/>
        </p:nvSpPr>
        <p:spPr>
          <a:xfrm>
            <a:off x="4131172" y="5697548"/>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D505BCF-4A35-5488-BAE5-1C30F7F26D47}"/>
              </a:ext>
            </a:extLst>
          </p:cNvPr>
          <p:cNvSpPr/>
          <p:nvPr/>
        </p:nvSpPr>
        <p:spPr>
          <a:xfrm>
            <a:off x="4396602" y="5863632"/>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6AF0583-1749-2191-BA1F-F1429B29556E}"/>
              </a:ext>
            </a:extLst>
          </p:cNvPr>
          <p:cNvSpPr/>
          <p:nvPr/>
        </p:nvSpPr>
        <p:spPr>
          <a:xfrm>
            <a:off x="4579058" y="5853408"/>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225CDFE-7535-42A0-C944-0491CB3ECC08}"/>
              </a:ext>
            </a:extLst>
          </p:cNvPr>
          <p:cNvSpPr/>
          <p:nvPr/>
        </p:nvSpPr>
        <p:spPr>
          <a:xfrm>
            <a:off x="4433431" y="5996586"/>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ECF17C-C0B6-2AFD-5904-276059C53AC6}"/>
              </a:ext>
            </a:extLst>
          </p:cNvPr>
          <p:cNvSpPr/>
          <p:nvPr/>
        </p:nvSpPr>
        <p:spPr>
          <a:xfrm>
            <a:off x="4121002" y="5889495"/>
            <a:ext cx="88150" cy="10008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AE5ECD1-1DEF-BAC5-65CA-567986518C8C}"/>
              </a:ext>
            </a:extLst>
          </p:cNvPr>
          <p:cNvSpPr/>
          <p:nvPr/>
        </p:nvSpPr>
        <p:spPr>
          <a:xfrm>
            <a:off x="4255176" y="6296866"/>
            <a:ext cx="75885" cy="9507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780A33E-F7B9-A3EC-5A6F-6C6AB72255BF}"/>
              </a:ext>
            </a:extLst>
          </p:cNvPr>
          <p:cNvSpPr/>
          <p:nvPr/>
        </p:nvSpPr>
        <p:spPr>
          <a:xfrm>
            <a:off x="4014066" y="6328575"/>
            <a:ext cx="113661" cy="1376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74F0E64-2F80-99D6-F8F8-E79711ED38F7}"/>
              </a:ext>
            </a:extLst>
          </p:cNvPr>
          <p:cNvSpPr/>
          <p:nvPr/>
        </p:nvSpPr>
        <p:spPr>
          <a:xfrm>
            <a:off x="3859655" y="6165331"/>
            <a:ext cx="102878" cy="1376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4D0A95E-DFA3-051D-D238-8BE60FA926E9}"/>
              </a:ext>
            </a:extLst>
          </p:cNvPr>
          <p:cNvSpPr/>
          <p:nvPr/>
        </p:nvSpPr>
        <p:spPr>
          <a:xfrm>
            <a:off x="4629500" y="5989967"/>
            <a:ext cx="110067" cy="14180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A930C24-65F2-72E6-B265-037A3A149AF5}"/>
              </a:ext>
            </a:extLst>
          </p:cNvPr>
          <p:cNvSpPr/>
          <p:nvPr/>
        </p:nvSpPr>
        <p:spPr>
          <a:xfrm>
            <a:off x="3898939" y="5953507"/>
            <a:ext cx="102878" cy="13820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BEF69F7-A1DA-D780-DFD8-E2BB2400E34C}"/>
              </a:ext>
            </a:extLst>
          </p:cNvPr>
          <p:cNvSpPr/>
          <p:nvPr/>
        </p:nvSpPr>
        <p:spPr>
          <a:xfrm>
            <a:off x="4352584" y="6130354"/>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C5AD573-149E-0A3B-EECF-9FADFE16FD53}"/>
              </a:ext>
            </a:extLst>
          </p:cNvPr>
          <p:cNvSpPr/>
          <p:nvPr/>
        </p:nvSpPr>
        <p:spPr>
          <a:xfrm>
            <a:off x="4623315" y="6173883"/>
            <a:ext cx="58499" cy="842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1ED480-8FCD-554C-DD8F-7865D75F9A8F}"/>
              </a:ext>
            </a:extLst>
          </p:cNvPr>
          <p:cNvSpPr/>
          <p:nvPr/>
        </p:nvSpPr>
        <p:spPr>
          <a:xfrm>
            <a:off x="4686279" y="6210151"/>
            <a:ext cx="72290" cy="807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AEF696A-BE51-EE8C-FD6C-581A42822704}"/>
              </a:ext>
            </a:extLst>
          </p:cNvPr>
          <p:cNvSpPr/>
          <p:nvPr/>
        </p:nvSpPr>
        <p:spPr>
          <a:xfrm>
            <a:off x="4571477" y="6224979"/>
            <a:ext cx="75885" cy="9507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8ACDF3C-7B34-E51D-89F2-BA2A3EE51510}"/>
              </a:ext>
            </a:extLst>
          </p:cNvPr>
          <p:cNvSpPr/>
          <p:nvPr/>
        </p:nvSpPr>
        <p:spPr>
          <a:xfrm>
            <a:off x="4330367" y="6399563"/>
            <a:ext cx="113661" cy="1376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171C29-489B-D333-1D56-A4AF1258422A}"/>
              </a:ext>
            </a:extLst>
          </p:cNvPr>
          <p:cNvSpPr/>
          <p:nvPr/>
        </p:nvSpPr>
        <p:spPr>
          <a:xfrm>
            <a:off x="4175956" y="6093444"/>
            <a:ext cx="102878" cy="1376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1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35313E-6EF8-1D92-3B18-A36D86D111DF}"/>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Earth Observations</a:t>
            </a:r>
            <a:endParaRPr lang="en-US"/>
          </a:p>
        </p:txBody>
      </p:sp>
      <p:sp>
        <p:nvSpPr>
          <p:cNvPr id="12" name="Rectangle 11">
            <a:extLst>
              <a:ext uri="{FF2B5EF4-FFF2-40B4-BE49-F238E27FC236}">
                <a16:creationId xmlns:a16="http://schemas.microsoft.com/office/drawing/2014/main" id="{A81E3DCB-F167-4EE8-0EC8-10C15E5EE603}"/>
              </a:ext>
            </a:extLst>
          </p:cNvPr>
          <p:cNvSpPr/>
          <p:nvPr/>
        </p:nvSpPr>
        <p:spPr>
          <a:xfrm>
            <a:off x="823512" y="4522034"/>
            <a:ext cx="3041463" cy="523220"/>
          </a:xfrm>
          <a:prstGeom prst="rect">
            <a:avLst/>
          </a:prstGeom>
        </p:spPr>
        <p:txBody>
          <a:bodyPr wrap="square" lIns="91440" tIns="45720" rIns="91440" bIns="45720" anchor="t">
            <a:spAutoFit/>
          </a:bodyPr>
          <a:lstStyle/>
          <a:p>
            <a:pPr algn="ctr">
              <a:spcBef>
                <a:spcPts val="0"/>
              </a:spcBef>
              <a:spcAft>
                <a:spcPts val="600"/>
              </a:spcAft>
              <a:buClr>
                <a:srgbClr val="4DAEB3"/>
              </a:buClr>
            </a:pPr>
            <a:r>
              <a:rPr lang="en-US" sz="2800" b="1" dirty="0" err="1">
                <a:solidFill>
                  <a:srgbClr val="4DAEB3"/>
                </a:solidFill>
                <a:latin typeface="Century Gothic"/>
              </a:rPr>
              <a:t>PlanetScope</a:t>
            </a:r>
            <a:endParaRPr lang="en-US" sz="2800" dirty="0">
              <a:cs typeface="Calibri"/>
            </a:endParaRPr>
          </a:p>
        </p:txBody>
      </p:sp>
      <p:sp>
        <p:nvSpPr>
          <p:cNvPr id="14" name="Rectangle 13">
            <a:extLst>
              <a:ext uri="{FF2B5EF4-FFF2-40B4-BE49-F238E27FC236}">
                <a16:creationId xmlns:a16="http://schemas.microsoft.com/office/drawing/2014/main" id="{EFCC3129-6A68-FA03-BFCD-EAACD0E2CBAB}"/>
              </a:ext>
            </a:extLst>
          </p:cNvPr>
          <p:cNvSpPr/>
          <p:nvPr/>
        </p:nvSpPr>
        <p:spPr>
          <a:xfrm>
            <a:off x="7999682" y="4510488"/>
            <a:ext cx="3299533" cy="523220"/>
          </a:xfrm>
          <a:prstGeom prst="rect">
            <a:avLst/>
          </a:prstGeom>
        </p:spPr>
        <p:txBody>
          <a:bodyPr wrap="square" lIns="91440" tIns="45720" rIns="91440" bIns="45720" anchor="t">
            <a:spAutoFit/>
          </a:bodyPr>
          <a:lstStyle/>
          <a:p>
            <a:pPr algn="ctr">
              <a:spcAft>
                <a:spcPts val="600"/>
              </a:spcAft>
              <a:buClr>
                <a:srgbClr val="4DAEB3"/>
              </a:buClr>
            </a:pPr>
            <a:r>
              <a:rPr lang="en-US" sz="2800" b="1" dirty="0">
                <a:solidFill>
                  <a:srgbClr val="4DAEB3"/>
                </a:solidFill>
                <a:latin typeface="Century Gothic"/>
              </a:rPr>
              <a:t>Sentinel-2 MSI</a:t>
            </a:r>
            <a:endParaRPr lang="en-US" sz="2800" dirty="0">
              <a:solidFill>
                <a:schemeClr val="tx1">
                  <a:lumMod val="75000"/>
                  <a:lumOff val="25000"/>
                </a:schemeClr>
              </a:solidFill>
              <a:latin typeface="Century Gothic"/>
              <a:cs typeface="Calibri" panose="020F0502020204030204"/>
            </a:endParaRPr>
          </a:p>
        </p:txBody>
      </p:sp>
      <p:sp>
        <p:nvSpPr>
          <p:cNvPr id="16" name="Rectangle 15">
            <a:extLst>
              <a:ext uri="{FF2B5EF4-FFF2-40B4-BE49-F238E27FC236}">
                <a16:creationId xmlns:a16="http://schemas.microsoft.com/office/drawing/2014/main" id="{0C25AFE0-D63E-2705-BEAD-56F695F06728}"/>
              </a:ext>
            </a:extLst>
          </p:cNvPr>
          <p:cNvSpPr/>
          <p:nvPr/>
        </p:nvSpPr>
        <p:spPr>
          <a:xfrm>
            <a:off x="4534422" y="4525801"/>
            <a:ext cx="2787492" cy="523220"/>
          </a:xfrm>
          <a:prstGeom prst="rect">
            <a:avLst/>
          </a:prstGeom>
        </p:spPr>
        <p:txBody>
          <a:bodyPr wrap="square" lIns="91440" tIns="45720" rIns="91440" bIns="45720" anchor="t">
            <a:spAutoFit/>
          </a:bodyPr>
          <a:lstStyle/>
          <a:p>
            <a:pPr algn="ctr">
              <a:spcAft>
                <a:spcPts val="600"/>
              </a:spcAft>
              <a:buClr>
                <a:srgbClr val="4DAEB3"/>
              </a:buClr>
            </a:pPr>
            <a:r>
              <a:rPr lang="en-US" sz="2800" b="1" dirty="0">
                <a:solidFill>
                  <a:srgbClr val="4DAEB3"/>
                </a:solidFill>
                <a:latin typeface="Century Gothic"/>
              </a:rPr>
              <a:t>GMP IMERG</a:t>
            </a:r>
            <a:endParaRPr lang="en-US" sz="2800" dirty="0">
              <a:solidFill>
                <a:srgbClr val="404040"/>
              </a:solidFill>
              <a:latin typeface="Century Gothic"/>
            </a:endParaRPr>
          </a:p>
        </p:txBody>
      </p:sp>
      <p:pic>
        <p:nvPicPr>
          <p:cNvPr id="2" name="Picture 4">
            <a:extLst>
              <a:ext uri="{FF2B5EF4-FFF2-40B4-BE49-F238E27FC236}">
                <a16:creationId xmlns:a16="http://schemas.microsoft.com/office/drawing/2014/main" id="{9FD9B905-E2A1-CB54-5CF5-DDFAB664F7B5}"/>
              </a:ext>
            </a:extLst>
          </p:cNvPr>
          <p:cNvPicPr>
            <a:picLocks noChangeAspect="1"/>
          </p:cNvPicPr>
          <p:nvPr/>
        </p:nvPicPr>
        <p:blipFill>
          <a:blip r:embed="rId3"/>
          <a:stretch>
            <a:fillRect/>
          </a:stretch>
        </p:blipFill>
        <p:spPr>
          <a:xfrm>
            <a:off x="8315325" y="1879912"/>
            <a:ext cx="2743200" cy="2050426"/>
          </a:xfrm>
          <a:prstGeom prst="rect">
            <a:avLst/>
          </a:prstGeom>
        </p:spPr>
      </p:pic>
      <p:pic>
        <p:nvPicPr>
          <p:cNvPr id="5" name="Picture 5">
            <a:extLst>
              <a:ext uri="{FF2B5EF4-FFF2-40B4-BE49-F238E27FC236}">
                <a16:creationId xmlns:a16="http://schemas.microsoft.com/office/drawing/2014/main" id="{CF788441-0E7A-0CF2-87E6-F34EB2A13DB4}"/>
              </a:ext>
            </a:extLst>
          </p:cNvPr>
          <p:cNvPicPr>
            <a:picLocks noChangeAspect="1"/>
          </p:cNvPicPr>
          <p:nvPr/>
        </p:nvPicPr>
        <p:blipFill>
          <a:blip r:embed="rId4"/>
          <a:stretch>
            <a:fillRect/>
          </a:stretch>
        </p:blipFill>
        <p:spPr>
          <a:xfrm>
            <a:off x="4638675" y="2151888"/>
            <a:ext cx="2743200" cy="1373124"/>
          </a:xfrm>
          <a:prstGeom prst="rect">
            <a:avLst/>
          </a:prstGeom>
        </p:spPr>
      </p:pic>
      <p:sp>
        <p:nvSpPr>
          <p:cNvPr id="6" name="Text Placeholder 5">
            <a:extLst>
              <a:ext uri="{FF2B5EF4-FFF2-40B4-BE49-F238E27FC236}">
                <a16:creationId xmlns:a16="http://schemas.microsoft.com/office/drawing/2014/main" id="{ED5E3F15-7824-A680-1D0D-D98585F162E2}"/>
              </a:ext>
            </a:extLst>
          </p:cNvPr>
          <p:cNvSpPr txBox="1">
            <a:spLocks/>
          </p:cNvSpPr>
          <p:nvPr/>
        </p:nvSpPr>
        <p:spPr>
          <a:xfrm>
            <a:off x="1185641" y="5073680"/>
            <a:ext cx="2383653" cy="121245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rPr>
              <a:t>4 band (</a:t>
            </a:r>
            <a:r>
              <a:rPr lang="en-US" sz="1800" err="1">
                <a:solidFill>
                  <a:schemeClr val="tx1">
                    <a:lumMod val="75000"/>
                    <a:lumOff val="25000"/>
                  </a:schemeClr>
                </a:solidFill>
                <a:latin typeface="Century Gothic"/>
              </a:rPr>
              <a:t>RGBn</a:t>
            </a:r>
            <a:r>
              <a:rPr lang="en-US" sz="1800">
                <a:solidFill>
                  <a:schemeClr val="tx1">
                    <a:lumMod val="75000"/>
                    <a:lumOff val="25000"/>
                  </a:schemeClr>
                </a:solidFill>
                <a:latin typeface="Century Gothic"/>
              </a:rPr>
              <a:t>) imagery</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cs typeface="Calibri"/>
              </a:rPr>
              <a:t>3m resolution</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cs typeface="Calibri"/>
              </a:rPr>
              <a:t>Daily</a:t>
            </a:r>
          </a:p>
        </p:txBody>
      </p:sp>
      <p:sp>
        <p:nvSpPr>
          <p:cNvPr id="9" name="Text Placeholder 5">
            <a:extLst>
              <a:ext uri="{FF2B5EF4-FFF2-40B4-BE49-F238E27FC236}">
                <a16:creationId xmlns:a16="http://schemas.microsoft.com/office/drawing/2014/main" id="{B1888852-7393-F521-6E4C-EDC4794BAC1C}"/>
              </a:ext>
            </a:extLst>
          </p:cNvPr>
          <p:cNvSpPr txBox="1">
            <a:spLocks/>
          </p:cNvSpPr>
          <p:nvPr/>
        </p:nvSpPr>
        <p:spPr>
          <a:xfrm>
            <a:off x="4935624" y="5052876"/>
            <a:ext cx="2390624" cy="14468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1800">
                <a:solidFill>
                  <a:schemeClr val="tx1">
                    <a:lumMod val="75000"/>
                    <a:lumOff val="25000"/>
                  </a:schemeClr>
                </a:solidFill>
                <a:latin typeface="Century Gothic"/>
              </a:rPr>
              <a:t>Precipitation</a:t>
            </a:r>
          </a:p>
        </p:txBody>
      </p:sp>
      <p:sp>
        <p:nvSpPr>
          <p:cNvPr id="11" name="Text Placeholder 5">
            <a:extLst>
              <a:ext uri="{FF2B5EF4-FFF2-40B4-BE49-F238E27FC236}">
                <a16:creationId xmlns:a16="http://schemas.microsoft.com/office/drawing/2014/main" id="{5CC1F94B-F521-A7B2-64C0-DB2CE4CFC692}"/>
              </a:ext>
            </a:extLst>
          </p:cNvPr>
          <p:cNvSpPr txBox="1">
            <a:spLocks/>
          </p:cNvSpPr>
          <p:nvPr/>
        </p:nvSpPr>
        <p:spPr>
          <a:xfrm>
            <a:off x="8496103" y="5073679"/>
            <a:ext cx="2393178" cy="7520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rPr>
              <a:t>8-band imagery</a:t>
            </a:r>
            <a:endParaRPr lang="en-US" sz="1800" err="1">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cs typeface="Calibri"/>
              </a:rPr>
              <a:t>10m resolution</a:t>
            </a:r>
          </a:p>
        </p:txBody>
      </p:sp>
      <p:pic>
        <p:nvPicPr>
          <p:cNvPr id="8" name="Picture 7" descr="A satellite in space&#10;&#10;Description automatically generated with medium confidence">
            <a:extLst>
              <a:ext uri="{FF2B5EF4-FFF2-40B4-BE49-F238E27FC236}">
                <a16:creationId xmlns:a16="http://schemas.microsoft.com/office/drawing/2014/main" id="{4F8A3857-179C-4CE9-B2E5-03A95F014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 y="2041947"/>
            <a:ext cx="3660457" cy="2011680"/>
          </a:xfrm>
          <a:prstGeom prst="rect">
            <a:avLst/>
          </a:prstGeom>
        </p:spPr>
      </p:pic>
      <p:sp>
        <p:nvSpPr>
          <p:cNvPr id="15" name="TextBox 14">
            <a:extLst>
              <a:ext uri="{FF2B5EF4-FFF2-40B4-BE49-F238E27FC236}">
                <a16:creationId xmlns:a16="http://schemas.microsoft.com/office/drawing/2014/main" id="{2AC7D99B-E356-4E90-8104-05F9803B4880}"/>
              </a:ext>
            </a:extLst>
          </p:cNvPr>
          <p:cNvSpPr txBox="1"/>
          <p:nvPr/>
        </p:nvSpPr>
        <p:spPr>
          <a:xfrm>
            <a:off x="118533" y="6420162"/>
            <a:ext cx="5566064" cy="230832"/>
          </a:xfrm>
          <a:prstGeom prst="rect">
            <a:avLst/>
          </a:prstGeom>
          <a:noFill/>
        </p:spPr>
        <p:txBody>
          <a:bodyPr wrap="square" lIns="91440" tIns="45720" rIns="91440" bIns="45720" rtlCol="0" anchor="t">
            <a:spAutoFit/>
          </a:bodyPr>
          <a:lstStyle/>
          <a:p>
            <a:r>
              <a:rPr lang="en-US" sz="900" dirty="0">
                <a:solidFill>
                  <a:schemeClr val="tx1">
                    <a:lumMod val="75000"/>
                    <a:lumOff val="25000"/>
                  </a:schemeClr>
                </a:solidFill>
                <a:latin typeface="Century Gothic"/>
              </a:rPr>
              <a:t>Images: NASA; ESA, Planet Labs PBC</a:t>
            </a:r>
          </a:p>
        </p:txBody>
      </p:sp>
    </p:spTree>
    <p:extLst>
      <p:ext uri="{BB962C8B-B14F-4D97-AF65-F5344CB8AC3E}">
        <p14:creationId xmlns:p14="http://schemas.microsoft.com/office/powerpoint/2010/main" val="2243603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5B750D-8979-E239-331A-D1434B237A8A}"/>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Dry/Homesteader Creek</a:t>
            </a:r>
            <a:endParaRPr lang="en-US"/>
          </a:p>
        </p:txBody>
      </p:sp>
      <p:pic>
        <p:nvPicPr>
          <p:cNvPr id="4" name="Picture 5">
            <a:extLst>
              <a:ext uri="{FF2B5EF4-FFF2-40B4-BE49-F238E27FC236}">
                <a16:creationId xmlns:a16="http://schemas.microsoft.com/office/drawing/2014/main" id="{F6F3A92A-7B12-2DBB-983F-B339FC01599A}"/>
              </a:ext>
            </a:extLst>
          </p:cNvPr>
          <p:cNvPicPr>
            <a:picLocks noChangeAspect="1"/>
          </p:cNvPicPr>
          <p:nvPr/>
        </p:nvPicPr>
        <p:blipFill>
          <a:blip r:embed="rId3"/>
          <a:stretch>
            <a:fillRect/>
          </a:stretch>
        </p:blipFill>
        <p:spPr>
          <a:xfrm>
            <a:off x="1676400" y="1304925"/>
            <a:ext cx="8715375" cy="4905375"/>
          </a:xfrm>
          <a:prstGeom prst="rect">
            <a:avLst/>
          </a:prstGeom>
        </p:spPr>
      </p:pic>
      <p:sp>
        <p:nvSpPr>
          <p:cNvPr id="6" name="Arrow: Left 5">
            <a:extLst>
              <a:ext uri="{FF2B5EF4-FFF2-40B4-BE49-F238E27FC236}">
                <a16:creationId xmlns:a16="http://schemas.microsoft.com/office/drawing/2014/main" id="{3CAA988A-EA6E-722E-EDFA-D162162A2E31}"/>
              </a:ext>
            </a:extLst>
          </p:cNvPr>
          <p:cNvSpPr/>
          <p:nvPr/>
        </p:nvSpPr>
        <p:spPr>
          <a:xfrm rot="1740000">
            <a:off x="6216395" y="3701033"/>
            <a:ext cx="981075" cy="485775"/>
          </a:xfrm>
          <a:prstGeom prst="leftArrow">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328113B1-CB24-4153-876F-AEB249B99F1D}"/>
              </a:ext>
            </a:extLst>
          </p:cNvPr>
          <p:cNvSpPr txBox="1"/>
          <p:nvPr/>
        </p:nvSpPr>
        <p:spPr>
          <a:xfrm>
            <a:off x="8761566" y="6192231"/>
            <a:ext cx="1737360" cy="230832"/>
          </a:xfrm>
          <a:prstGeom prst="rect">
            <a:avLst/>
          </a:prstGeom>
          <a:noFill/>
        </p:spPr>
        <p:txBody>
          <a:bodyPr wrap="square">
            <a:spAutoFit/>
          </a:bodyPr>
          <a:lstStyle/>
          <a:p>
            <a:pPr algn="r"/>
            <a:r>
              <a:rPr lang="en-US" sz="900" dirty="0">
                <a:latin typeface="Century Gothic" panose="020B0502020202020204" pitchFamily="34" charset="0"/>
              </a:rPr>
              <a:t>PlanetScope Imagery</a:t>
            </a:r>
          </a:p>
        </p:txBody>
      </p:sp>
    </p:spTree>
    <p:extLst>
      <p:ext uri="{BB962C8B-B14F-4D97-AF65-F5344CB8AC3E}">
        <p14:creationId xmlns:p14="http://schemas.microsoft.com/office/powerpoint/2010/main" val="2862143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5B750D-8979-E239-331A-D1434B237A8A}"/>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Penney Gulch</a:t>
            </a:r>
            <a:endParaRPr lang="en-US"/>
          </a:p>
        </p:txBody>
      </p:sp>
      <p:pic>
        <p:nvPicPr>
          <p:cNvPr id="2" name="Picture 3">
            <a:extLst>
              <a:ext uri="{FF2B5EF4-FFF2-40B4-BE49-F238E27FC236}">
                <a16:creationId xmlns:a16="http://schemas.microsoft.com/office/drawing/2014/main" id="{F0B1DC5F-9CCF-6288-073B-EFE1813289AC}"/>
              </a:ext>
            </a:extLst>
          </p:cNvPr>
          <p:cNvPicPr>
            <a:picLocks noChangeAspect="1"/>
          </p:cNvPicPr>
          <p:nvPr/>
        </p:nvPicPr>
        <p:blipFill>
          <a:blip r:embed="rId3"/>
          <a:stretch>
            <a:fillRect/>
          </a:stretch>
        </p:blipFill>
        <p:spPr>
          <a:xfrm>
            <a:off x="1171575" y="1066800"/>
            <a:ext cx="9248775" cy="5200650"/>
          </a:xfrm>
          <a:prstGeom prst="rect">
            <a:avLst/>
          </a:prstGeom>
        </p:spPr>
      </p:pic>
      <p:sp>
        <p:nvSpPr>
          <p:cNvPr id="4" name="Arrow: Left 3">
            <a:extLst>
              <a:ext uri="{FF2B5EF4-FFF2-40B4-BE49-F238E27FC236}">
                <a16:creationId xmlns:a16="http://schemas.microsoft.com/office/drawing/2014/main" id="{A4AB0735-ACE1-AACD-1DC5-03259993C88F}"/>
              </a:ext>
            </a:extLst>
          </p:cNvPr>
          <p:cNvSpPr/>
          <p:nvPr/>
        </p:nvSpPr>
        <p:spPr>
          <a:xfrm>
            <a:off x="6645020" y="3662933"/>
            <a:ext cx="981075" cy="485775"/>
          </a:xfrm>
          <a:prstGeom prst="leftArrow">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Arrow: Left 5">
            <a:extLst>
              <a:ext uri="{FF2B5EF4-FFF2-40B4-BE49-F238E27FC236}">
                <a16:creationId xmlns:a16="http://schemas.microsoft.com/office/drawing/2014/main" id="{355F2B87-F79F-55B5-0163-2CEA5C1351C6}"/>
              </a:ext>
            </a:extLst>
          </p:cNvPr>
          <p:cNvSpPr/>
          <p:nvPr/>
        </p:nvSpPr>
        <p:spPr>
          <a:xfrm rot="10020000">
            <a:off x="6063995" y="5234558"/>
            <a:ext cx="981075" cy="485775"/>
          </a:xfrm>
          <a:prstGeom prst="leftArrow">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81BDBA5-E216-42B6-8CAE-71718274D20F}"/>
              </a:ext>
            </a:extLst>
          </p:cNvPr>
          <p:cNvSpPr txBox="1"/>
          <p:nvPr/>
        </p:nvSpPr>
        <p:spPr>
          <a:xfrm>
            <a:off x="8777608" y="6272441"/>
            <a:ext cx="1737360" cy="230832"/>
          </a:xfrm>
          <a:prstGeom prst="rect">
            <a:avLst/>
          </a:prstGeom>
          <a:noFill/>
        </p:spPr>
        <p:txBody>
          <a:bodyPr wrap="square">
            <a:spAutoFit/>
          </a:bodyPr>
          <a:lstStyle/>
          <a:p>
            <a:pPr algn="r"/>
            <a:r>
              <a:rPr lang="en-US" sz="900" dirty="0">
                <a:latin typeface="Century Gothic" panose="020B0502020202020204" pitchFamily="34" charset="0"/>
              </a:rPr>
              <a:t>PlanetScope Imagery</a:t>
            </a:r>
          </a:p>
        </p:txBody>
      </p:sp>
    </p:spTree>
    <p:extLst>
      <p:ext uri="{BB962C8B-B14F-4D97-AF65-F5344CB8AC3E}">
        <p14:creationId xmlns:p14="http://schemas.microsoft.com/office/powerpoint/2010/main" val="4208152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81FA346-2038-0A3E-152C-EB83F55E0787}"/>
              </a:ext>
            </a:extLst>
          </p:cNvPr>
          <p:cNvPicPr>
            <a:picLocks noChangeAspect="1"/>
          </p:cNvPicPr>
          <p:nvPr/>
        </p:nvPicPr>
        <p:blipFill>
          <a:blip r:embed="rId3"/>
          <a:stretch>
            <a:fillRect/>
          </a:stretch>
        </p:blipFill>
        <p:spPr>
          <a:xfrm>
            <a:off x="517743" y="173146"/>
            <a:ext cx="10801610" cy="6062857"/>
          </a:xfrm>
          <a:prstGeom prst="rect">
            <a:avLst/>
          </a:prstGeom>
        </p:spPr>
      </p:pic>
      <p:sp>
        <p:nvSpPr>
          <p:cNvPr id="3" name="TextBox 2">
            <a:extLst>
              <a:ext uri="{FF2B5EF4-FFF2-40B4-BE49-F238E27FC236}">
                <a16:creationId xmlns:a16="http://schemas.microsoft.com/office/drawing/2014/main" id="{ABF35FF7-09BB-4257-A11A-8941A5C94E11}"/>
              </a:ext>
            </a:extLst>
          </p:cNvPr>
          <p:cNvSpPr txBox="1"/>
          <p:nvPr/>
        </p:nvSpPr>
        <p:spPr>
          <a:xfrm>
            <a:off x="9611792" y="6256399"/>
            <a:ext cx="1737360" cy="230832"/>
          </a:xfrm>
          <a:prstGeom prst="rect">
            <a:avLst/>
          </a:prstGeom>
          <a:noFill/>
        </p:spPr>
        <p:txBody>
          <a:bodyPr wrap="square">
            <a:spAutoFit/>
          </a:bodyPr>
          <a:lstStyle/>
          <a:p>
            <a:pPr algn="r"/>
            <a:r>
              <a:rPr lang="en-US" sz="900" dirty="0">
                <a:latin typeface="Century Gothic" panose="020B0502020202020204" pitchFamily="34" charset="0"/>
              </a:rPr>
              <a:t>PlanetScope Imagery</a:t>
            </a:r>
          </a:p>
        </p:txBody>
      </p:sp>
    </p:spTree>
    <p:extLst>
      <p:ext uri="{BB962C8B-B14F-4D97-AF65-F5344CB8AC3E}">
        <p14:creationId xmlns:p14="http://schemas.microsoft.com/office/powerpoint/2010/main" val="4207556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797872-AF9A-BECE-8656-ADF40A68683D}"/>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 Precipitation Analysis</a:t>
            </a:r>
            <a:endParaRPr lang="en-US"/>
          </a:p>
        </p:txBody>
      </p:sp>
      <p:pic>
        <p:nvPicPr>
          <p:cNvPr id="7" name="Picture 7" descr="Chart, scatter chart&#10;&#10;Description automatically generated">
            <a:extLst>
              <a:ext uri="{FF2B5EF4-FFF2-40B4-BE49-F238E27FC236}">
                <a16:creationId xmlns:a16="http://schemas.microsoft.com/office/drawing/2014/main" id="{E4728EF9-321B-7CD4-A90E-82CF7A77F5B6}"/>
              </a:ext>
            </a:extLst>
          </p:cNvPr>
          <p:cNvPicPr>
            <a:picLocks noChangeAspect="1"/>
          </p:cNvPicPr>
          <p:nvPr/>
        </p:nvPicPr>
        <p:blipFill>
          <a:blip r:embed="rId3"/>
          <a:stretch>
            <a:fillRect/>
          </a:stretch>
        </p:blipFill>
        <p:spPr>
          <a:xfrm>
            <a:off x="1177169" y="1398814"/>
            <a:ext cx="4533295" cy="4521200"/>
          </a:xfrm>
          <a:prstGeom prst="rect">
            <a:avLst/>
          </a:prstGeom>
        </p:spPr>
      </p:pic>
      <p:sp>
        <p:nvSpPr>
          <p:cNvPr id="17" name="TextBox 16">
            <a:extLst>
              <a:ext uri="{FF2B5EF4-FFF2-40B4-BE49-F238E27FC236}">
                <a16:creationId xmlns:a16="http://schemas.microsoft.com/office/drawing/2014/main" id="{95B0C5C7-60CE-FDD5-359E-5CE0623C3BA3}"/>
              </a:ext>
            </a:extLst>
          </p:cNvPr>
          <p:cNvSpPr txBox="1"/>
          <p:nvPr/>
        </p:nvSpPr>
        <p:spPr>
          <a:xfrm>
            <a:off x="1085849" y="1924049"/>
            <a:ext cx="1257300" cy="190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itle 1">
            <a:extLst>
              <a:ext uri="{FF2B5EF4-FFF2-40B4-BE49-F238E27FC236}">
                <a16:creationId xmlns:a16="http://schemas.microsoft.com/office/drawing/2014/main" id="{B9FE74E9-3110-9E85-3C9E-CF77F787A1C0}"/>
              </a:ext>
            </a:extLst>
          </p:cNvPr>
          <p:cNvSpPr txBox="1">
            <a:spLocks/>
          </p:cNvSpPr>
          <p:nvPr/>
        </p:nvSpPr>
        <p:spPr>
          <a:xfrm>
            <a:off x="7107149" y="1566947"/>
            <a:ext cx="3346238" cy="110299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4DAEB3"/>
              </a:buClr>
              <a:buFont typeface="Webdings" panose="05030102010509060703" pitchFamily="18" charset="2"/>
              <a:buChar char="4"/>
            </a:pPr>
            <a:r>
              <a:rPr lang="en-US" sz="2400">
                <a:solidFill>
                  <a:schemeClr val="tx1">
                    <a:lumMod val="75000"/>
                    <a:lumOff val="25000"/>
                  </a:schemeClr>
                </a:solidFill>
                <a:latin typeface="Century Gothic"/>
                <a:cs typeface="Calibri Light"/>
              </a:rPr>
              <a:t>GPM and PRISM are comparable</a:t>
            </a:r>
          </a:p>
          <a:p>
            <a:pPr marL="457200" indent="-457200">
              <a:buClr>
                <a:srgbClr val="4DAEB3"/>
              </a:buClr>
              <a:buFont typeface="Webdings" panose="05030102010509060703" pitchFamily="18" charset="2"/>
              <a:buChar char="4"/>
            </a:pPr>
            <a:endParaRPr lang="en-US" sz="2400">
              <a:solidFill>
                <a:schemeClr val="tx1">
                  <a:lumMod val="75000"/>
                  <a:lumOff val="25000"/>
                </a:schemeClr>
              </a:solidFill>
              <a:latin typeface="Century Gothic"/>
              <a:cs typeface="Calibri Light"/>
            </a:endParaRPr>
          </a:p>
          <a:p>
            <a:pPr marL="457200" indent="-457200">
              <a:buClr>
                <a:srgbClr val="4DAEB3"/>
              </a:buClr>
              <a:buFont typeface="Webdings" panose="05030102010509060703" pitchFamily="18" charset="2"/>
              <a:buChar char="4"/>
            </a:pPr>
            <a:endParaRPr lang="en-US" sz="2400">
              <a:solidFill>
                <a:schemeClr val="tx1">
                  <a:lumMod val="75000"/>
                  <a:lumOff val="25000"/>
                </a:schemeClr>
              </a:solidFill>
              <a:latin typeface="Century Gothic"/>
              <a:cs typeface="Calibri Light"/>
            </a:endParaRPr>
          </a:p>
        </p:txBody>
      </p:sp>
    </p:spTree>
    <p:extLst>
      <p:ext uri="{BB962C8B-B14F-4D97-AF65-F5344CB8AC3E}">
        <p14:creationId xmlns:p14="http://schemas.microsoft.com/office/powerpoint/2010/main" val="1322696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9774B7-3072-EA1E-585A-5E168D4188CD}"/>
              </a:ext>
            </a:extLst>
          </p:cNvPr>
          <p:cNvSpPr txBox="1">
            <a:spLocks/>
          </p:cNvSpPr>
          <p:nvPr/>
        </p:nvSpPr>
        <p:spPr>
          <a:xfrm>
            <a:off x="495299" y="383093"/>
            <a:ext cx="11419609"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Historical Background</a:t>
            </a:r>
            <a:endParaRPr lang="en-US" sz="4000">
              <a:solidFill>
                <a:srgbClr val="4DAEB3"/>
              </a:solidFill>
              <a:cs typeface="Calibri Light"/>
            </a:endParaRPr>
          </a:p>
        </p:txBody>
      </p:sp>
      <p:sp>
        <p:nvSpPr>
          <p:cNvPr id="6" name="Text Placeholder 5">
            <a:extLst>
              <a:ext uri="{FF2B5EF4-FFF2-40B4-BE49-F238E27FC236}">
                <a16:creationId xmlns:a16="http://schemas.microsoft.com/office/drawing/2014/main" id="{66699486-AEF3-EC51-8770-33E49707DC3A}"/>
              </a:ext>
            </a:extLst>
          </p:cNvPr>
          <p:cNvSpPr txBox="1">
            <a:spLocks/>
          </p:cNvSpPr>
          <p:nvPr/>
        </p:nvSpPr>
        <p:spPr>
          <a:xfrm>
            <a:off x="315966" y="1431973"/>
            <a:ext cx="5262998" cy="46799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2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Sediments become trapped behind the </a:t>
            </a:r>
            <a:r>
              <a:rPr lang="en-US" sz="2400" dirty="0" err="1">
                <a:solidFill>
                  <a:schemeClr val="tx1">
                    <a:lumMod val="75000"/>
                    <a:lumOff val="25000"/>
                  </a:schemeClr>
                </a:solidFill>
                <a:latin typeface="Century Gothic"/>
              </a:rPr>
              <a:t>Willwood</a:t>
            </a:r>
            <a:r>
              <a:rPr lang="en-US" sz="2400" dirty="0">
                <a:solidFill>
                  <a:schemeClr val="tx1">
                    <a:lumMod val="75000"/>
                    <a:lumOff val="25000"/>
                  </a:schemeClr>
                </a:solidFill>
                <a:latin typeface="Century Gothic"/>
              </a:rPr>
              <a:t> Diversion Dam (WDD)</a:t>
            </a:r>
            <a:endParaRPr lang="en-US" sz="2400" dirty="0">
              <a:solidFill>
                <a:schemeClr val="tx1">
                  <a:lumMod val="75000"/>
                  <a:lumOff val="25000"/>
                </a:schemeClr>
              </a:solidFill>
              <a:latin typeface="Century Gothic"/>
              <a:cs typeface="Calibri"/>
            </a:endParaRPr>
          </a:p>
          <a:p>
            <a:pPr marL="342900" indent="-342900">
              <a:lnSpc>
                <a:spcPct val="100000"/>
              </a:lnSpc>
              <a:spcBef>
                <a:spcPts val="0"/>
              </a:spcBef>
              <a:spcAft>
                <a:spcPts val="12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Heavily concentrated when released, </a:t>
            </a:r>
            <a:r>
              <a:rPr lang="en-US" sz="2400" b="1" dirty="0">
                <a:solidFill>
                  <a:schemeClr val="accent2"/>
                </a:solidFill>
                <a:latin typeface="Century Gothic"/>
              </a:rPr>
              <a:t>impairs downstream water quality</a:t>
            </a:r>
            <a:endParaRPr lang="en-US" sz="2400" b="1" dirty="0">
              <a:solidFill>
                <a:schemeClr val="accent2"/>
              </a:solidFill>
              <a:latin typeface="Century Gothic" panose="020B0502020202020204" pitchFamily="34" charset="0"/>
            </a:endParaRPr>
          </a:p>
          <a:p>
            <a:pPr marL="342900" indent="-342900">
              <a:lnSpc>
                <a:spcPct val="100000"/>
              </a:lnSpc>
              <a:spcBef>
                <a:spcPts val="0"/>
              </a:spcBef>
              <a:spcAft>
                <a:spcPts val="12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2016 release prompted the </a:t>
            </a:r>
            <a:r>
              <a:rPr lang="en-US" sz="2400" b="1" dirty="0">
                <a:solidFill>
                  <a:schemeClr val="accent2"/>
                </a:solidFill>
                <a:latin typeface="Century Gothic"/>
              </a:rPr>
              <a:t>creation of three working groups</a:t>
            </a:r>
            <a:r>
              <a:rPr lang="en-US" sz="2400" dirty="0">
                <a:solidFill>
                  <a:schemeClr val="tx1">
                    <a:lumMod val="75000"/>
                    <a:lumOff val="25000"/>
                  </a:schemeClr>
                </a:solidFill>
                <a:latin typeface="Century Gothic"/>
              </a:rPr>
              <a:t> to address sedimentation in WDD</a:t>
            </a:r>
            <a:endParaRPr lang="en-US" sz="2400" dirty="0">
              <a:solidFill>
                <a:schemeClr val="tx1">
                  <a:lumMod val="75000"/>
                  <a:lumOff val="25000"/>
                </a:schemeClr>
              </a:solidFill>
              <a:latin typeface="Century Gothic" panose="020B0502020202020204" pitchFamily="34" charset="0"/>
            </a:endParaRPr>
          </a:p>
          <a:p>
            <a:pPr marL="629920" lvl="1" indent="-342900">
              <a:lnSpc>
                <a:spcPct val="100000"/>
              </a:lnSpc>
              <a:spcBef>
                <a:spcPts val="0"/>
              </a:spcBef>
              <a:spcAft>
                <a:spcPts val="1200"/>
              </a:spcAft>
              <a:buClr>
                <a:srgbClr val="006D9D"/>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a:p>
            <a:pPr marL="629920" lvl="1" indent="-342900">
              <a:lnSpc>
                <a:spcPct val="100000"/>
              </a:lnSpc>
              <a:spcBef>
                <a:spcPts val="0"/>
              </a:spcBef>
              <a:spcAft>
                <a:spcPts val="600"/>
              </a:spcAft>
              <a:buClr>
                <a:srgbClr val="006D9D"/>
              </a:buClr>
              <a:buFont typeface="Webdings" panose="05030102010509060703" pitchFamily="18" charset="2"/>
              <a:buChar char="4"/>
            </a:pPr>
            <a:endParaRPr lang="en-US" dirty="0">
              <a:solidFill>
                <a:schemeClr val="tx1">
                  <a:lumMod val="75000"/>
                  <a:lumOff val="25000"/>
                </a:schemeClr>
              </a:solidFill>
              <a:latin typeface="Century Gothic" panose="020B0502020202020204" pitchFamily="34" charset="0"/>
            </a:endParaRPr>
          </a:p>
          <a:p>
            <a:pPr marL="744220" lvl="2" indent="0">
              <a:lnSpc>
                <a:spcPct val="100000"/>
              </a:lnSpc>
              <a:spcBef>
                <a:spcPts val="0"/>
              </a:spcBef>
              <a:spcAft>
                <a:spcPts val="600"/>
              </a:spcAft>
              <a:buClr>
                <a:srgbClr val="006D9D"/>
              </a:buClr>
              <a:buNone/>
            </a:pPr>
            <a:endParaRPr lang="en-US" dirty="0">
              <a:solidFill>
                <a:schemeClr val="tx1">
                  <a:lumMod val="75000"/>
                  <a:lumOff val="25000"/>
                </a:schemeClr>
              </a:solidFill>
              <a:latin typeface="Century Gothic" panose="020B0502020202020204" pitchFamily="34" charset="0"/>
            </a:endParaRPr>
          </a:p>
        </p:txBody>
      </p:sp>
      <p:pic>
        <p:nvPicPr>
          <p:cNvPr id="2" name="Picture 4">
            <a:extLst>
              <a:ext uri="{FF2B5EF4-FFF2-40B4-BE49-F238E27FC236}">
                <a16:creationId xmlns:a16="http://schemas.microsoft.com/office/drawing/2014/main" id="{C73C989C-366E-B4A6-B738-ED41FB87783D}"/>
              </a:ext>
            </a:extLst>
          </p:cNvPr>
          <p:cNvPicPr>
            <a:picLocks noChangeAspect="1"/>
          </p:cNvPicPr>
          <p:nvPr/>
        </p:nvPicPr>
        <p:blipFill>
          <a:blip r:embed="rId3"/>
          <a:stretch>
            <a:fillRect/>
          </a:stretch>
        </p:blipFill>
        <p:spPr>
          <a:xfrm>
            <a:off x="6248400" y="1444648"/>
            <a:ext cx="5943600" cy="4455369"/>
          </a:xfrm>
          <a:prstGeom prst="rect">
            <a:avLst/>
          </a:prstGeom>
        </p:spPr>
      </p:pic>
      <p:sp>
        <p:nvSpPr>
          <p:cNvPr id="5" name="TextBox 4">
            <a:extLst>
              <a:ext uri="{FF2B5EF4-FFF2-40B4-BE49-F238E27FC236}">
                <a16:creationId xmlns:a16="http://schemas.microsoft.com/office/drawing/2014/main" id="{77EFEE26-7525-4CCD-ABF7-90BB8313B003}"/>
              </a:ext>
            </a:extLst>
          </p:cNvPr>
          <p:cNvSpPr txBox="1"/>
          <p:nvPr/>
        </p:nvSpPr>
        <p:spPr>
          <a:xfrm>
            <a:off x="6631687" y="5899489"/>
            <a:ext cx="5566064" cy="230832"/>
          </a:xfrm>
          <a:prstGeom prst="rect">
            <a:avLst/>
          </a:prstGeom>
          <a:noFill/>
        </p:spPr>
        <p:txBody>
          <a:bodyPr wrap="square" lIns="91440" tIns="45720" rIns="91440" bIns="45720" rtlCol="0" anchor="t">
            <a:spAutoFit/>
          </a:bodyPr>
          <a:lstStyle/>
          <a:p>
            <a:pPr algn="r"/>
            <a:r>
              <a:rPr lang="en-US" sz="900" dirty="0">
                <a:solidFill>
                  <a:schemeClr val="tx1">
                    <a:lumMod val="75000"/>
                    <a:lumOff val="25000"/>
                  </a:schemeClr>
                </a:solidFill>
                <a:latin typeface="Century Gothic"/>
              </a:rPr>
              <a:t>Image: Carmen McIntyre</a:t>
            </a:r>
          </a:p>
        </p:txBody>
      </p:sp>
    </p:spTree>
    <p:extLst>
      <p:ext uri="{BB962C8B-B14F-4D97-AF65-F5344CB8AC3E}">
        <p14:creationId xmlns:p14="http://schemas.microsoft.com/office/powerpoint/2010/main" val="1318419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C4CCE9-7DD3-5F11-1818-4185D0435C33}"/>
              </a:ext>
            </a:extLst>
          </p:cNvPr>
          <p:cNvSpPr txBox="1">
            <a:spLocks/>
          </p:cNvSpPr>
          <p:nvPr/>
        </p:nvSpPr>
        <p:spPr>
          <a:xfrm>
            <a:off x="471054" y="400922"/>
            <a:ext cx="11350139"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Project Partners</a:t>
            </a:r>
            <a:endParaRPr lang="en-US">
              <a:solidFill>
                <a:srgbClr val="4DAEB3"/>
              </a:solidFill>
              <a:cs typeface="Calibri Light"/>
            </a:endParaRPr>
          </a:p>
        </p:txBody>
      </p:sp>
      <p:sp>
        <p:nvSpPr>
          <p:cNvPr id="11" name="Rectangle 10">
            <a:extLst>
              <a:ext uri="{FF2B5EF4-FFF2-40B4-BE49-F238E27FC236}">
                <a16:creationId xmlns:a16="http://schemas.microsoft.com/office/drawing/2014/main" id="{0E51650B-ED8B-19DC-4696-6AA79B1260B4}"/>
              </a:ext>
            </a:extLst>
          </p:cNvPr>
          <p:cNvSpPr/>
          <p:nvPr/>
        </p:nvSpPr>
        <p:spPr>
          <a:xfrm>
            <a:off x="418742" y="4919857"/>
            <a:ext cx="2955431" cy="784830"/>
          </a:xfrm>
          <a:prstGeom prst="rect">
            <a:avLst/>
          </a:prstGeom>
        </p:spPr>
        <p:txBody>
          <a:bodyPr wrap="square" lIns="91440" tIns="45720" rIns="91440" bIns="45720" anchor="t">
            <a:spAutoFit/>
          </a:bodyPr>
          <a:lstStyle/>
          <a:p>
            <a:pPr marL="342900" indent="-342900" algn="ctr">
              <a:spcAft>
                <a:spcPts val="600"/>
              </a:spcAft>
              <a:buClr>
                <a:srgbClr val="4DAEB3"/>
              </a:buClr>
              <a:buFont typeface="Webdings" panose="05030102010509060703" pitchFamily="18" charset="2"/>
              <a:buChar char="4"/>
            </a:pPr>
            <a:r>
              <a:rPr lang="en-US" b="1">
                <a:solidFill>
                  <a:srgbClr val="4DAEB3"/>
                </a:solidFill>
                <a:latin typeface="Century Gothic"/>
              </a:rPr>
              <a:t>David </a:t>
            </a:r>
            <a:r>
              <a:rPr lang="en-US" sz="2000" b="1">
                <a:solidFill>
                  <a:srgbClr val="4DAEB3"/>
                </a:solidFill>
                <a:latin typeface="Century Gothic"/>
              </a:rPr>
              <a:t>Waterstreet</a:t>
            </a:r>
          </a:p>
          <a:p>
            <a:pPr marL="800100" lvl="1" indent="-342900" algn="ctr">
              <a:spcAft>
                <a:spcPts val="600"/>
              </a:spcAft>
              <a:buClr>
                <a:srgbClr val="4DAEB3"/>
              </a:buClr>
              <a:buFont typeface="Webdings" panose="05030102010509060703" pitchFamily="18" charset="2"/>
              <a:buChar char="4"/>
            </a:pPr>
            <a:endParaRPr lang="en-US" sz="2000" b="1">
              <a:solidFill>
                <a:srgbClr val="4DAEB3"/>
              </a:solidFill>
              <a:latin typeface="Century Gothic"/>
              <a:cs typeface="Calibri"/>
            </a:endParaRPr>
          </a:p>
        </p:txBody>
      </p:sp>
      <p:sp>
        <p:nvSpPr>
          <p:cNvPr id="13" name="Rectangle 12">
            <a:extLst>
              <a:ext uri="{FF2B5EF4-FFF2-40B4-BE49-F238E27FC236}">
                <a16:creationId xmlns:a16="http://schemas.microsoft.com/office/drawing/2014/main" id="{D93BA917-5ABC-8153-A96C-87B157B8E59A}"/>
              </a:ext>
            </a:extLst>
          </p:cNvPr>
          <p:cNvSpPr/>
          <p:nvPr/>
        </p:nvSpPr>
        <p:spPr>
          <a:xfrm>
            <a:off x="8427818" y="4883190"/>
            <a:ext cx="3299533" cy="400110"/>
          </a:xfrm>
          <a:prstGeom prst="rect">
            <a:avLst/>
          </a:prstGeom>
        </p:spPr>
        <p:txBody>
          <a:bodyPr wrap="square" lIns="91440" tIns="45720" rIns="91440" bIns="45720" anchor="t">
            <a:spAutoFit/>
          </a:bodyPr>
          <a:lstStyle/>
          <a:p>
            <a:pPr marL="342900" indent="-342900" algn="ctr">
              <a:spcAft>
                <a:spcPts val="600"/>
              </a:spcAft>
              <a:buClr>
                <a:srgbClr val="4DAEB3"/>
              </a:buClr>
              <a:buFont typeface="Webdings" panose="05030102010509060703" pitchFamily="18" charset="2"/>
              <a:buChar char="4"/>
            </a:pPr>
            <a:r>
              <a:rPr lang="en-US" sz="2000" b="1">
                <a:solidFill>
                  <a:srgbClr val="4DAEB3"/>
                </a:solidFill>
                <a:latin typeface="Century Gothic"/>
              </a:rPr>
              <a:t>Jason Alexander</a:t>
            </a:r>
            <a:endParaRPr lang="en-US" sz="2000">
              <a:solidFill>
                <a:schemeClr val="tx1">
                  <a:lumMod val="75000"/>
                  <a:lumOff val="25000"/>
                </a:schemeClr>
              </a:solidFill>
              <a:latin typeface="Century Gothic"/>
              <a:cs typeface="Calibri" panose="020F0502020204030204"/>
            </a:endParaRPr>
          </a:p>
        </p:txBody>
      </p:sp>
      <p:sp>
        <p:nvSpPr>
          <p:cNvPr id="15" name="Rectangle 14">
            <a:extLst>
              <a:ext uri="{FF2B5EF4-FFF2-40B4-BE49-F238E27FC236}">
                <a16:creationId xmlns:a16="http://schemas.microsoft.com/office/drawing/2014/main" id="{EFAED196-4A80-6038-6A65-E03B1844308B}"/>
              </a:ext>
            </a:extLst>
          </p:cNvPr>
          <p:cNvSpPr/>
          <p:nvPr/>
        </p:nvSpPr>
        <p:spPr>
          <a:xfrm>
            <a:off x="4661107" y="4881756"/>
            <a:ext cx="2787492" cy="400110"/>
          </a:xfrm>
          <a:prstGeom prst="rect">
            <a:avLst/>
          </a:prstGeom>
        </p:spPr>
        <p:txBody>
          <a:bodyPr wrap="square" lIns="91440" tIns="45720" rIns="91440" bIns="45720" anchor="t">
            <a:spAutoFit/>
          </a:bodyPr>
          <a:lstStyle/>
          <a:p>
            <a:pPr marL="342900" indent="-342900" algn="ctr">
              <a:spcAft>
                <a:spcPts val="600"/>
              </a:spcAft>
              <a:buClr>
                <a:srgbClr val="4DAEB3"/>
              </a:buClr>
              <a:buFont typeface="Webdings" panose="05030102010509060703" pitchFamily="18" charset="2"/>
              <a:buChar char="4"/>
            </a:pPr>
            <a:r>
              <a:rPr lang="en-US" sz="2000" b="1">
                <a:solidFill>
                  <a:srgbClr val="4DAEB3"/>
                </a:solidFill>
                <a:latin typeface="Century Gothic"/>
              </a:rPr>
              <a:t>Carmen McIntyre</a:t>
            </a:r>
            <a:endParaRPr lang="en-US" sz="2000">
              <a:solidFill>
                <a:srgbClr val="404040"/>
              </a:solidFill>
              <a:latin typeface="Century Gothic"/>
            </a:endParaRPr>
          </a:p>
        </p:txBody>
      </p:sp>
      <p:sp>
        <p:nvSpPr>
          <p:cNvPr id="17" name="Text Placeholder 5">
            <a:extLst>
              <a:ext uri="{FF2B5EF4-FFF2-40B4-BE49-F238E27FC236}">
                <a16:creationId xmlns:a16="http://schemas.microsoft.com/office/drawing/2014/main" id="{51287261-EA7D-0D53-2B6B-50DB570FF09A}"/>
              </a:ext>
            </a:extLst>
          </p:cNvPr>
          <p:cNvSpPr txBox="1">
            <a:spLocks/>
          </p:cNvSpPr>
          <p:nvPr/>
        </p:nvSpPr>
        <p:spPr>
          <a:xfrm>
            <a:off x="933319" y="5336003"/>
            <a:ext cx="3153394" cy="7848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r>
              <a:rPr lang="en-US" sz="1800" dirty="0">
                <a:solidFill>
                  <a:schemeClr val="tx1">
                    <a:lumMod val="75000"/>
                    <a:lumOff val="25000"/>
                  </a:schemeClr>
                </a:solidFill>
                <a:latin typeface="Century Gothic"/>
              </a:rPr>
              <a:t>Watershed Protection Program Manager</a:t>
            </a:r>
            <a:endParaRPr lang="en-US" dirty="0">
              <a:solidFill>
                <a:schemeClr val="tx1">
                  <a:lumMod val="75000"/>
                  <a:lumOff val="25000"/>
                </a:schemeClr>
              </a:solidFill>
            </a:endParaRPr>
          </a:p>
        </p:txBody>
      </p:sp>
      <p:sp>
        <p:nvSpPr>
          <p:cNvPr id="19" name="Text Placeholder 5">
            <a:extLst>
              <a:ext uri="{FF2B5EF4-FFF2-40B4-BE49-F238E27FC236}">
                <a16:creationId xmlns:a16="http://schemas.microsoft.com/office/drawing/2014/main" id="{334F0D5E-ABEA-7031-92A8-DBB0A188D06C}"/>
              </a:ext>
            </a:extLst>
          </p:cNvPr>
          <p:cNvSpPr txBox="1">
            <a:spLocks/>
          </p:cNvSpPr>
          <p:nvPr/>
        </p:nvSpPr>
        <p:spPr>
          <a:xfrm>
            <a:off x="5053820" y="5283373"/>
            <a:ext cx="3013612" cy="78483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r>
              <a:rPr lang="en-US" sz="1800" dirty="0">
                <a:solidFill>
                  <a:schemeClr val="tx1">
                    <a:lumMod val="75000"/>
                    <a:lumOff val="25000"/>
                  </a:schemeClr>
                </a:solidFill>
                <a:latin typeface="Century Gothic" panose="020B0502020202020204" pitchFamily="34" charset="0"/>
                <a:cs typeface="Calibri"/>
              </a:rPr>
              <a:t>Watershed</a:t>
            </a:r>
            <a:r>
              <a:rPr lang="en-US" sz="1800" dirty="0">
                <a:solidFill>
                  <a:schemeClr val="tx1">
                    <a:lumMod val="75000"/>
                    <a:lumOff val="25000"/>
                  </a:schemeClr>
                </a:solidFill>
                <a:cs typeface="Calibri"/>
              </a:rPr>
              <a:t> </a:t>
            </a:r>
            <a:r>
              <a:rPr lang="en-US" sz="1800" dirty="0">
                <a:solidFill>
                  <a:schemeClr val="tx1">
                    <a:lumMod val="75000"/>
                    <a:lumOff val="25000"/>
                  </a:schemeClr>
                </a:solidFill>
                <a:latin typeface="Century Gothic" panose="020B0502020202020204" pitchFamily="34" charset="0"/>
                <a:cs typeface="Calibri"/>
              </a:rPr>
              <a:t>Coordinator</a:t>
            </a:r>
          </a:p>
        </p:txBody>
      </p:sp>
      <p:sp>
        <p:nvSpPr>
          <p:cNvPr id="21" name="Text Placeholder 5">
            <a:extLst>
              <a:ext uri="{FF2B5EF4-FFF2-40B4-BE49-F238E27FC236}">
                <a16:creationId xmlns:a16="http://schemas.microsoft.com/office/drawing/2014/main" id="{E2298263-7413-C87D-2F93-6474127DE339}"/>
              </a:ext>
            </a:extLst>
          </p:cNvPr>
          <p:cNvSpPr txBox="1">
            <a:spLocks/>
          </p:cNvSpPr>
          <p:nvPr/>
        </p:nvSpPr>
        <p:spPr>
          <a:xfrm>
            <a:off x="9125829" y="5281340"/>
            <a:ext cx="2883180" cy="7848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r>
              <a:rPr lang="en-US" sz="1800" dirty="0">
                <a:solidFill>
                  <a:schemeClr val="tx1">
                    <a:lumMod val="75000"/>
                    <a:lumOff val="25000"/>
                  </a:schemeClr>
                </a:solidFill>
                <a:latin typeface="Century Gothic"/>
                <a:cs typeface="Calibri"/>
              </a:rPr>
              <a:t>Supervisory Hydrologist</a:t>
            </a:r>
          </a:p>
        </p:txBody>
      </p:sp>
      <p:sp>
        <p:nvSpPr>
          <p:cNvPr id="7" name="Rectangle 6">
            <a:extLst>
              <a:ext uri="{FF2B5EF4-FFF2-40B4-BE49-F238E27FC236}">
                <a16:creationId xmlns:a16="http://schemas.microsoft.com/office/drawing/2014/main" id="{4E9C5A22-2468-4E12-A8AF-A130B7EFB612}"/>
              </a:ext>
            </a:extLst>
          </p:cNvPr>
          <p:cNvSpPr/>
          <p:nvPr/>
        </p:nvSpPr>
        <p:spPr>
          <a:xfrm>
            <a:off x="1028" y="1236240"/>
            <a:ext cx="4186819" cy="676535"/>
          </a:xfrm>
          <a:prstGeom prst="rect">
            <a:avLst/>
          </a:prstGeom>
          <a:solidFill>
            <a:srgbClr val="4DAEB3">
              <a:alpha val="7490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latin typeface="Century Gothic"/>
              </a:rPr>
              <a:t>WY Department of Environmental Quality</a:t>
            </a:r>
          </a:p>
        </p:txBody>
      </p:sp>
      <p:sp>
        <p:nvSpPr>
          <p:cNvPr id="18" name="Rectangle 17">
            <a:extLst>
              <a:ext uri="{FF2B5EF4-FFF2-40B4-BE49-F238E27FC236}">
                <a16:creationId xmlns:a16="http://schemas.microsoft.com/office/drawing/2014/main" id="{62D4C826-9033-4120-9D52-FE989D20A240}"/>
              </a:ext>
            </a:extLst>
          </p:cNvPr>
          <p:cNvSpPr/>
          <p:nvPr/>
        </p:nvSpPr>
        <p:spPr>
          <a:xfrm>
            <a:off x="4296291" y="1236242"/>
            <a:ext cx="3471855" cy="676533"/>
          </a:xfrm>
          <a:prstGeom prst="rect">
            <a:avLst/>
          </a:prstGeom>
          <a:solidFill>
            <a:srgbClr val="4DAEB3">
              <a:alpha val="7490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Century Gothic" panose="020B0502020202020204" pitchFamily="34" charset="0"/>
              </a:rPr>
              <a:t>Shoshone River Partners</a:t>
            </a:r>
          </a:p>
        </p:txBody>
      </p:sp>
      <p:sp>
        <p:nvSpPr>
          <p:cNvPr id="20" name="Rectangle 19">
            <a:extLst>
              <a:ext uri="{FF2B5EF4-FFF2-40B4-BE49-F238E27FC236}">
                <a16:creationId xmlns:a16="http://schemas.microsoft.com/office/drawing/2014/main" id="{D3419B82-1659-4F99-86CF-EB75C0ACDB6E}"/>
              </a:ext>
            </a:extLst>
          </p:cNvPr>
          <p:cNvSpPr/>
          <p:nvPr/>
        </p:nvSpPr>
        <p:spPr>
          <a:xfrm>
            <a:off x="7899408" y="1237014"/>
            <a:ext cx="4365559" cy="676535"/>
          </a:xfrm>
          <a:prstGeom prst="rect">
            <a:avLst/>
          </a:prstGeom>
          <a:solidFill>
            <a:srgbClr val="4DAEB3">
              <a:alpha val="74902"/>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latin typeface="Century Gothic"/>
              </a:rPr>
              <a:t>USGS MT-WY Water Science Center</a:t>
            </a:r>
          </a:p>
        </p:txBody>
      </p:sp>
      <p:pic>
        <p:nvPicPr>
          <p:cNvPr id="14" name="Picture 15">
            <a:extLst>
              <a:ext uri="{FF2B5EF4-FFF2-40B4-BE49-F238E27FC236}">
                <a16:creationId xmlns:a16="http://schemas.microsoft.com/office/drawing/2014/main" id="{4A49146B-25FB-D219-40A5-66577D216827}"/>
              </a:ext>
            </a:extLst>
          </p:cNvPr>
          <p:cNvPicPr>
            <a:picLocks noChangeAspect="1"/>
          </p:cNvPicPr>
          <p:nvPr/>
        </p:nvPicPr>
        <p:blipFill>
          <a:blip r:embed="rId3"/>
          <a:stretch>
            <a:fillRect/>
          </a:stretch>
        </p:blipFill>
        <p:spPr>
          <a:xfrm rot="16200000">
            <a:off x="4822072" y="2192113"/>
            <a:ext cx="2647294" cy="2661334"/>
          </a:xfrm>
          <a:prstGeom prst="ellipse">
            <a:avLst/>
          </a:prstGeom>
        </p:spPr>
      </p:pic>
      <p:pic>
        <p:nvPicPr>
          <p:cNvPr id="16" name="Picture 21" descr="A picture containing outdoor, nature, mountain, gully&#10;&#10;Description automatically generated">
            <a:extLst>
              <a:ext uri="{FF2B5EF4-FFF2-40B4-BE49-F238E27FC236}">
                <a16:creationId xmlns:a16="http://schemas.microsoft.com/office/drawing/2014/main" id="{06A84C6C-446B-BCDF-92B3-9A3D85BA1789}"/>
              </a:ext>
            </a:extLst>
          </p:cNvPr>
          <p:cNvPicPr>
            <a:picLocks noChangeAspect="1"/>
          </p:cNvPicPr>
          <p:nvPr/>
        </p:nvPicPr>
        <p:blipFill rotWithShape="1">
          <a:blip r:embed="rId4"/>
          <a:srcRect l="13149" t="-455" r="28374" b="2727"/>
          <a:stretch/>
        </p:blipFill>
        <p:spPr>
          <a:xfrm>
            <a:off x="8854607" y="2184108"/>
            <a:ext cx="2647824" cy="2685143"/>
          </a:xfrm>
          <a:prstGeom prst="ellipse">
            <a:avLst/>
          </a:prstGeom>
        </p:spPr>
      </p:pic>
      <p:pic>
        <p:nvPicPr>
          <p:cNvPr id="22" name="Picture 22">
            <a:extLst>
              <a:ext uri="{FF2B5EF4-FFF2-40B4-BE49-F238E27FC236}">
                <a16:creationId xmlns:a16="http://schemas.microsoft.com/office/drawing/2014/main" id="{C2F6012E-2CF6-7E6A-34E3-EEB7EE999AB8}"/>
              </a:ext>
            </a:extLst>
          </p:cNvPr>
          <p:cNvPicPr>
            <a:picLocks noChangeAspect="1"/>
          </p:cNvPicPr>
          <p:nvPr/>
        </p:nvPicPr>
        <p:blipFill>
          <a:blip r:embed="rId5"/>
          <a:stretch>
            <a:fillRect/>
          </a:stretch>
        </p:blipFill>
        <p:spPr>
          <a:xfrm rot="16200000">
            <a:off x="701322" y="2144102"/>
            <a:ext cx="2638753" cy="2639252"/>
          </a:xfrm>
          <a:prstGeom prst="ellipse">
            <a:avLst/>
          </a:prstGeom>
        </p:spPr>
      </p:pic>
      <p:sp>
        <p:nvSpPr>
          <p:cNvPr id="5" name="TextBox 4">
            <a:extLst>
              <a:ext uri="{FF2B5EF4-FFF2-40B4-BE49-F238E27FC236}">
                <a16:creationId xmlns:a16="http://schemas.microsoft.com/office/drawing/2014/main" id="{7AEA2B15-8CC4-D9B1-1AE8-419AA88E8880}"/>
              </a:ext>
            </a:extLst>
          </p:cNvPr>
          <p:cNvSpPr txBox="1"/>
          <p:nvPr/>
        </p:nvSpPr>
        <p:spPr>
          <a:xfrm>
            <a:off x="2117" y="6437127"/>
            <a:ext cx="5566064" cy="230832"/>
          </a:xfrm>
          <a:prstGeom prst="rect">
            <a:avLst/>
          </a:prstGeom>
          <a:noFill/>
        </p:spPr>
        <p:txBody>
          <a:bodyPr wrap="square" lIns="91440" tIns="45720" rIns="91440" bIns="45720" rtlCol="0" anchor="t">
            <a:spAutoFit/>
          </a:bodyPr>
          <a:lstStyle/>
          <a:p>
            <a:r>
              <a:rPr lang="en-US" sz="900" dirty="0">
                <a:solidFill>
                  <a:schemeClr val="tx1">
                    <a:lumMod val="75000"/>
                    <a:lumOff val="25000"/>
                  </a:schemeClr>
                </a:solidFill>
                <a:latin typeface="Century Gothic"/>
              </a:rPr>
              <a:t>Images: Carmen McIntyre</a:t>
            </a:r>
          </a:p>
        </p:txBody>
      </p:sp>
    </p:spTree>
    <p:extLst>
      <p:ext uri="{BB962C8B-B14F-4D97-AF65-F5344CB8AC3E}">
        <p14:creationId xmlns:p14="http://schemas.microsoft.com/office/powerpoint/2010/main" val="972494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35313E-6EF8-1D92-3B18-A36D86D111DF}"/>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Community Concerns</a:t>
            </a:r>
            <a:endParaRPr lang="en-US" sz="4000">
              <a:solidFill>
                <a:srgbClr val="4DAEB3"/>
              </a:solidFill>
              <a:ea typeface="+mj-lt"/>
              <a:cs typeface="+mj-lt"/>
            </a:endParaRPr>
          </a:p>
        </p:txBody>
      </p:sp>
      <p:sp>
        <p:nvSpPr>
          <p:cNvPr id="3" name="Rectangle 2">
            <a:extLst>
              <a:ext uri="{FF2B5EF4-FFF2-40B4-BE49-F238E27FC236}">
                <a16:creationId xmlns:a16="http://schemas.microsoft.com/office/drawing/2014/main" id="{2DD0C062-800F-1605-B431-62F7DE30CB67}"/>
              </a:ext>
            </a:extLst>
          </p:cNvPr>
          <p:cNvSpPr/>
          <p:nvPr/>
        </p:nvSpPr>
        <p:spPr>
          <a:xfrm>
            <a:off x="4544089" y="4046324"/>
            <a:ext cx="2599012" cy="584775"/>
          </a:xfrm>
          <a:prstGeom prst="rect">
            <a:avLst/>
          </a:prstGeom>
        </p:spPr>
        <p:txBody>
          <a:bodyPr wrap="square" lIns="91440" tIns="45720" rIns="91440" bIns="45720" anchor="t">
            <a:spAutoFit/>
          </a:bodyPr>
          <a:lstStyle/>
          <a:p>
            <a:pPr algn="ctr">
              <a:spcBef>
                <a:spcPts val="0"/>
              </a:spcBef>
              <a:spcAft>
                <a:spcPts val="600"/>
              </a:spcAft>
              <a:buClr>
                <a:srgbClr val="4DAEB3"/>
              </a:buClr>
            </a:pPr>
            <a:r>
              <a:rPr lang="en-US" sz="3200" b="1" dirty="0">
                <a:solidFill>
                  <a:srgbClr val="4DAEB3"/>
                </a:solidFill>
                <a:latin typeface="Century Gothic"/>
              </a:rPr>
              <a:t>Economic</a:t>
            </a:r>
            <a:endParaRPr lang="en-US" sz="3200" dirty="0">
              <a:cs typeface="Calibri"/>
            </a:endParaRPr>
          </a:p>
        </p:txBody>
      </p:sp>
      <p:sp>
        <p:nvSpPr>
          <p:cNvPr id="6" name="Rectangle 5">
            <a:extLst>
              <a:ext uri="{FF2B5EF4-FFF2-40B4-BE49-F238E27FC236}">
                <a16:creationId xmlns:a16="http://schemas.microsoft.com/office/drawing/2014/main" id="{2D34963B-7EA0-53D5-BB45-185F53B2A93E}"/>
              </a:ext>
            </a:extLst>
          </p:cNvPr>
          <p:cNvSpPr/>
          <p:nvPr/>
        </p:nvSpPr>
        <p:spPr>
          <a:xfrm>
            <a:off x="7808283" y="3997479"/>
            <a:ext cx="3299533" cy="584775"/>
          </a:xfrm>
          <a:prstGeom prst="rect">
            <a:avLst/>
          </a:prstGeom>
        </p:spPr>
        <p:txBody>
          <a:bodyPr wrap="square" lIns="91440" tIns="45720" rIns="91440" bIns="45720" anchor="t">
            <a:spAutoFit/>
          </a:bodyPr>
          <a:lstStyle/>
          <a:p>
            <a:pPr algn="ctr">
              <a:spcAft>
                <a:spcPts val="600"/>
              </a:spcAft>
              <a:buClr>
                <a:srgbClr val="4DAEB3"/>
              </a:buClr>
            </a:pPr>
            <a:r>
              <a:rPr lang="en-US" sz="3200" b="1" dirty="0">
                <a:solidFill>
                  <a:srgbClr val="4DAEB3"/>
                </a:solidFill>
                <a:latin typeface="Century Gothic"/>
              </a:rPr>
              <a:t>Quality of Life</a:t>
            </a:r>
            <a:endParaRPr lang="en-US" sz="3200" dirty="0">
              <a:solidFill>
                <a:schemeClr val="tx1">
                  <a:lumMod val="75000"/>
                  <a:lumOff val="25000"/>
                </a:schemeClr>
              </a:solidFill>
              <a:latin typeface="Century Gothic"/>
              <a:cs typeface="Calibri" panose="020F0502020204030204"/>
            </a:endParaRPr>
          </a:p>
        </p:txBody>
      </p:sp>
      <p:sp>
        <p:nvSpPr>
          <p:cNvPr id="8" name="Rectangle 7">
            <a:extLst>
              <a:ext uri="{FF2B5EF4-FFF2-40B4-BE49-F238E27FC236}">
                <a16:creationId xmlns:a16="http://schemas.microsoft.com/office/drawing/2014/main" id="{88FA0C51-18DD-F4E1-9634-D2149E757BF7}"/>
              </a:ext>
            </a:extLst>
          </p:cNvPr>
          <p:cNvSpPr/>
          <p:nvPr/>
        </p:nvSpPr>
        <p:spPr>
          <a:xfrm>
            <a:off x="923792" y="4042099"/>
            <a:ext cx="2787492" cy="584775"/>
          </a:xfrm>
          <a:prstGeom prst="rect">
            <a:avLst/>
          </a:prstGeom>
        </p:spPr>
        <p:txBody>
          <a:bodyPr wrap="square" lIns="91440" tIns="45720" rIns="91440" bIns="45720" anchor="t">
            <a:spAutoFit/>
          </a:bodyPr>
          <a:lstStyle/>
          <a:p>
            <a:pPr algn="ctr">
              <a:spcBef>
                <a:spcPts val="0"/>
              </a:spcBef>
              <a:spcAft>
                <a:spcPts val="600"/>
              </a:spcAft>
              <a:buClr>
                <a:srgbClr val="4DAEB3"/>
              </a:buClr>
            </a:pPr>
            <a:r>
              <a:rPr lang="en-US" sz="3200" b="1" dirty="0">
                <a:solidFill>
                  <a:srgbClr val="4DAEB3"/>
                </a:solidFill>
                <a:latin typeface="Century Gothic"/>
              </a:rPr>
              <a:t>Ecological</a:t>
            </a:r>
            <a:endParaRPr lang="en-US" sz="3200" dirty="0">
              <a:solidFill>
                <a:srgbClr val="404040"/>
              </a:solidFill>
              <a:latin typeface="Century Gothic"/>
            </a:endParaRPr>
          </a:p>
        </p:txBody>
      </p:sp>
      <p:sp>
        <p:nvSpPr>
          <p:cNvPr id="5" name="Text Placeholder 5">
            <a:extLst>
              <a:ext uri="{FF2B5EF4-FFF2-40B4-BE49-F238E27FC236}">
                <a16:creationId xmlns:a16="http://schemas.microsoft.com/office/drawing/2014/main" id="{0DC468AD-F6E1-2B01-DD54-197DCD70333E}"/>
              </a:ext>
            </a:extLst>
          </p:cNvPr>
          <p:cNvSpPr txBox="1">
            <a:spLocks/>
          </p:cNvSpPr>
          <p:nvPr/>
        </p:nvSpPr>
        <p:spPr>
          <a:xfrm>
            <a:off x="4953322" y="4712474"/>
            <a:ext cx="2674907" cy="101923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1800">
                <a:solidFill>
                  <a:schemeClr val="tx1">
                    <a:lumMod val="75000"/>
                    <a:lumOff val="25000"/>
                  </a:schemeClr>
                </a:solidFill>
                <a:latin typeface="Century Gothic"/>
              </a:rPr>
              <a:t>Rafting, angling, recreation</a:t>
            </a:r>
            <a:endParaRPr lang="en-US" sz="1800">
              <a:solidFill>
                <a:schemeClr val="tx1">
                  <a:lumMod val="75000"/>
                  <a:lumOff val="25000"/>
                </a:schemeClr>
              </a:solidFill>
              <a:ea typeface="+mn-lt"/>
              <a:cs typeface="+mn-lt"/>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rPr>
              <a:t>Irrigated agriculture</a:t>
            </a:r>
            <a:endParaRPr lang="en-US">
              <a:solidFill>
                <a:schemeClr val="tx1">
                  <a:lumMod val="75000"/>
                  <a:lumOff val="25000"/>
                </a:schemeClr>
              </a:solidFill>
            </a:endParaRPr>
          </a:p>
        </p:txBody>
      </p:sp>
      <p:sp>
        <p:nvSpPr>
          <p:cNvPr id="13" name="Text Placeholder 5">
            <a:extLst>
              <a:ext uri="{FF2B5EF4-FFF2-40B4-BE49-F238E27FC236}">
                <a16:creationId xmlns:a16="http://schemas.microsoft.com/office/drawing/2014/main" id="{A7DC3ED9-B8F1-ABA0-76B1-6A906E52D351}"/>
              </a:ext>
            </a:extLst>
          </p:cNvPr>
          <p:cNvSpPr txBox="1">
            <a:spLocks/>
          </p:cNvSpPr>
          <p:nvPr/>
        </p:nvSpPr>
        <p:spPr>
          <a:xfrm>
            <a:off x="1361420" y="4714103"/>
            <a:ext cx="2575424" cy="101923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Fish spawning habitat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cs typeface="Calibri"/>
              </a:rPr>
              <a:t>Aquatic insects</a:t>
            </a:r>
          </a:p>
        </p:txBody>
      </p:sp>
      <p:sp>
        <p:nvSpPr>
          <p:cNvPr id="14" name="Text Placeholder 5">
            <a:extLst>
              <a:ext uri="{FF2B5EF4-FFF2-40B4-BE49-F238E27FC236}">
                <a16:creationId xmlns:a16="http://schemas.microsoft.com/office/drawing/2014/main" id="{5DCA057B-7825-CDC4-7E10-10A57E6DE9F8}"/>
              </a:ext>
            </a:extLst>
          </p:cNvPr>
          <p:cNvSpPr txBox="1">
            <a:spLocks/>
          </p:cNvSpPr>
          <p:nvPr/>
        </p:nvSpPr>
        <p:spPr>
          <a:xfrm>
            <a:off x="8219175" y="4684795"/>
            <a:ext cx="2809875" cy="101923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rPr>
              <a:t>Community member recreation</a:t>
            </a:r>
            <a:endParaRPr lang="en-US">
              <a:solidFill>
                <a:schemeClr val="tx1">
                  <a:lumMod val="75000"/>
                  <a:lumOff val="25000"/>
                </a:schemeClr>
              </a:solidFill>
            </a:endParaRPr>
          </a:p>
        </p:txBody>
      </p:sp>
      <p:pic>
        <p:nvPicPr>
          <p:cNvPr id="2" name="Graphic 6" descr="Kayak outline">
            <a:extLst>
              <a:ext uri="{FF2B5EF4-FFF2-40B4-BE49-F238E27FC236}">
                <a16:creationId xmlns:a16="http://schemas.microsoft.com/office/drawing/2014/main" id="{3FC776BF-B89E-A356-06AA-ECD7DB476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9176" y="1427951"/>
            <a:ext cx="2419350" cy="2466975"/>
          </a:xfrm>
          <a:prstGeom prst="rect">
            <a:avLst/>
          </a:prstGeom>
        </p:spPr>
      </p:pic>
      <p:pic>
        <p:nvPicPr>
          <p:cNvPr id="7" name="Graphic 11" descr="Agriculture outline">
            <a:extLst>
              <a:ext uri="{FF2B5EF4-FFF2-40B4-BE49-F238E27FC236}">
                <a16:creationId xmlns:a16="http://schemas.microsoft.com/office/drawing/2014/main" id="{B0517C58-DA54-B95F-96ED-2B59FAAE4D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8072" y="1689714"/>
            <a:ext cx="2133600" cy="2171700"/>
          </a:xfrm>
          <a:prstGeom prst="rect">
            <a:avLst/>
          </a:prstGeom>
        </p:spPr>
      </p:pic>
      <p:pic>
        <p:nvPicPr>
          <p:cNvPr id="12" name="Graphic 14" descr="Fishing outline">
            <a:extLst>
              <a:ext uri="{FF2B5EF4-FFF2-40B4-BE49-F238E27FC236}">
                <a16:creationId xmlns:a16="http://schemas.microsoft.com/office/drawing/2014/main" id="{7091E90C-1B93-0738-090D-8FE8468E73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7595" y="1535520"/>
            <a:ext cx="2419350" cy="2419350"/>
          </a:xfrm>
          <a:prstGeom prst="rect">
            <a:avLst/>
          </a:prstGeom>
        </p:spPr>
      </p:pic>
    </p:spTree>
    <p:extLst>
      <p:ext uri="{BB962C8B-B14F-4D97-AF65-F5344CB8AC3E}">
        <p14:creationId xmlns:p14="http://schemas.microsoft.com/office/powerpoint/2010/main" val="1680743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97FCC5-95B5-6EA9-E1B3-2A34DE3B9379}"/>
              </a:ext>
            </a:extLst>
          </p:cNvPr>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Why remote sensing?</a:t>
            </a:r>
            <a:endParaRPr lang="en-US"/>
          </a:p>
        </p:txBody>
      </p:sp>
      <p:sp>
        <p:nvSpPr>
          <p:cNvPr id="5" name="Text Placeholder 5">
            <a:extLst>
              <a:ext uri="{FF2B5EF4-FFF2-40B4-BE49-F238E27FC236}">
                <a16:creationId xmlns:a16="http://schemas.microsoft.com/office/drawing/2014/main" id="{56C8D344-6658-372E-15A6-8FAFB2EA534D}"/>
              </a:ext>
            </a:extLst>
          </p:cNvPr>
          <p:cNvSpPr txBox="1">
            <a:spLocks/>
          </p:cNvSpPr>
          <p:nvPr/>
        </p:nvSpPr>
        <p:spPr>
          <a:xfrm>
            <a:off x="8735065" y="1719956"/>
            <a:ext cx="4420884" cy="329412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endParaRPr lang="en-US" b="1">
              <a:solidFill>
                <a:srgbClr val="4DAEB3"/>
              </a:solidFill>
              <a:latin typeface="Century Gothic"/>
              <a:cs typeface="Calibri"/>
            </a:endParaRPr>
          </a:p>
          <a:p>
            <a:pPr marL="629920" lvl="1" indent="-342900">
              <a:lnSpc>
                <a:spcPct val="100000"/>
              </a:lnSpc>
              <a:spcBef>
                <a:spcPts val="0"/>
              </a:spcBef>
              <a:spcAft>
                <a:spcPts val="600"/>
              </a:spcAft>
              <a:buClr>
                <a:srgbClr val="006D9D"/>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a:p>
            <a:pPr marL="744220" lvl="2" indent="0">
              <a:lnSpc>
                <a:spcPct val="100000"/>
              </a:lnSpc>
              <a:spcBef>
                <a:spcPts val="0"/>
              </a:spcBef>
              <a:spcAft>
                <a:spcPts val="600"/>
              </a:spcAft>
              <a:buClr>
                <a:srgbClr val="006D9D"/>
              </a:buClr>
              <a:buNone/>
            </a:pPr>
            <a:endParaRPr lang="en-US">
              <a:solidFill>
                <a:schemeClr val="tx1">
                  <a:lumMod val="75000"/>
                  <a:lumOff val="25000"/>
                </a:schemeClr>
              </a:solidFill>
              <a:latin typeface="Century Gothic" panose="020B0502020202020204" pitchFamily="34" charset="0"/>
            </a:endParaRPr>
          </a:p>
        </p:txBody>
      </p:sp>
      <p:sp>
        <p:nvSpPr>
          <p:cNvPr id="7" name="Text Placeholder 5">
            <a:extLst>
              <a:ext uri="{FF2B5EF4-FFF2-40B4-BE49-F238E27FC236}">
                <a16:creationId xmlns:a16="http://schemas.microsoft.com/office/drawing/2014/main" id="{1D2288B8-7239-71B8-371E-1C2BF86DF07D}"/>
              </a:ext>
            </a:extLst>
          </p:cNvPr>
          <p:cNvSpPr txBox="1">
            <a:spLocks/>
          </p:cNvSpPr>
          <p:nvPr/>
        </p:nvSpPr>
        <p:spPr>
          <a:xfrm>
            <a:off x="709634" y="1579185"/>
            <a:ext cx="4432143" cy="50096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8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Look at turbidity </a:t>
            </a:r>
            <a:r>
              <a:rPr lang="en-US" b="1" dirty="0">
                <a:solidFill>
                  <a:schemeClr val="accent2"/>
                </a:solidFill>
                <a:latin typeface="Century Gothic"/>
              </a:rPr>
              <a:t>spatially</a:t>
            </a:r>
            <a:endParaRPr lang="en-US" b="1" dirty="0">
              <a:solidFill>
                <a:schemeClr val="accent2"/>
              </a:solidFill>
              <a:latin typeface="Century Gothic"/>
              <a:cs typeface="Calibri"/>
            </a:endParaRPr>
          </a:p>
          <a:p>
            <a:pPr marL="342900" indent="-342900">
              <a:lnSpc>
                <a:spcPct val="100000"/>
              </a:lnSpc>
              <a:spcBef>
                <a:spcPts val="0"/>
              </a:spcBef>
              <a:spcAft>
                <a:spcPts val="18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Identify </a:t>
            </a:r>
            <a:r>
              <a:rPr lang="en-US" b="1" dirty="0">
                <a:solidFill>
                  <a:schemeClr val="accent2"/>
                </a:solidFill>
                <a:latin typeface="Century Gothic"/>
              </a:rPr>
              <a:t>sources of sediment</a:t>
            </a:r>
            <a:r>
              <a:rPr lang="en-US" b="1" dirty="0">
                <a:solidFill>
                  <a:schemeClr val="tx1">
                    <a:lumMod val="75000"/>
                    <a:lumOff val="25000"/>
                  </a:schemeClr>
                </a:solidFill>
                <a:latin typeface="Century Gothic"/>
              </a:rPr>
              <a:t> </a:t>
            </a:r>
            <a:r>
              <a:rPr lang="en-US" dirty="0">
                <a:solidFill>
                  <a:schemeClr val="tx1">
                    <a:lumMod val="75000"/>
                    <a:lumOff val="25000"/>
                  </a:schemeClr>
                </a:solidFill>
                <a:latin typeface="Century Gothic"/>
              </a:rPr>
              <a:t>to prioritize watersheds for BMPs</a:t>
            </a:r>
          </a:p>
          <a:p>
            <a:pPr marL="342900" indent="-342900">
              <a:lnSpc>
                <a:spcPct val="100000"/>
              </a:lnSpc>
              <a:spcBef>
                <a:spcPts val="0"/>
              </a:spcBef>
              <a:spcAft>
                <a:spcPts val="18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Estimate sediment input from </a:t>
            </a:r>
            <a:r>
              <a:rPr lang="en-US" b="1" dirty="0">
                <a:solidFill>
                  <a:schemeClr val="accent2"/>
                </a:solidFill>
                <a:latin typeface="Century Gothic"/>
              </a:rPr>
              <a:t>inaccessible</a:t>
            </a:r>
            <a:r>
              <a:rPr lang="en-US" dirty="0">
                <a:solidFill>
                  <a:schemeClr val="accent2"/>
                </a:solidFill>
                <a:latin typeface="Century Gothic"/>
              </a:rPr>
              <a:t> </a:t>
            </a:r>
            <a:r>
              <a:rPr lang="en-US" dirty="0">
                <a:solidFill>
                  <a:schemeClr val="tx1">
                    <a:lumMod val="75000"/>
                    <a:lumOff val="25000"/>
                  </a:schemeClr>
                </a:solidFill>
                <a:latin typeface="Century Gothic"/>
              </a:rPr>
              <a:t>areas</a:t>
            </a:r>
          </a:p>
        </p:txBody>
      </p:sp>
      <p:pic>
        <p:nvPicPr>
          <p:cNvPr id="6" name="Picture 7" descr="Map&#10;&#10;Description automatically generated">
            <a:extLst>
              <a:ext uri="{FF2B5EF4-FFF2-40B4-BE49-F238E27FC236}">
                <a16:creationId xmlns:a16="http://schemas.microsoft.com/office/drawing/2014/main" id="{91E22251-75AA-3C6F-0984-95150FB401B2}"/>
              </a:ext>
            </a:extLst>
          </p:cNvPr>
          <p:cNvPicPr>
            <a:picLocks noChangeAspect="1"/>
          </p:cNvPicPr>
          <p:nvPr/>
        </p:nvPicPr>
        <p:blipFill rotWithShape="1">
          <a:blip r:embed="rId3"/>
          <a:srcRect r="-697" b="160"/>
          <a:stretch/>
        </p:blipFill>
        <p:spPr>
          <a:xfrm>
            <a:off x="5769161" y="1124022"/>
            <a:ext cx="6478259" cy="5026893"/>
          </a:xfrm>
          <a:prstGeom prst="rect">
            <a:avLst/>
          </a:prstGeom>
        </p:spPr>
      </p:pic>
      <p:sp>
        <p:nvSpPr>
          <p:cNvPr id="8" name="Oval 7">
            <a:extLst>
              <a:ext uri="{FF2B5EF4-FFF2-40B4-BE49-F238E27FC236}">
                <a16:creationId xmlns:a16="http://schemas.microsoft.com/office/drawing/2014/main" id="{F766C965-93D7-7277-47EF-942F77CD478A}"/>
              </a:ext>
            </a:extLst>
          </p:cNvPr>
          <p:cNvSpPr/>
          <p:nvPr/>
        </p:nvSpPr>
        <p:spPr>
          <a:xfrm>
            <a:off x="7449284" y="2700770"/>
            <a:ext cx="886550" cy="86401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FA2D7DBD-2DD5-0E0A-794B-4C3C8D266C77}"/>
              </a:ext>
            </a:extLst>
          </p:cNvPr>
          <p:cNvCxnSpPr>
            <a:cxnSpLocks/>
          </p:cNvCxnSpPr>
          <p:nvPr/>
        </p:nvCxnSpPr>
        <p:spPr>
          <a:xfrm>
            <a:off x="6585649" y="2199166"/>
            <a:ext cx="925132" cy="721216"/>
          </a:xfrm>
          <a:prstGeom prst="straightConnector1">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DA15C5F-364E-B864-78B6-2E9F78467E23}"/>
              </a:ext>
            </a:extLst>
          </p:cNvPr>
          <p:cNvSpPr txBox="1"/>
          <p:nvPr/>
        </p:nvSpPr>
        <p:spPr>
          <a:xfrm>
            <a:off x="5055268" y="1972936"/>
            <a:ext cx="1883625" cy="923330"/>
          </a:xfrm>
          <a:prstGeom prst="rect">
            <a:avLst/>
          </a:prstGeom>
          <a:solidFill>
            <a:srgbClr val="ED7D31"/>
          </a:solid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ea typeface="Calibri"/>
                <a:cs typeface="Calibri"/>
              </a:rPr>
              <a:t>Sediment joining the river from a tributary</a:t>
            </a:r>
          </a:p>
        </p:txBody>
      </p:sp>
      <p:sp>
        <p:nvSpPr>
          <p:cNvPr id="11" name="TextBox 10">
            <a:extLst>
              <a:ext uri="{FF2B5EF4-FFF2-40B4-BE49-F238E27FC236}">
                <a16:creationId xmlns:a16="http://schemas.microsoft.com/office/drawing/2014/main" id="{FE4B49E5-383F-4396-8763-20CB2FF79208}"/>
              </a:ext>
            </a:extLst>
          </p:cNvPr>
          <p:cNvSpPr txBox="1"/>
          <p:nvPr/>
        </p:nvSpPr>
        <p:spPr>
          <a:xfrm>
            <a:off x="6579865" y="6144661"/>
            <a:ext cx="5566064" cy="230832"/>
          </a:xfrm>
          <a:prstGeom prst="rect">
            <a:avLst/>
          </a:prstGeom>
          <a:noFill/>
        </p:spPr>
        <p:txBody>
          <a:bodyPr wrap="square" lIns="91440" tIns="45720" rIns="91440" bIns="45720" rtlCol="0" anchor="t">
            <a:spAutoFit/>
          </a:bodyPr>
          <a:lstStyle/>
          <a:p>
            <a:pPr algn="r"/>
            <a:r>
              <a:rPr lang="en-US" sz="900" dirty="0">
                <a:solidFill>
                  <a:schemeClr val="tx1">
                    <a:lumMod val="75000"/>
                    <a:lumOff val="25000"/>
                  </a:schemeClr>
                </a:solidFill>
                <a:latin typeface="Century Gothic"/>
              </a:rPr>
              <a:t>Image: PlanetScope</a:t>
            </a:r>
          </a:p>
        </p:txBody>
      </p:sp>
    </p:spTree>
    <p:extLst>
      <p:ext uri="{BB962C8B-B14F-4D97-AF65-F5344CB8AC3E}">
        <p14:creationId xmlns:p14="http://schemas.microsoft.com/office/powerpoint/2010/main" val="3594495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35313E-6EF8-1D92-3B18-A36D86D111DF}"/>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Project Objectives</a:t>
            </a:r>
            <a:endParaRPr lang="en-US"/>
          </a:p>
        </p:txBody>
      </p:sp>
      <p:sp>
        <p:nvSpPr>
          <p:cNvPr id="3" name="Title 1">
            <a:extLst>
              <a:ext uri="{FF2B5EF4-FFF2-40B4-BE49-F238E27FC236}">
                <a16:creationId xmlns:a16="http://schemas.microsoft.com/office/drawing/2014/main" id="{DB5B1A48-FCF8-28F9-D07B-6C4224F64D01}"/>
              </a:ext>
            </a:extLst>
          </p:cNvPr>
          <p:cNvSpPr txBox="1">
            <a:spLocks/>
          </p:cNvSpPr>
          <p:nvPr/>
        </p:nvSpPr>
        <p:spPr>
          <a:xfrm>
            <a:off x="5652655" y="1374861"/>
            <a:ext cx="6093260" cy="448610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4DAEB3"/>
              </a:buClr>
              <a:buFont typeface="Webdings" panose="05030102010509060703" pitchFamily="18" charset="2"/>
              <a:buChar char="4"/>
            </a:pPr>
            <a:r>
              <a:rPr lang="en-US" sz="2800">
                <a:solidFill>
                  <a:schemeClr val="tx1">
                    <a:lumMod val="75000"/>
                    <a:lumOff val="25000"/>
                  </a:schemeClr>
                </a:solidFill>
                <a:latin typeface="Century Gothic"/>
                <a:cs typeface="Calibri Light"/>
              </a:rPr>
              <a:t>Create </a:t>
            </a:r>
            <a:r>
              <a:rPr lang="en-US" sz="2800" b="1">
                <a:solidFill>
                  <a:srgbClr val="E66B25"/>
                </a:solidFill>
                <a:latin typeface="Century Gothic"/>
                <a:cs typeface="Calibri Light"/>
              </a:rPr>
              <a:t>categorical sediment contribution maps </a:t>
            </a:r>
            <a:r>
              <a:rPr lang="en-US" sz="2800">
                <a:solidFill>
                  <a:schemeClr val="tx1">
                    <a:lumMod val="75000"/>
                    <a:lumOff val="25000"/>
                  </a:schemeClr>
                </a:solidFill>
                <a:latin typeface="Century Gothic"/>
                <a:cs typeface="Calibri Light"/>
              </a:rPr>
              <a:t>indicating priority tributaries</a:t>
            </a:r>
          </a:p>
          <a:p>
            <a:pPr marL="457200" indent="-457200">
              <a:buClr>
                <a:srgbClr val="4DAEB3"/>
              </a:buClr>
              <a:buFont typeface="Webdings" panose="05030102010509060703" pitchFamily="18" charset="2"/>
              <a:buChar char="4"/>
            </a:pPr>
            <a:endParaRPr lang="en-US" sz="2800">
              <a:solidFill>
                <a:schemeClr val="tx1">
                  <a:lumMod val="75000"/>
                  <a:lumOff val="25000"/>
                </a:schemeClr>
              </a:solidFill>
              <a:latin typeface="Century Gothic"/>
              <a:cs typeface="Calibri Light"/>
            </a:endParaRPr>
          </a:p>
          <a:p>
            <a:pPr marL="457200" indent="-457200">
              <a:buClr>
                <a:srgbClr val="4DAEB3"/>
              </a:buClr>
              <a:buFont typeface="Webdings" panose="05030102010509060703" pitchFamily="18" charset="2"/>
              <a:buChar char="4"/>
            </a:pPr>
            <a:r>
              <a:rPr lang="en-US" sz="2800">
                <a:solidFill>
                  <a:schemeClr val="tx1">
                    <a:lumMod val="75000"/>
                    <a:lumOff val="25000"/>
                  </a:schemeClr>
                </a:solidFill>
                <a:latin typeface="Century Gothic"/>
                <a:cs typeface="Calibri Light"/>
              </a:rPr>
              <a:t>Conduct </a:t>
            </a:r>
            <a:r>
              <a:rPr lang="en-US" sz="2800" b="1">
                <a:solidFill>
                  <a:srgbClr val="E66B25"/>
                </a:solidFill>
                <a:latin typeface="Century Gothic"/>
                <a:cs typeface="Calibri Light"/>
              </a:rPr>
              <a:t>precipitation analysis </a:t>
            </a:r>
            <a:r>
              <a:rPr lang="en-US" sz="2800">
                <a:solidFill>
                  <a:schemeClr val="tx1">
                    <a:lumMod val="75000"/>
                    <a:lumOff val="25000"/>
                  </a:schemeClr>
                </a:solidFill>
                <a:latin typeface="Century Gothic"/>
                <a:cs typeface="Calibri Light"/>
              </a:rPr>
              <a:t>to better understand runoff events</a:t>
            </a:r>
            <a:endParaRPr lang="en-US" sz="2800">
              <a:solidFill>
                <a:schemeClr val="tx1">
                  <a:lumMod val="75000"/>
                  <a:lumOff val="25000"/>
                </a:schemeClr>
              </a:solidFill>
              <a:latin typeface="Century Gothic"/>
              <a:ea typeface="+mj-lt"/>
              <a:cs typeface="+mj-lt"/>
            </a:endParaRPr>
          </a:p>
          <a:p>
            <a:pPr marL="457200" indent="-457200">
              <a:buClr>
                <a:srgbClr val="4DAEB3"/>
              </a:buClr>
              <a:buFont typeface="Webdings" panose="05030102010509060703" pitchFamily="18" charset="2"/>
              <a:buChar char="4"/>
            </a:pPr>
            <a:endParaRPr lang="en-US" sz="2800" b="1">
              <a:solidFill>
                <a:srgbClr val="E66B25"/>
              </a:solidFill>
              <a:latin typeface="Century Gothic"/>
              <a:cs typeface="Calibri Light"/>
            </a:endParaRPr>
          </a:p>
          <a:p>
            <a:pPr marL="457200" indent="-457200">
              <a:buClr>
                <a:srgbClr val="4DAEB3"/>
              </a:buClr>
              <a:buFont typeface="Webdings" panose="05030102010509060703" pitchFamily="18" charset="2"/>
              <a:buChar char="4"/>
            </a:pPr>
            <a:r>
              <a:rPr lang="en-US" sz="2800">
                <a:solidFill>
                  <a:schemeClr val="tx1">
                    <a:lumMod val="75000"/>
                    <a:lumOff val="25000"/>
                  </a:schemeClr>
                </a:solidFill>
                <a:latin typeface="Century Gothic"/>
                <a:cs typeface="Calibri Light"/>
              </a:rPr>
              <a:t>Analyze which </a:t>
            </a:r>
            <a:r>
              <a:rPr lang="en-US" sz="2800" b="1">
                <a:solidFill>
                  <a:srgbClr val="E66B25"/>
                </a:solidFill>
                <a:latin typeface="Century Gothic"/>
                <a:cs typeface="Calibri Light"/>
              </a:rPr>
              <a:t>land cover types</a:t>
            </a:r>
            <a:r>
              <a:rPr lang="en-US" sz="2800">
                <a:solidFill>
                  <a:schemeClr val="tx1">
                    <a:lumMod val="75000"/>
                    <a:lumOff val="25000"/>
                  </a:schemeClr>
                </a:solidFill>
                <a:latin typeface="Century Gothic"/>
                <a:cs typeface="Calibri Light"/>
              </a:rPr>
              <a:t> are correlated with high turbidity</a:t>
            </a:r>
            <a:endParaRPr lang="en-US" sz="2800" b="1">
              <a:solidFill>
                <a:schemeClr val="tx1">
                  <a:lumMod val="75000"/>
                  <a:lumOff val="25000"/>
                </a:schemeClr>
              </a:solidFill>
              <a:latin typeface="Century Gothic"/>
              <a:cs typeface="Calibri Light"/>
            </a:endParaRPr>
          </a:p>
        </p:txBody>
      </p:sp>
      <p:pic>
        <p:nvPicPr>
          <p:cNvPr id="11" name="Picture 11" descr="A picture containing sky, outdoor, grass, nature&#10;&#10;Description automatically generated">
            <a:extLst>
              <a:ext uri="{FF2B5EF4-FFF2-40B4-BE49-F238E27FC236}">
                <a16:creationId xmlns:a16="http://schemas.microsoft.com/office/drawing/2014/main" id="{0D621A3C-D305-CB5A-3F1E-57E34BE06384}"/>
              </a:ext>
            </a:extLst>
          </p:cNvPr>
          <p:cNvPicPr>
            <a:picLocks noChangeAspect="1"/>
          </p:cNvPicPr>
          <p:nvPr/>
        </p:nvPicPr>
        <p:blipFill rotWithShape="1">
          <a:blip r:embed="rId3"/>
          <a:srcRect l="28247" t="-270" r="5891" b="-188"/>
          <a:stretch/>
        </p:blipFill>
        <p:spPr>
          <a:xfrm rot="16200000">
            <a:off x="312531" y="1034622"/>
            <a:ext cx="4722792" cy="5403272"/>
          </a:xfrm>
          <a:prstGeom prst="rect">
            <a:avLst/>
          </a:prstGeom>
        </p:spPr>
      </p:pic>
      <p:sp>
        <p:nvSpPr>
          <p:cNvPr id="5" name="TextBox 4">
            <a:extLst>
              <a:ext uri="{FF2B5EF4-FFF2-40B4-BE49-F238E27FC236}">
                <a16:creationId xmlns:a16="http://schemas.microsoft.com/office/drawing/2014/main" id="{B3DDCA5A-B593-4E4A-9DDD-B1351910AF14}"/>
              </a:ext>
            </a:extLst>
          </p:cNvPr>
          <p:cNvSpPr txBox="1"/>
          <p:nvPr/>
        </p:nvSpPr>
        <p:spPr>
          <a:xfrm>
            <a:off x="-31014" y="6076896"/>
            <a:ext cx="5566064" cy="230832"/>
          </a:xfrm>
          <a:prstGeom prst="rect">
            <a:avLst/>
          </a:prstGeom>
          <a:noFill/>
        </p:spPr>
        <p:txBody>
          <a:bodyPr wrap="square" lIns="91440" tIns="45720" rIns="91440" bIns="45720" rtlCol="0" anchor="t">
            <a:spAutoFit/>
          </a:bodyPr>
          <a:lstStyle/>
          <a:p>
            <a:r>
              <a:rPr lang="en-US" sz="900" dirty="0">
                <a:solidFill>
                  <a:schemeClr val="tx1">
                    <a:lumMod val="75000"/>
                    <a:lumOff val="25000"/>
                  </a:schemeClr>
                </a:solidFill>
                <a:latin typeface="Century Gothic"/>
              </a:rPr>
              <a:t>Image: Carmen McIntyre</a:t>
            </a:r>
          </a:p>
        </p:txBody>
      </p:sp>
    </p:spTree>
    <p:extLst>
      <p:ext uri="{BB962C8B-B14F-4D97-AF65-F5344CB8AC3E}">
        <p14:creationId xmlns:p14="http://schemas.microsoft.com/office/powerpoint/2010/main" val="3766437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35313E-6EF8-1D92-3B18-A36D86D111DF}"/>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F0302020204030204"/>
              </a:rPr>
              <a:t>Earth Observations</a:t>
            </a:r>
            <a:endParaRPr lang="en-US"/>
          </a:p>
        </p:txBody>
      </p:sp>
      <p:sp>
        <p:nvSpPr>
          <p:cNvPr id="12" name="Rectangle 11">
            <a:extLst>
              <a:ext uri="{FF2B5EF4-FFF2-40B4-BE49-F238E27FC236}">
                <a16:creationId xmlns:a16="http://schemas.microsoft.com/office/drawing/2014/main" id="{A81E3DCB-F167-4EE8-0EC8-10C15E5EE603}"/>
              </a:ext>
            </a:extLst>
          </p:cNvPr>
          <p:cNvSpPr/>
          <p:nvPr/>
        </p:nvSpPr>
        <p:spPr>
          <a:xfrm>
            <a:off x="2331134" y="4030421"/>
            <a:ext cx="3041463" cy="523220"/>
          </a:xfrm>
          <a:prstGeom prst="rect">
            <a:avLst/>
          </a:prstGeom>
        </p:spPr>
        <p:txBody>
          <a:bodyPr wrap="square" lIns="91440" tIns="45720" rIns="91440" bIns="45720" anchor="t">
            <a:spAutoFit/>
          </a:bodyPr>
          <a:lstStyle/>
          <a:p>
            <a:pPr algn="ctr">
              <a:spcBef>
                <a:spcPts val="0"/>
              </a:spcBef>
              <a:spcAft>
                <a:spcPts val="600"/>
              </a:spcAft>
              <a:buClr>
                <a:srgbClr val="4DAEB3"/>
              </a:buClr>
            </a:pPr>
            <a:r>
              <a:rPr lang="en-US" sz="2800" b="1" dirty="0" err="1">
                <a:solidFill>
                  <a:srgbClr val="4DAEB3"/>
                </a:solidFill>
                <a:latin typeface="Century Gothic"/>
              </a:rPr>
              <a:t>PlanetScope</a:t>
            </a:r>
            <a:endParaRPr lang="en-US" sz="2800" dirty="0">
              <a:cs typeface="Calibri"/>
            </a:endParaRPr>
          </a:p>
        </p:txBody>
      </p:sp>
      <p:sp>
        <p:nvSpPr>
          <p:cNvPr id="16" name="Rectangle 15">
            <a:extLst>
              <a:ext uri="{FF2B5EF4-FFF2-40B4-BE49-F238E27FC236}">
                <a16:creationId xmlns:a16="http://schemas.microsoft.com/office/drawing/2014/main" id="{0C25AFE0-D63E-2705-BEAD-56F695F06728}"/>
              </a:ext>
            </a:extLst>
          </p:cNvPr>
          <p:cNvSpPr/>
          <p:nvPr/>
        </p:nvSpPr>
        <p:spPr>
          <a:xfrm>
            <a:off x="6532554" y="4034188"/>
            <a:ext cx="2787492" cy="523220"/>
          </a:xfrm>
          <a:prstGeom prst="rect">
            <a:avLst/>
          </a:prstGeom>
        </p:spPr>
        <p:txBody>
          <a:bodyPr wrap="square" lIns="91440" tIns="45720" rIns="91440" bIns="45720" anchor="t">
            <a:spAutoFit/>
          </a:bodyPr>
          <a:lstStyle/>
          <a:p>
            <a:pPr algn="ctr">
              <a:spcAft>
                <a:spcPts val="600"/>
              </a:spcAft>
              <a:buClr>
                <a:srgbClr val="4DAEB3"/>
              </a:buClr>
            </a:pPr>
            <a:r>
              <a:rPr lang="en-US" sz="2800" b="1" dirty="0">
                <a:solidFill>
                  <a:srgbClr val="4DAEB3"/>
                </a:solidFill>
                <a:latin typeface="Century Gothic"/>
              </a:rPr>
              <a:t>GPM IMERG</a:t>
            </a:r>
            <a:endParaRPr lang="en-US" sz="2800" dirty="0">
              <a:solidFill>
                <a:srgbClr val="404040"/>
              </a:solidFill>
              <a:latin typeface="Century Gothic"/>
            </a:endParaRPr>
          </a:p>
        </p:txBody>
      </p:sp>
      <p:pic>
        <p:nvPicPr>
          <p:cNvPr id="5" name="Picture 5">
            <a:extLst>
              <a:ext uri="{FF2B5EF4-FFF2-40B4-BE49-F238E27FC236}">
                <a16:creationId xmlns:a16="http://schemas.microsoft.com/office/drawing/2014/main" id="{CF788441-0E7A-0CF2-87E6-F34EB2A13DB4}"/>
              </a:ext>
            </a:extLst>
          </p:cNvPr>
          <p:cNvPicPr>
            <a:picLocks noChangeAspect="1"/>
          </p:cNvPicPr>
          <p:nvPr/>
        </p:nvPicPr>
        <p:blipFill>
          <a:blip r:embed="rId3"/>
          <a:stretch>
            <a:fillRect/>
          </a:stretch>
        </p:blipFill>
        <p:spPr>
          <a:xfrm>
            <a:off x="6636807" y="1660275"/>
            <a:ext cx="2743200" cy="1373124"/>
          </a:xfrm>
          <a:prstGeom prst="rect">
            <a:avLst/>
          </a:prstGeom>
        </p:spPr>
      </p:pic>
      <p:sp>
        <p:nvSpPr>
          <p:cNvPr id="6" name="Text Placeholder 5">
            <a:extLst>
              <a:ext uri="{FF2B5EF4-FFF2-40B4-BE49-F238E27FC236}">
                <a16:creationId xmlns:a16="http://schemas.microsoft.com/office/drawing/2014/main" id="{ED5E3F15-7824-A680-1D0D-D98585F162E2}"/>
              </a:ext>
            </a:extLst>
          </p:cNvPr>
          <p:cNvSpPr txBox="1">
            <a:spLocks/>
          </p:cNvSpPr>
          <p:nvPr/>
        </p:nvSpPr>
        <p:spPr>
          <a:xfrm>
            <a:off x="2693263" y="4582067"/>
            <a:ext cx="2383653" cy="121245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rPr>
              <a:t>4 band (</a:t>
            </a:r>
            <a:r>
              <a:rPr lang="en-US" sz="1800" err="1">
                <a:solidFill>
                  <a:schemeClr val="tx1">
                    <a:lumMod val="75000"/>
                    <a:lumOff val="25000"/>
                  </a:schemeClr>
                </a:solidFill>
                <a:latin typeface="Century Gothic"/>
              </a:rPr>
              <a:t>RGBn</a:t>
            </a:r>
            <a:r>
              <a:rPr lang="en-US" sz="1800">
                <a:solidFill>
                  <a:schemeClr val="tx1">
                    <a:lumMod val="75000"/>
                    <a:lumOff val="25000"/>
                  </a:schemeClr>
                </a:solidFill>
                <a:latin typeface="Century Gothic"/>
              </a:rPr>
              <a:t>) imagery</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cs typeface="Calibri"/>
              </a:rPr>
              <a:t>3m resolution</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cs typeface="Calibri"/>
              </a:rPr>
              <a:t>Daily</a:t>
            </a:r>
          </a:p>
        </p:txBody>
      </p:sp>
      <p:sp>
        <p:nvSpPr>
          <p:cNvPr id="9" name="Text Placeholder 5">
            <a:extLst>
              <a:ext uri="{FF2B5EF4-FFF2-40B4-BE49-F238E27FC236}">
                <a16:creationId xmlns:a16="http://schemas.microsoft.com/office/drawing/2014/main" id="{B1888852-7393-F521-6E4C-EDC4794BAC1C}"/>
              </a:ext>
            </a:extLst>
          </p:cNvPr>
          <p:cNvSpPr txBox="1">
            <a:spLocks/>
          </p:cNvSpPr>
          <p:nvPr/>
        </p:nvSpPr>
        <p:spPr>
          <a:xfrm>
            <a:off x="6933756" y="4561263"/>
            <a:ext cx="2390624" cy="14468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1800">
                <a:solidFill>
                  <a:schemeClr val="tx1">
                    <a:lumMod val="75000"/>
                    <a:lumOff val="25000"/>
                  </a:schemeClr>
                </a:solidFill>
                <a:latin typeface="Century Gothic"/>
              </a:rPr>
              <a:t>Precipitation estimations </a:t>
            </a: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1800">
                <a:solidFill>
                  <a:schemeClr val="tx1">
                    <a:lumMod val="75000"/>
                    <a:lumOff val="25000"/>
                  </a:schemeClr>
                </a:solidFill>
                <a:latin typeface="Century Gothic"/>
                <a:ea typeface="+mn-lt"/>
                <a:cs typeface="+mn-lt"/>
              </a:rPr>
              <a:t>10km resolution</a:t>
            </a: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1800">
                <a:solidFill>
                  <a:schemeClr val="tx1">
                    <a:lumMod val="75000"/>
                    <a:lumOff val="25000"/>
                  </a:schemeClr>
                </a:solidFill>
                <a:latin typeface="Century Gothic"/>
                <a:cs typeface="Calibri"/>
              </a:rPr>
              <a:t>Daily</a:t>
            </a:r>
          </a:p>
        </p:txBody>
      </p:sp>
      <p:sp>
        <p:nvSpPr>
          <p:cNvPr id="3" name="TextBox 2">
            <a:extLst>
              <a:ext uri="{FF2B5EF4-FFF2-40B4-BE49-F238E27FC236}">
                <a16:creationId xmlns:a16="http://schemas.microsoft.com/office/drawing/2014/main" id="{C46C85EF-5077-12B8-A45E-58FF47306ACC}"/>
              </a:ext>
            </a:extLst>
          </p:cNvPr>
          <p:cNvSpPr txBox="1"/>
          <p:nvPr/>
        </p:nvSpPr>
        <p:spPr>
          <a:xfrm>
            <a:off x="118533" y="6420162"/>
            <a:ext cx="5566064" cy="230832"/>
          </a:xfrm>
          <a:prstGeom prst="rect">
            <a:avLst/>
          </a:prstGeom>
          <a:noFill/>
        </p:spPr>
        <p:txBody>
          <a:bodyPr wrap="square" lIns="91440" tIns="45720" rIns="91440" bIns="45720" rtlCol="0" anchor="t">
            <a:spAutoFit/>
          </a:bodyPr>
          <a:lstStyle/>
          <a:p>
            <a:r>
              <a:rPr lang="en-US" sz="900" dirty="0">
                <a:solidFill>
                  <a:schemeClr val="tx1">
                    <a:lumMod val="75000"/>
                    <a:lumOff val="25000"/>
                  </a:schemeClr>
                </a:solidFill>
                <a:latin typeface="Century Gothic"/>
              </a:rPr>
              <a:t>Images: NASA; Planet Labs PBC</a:t>
            </a:r>
          </a:p>
        </p:txBody>
      </p:sp>
      <p:pic>
        <p:nvPicPr>
          <p:cNvPr id="10" name="Picture 9" descr="A satellite in space&#10;&#10;Description automatically generated with medium confidence">
            <a:extLst>
              <a:ext uri="{FF2B5EF4-FFF2-40B4-BE49-F238E27FC236}">
                <a16:creationId xmlns:a16="http://schemas.microsoft.com/office/drawing/2014/main" id="{644A16F0-D91E-4C87-9247-51F47A4A4F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706" y="1727866"/>
            <a:ext cx="3660457" cy="2011680"/>
          </a:xfrm>
          <a:prstGeom prst="rect">
            <a:avLst/>
          </a:prstGeom>
        </p:spPr>
      </p:pic>
    </p:spTree>
    <p:extLst>
      <p:ext uri="{BB962C8B-B14F-4D97-AF65-F5344CB8AC3E}">
        <p14:creationId xmlns:p14="http://schemas.microsoft.com/office/powerpoint/2010/main" val="3116700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DCB097-C5FF-641F-50DF-452E72B23612}"/>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Sensing Turbidity</a:t>
            </a:r>
          </a:p>
        </p:txBody>
      </p:sp>
      <p:sp>
        <p:nvSpPr>
          <p:cNvPr id="11" name="Arrow: Right 10">
            <a:extLst>
              <a:ext uri="{FF2B5EF4-FFF2-40B4-BE49-F238E27FC236}">
                <a16:creationId xmlns:a16="http://schemas.microsoft.com/office/drawing/2014/main" id="{A7BDD14A-7824-5763-A79D-53BC4A557B63}"/>
              </a:ext>
            </a:extLst>
          </p:cNvPr>
          <p:cNvSpPr/>
          <p:nvPr/>
        </p:nvSpPr>
        <p:spPr>
          <a:xfrm rot="2700000">
            <a:off x="437588" y="2193761"/>
            <a:ext cx="1382596" cy="30524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D8B5DCA-D26D-28E2-E7E4-C6772806B392}"/>
              </a:ext>
            </a:extLst>
          </p:cNvPr>
          <p:cNvSpPr/>
          <p:nvPr/>
        </p:nvSpPr>
        <p:spPr>
          <a:xfrm rot="2700000">
            <a:off x="378973" y="3089739"/>
            <a:ext cx="1382596" cy="305243"/>
          </a:xfrm>
          <a:prstGeom prst="rightArrow">
            <a:avLst/>
          </a:prstGeom>
          <a:solidFill>
            <a:srgbClr val="0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9A363BC7-38DC-7270-1851-CC211F322F39}"/>
              </a:ext>
            </a:extLst>
          </p:cNvPr>
          <p:cNvSpPr/>
          <p:nvPr/>
        </p:nvSpPr>
        <p:spPr>
          <a:xfrm rot="2700000">
            <a:off x="3168337" y="2202134"/>
            <a:ext cx="1382596" cy="30524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A47A19D0-41C1-097E-CFA4-650D0CC76F38}"/>
              </a:ext>
            </a:extLst>
          </p:cNvPr>
          <p:cNvSpPr/>
          <p:nvPr/>
        </p:nvSpPr>
        <p:spPr>
          <a:xfrm rot="2700000">
            <a:off x="3021564" y="3167170"/>
            <a:ext cx="1325086" cy="319620"/>
          </a:xfrm>
          <a:prstGeom prst="rightArrow">
            <a:avLst/>
          </a:prstGeom>
          <a:solidFill>
            <a:srgbClr val="0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583F5525-3101-C2FD-8FFE-4DB244E47661}"/>
              </a:ext>
            </a:extLst>
          </p:cNvPr>
          <p:cNvSpPr/>
          <p:nvPr/>
        </p:nvSpPr>
        <p:spPr>
          <a:xfrm rot="18900000">
            <a:off x="4299982" y="2416126"/>
            <a:ext cx="1062315" cy="18377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CC1194F-4E65-FA53-EB4C-A53BB894CD41}"/>
              </a:ext>
            </a:extLst>
          </p:cNvPr>
          <p:cNvSpPr/>
          <p:nvPr/>
        </p:nvSpPr>
        <p:spPr>
          <a:xfrm rot="18900000">
            <a:off x="4106873" y="3311751"/>
            <a:ext cx="980346" cy="265744"/>
          </a:xfrm>
          <a:prstGeom prst="rightArrow">
            <a:avLst/>
          </a:prstGeom>
          <a:solidFill>
            <a:srgbClr val="0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E8C471C3-92DA-52B6-67DB-04C6FC93705A}"/>
              </a:ext>
            </a:extLst>
          </p:cNvPr>
          <p:cNvSpPr/>
          <p:nvPr/>
        </p:nvSpPr>
        <p:spPr>
          <a:xfrm rot="18900000">
            <a:off x="1669038" y="2598764"/>
            <a:ext cx="388553" cy="15562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CC410CF3-58CB-BBC4-93C3-36BCC873C1C7}"/>
              </a:ext>
            </a:extLst>
          </p:cNvPr>
          <p:cNvSpPr/>
          <p:nvPr/>
        </p:nvSpPr>
        <p:spPr>
          <a:xfrm rot="18900000">
            <a:off x="1538504" y="3339883"/>
            <a:ext cx="718235" cy="211870"/>
          </a:xfrm>
          <a:prstGeom prst="rightArrow">
            <a:avLst/>
          </a:prstGeom>
          <a:solidFill>
            <a:srgbClr val="0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037609E-C98B-25BB-BD7E-ED4BABCE019C}"/>
              </a:ext>
            </a:extLst>
          </p:cNvPr>
          <p:cNvSpPr/>
          <p:nvPr/>
        </p:nvSpPr>
        <p:spPr>
          <a:xfrm>
            <a:off x="3211752" y="5491476"/>
            <a:ext cx="2180612" cy="1181566"/>
          </a:xfrm>
          <a:prstGeom prst="rect">
            <a:avLst/>
          </a:prstGeom>
          <a:solidFill>
            <a:srgbClr val="4DAEB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pic>
        <p:nvPicPr>
          <p:cNvPr id="12" name="Picture 13" descr="A picture containing outdoor, nature, mountain, shore&#10;&#10;Description automatically generated">
            <a:extLst>
              <a:ext uri="{FF2B5EF4-FFF2-40B4-BE49-F238E27FC236}">
                <a16:creationId xmlns:a16="http://schemas.microsoft.com/office/drawing/2014/main" id="{903DC840-4AEF-F963-113B-BF23AB712222}"/>
              </a:ext>
            </a:extLst>
          </p:cNvPr>
          <p:cNvPicPr>
            <a:picLocks noChangeAspect="1"/>
          </p:cNvPicPr>
          <p:nvPr/>
        </p:nvPicPr>
        <p:blipFill rotWithShape="1">
          <a:blip r:embed="rId3"/>
          <a:srcRect t="69955" r="62353" b="-63"/>
          <a:stretch/>
        </p:blipFill>
        <p:spPr>
          <a:xfrm>
            <a:off x="3209439" y="4165843"/>
            <a:ext cx="2177443" cy="1326755"/>
          </a:xfrm>
          <a:prstGeom prst="rect">
            <a:avLst/>
          </a:prstGeom>
        </p:spPr>
      </p:pic>
      <p:pic>
        <p:nvPicPr>
          <p:cNvPr id="14" name="Picture 13" descr="A picture containing outdoor, nature, mountain, shore&#10;&#10;Description automatically generated">
            <a:extLst>
              <a:ext uri="{FF2B5EF4-FFF2-40B4-BE49-F238E27FC236}">
                <a16:creationId xmlns:a16="http://schemas.microsoft.com/office/drawing/2014/main" id="{259366A7-8BD8-2BDD-499B-97564C57D780}"/>
              </a:ext>
            </a:extLst>
          </p:cNvPr>
          <p:cNvPicPr>
            <a:picLocks noChangeAspect="1"/>
          </p:cNvPicPr>
          <p:nvPr/>
        </p:nvPicPr>
        <p:blipFill rotWithShape="1">
          <a:blip r:embed="rId3"/>
          <a:srcRect l="3409" t="36874" r="71628" b="42792"/>
          <a:stretch/>
        </p:blipFill>
        <p:spPr>
          <a:xfrm>
            <a:off x="637738" y="4162550"/>
            <a:ext cx="2173449" cy="1324600"/>
          </a:xfrm>
          <a:prstGeom prst="rect">
            <a:avLst/>
          </a:prstGeom>
        </p:spPr>
      </p:pic>
      <p:sp>
        <p:nvSpPr>
          <p:cNvPr id="15" name="Rectangle 14">
            <a:extLst>
              <a:ext uri="{FF2B5EF4-FFF2-40B4-BE49-F238E27FC236}">
                <a16:creationId xmlns:a16="http://schemas.microsoft.com/office/drawing/2014/main" id="{DCABD983-FAFC-486C-84CA-8317A4E5A997}"/>
              </a:ext>
            </a:extLst>
          </p:cNvPr>
          <p:cNvSpPr/>
          <p:nvPr/>
        </p:nvSpPr>
        <p:spPr>
          <a:xfrm>
            <a:off x="640051" y="5476292"/>
            <a:ext cx="2174428" cy="1224543"/>
          </a:xfrm>
          <a:prstGeom prst="rect">
            <a:avLst/>
          </a:prstGeom>
          <a:solidFill>
            <a:srgbClr val="4DAEB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9" name="Rectangle 48">
            <a:extLst>
              <a:ext uri="{FF2B5EF4-FFF2-40B4-BE49-F238E27FC236}">
                <a16:creationId xmlns:a16="http://schemas.microsoft.com/office/drawing/2014/main" id="{E5F657AE-C3B5-48DA-E0DD-CC3897169844}"/>
              </a:ext>
            </a:extLst>
          </p:cNvPr>
          <p:cNvSpPr/>
          <p:nvPr/>
        </p:nvSpPr>
        <p:spPr>
          <a:xfrm>
            <a:off x="3209485" y="5500838"/>
            <a:ext cx="2180612" cy="1171551"/>
          </a:xfrm>
          <a:prstGeom prst="rect">
            <a:avLst/>
          </a:prstGeom>
          <a:solidFill>
            <a:srgbClr val="F8CBA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8" name="Oval 47">
            <a:extLst>
              <a:ext uri="{FF2B5EF4-FFF2-40B4-BE49-F238E27FC236}">
                <a16:creationId xmlns:a16="http://schemas.microsoft.com/office/drawing/2014/main" id="{56DA1473-F0B8-5B69-9A0B-DB9CBD19ADE4}"/>
              </a:ext>
            </a:extLst>
          </p:cNvPr>
          <p:cNvSpPr/>
          <p:nvPr/>
        </p:nvSpPr>
        <p:spPr>
          <a:xfrm>
            <a:off x="3767391" y="5593230"/>
            <a:ext cx="1056736" cy="1006685"/>
          </a:xfrm>
          <a:prstGeom prst="ellipse">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73B2E0B-4452-B48C-439F-283630E288EB}"/>
              </a:ext>
            </a:extLst>
          </p:cNvPr>
          <p:cNvSpPr/>
          <p:nvPr/>
        </p:nvSpPr>
        <p:spPr>
          <a:xfrm>
            <a:off x="1215444" y="5573270"/>
            <a:ext cx="1040349" cy="1045642"/>
          </a:xfrm>
          <a:prstGeom prst="ellipse">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750D637-1907-0ED4-B574-04D5216D2D0A}"/>
              </a:ext>
            </a:extLst>
          </p:cNvPr>
          <p:cNvSpPr/>
          <p:nvPr/>
        </p:nvSpPr>
        <p:spPr>
          <a:xfrm>
            <a:off x="4248622" y="5837012"/>
            <a:ext cx="54905" cy="7710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724351-18F8-197D-CA28-F8A5607841BB}"/>
              </a:ext>
            </a:extLst>
          </p:cNvPr>
          <p:cNvSpPr/>
          <p:nvPr/>
        </p:nvSpPr>
        <p:spPr>
          <a:xfrm>
            <a:off x="4306779" y="5984448"/>
            <a:ext cx="58500" cy="6991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355CAC3-4BE8-D5D2-ECDC-3578A164699A}"/>
              </a:ext>
            </a:extLst>
          </p:cNvPr>
          <p:cNvSpPr/>
          <p:nvPr/>
        </p:nvSpPr>
        <p:spPr>
          <a:xfrm>
            <a:off x="4036283" y="6202241"/>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D315D3F-93DF-3D61-F3EB-6F253B9B2CEC}"/>
              </a:ext>
            </a:extLst>
          </p:cNvPr>
          <p:cNvSpPr/>
          <p:nvPr/>
        </p:nvSpPr>
        <p:spPr>
          <a:xfrm>
            <a:off x="4368980" y="5690270"/>
            <a:ext cx="117256" cy="14539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A41122C-F564-3115-6866-4FE1B316DF85}"/>
              </a:ext>
            </a:extLst>
          </p:cNvPr>
          <p:cNvSpPr/>
          <p:nvPr/>
        </p:nvSpPr>
        <p:spPr>
          <a:xfrm>
            <a:off x="3888700" y="5811637"/>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02E72A2-9F6A-B6B2-9863-352FB9A44608}"/>
              </a:ext>
            </a:extLst>
          </p:cNvPr>
          <p:cNvSpPr/>
          <p:nvPr/>
        </p:nvSpPr>
        <p:spPr>
          <a:xfrm rot="-4620000">
            <a:off x="3848305" y="6014779"/>
            <a:ext cx="78233" cy="7116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CE01277-3140-7181-2FDF-36083DAA7687}"/>
              </a:ext>
            </a:extLst>
          </p:cNvPr>
          <p:cNvSpPr/>
          <p:nvPr/>
        </p:nvSpPr>
        <p:spPr>
          <a:xfrm>
            <a:off x="4307014" y="6245770"/>
            <a:ext cx="58499" cy="842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B9912EB-1795-346F-9B47-A088C656E3AD}"/>
              </a:ext>
            </a:extLst>
          </p:cNvPr>
          <p:cNvSpPr/>
          <p:nvPr/>
        </p:nvSpPr>
        <p:spPr>
          <a:xfrm>
            <a:off x="4382766" y="6094645"/>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8DA19A5-967A-E27A-43B8-71FBB13DB10E}"/>
              </a:ext>
            </a:extLst>
          </p:cNvPr>
          <p:cNvSpPr/>
          <p:nvPr/>
        </p:nvSpPr>
        <p:spPr>
          <a:xfrm>
            <a:off x="4082793" y="6072754"/>
            <a:ext cx="72290" cy="9148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A8F0C6B-3E87-6DD2-4489-B130728C95D9}"/>
              </a:ext>
            </a:extLst>
          </p:cNvPr>
          <p:cNvSpPr/>
          <p:nvPr/>
        </p:nvSpPr>
        <p:spPr>
          <a:xfrm>
            <a:off x="4369978" y="6282038"/>
            <a:ext cx="72290" cy="807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70270CD-4DC8-8AD7-2877-C5151D647E35}"/>
              </a:ext>
            </a:extLst>
          </p:cNvPr>
          <p:cNvSpPr/>
          <p:nvPr/>
        </p:nvSpPr>
        <p:spPr>
          <a:xfrm>
            <a:off x="4131172" y="5697548"/>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D505BCF-4A35-5488-BAE5-1C30F7F26D47}"/>
              </a:ext>
            </a:extLst>
          </p:cNvPr>
          <p:cNvSpPr/>
          <p:nvPr/>
        </p:nvSpPr>
        <p:spPr>
          <a:xfrm>
            <a:off x="4396602" y="5863632"/>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6AF0583-1749-2191-BA1F-F1429B29556E}"/>
              </a:ext>
            </a:extLst>
          </p:cNvPr>
          <p:cNvSpPr/>
          <p:nvPr/>
        </p:nvSpPr>
        <p:spPr>
          <a:xfrm>
            <a:off x="4579058" y="5853408"/>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225CDFE-7535-42A0-C944-0491CB3ECC08}"/>
              </a:ext>
            </a:extLst>
          </p:cNvPr>
          <p:cNvSpPr/>
          <p:nvPr/>
        </p:nvSpPr>
        <p:spPr>
          <a:xfrm>
            <a:off x="4433431" y="5996586"/>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ECF17C-C0B6-2AFD-5904-276059C53AC6}"/>
              </a:ext>
            </a:extLst>
          </p:cNvPr>
          <p:cNvSpPr/>
          <p:nvPr/>
        </p:nvSpPr>
        <p:spPr>
          <a:xfrm>
            <a:off x="4121002" y="5889495"/>
            <a:ext cx="88150" cy="10008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AE5ECD1-1DEF-BAC5-65CA-567986518C8C}"/>
              </a:ext>
            </a:extLst>
          </p:cNvPr>
          <p:cNvSpPr/>
          <p:nvPr/>
        </p:nvSpPr>
        <p:spPr>
          <a:xfrm>
            <a:off x="4255176" y="6296866"/>
            <a:ext cx="75885" cy="9507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780A33E-F7B9-A3EC-5A6F-6C6AB72255BF}"/>
              </a:ext>
            </a:extLst>
          </p:cNvPr>
          <p:cNvSpPr/>
          <p:nvPr/>
        </p:nvSpPr>
        <p:spPr>
          <a:xfrm>
            <a:off x="4014066" y="6328575"/>
            <a:ext cx="113661" cy="1376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74F0E64-2F80-99D6-F8F8-E79711ED38F7}"/>
              </a:ext>
            </a:extLst>
          </p:cNvPr>
          <p:cNvSpPr/>
          <p:nvPr/>
        </p:nvSpPr>
        <p:spPr>
          <a:xfrm>
            <a:off x="3859655" y="6165331"/>
            <a:ext cx="102878" cy="1376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A4D0A95E-DFA3-051D-D238-8BE60FA926E9}"/>
              </a:ext>
            </a:extLst>
          </p:cNvPr>
          <p:cNvSpPr/>
          <p:nvPr/>
        </p:nvSpPr>
        <p:spPr>
          <a:xfrm>
            <a:off x="4629500" y="5989967"/>
            <a:ext cx="110067" cy="14180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A930C24-65F2-72E6-B265-037A3A149AF5}"/>
              </a:ext>
            </a:extLst>
          </p:cNvPr>
          <p:cNvSpPr/>
          <p:nvPr/>
        </p:nvSpPr>
        <p:spPr>
          <a:xfrm>
            <a:off x="3898939" y="5953507"/>
            <a:ext cx="102878" cy="13820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BEF69F7-A1DA-D780-DFD8-E2BB2400E34C}"/>
              </a:ext>
            </a:extLst>
          </p:cNvPr>
          <p:cNvSpPr/>
          <p:nvPr/>
        </p:nvSpPr>
        <p:spPr>
          <a:xfrm>
            <a:off x="4352584" y="6130354"/>
            <a:ext cx="103466" cy="986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C5AD573-149E-0A3B-EECF-9FADFE16FD53}"/>
              </a:ext>
            </a:extLst>
          </p:cNvPr>
          <p:cNvSpPr/>
          <p:nvPr/>
        </p:nvSpPr>
        <p:spPr>
          <a:xfrm>
            <a:off x="4623315" y="6173883"/>
            <a:ext cx="58499" cy="842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1ED480-8FCD-554C-DD8F-7865D75F9A8F}"/>
              </a:ext>
            </a:extLst>
          </p:cNvPr>
          <p:cNvSpPr/>
          <p:nvPr/>
        </p:nvSpPr>
        <p:spPr>
          <a:xfrm>
            <a:off x="4686279" y="6210151"/>
            <a:ext cx="72290" cy="807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AEF696A-BE51-EE8C-FD6C-581A42822704}"/>
              </a:ext>
            </a:extLst>
          </p:cNvPr>
          <p:cNvSpPr/>
          <p:nvPr/>
        </p:nvSpPr>
        <p:spPr>
          <a:xfrm>
            <a:off x="4571477" y="6224979"/>
            <a:ext cx="75885" cy="9507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8ACDF3C-7B34-E51D-89F2-BA2A3EE51510}"/>
              </a:ext>
            </a:extLst>
          </p:cNvPr>
          <p:cNvSpPr/>
          <p:nvPr/>
        </p:nvSpPr>
        <p:spPr>
          <a:xfrm>
            <a:off x="4330367" y="6399563"/>
            <a:ext cx="113661" cy="1376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171C29-489B-D333-1D56-A4AF1258422A}"/>
              </a:ext>
            </a:extLst>
          </p:cNvPr>
          <p:cNvSpPr/>
          <p:nvPr/>
        </p:nvSpPr>
        <p:spPr>
          <a:xfrm>
            <a:off x="4175956" y="6093444"/>
            <a:ext cx="102878" cy="1376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11424FEE-F58C-CE5C-05F8-3F9082B8C49F}"/>
              </a:ext>
            </a:extLst>
          </p:cNvPr>
          <p:cNvSpPr txBox="1">
            <a:spLocks/>
          </p:cNvSpPr>
          <p:nvPr/>
        </p:nvSpPr>
        <p:spPr>
          <a:xfrm>
            <a:off x="6399386" y="1940902"/>
            <a:ext cx="5082152" cy="40214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8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Light bounces off suspended sediment particles, </a:t>
            </a:r>
            <a:r>
              <a:rPr lang="en-US" b="1" dirty="0">
                <a:solidFill>
                  <a:schemeClr val="accent2"/>
                </a:solidFill>
                <a:latin typeface="Century Gothic"/>
              </a:rPr>
              <a:t>increasing reflection</a:t>
            </a:r>
            <a:r>
              <a:rPr lang="en-US" dirty="0">
                <a:solidFill>
                  <a:schemeClr val="tx1">
                    <a:lumMod val="75000"/>
                    <a:lumOff val="25000"/>
                  </a:schemeClr>
                </a:solidFill>
                <a:latin typeface="Century Gothic"/>
              </a:rPr>
              <a:t> </a:t>
            </a:r>
          </a:p>
          <a:p>
            <a:pPr marL="342900" indent="-342900">
              <a:lnSpc>
                <a:spcPct val="100000"/>
              </a:lnSpc>
              <a:spcBef>
                <a:spcPts val="0"/>
              </a:spcBef>
              <a:spcAft>
                <a:spcPts val="18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Change in reflection differs across the light spectrum</a:t>
            </a:r>
            <a:endParaRPr lang="en-US" dirty="0">
              <a:solidFill>
                <a:schemeClr val="tx1">
                  <a:lumMod val="75000"/>
                  <a:lumOff val="25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9134095E-D5E6-96A3-3EB1-2A9A8F2F8AD5}"/>
              </a:ext>
            </a:extLst>
          </p:cNvPr>
          <p:cNvSpPr txBox="1"/>
          <p:nvPr/>
        </p:nvSpPr>
        <p:spPr>
          <a:xfrm>
            <a:off x="5489864" y="6421311"/>
            <a:ext cx="5566064" cy="230832"/>
          </a:xfrm>
          <a:prstGeom prst="rect">
            <a:avLst/>
          </a:prstGeom>
          <a:noFill/>
        </p:spPr>
        <p:txBody>
          <a:bodyPr wrap="square" lIns="91440" tIns="45720" rIns="91440" bIns="45720" rtlCol="0" anchor="t">
            <a:spAutoFit/>
          </a:bodyPr>
          <a:lstStyle/>
          <a:p>
            <a:r>
              <a:rPr lang="en-US" sz="900" dirty="0">
                <a:solidFill>
                  <a:schemeClr val="tx1">
                    <a:lumMod val="75000"/>
                    <a:lumOff val="25000"/>
                  </a:schemeClr>
                </a:solidFill>
                <a:latin typeface="Century Gothic"/>
              </a:rPr>
              <a:t>Images: Carmen McIntyre</a:t>
            </a:r>
          </a:p>
        </p:txBody>
      </p:sp>
    </p:spTree>
    <p:extLst>
      <p:ext uri="{BB962C8B-B14F-4D97-AF65-F5344CB8AC3E}">
        <p14:creationId xmlns:p14="http://schemas.microsoft.com/office/powerpoint/2010/main" val="1197654225"/>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Caroline Williams</DisplayName>
        <AccountId>6</AccountId>
        <AccountType/>
      </UserInfo>
      <UserInfo>
        <DisplayName>Will Campbell</DisplayName>
        <AccountId>10</AccountId>
        <AccountType/>
      </UserInfo>
      <UserInfo>
        <DisplayName>Robyn Holmes</DisplayName>
        <AccountId>13</AccountId>
        <AccountType/>
      </UserInfo>
    </SharedWithUsers>
    <TaxCatchAll xmlns="7df78d0b-135a-4de7-9166-7c181cd87fb4" xsi:nil="true"/>
    <lcf76f155ced4ddcb4097134ff3c332f xmlns="21e6a8e8-1dff-48a6-ab9b-8d556c6946c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A41F3-44F3-4D9A-9BC7-4D51479DD56E}">
  <ds:schemaRefs>
    <ds:schemaRef ds:uri="21e6a8e8-1dff-48a6-ab9b-8d556c6946c0"/>
    <ds:schemaRef ds:uri="46fe7b04-5e06-4d67-853a-3d76ee9b63d1"/>
    <ds:schemaRef ds:uri="7df78d0b-135a-4de7-9166-7c181cd87fb4"/>
    <ds:schemaRef ds:uri="fe7c32d3-9ef7-4705-9ba6-07bbf2311f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s>
</ds:datastoreItem>
</file>

<file path=customXml/itemProps2.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3.xml><?xml version="1.0" encoding="utf-8"?>
<ds:datastoreItem xmlns:ds="http://schemas.openxmlformats.org/officeDocument/2006/customXml" ds:itemID="{3E67DC9A-C6B8-4979-8566-D516A273BE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802</TotalTime>
  <Words>3540</Words>
  <Application>Microsoft Office PowerPoint</Application>
  <PresentationFormat>Widescreen</PresentationFormat>
  <Paragraphs>370</Paragraphs>
  <Slides>28</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Calibri Light</vt:lpstr>
      <vt:lpstr>Century Gothic</vt:lpstr>
      <vt:lpstr>Symbol</vt:lpstr>
      <vt:lpstr>Symbol,Sans-Serif</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8</cp:revision>
  <dcterms:created xsi:type="dcterms:W3CDTF">2019-11-12T17:46:59Z</dcterms:created>
  <dcterms:modified xsi:type="dcterms:W3CDTF">2022-11-07T19:01:14Z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0x010100EF4CCD0343698549B98E059D25E82EB4</vt:lpwstr>
  </property>
  <property fmtid="{D5CDD505-2E9C-101B-9397-08002B2CF9AE}" pid="3" name="Order">
    <vt:lpwstr>197900.000000000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haredFileIndex">
    <vt:lpwstr/>
  </property>
  <property fmtid="{D5CDD505-2E9C-101B-9397-08002B2CF9AE}" pid="12" name="_SourceUrl">
    <vt:lpwstr/>
  </property>
</Properties>
</file>