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92" r:id="rId1"/>
  </p:sldMasterIdLst>
  <p:notesMasterIdLst>
    <p:notesMasterId r:id="rId13"/>
  </p:notesMasterIdLst>
  <p:handoutMasterIdLst>
    <p:handoutMasterId r:id="rId14"/>
  </p:handoutMasterIdLst>
  <p:sldIdLst>
    <p:sldId id="355" r:id="rId2"/>
    <p:sldId id="358" r:id="rId3"/>
    <p:sldId id="359" r:id="rId4"/>
    <p:sldId id="369" r:id="rId5"/>
    <p:sldId id="370" r:id="rId6"/>
    <p:sldId id="371" r:id="rId7"/>
    <p:sldId id="372" r:id="rId8"/>
    <p:sldId id="363" r:id="rId9"/>
    <p:sldId id="364" r:id="rId10"/>
    <p:sldId id="365" r:id="rId11"/>
    <p:sldId id="366" r:id="rId12"/>
  </p:sldIdLst>
  <p:sldSz cx="12192000" cy="6858000"/>
  <p:notesSz cx="7010400" cy="9296400"/>
  <p:defaultTextStyle>
    <a:defPPr>
      <a:defRPr lang="en-GB"/>
    </a:defPPr>
    <a:lvl1pPr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pitchFamily="34" charset="0"/>
        <a:ea typeface="+mn-ea"/>
        <a:cs typeface="Arial" pitchFamily="34" charset="0"/>
      </a:defRPr>
    </a:lvl1pPr>
    <a:lvl2pPr marL="742950" indent="-28575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pitchFamily="34" charset="0"/>
        <a:ea typeface="+mn-ea"/>
        <a:cs typeface="Arial" pitchFamily="34" charset="0"/>
      </a:defRPr>
    </a:lvl2pPr>
    <a:lvl3pPr marL="1143000" indent="-22860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pitchFamily="34" charset="0"/>
        <a:ea typeface="+mn-ea"/>
        <a:cs typeface="Arial" pitchFamily="34" charset="0"/>
      </a:defRPr>
    </a:lvl3pPr>
    <a:lvl4pPr marL="1600200" indent="-22860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pitchFamily="34" charset="0"/>
        <a:ea typeface="+mn-ea"/>
        <a:cs typeface="Arial" pitchFamily="34" charset="0"/>
      </a:defRPr>
    </a:lvl4pPr>
    <a:lvl5pPr marL="2057400" indent="-22860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odnick, Jacob M. (MSFC-ER42)[ESSCA]" initials="BJM(" lastIdx="20" clrIdx="0">
    <p:extLst>
      <p:ext uri="{19B8F6BF-5375-455C-9EA6-DF929625EA0E}">
        <p15:presenceInfo xmlns:p15="http://schemas.microsoft.com/office/powerpoint/2012/main" userId="S-1-5-21-330711430-3775241029-4075259233-515438" providerId="AD"/>
      </p:ext>
    </p:extLst>
  </p:cmAuthor>
  <p:cmAuthor id="2" name="Brodnick, Jacob M. (MSFC-ER42)" initials="BJM(" lastIdx="1" clrIdx="1">
    <p:extLst>
      <p:ext uri="{19B8F6BF-5375-455C-9EA6-DF929625EA0E}">
        <p15:presenceInfo xmlns:p15="http://schemas.microsoft.com/office/powerpoint/2012/main" userId="S::jbrodnic@ndc.nasa.gov::f36127a7-368a-443a-871e-6482de8c728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A46"/>
    <a:srgbClr val="DDDDDD"/>
    <a:srgbClr val="00338D"/>
    <a:srgbClr val="E6E6E6"/>
    <a:srgbClr val="4F81BD"/>
    <a:srgbClr val="35F4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812" autoAdjust="0"/>
    <p:restoredTop sz="94660"/>
  </p:normalViewPr>
  <p:slideViewPr>
    <p:cSldViewPr>
      <p:cViewPr varScale="1">
        <p:scale>
          <a:sx n="128" d="100"/>
          <a:sy n="128" d="100"/>
        </p:scale>
        <p:origin x="208" y="176"/>
      </p:cViewPr>
      <p:guideLst>
        <p:guide orient="horz" pos="2160"/>
        <p:guide pos="384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96" d="100"/>
          <a:sy n="96" d="100"/>
        </p:scale>
        <p:origin x="3516" y="96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094050-1680-443A-8441-B2D5120085C9}" type="datetimeFigureOut">
              <a:rPr lang="en-US" smtClean="0"/>
              <a:t>11/9/22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38D158-DB4E-4A40-8880-ED0E5B935AB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16333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AutoShape 1"/>
          <p:cNvSpPr>
            <a:spLocks noChangeArrowheads="1"/>
          </p:cNvSpPr>
          <p:nvPr/>
        </p:nvSpPr>
        <p:spPr bwMode="auto">
          <a:xfrm>
            <a:off x="0" y="0"/>
            <a:ext cx="7010400" cy="92964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lIns="93177" tIns="46589" rIns="93177" bIns="46589" anchor="ctr"/>
          <a:lstStyle/>
          <a:p>
            <a:pPr>
              <a:buFont typeface="Times New Roman" pitchFamily="16" charset="0"/>
              <a:buNone/>
              <a:defRPr/>
            </a:pPr>
            <a:endParaRPr lang="en-US" dirty="0">
              <a:latin typeface="Arial" charset="0"/>
              <a:cs typeface="+mn-cs"/>
            </a:endParaRPr>
          </a:p>
        </p:txBody>
      </p:sp>
      <p:sp>
        <p:nvSpPr>
          <p:cNvPr id="13314" name="AutoShape 2"/>
          <p:cNvSpPr>
            <a:spLocks noChangeArrowheads="1"/>
          </p:cNvSpPr>
          <p:nvPr/>
        </p:nvSpPr>
        <p:spPr bwMode="auto">
          <a:xfrm>
            <a:off x="0" y="0"/>
            <a:ext cx="7010400" cy="92964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lIns="93177" tIns="46589" rIns="93177" bIns="46589" anchor="ctr"/>
          <a:lstStyle/>
          <a:p>
            <a:pPr>
              <a:buFont typeface="Times New Roman" pitchFamily="16" charset="0"/>
              <a:buNone/>
              <a:defRPr/>
            </a:pPr>
            <a:endParaRPr lang="en-US" dirty="0">
              <a:latin typeface="Arial" charset="0"/>
              <a:cs typeface="+mn-cs"/>
            </a:endParaRPr>
          </a:p>
        </p:txBody>
      </p:sp>
      <p:sp>
        <p:nvSpPr>
          <p:cNvPr id="21508" name="Rectangle 3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7316450" y="-11993563"/>
            <a:ext cx="22569488" cy="1269682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13316" name="Rectangle 4"/>
          <p:cNvSpPr>
            <a:spLocks noGrp="1" noChangeArrowheads="1"/>
          </p:cNvSpPr>
          <p:nvPr>
            <p:ph type="body"/>
          </p:nvPr>
        </p:nvSpPr>
        <p:spPr bwMode="auto">
          <a:xfrm>
            <a:off x="701040" y="4415790"/>
            <a:ext cx="5603452" cy="417853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7115759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non-SBU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9550400" y="6096000"/>
            <a:ext cx="2641600" cy="76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609600" y="1295400"/>
            <a:ext cx="10972800" cy="1371600"/>
          </a:xfrm>
        </p:spPr>
        <p:txBody>
          <a:bodyPr anchor="ctr">
            <a:normAutofit/>
          </a:bodyPr>
          <a:lstStyle>
            <a:lvl1pPr algn="ctr">
              <a:defRPr sz="3200" b="1">
                <a:solidFill>
                  <a:srgbClr val="004D9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9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09599" y="2971800"/>
            <a:ext cx="10972800" cy="201168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" y="43499"/>
            <a:ext cx="561136" cy="88534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052" t="8771" r="24875" b="7479"/>
          <a:stretch/>
        </p:blipFill>
        <p:spPr>
          <a:xfrm>
            <a:off x="10656185" y="78483"/>
            <a:ext cx="1037392" cy="867565"/>
          </a:xfrm>
          <a:prstGeom prst="rect">
            <a:avLst/>
          </a:prstGeom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F6824075-1AB1-4218-8845-AB94B31737F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9911" y="41879"/>
            <a:ext cx="1267097" cy="886968"/>
          </a:xfrm>
          <a:prstGeom prst="rect">
            <a:avLst/>
          </a:prstGeom>
        </p:spPr>
      </p:pic>
      <p:sp>
        <p:nvSpPr>
          <p:cNvPr id="8" name="Rectangle 3">
            <a:extLst>
              <a:ext uri="{FF2B5EF4-FFF2-40B4-BE49-F238E27FC236}">
                <a16:creationId xmlns:a16="http://schemas.microsoft.com/office/drawing/2014/main" id="{7752F6B2-2E8D-4996-9579-E7CCBA66A27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114800" y="5724144"/>
            <a:ext cx="3959352" cy="276999"/>
          </a:xfrm>
          <a:prstGeom prst="rect">
            <a:avLst/>
          </a:prstGeom>
          <a:noFill/>
          <a:ln w="9525">
            <a:solidFill>
              <a:srgbClr val="4F81B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defTabSz="914400" rtl="0" eaLnBrk="1" fontAlgn="base" hangingPunct="1"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None/>
            </a:pPr>
            <a:r>
              <a:rPr lang="en-US" sz="1200" kern="120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Approved for public release; distribution is unlimited.</a:t>
            </a:r>
            <a:endParaRPr lang="en-US" altLang="en-US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627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non-SBU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9600" y="6356353"/>
            <a:ext cx="1219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828800" y="143669"/>
            <a:ext cx="8534400" cy="792162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Line 8"/>
          <p:cNvSpPr>
            <a:spLocks noChangeShapeType="1"/>
          </p:cNvSpPr>
          <p:nvPr userDrawn="1"/>
        </p:nvSpPr>
        <p:spPr bwMode="auto">
          <a:xfrm>
            <a:off x="1828800" y="893763"/>
            <a:ext cx="8534400" cy="0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09600" y="960437"/>
            <a:ext cx="10972800" cy="5245896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-285750">
              <a:buClr>
                <a:srgbClr val="0070C0"/>
              </a:buClr>
              <a:buFont typeface="Arial" panose="020B0604020202020204" pitchFamily="34" charset="0"/>
              <a:buChar char="•"/>
              <a:defRPr sz="1600"/>
            </a:lvl2pPr>
            <a:lvl3pPr marL="914400" indent="-228600">
              <a:buClrTx/>
              <a:buFont typeface="Arial" panose="020B0604020202020204" pitchFamily="34" charset="0"/>
              <a:buChar char="−"/>
              <a:defRPr sz="1200"/>
            </a:lvl3pPr>
            <a:lvl4pPr marL="1371600" indent="-228600">
              <a:buFont typeface="Wingdings" panose="05000000000000000000" pitchFamily="2" charset="2"/>
              <a:buChar char="§"/>
              <a:defRPr sz="1200"/>
            </a:lvl4pPr>
            <a:lvl5pPr marL="1828800"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" y="43499"/>
            <a:ext cx="561136" cy="88534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052" t="8771" r="24875" b="7479"/>
          <a:stretch/>
        </p:blipFill>
        <p:spPr>
          <a:xfrm>
            <a:off x="10656185" y="78483"/>
            <a:ext cx="1037392" cy="867565"/>
          </a:xfrm>
          <a:prstGeom prst="rect">
            <a:avLst/>
          </a:prstGeom>
        </p:spPr>
      </p:pic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6919D871-2AB6-47DB-BAA1-78548C23F96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5797" y="6310314"/>
            <a:ext cx="653143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893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9600" y="6356353"/>
            <a:ext cx="1219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609600" y="2514600"/>
            <a:ext cx="10972800" cy="18288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" y="43499"/>
            <a:ext cx="561136" cy="8853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052" t="8771" r="24875" b="7479"/>
          <a:stretch/>
        </p:blipFill>
        <p:spPr>
          <a:xfrm>
            <a:off x="10656185" y="78483"/>
            <a:ext cx="1037392" cy="867565"/>
          </a:xfrm>
          <a:prstGeom prst="rect">
            <a:avLst/>
          </a:prstGeom>
        </p:spPr>
      </p:pic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04583850-E49D-471D-89A4-A8C01CE25D4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5797" y="6310314"/>
            <a:ext cx="653143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36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non-SBU) (NASA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9550400" y="6096000"/>
            <a:ext cx="2641600" cy="76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7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609600" y="1295400"/>
            <a:ext cx="10972800" cy="1371600"/>
          </a:xfrm>
        </p:spPr>
        <p:txBody>
          <a:bodyPr anchor="ctr">
            <a:normAutofit/>
          </a:bodyPr>
          <a:lstStyle>
            <a:lvl1pPr algn="ctr">
              <a:defRPr sz="3200" b="1">
                <a:solidFill>
                  <a:srgbClr val="004D9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9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09599" y="2971800"/>
            <a:ext cx="10972800" cy="201168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" y="43499"/>
            <a:ext cx="561136" cy="88534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052" t="8771" r="24875" b="7479"/>
          <a:stretch/>
        </p:blipFill>
        <p:spPr>
          <a:xfrm>
            <a:off x="10656185" y="78483"/>
            <a:ext cx="1037392" cy="867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768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non-SBU) (NAS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9600" y="6356353"/>
            <a:ext cx="1219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828800" y="143669"/>
            <a:ext cx="8534400" cy="792162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Line 8"/>
          <p:cNvSpPr>
            <a:spLocks noChangeShapeType="1"/>
          </p:cNvSpPr>
          <p:nvPr userDrawn="1"/>
        </p:nvSpPr>
        <p:spPr bwMode="auto">
          <a:xfrm>
            <a:off x="1828800" y="893763"/>
            <a:ext cx="8534400" cy="0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09600" y="960437"/>
            <a:ext cx="10972800" cy="5245896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-285750">
              <a:buClr>
                <a:srgbClr val="0070C0"/>
              </a:buClr>
              <a:buFont typeface="Arial" panose="020B0604020202020204" pitchFamily="34" charset="0"/>
              <a:buChar char="•"/>
              <a:defRPr sz="1600"/>
            </a:lvl2pPr>
            <a:lvl3pPr marL="914400" indent="-228600">
              <a:buClrTx/>
              <a:buFont typeface="Arial" panose="020B0604020202020204" pitchFamily="34" charset="0"/>
              <a:buChar char="−"/>
              <a:defRPr sz="1200"/>
            </a:lvl3pPr>
            <a:lvl4pPr marL="1371600" indent="-228600">
              <a:buFont typeface="Wingdings" panose="05000000000000000000" pitchFamily="2" charset="2"/>
              <a:buChar char="§"/>
              <a:defRPr sz="1200"/>
            </a:lvl4pPr>
            <a:lvl5pPr marL="1828800"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" y="43499"/>
            <a:ext cx="561136" cy="88534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052" t="8771" r="24875" b="7479"/>
          <a:stretch/>
        </p:blipFill>
        <p:spPr>
          <a:xfrm>
            <a:off x="10656185" y="78483"/>
            <a:ext cx="1037392" cy="867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920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(NAS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9600" y="6356353"/>
            <a:ext cx="1219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609600" y="2514600"/>
            <a:ext cx="10972800" cy="18288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" y="43499"/>
            <a:ext cx="561136" cy="8853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052" t="8771" r="24875" b="7479"/>
          <a:stretch/>
        </p:blipFill>
        <p:spPr>
          <a:xfrm>
            <a:off x="10656185" y="78483"/>
            <a:ext cx="1037392" cy="867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873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2954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914400">
              <a:buClrTx/>
              <a:buSzTx/>
              <a:defRPr/>
            </a:pPr>
            <a:fld id="{EAA24045-F456-4457-B7B9-116178B6C516}" type="slidenum">
              <a:rPr lang="en-US" smtClean="0">
                <a:solidFill>
                  <a:prstClr val="black">
                    <a:tint val="75000"/>
                  </a:prstClr>
                </a:solidFill>
                <a:cs typeface="+mn-cs"/>
              </a:rPr>
              <a:pPr defTabSz="914400">
                <a:buClrTx/>
                <a:buSzTx/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9089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794" r:id="rId2"/>
    <p:sldLayoutId id="2147483814" r:id="rId3"/>
    <p:sldLayoutId id="2147483819" r:id="rId4"/>
    <p:sldLayoutId id="2147483817" r:id="rId5"/>
    <p:sldLayoutId id="2147483818" r:id="rId6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66CC"/>
        </a:buClr>
        <a:buSzPct val="110000"/>
        <a:buFont typeface="Arial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66CC"/>
        </a:buClr>
        <a:buSzPct val="110000"/>
        <a:buFont typeface="Arial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66CC"/>
        </a:buClr>
        <a:buSzPct val="110000"/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8.g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gif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gif"/><Relationship Id="rId4" Type="http://schemas.openxmlformats.org/officeDocument/2006/relationships/image" Target="../media/image23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6B79B-5BAF-463F-9711-B877D7545095}"/>
              </a:ext>
            </a:extLst>
          </p:cNvPr>
          <p:cNvSpPr>
            <a:spLocks noGrp="1"/>
          </p:cNvSpPr>
          <p:nvPr>
            <p:ph type="ctrTitle" sz="quarter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Validation of Cryogenic Propellant Tank Self-Pressurization by Leveraging Reduced Order Modeling within Computational Fluid Dynamics Simulation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13DBF4-27C1-4D5B-83D7-EE5E87E61403}"/>
              </a:ext>
            </a:extLst>
          </p:cNvPr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pPr>
              <a:spcBef>
                <a:spcPts val="35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 dirty="0">
                <a:ea typeface="DejaVu LGC Sans" charset="0"/>
                <a:cs typeface="DejaVu LGC Sans" charset="0"/>
              </a:rPr>
              <a:t>November 20, 2022</a:t>
            </a:r>
          </a:p>
          <a:p>
            <a:pPr>
              <a:spcBef>
                <a:spcPts val="35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1400" b="1" dirty="0">
              <a:ea typeface="DejaVu LGC Sans" charset="0"/>
              <a:cs typeface="DejaVu LGC Sans" charset="0"/>
            </a:endParaRPr>
          </a:p>
          <a:p>
            <a:pPr>
              <a:spcBef>
                <a:spcPts val="35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 dirty="0">
                <a:ea typeface="DejaVu LGC Sans" charset="0"/>
                <a:cs typeface="DejaVu LGC Sans" charset="0"/>
              </a:rPr>
              <a:t>J. M. Brodnick – </a:t>
            </a:r>
            <a:r>
              <a:rPr lang="en-US" sz="1400" b="1" dirty="0">
                <a:ea typeface="DejaVu LGC Sans" charset="0"/>
                <a:cs typeface="DejaVu LGC Sans" charset="0"/>
              </a:rPr>
              <a:t>NASA, Fluid Dynamics Branch (MSFC-ER42)</a:t>
            </a:r>
          </a:p>
          <a:p>
            <a:pPr>
              <a:spcBef>
                <a:spcPts val="35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b="1" dirty="0">
                <a:ea typeface="DejaVu LGC Sans" charset="0"/>
                <a:cs typeface="DejaVu LGC Sans" charset="0"/>
              </a:rPr>
              <a:t>H. Q. Yang – </a:t>
            </a:r>
            <a:r>
              <a:rPr lang="en-US" sz="1400" b="1" dirty="0">
                <a:ea typeface="DejaVu LGC Sans" charset="0"/>
                <a:cs typeface="DejaVu LGC Sans" charset="0"/>
              </a:rPr>
              <a:t>JSEG, Fluid Dynamics Branch (MSFC-ER42)</a:t>
            </a:r>
          </a:p>
        </p:txBody>
      </p:sp>
    </p:spTree>
    <p:extLst>
      <p:ext uri="{BB962C8B-B14F-4D97-AF65-F5344CB8AC3E}">
        <p14:creationId xmlns:p14="http://schemas.microsoft.com/office/powerpoint/2010/main" val="3921908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50F60A7-22EC-4631-B508-75F9D0B91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D6C9B82-89E3-49DD-8AD8-A7E9D5196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36C13F-6901-40F5-8834-46D77234DE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The Fluid Dynamics Branch within the Propulsion Systems Department at the Marshall Space Flight Center is currently supporting multiple programs in need of in-space cryogenic fluid management (CFM) analysis.</a:t>
            </a:r>
          </a:p>
          <a:p>
            <a:pPr lvl="2"/>
            <a:r>
              <a:rPr lang="en-US" dirty="0"/>
              <a:t>Space Launch System (SLS) upper stages</a:t>
            </a:r>
          </a:p>
          <a:p>
            <a:pPr lvl="2"/>
            <a:r>
              <a:rPr lang="en-US" dirty="0"/>
              <a:t>Commercial Lunar Payload Services (CLPS)</a:t>
            </a:r>
          </a:p>
          <a:p>
            <a:pPr lvl="2"/>
            <a:r>
              <a:rPr lang="en-US" dirty="0"/>
              <a:t>Human Landing System (HLS)</a:t>
            </a:r>
          </a:p>
          <a:p>
            <a:pPr lvl="2"/>
            <a:r>
              <a:rPr lang="en-US" dirty="0"/>
              <a:t>Nuclear Thermal Propulsion (NTP) systems</a:t>
            </a:r>
          </a:p>
          <a:p>
            <a:pPr lvl="2"/>
            <a:endParaRPr lang="en-US" dirty="0"/>
          </a:p>
          <a:p>
            <a:pPr lvl="1"/>
            <a:r>
              <a:rPr lang="en-US" dirty="0"/>
              <a:t>Quantification of self-pressurization of propellant tanks has direct application to long-term storage of cryogenic propellants, a need for many current and future programs.</a:t>
            </a:r>
          </a:p>
          <a:p>
            <a:pPr lvl="2"/>
            <a:endParaRPr lang="en-US" dirty="0"/>
          </a:p>
          <a:p>
            <a:pPr lvl="1"/>
            <a:r>
              <a:rPr lang="en-US" dirty="0"/>
              <a:t>As a result, a validation activity was started leveraging available ground test data.</a:t>
            </a:r>
          </a:p>
          <a:p>
            <a:pPr lvl="2"/>
            <a:endParaRPr lang="en-US" dirty="0"/>
          </a:p>
          <a:p>
            <a:pPr lvl="1"/>
            <a:r>
              <a:rPr lang="en-US" dirty="0"/>
              <a:t>Predictions were made using Computational Fluid Dynamics (CFD) and a standard volume of fluid (VoF) model.</a:t>
            </a:r>
          </a:p>
          <a:p>
            <a:pPr lvl="2"/>
            <a:r>
              <a:rPr lang="en-US" dirty="0"/>
              <a:t>Observed spurious velocities near the gas-liquid interface</a:t>
            </a:r>
          </a:p>
          <a:p>
            <a:pPr lvl="2"/>
            <a:r>
              <a:rPr lang="en-US" dirty="0"/>
              <a:t>Long simulation durations due to low time step requirements</a:t>
            </a:r>
          </a:p>
          <a:p>
            <a:pPr lvl="2"/>
            <a:r>
              <a:rPr lang="en-US" dirty="0"/>
              <a:t>Significant spatial resolution and simulation time was found necessary</a:t>
            </a:r>
          </a:p>
          <a:p>
            <a:pPr lvl="2"/>
            <a:endParaRPr lang="en-US" dirty="0"/>
          </a:p>
          <a:p>
            <a:pPr lvl="1"/>
            <a:r>
              <a:rPr lang="en-US" dirty="0"/>
              <a:t>Predictions were also made using a hybrid CFD and reduced order modeling methodology where CFD was only used to explicitly calculate liquid flow field dynamics.</a:t>
            </a:r>
          </a:p>
          <a:p>
            <a:pPr lvl="2"/>
            <a:r>
              <a:rPr lang="en-US" dirty="0"/>
              <a:t>Precluded any movement of the gas-liquid interface and alleviated time step requirements</a:t>
            </a:r>
          </a:p>
          <a:p>
            <a:pPr lvl="2"/>
            <a:r>
              <a:rPr lang="en-US" dirty="0"/>
              <a:t>A subset of these results is presented herein</a:t>
            </a:r>
          </a:p>
        </p:txBody>
      </p:sp>
    </p:spTree>
    <p:extLst>
      <p:ext uri="{BB962C8B-B14F-4D97-AF65-F5344CB8AC3E}">
        <p14:creationId xmlns:p14="http://schemas.microsoft.com/office/powerpoint/2010/main" val="1081311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E431C6A-04F6-4008-B122-CA5E19783C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22"/>
          <a:stretch/>
        </p:blipFill>
        <p:spPr>
          <a:xfrm>
            <a:off x="6110494" y="910509"/>
            <a:ext cx="2911710" cy="273463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0556B29-6F02-4361-807D-9B3B490F2E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2839" y="910509"/>
            <a:ext cx="3176589" cy="285034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8151F91-1B2E-44CF-A9C8-C72DA8FEAC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7018" y="3838483"/>
            <a:ext cx="2590800" cy="230904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AC6BA6D-8749-4C78-80AA-C4B187CE65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8800" y="3877949"/>
            <a:ext cx="2345689" cy="2269576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3CC8B93-8E7F-463A-B42E-553EF7582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46DD8FC-4438-4D3B-8842-C9977879F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Setup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D05064-4BF7-4E87-854C-DB68464E3B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60437"/>
            <a:ext cx="5669280" cy="2263908"/>
          </a:xfrm>
        </p:spPr>
        <p:txBody>
          <a:bodyPr/>
          <a:lstStyle/>
          <a:p>
            <a:pPr lvl="1"/>
            <a:r>
              <a:rPr lang="en-US" dirty="0"/>
              <a:t>Multiple tank self-pressurization tests were performed at the NASA Glenn Research Center K-site facility</a:t>
            </a:r>
          </a:p>
          <a:p>
            <a:pPr lvl="1"/>
            <a:r>
              <a:rPr lang="en-US" dirty="0"/>
              <a:t>An insulated ellipsoidal tank was filled with liquid hydrogen and allowed to pressurize through heating</a:t>
            </a:r>
          </a:p>
          <a:p>
            <a:pPr lvl="1"/>
            <a:r>
              <a:rPr lang="en-US" dirty="0"/>
              <a:t>Liquid level and heat flux sensitivities were studied</a:t>
            </a:r>
          </a:p>
          <a:p>
            <a:pPr lvl="1"/>
            <a:r>
              <a:rPr lang="en-US" dirty="0"/>
              <a:t>Ullage pressure and axially varying temperatures in both fluid phases were the primary metrics used to quantify the self-pressurization process</a:t>
            </a:r>
          </a:p>
        </p:txBody>
      </p:sp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DF2B73B3-1FE7-460A-8136-F743F98105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337" y="3747565"/>
            <a:ext cx="3105583" cy="293410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451A6FC-BA49-4426-8795-EFAD6DA96BA1}"/>
              </a:ext>
            </a:extLst>
          </p:cNvPr>
          <p:cNvSpPr txBox="1"/>
          <p:nvPr/>
        </p:nvSpPr>
        <p:spPr>
          <a:xfrm>
            <a:off x="1680834" y="3215633"/>
            <a:ext cx="31765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Tank Configuration Illustration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(Temperature Sensor Locations Shown)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2BB9F70-8AFA-44B4-BC58-9704DB924D49}"/>
              </a:ext>
            </a:extLst>
          </p:cNvPr>
          <p:cNvSpPr txBox="1"/>
          <p:nvPr/>
        </p:nvSpPr>
        <p:spPr>
          <a:xfrm>
            <a:off x="5099258" y="6075147"/>
            <a:ext cx="48463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200" b="1" i="1" u="none" strike="noStrike" baseline="0" dirty="0">
                <a:solidFill>
                  <a:schemeClr val="tx1"/>
                </a:solidFill>
                <a:latin typeface="AdvGulliv-R"/>
              </a:rPr>
              <a:t>Reference:</a:t>
            </a:r>
          </a:p>
          <a:p>
            <a:pPr algn="l"/>
            <a:r>
              <a:rPr lang="en-US" sz="1200" b="0" i="1" u="none" strike="noStrike" baseline="0" dirty="0">
                <a:solidFill>
                  <a:schemeClr val="tx1"/>
                </a:solidFill>
                <a:latin typeface="AdvGulliv-R"/>
              </a:rPr>
              <a:t>Hasan M, Lin C, </a:t>
            </a:r>
            <a:r>
              <a:rPr lang="en-US" sz="1200" b="0" i="1" u="none" strike="noStrike" baseline="0" dirty="0" err="1">
                <a:solidFill>
                  <a:schemeClr val="tx1"/>
                </a:solidFill>
                <a:latin typeface="AdvGulliv-R"/>
              </a:rPr>
              <a:t>Dresar</a:t>
            </a:r>
            <a:r>
              <a:rPr lang="en-US" sz="1200" b="0" i="1" u="none" strike="noStrike" baseline="0" dirty="0">
                <a:solidFill>
                  <a:schemeClr val="tx1"/>
                </a:solidFill>
                <a:latin typeface="AdvGulliv-R"/>
              </a:rPr>
              <a:t> NV. Self-pressurization of a flightweight liquid hydrogen storage tank subjected to low heat flux. NASA TM 103804; 1991.</a:t>
            </a:r>
            <a:endParaRPr lang="en-US" sz="36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497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DE4AFE5-66F5-4B96-8683-BFEAB5DB0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6CE6DCE-4EB9-46C5-93E5-CE757C64D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 Methodology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EFF73193-E4E7-45F9-98E5-1195EBD452F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600" y="960437"/>
                <a:ext cx="7467600" cy="5245896"/>
              </a:xfrm>
            </p:spPr>
            <p:txBody>
              <a:bodyPr/>
              <a:lstStyle/>
              <a:p>
                <a:r>
                  <a:rPr lang="en-US" dirty="0"/>
                  <a:t>Overview:</a:t>
                </a:r>
              </a:p>
              <a:p>
                <a:pPr lvl="1"/>
                <a:r>
                  <a:rPr lang="en-US" dirty="0"/>
                  <a:t>The CFD-ACE+ solver was used to conduct the hybrid CFD and reduced order model analysis.</a:t>
                </a:r>
              </a:p>
              <a:p>
                <a:pPr lvl="1"/>
                <a:r>
                  <a:rPr lang="en-US" dirty="0"/>
                  <a:t>Liquid phase dynamics were explicitly resolved through CFD.</a:t>
                </a:r>
              </a:p>
              <a:p>
                <a:pPr lvl="1"/>
                <a:r>
                  <a:rPr lang="en-US" dirty="0"/>
                  <a:t>Vapor phase dynamics were modeled as a point mass that communicated heat from the tank wall to the liquid phase via a boundary condition used at the gas-liquid interface.</a:t>
                </a:r>
              </a:p>
              <a:p>
                <a:r>
                  <a:rPr lang="en-US" dirty="0"/>
                  <a:t>Vapor Phase Reduced Order Model:</a:t>
                </a:r>
              </a:p>
              <a:p>
                <a:pPr lvl="1"/>
                <a:r>
                  <a:rPr lang="en-US" dirty="0"/>
                  <a:t>The vapor is assumed to be in a quasi-steady state, and the pressure is uniformly distributed at the saturation pressure corresponding to the gas-liquid interface temperature.</a:t>
                </a:r>
              </a:p>
              <a:p>
                <a:pPr lvl="1"/>
                <a:r>
                  <a:rPr lang="en-US" dirty="0"/>
                  <a:t>The spatial distribution of temperature can be determined from a quasi-steady state CFD solution. The temporal variation is the same as the gas-liquid interface temperature.</a:t>
                </a:r>
              </a:p>
              <a:p>
                <a:pPr lvl="1"/>
                <a:r>
                  <a:rPr lang="en-US" dirty="0"/>
                  <a:t>Heat flux to the liquid is derived in Backup and shown below along with the mass flow rate between phases.</a:t>
                </a:r>
              </a:p>
              <a:p>
                <a:pPr marL="17145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∬"/>
                          <m:ctrlPr>
                            <a:rPr lang="en-US" sz="1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𝑛𝑡𝑒𝑟𝑓𝑎𝑐𝑒</m:t>
                          </m:r>
                        </m:sub>
                        <m:sup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sup>
                        <m:e>
                          <m:sSub>
                            <m:sSubPr>
                              <m:ctrlP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𝐼𝑛𝑡𝑒𝑟𝑓𝑎𝑐𝑒</m:t>
                              </m:r>
                            </m:sub>
                          </m:sSub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𝑑𝑠</m:t>
                          </m:r>
                        </m:e>
                      </m:nary>
                      <m:r>
                        <a:rPr lang="en-US" sz="1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∬"/>
                          <m:ctrlP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15"/>
                            </m:rP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𝑎𝑙𝑙</m:t>
                          </m:r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  <m:sup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sup>
                        <m:e>
                          <m:sSub>
                            <m:sSubPr>
                              <m:ctrlP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𝑤𝑎𝑙𝑙</m:t>
                              </m:r>
                            </m:sub>
                          </m:sSub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𝑑𝑠</m:t>
                          </m:r>
                        </m:e>
                      </m:nary>
                      <m:r>
                        <a:rPr lang="en-US" sz="1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∭"/>
                          <m:ctrlP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𝑜𝑙𝑢𝑚𝑒</m:t>
                          </m:r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  <m:sup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sup>
                        <m:e>
                          <m:sSub>
                            <m:sSubPr>
                              <m:ctrlP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𝑔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1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sz="1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</m:e>
                          </m:d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𝑑𝑣</m:t>
                          </m:r>
                        </m:e>
                      </m:nary>
                      <m:r>
                        <a:rPr lang="en-US" sz="1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̇"/>
                          <m:ctrlP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en-US" sz="1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US" sz="1200" dirty="0"/>
              </a:p>
              <a:p>
                <a:pPr marL="171450" lvl="1" indent="0">
                  <a:buNone/>
                </a:pPr>
                <a:endParaRPr lang="en-US" sz="1200" dirty="0"/>
              </a:p>
              <a:p>
                <a:pPr marL="17145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1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2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en-US" sz="1200" b="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</m:t>
                              </m:r>
                            </m:sub>
                          </m:sSub>
                        </m:num>
                        <m:den>
                          <m:r>
                            <a:rPr lang="en-US" sz="12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1200" b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2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d>
                        <m:dPr>
                          <m:ctrlP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1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b="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1200" b="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𝑠𝑎𝑡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1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b="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∗</m:t>
                                  </m:r>
                                  <m:r>
                                    <a:rPr lang="en-US" sz="1200" b="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𝑉𝑜𝑙</m:t>
                                  </m:r>
                                </m:e>
                                <m:sub>
                                  <m:r>
                                    <a:rPr lang="en-US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𝑔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12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lang="en-US" sz="1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200" b="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12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𝐼</m:t>
                                      </m:r>
                                      <m:r>
                                        <a:rPr lang="en-US" sz="1200" b="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𝑛𝑡𝑒𝑟𝑓𝑎𝑐𝑒</m:t>
                                      </m:r>
                                    </m:sub>
                                  </m:sSub>
                                  <m:r>
                                    <a:rPr lang="en-US" sz="1200" b="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+∆</m:t>
                                  </m:r>
                                  <m:sSub>
                                    <m:sSubPr>
                                      <m:ctrlPr>
                                        <a:rPr lang="en-US" sz="12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200" b="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12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𝑔</m:t>
                                      </m:r>
                                    </m:sub>
                                  </m:sSub>
                                </m:e>
                              </m:d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EFF73193-E4E7-45F9-98E5-1195EBD452F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960437"/>
                <a:ext cx="7467600" cy="5245896"/>
              </a:xfrm>
              <a:blipFill>
                <a:blip r:embed="rId2"/>
                <a:stretch>
                  <a:fillRect l="-816" t="-581" b="-137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>
            <a:extLst>
              <a:ext uri="{FF2B5EF4-FFF2-40B4-BE49-F238E27FC236}">
                <a16:creationId xmlns:a16="http://schemas.microsoft.com/office/drawing/2014/main" id="{E99AA6E6-19F6-481B-BFC0-DC72FA4E9939}"/>
              </a:ext>
            </a:extLst>
          </p:cNvPr>
          <p:cNvGrpSpPr/>
          <p:nvPr/>
        </p:nvGrpSpPr>
        <p:grpSpPr>
          <a:xfrm>
            <a:off x="8324418" y="3713488"/>
            <a:ext cx="3718333" cy="2611112"/>
            <a:chOff x="4343399" y="3420093"/>
            <a:chExt cx="3718333" cy="2611112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386EE41-3E12-4012-B015-34D4145F5B47}"/>
                </a:ext>
              </a:extLst>
            </p:cNvPr>
            <p:cNvSpPr txBox="1"/>
            <p:nvPr/>
          </p:nvSpPr>
          <p:spPr>
            <a:xfrm>
              <a:off x="4343399" y="3420093"/>
              <a:ext cx="317908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tx1"/>
                  </a:solidFill>
                </a:rPr>
                <a:t>Illustration of the Liquid Phase Self-Pressurization Analysis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BAAD176-B18E-4AAB-A273-9A14EC9AA7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876"/>
            <a:stretch/>
          </p:blipFill>
          <p:spPr>
            <a:xfrm>
              <a:off x="4343400" y="4800600"/>
              <a:ext cx="3179083" cy="1230605"/>
            </a:xfrm>
            <a:prstGeom prst="rect">
              <a:avLst/>
            </a:prstGeom>
          </p:spPr>
        </p:pic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E0B8FCA-79E1-4C3B-B14D-0BBD24879ADE}"/>
                </a:ext>
              </a:extLst>
            </p:cNvPr>
            <p:cNvSpPr/>
            <p:nvPr/>
          </p:nvSpPr>
          <p:spPr>
            <a:xfrm>
              <a:off x="5890585" y="3997825"/>
              <a:ext cx="117702" cy="802775"/>
            </a:xfrm>
            <a:custGeom>
              <a:avLst/>
              <a:gdLst>
                <a:gd name="connsiteX0" fmla="*/ 221838 w 440239"/>
                <a:gd name="connsiteY0" fmla="*/ 0 h 5500048"/>
                <a:gd name="connsiteX1" fmla="*/ 235486 w 440239"/>
                <a:gd name="connsiteY1" fmla="*/ 382137 h 5500048"/>
                <a:gd name="connsiteX2" fmla="*/ 235486 w 440239"/>
                <a:gd name="connsiteY2" fmla="*/ 736979 h 5500048"/>
                <a:gd name="connsiteX3" fmla="*/ 3474 w 440239"/>
                <a:gd name="connsiteY3" fmla="*/ 1119116 h 5500048"/>
                <a:gd name="connsiteX4" fmla="*/ 440202 w 440239"/>
                <a:gd name="connsiteY4" fmla="*/ 1842448 h 5500048"/>
                <a:gd name="connsiteX5" fmla="*/ 30769 w 440239"/>
                <a:gd name="connsiteY5" fmla="*/ 2579427 h 5500048"/>
                <a:gd name="connsiteX6" fmla="*/ 440202 w 440239"/>
                <a:gd name="connsiteY6" fmla="*/ 3289111 h 5500048"/>
                <a:gd name="connsiteX7" fmla="*/ 30769 w 440239"/>
                <a:gd name="connsiteY7" fmla="*/ 4039737 h 5500048"/>
                <a:gd name="connsiteX8" fmla="*/ 235486 w 440239"/>
                <a:gd name="connsiteY8" fmla="*/ 4394579 h 5500048"/>
                <a:gd name="connsiteX9" fmla="*/ 221838 w 440239"/>
                <a:gd name="connsiteY9" fmla="*/ 4749421 h 5500048"/>
                <a:gd name="connsiteX10" fmla="*/ 221838 w 440239"/>
                <a:gd name="connsiteY10" fmla="*/ 5117911 h 5500048"/>
                <a:gd name="connsiteX11" fmla="*/ 235486 w 440239"/>
                <a:gd name="connsiteY11" fmla="*/ 5500048 h 5500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40239" h="5500048">
                  <a:moveTo>
                    <a:pt x="221838" y="0"/>
                  </a:moveTo>
                  <a:cubicBezTo>
                    <a:pt x="227524" y="129653"/>
                    <a:pt x="233211" y="259307"/>
                    <a:pt x="235486" y="382137"/>
                  </a:cubicBezTo>
                  <a:cubicBezTo>
                    <a:pt x="237761" y="504967"/>
                    <a:pt x="274155" y="614149"/>
                    <a:pt x="235486" y="736979"/>
                  </a:cubicBezTo>
                  <a:cubicBezTo>
                    <a:pt x="196817" y="859809"/>
                    <a:pt x="-30645" y="934871"/>
                    <a:pt x="3474" y="1119116"/>
                  </a:cubicBezTo>
                  <a:cubicBezTo>
                    <a:pt x="37593" y="1303361"/>
                    <a:pt x="435653" y="1599063"/>
                    <a:pt x="440202" y="1842448"/>
                  </a:cubicBezTo>
                  <a:cubicBezTo>
                    <a:pt x="444751" y="2085833"/>
                    <a:pt x="30769" y="2338317"/>
                    <a:pt x="30769" y="2579427"/>
                  </a:cubicBezTo>
                  <a:cubicBezTo>
                    <a:pt x="30769" y="2820537"/>
                    <a:pt x="440202" y="3045726"/>
                    <a:pt x="440202" y="3289111"/>
                  </a:cubicBezTo>
                  <a:cubicBezTo>
                    <a:pt x="440202" y="3532496"/>
                    <a:pt x="64888" y="3855492"/>
                    <a:pt x="30769" y="4039737"/>
                  </a:cubicBezTo>
                  <a:cubicBezTo>
                    <a:pt x="-3350" y="4223982"/>
                    <a:pt x="203641" y="4276298"/>
                    <a:pt x="235486" y="4394579"/>
                  </a:cubicBezTo>
                  <a:cubicBezTo>
                    <a:pt x="267331" y="4512860"/>
                    <a:pt x="224113" y="4628866"/>
                    <a:pt x="221838" y="4749421"/>
                  </a:cubicBezTo>
                  <a:cubicBezTo>
                    <a:pt x="219563" y="4869976"/>
                    <a:pt x="219563" y="4992807"/>
                    <a:pt x="221838" y="5117911"/>
                  </a:cubicBezTo>
                  <a:cubicBezTo>
                    <a:pt x="224113" y="5243015"/>
                    <a:pt x="229799" y="5371531"/>
                    <a:pt x="235486" y="5500048"/>
                  </a:cubicBezTo>
                </a:path>
              </a:pathLst>
            </a:custGeom>
            <a:noFill/>
            <a:ln>
              <a:solidFill>
                <a:schemeClr val="tx1"/>
              </a:solidFill>
              <a:tailEnd type="triangl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DA84E67-0A74-4038-AD51-14BEF5A3BE72}"/>
                </a:ext>
              </a:extLst>
            </p:cNvPr>
            <p:cNvSpPr/>
            <p:nvPr/>
          </p:nvSpPr>
          <p:spPr>
            <a:xfrm rot="17743821" flipV="1">
              <a:off x="7583783" y="5110525"/>
              <a:ext cx="117702" cy="802775"/>
            </a:xfrm>
            <a:custGeom>
              <a:avLst/>
              <a:gdLst>
                <a:gd name="connsiteX0" fmla="*/ 221838 w 440239"/>
                <a:gd name="connsiteY0" fmla="*/ 0 h 5500048"/>
                <a:gd name="connsiteX1" fmla="*/ 235486 w 440239"/>
                <a:gd name="connsiteY1" fmla="*/ 382137 h 5500048"/>
                <a:gd name="connsiteX2" fmla="*/ 235486 w 440239"/>
                <a:gd name="connsiteY2" fmla="*/ 736979 h 5500048"/>
                <a:gd name="connsiteX3" fmla="*/ 3474 w 440239"/>
                <a:gd name="connsiteY3" fmla="*/ 1119116 h 5500048"/>
                <a:gd name="connsiteX4" fmla="*/ 440202 w 440239"/>
                <a:gd name="connsiteY4" fmla="*/ 1842448 h 5500048"/>
                <a:gd name="connsiteX5" fmla="*/ 30769 w 440239"/>
                <a:gd name="connsiteY5" fmla="*/ 2579427 h 5500048"/>
                <a:gd name="connsiteX6" fmla="*/ 440202 w 440239"/>
                <a:gd name="connsiteY6" fmla="*/ 3289111 h 5500048"/>
                <a:gd name="connsiteX7" fmla="*/ 30769 w 440239"/>
                <a:gd name="connsiteY7" fmla="*/ 4039737 h 5500048"/>
                <a:gd name="connsiteX8" fmla="*/ 235486 w 440239"/>
                <a:gd name="connsiteY8" fmla="*/ 4394579 h 5500048"/>
                <a:gd name="connsiteX9" fmla="*/ 221838 w 440239"/>
                <a:gd name="connsiteY9" fmla="*/ 4749421 h 5500048"/>
                <a:gd name="connsiteX10" fmla="*/ 221838 w 440239"/>
                <a:gd name="connsiteY10" fmla="*/ 5117911 h 5500048"/>
                <a:gd name="connsiteX11" fmla="*/ 235486 w 440239"/>
                <a:gd name="connsiteY11" fmla="*/ 5500048 h 5500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40239" h="5500048">
                  <a:moveTo>
                    <a:pt x="221838" y="0"/>
                  </a:moveTo>
                  <a:cubicBezTo>
                    <a:pt x="227524" y="129653"/>
                    <a:pt x="233211" y="259307"/>
                    <a:pt x="235486" y="382137"/>
                  </a:cubicBezTo>
                  <a:cubicBezTo>
                    <a:pt x="237761" y="504967"/>
                    <a:pt x="274155" y="614149"/>
                    <a:pt x="235486" y="736979"/>
                  </a:cubicBezTo>
                  <a:cubicBezTo>
                    <a:pt x="196817" y="859809"/>
                    <a:pt x="-30645" y="934871"/>
                    <a:pt x="3474" y="1119116"/>
                  </a:cubicBezTo>
                  <a:cubicBezTo>
                    <a:pt x="37593" y="1303361"/>
                    <a:pt x="435653" y="1599063"/>
                    <a:pt x="440202" y="1842448"/>
                  </a:cubicBezTo>
                  <a:cubicBezTo>
                    <a:pt x="444751" y="2085833"/>
                    <a:pt x="30769" y="2338317"/>
                    <a:pt x="30769" y="2579427"/>
                  </a:cubicBezTo>
                  <a:cubicBezTo>
                    <a:pt x="30769" y="2820537"/>
                    <a:pt x="440202" y="3045726"/>
                    <a:pt x="440202" y="3289111"/>
                  </a:cubicBezTo>
                  <a:cubicBezTo>
                    <a:pt x="440202" y="3532496"/>
                    <a:pt x="64888" y="3855492"/>
                    <a:pt x="30769" y="4039737"/>
                  </a:cubicBezTo>
                  <a:cubicBezTo>
                    <a:pt x="-3350" y="4223982"/>
                    <a:pt x="203641" y="4276298"/>
                    <a:pt x="235486" y="4394579"/>
                  </a:cubicBezTo>
                  <a:cubicBezTo>
                    <a:pt x="267331" y="4512860"/>
                    <a:pt x="224113" y="4628866"/>
                    <a:pt x="221838" y="4749421"/>
                  </a:cubicBezTo>
                  <a:cubicBezTo>
                    <a:pt x="219563" y="4869976"/>
                    <a:pt x="219563" y="4992807"/>
                    <a:pt x="221838" y="5117911"/>
                  </a:cubicBezTo>
                  <a:cubicBezTo>
                    <a:pt x="224113" y="5243015"/>
                    <a:pt x="229799" y="5371531"/>
                    <a:pt x="235486" y="5500048"/>
                  </a:cubicBezTo>
                </a:path>
              </a:pathLst>
            </a:custGeom>
            <a:noFill/>
            <a:ln>
              <a:solidFill>
                <a:schemeClr val="tx1"/>
              </a:solidFill>
              <a:tailEnd type="triangl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AA8C96A3-C63C-4444-A1E3-9E038C3496F0}"/>
                    </a:ext>
                  </a:extLst>
                </p:cNvPr>
                <p:cNvSpPr txBox="1"/>
                <p:nvPr/>
              </p:nvSpPr>
              <p:spPr>
                <a:xfrm>
                  <a:off x="7223532" y="5547345"/>
                  <a:ext cx="83820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6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𝑤𝑎𝑙𝑙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AA8C96A3-C63C-4444-A1E3-9E038C3496F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23532" y="5547345"/>
                  <a:ext cx="838200" cy="338554"/>
                </a:xfrm>
                <a:prstGeom prst="rect">
                  <a:avLst/>
                </a:prstGeom>
                <a:blipFill>
                  <a:blip r:embed="rId4"/>
                  <a:stretch>
                    <a:fillRect b="-535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550E608C-ACCF-49B8-B31A-5372F61C23F9}"/>
                    </a:ext>
                  </a:extLst>
                </p:cNvPr>
                <p:cNvSpPr txBox="1"/>
                <p:nvPr/>
              </p:nvSpPr>
              <p:spPr>
                <a:xfrm>
                  <a:off x="5964971" y="4085853"/>
                  <a:ext cx="2064802" cy="54296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𝐼𝑛𝑡𝑒𝑟𝑓𝑎𝑐𝑒</m:t>
                          </m:r>
                        </m:sub>
                      </m:sSub>
                    </m:oMath>
                  </a14:m>
                  <a:r>
                    <a:rPr lang="en-US" sz="1600" dirty="0"/>
                    <a:t> </a:t>
                  </a:r>
                </a:p>
                <a:p>
                  <a:r>
                    <a:rPr lang="en-US" sz="1200" dirty="0">
                      <a:solidFill>
                        <a:schemeClr val="tx1"/>
                      </a:solidFill>
                    </a:rPr>
                    <a:t>(from reduced order model)</a:t>
                  </a:r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550E608C-ACCF-49B8-B31A-5372F61C23F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64971" y="4085853"/>
                  <a:ext cx="2064802" cy="542969"/>
                </a:xfrm>
                <a:prstGeom prst="rect">
                  <a:avLst/>
                </a:prstGeom>
                <a:blipFill>
                  <a:blip r:embed="rId5"/>
                  <a:stretch>
                    <a:fillRect l="-296" b="-786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2974C43-6DAC-42E0-9C1E-D0F0A7B353C6}"/>
                </a:ext>
              </a:extLst>
            </p:cNvPr>
            <p:cNvSpPr txBox="1"/>
            <p:nvPr/>
          </p:nvSpPr>
          <p:spPr>
            <a:xfrm>
              <a:off x="5035944" y="5208766"/>
              <a:ext cx="18580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Liquid Phase Volume</a:t>
              </a:r>
              <a:endParaRPr lang="en-US" sz="1050" b="1" dirty="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E81D781F-4FF2-4026-8A05-BE6FCD002251}"/>
              </a:ext>
            </a:extLst>
          </p:cNvPr>
          <p:cNvGrpSpPr/>
          <p:nvPr/>
        </p:nvGrpSpPr>
        <p:grpSpPr>
          <a:xfrm>
            <a:off x="8324418" y="990600"/>
            <a:ext cx="3684124" cy="2498414"/>
            <a:chOff x="8324418" y="1020682"/>
            <a:chExt cx="3684124" cy="2498414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B027130-C775-45E4-8E43-A9CE4C1551D0}"/>
                </a:ext>
              </a:extLst>
            </p:cNvPr>
            <p:cNvSpPr txBox="1"/>
            <p:nvPr/>
          </p:nvSpPr>
          <p:spPr>
            <a:xfrm>
              <a:off x="8324418" y="1020682"/>
              <a:ext cx="317658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tx1"/>
                  </a:solidFill>
                </a:rPr>
                <a:t>Illustration of Vapor Phase Thermal Stratification Analysis</a:t>
              </a: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A632556F-10FF-4C4D-867C-DDB64FCBA6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7873"/>
            <a:stretch/>
          </p:blipFill>
          <p:spPr>
            <a:xfrm>
              <a:off x="8324418" y="1606093"/>
              <a:ext cx="3179083" cy="1361249"/>
            </a:xfrm>
            <a:prstGeom prst="rect">
              <a:avLst/>
            </a:prstGeom>
          </p:spPr>
        </p:pic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C6B5FFB-A4D5-4277-BABF-C909A2402341}"/>
                </a:ext>
              </a:extLst>
            </p:cNvPr>
            <p:cNvSpPr/>
            <p:nvPr/>
          </p:nvSpPr>
          <p:spPr>
            <a:xfrm rot="3856179">
              <a:off x="11548304" y="1748423"/>
              <a:ext cx="117702" cy="802775"/>
            </a:xfrm>
            <a:custGeom>
              <a:avLst/>
              <a:gdLst>
                <a:gd name="connsiteX0" fmla="*/ 221838 w 440239"/>
                <a:gd name="connsiteY0" fmla="*/ 0 h 5500048"/>
                <a:gd name="connsiteX1" fmla="*/ 235486 w 440239"/>
                <a:gd name="connsiteY1" fmla="*/ 382137 h 5500048"/>
                <a:gd name="connsiteX2" fmla="*/ 235486 w 440239"/>
                <a:gd name="connsiteY2" fmla="*/ 736979 h 5500048"/>
                <a:gd name="connsiteX3" fmla="*/ 3474 w 440239"/>
                <a:gd name="connsiteY3" fmla="*/ 1119116 h 5500048"/>
                <a:gd name="connsiteX4" fmla="*/ 440202 w 440239"/>
                <a:gd name="connsiteY4" fmla="*/ 1842448 h 5500048"/>
                <a:gd name="connsiteX5" fmla="*/ 30769 w 440239"/>
                <a:gd name="connsiteY5" fmla="*/ 2579427 h 5500048"/>
                <a:gd name="connsiteX6" fmla="*/ 440202 w 440239"/>
                <a:gd name="connsiteY6" fmla="*/ 3289111 h 5500048"/>
                <a:gd name="connsiteX7" fmla="*/ 30769 w 440239"/>
                <a:gd name="connsiteY7" fmla="*/ 4039737 h 5500048"/>
                <a:gd name="connsiteX8" fmla="*/ 235486 w 440239"/>
                <a:gd name="connsiteY8" fmla="*/ 4394579 h 5500048"/>
                <a:gd name="connsiteX9" fmla="*/ 221838 w 440239"/>
                <a:gd name="connsiteY9" fmla="*/ 4749421 h 5500048"/>
                <a:gd name="connsiteX10" fmla="*/ 221838 w 440239"/>
                <a:gd name="connsiteY10" fmla="*/ 5117911 h 5500048"/>
                <a:gd name="connsiteX11" fmla="*/ 235486 w 440239"/>
                <a:gd name="connsiteY11" fmla="*/ 5500048 h 5500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40239" h="5500048">
                  <a:moveTo>
                    <a:pt x="221838" y="0"/>
                  </a:moveTo>
                  <a:cubicBezTo>
                    <a:pt x="227524" y="129653"/>
                    <a:pt x="233211" y="259307"/>
                    <a:pt x="235486" y="382137"/>
                  </a:cubicBezTo>
                  <a:cubicBezTo>
                    <a:pt x="237761" y="504967"/>
                    <a:pt x="274155" y="614149"/>
                    <a:pt x="235486" y="736979"/>
                  </a:cubicBezTo>
                  <a:cubicBezTo>
                    <a:pt x="196817" y="859809"/>
                    <a:pt x="-30645" y="934871"/>
                    <a:pt x="3474" y="1119116"/>
                  </a:cubicBezTo>
                  <a:cubicBezTo>
                    <a:pt x="37593" y="1303361"/>
                    <a:pt x="435653" y="1599063"/>
                    <a:pt x="440202" y="1842448"/>
                  </a:cubicBezTo>
                  <a:cubicBezTo>
                    <a:pt x="444751" y="2085833"/>
                    <a:pt x="30769" y="2338317"/>
                    <a:pt x="30769" y="2579427"/>
                  </a:cubicBezTo>
                  <a:cubicBezTo>
                    <a:pt x="30769" y="2820537"/>
                    <a:pt x="440202" y="3045726"/>
                    <a:pt x="440202" y="3289111"/>
                  </a:cubicBezTo>
                  <a:cubicBezTo>
                    <a:pt x="440202" y="3532496"/>
                    <a:pt x="64888" y="3855492"/>
                    <a:pt x="30769" y="4039737"/>
                  </a:cubicBezTo>
                  <a:cubicBezTo>
                    <a:pt x="-3350" y="4223982"/>
                    <a:pt x="203641" y="4276298"/>
                    <a:pt x="235486" y="4394579"/>
                  </a:cubicBezTo>
                  <a:cubicBezTo>
                    <a:pt x="267331" y="4512860"/>
                    <a:pt x="224113" y="4628866"/>
                    <a:pt x="221838" y="4749421"/>
                  </a:cubicBezTo>
                  <a:cubicBezTo>
                    <a:pt x="219563" y="4869976"/>
                    <a:pt x="219563" y="4992807"/>
                    <a:pt x="221838" y="5117911"/>
                  </a:cubicBezTo>
                  <a:cubicBezTo>
                    <a:pt x="224113" y="5243015"/>
                    <a:pt x="229799" y="5371531"/>
                    <a:pt x="235486" y="5500048"/>
                  </a:cubicBezTo>
                </a:path>
              </a:pathLst>
            </a:custGeom>
            <a:noFill/>
            <a:ln>
              <a:solidFill>
                <a:schemeClr val="tx1"/>
              </a:solidFill>
              <a:tailEnd type="triangl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95D3CD60-BC74-4BE5-BEE0-1B733BF8F9FB}"/>
                    </a:ext>
                  </a:extLst>
                </p:cNvPr>
                <p:cNvSpPr txBox="1"/>
                <p:nvPr/>
              </p:nvSpPr>
              <p:spPr>
                <a:xfrm>
                  <a:off x="11084401" y="1646109"/>
                  <a:ext cx="838200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6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𝑤𝑎𝑙𝑙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95D3CD60-BC74-4BE5-BEE0-1B733BF8F9F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84401" y="1646109"/>
                  <a:ext cx="838200" cy="338554"/>
                </a:xfrm>
                <a:prstGeom prst="rect">
                  <a:avLst/>
                </a:prstGeom>
                <a:blipFill>
                  <a:blip r:embed="rId6"/>
                  <a:stretch>
                    <a:fillRect b="-535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08FA13ED-9443-4E27-9CF2-A52D2FE84454}"/>
                    </a:ext>
                  </a:extLst>
                </p:cNvPr>
                <p:cNvSpPr txBox="1"/>
                <p:nvPr/>
              </p:nvSpPr>
              <p:spPr>
                <a:xfrm>
                  <a:off x="8913944" y="2976127"/>
                  <a:ext cx="2033021" cy="54296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6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𝐼𝑛𝑡𝑒𝑟𝑓𝑎𝑐𝑒</m:t>
                            </m:r>
                            <m:r>
                              <a:rPr lang="en-US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𝐼𝑛𝑖𝑡𝑖𝑎𝑙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  <a:p>
                  <a:pPr algn="ctr"/>
                  <a:r>
                    <a:rPr lang="en-US" sz="1200" dirty="0">
                      <a:solidFill>
                        <a:schemeClr val="tx1"/>
                      </a:solidFill>
                    </a:rPr>
                    <a:t>(from test measurements)</a:t>
                  </a:r>
                </a:p>
              </p:txBody>
            </p:sp>
          </mc:Choice>
          <mc:Fallback xmlns="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08FA13ED-9443-4E27-9CF2-A52D2FE8445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13944" y="2976127"/>
                  <a:ext cx="2033021" cy="542969"/>
                </a:xfrm>
                <a:prstGeom prst="rect">
                  <a:avLst/>
                </a:prstGeom>
                <a:blipFill>
                  <a:blip r:embed="rId7"/>
                  <a:stretch>
                    <a:fillRect b="-786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101EE0F-9FBF-49F1-B244-90AF47F8CCAC}"/>
                </a:ext>
              </a:extLst>
            </p:cNvPr>
            <p:cNvSpPr txBox="1"/>
            <p:nvPr/>
          </p:nvSpPr>
          <p:spPr>
            <a:xfrm>
              <a:off x="9104446" y="2242239"/>
              <a:ext cx="168308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/>
                  </a:solidFill>
                </a:rPr>
                <a:t>Vapor Phase Volume</a:t>
              </a:r>
              <a:endParaRPr lang="en-US" sz="1050" b="1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35599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D006A17-58D1-49A7-AB5F-B6053A071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66C03D7-E624-40B2-B696-64BCC82D4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Simulation Results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80B792D8-24E0-42C9-BAC6-461FFF68EC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60437"/>
            <a:ext cx="10972800" cy="851315"/>
          </a:xfrm>
        </p:spPr>
        <p:txBody>
          <a:bodyPr/>
          <a:lstStyle/>
          <a:p>
            <a:pPr lvl="1"/>
            <a:r>
              <a:rPr lang="en-US" dirty="0"/>
              <a:t>Temperature fields for the 49% fill level simulations are shown.</a:t>
            </a:r>
          </a:p>
          <a:p>
            <a:pPr lvl="1"/>
            <a:r>
              <a:rPr lang="en-US" dirty="0"/>
              <a:t>The liquid temperature field was altered significantly if dynamics near the gas-liquid interface and forming the natural convection cell at the tank bottom were not well resolved.</a:t>
            </a:r>
            <a:endParaRPr lang="en-US" sz="1600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6D3AC6-356E-4F73-95C0-61C52964EC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6160" y="2099102"/>
            <a:ext cx="4846320" cy="199444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354CE45-E25E-4D6B-B248-7F95DDAE88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6760" y="2178314"/>
            <a:ext cx="4795133" cy="189553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2A66A60-7422-4147-8DDA-EC377BF72A22}"/>
                  </a:ext>
                </a:extLst>
              </p:cNvPr>
              <p:cNvSpPr txBox="1"/>
              <p:nvPr/>
            </p:nvSpPr>
            <p:spPr>
              <a:xfrm>
                <a:off x="3031109" y="3956077"/>
                <a:ext cx="1463541" cy="2920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en-US" sz="1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𝑢𝑙𝑙𝑎𝑔𝑒</m:t>
                          </m:r>
                        </m:sub>
                      </m:sSub>
                      <m:r>
                        <a:rPr lang="en-US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=15 </m:t>
                      </m:r>
                      <m:r>
                        <a:rPr lang="en-US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𝑑𝑒𝑔</m:t>
                      </m:r>
                      <m:r>
                        <a:rPr lang="en-US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2A66A60-7422-4147-8DDA-EC377BF72A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1109" y="3956077"/>
                <a:ext cx="1463541" cy="292068"/>
              </a:xfrm>
              <a:prstGeom prst="rect">
                <a:avLst/>
              </a:prstGeom>
              <a:blipFill>
                <a:blip r:embed="rId4"/>
                <a:stretch>
                  <a:fillRect b="-20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A58EA86-2A80-4173-B80F-05D8160ACF7F}"/>
                  </a:ext>
                </a:extLst>
              </p:cNvPr>
              <p:cNvSpPr txBox="1"/>
              <p:nvPr/>
            </p:nvSpPr>
            <p:spPr>
              <a:xfrm>
                <a:off x="8230139" y="3957004"/>
                <a:ext cx="1463542" cy="2920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en-US" sz="1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𝑢𝑙𝑙𝑎𝑔𝑒</m:t>
                          </m:r>
                        </m:sub>
                      </m:sSub>
                      <m:r>
                        <a:rPr lang="en-US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=10 </m:t>
                      </m:r>
                      <m:r>
                        <a:rPr lang="en-US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𝑑𝑒𝑔</m:t>
                      </m:r>
                      <m:r>
                        <a:rPr lang="en-US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A58EA86-2A80-4173-B80F-05D8160ACF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0139" y="3957004"/>
                <a:ext cx="1463542" cy="292068"/>
              </a:xfrm>
              <a:prstGeom prst="rect">
                <a:avLst/>
              </a:prstGeom>
              <a:blipFill>
                <a:blip r:embed="rId5"/>
                <a:stretch>
                  <a:fillRect b="-20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54B16908-4583-4FC1-ABAE-0601A1FBE4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8356" y="4335189"/>
            <a:ext cx="4973152" cy="196519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F3B5518-6B0C-450B-B2D8-F3C3B2E9FB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3359" y="4398790"/>
            <a:ext cx="5081441" cy="198074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CDE2A7A-6B10-4292-92E1-90A1D990FC0C}"/>
              </a:ext>
            </a:extLst>
          </p:cNvPr>
          <p:cNvSpPr txBox="1"/>
          <p:nvPr/>
        </p:nvSpPr>
        <p:spPr>
          <a:xfrm>
            <a:off x="0" y="2833692"/>
            <a:ext cx="1600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Vapor Phase Analysis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(Final State Shown)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921BDBB-7B0A-4D06-B6EC-09A8AC4A34E3}"/>
              </a:ext>
            </a:extLst>
          </p:cNvPr>
          <p:cNvSpPr txBox="1"/>
          <p:nvPr/>
        </p:nvSpPr>
        <p:spPr>
          <a:xfrm>
            <a:off x="0" y="5047827"/>
            <a:ext cx="1600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Liquid Phase Analysis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(Transients Shown)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FA8B8B8-BC2E-4C31-8803-9D22EBED5200}"/>
              </a:ext>
            </a:extLst>
          </p:cNvPr>
          <p:cNvSpPr txBox="1"/>
          <p:nvPr/>
        </p:nvSpPr>
        <p:spPr>
          <a:xfrm>
            <a:off x="2537016" y="1866979"/>
            <a:ext cx="24517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Heat Injection: 3.5 W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E48085B-4173-43FA-AD21-ECCEF0F3706F}"/>
              </a:ext>
            </a:extLst>
          </p:cNvPr>
          <p:cNvSpPr txBox="1"/>
          <p:nvPr/>
        </p:nvSpPr>
        <p:spPr>
          <a:xfrm>
            <a:off x="7736046" y="1871246"/>
            <a:ext cx="24517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Heat Injection: 2.0 W</a:t>
            </a:r>
          </a:p>
        </p:txBody>
      </p:sp>
    </p:spTree>
    <p:extLst>
      <p:ext uri="{BB962C8B-B14F-4D97-AF65-F5344CB8AC3E}">
        <p14:creationId xmlns:p14="http://schemas.microsoft.com/office/powerpoint/2010/main" val="22659537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58CFEFE-AE08-4583-ACEF-8426DCE81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83C7B50-C6DF-4FA2-9710-94EE60464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Simulation Results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CDA14F-0FF9-4FDE-8B65-C099933EF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60437"/>
            <a:ext cx="10972800" cy="1477963"/>
          </a:xfrm>
        </p:spPr>
        <p:txBody>
          <a:bodyPr/>
          <a:lstStyle/>
          <a:p>
            <a:pPr lvl="1"/>
            <a:r>
              <a:rPr lang="en-US" dirty="0"/>
              <a:t>Ullage pressure transients for the 49% fill level simulations are shown.</a:t>
            </a:r>
          </a:p>
          <a:p>
            <a:pPr lvl="1"/>
            <a:r>
              <a:rPr lang="en-US" dirty="0"/>
              <a:t>An initial transient was observed in both the experiments and simulations before approach to a constant pressure rise rate.</a:t>
            </a:r>
          </a:p>
          <a:p>
            <a:pPr lvl="1"/>
            <a:r>
              <a:rPr lang="en-US" dirty="0"/>
              <a:t>Acceptable pressurization rates were predicted demonstrating successful validation of the modeling methodology for a range of engineering applications.</a:t>
            </a:r>
            <a:endParaRPr lang="en-US" sz="1600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98D5F0-C453-41C8-8CF9-956983E2A5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514600"/>
            <a:ext cx="5142586" cy="3657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AC4EFB3-DEEA-4768-A2F6-58CF1E1E0E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9345" y="2514600"/>
            <a:ext cx="4814455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2835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51782C-8548-4EEA-99C0-93C08559A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C302F60-6BDD-45BE-809E-22C84D57C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Simulation Results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9C0861-C4A0-44E0-AAA0-964D98137F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60437"/>
            <a:ext cx="5577840" cy="1309981"/>
          </a:xfrm>
        </p:spPr>
        <p:txBody>
          <a:bodyPr/>
          <a:lstStyle/>
          <a:p>
            <a:pPr lvl="1"/>
            <a:r>
              <a:rPr lang="en-US" dirty="0"/>
              <a:t>The natural convection flow path affected liquid temperatures differently based on fill level.</a:t>
            </a:r>
          </a:p>
          <a:p>
            <a:pPr lvl="2"/>
            <a:r>
              <a:rPr lang="en-US" dirty="0"/>
              <a:t>29%: A single liquid flow path yielded nearly uniform temperature.</a:t>
            </a:r>
          </a:p>
          <a:p>
            <a:pPr lvl="2"/>
            <a:r>
              <a:rPr lang="en-US" dirty="0"/>
              <a:t>83%: Distinct flow paths yielded temperature stratification.</a:t>
            </a:r>
          </a:p>
          <a:p>
            <a:pPr lvl="1"/>
            <a:r>
              <a:rPr lang="en-US" dirty="0"/>
              <a:t>Reasonable agreement with the experimental tank pressurization was observed.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D6FAB75-0657-4F00-BF07-9D6CE21C85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400" y="960438"/>
            <a:ext cx="4572000" cy="2754217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5ACEFC0-4FAA-41CB-9E48-654049E8FA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3835676"/>
            <a:ext cx="4572000" cy="286992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5B6E01E-74D7-44EA-93BC-484C3C5977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4156295"/>
            <a:ext cx="4572000" cy="26255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E0BC3E5-BAEF-4DBA-8BA2-64BF86C622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199" y="2951825"/>
            <a:ext cx="3200400" cy="11629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DC14DBF-93A8-404A-B465-DD0012F1D2FF}"/>
              </a:ext>
            </a:extLst>
          </p:cNvPr>
          <p:cNvSpPr txBox="1"/>
          <p:nvPr/>
        </p:nvSpPr>
        <p:spPr>
          <a:xfrm>
            <a:off x="1066799" y="2514579"/>
            <a:ext cx="411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29% Fill Level with 2.0 W Heat Injection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(Velocity vectors not shown)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46FDC6-9AC5-4EC2-9BF6-898BC427D6F0}"/>
              </a:ext>
            </a:extLst>
          </p:cNvPr>
          <p:cNvSpPr txBox="1"/>
          <p:nvPr/>
        </p:nvSpPr>
        <p:spPr>
          <a:xfrm>
            <a:off x="1142999" y="4081046"/>
            <a:ext cx="4114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83% Fill Level with 2.0 W Heat Injection</a:t>
            </a:r>
          </a:p>
        </p:txBody>
      </p:sp>
    </p:spTree>
    <p:extLst>
      <p:ext uri="{BB962C8B-B14F-4D97-AF65-F5344CB8AC3E}">
        <p14:creationId xmlns:p14="http://schemas.microsoft.com/office/powerpoint/2010/main" val="6656943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024AD91-203E-4DE6-9C98-109D1BA9F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78F8187-3CA0-407D-8D09-E33E2DAD3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Comparisons to VoF Simulation Results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21B60A-D1D2-4837-A764-E30E37B021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064" y="4415613"/>
            <a:ext cx="4497572" cy="206138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5959067-784B-40F5-B633-CC59D20660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664" y="2396919"/>
            <a:ext cx="4345172" cy="1898047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A7D9A-63A9-4F39-9BE8-2C1CB19281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60437"/>
            <a:ext cx="11064240" cy="1471780"/>
          </a:xfrm>
        </p:spPr>
        <p:txBody>
          <a:bodyPr/>
          <a:lstStyle/>
          <a:p>
            <a:pPr lvl="1"/>
            <a:r>
              <a:rPr lang="en-US" dirty="0"/>
              <a:t>Interface dynamics observed in VoF simulations prevented buildup of high gradient thermal stratification in the liquid phase along the gas-liquid interface.</a:t>
            </a:r>
          </a:p>
          <a:p>
            <a:pPr lvl="1"/>
            <a:r>
              <a:rPr lang="en-US" dirty="0"/>
              <a:t>Increased spatial resolution necessitated reduced time steps in VoF simulations due to interface treatment.</a:t>
            </a:r>
          </a:p>
          <a:p>
            <a:pPr lvl="1"/>
            <a:r>
              <a:rPr lang="en-US" dirty="0"/>
              <a:t>Overcoming these issues, VoF simulation results did yield an acceptable pressurization rate albeit at a greater cost.</a:t>
            </a:r>
          </a:p>
          <a:p>
            <a:pPr lvl="2"/>
            <a:r>
              <a:rPr lang="en-US" dirty="0"/>
              <a:t>Pressurization transients also differed between the two methods of simulation.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6357103-D613-44AE-91AF-20F6A339A585}"/>
              </a:ext>
            </a:extLst>
          </p:cNvPr>
          <p:cNvSpPr txBox="1"/>
          <p:nvPr/>
        </p:nvSpPr>
        <p:spPr>
          <a:xfrm>
            <a:off x="765465" y="2275360"/>
            <a:ext cx="365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VoF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(Final State Shown / Little thermal stratification)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40554A7-15A5-4228-ADE1-A9135DBCAC1A}"/>
              </a:ext>
            </a:extLst>
          </p:cNvPr>
          <p:cNvSpPr txBox="1"/>
          <p:nvPr/>
        </p:nvSpPr>
        <p:spPr>
          <a:xfrm>
            <a:off x="765323" y="4311285"/>
            <a:ext cx="365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Reduced Order Vapor Phase</a:t>
            </a: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(Transient Shown / Stratification is apparent)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D8E3C54-7FDB-46BD-931E-6DAA361B30D1}"/>
              </a:ext>
            </a:extLst>
          </p:cNvPr>
          <p:cNvGrpSpPr/>
          <p:nvPr/>
        </p:nvGrpSpPr>
        <p:grpSpPr>
          <a:xfrm>
            <a:off x="5715000" y="2590800"/>
            <a:ext cx="6400800" cy="3743090"/>
            <a:chOff x="5715000" y="2590800"/>
            <a:chExt cx="6400800" cy="374309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3FB4FFF-54FB-4F3C-AB0D-2AB39EC67D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15000" y="2590800"/>
              <a:ext cx="5150979" cy="3743090"/>
            </a:xfrm>
            <a:prstGeom prst="rect">
              <a:avLst/>
            </a:prstGeom>
          </p:spPr>
        </p:pic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815929D3-63E0-416C-9BEE-202781299154}"/>
                </a:ext>
              </a:extLst>
            </p:cNvPr>
            <p:cNvGrpSpPr/>
            <p:nvPr/>
          </p:nvGrpSpPr>
          <p:grpSpPr>
            <a:xfrm>
              <a:off x="10668000" y="3798069"/>
              <a:ext cx="1447800" cy="823796"/>
              <a:chOff x="10744200" y="3712780"/>
              <a:chExt cx="1447800" cy="823796"/>
            </a:xfrm>
          </p:grpSpPr>
          <p:sp>
            <p:nvSpPr>
              <p:cNvPr id="12" name="Right Brace 11">
                <a:extLst>
                  <a:ext uri="{FF2B5EF4-FFF2-40B4-BE49-F238E27FC236}">
                    <a16:creationId xmlns:a16="http://schemas.microsoft.com/office/drawing/2014/main" id="{54D90874-0261-4C74-937F-D9DE8C9F3CF6}"/>
                  </a:ext>
                </a:extLst>
              </p:cNvPr>
              <p:cNvSpPr/>
              <p:nvPr/>
            </p:nvSpPr>
            <p:spPr>
              <a:xfrm>
                <a:off x="10744200" y="3712780"/>
                <a:ext cx="274320" cy="822960"/>
              </a:xfrm>
              <a:prstGeom prst="rightBrac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539E207-9D36-4772-873D-FC3E04E47941}"/>
                  </a:ext>
                </a:extLst>
              </p:cNvPr>
              <p:cNvSpPr txBox="1"/>
              <p:nvPr/>
            </p:nvSpPr>
            <p:spPr>
              <a:xfrm>
                <a:off x="11206655" y="3907220"/>
                <a:ext cx="98534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</a:rPr>
                  <a:t>Spatial Refinement</a:t>
                </a:r>
              </a:p>
            </p:txBody>
          </p: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F0738229-B750-4AB8-ADEC-2FE33B51FDB9}"/>
                  </a:ext>
                </a:extLst>
              </p:cNvPr>
              <p:cNvCxnSpPr/>
              <p:nvPr/>
            </p:nvCxnSpPr>
            <p:spPr>
              <a:xfrm flipV="1">
                <a:off x="11201400" y="3733800"/>
                <a:ext cx="0" cy="802776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80409BE6-8C1A-4FDF-A1E4-B69E95F4AD0F}"/>
                </a:ext>
              </a:extLst>
            </p:cNvPr>
            <p:cNvGrpSpPr/>
            <p:nvPr/>
          </p:nvGrpSpPr>
          <p:grpSpPr>
            <a:xfrm>
              <a:off x="10668000" y="2867958"/>
              <a:ext cx="1447800" cy="851282"/>
              <a:chOff x="10744200" y="2782669"/>
              <a:chExt cx="1447800" cy="851282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29D75A-CCFC-4F8B-955A-6DF62B03C4BD}"/>
                  </a:ext>
                </a:extLst>
              </p:cNvPr>
              <p:cNvSpPr txBox="1"/>
              <p:nvPr/>
            </p:nvSpPr>
            <p:spPr>
              <a:xfrm>
                <a:off x="11206655" y="2782669"/>
                <a:ext cx="98534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</a:rPr>
                  <a:t>Equivalent Spatial Refinement</a:t>
                </a:r>
              </a:p>
            </p:txBody>
          </p: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EEB47FC3-50F7-4EF5-AB1A-071A3516AF33}"/>
                  </a:ext>
                </a:extLst>
              </p:cNvPr>
              <p:cNvCxnSpPr>
                <a:cxnSpLocks/>
                <a:stCxn id="17" idx="1"/>
              </p:cNvCxnSpPr>
              <p:nvPr/>
            </p:nvCxnSpPr>
            <p:spPr>
              <a:xfrm flipH="1">
                <a:off x="10744200" y="3105835"/>
                <a:ext cx="462455" cy="36953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2B1E6335-544F-4855-85D3-B5F220B29A05}"/>
                  </a:ext>
                </a:extLst>
              </p:cNvPr>
              <p:cNvCxnSpPr>
                <a:cxnSpLocks/>
                <a:stCxn id="17" idx="1"/>
              </p:cNvCxnSpPr>
              <p:nvPr/>
            </p:nvCxnSpPr>
            <p:spPr>
              <a:xfrm flipH="1">
                <a:off x="10744200" y="3105835"/>
                <a:ext cx="462455" cy="52811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C311681E-1BD9-4A8E-8C10-887B15DAE283}"/>
                </a:ext>
              </a:extLst>
            </p:cNvPr>
            <p:cNvGrpSpPr/>
            <p:nvPr/>
          </p:nvGrpSpPr>
          <p:grpSpPr>
            <a:xfrm>
              <a:off x="8991600" y="5215473"/>
              <a:ext cx="3071648" cy="461665"/>
              <a:chOff x="8991600" y="5215473"/>
              <a:chExt cx="3071648" cy="461665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5B453F4-F243-4175-8CB4-47E6DF84CCFB}"/>
                  </a:ext>
                </a:extLst>
              </p:cNvPr>
              <p:cNvSpPr txBox="1"/>
              <p:nvPr/>
            </p:nvSpPr>
            <p:spPr>
              <a:xfrm>
                <a:off x="9853833" y="5215473"/>
                <a:ext cx="2209415" cy="46166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</a:rPr>
                  <a:t>Turbulent dissipation yielded excessive mixing in the liquid</a:t>
                </a:r>
              </a:p>
            </p:txBody>
          </p:sp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90A15513-7158-45F0-86D1-89D3EC9EA41C}"/>
                  </a:ext>
                </a:extLst>
              </p:cNvPr>
              <p:cNvCxnSpPr>
                <a:cxnSpLocks/>
                <a:stCxn id="29" idx="1"/>
              </p:cNvCxnSpPr>
              <p:nvPr/>
            </p:nvCxnSpPr>
            <p:spPr>
              <a:xfrm flipH="1" flipV="1">
                <a:off x="8991600" y="5215473"/>
                <a:ext cx="862233" cy="23083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0791912-D989-40B5-9A02-F5131609F6DD}"/>
              </a:ext>
            </a:extLst>
          </p:cNvPr>
          <p:cNvGrpSpPr/>
          <p:nvPr/>
        </p:nvGrpSpPr>
        <p:grpSpPr>
          <a:xfrm>
            <a:off x="173084" y="2916528"/>
            <a:ext cx="1350916" cy="1244092"/>
            <a:chOff x="173084" y="2916528"/>
            <a:chExt cx="1350916" cy="1244092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AACE033-6030-4ED6-BA3D-AC674F73944B}"/>
                </a:ext>
              </a:extLst>
            </p:cNvPr>
            <p:cNvSpPr txBox="1"/>
            <p:nvPr/>
          </p:nvSpPr>
          <p:spPr>
            <a:xfrm>
              <a:off x="173084" y="3514289"/>
              <a:ext cx="118447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</a:rPr>
                <a:t>Too much mixing near the interface</a:t>
              </a: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4C7E7701-4A5A-459F-9987-AB9C70076A5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8442" y="2916528"/>
              <a:ext cx="515558" cy="59776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486955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7A5ED02-B934-4042-8E00-28FE7583D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3F01B94-2905-4AA6-92D7-FD47F7A89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46F480-6F0B-4A07-92E3-47BD1F0DD8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Validation of propellant tank self-pressurization was conducted using the CFD-ACE+ solver and a reduced order model of the ullage vapor.</a:t>
            </a:r>
          </a:p>
          <a:p>
            <a:pPr lvl="2"/>
            <a:r>
              <a:rPr lang="en-US" dirty="0"/>
              <a:t>The modeling methodology promotes rapid assessment of self-pressurization.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The chosen modeling methodology has multiple benefits over a standard VoF method for the subset of applications where fixed gas-liquid interfaces exist.</a:t>
            </a:r>
          </a:p>
          <a:p>
            <a:pPr lvl="2"/>
            <a:r>
              <a:rPr lang="en-US" dirty="0"/>
              <a:t>Alleviated time step requirements</a:t>
            </a:r>
          </a:p>
          <a:p>
            <a:pPr lvl="2"/>
            <a:r>
              <a:rPr lang="en-US" dirty="0"/>
              <a:t>Enabled increased spatial resolution with minimal impact to simulation duration</a:t>
            </a:r>
          </a:p>
          <a:p>
            <a:pPr lvl="2"/>
            <a:r>
              <a:rPr lang="en-US" dirty="0"/>
              <a:t>Enforced gas-liquid interface position precluding numerically driven interface dynamics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This work was used to demonstrate the critical physics for tank self-pressurization and numerical methodologies that may be used to best resolve those physics.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The findings informed development and operation of production level CFD tools used in the Fluid Dynamics Branch at NASA Marshall Space Flight Center.</a:t>
            </a:r>
          </a:p>
          <a:p>
            <a:pPr lvl="2"/>
            <a:r>
              <a:rPr lang="en-US" dirty="0"/>
              <a:t>Development of a sharp interface model in the branch’s production level CFD tools where both fluid phases are distinctly and explicitly represented in CFD is underway.</a:t>
            </a:r>
          </a:p>
        </p:txBody>
      </p:sp>
    </p:spTree>
    <p:extLst>
      <p:ext uri="{BB962C8B-B14F-4D97-AF65-F5344CB8AC3E}">
        <p14:creationId xmlns:p14="http://schemas.microsoft.com/office/powerpoint/2010/main" val="29236321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59CDEC9-27B1-4310-AFF8-787F1096B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32DE35F-4816-41AF-BDE8-C749252AA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Backup</a:t>
            </a:r>
          </a:p>
        </p:txBody>
      </p:sp>
    </p:spTree>
    <p:extLst>
      <p:ext uri="{BB962C8B-B14F-4D97-AF65-F5344CB8AC3E}">
        <p14:creationId xmlns:p14="http://schemas.microsoft.com/office/powerpoint/2010/main" val="23097362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6335BDB-C2E0-476E-8137-0295B1AD4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725B383-B581-4853-89BA-BFD883729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Derivation of Vapor Phase Model Heat Flux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02377642-17EA-40D5-A908-361653FF36F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1"/>
                <a:r>
                  <a:rPr lang="en-US" dirty="0"/>
                  <a:t>Begin with the energy equation for the gas phase,</a:t>
                </a:r>
              </a:p>
              <a:p>
                <a:pPr marL="17145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∭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𝑜𝑙𝑢𝑚𝑒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𝑔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𝑑𝑣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chr m:val="∬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𝐼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𝑛𝑡𝑒𝑟𝑓𝑎𝑐𝑒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</m:sup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den>
                              </m:f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𝑑𝑠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∬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15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𝑊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𝑎𝑙𝑙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𝑤𝑎𝑙𝑙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𝑑𝑠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  <a:p>
                <a:pPr lvl="1"/>
                <a:r>
                  <a:rPr lang="en-US" dirty="0"/>
                  <a:t>Rearrange to,</a:t>
                </a:r>
              </a:p>
              <a:p>
                <a:pPr marL="17145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∬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𝑛𝑡𝑒𝑟𝑓𝑎𝑐𝑒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sup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den>
                              </m:f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𝑑𝑠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∬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15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𝑊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𝑎𝑙𝑙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𝑤𝑎𝑙𝑙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𝑑𝑠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∭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𝑜𝑙𝑢𝑚𝑒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𝑔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𝑑𝑣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  <a:p>
                <a:pPr lvl="1"/>
                <a:endParaRPr lang="en-US" dirty="0"/>
              </a:p>
              <a:p>
                <a:pPr lvl="1"/>
                <a:r>
                  <a:rPr lang="en-US" dirty="0"/>
                  <a:t>At the gas-liquid interface,</a:t>
                </a:r>
              </a:p>
              <a:p>
                <a:pPr marL="17145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∬"/>
                          <m:ctrlPr>
                            <a:rPr lang="el-GR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𝐼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𝑛𝑡𝑒𝑟𝑓𝑎𝑐𝑒</m:t>
                          </m:r>
                        </m:sub>
                        <m:sup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sup>
                        <m:e>
                          <m:d>
                            <m:dPr>
                              <m:ctrlPr>
                                <a:rPr lang="el-GR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l-GR" sz="16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lang="el-GR" sz="16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l-GR" sz="16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l-GR" sz="16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den>
                              </m:f>
                            </m:e>
                          </m:d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𝑑𝑠</m:t>
                          </m:r>
                        </m:e>
                      </m:nary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∬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𝐼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𝑛𝑡𝑒𝑟𝑓𝑎𝑐𝑒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</m:sup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den>
                              </m:f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𝑑𝑠</m:t>
                          </m:r>
                        </m:e>
                      </m:nary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US" dirty="0"/>
              </a:p>
              <a:p>
                <a:pPr lvl="1"/>
                <a:endParaRPr lang="en-US" dirty="0"/>
              </a:p>
              <a:p>
                <a:pPr lvl="1"/>
                <a:r>
                  <a:rPr lang="en-US" dirty="0"/>
                  <a:t>Rearranging and substituting into the gas phase energy equation yields the heat flux into the liquid phase,</a:t>
                </a:r>
              </a:p>
              <a:p>
                <a:pPr marL="17145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∬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𝐼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𝑛𝑡𝑒𝑟𝑓𝑎𝑐𝑒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</m:sup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den>
                              </m:f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𝑑𝑠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∬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15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𝑊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𝑎𝑙𝑙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𝑤𝑎𝑙𝑙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𝑑𝑠</m:t>
                          </m:r>
                        </m:e>
                      </m:nary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∭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𝑜𝑙𝑢𝑚𝑒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𝑔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𝑑𝑣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̇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US" dirty="0"/>
              </a:p>
              <a:p>
                <a:pPr marL="171450" lvl="1" indent="0">
                  <a:buNone/>
                </a:pPr>
                <a:endParaRPr lang="en-US" dirty="0"/>
              </a:p>
              <a:p>
                <a:pPr marL="17145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∬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𝐼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𝑛𝑡𝑒𝑟𝑓𝑎𝑐𝑒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𝐼𝑛𝑡𝑒𝑟𝑓𝑎𝑐𝑒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𝑑𝑠</m:t>
                          </m:r>
                        </m:e>
                      </m:nary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∬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15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𝑊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𝑎𝑙𝑙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𝑤𝑎𝑙𝑙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𝑑𝑠</m:t>
                          </m:r>
                        </m:e>
                      </m:nary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∭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𝑜𝑙𝑢𝑚𝑒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𝑔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𝑑𝑣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̇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02377642-17EA-40D5-A908-361653FF36F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77E85E93-3A39-4414-80B5-5C1C9AD7C0DD}"/>
              </a:ext>
            </a:extLst>
          </p:cNvPr>
          <p:cNvSpPr/>
          <p:nvPr/>
        </p:nvSpPr>
        <p:spPr>
          <a:xfrm>
            <a:off x="2590800" y="5181600"/>
            <a:ext cx="6781800" cy="83820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759455"/>
      </p:ext>
    </p:extLst>
  </p:cSld>
  <p:clrMapOvr>
    <a:masterClrMapping/>
  </p:clrMapOvr>
</p:sld>
</file>

<file path=ppt/theme/theme1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200" dirty="0" smtClean="0">
            <a:solidFill>
              <a:schemeClr val="tx1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152326</TotalTime>
  <Words>1089</Words>
  <Application>Microsoft Macintosh PowerPoint</Application>
  <PresentationFormat>Widescreen</PresentationFormat>
  <Paragraphs>128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AdvGulliv-R</vt:lpstr>
      <vt:lpstr>Arial</vt:lpstr>
      <vt:lpstr>Calibri</vt:lpstr>
      <vt:lpstr>Cambria Math</vt:lpstr>
      <vt:lpstr>Times New Roman</vt:lpstr>
      <vt:lpstr>Wingdings</vt:lpstr>
      <vt:lpstr>12_Office Theme</vt:lpstr>
      <vt:lpstr>Validation of Cryogenic Propellant Tank Self-Pressurization by Leveraging Reduced Order Modeling within Computational Fluid Dynamics Simulation</vt:lpstr>
      <vt:lpstr>Background</vt:lpstr>
      <vt:lpstr>Experimental Setup</vt:lpstr>
      <vt:lpstr>Modeling Methodology</vt:lpstr>
      <vt:lpstr>Simulation Results</vt:lpstr>
      <vt:lpstr>Simulation Results</vt:lpstr>
      <vt:lpstr>Simulation Results</vt:lpstr>
      <vt:lpstr>Comparisons to VoF Simulation Results</vt:lpstr>
      <vt:lpstr>Conclusion</vt:lpstr>
      <vt:lpstr>Backup</vt:lpstr>
      <vt:lpstr>Derivation of Vapor Phase Model Heat Flux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Administrator</dc:creator>
  <cp:lastModifiedBy>Narmore, Kimberly A. (MSFC-IS63)</cp:lastModifiedBy>
  <cp:revision>3978</cp:revision>
  <cp:lastPrinted>2015-03-19T21:00:50Z</cp:lastPrinted>
  <dcterms:created xsi:type="dcterms:W3CDTF">2012-06-20T14:30:40Z</dcterms:created>
  <dcterms:modified xsi:type="dcterms:W3CDTF">2022-11-09T15:12:02Z</dcterms:modified>
</cp:coreProperties>
</file>