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7"/>
  </p:notesMasterIdLst>
  <p:sldIdLst>
    <p:sldId id="256" r:id="rId4"/>
    <p:sldId id="266" r:id="rId5"/>
    <p:sldId id="281" r:id="rId6"/>
    <p:sldId id="288" r:id="rId7"/>
    <p:sldId id="313" r:id="rId8"/>
    <p:sldId id="312" r:id="rId9"/>
    <p:sldId id="317" r:id="rId10"/>
    <p:sldId id="306" r:id="rId11"/>
    <p:sldId id="285" r:id="rId12"/>
    <p:sldId id="289" r:id="rId13"/>
    <p:sldId id="318" r:id="rId14"/>
    <p:sldId id="282" r:id="rId15"/>
    <p:sldId id="284" r:id="rId16"/>
    <p:sldId id="283" r:id="rId17"/>
    <p:sldId id="319" r:id="rId18"/>
    <p:sldId id="291" r:id="rId19"/>
    <p:sldId id="294" r:id="rId20"/>
    <p:sldId id="295" r:id="rId21"/>
    <p:sldId id="296" r:id="rId22"/>
    <p:sldId id="297" r:id="rId23"/>
    <p:sldId id="300" r:id="rId24"/>
    <p:sldId id="315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270174-0CD7-CD8C-5982-102C28DD182C}" name="Viken, Sally A. (LARC-D301)" initials="VSA(D" userId="S::sviken@ndc.nasa.gov::f8e12e5a-82ae-4395-bd69-4f4ad9e9c7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231C"/>
    <a:srgbClr val="EB7558"/>
    <a:srgbClr val="86A5AA"/>
    <a:srgbClr val="EB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9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BF055-E5ED-7B42-80F5-B65B55E432A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3DEE0-05DE-8B46-8D14-DA3C78C4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3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0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6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E95A-4801-5D40-BF6F-B98F8CFDF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6CEB3-1511-6843-86C5-DBD35A0B6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27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2961-CEFF-F74F-AF25-DD5B077B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A01FE-F6E6-134E-BC45-6B59DB0E3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082D4-CABC-7812-405A-EAE7FEC6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2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AEA7-D9C0-4145-92F5-BB6512A3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BE94C-66DD-BF44-B3AF-A76BF6859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816AF-8AB3-2044-BBE9-91E6B5E8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63BD63-8C8A-D54C-A766-FB1E8F897CAF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EBE47-89F4-0E46-90BB-1B36F0CE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D74A9-6E91-3B40-A38A-EC685486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99" y="6484385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9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AD7D-8E6E-3B45-8C5A-A17159E6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5223A-19DD-6D4E-BDF6-6C1FE3BF6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5C9E9-9978-1C41-B028-29D896BBD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64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6EF7-ADA0-0542-8A7C-43086842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C64EB-F762-A142-B7B8-F70908D4F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45E35-19AE-CE4A-B6AB-74933149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A3587-F81E-DB4A-8B43-D505C0E6C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97BE7-EEBC-EF4A-BEF3-985D26C29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6CA197-2560-F946-8A7A-17387CD5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63BD63-8C8A-D54C-A766-FB1E8F897CAF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DF9C1-0482-D84A-9D20-007C6674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EF8AF-6BE4-AA46-89BF-4B2218EB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99" y="6484385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D159720-F185-638C-118A-B43E364FA8A9}"/>
              </a:ext>
            </a:extLst>
          </p:cNvPr>
          <p:cNvSpPr txBox="1">
            <a:spLocks/>
          </p:cNvSpPr>
          <p:nvPr userDrawn="1"/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6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9EFA-85EC-8444-8987-7CFB16F1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4A50A89-FBCF-2236-6090-F623EBE1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7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39BC2-051F-7840-9CE3-D4AC19AB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63BD63-8C8A-D54C-A766-FB1E8F897CAF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1BB11-3F0C-F444-93AB-D6475B1C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456E2-6694-A440-9006-9979FE7C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99" y="6484385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ECE731-C7FB-A72D-C018-8FD6454BD613}"/>
              </a:ext>
            </a:extLst>
          </p:cNvPr>
          <p:cNvSpPr txBox="1">
            <a:spLocks/>
          </p:cNvSpPr>
          <p:nvPr userDrawn="1"/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7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4640-1DF7-5D48-8176-2B639C7C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C06A9-30D3-BF4F-9C76-9DDFEF450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68249-2D7F-E145-8A91-F81CF8498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EDCDF-E01E-854C-BBE3-281C7F8AC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63BD63-8C8A-D54C-A766-FB1E8F897CAF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6F8C7-ED55-8440-AF9E-4768A9E0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8D960-93F0-0343-A850-72BA5927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99" y="6484385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8D5B63A-3D81-E847-64AC-1183C48746EB}"/>
              </a:ext>
            </a:extLst>
          </p:cNvPr>
          <p:cNvSpPr txBox="1">
            <a:spLocks/>
          </p:cNvSpPr>
          <p:nvPr userDrawn="1"/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6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D4CB-5081-084D-9245-84FCA405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14AAC-B08B-8840-8A82-D1347D709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B3CB0-3B9C-ED4D-B044-A636295A5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67B11-3644-4C44-8CF5-4C3EC097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63BD63-8C8A-D54C-A766-FB1E8F897CAF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2CB71-CB3B-AA4E-A479-ADB2F76F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95498-0221-684C-9C90-DAD83ABD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99" y="6484385"/>
            <a:ext cx="649231" cy="365125"/>
          </a:xfrm>
          <a:prstGeom prst="rect">
            <a:avLst/>
          </a:prstGeom>
        </p:spPr>
        <p:txBody>
          <a:bodyPr/>
          <a:lstStyle/>
          <a:p>
            <a:fld id="{C2AEEA8B-241A-1D46-9D2A-8661D7C4F3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1E08EB9-D997-CEE0-DA6F-D7EDF76AB144}"/>
              </a:ext>
            </a:extLst>
          </p:cNvPr>
          <p:cNvSpPr txBox="1">
            <a:spLocks/>
          </p:cNvSpPr>
          <p:nvPr userDrawn="1"/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6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E42B30-DE16-6D47-9146-1DDF8FBA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8" y="365125"/>
            <a:ext cx="9454662" cy="61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5198F-9609-2149-98D1-B264BEB33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276" y="1482811"/>
            <a:ext cx="11032524" cy="5010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441D9-F15C-4B43-B0F3-F351B580886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463301" cy="14828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4D96F8-A67E-634E-96BD-5C9A0FC8A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11000"/>
          </a:blip>
          <a:srcRect b="50000"/>
          <a:stretch/>
        </p:blipFill>
        <p:spPr>
          <a:xfrm>
            <a:off x="9880295" y="6150581"/>
            <a:ext cx="2311705" cy="7230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C06048-FE0F-E441-A417-32471C0C7F33}"/>
              </a:ext>
            </a:extLst>
          </p:cNvPr>
          <p:cNvCxnSpPr>
            <a:cxnSpLocks/>
          </p:cNvCxnSpPr>
          <p:nvPr userDrawn="1"/>
        </p:nvCxnSpPr>
        <p:spPr>
          <a:xfrm>
            <a:off x="1652954" y="1030681"/>
            <a:ext cx="10034954" cy="0"/>
          </a:xfrm>
          <a:prstGeom prst="line">
            <a:avLst/>
          </a:prstGeom>
          <a:ln w="47625">
            <a:gradFill flip="none" rotWithShape="1">
              <a:gsLst>
                <a:gs pos="64000">
                  <a:srgbClr val="86A5AA"/>
                </a:gs>
                <a:gs pos="17000">
                  <a:srgbClr val="90231C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63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em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jpe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CA12C8-6A60-4A44-86E3-30394DF54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4874"/>
            <a:ext cx="9144000" cy="1452497"/>
          </a:xfrm>
        </p:spPr>
        <p:txBody>
          <a:bodyPr>
            <a:normAutofit/>
          </a:bodyPr>
          <a:lstStyle/>
          <a:p>
            <a:r>
              <a:rPr lang="en-US" dirty="0"/>
              <a:t>T.J. Wignall</a:t>
            </a:r>
          </a:p>
          <a:p>
            <a:r>
              <a:rPr lang="en-US" dirty="0"/>
              <a:t>NASA’s Data Science Summit</a:t>
            </a:r>
          </a:p>
          <a:p>
            <a:r>
              <a:rPr lang="en-US" dirty="0"/>
              <a:t>November 15, 2022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30DC31-E303-1044-83D1-0C7550BAF2BD}"/>
              </a:ext>
            </a:extLst>
          </p:cNvPr>
          <p:cNvSpPr/>
          <p:nvPr/>
        </p:nvSpPr>
        <p:spPr>
          <a:xfrm>
            <a:off x="1524000" y="867508"/>
            <a:ext cx="10316308" cy="492369"/>
          </a:xfrm>
          <a:prstGeom prst="rect">
            <a:avLst/>
          </a:prstGeom>
          <a:solidFill>
            <a:srgbClr val="EB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E3DC8-CE12-054B-9F3C-0583D09741B4}"/>
              </a:ext>
            </a:extLst>
          </p:cNvPr>
          <p:cNvSpPr/>
          <p:nvPr/>
        </p:nvSpPr>
        <p:spPr>
          <a:xfrm>
            <a:off x="3379785" y="1711644"/>
            <a:ext cx="1664677" cy="1716575"/>
          </a:xfrm>
          <a:prstGeom prst="rect">
            <a:avLst/>
          </a:prstGeom>
          <a:solidFill>
            <a:srgbClr val="EB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55D75-6184-DB47-89BA-DBAD1DF92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7621" y="4099337"/>
            <a:ext cx="9016758" cy="1047019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Comparison of Entry Descent and Landing Aerodynamic Databases with Uncertainty Quantification Developed Using Machine Learning Techniques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0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BB83-D521-E43E-E6FF-FBE452DC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Guidance and Navigation UQ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ACB8B-CEE6-6076-DA8C-566EA39E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 Carlo simulations using evaluations drawn from the distribution of possible values</a:t>
            </a:r>
          </a:p>
          <a:p>
            <a:pPr lvl="1"/>
            <a:r>
              <a:rPr lang="en-US" dirty="0"/>
              <a:t>Want to evaluate the range of possible values</a:t>
            </a:r>
          </a:p>
          <a:p>
            <a:r>
              <a:rPr lang="en-US" dirty="0"/>
              <a:t>Prediction interval best covers this</a:t>
            </a:r>
          </a:p>
          <a:p>
            <a:pPr lvl="1"/>
            <a:r>
              <a:rPr lang="en-US" dirty="0"/>
              <a:t>Want to evaluate the accuracy of the distribution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3B85084-AA01-1BDA-291E-891E56502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018" y="3574171"/>
            <a:ext cx="3678501" cy="2340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C0E71C-055F-7B7E-3D28-36EDA8F4D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030" y="3572085"/>
            <a:ext cx="3678501" cy="2340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341A80-63CB-68B0-2453-4263FC7FF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07" y="3572085"/>
            <a:ext cx="3678501" cy="2340864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FDC461-E9FE-1FE0-E468-65B4EBDB7DF7}"/>
              </a:ext>
            </a:extLst>
          </p:cNvPr>
          <p:cNvSpPr txBox="1">
            <a:spLocks/>
          </p:cNvSpPr>
          <p:nvPr/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AFE7F-0003-F6D0-DD6D-9AEAB6F325B3}"/>
              </a:ext>
            </a:extLst>
          </p:cNvPr>
          <p:cNvSpPr txBox="1"/>
          <p:nvPr/>
        </p:nvSpPr>
        <p:spPr>
          <a:xfrm>
            <a:off x="4113789" y="5927293"/>
            <a:ext cx="473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Trajectory simulation results from SCGN model*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2E20A-7561-DC0B-55CC-424776DBADA0}"/>
              </a:ext>
            </a:extLst>
          </p:cNvPr>
          <p:cNvSpPr txBox="1"/>
          <p:nvPr/>
        </p:nvSpPr>
        <p:spPr>
          <a:xfrm>
            <a:off x="878738" y="6267835"/>
            <a:ext cx="9084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*For more details: </a:t>
            </a:r>
            <a:r>
              <a:rPr lang="en-US" sz="1800" i="1" dirty="0">
                <a:effectLst/>
                <a:latin typeface="Inter"/>
              </a:rPr>
              <a:t>Sampling Functions from Gaussian Processes and Structured Covariance Gaussian Networks </a:t>
            </a:r>
            <a:r>
              <a:rPr lang="en-US" sz="1800" dirty="0">
                <a:effectLst/>
                <a:latin typeface="Inter"/>
              </a:rPr>
              <a:t>talk later today by Nakamura-</a:t>
            </a:r>
            <a:r>
              <a:rPr lang="en-US" sz="1800" dirty="0" err="1">
                <a:effectLst/>
                <a:latin typeface="Inter"/>
              </a:rPr>
              <a:t>Zimmerer</a:t>
            </a:r>
            <a:r>
              <a:rPr lang="en-US" sz="1800" dirty="0">
                <a:effectLst/>
                <a:latin typeface="Inter"/>
              </a:rPr>
              <a:t> and Scoggins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DF5CC-90AB-F43E-4953-03C5753B0033}"/>
              </a:ext>
            </a:extLst>
          </p:cNvPr>
          <p:cNvSpPr txBox="1"/>
          <p:nvPr/>
        </p:nvSpPr>
        <p:spPr>
          <a:xfrm rot="16200000">
            <a:off x="-13473" y="4658137"/>
            <a:ext cx="12795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Altitude [km]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BA63F5-3EFA-BEE4-B48D-DC553D18FFEB}"/>
                  </a:ext>
                </a:extLst>
              </p:cNvPr>
              <p:cNvSpPr txBox="1"/>
              <p:nvPr/>
            </p:nvSpPr>
            <p:spPr>
              <a:xfrm rot="16200000">
                <a:off x="3903379" y="4641599"/>
                <a:ext cx="79201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[deg]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BA63F5-3EFA-BEE4-B48D-DC553D18F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03379" y="4641599"/>
                <a:ext cx="792012" cy="338554"/>
              </a:xfrm>
              <a:prstGeom prst="rect">
                <a:avLst/>
              </a:prstGeom>
              <a:blipFill>
                <a:blip r:embed="rId5"/>
                <a:stretch>
                  <a:fillRect l="-3704" t="-3175" r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ADF0D3B-D8C0-9ADC-270F-AC8F8AAFD693}"/>
              </a:ext>
            </a:extLst>
          </p:cNvPr>
          <p:cNvSpPr/>
          <p:nvPr/>
        </p:nvSpPr>
        <p:spPr>
          <a:xfrm>
            <a:off x="9219126" y="5712330"/>
            <a:ext cx="1199882" cy="194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EABA17-CBED-E4C6-D2D6-3DAEE1420CA9}"/>
              </a:ext>
            </a:extLst>
          </p:cNvPr>
          <p:cNvSpPr/>
          <p:nvPr/>
        </p:nvSpPr>
        <p:spPr>
          <a:xfrm>
            <a:off x="5496059" y="5719501"/>
            <a:ext cx="1199882" cy="194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1048D0-CB00-BD7C-E5BC-A7DE8C4C9B91}"/>
              </a:ext>
            </a:extLst>
          </p:cNvPr>
          <p:cNvSpPr/>
          <p:nvPr/>
        </p:nvSpPr>
        <p:spPr>
          <a:xfrm>
            <a:off x="1772992" y="5719500"/>
            <a:ext cx="1199882" cy="194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5885CC-DDC8-9899-F52D-62839CDB726A}"/>
              </a:ext>
            </a:extLst>
          </p:cNvPr>
          <p:cNvSpPr txBox="1"/>
          <p:nvPr/>
        </p:nvSpPr>
        <p:spPr>
          <a:xfrm>
            <a:off x="9438139" y="5652147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time [s]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80B1AA-9E8C-7BF6-FFAA-8A7C7E96C778}"/>
              </a:ext>
            </a:extLst>
          </p:cNvPr>
          <p:cNvSpPr txBox="1"/>
          <p:nvPr/>
        </p:nvSpPr>
        <p:spPr>
          <a:xfrm>
            <a:off x="5634934" y="5674894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time [s]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DAE176-59E3-A5DE-A6D2-46B7D2B847C9}"/>
              </a:ext>
            </a:extLst>
          </p:cNvPr>
          <p:cNvSpPr txBox="1"/>
          <p:nvPr/>
        </p:nvSpPr>
        <p:spPr>
          <a:xfrm>
            <a:off x="1981738" y="5650294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time [s]</a:t>
            </a:r>
          </a:p>
        </p:txBody>
      </p:sp>
    </p:spTree>
    <p:extLst>
      <p:ext uri="{BB962C8B-B14F-4D97-AF65-F5344CB8AC3E}">
        <p14:creationId xmlns:p14="http://schemas.microsoft.com/office/powerpoint/2010/main" val="276689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D086-98FC-BA43-A143-B6BC7D86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EB31-6E8B-4F4F-9FAF-99AA5A8E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6" y="1409658"/>
            <a:ext cx="11785380" cy="5448342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chemeClr val="accent6"/>
                </a:solidFill>
              </a:rPr>
              <a:t>What are Aerodynamic Databases?</a:t>
            </a:r>
          </a:p>
          <a:p>
            <a:pPr lvl="1"/>
            <a:r>
              <a:rPr lang="en-US" sz="3200" dirty="0">
                <a:solidFill>
                  <a:schemeClr val="accent6"/>
                </a:solidFill>
              </a:rPr>
              <a:t>What should our database cover?</a:t>
            </a:r>
          </a:p>
          <a:p>
            <a:pPr lvl="1"/>
            <a:r>
              <a:rPr lang="en-US" sz="3200" dirty="0"/>
              <a:t>How is UQ Determined? </a:t>
            </a:r>
          </a:p>
          <a:p>
            <a:pPr lvl="2"/>
            <a:r>
              <a:rPr lang="en-US" sz="2800" dirty="0"/>
              <a:t>Term-based UQ by inspection vs data-driven UQ</a:t>
            </a:r>
          </a:p>
          <a:p>
            <a:pPr lvl="1"/>
            <a:r>
              <a:rPr lang="en-US" sz="3200" dirty="0">
                <a:solidFill>
                  <a:schemeClr val="accent6"/>
                </a:solidFill>
              </a:rPr>
              <a:t>Making the Comparison</a:t>
            </a:r>
          </a:p>
          <a:p>
            <a:pPr lvl="2"/>
            <a:r>
              <a:rPr lang="en-US" sz="2800" dirty="0">
                <a:solidFill>
                  <a:schemeClr val="accent6"/>
                </a:solidFill>
              </a:rPr>
              <a:t>Plotting, model metrics, point density, and aerodynamic performance</a:t>
            </a:r>
          </a:p>
          <a:p>
            <a:pPr lvl="1"/>
            <a:r>
              <a:rPr lang="en-US" sz="3200" dirty="0">
                <a:solidFill>
                  <a:schemeClr val="accent6"/>
                </a:solidFill>
              </a:rPr>
              <a:t>Final thoughts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1CA01-8E05-9506-128C-7EBD592F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3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DF3F-91AB-A51E-186A-6CA9779F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38" y="248291"/>
            <a:ext cx="9454662" cy="618849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of the Practice:</a:t>
            </a:r>
            <a:br>
              <a:rPr lang="en-US" dirty="0"/>
            </a:br>
            <a:r>
              <a:rPr lang="en-US" dirty="0"/>
              <a:t>Term-based UQ by inspection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B58BBB-816E-23EC-C126-28CC345C60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Produce a good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with minimal concern of UQ</a:t>
                </a:r>
              </a:p>
              <a:p>
                <a:pPr lvl="1"/>
                <a:r>
                  <a:rPr lang="en-US" dirty="0"/>
                  <a:t>Focus on nominal prediction</a:t>
                </a:r>
              </a:p>
              <a:p>
                <a:r>
                  <a:rPr lang="en-US" dirty="0"/>
                  <a:t>Build a UQ model based on various sources of uncertainty model</a:t>
                </a:r>
              </a:p>
              <a:p>
                <a:r>
                  <a:rPr lang="en-US" dirty="0"/>
                  <a:t>Usually assume these terms are independent and normally distributed</a:t>
                </a:r>
              </a:p>
              <a:p>
                <a:pPr lvl="1"/>
                <a:r>
                  <a:rPr lang="en-US" dirty="0"/>
                  <a:t>Allows a simple Root Sum Square (RSS) to combine them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is variance attributed to term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a “safety factor”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B58BBB-816E-23EC-C126-28CC345C60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4" t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F3E9A13-FDB0-258B-59C8-72805F12A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" b="2858"/>
          <a:stretch/>
        </p:blipFill>
        <p:spPr>
          <a:xfrm>
            <a:off x="5593080" y="3874491"/>
            <a:ext cx="3666744" cy="2149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9B8F20-0B7E-78BF-89E3-C1094B7E3E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1" t="1990" r="3145" b="1990"/>
          <a:stretch/>
        </p:blipFill>
        <p:spPr>
          <a:xfrm>
            <a:off x="9259824" y="3874011"/>
            <a:ext cx="2093976" cy="215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F58031-9E30-53A1-E8FB-A4FA58D97EF2}"/>
              </a:ext>
            </a:extLst>
          </p:cNvPr>
          <p:cNvSpPr txBox="1">
            <a:spLocks/>
          </p:cNvSpPr>
          <p:nvPr/>
        </p:nvSpPr>
        <p:spPr>
          <a:xfrm>
            <a:off x="831850" y="6002162"/>
            <a:ext cx="9433584" cy="121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u="sng" dirty="0"/>
              <a:t>State of the practice: “UQ by inspection”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/>
              <a:t>Development of the Orion crew module static aerodynamic database, part I: Hypersonic &amp; part II: Subsonic/supersonic </a:t>
            </a:r>
            <a:r>
              <a:rPr lang="en-US" sz="1400" dirty="0"/>
              <a:t>(Bibb et al., </a:t>
            </a:r>
            <a:r>
              <a:rPr lang="en-US" sz="1400" i="1" dirty="0"/>
              <a:t>AIAA SciTech Forum</a:t>
            </a:r>
            <a:r>
              <a:rPr lang="en-US" sz="1400" dirty="0"/>
              <a:t>, 2011a,b)</a:t>
            </a:r>
            <a:endParaRPr lang="en-US" sz="1400" i="1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9A8B5BF-F853-22A4-81FE-9D765F8D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3FE5DA-445B-2963-8333-83263D3F0741}"/>
              </a:ext>
            </a:extLst>
          </p:cNvPr>
          <p:cNvSpPr/>
          <p:nvPr/>
        </p:nvSpPr>
        <p:spPr>
          <a:xfrm>
            <a:off x="5593080" y="4089042"/>
            <a:ext cx="23461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DE71FE-463E-5CEB-9864-E60802023408}"/>
                  </a:ext>
                </a:extLst>
              </p:cNvPr>
              <p:cNvSpPr txBox="1"/>
              <p:nvPr/>
            </p:nvSpPr>
            <p:spPr>
              <a:xfrm rot="16200000">
                <a:off x="5468149" y="4510329"/>
                <a:ext cx="484471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DE71FE-463E-5CEB-9864-E60802023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68149" y="4510329"/>
                <a:ext cx="484471" cy="3931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67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DF3F-91AB-A51E-186A-6CA9779F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of the Practice: Term-based UQ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58BBB-816E-23EC-C126-28CC345C6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6" y="1482811"/>
            <a:ext cx="11038874" cy="501006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Pros:</a:t>
            </a:r>
          </a:p>
          <a:p>
            <a:r>
              <a:rPr lang="en-US" sz="2400" dirty="0"/>
              <a:t>Can include known effects not included in data</a:t>
            </a:r>
          </a:p>
          <a:p>
            <a:r>
              <a:rPr lang="en-US" sz="2400" dirty="0"/>
              <a:t>Can gather data to target specific terms</a:t>
            </a:r>
          </a:p>
          <a:p>
            <a:r>
              <a:rPr lang="en-US" sz="2400" dirty="0"/>
              <a:t>Can independently adjust terms as new data is acquired</a:t>
            </a:r>
          </a:p>
          <a:p>
            <a:pPr marL="0" indent="0">
              <a:buNone/>
            </a:pPr>
            <a:r>
              <a:rPr lang="en-US" b="1" dirty="0"/>
              <a:t>Cons:</a:t>
            </a:r>
          </a:p>
          <a:p>
            <a:r>
              <a:rPr lang="en-US" sz="2400" dirty="0"/>
              <a:t>Requires work to define each term</a:t>
            </a:r>
          </a:p>
          <a:p>
            <a:pPr lvl="1"/>
            <a:r>
              <a:rPr lang="en-US" sz="2000" dirty="0"/>
              <a:t>Not always clear how to distinguish terms</a:t>
            </a:r>
          </a:p>
          <a:p>
            <a:r>
              <a:rPr lang="en-US" sz="2400" dirty="0"/>
              <a:t>Assumptions on shape of distribution</a:t>
            </a:r>
          </a:p>
          <a:p>
            <a:pPr lvl="1"/>
            <a:r>
              <a:rPr lang="en-US" sz="2000" dirty="0"/>
              <a:t>Usually normal or uniform</a:t>
            </a:r>
          </a:p>
          <a:p>
            <a:r>
              <a:rPr lang="en-US" sz="2400" dirty="0"/>
              <a:t>Hard to make UQ models that are</a:t>
            </a:r>
          </a:p>
          <a:p>
            <a:pPr marL="0" indent="0">
              <a:buNone/>
            </a:pPr>
            <a:r>
              <a:rPr lang="en-US" sz="2400" dirty="0"/>
              <a:t>   targeted for specific regimes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94CFC14-7E10-CB95-37E7-B7A6BD69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0D85E3-2C1E-312C-8A67-51FFB721E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" b="2858"/>
          <a:stretch/>
        </p:blipFill>
        <p:spPr>
          <a:xfrm>
            <a:off x="5593080" y="3874491"/>
            <a:ext cx="3666744" cy="2149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F95117-4771-45E0-09A6-17DD6F557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1" t="1990" r="3145" b="1990"/>
          <a:stretch/>
        </p:blipFill>
        <p:spPr>
          <a:xfrm>
            <a:off x="9259824" y="3874011"/>
            <a:ext cx="2093976" cy="215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44C1CE-7623-1FAD-EEC5-D628A75E85A1}"/>
              </a:ext>
            </a:extLst>
          </p:cNvPr>
          <p:cNvSpPr txBox="1">
            <a:spLocks/>
          </p:cNvSpPr>
          <p:nvPr/>
        </p:nvSpPr>
        <p:spPr>
          <a:xfrm>
            <a:off x="831850" y="6002162"/>
            <a:ext cx="9433584" cy="121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u="sng" dirty="0"/>
              <a:t>State of the practice: “UQ by inspection”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/>
              <a:t>Development of the Orion crew module static aerodynamic database, part I: Hypersonic &amp; part II: Subsonic/supersonic </a:t>
            </a:r>
            <a:r>
              <a:rPr lang="en-US" sz="1400" dirty="0"/>
              <a:t>(Bibb et al., </a:t>
            </a:r>
            <a:r>
              <a:rPr lang="en-US" sz="1400" i="1" dirty="0"/>
              <a:t>AIAA SciTech Forum</a:t>
            </a:r>
            <a:r>
              <a:rPr lang="en-US" sz="1400" dirty="0"/>
              <a:t>, 2011a,b)</a:t>
            </a:r>
            <a:endParaRPr lang="en-US" sz="14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033CA2-E0AC-1A41-7988-7F432D2E50F0}"/>
              </a:ext>
            </a:extLst>
          </p:cNvPr>
          <p:cNvSpPr/>
          <p:nvPr/>
        </p:nvSpPr>
        <p:spPr>
          <a:xfrm>
            <a:off x="5593080" y="4089042"/>
            <a:ext cx="23461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7068B3-D794-D27C-E20F-A176913F0C31}"/>
                  </a:ext>
                </a:extLst>
              </p:cNvPr>
              <p:cNvSpPr txBox="1"/>
              <p:nvPr/>
            </p:nvSpPr>
            <p:spPr>
              <a:xfrm rot="16200000">
                <a:off x="5468149" y="4510329"/>
                <a:ext cx="484471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7068B3-D794-D27C-E20F-A176913F0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68149" y="4510329"/>
                <a:ext cx="484471" cy="393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006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DF3F-91AB-A51E-186A-6CA9779F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Data-driven UQ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58BBB-816E-23EC-C126-28CC345C6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Pros</a:t>
            </a:r>
            <a:r>
              <a:rPr lang="en-US" dirty="0"/>
              <a:t>:</a:t>
            </a:r>
          </a:p>
          <a:p>
            <a:r>
              <a:rPr lang="en-US" sz="2400" dirty="0">
                <a:solidFill>
                  <a:srgbClr val="90231C"/>
                </a:solidFill>
              </a:rPr>
              <a:t>Less work/faster</a:t>
            </a:r>
          </a:p>
          <a:p>
            <a:pPr lvl="1"/>
            <a:r>
              <a:rPr lang="en-US" sz="2000" dirty="0">
                <a:solidFill>
                  <a:srgbClr val="90231C"/>
                </a:solidFill>
              </a:rPr>
              <a:t>Gives the ability to bring UQ into “where should we gather data”</a:t>
            </a:r>
          </a:p>
          <a:p>
            <a:r>
              <a:rPr lang="en-US" sz="2400" dirty="0"/>
              <a:t>Can cover things that were not being looked for</a:t>
            </a:r>
          </a:p>
          <a:p>
            <a:pPr marL="0" indent="0">
              <a:buNone/>
            </a:pPr>
            <a:r>
              <a:rPr lang="en-US" b="1" dirty="0"/>
              <a:t>Cons</a:t>
            </a:r>
            <a:r>
              <a:rPr lang="en-US" dirty="0"/>
              <a:t>:</a:t>
            </a:r>
          </a:p>
          <a:p>
            <a:r>
              <a:rPr lang="en-US" sz="2400" dirty="0"/>
              <a:t>Does not capture uncertainties not found in the data</a:t>
            </a:r>
          </a:p>
          <a:p>
            <a:r>
              <a:rPr lang="en-US" sz="2400" dirty="0"/>
              <a:t>Hard to separate noise in measurement from final uncertainty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Notes: </a:t>
            </a:r>
          </a:p>
          <a:p>
            <a:pPr lvl="1"/>
            <a:r>
              <a:rPr lang="en-US" dirty="0"/>
              <a:t>While these methods can be combined, the best way to do so is still an open question</a:t>
            </a:r>
          </a:p>
          <a:p>
            <a:pPr lvl="1"/>
            <a:r>
              <a:rPr lang="en-US" dirty="0"/>
              <a:t>Terms in </a:t>
            </a:r>
            <a:r>
              <a:rPr lang="en-US" dirty="0" err="1"/>
              <a:t>ter</a:t>
            </a:r>
            <a:r>
              <a:rPr lang="en-US" dirty="0"/>
              <a:t>- based UQ are derived from data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1DBBABB-70C6-FDD7-29EF-8B2C2A45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41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D086-98FC-BA43-A143-B6BC7D86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EB31-6E8B-4F4F-9FAF-99AA5A8E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6" y="1409658"/>
            <a:ext cx="11785380" cy="5448342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chemeClr val="accent6"/>
                </a:solidFill>
              </a:rPr>
              <a:t>What are Aerodynamic Databases?</a:t>
            </a:r>
          </a:p>
          <a:p>
            <a:pPr lvl="1"/>
            <a:r>
              <a:rPr lang="en-US" sz="3200" dirty="0">
                <a:solidFill>
                  <a:schemeClr val="accent6"/>
                </a:solidFill>
              </a:rPr>
              <a:t>What should our database cover?</a:t>
            </a:r>
          </a:p>
          <a:p>
            <a:pPr lvl="1"/>
            <a:r>
              <a:rPr lang="en-US" sz="3200" dirty="0">
                <a:solidFill>
                  <a:schemeClr val="accent6"/>
                </a:solidFill>
              </a:rPr>
              <a:t>How is UQ Determined? </a:t>
            </a:r>
          </a:p>
          <a:p>
            <a:pPr lvl="2"/>
            <a:r>
              <a:rPr lang="en-US" sz="2800" dirty="0">
                <a:solidFill>
                  <a:schemeClr val="accent6"/>
                </a:solidFill>
              </a:rPr>
              <a:t>Term-based UQ by inspection vs data-driven UQ</a:t>
            </a:r>
          </a:p>
          <a:p>
            <a:pPr lvl="1"/>
            <a:r>
              <a:rPr lang="en-US" sz="3200" dirty="0"/>
              <a:t>Making the Comparison</a:t>
            </a:r>
          </a:p>
          <a:p>
            <a:pPr lvl="2"/>
            <a:r>
              <a:rPr lang="en-US" sz="2800" dirty="0"/>
              <a:t>Plotting, model metrics, point density, and aerodynamic performance</a:t>
            </a:r>
          </a:p>
          <a:p>
            <a:pPr lvl="1"/>
            <a:r>
              <a:rPr lang="en-US" sz="3200" dirty="0">
                <a:solidFill>
                  <a:schemeClr val="accent6"/>
                </a:solidFill>
              </a:rPr>
              <a:t>Final thoughts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1CA01-8E05-9506-128C-7EBD592F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5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D74C-7145-9DF5-6496-F009FF45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385B2-667C-70C0-ADEE-7DEF81A7C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limits of graphical comparison</a:t>
            </a:r>
          </a:p>
          <a:p>
            <a:r>
              <a:rPr lang="en-US" dirty="0"/>
              <a:t>Evaluation of nominal prediction</a:t>
            </a:r>
          </a:p>
          <a:p>
            <a:r>
              <a:rPr lang="en-US" dirty="0"/>
              <a:t>Evaluation of distribution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69B6F60-2ACD-129E-E3C8-82E7BAD8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4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D74C-7145-9DF5-6496-F009FF45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Graphical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385B2-667C-70C0-ADEE-7DEF81A7C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visualization is always going to be extremely useful</a:t>
            </a:r>
          </a:p>
          <a:p>
            <a:r>
              <a:rPr lang="en-US" dirty="0"/>
              <a:t>Visualization as the number of dimensions increases is difficult</a:t>
            </a:r>
          </a:p>
          <a:p>
            <a:r>
              <a:rPr lang="en-US" dirty="0"/>
              <a:t>If only 2D plots:</a:t>
            </a:r>
          </a:p>
          <a:p>
            <a:pPr lvl="1"/>
            <a:r>
              <a:rPr lang="en-US" dirty="0"/>
              <a:t>Levels of inputs</a:t>
            </a:r>
          </a:p>
          <a:p>
            <a:pPr lvl="1"/>
            <a:r>
              <a:rPr lang="en-US" dirty="0"/>
              <a:t>Number of outputs</a:t>
            </a:r>
          </a:p>
          <a:p>
            <a:pPr lvl="1"/>
            <a:r>
              <a:rPr lang="en-US" dirty="0"/>
              <a:t>Number of models under consideration</a:t>
            </a:r>
          </a:p>
          <a:p>
            <a:pPr lvl="1"/>
            <a:r>
              <a:rPr lang="en-US" dirty="0"/>
              <a:t>5,000+ plots for the database under consideration</a:t>
            </a:r>
          </a:p>
          <a:p>
            <a:r>
              <a:rPr lang="en-US" dirty="0"/>
              <a:t> Plotting can still help</a:t>
            </a:r>
          </a:p>
          <a:p>
            <a:pPr lvl="1"/>
            <a:r>
              <a:rPr lang="en-US" dirty="0"/>
              <a:t>Remove poorly trained models</a:t>
            </a:r>
          </a:p>
          <a:p>
            <a:pPr lvl="1"/>
            <a:r>
              <a:rPr lang="en-US" dirty="0"/>
              <a:t>Check critical conditions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8AC949D-A817-768C-A37F-D5453547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98BFB-C417-A022-3145-7785B49FB698}"/>
              </a:ext>
            </a:extLst>
          </p:cNvPr>
          <p:cNvSpPr/>
          <p:nvPr/>
        </p:nvSpPr>
        <p:spPr>
          <a:xfrm>
            <a:off x="9344024" y="5563671"/>
            <a:ext cx="1199882" cy="194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87D13A-AFCB-0CD3-6B44-08BC072BD222}"/>
              </a:ext>
            </a:extLst>
          </p:cNvPr>
          <p:cNvGrpSpPr/>
          <p:nvPr/>
        </p:nvGrpSpPr>
        <p:grpSpPr>
          <a:xfrm>
            <a:off x="7695933" y="2383364"/>
            <a:ext cx="4496067" cy="3405266"/>
            <a:chOff x="7695933" y="2383364"/>
            <a:chExt cx="4496067" cy="34052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6E3025-6ABB-2E4F-9873-D72751D91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5933" y="2383364"/>
              <a:ext cx="4496067" cy="337448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E41315-BC87-FA2E-A499-8B9442121165}"/>
                </a:ext>
              </a:extLst>
            </p:cNvPr>
            <p:cNvSpPr/>
            <p:nvPr/>
          </p:nvSpPr>
          <p:spPr>
            <a:xfrm rot="16200000">
              <a:off x="7334470" y="3973517"/>
              <a:ext cx="1199882" cy="19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3B168BB-E752-CF28-502F-E08E947DD06F}"/>
                    </a:ext>
                  </a:extLst>
                </p:cNvPr>
                <p:cNvSpPr txBox="1"/>
                <p:nvPr/>
              </p:nvSpPr>
              <p:spPr>
                <a:xfrm rot="16200000">
                  <a:off x="7677833" y="3803177"/>
                  <a:ext cx="4673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3B168BB-E752-CF28-502F-E08E947DD0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677833" y="3803177"/>
                  <a:ext cx="46730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127F41-05CD-57A2-CBB5-7EE0C553194E}"/>
                </a:ext>
              </a:extLst>
            </p:cNvPr>
            <p:cNvSpPr/>
            <p:nvPr/>
          </p:nvSpPr>
          <p:spPr>
            <a:xfrm>
              <a:off x="9377945" y="5545847"/>
              <a:ext cx="1199882" cy="19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CC365B5-A50D-2CFA-91F9-90E3D4D9004A}"/>
                    </a:ext>
                  </a:extLst>
                </p:cNvPr>
                <p:cNvSpPr txBox="1"/>
                <p:nvPr/>
              </p:nvSpPr>
              <p:spPr>
                <a:xfrm>
                  <a:off x="9624069" y="5480853"/>
                  <a:ext cx="7159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1400" dirty="0"/>
                    <a:t> [deg]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CC365B5-A50D-2CFA-91F9-90E3D4D90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4069" y="5480853"/>
                  <a:ext cx="715902" cy="307777"/>
                </a:xfrm>
                <a:prstGeom prst="rect">
                  <a:avLst/>
                </a:prstGeom>
                <a:blipFill>
                  <a:blip r:embed="rId4"/>
                  <a:stretch>
                    <a:fillRect t="-3846" r="-1724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47BA87-2F3A-2598-C9DC-60E1BAF290CD}"/>
                </a:ext>
              </a:extLst>
            </p:cNvPr>
            <p:cNvSpPr txBox="1"/>
            <p:nvPr/>
          </p:nvSpPr>
          <p:spPr>
            <a:xfrm>
              <a:off x="9377945" y="2383364"/>
              <a:ext cx="1132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FMV = 0.5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F9F654-841B-44F9-241F-C52CE2F26CCA}"/>
              </a:ext>
            </a:extLst>
          </p:cNvPr>
          <p:cNvGrpSpPr/>
          <p:nvPr/>
        </p:nvGrpSpPr>
        <p:grpSpPr>
          <a:xfrm>
            <a:off x="7276834" y="3346987"/>
            <a:ext cx="4496066" cy="3374487"/>
            <a:chOff x="2564518" y="2000702"/>
            <a:chExt cx="4496066" cy="33744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2A7CDE-EB9A-2505-F3D0-AA0A92544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64518" y="2000702"/>
              <a:ext cx="4496066" cy="337448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447E2B4-D343-3A3E-36AF-FFDD05BDA888}"/>
                    </a:ext>
                  </a:extLst>
                </p:cNvPr>
                <p:cNvSpPr txBox="1"/>
                <p:nvPr/>
              </p:nvSpPr>
              <p:spPr>
                <a:xfrm>
                  <a:off x="4177165" y="2000702"/>
                  <a:ext cx="1296610" cy="414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=160°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447E2B4-D343-3A3E-36AF-FFDD05BDA8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165" y="2000702"/>
                  <a:ext cx="1296610" cy="41459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B17E38-33C8-0619-0DD2-2859B4632E1F}"/>
                </a:ext>
              </a:extLst>
            </p:cNvPr>
            <p:cNvSpPr/>
            <p:nvPr/>
          </p:nvSpPr>
          <p:spPr>
            <a:xfrm>
              <a:off x="4249944" y="5171040"/>
              <a:ext cx="1199882" cy="19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377113D-66D6-0679-8C74-BEBF1DBF6420}"/>
                    </a:ext>
                  </a:extLst>
                </p:cNvPr>
                <p:cNvSpPr txBox="1"/>
                <p:nvPr/>
              </p:nvSpPr>
              <p:spPr>
                <a:xfrm>
                  <a:off x="4496068" y="5067412"/>
                  <a:ext cx="6039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𝐹𝑀𝑉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377113D-66D6-0679-8C74-BEBF1DBF6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068" y="5067412"/>
                  <a:ext cx="60394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69BD03-9F56-11CF-04BF-42471380CB32}"/>
                </a:ext>
              </a:extLst>
            </p:cNvPr>
            <p:cNvSpPr/>
            <p:nvPr/>
          </p:nvSpPr>
          <p:spPr>
            <a:xfrm rot="16200000">
              <a:off x="2200091" y="3657098"/>
              <a:ext cx="1199882" cy="19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E1F6BF7-504E-F393-E7A4-9D77C6960849}"/>
                    </a:ext>
                  </a:extLst>
                </p:cNvPr>
                <p:cNvSpPr txBox="1"/>
                <p:nvPr/>
              </p:nvSpPr>
              <p:spPr>
                <a:xfrm rot="16200000">
                  <a:off x="2529219" y="3486758"/>
                  <a:ext cx="4957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E1F6BF7-504E-F393-E7A4-9D77C69608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529219" y="3486758"/>
                  <a:ext cx="49577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3107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D74C-7145-9DF5-6496-F009FF45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Nominal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8385B2-667C-70C0-ADEE-7DEF81A7C4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1276" y="1482811"/>
                <a:ext cx="6162651" cy="5010064"/>
              </a:xfrm>
            </p:spPr>
            <p:txBody>
              <a:bodyPr/>
              <a:lstStyle/>
              <a:p>
                <a:r>
                  <a:rPr lang="en-US" b="0" dirty="0"/>
                  <a:t>Coefficient of Determination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Problem independent because normalized </a:t>
                </a:r>
              </a:p>
              <a:p>
                <a:pPr lvl="1"/>
                <a:r>
                  <a:rPr lang="en-US" dirty="0"/>
                  <a:t>Best focus when starting a new problem</a:t>
                </a:r>
              </a:p>
              <a:p>
                <a:r>
                  <a:rPr lang="en-US" dirty="0"/>
                  <a:t>Mean Square Error (MSE) (and RMSE)</a:t>
                </a:r>
              </a:p>
              <a:p>
                <a:pPr lvl="1"/>
                <a:r>
                  <a:rPr lang="en-US" dirty="0"/>
                  <a:t>Problem dependent </a:t>
                </a:r>
              </a:p>
              <a:p>
                <a:pPr lvl="1"/>
                <a:r>
                  <a:rPr lang="en-US" dirty="0"/>
                  <a:t>Punishes model with large residuals</a:t>
                </a:r>
              </a:p>
              <a:p>
                <a:r>
                  <a:rPr lang="en-US" dirty="0"/>
                  <a:t>Mean Absolute Error (MAE)</a:t>
                </a:r>
              </a:p>
              <a:p>
                <a:pPr lvl="1"/>
                <a:r>
                  <a:rPr lang="en-US" dirty="0"/>
                  <a:t>Problem dependent</a:t>
                </a:r>
              </a:p>
              <a:p>
                <a:pPr lvl="1"/>
                <a:r>
                  <a:rPr lang="en-US" dirty="0"/>
                  <a:t>Useful when a minimum level of accuracy is needed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8385B2-667C-70C0-ADEE-7DEF81A7C4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276" y="1482811"/>
                <a:ext cx="6162651" cy="5010064"/>
              </a:xfrm>
              <a:blipFill>
                <a:blip r:embed="rId3"/>
                <a:stretch>
                  <a:fillRect l="-1852" t="-2020" r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672621-6192-44B8-CBCD-A93B2CBE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97E964-1933-7878-0B26-D0D28699C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384139"/>
              </p:ext>
            </p:extLst>
          </p:nvPr>
        </p:nvGraphicFramePr>
        <p:xfrm>
          <a:off x="6483927" y="2802566"/>
          <a:ext cx="5626924" cy="188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6731">
                  <a:extLst>
                    <a:ext uri="{9D8B030D-6E8A-4147-A177-3AD203B41FA5}">
                      <a16:colId xmlns:a16="http://schemas.microsoft.com/office/drawing/2014/main" val="2015733859"/>
                    </a:ext>
                  </a:extLst>
                </a:gridCol>
                <a:gridCol w="1406731">
                  <a:extLst>
                    <a:ext uri="{9D8B030D-6E8A-4147-A177-3AD203B41FA5}">
                      <a16:colId xmlns:a16="http://schemas.microsoft.com/office/drawing/2014/main" val="2190918916"/>
                    </a:ext>
                  </a:extLst>
                </a:gridCol>
                <a:gridCol w="1406731">
                  <a:extLst>
                    <a:ext uri="{9D8B030D-6E8A-4147-A177-3AD203B41FA5}">
                      <a16:colId xmlns:a16="http://schemas.microsoft.com/office/drawing/2014/main" val="87158740"/>
                    </a:ext>
                  </a:extLst>
                </a:gridCol>
                <a:gridCol w="1406731">
                  <a:extLst>
                    <a:ext uri="{9D8B030D-6E8A-4147-A177-3AD203B41FA5}">
                      <a16:colId xmlns:a16="http://schemas.microsoft.com/office/drawing/2014/main" val="340108396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Model Name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R</a:t>
                      </a:r>
                      <a:r>
                        <a:rPr lang="en-US" sz="2000" u="none" strike="noStrike" baseline="30000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MAE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5643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Orion v0.60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0.987904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0.001463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0.015295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22415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Dropout NN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0.980539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0.002354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0.031824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64603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GPR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0.989308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0.001293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0.019891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640794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Polynomial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0.951147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0.005909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0.053855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3722038"/>
                  </a:ext>
                </a:extLst>
              </a:tr>
              <a:tr h="1988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SCGN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0.986672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0.001612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0.019879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96530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7A3A91B-1946-6EC2-76AD-1651F645A666}"/>
              </a:ext>
            </a:extLst>
          </p:cNvPr>
          <p:cNvSpPr txBox="1"/>
          <p:nvPr/>
        </p:nvSpPr>
        <p:spPr>
          <a:xfrm>
            <a:off x="7645045" y="2433234"/>
            <a:ext cx="3304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Nominal Metrics on Predicting C</a:t>
            </a:r>
            <a:r>
              <a:rPr lang="en-US" baseline="-25000" dirty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01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9DDDB3-5E92-8B73-84F2-70D9625F5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962" y="3429000"/>
            <a:ext cx="4276838" cy="3209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81D74C-7145-9DF5-6496-F009FF45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Interval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385B2-667C-70C0-ADEE-7DEF81A7C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6" y="1482811"/>
            <a:ext cx="5984931" cy="5010064"/>
          </a:xfrm>
        </p:spPr>
        <p:txBody>
          <a:bodyPr/>
          <a:lstStyle/>
          <a:p>
            <a:r>
              <a:rPr lang="en-US" dirty="0"/>
              <a:t>Pinball loss</a:t>
            </a:r>
          </a:p>
          <a:p>
            <a:pPr lvl="1"/>
            <a:r>
              <a:rPr lang="en-US" dirty="0"/>
              <a:t>“MAE” at a given percentile</a:t>
            </a:r>
          </a:p>
          <a:p>
            <a:pPr lvl="1"/>
            <a:r>
              <a:rPr lang="en-US" dirty="0"/>
              <a:t>Useful when a given percentile is important</a:t>
            </a:r>
          </a:p>
          <a:p>
            <a:r>
              <a:rPr lang="en-US" dirty="0"/>
              <a:t>Calibration </a:t>
            </a:r>
          </a:p>
          <a:p>
            <a:pPr lvl="1"/>
            <a:r>
              <a:rPr lang="en-US" dirty="0"/>
              <a:t>Difference between the observed and expected Cumulative Distribution Function (CDF)</a:t>
            </a:r>
          </a:p>
          <a:p>
            <a:r>
              <a:rPr lang="en-US" dirty="0"/>
              <a:t>Sharpness </a:t>
            </a:r>
          </a:p>
          <a:p>
            <a:pPr lvl="1"/>
            <a:r>
              <a:rPr lang="en-US" dirty="0"/>
              <a:t>Average variance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7BA3B-0D20-019D-D528-3275DFB1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358A19-2897-8E9E-E994-30FB571E2661}"/>
              </a:ext>
            </a:extLst>
          </p:cNvPr>
          <p:cNvGrpSpPr/>
          <p:nvPr/>
        </p:nvGrpSpPr>
        <p:grpSpPr>
          <a:xfrm>
            <a:off x="6988830" y="219052"/>
            <a:ext cx="4364969" cy="3277960"/>
            <a:chOff x="6988830" y="219052"/>
            <a:chExt cx="4364969" cy="32779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1A56E4-D386-D07D-3F41-19550B8BF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6961" y="219052"/>
              <a:ext cx="4276838" cy="320994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4318AB-2E88-0011-46A6-E6995DB228F5}"/>
                </a:ext>
              </a:extLst>
            </p:cNvPr>
            <p:cNvSpPr txBox="1"/>
            <p:nvPr/>
          </p:nvSpPr>
          <p:spPr>
            <a:xfrm>
              <a:off x="8540039" y="219052"/>
              <a:ext cx="1132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FMV = 6.0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FE81A1-E752-5CE5-F4C9-46611B473D1F}"/>
                </a:ext>
              </a:extLst>
            </p:cNvPr>
            <p:cNvSpPr/>
            <p:nvPr/>
          </p:nvSpPr>
          <p:spPr>
            <a:xfrm rot="16200000">
              <a:off x="6607763" y="1985661"/>
              <a:ext cx="1199882" cy="19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C68D023-DB8E-6DCD-DC42-DBE7A5F4290B}"/>
                    </a:ext>
                  </a:extLst>
                </p:cNvPr>
                <p:cNvSpPr txBox="1"/>
                <p:nvPr/>
              </p:nvSpPr>
              <p:spPr>
                <a:xfrm rot="16200000">
                  <a:off x="6802208" y="1804037"/>
                  <a:ext cx="765146" cy="3919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𝑐𝑔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C68D023-DB8E-6DCD-DC42-DBE7A5F429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802208" y="1804037"/>
                  <a:ext cx="765146" cy="391902"/>
                </a:xfrm>
                <a:prstGeom prst="rect">
                  <a:avLst/>
                </a:prstGeom>
                <a:blipFill>
                  <a:blip r:embed="rId4"/>
                  <a:stretch>
                    <a:fillRect r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F473FE-7A78-6BC5-DFC7-9BE42A7898C6}"/>
                </a:ext>
              </a:extLst>
            </p:cNvPr>
            <p:cNvSpPr/>
            <p:nvPr/>
          </p:nvSpPr>
          <p:spPr>
            <a:xfrm>
              <a:off x="8759516" y="3250939"/>
              <a:ext cx="1199882" cy="19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54B1351-A821-7BE8-F759-0434AF1299F4}"/>
                    </a:ext>
                  </a:extLst>
                </p:cNvPr>
                <p:cNvSpPr txBox="1"/>
                <p:nvPr/>
              </p:nvSpPr>
              <p:spPr>
                <a:xfrm>
                  <a:off x="8915051" y="3127680"/>
                  <a:ext cx="8697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dirty="0"/>
                    <a:t> [deg]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54B1351-A821-7BE8-F759-0434AF1299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5051" y="3127680"/>
                  <a:ext cx="869725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6667" r="-428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B04C1-580E-855B-8723-AB04A9E7A720}"/>
              </a:ext>
            </a:extLst>
          </p:cNvPr>
          <p:cNvSpPr/>
          <p:nvPr/>
        </p:nvSpPr>
        <p:spPr>
          <a:xfrm rot="16200000">
            <a:off x="6590253" y="4968293"/>
            <a:ext cx="1386780" cy="194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D0F1C0-2262-A236-1505-EE5AF328F063}"/>
              </a:ext>
            </a:extLst>
          </p:cNvPr>
          <p:cNvSpPr/>
          <p:nvPr/>
        </p:nvSpPr>
        <p:spPr>
          <a:xfrm>
            <a:off x="8540039" y="6438811"/>
            <a:ext cx="1386780" cy="194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E249C-A0F2-4070-CFEC-09DA5430585C}"/>
              </a:ext>
            </a:extLst>
          </p:cNvPr>
          <p:cNvSpPr txBox="1"/>
          <p:nvPr/>
        </p:nvSpPr>
        <p:spPr>
          <a:xfrm>
            <a:off x="7871423" y="3429000"/>
            <a:ext cx="268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Calibration Curves for </a:t>
            </a:r>
            <a:r>
              <a:rPr lang="en-US" dirty="0" err="1"/>
              <a:t>C</a:t>
            </a:r>
            <a:r>
              <a:rPr lang="en-US" baseline="-25000" dirty="0" err="1"/>
              <a:t>m,cg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36350F-AD4E-4877-43A9-1B7C62151881}"/>
              </a:ext>
            </a:extLst>
          </p:cNvPr>
          <p:cNvSpPr txBox="1"/>
          <p:nvPr/>
        </p:nvSpPr>
        <p:spPr>
          <a:xfrm>
            <a:off x="8616026" y="6351235"/>
            <a:ext cx="146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CDF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690E6E-304C-C092-292C-8FAC1DDC15B8}"/>
              </a:ext>
            </a:extLst>
          </p:cNvPr>
          <p:cNvSpPr txBox="1"/>
          <p:nvPr/>
        </p:nvSpPr>
        <p:spPr>
          <a:xfrm rot="16200000">
            <a:off x="6453171" y="4849307"/>
            <a:ext cx="150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 CDF</a:t>
            </a:r>
          </a:p>
        </p:txBody>
      </p:sp>
    </p:spTree>
    <p:extLst>
      <p:ext uri="{BB962C8B-B14F-4D97-AF65-F5344CB8AC3E}">
        <p14:creationId xmlns:p14="http://schemas.microsoft.com/office/powerpoint/2010/main" val="89387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D086-98FC-BA43-A143-B6BC7D86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EB31-6E8B-4F4F-9FAF-99AA5A8E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6" y="1409658"/>
            <a:ext cx="11785380" cy="5448342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What are Aerodynamic Databases?</a:t>
            </a:r>
          </a:p>
          <a:p>
            <a:pPr lvl="1"/>
            <a:r>
              <a:rPr lang="en-US" sz="3200" dirty="0"/>
              <a:t>What should our database cover?</a:t>
            </a:r>
          </a:p>
          <a:p>
            <a:pPr lvl="1"/>
            <a:r>
              <a:rPr lang="en-US" sz="3200" dirty="0"/>
              <a:t>How is Uncertainty Quantification (UQ) Determined? </a:t>
            </a:r>
          </a:p>
          <a:p>
            <a:pPr lvl="2"/>
            <a:r>
              <a:rPr lang="en-US" sz="2800" dirty="0"/>
              <a:t>Term-based UQ by inspection vs data-driven UQ</a:t>
            </a:r>
          </a:p>
          <a:p>
            <a:pPr lvl="1"/>
            <a:r>
              <a:rPr lang="en-US" sz="3200" dirty="0"/>
              <a:t>Making the Comparison</a:t>
            </a:r>
          </a:p>
          <a:p>
            <a:pPr lvl="2"/>
            <a:r>
              <a:rPr lang="en-US" sz="2800" dirty="0"/>
              <a:t>Plotting, model metrics, point density, and aerodynamic performance</a:t>
            </a:r>
          </a:p>
          <a:p>
            <a:pPr lvl="1"/>
            <a:r>
              <a:rPr lang="en-US" sz="3200" dirty="0"/>
              <a:t>Final thoughts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1CA01-8E05-9506-128C-7EBD592F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0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D74C-7145-9DF5-6496-F009FF45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Modifying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385B2-667C-70C0-ADEE-7DEF81A7C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Metrics have an implicit bias of performance where data density is highest</a:t>
            </a:r>
          </a:p>
          <a:p>
            <a:r>
              <a:rPr lang="en-US" dirty="0"/>
              <a:t>Usually this corresponds to the region of most interest and is acceptable </a:t>
            </a:r>
          </a:p>
          <a:p>
            <a:r>
              <a:rPr lang="en-US" dirty="0"/>
              <a:t>What if this is not the case or the data are uniform?</a:t>
            </a:r>
          </a:p>
          <a:p>
            <a:r>
              <a:rPr lang="en-US" dirty="0"/>
              <a:t>Goes back to how the database is being used</a:t>
            </a:r>
          </a:p>
          <a:p>
            <a:r>
              <a:rPr lang="en-US" dirty="0"/>
              <a:t>Want highlight model performance where it is most important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74CB1-07B7-7E27-9A4A-30E2638A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84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D74C-7145-9DF5-6496-F009FF45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Weighting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385B2-667C-70C0-ADEE-7DEF81A7C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where we want to stress performance</a:t>
            </a:r>
          </a:p>
          <a:p>
            <a:pPr lvl="1"/>
            <a:r>
              <a:rPr lang="en-US" dirty="0"/>
              <a:t>During EDL, usually at a trim angle of attack </a:t>
            </a:r>
          </a:p>
          <a:p>
            <a:r>
              <a:rPr lang="en-US" dirty="0"/>
              <a:t>Modify metrics by using their weighted form</a:t>
            </a:r>
          </a:p>
          <a:p>
            <a:pPr lvl="1"/>
            <a:r>
              <a:rPr lang="en-US" dirty="0"/>
              <a:t>WMSE, WMAE, weighted sharpness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110E491-E1B8-0E13-AD56-329B1A75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2B37FE-A1CF-EB59-682A-0379B18CE5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63065" y="3327340"/>
            <a:ext cx="4439387" cy="33319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AC4058-D24B-2612-2991-FA54CC38195F}"/>
              </a:ext>
            </a:extLst>
          </p:cNvPr>
          <p:cNvSpPr txBox="1"/>
          <p:nvPr/>
        </p:nvSpPr>
        <p:spPr>
          <a:xfrm>
            <a:off x="2122098" y="3330722"/>
            <a:ext cx="239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 Nominal Trim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EA37B0-531C-E694-E9A2-F5FAD234E628}"/>
              </a:ext>
            </a:extLst>
          </p:cNvPr>
          <p:cNvGrpSpPr/>
          <p:nvPr/>
        </p:nvGrpSpPr>
        <p:grpSpPr>
          <a:xfrm>
            <a:off x="7050343" y="3327340"/>
            <a:ext cx="4442114" cy="3344918"/>
            <a:chOff x="7050343" y="3327340"/>
            <a:chExt cx="4442114" cy="3344918"/>
          </a:xfrm>
        </p:grpSpPr>
        <p:pic>
          <p:nvPicPr>
            <p:cNvPr id="7" name="Picture 6" descr="Chart, histogram&#10;&#10;Description automatically generated">
              <a:extLst>
                <a:ext uri="{FF2B5EF4-FFF2-40B4-BE49-F238E27FC236}">
                  <a16:creationId xmlns:a16="http://schemas.microsoft.com/office/drawing/2014/main" id="{2DF8E0F9-E185-8984-D9A3-47F2900E5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3069" y="3329747"/>
              <a:ext cx="4439388" cy="33295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2E153E-D0C5-E680-23B4-E859117249EF}"/>
                </a:ext>
              </a:extLst>
            </p:cNvPr>
            <p:cNvSpPr txBox="1"/>
            <p:nvPr/>
          </p:nvSpPr>
          <p:spPr>
            <a:xfrm>
              <a:off x="8533836" y="3327340"/>
              <a:ext cx="1319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Dropout NN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B36882-97DF-3EA8-9987-70CFBB6A23F9}"/>
                </a:ext>
              </a:extLst>
            </p:cNvPr>
            <p:cNvSpPr/>
            <p:nvPr/>
          </p:nvSpPr>
          <p:spPr>
            <a:xfrm>
              <a:off x="8456423" y="6455139"/>
              <a:ext cx="1199882" cy="19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0F6A8FA-5B2A-6CCB-D859-7947CF582234}"/>
                    </a:ext>
                  </a:extLst>
                </p:cNvPr>
                <p:cNvSpPr txBox="1"/>
                <p:nvPr/>
              </p:nvSpPr>
              <p:spPr>
                <a:xfrm>
                  <a:off x="8702547" y="6364481"/>
                  <a:ext cx="6039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𝐹𝑀𝑉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0F6A8FA-5B2A-6CCB-D859-7947CF5822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2547" y="6364481"/>
                  <a:ext cx="603948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E4FFDC-0661-EFE7-613B-A8D6E3CE1624}"/>
                </a:ext>
              </a:extLst>
            </p:cNvPr>
            <p:cNvSpPr/>
            <p:nvPr/>
          </p:nvSpPr>
          <p:spPr>
            <a:xfrm rot="16200000">
              <a:off x="6662676" y="4954167"/>
              <a:ext cx="1199882" cy="19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F72A940-1575-F5BE-1C03-DD3802C0FC87}"/>
                    </a:ext>
                  </a:extLst>
                </p:cNvPr>
                <p:cNvSpPr txBox="1"/>
                <p:nvPr/>
              </p:nvSpPr>
              <p:spPr>
                <a:xfrm rot="16200000">
                  <a:off x="6800146" y="4808647"/>
                  <a:ext cx="8697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dirty="0"/>
                    <a:t> [deg]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F72A940-1575-F5BE-1C03-DD3802C0FC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800146" y="4808647"/>
                  <a:ext cx="86972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000" t="-5797" r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C25A2-151C-F8A3-F763-829A2A8ED6B0}"/>
              </a:ext>
            </a:extLst>
          </p:cNvPr>
          <p:cNvSpPr/>
          <p:nvPr/>
        </p:nvSpPr>
        <p:spPr>
          <a:xfrm>
            <a:off x="2864276" y="6455139"/>
            <a:ext cx="1199882" cy="194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F5A492-AB1D-0486-DD08-9201BDFD61BD}"/>
                  </a:ext>
                </a:extLst>
              </p:cNvPr>
              <p:cNvSpPr txBox="1"/>
              <p:nvPr/>
            </p:nvSpPr>
            <p:spPr>
              <a:xfrm>
                <a:off x="3110400" y="6364481"/>
                <a:ext cx="603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𝐹𝑀𝑉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F5A492-AB1D-0486-DD08-9201BDFD6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00" y="6364481"/>
                <a:ext cx="6039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65A2E7E6-1EC7-DCA1-5B19-DBB4F35D1499}"/>
              </a:ext>
            </a:extLst>
          </p:cNvPr>
          <p:cNvSpPr/>
          <p:nvPr/>
        </p:nvSpPr>
        <p:spPr>
          <a:xfrm rot="16200000">
            <a:off x="772216" y="4954167"/>
            <a:ext cx="1199882" cy="194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0C8D44-E683-9322-0418-0B235C4316E5}"/>
                  </a:ext>
                </a:extLst>
              </p:cNvPr>
              <p:cNvSpPr txBox="1"/>
              <p:nvPr/>
            </p:nvSpPr>
            <p:spPr>
              <a:xfrm rot="16200000">
                <a:off x="896716" y="4808647"/>
                <a:ext cx="869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[deg]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A0C8D44-E683-9322-0418-0B235C431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96716" y="4808647"/>
                <a:ext cx="869725" cy="369332"/>
              </a:xfrm>
              <a:prstGeom prst="rect">
                <a:avLst/>
              </a:prstGeom>
              <a:blipFill>
                <a:blip r:embed="rId7"/>
                <a:stretch>
                  <a:fillRect l="-6667" t="-5797" r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56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95EA-DF40-73A8-058B-57FDA7BF2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9C4CC-265B-A937-09B2-3DDA9E095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Traditionally Constructed Orion v0.60 database tends to preform best overall</a:t>
            </a:r>
          </a:p>
          <a:p>
            <a:r>
              <a:rPr lang="en-US" dirty="0"/>
              <a:t>SCGN tends to do best on interval metrics</a:t>
            </a:r>
          </a:p>
          <a:p>
            <a:r>
              <a:rPr lang="en-US" dirty="0"/>
              <a:t>Machine Learning methods not “tuned”</a:t>
            </a:r>
          </a:p>
          <a:p>
            <a:pPr lvl="1"/>
            <a:r>
              <a:rPr lang="en-US" dirty="0"/>
              <a:t>Reasonable hyperparameters picked to focus on “how to compare”</a:t>
            </a:r>
          </a:p>
          <a:p>
            <a:r>
              <a:rPr lang="en-US" dirty="0"/>
              <a:t>Need to find a way to subdivide parameter space based on underlying physics</a:t>
            </a:r>
          </a:p>
          <a:p>
            <a:pPr lvl="1"/>
            <a:r>
              <a:rPr lang="en-US" dirty="0"/>
              <a:t>While maintaining desirable behavior on the boundaries </a:t>
            </a:r>
          </a:p>
          <a:p>
            <a:r>
              <a:rPr lang="en-US" dirty="0"/>
              <a:t>Data-driven UQ not ready to replace UQ by inspection for final product</a:t>
            </a:r>
          </a:p>
          <a:p>
            <a:pPr lvl="1"/>
            <a:r>
              <a:rPr lang="en-US" dirty="0"/>
              <a:t>Long term: a way to combine these should be developed</a:t>
            </a:r>
          </a:p>
          <a:p>
            <a:r>
              <a:rPr lang="en-US" dirty="0"/>
              <a:t>Data-driven UQ can be used during “data generation” to inform where to gather data</a:t>
            </a:r>
          </a:p>
          <a:p>
            <a:pPr lvl="1"/>
            <a:r>
              <a:rPr lang="en-US" dirty="0"/>
              <a:t>Minutes to generate the 80% answer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7E7F2-BC68-C233-28D2-9996C135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61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95EA-DF40-73A8-058B-57FDA7BF2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9C4CC-265B-A937-09B2-3DDA9E095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your data/acceptable level of performance</a:t>
            </a:r>
          </a:p>
          <a:p>
            <a:r>
              <a:rPr lang="en-US" dirty="0"/>
              <a:t>Know what you care about/how the model will be used</a:t>
            </a:r>
          </a:p>
          <a:p>
            <a:r>
              <a:rPr lang="en-US" dirty="0"/>
              <a:t>Data-driven UQ is great until it is not</a:t>
            </a:r>
          </a:p>
          <a:p>
            <a:pPr lvl="1"/>
            <a:r>
              <a:rPr lang="en-US" dirty="0"/>
              <a:t>Ad-hoc methods to include uncertainties not covered by the data</a:t>
            </a:r>
          </a:p>
          <a:p>
            <a:r>
              <a:rPr lang="en-US" dirty="0"/>
              <a:t>Numeric metrics only practical way to compare models</a:t>
            </a:r>
          </a:p>
          <a:p>
            <a:pPr lvl="1"/>
            <a:r>
              <a:rPr lang="en-US" dirty="0"/>
              <a:t>Make sure they capture what you want them to capture</a:t>
            </a:r>
          </a:p>
          <a:p>
            <a:pPr lvl="1"/>
            <a:r>
              <a:rPr lang="en-US" dirty="0"/>
              <a:t>Adjust them as needed for problem specific needs</a:t>
            </a:r>
          </a:p>
          <a:p>
            <a:pPr lvl="2"/>
            <a:r>
              <a:rPr lang="en-US" dirty="0"/>
              <a:t>Weight regions of interest</a:t>
            </a:r>
          </a:p>
          <a:p>
            <a:pPr lvl="2"/>
            <a:r>
              <a:rPr lang="en-US" dirty="0"/>
              <a:t>Collect more data where it’s needed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7E7F2-BC68-C233-28D2-9996C135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3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D06B-9FDD-4770-F329-B93B84E6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Aerodynamic Databases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EB5BF-32E3-CAC9-6CE5-4012B2D7C6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Generally, some “function” with flow parameters as inputs and force and moment coefficients as outputs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flow parameters like Mach Number, angle of attack, temperature etc.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forces and moments such as lift, drag and pitching moment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represents the uncertainty  </a:t>
                </a:r>
              </a:p>
              <a:p>
                <a:r>
                  <a:rPr lang="en-US" dirty="0"/>
                  <a:t>Wide variety of uses: </a:t>
                </a:r>
              </a:p>
              <a:p>
                <a:pPr lvl="1"/>
                <a:r>
                  <a:rPr lang="en-US" dirty="0">
                    <a:solidFill>
                      <a:srgbClr val="90231C"/>
                    </a:solidFill>
                  </a:rPr>
                  <a:t>Guidance and Navigation</a:t>
                </a:r>
              </a:p>
              <a:p>
                <a:pPr lvl="1"/>
                <a:r>
                  <a:rPr lang="en-US" dirty="0"/>
                  <a:t>Controls development</a:t>
                </a:r>
              </a:p>
              <a:p>
                <a:pPr lvl="1"/>
                <a:r>
                  <a:rPr lang="en-US" dirty="0"/>
                  <a:t>Loads analysis</a:t>
                </a:r>
              </a:p>
              <a:p>
                <a:r>
                  <a:rPr lang="en-US" dirty="0"/>
                  <a:t>Often lookup tables and simple functions used </a:t>
                </a:r>
              </a:p>
              <a:p>
                <a:pPr lvl="1"/>
                <a:r>
                  <a:rPr lang="en-US" dirty="0"/>
                  <a:t>Need to make it practical to incorporate in “downstream” analysis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EB5BF-32E3-CAC9-6CE5-4012B2D7C6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4" t="-2778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0777D-EC45-D562-40C4-CEA2CAD2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9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D06B-9FDD-4770-F329-B93B84E6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Aerodynamic Databases: Orion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EB5BF-32E3-CAC9-6CE5-4012B2D7C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5" y="1482811"/>
            <a:ext cx="11367141" cy="5010064"/>
          </a:xfrm>
        </p:spPr>
        <p:txBody>
          <a:bodyPr/>
          <a:lstStyle/>
          <a:p>
            <a:r>
              <a:rPr lang="en-US" dirty="0"/>
              <a:t>Database of interest today is simplified Orion EDL force and moment database used in trajectory analysis</a:t>
            </a:r>
          </a:p>
          <a:p>
            <a:r>
              <a:rPr lang="en-US" dirty="0"/>
              <a:t>Going to compare 4 models to Orion v0.60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9DFEDD-D610-0B53-F759-51B0A1FCDCB9}"/>
              </a:ext>
            </a:extLst>
          </p:cNvPr>
          <p:cNvGrpSpPr/>
          <p:nvPr/>
        </p:nvGrpSpPr>
        <p:grpSpPr>
          <a:xfrm>
            <a:off x="2121942" y="3263084"/>
            <a:ext cx="8540264" cy="2961220"/>
            <a:chOff x="583858" y="1482811"/>
            <a:chExt cx="10769942" cy="466887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5DF6A81-E18C-2871-43D4-39F55FFA51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7286" y="1482811"/>
              <a:ext cx="3008376" cy="4668870"/>
            </a:xfrm>
            <a:custGeom>
              <a:avLst/>
              <a:gdLst>
                <a:gd name="connsiteX0" fmla="*/ 342906 w 1747527"/>
                <a:gd name="connsiteY0" fmla="*/ 225 h 2712934"/>
                <a:gd name="connsiteX1" fmla="*/ 406179 w 1747527"/>
                <a:gd name="connsiteY1" fmla="*/ 23263 h 2712934"/>
                <a:gd name="connsiteX2" fmla="*/ 406407 w 1747527"/>
                <a:gd name="connsiteY2" fmla="*/ 23495 h 2712934"/>
                <a:gd name="connsiteX3" fmla="*/ 406407 w 1747527"/>
                <a:gd name="connsiteY3" fmla="*/ 20321 h 2712934"/>
                <a:gd name="connsiteX4" fmla="*/ 1747527 w 1747527"/>
                <a:gd name="connsiteY4" fmla="*/ 863604 h 2712934"/>
                <a:gd name="connsiteX5" fmla="*/ 1747527 w 1747527"/>
                <a:gd name="connsiteY5" fmla="*/ 1845730 h 2712934"/>
                <a:gd name="connsiteX6" fmla="*/ 431836 w 1747527"/>
                <a:gd name="connsiteY6" fmla="*/ 2673024 h 2712934"/>
                <a:gd name="connsiteX7" fmla="*/ 412660 w 1747527"/>
                <a:gd name="connsiteY7" fmla="*/ 2692385 h 2712934"/>
                <a:gd name="connsiteX8" fmla="*/ 349679 w 1747527"/>
                <a:gd name="connsiteY8" fmla="*/ 2712086 h 2712934"/>
                <a:gd name="connsiteX9" fmla="*/ 6 w 1747527"/>
                <a:gd name="connsiteY9" fmla="*/ 1349364 h 2712934"/>
                <a:gd name="connsiteX10" fmla="*/ 342906 w 1747527"/>
                <a:gd name="connsiteY10" fmla="*/ 225 h 2712934"/>
                <a:gd name="connsiteX0" fmla="*/ 342906 w 1747527"/>
                <a:gd name="connsiteY0" fmla="*/ 225 h 2712934"/>
                <a:gd name="connsiteX1" fmla="*/ 406179 w 1747527"/>
                <a:gd name="connsiteY1" fmla="*/ 23263 h 2712934"/>
                <a:gd name="connsiteX2" fmla="*/ 406407 w 1747527"/>
                <a:gd name="connsiteY2" fmla="*/ 23495 h 2712934"/>
                <a:gd name="connsiteX3" fmla="*/ 1747527 w 1747527"/>
                <a:gd name="connsiteY3" fmla="*/ 863604 h 2712934"/>
                <a:gd name="connsiteX4" fmla="*/ 1747527 w 1747527"/>
                <a:gd name="connsiteY4" fmla="*/ 1845730 h 2712934"/>
                <a:gd name="connsiteX5" fmla="*/ 431836 w 1747527"/>
                <a:gd name="connsiteY5" fmla="*/ 2673024 h 2712934"/>
                <a:gd name="connsiteX6" fmla="*/ 412660 w 1747527"/>
                <a:gd name="connsiteY6" fmla="*/ 2692385 h 2712934"/>
                <a:gd name="connsiteX7" fmla="*/ 349679 w 1747527"/>
                <a:gd name="connsiteY7" fmla="*/ 2712086 h 2712934"/>
                <a:gd name="connsiteX8" fmla="*/ 6 w 1747527"/>
                <a:gd name="connsiteY8" fmla="*/ 1349364 h 2712934"/>
                <a:gd name="connsiteX9" fmla="*/ 342906 w 1747527"/>
                <a:gd name="connsiteY9" fmla="*/ 225 h 2712934"/>
                <a:gd name="connsiteX0" fmla="*/ 342906 w 1747527"/>
                <a:gd name="connsiteY0" fmla="*/ 225 h 2712086"/>
                <a:gd name="connsiteX1" fmla="*/ 406179 w 1747527"/>
                <a:gd name="connsiteY1" fmla="*/ 23263 h 2712086"/>
                <a:gd name="connsiteX2" fmla="*/ 406407 w 1747527"/>
                <a:gd name="connsiteY2" fmla="*/ 23495 h 2712086"/>
                <a:gd name="connsiteX3" fmla="*/ 1747527 w 1747527"/>
                <a:gd name="connsiteY3" fmla="*/ 863604 h 2712086"/>
                <a:gd name="connsiteX4" fmla="*/ 1747527 w 1747527"/>
                <a:gd name="connsiteY4" fmla="*/ 1845730 h 2712086"/>
                <a:gd name="connsiteX5" fmla="*/ 431836 w 1747527"/>
                <a:gd name="connsiteY5" fmla="*/ 2673024 h 2712086"/>
                <a:gd name="connsiteX6" fmla="*/ 349679 w 1747527"/>
                <a:gd name="connsiteY6" fmla="*/ 2712086 h 2712086"/>
                <a:gd name="connsiteX7" fmla="*/ 6 w 1747527"/>
                <a:gd name="connsiteY7" fmla="*/ 1349364 h 2712086"/>
                <a:gd name="connsiteX8" fmla="*/ 342906 w 1747527"/>
                <a:gd name="connsiteY8" fmla="*/ 225 h 2712086"/>
                <a:gd name="connsiteX0" fmla="*/ 342906 w 1747527"/>
                <a:gd name="connsiteY0" fmla="*/ 225 h 2712086"/>
                <a:gd name="connsiteX1" fmla="*/ 406179 w 1747527"/>
                <a:gd name="connsiteY1" fmla="*/ 23263 h 2712086"/>
                <a:gd name="connsiteX2" fmla="*/ 406407 w 1747527"/>
                <a:gd name="connsiteY2" fmla="*/ 23495 h 2712086"/>
                <a:gd name="connsiteX3" fmla="*/ 1747527 w 1747527"/>
                <a:gd name="connsiteY3" fmla="*/ 863604 h 2712086"/>
                <a:gd name="connsiteX4" fmla="*/ 1747527 w 1747527"/>
                <a:gd name="connsiteY4" fmla="*/ 1845730 h 2712086"/>
                <a:gd name="connsiteX5" fmla="*/ 431836 w 1747527"/>
                <a:gd name="connsiteY5" fmla="*/ 2673024 h 2712086"/>
                <a:gd name="connsiteX6" fmla="*/ 349679 w 1747527"/>
                <a:gd name="connsiteY6" fmla="*/ 2712086 h 2712086"/>
                <a:gd name="connsiteX7" fmla="*/ 6 w 1747527"/>
                <a:gd name="connsiteY7" fmla="*/ 1349364 h 2712086"/>
                <a:gd name="connsiteX8" fmla="*/ 342906 w 1747527"/>
                <a:gd name="connsiteY8" fmla="*/ 225 h 271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7527" h="2712086">
                  <a:moveTo>
                    <a:pt x="342906" y="225"/>
                  </a:moveTo>
                  <a:cubicBezTo>
                    <a:pt x="364039" y="-1477"/>
                    <a:pt x="385246" y="6508"/>
                    <a:pt x="406179" y="23263"/>
                  </a:cubicBezTo>
                  <a:lnTo>
                    <a:pt x="406407" y="23495"/>
                  </a:lnTo>
                  <a:lnTo>
                    <a:pt x="1747527" y="863604"/>
                  </a:lnTo>
                  <a:lnTo>
                    <a:pt x="1747527" y="1845730"/>
                  </a:lnTo>
                  <a:lnTo>
                    <a:pt x="431836" y="2673024"/>
                  </a:lnTo>
                  <a:cubicBezTo>
                    <a:pt x="404450" y="2686045"/>
                    <a:pt x="390515" y="2702427"/>
                    <a:pt x="349679" y="2712086"/>
                  </a:cubicBezTo>
                  <a:cubicBezTo>
                    <a:pt x="180622" y="2684814"/>
                    <a:pt x="1135" y="1814887"/>
                    <a:pt x="6" y="1349364"/>
                  </a:cubicBezTo>
                  <a:cubicBezTo>
                    <a:pt x="-1123" y="883842"/>
                    <a:pt x="173847" y="13842"/>
                    <a:pt x="342906" y="225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4892C0-B26A-D1AD-B4A9-8487194E4B87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 flipV="1">
              <a:off x="8375662" y="3846716"/>
              <a:ext cx="1283974" cy="813529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A40D1D5-2CCC-A82D-9780-E05FF1EFFBAD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8375662" y="2969510"/>
              <a:ext cx="1283974" cy="819014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41F3DF-F7A2-1DE7-C491-249467192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9154" y="3817246"/>
              <a:ext cx="6408135" cy="2947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FF64363-8C7D-3023-E6B7-1412585486A5}"/>
                </a:ext>
              </a:extLst>
            </p:cNvPr>
            <p:cNvGrpSpPr/>
            <p:nvPr/>
          </p:nvGrpSpPr>
          <p:grpSpPr>
            <a:xfrm>
              <a:off x="6646284" y="3966464"/>
              <a:ext cx="365764" cy="365760"/>
              <a:chOff x="5288892" y="3979793"/>
              <a:chExt cx="365764" cy="36576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F14D3C8-EFD3-8BFC-02EA-705B61986861}"/>
                  </a:ext>
                </a:extLst>
              </p:cNvPr>
              <p:cNvSpPr/>
              <p:nvPr/>
            </p:nvSpPr>
            <p:spPr>
              <a:xfrm>
                <a:off x="5288894" y="3979793"/>
                <a:ext cx="365760" cy="365760"/>
              </a:xfrm>
              <a:prstGeom prst="ellipse">
                <a:avLst/>
              </a:prstGeom>
              <a:solidFill>
                <a:srgbClr val="FFE6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ie 26">
                <a:extLst>
                  <a:ext uri="{FF2B5EF4-FFF2-40B4-BE49-F238E27FC236}">
                    <a16:creationId xmlns:a16="http://schemas.microsoft.com/office/drawing/2014/main" id="{4A43A586-34D8-4301-D572-90B797FBEBD2}"/>
                  </a:ext>
                </a:extLst>
              </p:cNvPr>
              <p:cNvSpPr/>
              <p:nvPr/>
            </p:nvSpPr>
            <p:spPr>
              <a:xfrm>
                <a:off x="5288896" y="3979793"/>
                <a:ext cx="365760" cy="365760"/>
              </a:xfrm>
              <a:prstGeom prst="pie">
                <a:avLst>
                  <a:gd name="adj1" fmla="val 5426441"/>
                  <a:gd name="adj2" fmla="val 108250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Pie 27">
                <a:extLst>
                  <a:ext uri="{FF2B5EF4-FFF2-40B4-BE49-F238E27FC236}">
                    <a16:creationId xmlns:a16="http://schemas.microsoft.com/office/drawing/2014/main" id="{F1C02BEB-95D7-BF19-7BF4-A187343F13D2}"/>
                  </a:ext>
                </a:extLst>
              </p:cNvPr>
              <p:cNvSpPr/>
              <p:nvPr/>
            </p:nvSpPr>
            <p:spPr>
              <a:xfrm rot="10800000">
                <a:off x="5288892" y="3979793"/>
                <a:ext cx="365760" cy="365760"/>
              </a:xfrm>
              <a:prstGeom prst="pie">
                <a:avLst>
                  <a:gd name="adj1" fmla="val 5426441"/>
                  <a:gd name="adj2" fmla="val 108250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A8641224-3553-915A-A49D-5B13CBC6BFC8}"/>
                </a:ext>
              </a:extLst>
            </p:cNvPr>
            <p:cNvSpPr/>
            <p:nvPr/>
          </p:nvSpPr>
          <p:spPr>
            <a:xfrm rot="19833153">
              <a:off x="583858" y="4274495"/>
              <a:ext cx="2864791" cy="582512"/>
            </a:xfrm>
            <a:prstGeom prst="rightArrow">
              <a:avLst>
                <a:gd name="adj1" fmla="val 50000"/>
                <a:gd name="adj2" fmla="val 65945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Airflow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7B8FF4-5A6B-7EE0-01BA-AA6D9E7E918A}"/>
                </a:ext>
              </a:extLst>
            </p:cNvPr>
            <p:cNvSpPr txBox="1"/>
            <p:nvPr/>
          </p:nvSpPr>
          <p:spPr>
            <a:xfrm>
              <a:off x="8802242" y="5013613"/>
              <a:ext cx="2551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Center of mass</a:t>
              </a: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27D2E3B9-8458-1D1C-9A08-AD50089D6E86}"/>
                </a:ext>
              </a:extLst>
            </p:cNvPr>
            <p:cNvSpPr/>
            <p:nvPr/>
          </p:nvSpPr>
          <p:spPr>
            <a:xfrm>
              <a:off x="2254512" y="2975668"/>
              <a:ext cx="1828800" cy="1828800"/>
            </a:xfrm>
            <a:prstGeom prst="arc">
              <a:avLst>
                <a:gd name="adj1" fmla="val 21538660"/>
                <a:gd name="adj2" fmla="val 8045955"/>
              </a:avLst>
            </a:prstGeom>
            <a:ln w="28575">
              <a:headEnd type="none" w="med" len="med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CF53A5-3D5B-9F1E-E35A-ECD357127738}"/>
                </a:ext>
              </a:extLst>
            </p:cNvPr>
            <p:cNvSpPr txBox="1"/>
            <p:nvPr/>
          </p:nvSpPr>
          <p:spPr>
            <a:xfrm>
              <a:off x="2179253" y="4942638"/>
              <a:ext cx="225548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>
                  <a:ea typeface="Cambria Math" panose="02040503050406030204" pitchFamily="18" charset="0"/>
                </a:rPr>
                <a:t>Angle of attack</a:t>
              </a:r>
              <a:endParaRPr lang="en-US" sz="2800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AE1DB259-7CB9-7E59-4FF6-FC6C674C0D48}"/>
                </a:ext>
              </a:extLst>
            </p:cNvPr>
            <p:cNvSpPr/>
            <p:nvPr/>
          </p:nvSpPr>
          <p:spPr>
            <a:xfrm rot="19833153">
              <a:off x="6951498" y="3045193"/>
              <a:ext cx="2542955" cy="582512"/>
            </a:xfrm>
            <a:prstGeom prst="rightArrow">
              <a:avLst>
                <a:gd name="adj1" fmla="val 50000"/>
                <a:gd name="adj2" fmla="val 65945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7BA9A528-2A6B-348D-3349-717ACCE1942D}"/>
                </a:ext>
              </a:extLst>
            </p:cNvPr>
            <p:cNvSpPr/>
            <p:nvPr/>
          </p:nvSpPr>
          <p:spPr>
            <a:xfrm rot="14478190" flipV="1">
              <a:off x="4818220" y="2518457"/>
              <a:ext cx="2382089" cy="585216"/>
            </a:xfrm>
            <a:prstGeom prst="rightArrow">
              <a:avLst>
                <a:gd name="adj1" fmla="val 50000"/>
                <a:gd name="adj2" fmla="val 6594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E5FF91-31BD-5252-D781-5DBA83C8D6CD}"/>
                </a:ext>
              </a:extLst>
            </p:cNvPr>
            <p:cNvSpPr txBox="1"/>
            <p:nvPr/>
          </p:nvSpPr>
          <p:spPr>
            <a:xfrm>
              <a:off x="3781043" y="2235759"/>
              <a:ext cx="2018926" cy="521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Lift force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F3FBAA-3DB9-8D40-084D-9078FB53E665}"/>
                </a:ext>
              </a:extLst>
            </p:cNvPr>
            <p:cNvSpPr txBox="1"/>
            <p:nvPr/>
          </p:nvSpPr>
          <p:spPr>
            <a:xfrm>
              <a:off x="8355564" y="2025501"/>
              <a:ext cx="218298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/>
                <a:t>Drag Force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7582321-F347-7AD7-F842-3AAE546E4DC5}"/>
                </a:ext>
              </a:extLst>
            </p:cNvPr>
            <p:cNvSpPr/>
            <p:nvPr/>
          </p:nvSpPr>
          <p:spPr>
            <a:xfrm rot="510149" flipH="1">
              <a:off x="5517175" y="4119316"/>
              <a:ext cx="2206200" cy="1370305"/>
            </a:xfrm>
            <a:custGeom>
              <a:avLst/>
              <a:gdLst>
                <a:gd name="connsiteX0" fmla="*/ 289451 w 2093892"/>
                <a:gd name="connsiteY0" fmla="*/ 0 h 1370306"/>
                <a:gd name="connsiteX1" fmla="*/ 574870 w 2093892"/>
                <a:gd name="connsiteY1" fmla="*/ 387141 h 1370306"/>
                <a:gd name="connsiteX2" fmla="*/ 570315 w 2093892"/>
                <a:gd name="connsiteY2" fmla="*/ 387141 h 1370306"/>
                <a:gd name="connsiteX3" fmla="*/ 581127 w 2093892"/>
                <a:gd name="connsiteY3" fmla="*/ 388647 h 1370306"/>
                <a:gd name="connsiteX4" fmla="*/ 529720 w 2093892"/>
                <a:gd name="connsiteY4" fmla="*/ 387141 h 1370306"/>
                <a:gd name="connsiteX5" fmla="*/ 435644 w 2093892"/>
                <a:gd name="connsiteY5" fmla="*/ 387141 h 1370306"/>
                <a:gd name="connsiteX6" fmla="*/ 448857 w 2093892"/>
                <a:gd name="connsiteY6" fmla="*/ 511597 h 1370306"/>
                <a:gd name="connsiteX7" fmla="*/ 1040922 w 2093892"/>
                <a:gd name="connsiteY7" fmla="*/ 1073388 h 1370306"/>
                <a:gd name="connsiteX8" fmla="*/ 1817792 w 2093892"/>
                <a:gd name="connsiteY8" fmla="*/ 585614 h 1370306"/>
                <a:gd name="connsiteX9" fmla="*/ 2093892 w 2093892"/>
                <a:gd name="connsiteY9" fmla="*/ 672513 h 1370306"/>
                <a:gd name="connsiteX10" fmla="*/ 992768 w 2093892"/>
                <a:gd name="connsiteY10" fmla="*/ 1358861 h 1370306"/>
                <a:gd name="connsiteX11" fmla="*/ 162653 w 2093892"/>
                <a:gd name="connsiteY11" fmla="*/ 556261 h 1370306"/>
                <a:gd name="connsiteX12" fmla="*/ 146861 w 2093892"/>
                <a:gd name="connsiteY12" fmla="*/ 387141 h 1370306"/>
                <a:gd name="connsiteX13" fmla="*/ 4031 w 2093892"/>
                <a:gd name="connsiteY13" fmla="*/ 387141 h 1370306"/>
                <a:gd name="connsiteX14" fmla="*/ 15141 w 2093892"/>
                <a:gd name="connsiteY14" fmla="*/ 372072 h 1370306"/>
                <a:gd name="connsiteX15" fmla="*/ 0 w 2093892"/>
                <a:gd name="connsiteY15" fmla="*/ 371629 h 1370306"/>
                <a:gd name="connsiteX16" fmla="*/ 16442 w 2093892"/>
                <a:gd name="connsiteY16" fmla="*/ 370306 h 137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3892" h="1370306">
                  <a:moveTo>
                    <a:pt x="289451" y="0"/>
                  </a:moveTo>
                  <a:lnTo>
                    <a:pt x="574870" y="387141"/>
                  </a:lnTo>
                  <a:lnTo>
                    <a:pt x="570315" y="387141"/>
                  </a:lnTo>
                  <a:lnTo>
                    <a:pt x="581127" y="388647"/>
                  </a:lnTo>
                  <a:lnTo>
                    <a:pt x="529720" y="387141"/>
                  </a:lnTo>
                  <a:lnTo>
                    <a:pt x="435644" y="387141"/>
                  </a:lnTo>
                  <a:lnTo>
                    <a:pt x="448857" y="511597"/>
                  </a:lnTo>
                  <a:cubicBezTo>
                    <a:pt x="506335" y="800697"/>
                    <a:pt x="740314" y="1029630"/>
                    <a:pt x="1040922" y="1073388"/>
                  </a:cubicBezTo>
                  <a:cubicBezTo>
                    <a:pt x="1384475" y="1123397"/>
                    <a:pt x="1713564" y="916772"/>
                    <a:pt x="1817792" y="585614"/>
                  </a:cubicBezTo>
                  <a:lnTo>
                    <a:pt x="2093892" y="672513"/>
                  </a:lnTo>
                  <a:cubicBezTo>
                    <a:pt x="1946285" y="1141498"/>
                    <a:pt x="1478831" y="1432868"/>
                    <a:pt x="992768" y="1358861"/>
                  </a:cubicBezTo>
                  <a:cubicBezTo>
                    <a:pt x="567462" y="1294104"/>
                    <a:pt x="239016" y="966521"/>
                    <a:pt x="162653" y="556261"/>
                  </a:cubicBezTo>
                  <a:lnTo>
                    <a:pt x="146861" y="387141"/>
                  </a:lnTo>
                  <a:lnTo>
                    <a:pt x="4031" y="387141"/>
                  </a:lnTo>
                  <a:lnTo>
                    <a:pt x="15141" y="372072"/>
                  </a:lnTo>
                  <a:lnTo>
                    <a:pt x="0" y="371629"/>
                  </a:lnTo>
                  <a:lnTo>
                    <a:pt x="16442" y="370306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E4A6AB-1E85-48DF-80F3-E262D67A1CE8}"/>
                </a:ext>
              </a:extLst>
            </p:cNvPr>
            <p:cNvSpPr txBox="1"/>
            <p:nvPr/>
          </p:nvSpPr>
          <p:spPr>
            <a:xfrm>
              <a:off x="5715548" y="5480366"/>
              <a:ext cx="27062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/>
                <a:t>Pitching moment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91F21BF-F14D-6D9C-7A98-CAEC626229E3}"/>
                    </a:ext>
                  </a:extLst>
                </p:cNvPr>
                <p:cNvSpPr txBox="1"/>
                <p:nvPr/>
              </p:nvSpPr>
              <p:spPr>
                <a:xfrm>
                  <a:off x="3078146" y="4134280"/>
                  <a:ext cx="68306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80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91F21BF-F14D-6D9C-7A98-CAEC62622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146" y="4134280"/>
                  <a:ext cx="683065" cy="523220"/>
                </a:xfrm>
                <a:prstGeom prst="rect">
                  <a:avLst/>
                </a:prstGeom>
                <a:blipFill>
                  <a:blip r:embed="rId2"/>
                  <a:stretch>
                    <a:fillRect b="-37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FB9268E-D34D-E65F-F7E5-8D8E8C620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991" y="3416631"/>
              <a:ext cx="2052028" cy="152600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8D7B43-2B7A-4C96-5793-DC2DFD06258A}"/>
                </a:ext>
              </a:extLst>
            </p:cNvPr>
            <p:cNvSpPr txBox="1"/>
            <p:nvPr/>
          </p:nvSpPr>
          <p:spPr>
            <a:xfrm rot="19886884">
              <a:off x="964978" y="3549853"/>
              <a:ext cx="115070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>
                  <a:ea typeface="Cambria Math" panose="02040503050406030204" pitchFamily="18" charset="0"/>
                </a:rPr>
                <a:t>Velocity</a:t>
              </a:r>
              <a:endParaRPr lang="en-US" sz="2800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CE2A44B-8E64-CAC7-F98F-0971DFE6A4A8}"/>
                </a:ext>
              </a:extLst>
            </p:cNvPr>
            <p:cNvCxnSpPr>
              <a:cxnSpLocks/>
              <a:stCxn id="13" idx="1"/>
              <a:endCxn id="26" idx="5"/>
            </p:cNvCxnSpPr>
            <p:nvPr/>
          </p:nvCxnSpPr>
          <p:spPr>
            <a:xfrm flipH="1" flipV="1">
              <a:off x="6958482" y="4278660"/>
              <a:ext cx="1843760" cy="99656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883DC488-5D7A-CE3B-12AA-DBE4380B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32C8-AACC-488A-33AD-794480DB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Aerodynamic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A11A4-36E3-1E13-7B69-30DF511F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C87CDF-30C1-54BC-6850-D15DC3DE27C5}"/>
              </a:ext>
            </a:extLst>
          </p:cNvPr>
          <p:cNvSpPr/>
          <p:nvPr/>
        </p:nvSpPr>
        <p:spPr>
          <a:xfrm>
            <a:off x="321274" y="1482812"/>
            <a:ext cx="7589520" cy="21031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45720" rtlCol="0" anchor="t" anchorCtr="1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A36CF-FE8F-DB56-2863-3D931E23488F}"/>
              </a:ext>
            </a:extLst>
          </p:cNvPr>
          <p:cNvSpPr/>
          <p:nvPr/>
        </p:nvSpPr>
        <p:spPr>
          <a:xfrm>
            <a:off x="8430768" y="1481328"/>
            <a:ext cx="2926080" cy="471224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45720" rtlCol="0" anchor="t"/>
          <a:lstStyle/>
          <a:p>
            <a:pPr algn="ctr"/>
            <a:r>
              <a:rPr lang="en-US" sz="2400" b="1"/>
              <a:t>ENGINEERING &amp; MISSION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5667DE-917A-24A2-02A4-96E31082FB0C}"/>
              </a:ext>
            </a:extLst>
          </p:cNvPr>
          <p:cNvSpPr/>
          <p:nvPr/>
        </p:nvSpPr>
        <p:spPr>
          <a:xfrm>
            <a:off x="320040" y="4096512"/>
            <a:ext cx="7589520" cy="21031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45720" rtlCol="0" anchor="t" anchorCtr="1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AERO-DATABASE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96BF12-DABB-A199-138D-0834D4B12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92" b="17469"/>
          <a:stretch/>
        </p:blipFill>
        <p:spPr>
          <a:xfrm>
            <a:off x="2115900" y="1929384"/>
            <a:ext cx="1603197" cy="1554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5F237F-7C9C-64E0-07B6-CACCEF50A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4"/>
          <a:stretch/>
        </p:blipFill>
        <p:spPr>
          <a:xfrm>
            <a:off x="410623" y="1929384"/>
            <a:ext cx="1603196" cy="1554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51DCAA-0A2D-12AB-F146-1C94C386FF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14" t="12856" r="17952" b="10410"/>
          <a:stretch/>
        </p:blipFill>
        <p:spPr>
          <a:xfrm>
            <a:off x="6035040" y="4553712"/>
            <a:ext cx="1783080" cy="15527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E78FFD-6F12-AB4A-3E58-B82B0956FA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914" t="12856" r="17952" b="10410"/>
          <a:stretch/>
        </p:blipFill>
        <p:spPr>
          <a:xfrm>
            <a:off x="6035040" y="1931072"/>
            <a:ext cx="1783080" cy="1552792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C94C60-7703-0F4C-6277-E67428961CCD}"/>
                  </a:ext>
                </a:extLst>
              </p:cNvPr>
              <p:cNvSpPr txBox="1"/>
              <p:nvPr/>
            </p:nvSpPr>
            <p:spPr>
              <a:xfrm>
                <a:off x="243579" y="4761362"/>
                <a:ext cx="5852421" cy="1197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𝑀𝑉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mach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velocity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angle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attack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sideslip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lift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force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drag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force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𝑐𝑔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pitching</m:t>
                                </m:r>
                                <m:r>
                                  <m:rPr>
                                    <m:nor/>
                                  </m:rP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moment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C94C60-7703-0F4C-6277-E67428961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79" y="4761362"/>
                <a:ext cx="5852421" cy="11977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143633C6-451F-D9FE-6D95-E8D7904A8F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00" t="2073" r="25204" b="594"/>
          <a:stretch/>
        </p:blipFill>
        <p:spPr>
          <a:xfrm>
            <a:off x="3827371" y="1929384"/>
            <a:ext cx="2103120" cy="1556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ECCAB8-01AC-8170-0BD5-EC8A87FAEF4B}"/>
              </a:ext>
            </a:extLst>
          </p:cNvPr>
          <p:cNvSpPr txBox="1"/>
          <p:nvPr/>
        </p:nvSpPr>
        <p:spPr>
          <a:xfrm>
            <a:off x="371855" y="3220462"/>
            <a:ext cx="270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58DC65-D961-08BC-44A5-10C3E2803686}"/>
              </a:ext>
            </a:extLst>
          </p:cNvPr>
          <p:cNvSpPr txBox="1"/>
          <p:nvPr/>
        </p:nvSpPr>
        <p:spPr>
          <a:xfrm>
            <a:off x="3819968" y="3220463"/>
            <a:ext cx="270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B4AE7F-7F61-1300-4FCA-3DC768ECC508}"/>
              </a:ext>
            </a:extLst>
          </p:cNvPr>
          <p:cNvSpPr txBox="1"/>
          <p:nvPr/>
        </p:nvSpPr>
        <p:spPr>
          <a:xfrm>
            <a:off x="2095911" y="3206865"/>
            <a:ext cx="270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F4FD5D-BA69-AC33-BB53-68ECA71A648E}"/>
              </a:ext>
            </a:extLst>
          </p:cNvPr>
          <p:cNvSpPr txBox="1"/>
          <p:nvPr/>
        </p:nvSpPr>
        <p:spPr>
          <a:xfrm>
            <a:off x="1216152" y="6364224"/>
            <a:ext cx="8735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Image credits. 1: Chun Tang, NASA. 2: Sandra Gibbs, NASA. 3: Karen Bibb, NASA.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801CD7B-C1C0-D4E7-8E0F-002E4BFD4C47}"/>
              </a:ext>
            </a:extLst>
          </p:cNvPr>
          <p:cNvGrpSpPr/>
          <p:nvPr/>
        </p:nvGrpSpPr>
        <p:grpSpPr>
          <a:xfrm>
            <a:off x="8540215" y="2761251"/>
            <a:ext cx="2707186" cy="1076201"/>
            <a:chOff x="8398499" y="2670048"/>
            <a:chExt cx="2707186" cy="107620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765427A-D9F5-8BCD-2E61-8E3F81FD4860}"/>
                </a:ext>
              </a:extLst>
            </p:cNvPr>
            <p:cNvSpPr/>
            <p:nvPr/>
          </p:nvSpPr>
          <p:spPr>
            <a:xfrm>
              <a:off x="10076688" y="2670048"/>
              <a:ext cx="617517" cy="3206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364B486-9398-4B71-C921-D725EAFC8792}"/>
                </a:ext>
              </a:extLst>
            </p:cNvPr>
            <p:cNvSpPr/>
            <p:nvPr/>
          </p:nvSpPr>
          <p:spPr>
            <a:xfrm>
              <a:off x="9006840" y="2670048"/>
              <a:ext cx="617517" cy="3206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07DB0E-7B65-4A9F-2B84-7657C20914F3}"/>
                </a:ext>
              </a:extLst>
            </p:cNvPr>
            <p:cNvSpPr/>
            <p:nvPr/>
          </p:nvSpPr>
          <p:spPr>
            <a:xfrm>
              <a:off x="9408184" y="3425615"/>
              <a:ext cx="617517" cy="3206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374F7EA-D473-4918-29C1-E27686C4FC68}"/>
                </a:ext>
              </a:extLst>
            </p:cNvPr>
            <p:cNvCxnSpPr>
              <a:stCxn id="31" idx="3"/>
              <a:endCxn id="30" idx="1"/>
            </p:cNvCxnSpPr>
            <p:nvPr/>
          </p:nvCxnSpPr>
          <p:spPr>
            <a:xfrm>
              <a:off x="9624357" y="2830365"/>
              <a:ext cx="4523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E28B8D1-DBC3-B74C-CEFC-75AC78EF44E0}"/>
                </a:ext>
              </a:extLst>
            </p:cNvPr>
            <p:cNvCxnSpPr>
              <a:cxnSpLocks/>
              <a:endCxn id="61" idx="2"/>
            </p:cNvCxnSpPr>
            <p:nvPr/>
          </p:nvCxnSpPr>
          <p:spPr>
            <a:xfrm>
              <a:off x="8398499" y="2830365"/>
              <a:ext cx="2322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Elbow Connector 41">
              <a:extLst>
                <a:ext uri="{FF2B5EF4-FFF2-40B4-BE49-F238E27FC236}">
                  <a16:creationId xmlns:a16="http://schemas.microsoft.com/office/drawing/2014/main" id="{8CDFAA8E-E537-B0AD-C568-B20EAE6BA258}"/>
                </a:ext>
              </a:extLst>
            </p:cNvPr>
            <p:cNvCxnSpPr>
              <a:cxnSpLocks/>
              <a:stCxn id="30" idx="3"/>
              <a:endCxn id="32" idx="3"/>
            </p:cNvCxnSpPr>
            <p:nvPr/>
          </p:nvCxnSpPr>
          <p:spPr>
            <a:xfrm flipH="1">
              <a:off x="10025701" y="2830365"/>
              <a:ext cx="668504" cy="755567"/>
            </a:xfrm>
            <a:prstGeom prst="bentConnector3">
              <a:avLst>
                <a:gd name="adj1" fmla="val -2771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Elbow Connector 43">
              <a:extLst>
                <a:ext uri="{FF2B5EF4-FFF2-40B4-BE49-F238E27FC236}">
                  <a16:creationId xmlns:a16="http://schemas.microsoft.com/office/drawing/2014/main" id="{0C20A282-83AA-052C-E8F4-63213D28CEDD}"/>
                </a:ext>
              </a:extLst>
            </p:cNvPr>
            <p:cNvCxnSpPr>
              <a:cxnSpLocks/>
              <a:stCxn id="32" idx="1"/>
              <a:endCxn id="61" idx="4"/>
            </p:cNvCxnSpPr>
            <p:nvPr/>
          </p:nvCxnSpPr>
          <p:spPr>
            <a:xfrm rot="10800000">
              <a:off x="8699314" y="2898946"/>
              <a:ext cx="708870" cy="686987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8F19C38-3656-0307-711F-3AE7CFB2B74D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10694205" y="2830365"/>
              <a:ext cx="4114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DF1313E-062C-9A06-4FB7-15B28DEBC1E9}"/>
                </a:ext>
              </a:extLst>
            </p:cNvPr>
            <p:cNvSpPr/>
            <p:nvPr/>
          </p:nvSpPr>
          <p:spPr>
            <a:xfrm>
              <a:off x="8630734" y="2761785"/>
              <a:ext cx="137160" cy="13716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87E2CD4-71A1-4BBC-99E1-EB0F26E03E05}"/>
                </a:ext>
              </a:extLst>
            </p:cNvPr>
            <p:cNvCxnSpPr>
              <a:cxnSpLocks/>
              <a:stCxn id="61" idx="6"/>
              <a:endCxn id="31" idx="1"/>
            </p:cNvCxnSpPr>
            <p:nvPr/>
          </p:nvCxnSpPr>
          <p:spPr>
            <a:xfrm>
              <a:off x="8767894" y="2830365"/>
              <a:ext cx="2389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BB632509-6FE5-9DCD-12E1-BD7C698F7D5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02" t="8369" r="4787"/>
          <a:stretch/>
        </p:blipFill>
        <p:spPr>
          <a:xfrm>
            <a:off x="8522445" y="4349309"/>
            <a:ext cx="2743200" cy="17556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8" name="Right Arrow 77">
            <a:extLst>
              <a:ext uri="{FF2B5EF4-FFF2-40B4-BE49-F238E27FC236}">
                <a16:creationId xmlns:a16="http://schemas.microsoft.com/office/drawing/2014/main" id="{04E51FAE-5CA8-500B-B329-9798DBBA2A0C}"/>
              </a:ext>
            </a:extLst>
          </p:cNvPr>
          <p:cNvSpPr/>
          <p:nvPr/>
        </p:nvSpPr>
        <p:spPr>
          <a:xfrm rot="5400000">
            <a:off x="3767328" y="3483864"/>
            <a:ext cx="603504" cy="722376"/>
          </a:xfrm>
          <a:prstGeom prst="rightArrow">
            <a:avLst/>
          </a:prstGeom>
          <a:gradFill>
            <a:lin ang="0" scaled="0"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8A145DAA-704B-CDD4-C00D-29D1A1AD3F54}"/>
              </a:ext>
            </a:extLst>
          </p:cNvPr>
          <p:cNvSpPr/>
          <p:nvPr/>
        </p:nvSpPr>
        <p:spPr>
          <a:xfrm>
            <a:off x="7868412" y="4968919"/>
            <a:ext cx="603504" cy="722376"/>
          </a:xfrm>
          <a:prstGeom prst="rightArrow">
            <a:avLst/>
          </a:prstGeom>
          <a:gradFill>
            <a:lin ang="0" scaled="0"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542443F7-9D40-FB02-886F-7A0B8A9DE391}"/>
              </a:ext>
            </a:extLst>
          </p:cNvPr>
          <p:cNvSpPr/>
          <p:nvPr/>
        </p:nvSpPr>
        <p:spPr>
          <a:xfrm rot="10800000">
            <a:off x="7865415" y="2345436"/>
            <a:ext cx="603504" cy="722376"/>
          </a:xfrm>
          <a:prstGeom prst="rightArrow">
            <a:avLst/>
          </a:prstGeom>
          <a:gradFill>
            <a:lin ang="0" scaled="0"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  <p:bldP spid="78" grpId="0" animBg="1"/>
      <p:bldP spid="79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32C8-AACC-488A-33AD-794480DB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Aerodynamic modeling:  4 candidate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A11A4-36E3-1E13-7B69-30DF511F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AE29A4-E2B9-8ABE-067A-45948BB44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6" y="1482811"/>
            <a:ext cx="11032524" cy="50100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Orion v0.60 Database</a:t>
            </a:r>
          </a:p>
          <a:p>
            <a:pPr lvl="1"/>
            <a:r>
              <a:rPr lang="en-US" dirty="0"/>
              <a:t>State of the practice</a:t>
            </a:r>
          </a:p>
          <a:p>
            <a:pPr lvl="1"/>
            <a:r>
              <a:rPr lang="en-US" dirty="0"/>
              <a:t>Term based UQ by inspection (assumes uniform distribution)</a:t>
            </a:r>
          </a:p>
          <a:p>
            <a:r>
              <a:rPr lang="en-US" dirty="0"/>
              <a:t>Polynomial </a:t>
            </a:r>
          </a:p>
          <a:p>
            <a:pPr lvl="1"/>
            <a:r>
              <a:rPr lang="en-US" dirty="0"/>
              <a:t>6</a:t>
            </a:r>
            <a:r>
              <a:rPr lang="en-US" baseline="30000" dirty="0"/>
              <a:t>th-</a:t>
            </a:r>
            <a:r>
              <a:rPr lang="en-US" dirty="0"/>
              <a:t>Order Polynomial </a:t>
            </a:r>
          </a:p>
          <a:p>
            <a:r>
              <a:rPr lang="en-US" dirty="0"/>
              <a:t>Dropout Neural Network (NN)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Standard feedforward NN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4 hidden layers, each with 128 neurons, swish activation function</a:t>
            </a:r>
            <a:endParaRPr lang="en-US" dirty="0"/>
          </a:p>
          <a:p>
            <a:r>
              <a:rPr lang="en-US" dirty="0"/>
              <a:t>Structured Covariance Gaussian Network* (SCGN)</a:t>
            </a:r>
          </a:p>
          <a:p>
            <a:pPr lvl="1"/>
            <a:r>
              <a:rPr lang="en-US" dirty="0">
                <a:latin typeface="Helvetica" pitchFamily="2" charset="0"/>
              </a:rPr>
              <a:t>Mean: </a:t>
            </a:r>
            <a:r>
              <a:rPr lang="en-US" dirty="0">
                <a:effectLst/>
                <a:latin typeface="Helvetica" pitchFamily="2" charset="0"/>
              </a:rPr>
              <a:t>4 hidden layers, each with 16 neurons and tanh activation</a:t>
            </a:r>
          </a:p>
          <a:p>
            <a:pPr lvl="1"/>
            <a:r>
              <a:rPr lang="en-US" dirty="0">
                <a:effectLst/>
                <a:latin typeface="Helvetica" pitchFamily="2" charset="0"/>
              </a:rPr>
              <a:t>Covariance: 4 hidden layers, each with 32 neurons and tanh activation functions</a:t>
            </a:r>
            <a:endParaRPr lang="en-US" dirty="0"/>
          </a:p>
          <a:p>
            <a:r>
              <a:rPr lang="en-US" dirty="0"/>
              <a:t>Gaussian Process Regressor* (GPR)</a:t>
            </a:r>
          </a:p>
          <a:p>
            <a:pPr lvl="1"/>
            <a:r>
              <a:rPr lang="en-US" dirty="0"/>
              <a:t>Squared Exponential Kernel, user defined observation noise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6167BD-4915-6C59-F887-F08C03099670}"/>
              </a:ext>
            </a:extLst>
          </p:cNvPr>
          <p:cNvSpPr txBox="1"/>
          <p:nvPr/>
        </p:nvSpPr>
        <p:spPr>
          <a:xfrm>
            <a:off x="3195522" y="1169502"/>
            <a:ext cx="838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*See talk later today for how we are adopting these methods for use in trajectory sims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A74AB-7130-204B-7BC4-D1F6A5551873}"/>
              </a:ext>
            </a:extLst>
          </p:cNvPr>
          <p:cNvSpPr txBox="1"/>
          <p:nvPr/>
        </p:nvSpPr>
        <p:spPr>
          <a:xfrm>
            <a:off x="970507" y="6356349"/>
            <a:ext cx="9018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*To see how we are adjusting these for use in trajectory simulations see: </a:t>
            </a:r>
            <a:r>
              <a:rPr lang="en-US" sz="1400" i="1" dirty="0">
                <a:effectLst/>
                <a:latin typeface="Inter"/>
              </a:rPr>
              <a:t>Sampling Functions from Gaussian Processes and Structured Covariance Gaussian Networks </a:t>
            </a:r>
            <a:r>
              <a:rPr lang="en-US" sz="1400" dirty="0">
                <a:effectLst/>
                <a:latin typeface="Inter"/>
              </a:rPr>
              <a:t>talk later today by Nakamura-</a:t>
            </a:r>
            <a:r>
              <a:rPr lang="en-US" sz="1400" dirty="0" err="1">
                <a:effectLst/>
                <a:latin typeface="Inter"/>
              </a:rPr>
              <a:t>Zimmerer</a:t>
            </a:r>
            <a:r>
              <a:rPr lang="en-US" sz="1400" dirty="0">
                <a:effectLst/>
                <a:latin typeface="Inter"/>
              </a:rPr>
              <a:t> and Scoggins</a:t>
            </a:r>
            <a:endParaRPr lang="en-US" sz="1400" dirty="0">
              <a:effectLst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014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D086-98FC-BA43-A143-B6BC7D86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EB31-6E8B-4F4F-9FAF-99AA5A8E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6" y="1409658"/>
            <a:ext cx="11785380" cy="5448342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chemeClr val="accent6"/>
                </a:solidFill>
              </a:rPr>
              <a:t>What are Aerodynamic Databases?</a:t>
            </a:r>
          </a:p>
          <a:p>
            <a:pPr lvl="1"/>
            <a:r>
              <a:rPr lang="en-US" sz="3200" dirty="0"/>
              <a:t>What should our database cover?</a:t>
            </a:r>
          </a:p>
          <a:p>
            <a:pPr lvl="1"/>
            <a:r>
              <a:rPr lang="en-US" sz="3200" dirty="0">
                <a:solidFill>
                  <a:schemeClr val="accent6"/>
                </a:solidFill>
              </a:rPr>
              <a:t>How is UQ Determined? </a:t>
            </a:r>
          </a:p>
          <a:p>
            <a:pPr lvl="2"/>
            <a:r>
              <a:rPr lang="en-US" sz="2800" dirty="0">
                <a:solidFill>
                  <a:schemeClr val="accent6"/>
                </a:solidFill>
              </a:rPr>
              <a:t>Term-based UQ by inspection vs data-driven UQ</a:t>
            </a:r>
          </a:p>
          <a:p>
            <a:pPr lvl="1"/>
            <a:r>
              <a:rPr lang="en-US" sz="3200" dirty="0">
                <a:solidFill>
                  <a:schemeClr val="accent6"/>
                </a:solidFill>
              </a:rPr>
              <a:t>Making the Comparison</a:t>
            </a:r>
          </a:p>
          <a:p>
            <a:pPr lvl="2"/>
            <a:r>
              <a:rPr lang="en-US" sz="2800" dirty="0">
                <a:solidFill>
                  <a:schemeClr val="accent6"/>
                </a:solidFill>
              </a:rPr>
              <a:t>Plotting, model metrics, point density, and aerodynamic performance</a:t>
            </a:r>
          </a:p>
          <a:p>
            <a:pPr lvl="1"/>
            <a:r>
              <a:rPr lang="en-US" sz="3200" dirty="0">
                <a:solidFill>
                  <a:schemeClr val="accent6"/>
                </a:solidFill>
              </a:rPr>
              <a:t>Final thoughts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1CA01-8E05-9506-128C-7EBD592F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4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5DEDB7F-BBCC-F244-3A0E-6ECA5F01CFA3}"/>
              </a:ext>
            </a:extLst>
          </p:cNvPr>
          <p:cNvGrpSpPr/>
          <p:nvPr/>
        </p:nvGrpSpPr>
        <p:grpSpPr>
          <a:xfrm>
            <a:off x="6807729" y="954157"/>
            <a:ext cx="4961968" cy="2983256"/>
            <a:chOff x="7036327" y="1705203"/>
            <a:chExt cx="4961968" cy="29832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F56367-D041-1913-3A81-38D0D947D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</a:blip>
            <a:srcRect l="40984" t="3720" r="38925" b="49806"/>
            <a:stretch/>
          </p:blipFill>
          <p:spPr>
            <a:xfrm rot="16200000">
              <a:off x="8424487" y="1114652"/>
              <a:ext cx="2339203" cy="480841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6F9AE4-DC2F-8219-8446-15BEF93C5B4C}"/>
                </a:ext>
              </a:extLst>
            </p:cNvPr>
            <p:cNvSpPr txBox="1"/>
            <p:nvPr/>
          </p:nvSpPr>
          <p:spPr bwMode="auto">
            <a:xfrm>
              <a:off x="7036327" y="1705203"/>
              <a:ext cx="24561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Stable</a:t>
              </a:r>
            </a:p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Asymmetric Vortices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0E382EF-1EBC-0A5A-664E-79C7911BC9C5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7946336" y="2351534"/>
              <a:ext cx="318052" cy="924774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8C9027E-C437-0B15-F7F7-280752AA039A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8264388" y="2351534"/>
              <a:ext cx="190580" cy="1168462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663A96-8639-6D8A-06D2-15C5E088BE01}"/>
                </a:ext>
              </a:extLst>
            </p:cNvPr>
            <p:cNvSpPr txBox="1"/>
            <p:nvPr/>
          </p:nvSpPr>
          <p:spPr bwMode="auto">
            <a:xfrm>
              <a:off x="9464011" y="1714631"/>
              <a:ext cx="22509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Moderately Stable</a:t>
              </a:r>
            </a:p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Starboard Vortex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7D15CAD-FAF3-61C1-2E10-9F2E824AC3D1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10346635" y="2360962"/>
              <a:ext cx="242845" cy="714161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40BB83-D521-E43E-E6FF-FBE452DC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should the database predict/cover?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ACB8B-CEE6-6076-DA8C-566EA39EF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5" y="1482811"/>
            <a:ext cx="7037057" cy="5010064"/>
          </a:xfrm>
        </p:spPr>
        <p:txBody>
          <a:bodyPr>
            <a:normAutofit/>
          </a:bodyPr>
          <a:lstStyle/>
          <a:p>
            <a:r>
              <a:rPr lang="en-US" sz="2400" dirty="0"/>
              <a:t>Nominal value and uncertainty quantification</a:t>
            </a:r>
          </a:p>
          <a:p>
            <a:r>
              <a:rPr lang="en-US" sz="2400" dirty="0"/>
              <a:t>What do we mean by Nominal value?</a:t>
            </a:r>
          </a:p>
          <a:p>
            <a:pPr lvl="1"/>
            <a:r>
              <a:rPr lang="en-US" sz="2000" dirty="0"/>
              <a:t>The value before you add any uncertainty</a:t>
            </a:r>
          </a:p>
          <a:p>
            <a:pPr lvl="1"/>
            <a:r>
              <a:rPr lang="en-US" sz="2000" dirty="0"/>
              <a:t>Median or </a:t>
            </a:r>
            <a:r>
              <a:rPr lang="en-US" sz="2000" dirty="0">
                <a:solidFill>
                  <a:srgbClr val="90231C"/>
                </a:solidFill>
              </a:rPr>
              <a:t>mean</a:t>
            </a:r>
          </a:p>
          <a:p>
            <a:r>
              <a:rPr lang="en-US" sz="2400" dirty="0"/>
              <a:t>What if your desired distribution is not unimodal?</a:t>
            </a:r>
          </a:p>
          <a:p>
            <a:pPr lvl="1"/>
            <a:r>
              <a:rPr lang="en-US" sz="2000" dirty="0"/>
              <a:t>For example: Hysteresis, asymmetric vortices, </a:t>
            </a:r>
            <a:r>
              <a:rPr lang="en-US" sz="2000" dirty="0" err="1"/>
              <a:t>Coandă</a:t>
            </a:r>
            <a:r>
              <a:rPr lang="en-US" sz="2000" dirty="0"/>
              <a:t> Effect</a:t>
            </a:r>
          </a:p>
          <a:p>
            <a:pPr lvl="1"/>
            <a:r>
              <a:rPr lang="en-US" sz="2000" dirty="0"/>
              <a:t>Still an open question</a:t>
            </a:r>
          </a:p>
          <a:p>
            <a:r>
              <a:rPr lang="en-US" sz="2400" dirty="0"/>
              <a:t>Thankfully, our aerodynamic data are “well behaved” </a:t>
            </a:r>
          </a:p>
          <a:p>
            <a:pPr lvl="1"/>
            <a:r>
              <a:rPr lang="en-US" sz="2000" dirty="0"/>
              <a:t>Most models we’ve tried predict symmetric distributions with one peak 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3B9F595-2502-3800-DDCD-A508D3CA90E5}"/>
              </a:ext>
            </a:extLst>
          </p:cNvPr>
          <p:cNvSpPr txBox="1">
            <a:spLocks/>
          </p:cNvSpPr>
          <p:nvPr/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17F80BB0-28D1-7F3C-22AC-96EBD84DA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314"/>
          <a:stretch/>
        </p:blipFill>
        <p:spPr>
          <a:xfrm>
            <a:off x="7876764" y="3941453"/>
            <a:ext cx="3265019" cy="24163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CFBE8C-705C-A1DE-E5EF-22826C60C66B}"/>
              </a:ext>
            </a:extLst>
          </p:cNvPr>
          <p:cNvSpPr txBox="1"/>
          <p:nvPr/>
        </p:nvSpPr>
        <p:spPr>
          <a:xfrm>
            <a:off x="7127468" y="3674357"/>
            <a:ext cx="4933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Isosurfaces</a:t>
            </a: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Q-criterion flooded by vorticity on the SLS</a:t>
            </a:r>
            <a:r>
              <a:rPr lang="en-US" sz="1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22581C-F95B-9335-522E-6406F3922AFC}"/>
              </a:ext>
            </a:extLst>
          </p:cNvPr>
          <p:cNvSpPr txBox="1"/>
          <p:nvPr/>
        </p:nvSpPr>
        <p:spPr>
          <a:xfrm>
            <a:off x="325865" y="5888904"/>
            <a:ext cx="65006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From Pomeroy, B. W., “NASA Langley Low-Speed CFD Contributions to the Space Launch System Program,” NASA Advanced Supercomputing (NAS) Division Advanced Modeling and Simulation (AMS) Series, May 19, 2022.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From </a:t>
            </a:r>
            <a:r>
              <a:rPr lang="en-US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Hartwich</a:t>
            </a:r>
            <a:r>
              <a:rPr 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Hall, and </a:t>
            </a:r>
            <a:r>
              <a:rPr lang="en-US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Hemsch</a:t>
            </a:r>
            <a:r>
              <a:rPr 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Navier-Stokes Computations of Vortex Asymmetries Controlled by Small Surface Imperfections. J. SPACECRAFT VOL. 28, NO. 2) </a:t>
            </a:r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4C27EC-AB95-CD24-2A45-DDB9787E8D77}"/>
              </a:ext>
            </a:extLst>
          </p:cNvPr>
          <p:cNvSpPr txBox="1"/>
          <p:nvPr/>
        </p:nvSpPr>
        <p:spPr>
          <a:xfrm>
            <a:off x="6858869" y="6290458"/>
            <a:ext cx="5410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 of bimodal vortex behavior on side force coefficient for a 3.5-caliber tangent-ogive. </a:t>
            </a:r>
            <a:r>
              <a:rPr lang="en-US" sz="140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7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BB83-D521-E43E-E6FF-FBE452DC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should uncertainty 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ACB8B-CEE6-6076-DA8C-566EA39E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the uncertainty going to be used?</a:t>
            </a:r>
            <a:endParaRPr lang="en-US" b="1" dirty="0">
              <a:solidFill>
                <a:srgbClr val="90231C"/>
              </a:solidFill>
            </a:endParaRPr>
          </a:p>
          <a:p>
            <a:r>
              <a:rPr lang="en-US" dirty="0"/>
              <a:t>Controls</a:t>
            </a:r>
          </a:p>
          <a:p>
            <a:pPr lvl="1"/>
            <a:r>
              <a:rPr lang="en-US" dirty="0"/>
              <a:t>Designed on Confidence Interval tested on prediction interval</a:t>
            </a:r>
          </a:p>
          <a:p>
            <a:r>
              <a:rPr lang="en-US" dirty="0"/>
              <a:t>Loads</a:t>
            </a:r>
          </a:p>
          <a:p>
            <a:pPr lvl="1"/>
            <a:r>
              <a:rPr lang="en-US" dirty="0"/>
              <a:t>Often focus on “worst cases”</a:t>
            </a:r>
          </a:p>
          <a:p>
            <a:pPr lvl="2"/>
            <a:r>
              <a:rPr lang="en-US" dirty="0"/>
              <a:t>Primary concern is something like a 99.7 percentile prediction</a:t>
            </a:r>
          </a:p>
          <a:p>
            <a:r>
              <a:rPr lang="en-US" dirty="0">
                <a:solidFill>
                  <a:srgbClr val="90231C"/>
                </a:solidFill>
              </a:rPr>
              <a:t>Guidance and Navigation</a:t>
            </a:r>
          </a:p>
          <a:p>
            <a:pPr lvl="1"/>
            <a:r>
              <a:rPr lang="en-US" dirty="0">
                <a:solidFill>
                  <a:srgbClr val="90231C"/>
                </a:solidFill>
              </a:rPr>
              <a:t>Use whole distribution of possible values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EA508-95FC-7C1D-B62A-DFD4CB1A1109}"/>
              </a:ext>
            </a:extLst>
          </p:cNvPr>
          <p:cNvSpPr txBox="1">
            <a:spLocks/>
          </p:cNvSpPr>
          <p:nvPr/>
        </p:nvSpPr>
        <p:spPr>
          <a:xfrm>
            <a:off x="182619" y="6356349"/>
            <a:ext cx="649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EEA8B-241A-1D46-9D2A-8661D7C4F38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93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923AC6A8-8EB9-B241-A202-F9428F8F93EB}" vid="{1FEC2567-8ED0-3C43-ABA7-F9FF81E082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8B1F89695A648ADE9F5B1F3E0EEF2" ma:contentTypeVersion="10" ma:contentTypeDescription="Create a new document." ma:contentTypeScope="" ma:versionID="c148aff34a7621eba3f1dae1dafda732">
  <xsd:schema xmlns:xsd="http://www.w3.org/2001/XMLSchema" xmlns:xs="http://www.w3.org/2001/XMLSchema" xmlns:p="http://schemas.microsoft.com/office/2006/metadata/properties" xmlns:ns2="e698ca81-8296-4fdc-b75e-d1db1a500dd7" xmlns:ns3="d900e117-17a0-4b24-9e47-511ef1d02c43" targetNamespace="http://schemas.microsoft.com/office/2006/metadata/properties" ma:root="true" ma:fieldsID="0cb72dd3324532457eab93fc3f4e99a8" ns2:_="" ns3:_="">
    <xsd:import namespace="e698ca81-8296-4fdc-b75e-d1db1a500dd7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8ca81-8296-4fdc-b75e-d1db1a500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392e51f-12f9-4c3d-990e-bab15be2e3fe}" ma:internalName="TaxCatchAll" ma:showField="CatchAllData" ma:web="be954756-5a2a-422e-a924-a134369c66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EBA1B1-63E6-499D-86A8-C7714963B6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F61B4F-E9BB-4132-AD5B-F931FCEB7D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98ca81-8296-4fdc-b75e-d1db1a500dd7"/>
    <ds:schemaRef ds:uri="d900e117-17a0-4b24-9e47-511ef1d02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15791</TotalTime>
  <Words>1667</Words>
  <Application>Microsoft Macintosh PowerPoint</Application>
  <PresentationFormat>Widescreen</PresentationFormat>
  <Paragraphs>298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Century Gothic</vt:lpstr>
      <vt:lpstr>Helvetica</vt:lpstr>
      <vt:lpstr>Inter</vt:lpstr>
      <vt:lpstr>Office Theme</vt:lpstr>
      <vt:lpstr>Comparison of Entry Descent and Landing Aerodynamic Databases with Uncertainty Quantification Developed Using Machine Learning Techniques</vt:lpstr>
      <vt:lpstr>Outline</vt:lpstr>
      <vt:lpstr>Aerodynamic Databases</vt:lpstr>
      <vt:lpstr>Aerodynamic Databases: Orion</vt:lpstr>
      <vt:lpstr>Aerodynamic modeling</vt:lpstr>
      <vt:lpstr>Aerodynamic modeling:  4 candidate models</vt:lpstr>
      <vt:lpstr>Outline</vt:lpstr>
      <vt:lpstr>What should the database predict/cover?</vt:lpstr>
      <vt:lpstr>What should uncertainty cover?</vt:lpstr>
      <vt:lpstr>Guidance and Navigation UQ needs</vt:lpstr>
      <vt:lpstr>Outline</vt:lpstr>
      <vt:lpstr>State of the Practice: Term-based UQ by inspection</vt:lpstr>
      <vt:lpstr>State of the Practice: Term-based UQ</vt:lpstr>
      <vt:lpstr>Data-driven UQ</vt:lpstr>
      <vt:lpstr>Outline</vt:lpstr>
      <vt:lpstr>Making the Comparison</vt:lpstr>
      <vt:lpstr>Graphical Comparisons</vt:lpstr>
      <vt:lpstr>Nominal Metrics</vt:lpstr>
      <vt:lpstr>Interval Metrics</vt:lpstr>
      <vt:lpstr>Modifying Metrics</vt:lpstr>
      <vt:lpstr>Weighting Performance</vt:lpstr>
      <vt:lpstr>Final Thoughts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Wignall, T J (LARC-D301)</dc:creator>
  <cp:lastModifiedBy>Wignall, T J (LARC-D301)</cp:lastModifiedBy>
  <cp:revision>56</cp:revision>
  <dcterms:created xsi:type="dcterms:W3CDTF">2022-10-28T19:02:51Z</dcterms:created>
  <dcterms:modified xsi:type="dcterms:W3CDTF">2022-11-14T14:16:43Z</dcterms:modified>
</cp:coreProperties>
</file>