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21" r:id="rId5"/>
    <p:sldId id="324" r:id="rId6"/>
    <p:sldId id="353" r:id="rId7"/>
    <p:sldId id="325" r:id="rId8"/>
    <p:sldId id="326" r:id="rId9"/>
    <p:sldId id="358" r:id="rId10"/>
    <p:sldId id="341" r:id="rId11"/>
    <p:sldId id="339" r:id="rId12"/>
    <p:sldId id="356" r:id="rId13"/>
    <p:sldId id="328" r:id="rId14"/>
    <p:sldId id="344" r:id="rId15"/>
    <p:sldId id="355" r:id="rId16"/>
    <p:sldId id="346" r:id="rId17"/>
    <p:sldId id="345" r:id="rId18"/>
    <p:sldId id="347" r:id="rId19"/>
    <p:sldId id="329" r:id="rId20"/>
    <p:sldId id="331"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699143-9C3A-E888-209C-BCFF6F24B0AE}" name="Aaron Carr" initials="AC" userId="Aaron Carr" providerId="None"/>
  <p188:author id="{D7AFC64A-FC3F-1431-3D50-8F5A48928CD0}" name="Alissa Stark" initials="AS" userId="S::alissa.stark@ssaihq.com::1b563a9e-d96b-484a-a7a0-a759ae99eaaf" providerId="AD"/>
  <p188:author id="{EC372752-283D-D175-85C3-7771A9637EFB}" name="Mel Frost" initials="MF" userId="Mel Frost" providerId="None"/>
  <p188:author id="{4553E56E-ADD0-A267-E979-4175E57E6AEB}" name="Laramie Plott" initials="LP" userId="S::laramie.plott@ssaihq.com::a8064d5a-ba34-4312-8c4f-d888f3e6b9b0" providerId="AD"/>
  <p188:author id="{A600ED70-43BE-E0FC-5AB0-7F486C17043F}" name="Ashley Grinstead" initials="AG" userId="S::ashley.grinstead@ssaihq.com::fc00ff89-d99b-457d-84c6-4d368853a0e2" providerId="AD"/>
  <p188:author id="{BA8FA083-0140-E87D-797F-C2EB5BEA6130}" name="Carli Merrick" initials="CM" userId="S::carli.merrick@ssaihq.com::c343cf17-7035-483b-9b91-483a0ca767bd" providerId="AD"/>
  <p188:author id="{0C3487B8-EE82-C676-5F1A-EE809F377CEE}" name="Sean McCartney" initials="SM" userId="S::sean.mccartney@ssaihq.com::52649765-2bb3-4632-9bdb-d066d76d0f72" providerId="AD"/>
  <p188:author id="{971FC8C9-6DD7-C42D-3493-B50DBAB9D537}" name="Mel Frost" initials="MF" userId="S::melanie.frost@ssaihq.com::47f7723a-e0c7-40ad-89f8-d5305ae48eb1" providerId="AD"/>
  <p188:author id="{5BE48ADE-8CE9-E590-2FF4-3ECE8E2FC8F9}" name="Aaron Carr" initials="AC" userId="S::aaron.carr@ssaihq.com::71486925-db2d-4f54-b140-fc32e57ffc03" providerId="AD"/>
  <p188:author id="{7C777EF8-D0BF-7761-1674-EB209C57B0FE}" name="Brandy Nisbet-Wilcox" initials="BNW" userId="Brandy Nisbet-Wilcox"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50FA8"/>
    <a:srgbClr val="4DAEB3"/>
    <a:srgbClr val="FCFCFE"/>
    <a:srgbClr val="C6C8E1"/>
    <a:srgbClr val="8F88BF"/>
    <a:srgbClr val="3F007D"/>
    <a:srgbClr val="AD7941"/>
    <a:srgbClr val="FF9427"/>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7ECBF-2D20-4AE3-958E-5DBB395AE64D}" v="1" dt="2022-11-04T21:38:29.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43" autoAdjust="0"/>
  </p:normalViewPr>
  <p:slideViewPr>
    <p:cSldViewPr snapToGrid="0">
      <p:cViewPr>
        <p:scale>
          <a:sx n="70" d="100"/>
          <a:sy n="70" d="100"/>
        </p:scale>
        <p:origin x="1138" y="86"/>
      </p:cViewPr>
      <p:guideLst/>
    </p:cSldViewPr>
  </p:slideViewPr>
  <p:notesTextViewPr>
    <p:cViewPr>
      <p:scale>
        <a:sx n="1" d="1"/>
        <a:sy n="1" d="1"/>
      </p:scale>
      <p:origin x="0" y="-69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85debb24-05d8-4a4f-9068-cfd1b5fab5da" providerId="ADAL" clId="{74F7ECBF-2D20-4AE3-958E-5DBB395AE64D}"/>
    <pc:docChg chg="undo custSel modSld modMainMaster">
      <pc:chgData name="Brandy Nisbet-Wilcox" userId="85debb24-05d8-4a4f-9068-cfd1b5fab5da" providerId="ADAL" clId="{74F7ECBF-2D20-4AE3-958E-5DBB395AE64D}" dt="2022-11-04T21:40:44.582" v="23" actId="478"/>
      <pc:docMkLst>
        <pc:docMk/>
      </pc:docMkLst>
      <pc:sldChg chg="delSp modSp mod">
        <pc:chgData name="Brandy Nisbet-Wilcox" userId="85debb24-05d8-4a4f-9068-cfd1b5fab5da" providerId="ADAL" clId="{74F7ECBF-2D20-4AE3-958E-5DBB395AE64D}" dt="2022-11-04T21:40:44.582" v="23" actId="478"/>
        <pc:sldMkLst>
          <pc:docMk/>
          <pc:sldMk cId="3457887769" sldId="321"/>
        </pc:sldMkLst>
        <pc:spChg chg="del mod">
          <ac:chgData name="Brandy Nisbet-Wilcox" userId="85debb24-05d8-4a4f-9068-cfd1b5fab5da" providerId="ADAL" clId="{74F7ECBF-2D20-4AE3-958E-5DBB395AE64D}" dt="2022-11-04T21:40:34.179" v="19" actId="478"/>
          <ac:spMkLst>
            <pc:docMk/>
            <pc:sldMk cId="3457887769" sldId="321"/>
            <ac:spMk id="3" creationId="{51AC9FBF-5D5A-4AF9-95E2-B43E5965F86E}"/>
          </ac:spMkLst>
        </pc:spChg>
        <pc:spChg chg="del">
          <ac:chgData name="Brandy Nisbet-Wilcox" userId="85debb24-05d8-4a4f-9068-cfd1b5fab5da" providerId="ADAL" clId="{74F7ECBF-2D20-4AE3-958E-5DBB395AE64D}" dt="2022-11-04T21:40:44.582" v="23" actId="478"/>
          <ac:spMkLst>
            <pc:docMk/>
            <pc:sldMk cId="3457887769" sldId="321"/>
            <ac:spMk id="8" creationId="{00388810-971C-48C1-AF4C-AFF7BC1090CF}"/>
          </ac:spMkLst>
        </pc:spChg>
        <pc:spChg chg="del mod">
          <ac:chgData name="Brandy Nisbet-Wilcox" userId="85debb24-05d8-4a4f-9068-cfd1b5fab5da" providerId="ADAL" clId="{74F7ECBF-2D20-4AE3-958E-5DBB395AE64D}" dt="2022-11-04T21:40:40.791" v="22" actId="478"/>
          <ac:spMkLst>
            <pc:docMk/>
            <pc:sldMk cId="3457887769" sldId="321"/>
            <ac:spMk id="9" creationId="{1EEE138C-7816-4A21-AC54-FC750BABF727}"/>
          </ac:spMkLst>
        </pc:spChg>
      </pc:sldChg>
      <pc:sldChg chg="delSp mod">
        <pc:chgData name="Brandy Nisbet-Wilcox" userId="85debb24-05d8-4a4f-9068-cfd1b5fab5da" providerId="ADAL" clId="{74F7ECBF-2D20-4AE3-958E-5DBB395AE64D}" dt="2022-11-04T21:31:38.162" v="0" actId="478"/>
        <pc:sldMkLst>
          <pc:docMk/>
          <pc:sldMk cId="1101252265" sldId="353"/>
        </pc:sldMkLst>
        <pc:spChg chg="del">
          <ac:chgData name="Brandy Nisbet-Wilcox" userId="85debb24-05d8-4a4f-9068-cfd1b5fab5da" providerId="ADAL" clId="{74F7ECBF-2D20-4AE3-958E-5DBB395AE64D}" dt="2022-11-04T21:31:38.162" v="0" actId="478"/>
          <ac:spMkLst>
            <pc:docMk/>
            <pc:sldMk cId="1101252265" sldId="353"/>
            <ac:spMk id="5" creationId="{8519E316-4CD9-D0DE-FB74-04BE29B2F1A9}"/>
          </ac:spMkLst>
        </pc:spChg>
      </pc:sldChg>
      <pc:sldMasterChg chg="modSldLayout">
        <pc:chgData name="Brandy Nisbet-Wilcox" userId="85debb24-05d8-4a4f-9068-cfd1b5fab5da" providerId="ADAL" clId="{74F7ECBF-2D20-4AE3-958E-5DBB395AE64D}" dt="2022-11-04T21:40:21.390" v="18" actId="18131"/>
        <pc:sldMasterMkLst>
          <pc:docMk/>
          <pc:sldMasterMk cId="1253241661" sldId="2147483666"/>
        </pc:sldMasterMkLst>
        <pc:sldLayoutChg chg="addSp delSp modSp mod">
          <pc:chgData name="Brandy Nisbet-Wilcox" userId="85debb24-05d8-4a4f-9068-cfd1b5fab5da" providerId="ADAL" clId="{74F7ECBF-2D20-4AE3-958E-5DBB395AE64D}" dt="2022-11-04T21:40:21.390" v="18" actId="18131"/>
          <pc:sldLayoutMkLst>
            <pc:docMk/>
            <pc:sldMasterMk cId="1253241661" sldId="2147483666"/>
            <pc:sldLayoutMk cId="1931867362" sldId="2147483719"/>
          </pc:sldLayoutMkLst>
          <pc:spChg chg="add del">
            <ac:chgData name="Brandy Nisbet-Wilcox" userId="85debb24-05d8-4a4f-9068-cfd1b5fab5da" providerId="ADAL" clId="{74F7ECBF-2D20-4AE3-958E-5DBB395AE64D}" dt="2022-11-04T21:38:15.015" v="4" actId="478"/>
            <ac:spMkLst>
              <pc:docMk/>
              <pc:sldMasterMk cId="1253241661" sldId="2147483666"/>
              <pc:sldLayoutMk cId="1931867362" sldId="2147483719"/>
              <ac:spMk id="8" creationId="{D3F4050D-8D93-4A20-9BCD-B82F0A9A8DB8}"/>
            </ac:spMkLst>
          </pc:spChg>
          <pc:picChg chg="add mod modCrop">
            <ac:chgData name="Brandy Nisbet-Wilcox" userId="85debb24-05d8-4a4f-9068-cfd1b5fab5da" providerId="ADAL" clId="{74F7ECBF-2D20-4AE3-958E-5DBB395AE64D}" dt="2022-11-04T21:40:21.390" v="18" actId="18131"/>
            <ac:picMkLst>
              <pc:docMk/>
              <pc:sldMasterMk cId="1253241661" sldId="2147483666"/>
              <pc:sldLayoutMk cId="1931867362" sldId="2147483719"/>
              <ac:picMk id="10" creationId="{BD11AEE2-9746-4D17-8377-22347C7FAD88}"/>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A675B2-58F0-4F01-B9CE-4344FE5C29E9}" type="doc">
      <dgm:prSet loTypeId="urn:microsoft.com/office/officeart/2005/8/layout/radial2" loCatId="relationship" qsTypeId="urn:microsoft.com/office/officeart/2005/8/quickstyle/simple1" qsCatId="simple" csTypeId="urn:microsoft.com/office/officeart/2005/8/colors/colorful4" csCatId="colorful" phldr="1"/>
      <dgm:spPr/>
      <dgm:t>
        <a:bodyPr/>
        <a:lstStyle/>
        <a:p>
          <a:endParaRPr lang="en-US"/>
        </a:p>
      </dgm:t>
    </dgm:pt>
    <dgm:pt modelId="{044FC469-24FE-457A-B039-B21EDE00E18F}" type="pres">
      <dgm:prSet presAssocID="{FFA675B2-58F0-4F01-B9CE-4344FE5C29E9}" presName="composite" presStyleCnt="0">
        <dgm:presLayoutVars>
          <dgm:chMax val="5"/>
          <dgm:dir/>
          <dgm:animLvl val="ctr"/>
          <dgm:resizeHandles val="exact"/>
        </dgm:presLayoutVars>
      </dgm:prSet>
      <dgm:spPr/>
    </dgm:pt>
    <dgm:pt modelId="{BB669D01-B1FB-49A2-B304-62C25BB37CBA}" type="pres">
      <dgm:prSet presAssocID="{FFA675B2-58F0-4F01-B9CE-4344FE5C29E9}" presName="cycle" presStyleCnt="0"/>
      <dgm:spPr/>
    </dgm:pt>
  </dgm:ptLst>
  <dgm:cxnLst>
    <dgm:cxn modelId="{C23B0776-4084-40D6-8815-446FEB3A9BCD}" type="presOf" srcId="{FFA675B2-58F0-4F01-B9CE-4344FE5C29E9}" destId="{044FC469-24FE-457A-B039-B21EDE00E18F}" srcOrd="0" destOrd="0" presId="urn:microsoft.com/office/officeart/2005/8/layout/radial2"/>
    <dgm:cxn modelId="{C247A6DA-F864-44E4-B455-D0CCF72993DD}" type="presParOf" srcId="{044FC469-24FE-457A-B039-B21EDE00E18F}" destId="{BB669D01-B1FB-49A2-B304-62C25BB37CBA}" srcOrd="0"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bartman1958/3531810108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partnered with the National Park Service in Bryce Canyon National Park to develop a groundwater-depended ecosystem monitoring framework. Sophisticated remote sensing techniques are not currently utilized by the partners to identify and monitor park hydrology and vegetation. Instead, they manually scour the landscape in Google Earth for indicative “green patches”, then verify their presence on foot. ArcGIS Pro is currently used to manage existing, albeit inaccurate, hydrologic and vegetation datasets. This project expanded their capability to monitor these systems with remote Earth observations, which included Landsat 8 and high-resolution </a:t>
            </a:r>
            <a:r>
              <a:rPr lang="en-US" dirty="0" err="1"/>
              <a:t>PlanetScope</a:t>
            </a:r>
            <a:r>
              <a:rPr lang="en-US" dirty="0"/>
              <a:t> imagery. The team used machine learning to predict and map the most likely places for mapped springs and seeps, visualized trends in the health of park vegetation, and charted climatic variables over time to investigate pervasive drought conditions. The fulfillment of these objectives will better inform partner management practices by improving their understanding of the location and status of these ecologically vital features in the park.</a:t>
            </a:r>
          </a:p>
          <a:p>
            <a:endParaRPr lang="en-US" dirty="0"/>
          </a:p>
          <a:p>
            <a:r>
              <a:rPr lang="en-US" dirty="0"/>
              <a:t>------------------------------Image Information Below ------------------------------</a:t>
            </a:r>
            <a:endParaRPr lang="en-US" dirty="0">
              <a:cs typeface="Calibri"/>
            </a:endParaRPr>
          </a:p>
          <a:p>
            <a:r>
              <a:rPr lang="en-US" dirty="0"/>
              <a:t>Image Credit: National Park Service</a:t>
            </a:r>
            <a:endParaRPr lang="en-US" dirty="0">
              <a:cs typeface="Calibri"/>
            </a:endParaRPr>
          </a:p>
          <a:p>
            <a:r>
              <a:rPr lang="en-US" dirty="0"/>
              <a:t>Image Source: https://en.wikipedia.org/wiki/National_Park_Service#/media/File:Logo_of_the_United_States_National_Park_Service.svg (public domain), extracted by user </a:t>
            </a:r>
            <a:r>
              <a:rPr lang="en-US" u="sng" dirty="0" err="1"/>
              <a:t>Smasongarrison</a:t>
            </a:r>
            <a:endParaRPr lang="en-US" u="sng" dirty="0">
              <a:cs typeface="Calibri"/>
            </a:endParaRPr>
          </a:p>
          <a:p>
            <a:endParaRPr lang="en-US" u="sng" dirty="0"/>
          </a:p>
          <a:p>
            <a:r>
              <a:rPr lang="en-US" dirty="0"/>
              <a:t>Image Credit: Tyra </a:t>
            </a:r>
            <a:r>
              <a:rPr lang="en-US" dirty="0" err="1"/>
              <a:t>Olstad</a:t>
            </a:r>
            <a:endParaRPr lang="en-US" dirty="0">
              <a:cs typeface="Calibri"/>
            </a:endParaRPr>
          </a:p>
          <a:p>
            <a:r>
              <a:rPr lang="en-US" dirty="0"/>
              <a:t>Image Source: Provided by partner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909052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Used 73 identified Seeps and Springs and 1000 randomly-generated points as negative cases</a:t>
            </a:r>
          </a:p>
          <a:p>
            <a:endParaRPr lang="en-US">
              <a:cs typeface="Calibri"/>
            </a:endParaRPr>
          </a:p>
          <a:p>
            <a:r>
              <a:rPr lang="en-US">
                <a:cs typeface="Calibri"/>
              </a:rPr>
              <a:t>Did Random Forest Classification Analysis in ArcGIS Pro 3.0.2. Random Forest randomly selects portions of the dataset and creates a decision tree from the data. We programmed the model to do this 100 times, then the algorithm makes the best decision tree from the different runs.</a:t>
            </a:r>
          </a:p>
          <a:p>
            <a:endParaRPr lang="en-US">
              <a:cs typeface="Calibri"/>
            </a:endParaRPr>
          </a:p>
          <a:p>
            <a:r>
              <a:rPr lang="en-US">
                <a:cs typeface="Calibri"/>
              </a:rPr>
              <a:t>Final Model included Slope, Elevation, NDVI (from NAIP 2021, USDA), distance to geological features, and distance to different soil types (from the USDA’s </a:t>
            </a:r>
            <a:r>
              <a:rPr lang="en-US"/>
              <a:t>SSURGO)</a:t>
            </a:r>
            <a:endParaRPr lang="en-US">
              <a:cs typeface="Calibri"/>
            </a:endParaRPr>
          </a:p>
          <a:p>
            <a:endParaRPr lang="en-US">
              <a:cs typeface="Calibri"/>
            </a:endParaRPr>
          </a:p>
          <a:p>
            <a:r>
              <a:rPr lang="en-US">
                <a:cs typeface="Calibri"/>
              </a:rPr>
              <a:t>Most important were Slope, NDVI, distance to geological features, distance to soil type boundaries, elevation</a:t>
            </a:r>
          </a:p>
          <a:p>
            <a:endParaRPr lang="en-US">
              <a:cs typeface="Calibri"/>
            </a:endParaRPr>
          </a:p>
          <a:p>
            <a:r>
              <a:rPr lang="en-US">
                <a:cs typeface="Calibri"/>
              </a:rPr>
              <a:t>Training Accuracy was 0.89, Testing Accuracy was 0.86, with 10% of points excluded from training.</a:t>
            </a:r>
          </a:p>
          <a:p>
            <a:endParaRPr lang="en-US">
              <a:cs typeface="Calibri"/>
            </a:endParaRPr>
          </a:p>
          <a:p>
            <a:r>
              <a:rPr lang="en-US">
                <a:cs typeface="Calibri"/>
              </a:rPr>
              <a:t>Although the final model had a 86% testing accuracy, the output prediction map is not especially useful as there are too many points to be able to investigate on foot and no clear priority for which points are most likely to be GDEs</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519323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Maximum Entropy (presence only) models assume that there are more likely points in unidentified areas. The model gives 50% of known seeps and springs a probability of 90% or more</a:t>
            </a:r>
            <a:endParaRPr lang="en-US"/>
          </a:p>
          <a:p>
            <a:endParaRPr lang="en-US">
              <a:cs typeface="Calibri"/>
            </a:endParaRPr>
          </a:p>
          <a:p>
            <a:r>
              <a:rPr lang="en-US">
                <a:cs typeface="Calibri"/>
              </a:rPr>
              <a:t>Model run in ArcGIS 3.0.2</a:t>
            </a:r>
          </a:p>
          <a:p>
            <a:endParaRPr lang="en-US">
              <a:cs typeface="Calibri"/>
            </a:endParaRPr>
          </a:p>
          <a:p>
            <a:r>
              <a:rPr lang="en-US">
                <a:cs typeface="Calibri"/>
              </a:rPr>
              <a:t>Darker purple = more likely to be seep or spring</a:t>
            </a:r>
          </a:p>
          <a:p>
            <a:endParaRPr lang="en-US"/>
          </a:p>
          <a:p>
            <a:r>
              <a:rPr lang="en-US"/>
              <a:t>Included same variables as the Random Forest Model</a:t>
            </a:r>
          </a:p>
          <a:p>
            <a:r>
              <a:rPr lang="en-US"/>
              <a:t>Many of the 90% and above locations are located in the Yellow Creek area</a:t>
            </a:r>
          </a:p>
          <a:p>
            <a:endParaRPr lang="en-US"/>
          </a:p>
          <a:p>
            <a:r>
              <a:rPr lang="en-US"/>
              <a:t>------------------------------Image Information Below ------------------------------</a:t>
            </a:r>
            <a:endParaRPr lang="en-US">
              <a:cs typeface="Calibri"/>
            </a:endParaRPr>
          </a:p>
          <a:p>
            <a:r>
              <a:rPr lang="en-US"/>
              <a:t>Image Credit: DEVELOP team</a:t>
            </a:r>
            <a:endParaRPr lang="en-US">
              <a:cs typeface="Calibri"/>
            </a:endParaRPr>
          </a:p>
          <a:p>
            <a:r>
              <a:rPr lang="en-US"/>
              <a:t>Image Source: Created by the NASA DEVELOP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87081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Rainfall</a:t>
            </a:r>
            <a:r>
              <a:rPr lang="en-US" dirty="0"/>
              <a:t> increased about 25 mm per year, or about 1,000 mm since 1979</a:t>
            </a:r>
            <a:endParaRPr lang="en-US" dirty="0">
              <a:cs typeface="Calibri"/>
            </a:endParaRPr>
          </a:p>
          <a:p>
            <a:r>
              <a:rPr lang="en-US" dirty="0">
                <a:cs typeface="Calibri"/>
              </a:rPr>
              <a:t>Snowfall decreased about 310 mm per year or about 13,000 mm since 1979</a:t>
            </a:r>
          </a:p>
          <a:p>
            <a:r>
              <a:rPr lang="en-US" dirty="0">
                <a:cs typeface="Calibri"/>
              </a:rPr>
              <a:t>Snow Sublimation decreased about 5 mm per year or 230 mm since 1979</a:t>
            </a:r>
          </a:p>
          <a:p>
            <a:endParaRPr lang="en-US" dirty="0">
              <a:cs typeface="Calibri"/>
            </a:endParaRPr>
          </a:p>
          <a:p>
            <a:r>
              <a:rPr lang="en-US" dirty="0">
                <a:cs typeface="Calibri"/>
              </a:rPr>
              <a:t>All variables from WLDAS model</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411420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Evapotranspiration decreased 240 kg/day per year or about 10,000 kg since 1979</a:t>
            </a:r>
          </a:p>
          <a:p>
            <a:r>
              <a:rPr lang="en-US" dirty="0">
                <a:cs typeface="Calibri"/>
              </a:rPr>
              <a:t>Land Surface Temp increased 0.025 degrees Celsius per year, or 1.1 degrees since 1979</a:t>
            </a:r>
          </a:p>
          <a:p>
            <a:r>
              <a:rPr lang="en-US" dirty="0">
                <a:cs typeface="Calibri"/>
              </a:rPr>
              <a:t>Soil Moisture (0-40 cm below the surface) did not statistically significantly change (at the 0.05 level) year to year</a:t>
            </a:r>
          </a:p>
          <a:p>
            <a:endParaRPr lang="en-US" dirty="0">
              <a:cs typeface="Calibri"/>
            </a:endParaRPr>
          </a:p>
          <a:p>
            <a:r>
              <a:rPr lang="en-US" dirty="0">
                <a:cs typeface="Calibri"/>
              </a:rPr>
              <a:t>All variables from WLDAS model</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81107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Situ Data is similar to WLDAS modeled data, with precipitation peaks in 2015 (rainfall) and 2019 (snowfall), and a dip in 2020</a:t>
            </a:r>
            <a:endParaRPr lang="en-US" dirty="0"/>
          </a:p>
          <a:p>
            <a:r>
              <a:rPr lang="en-US" dirty="0">
                <a:cs typeface="Calibri"/>
              </a:rPr>
              <a:t>High 2019 Snow Depth driven by Feb 2019 snow depth averaging 47" and topping at 65.98"</a:t>
            </a:r>
          </a:p>
          <a:p>
            <a:r>
              <a:rPr lang="en-US" dirty="0">
                <a:cs typeface="Calibri"/>
              </a:rPr>
              <a:t>Trends are not as clear, with outlier months potentially skewing the data. </a:t>
            </a:r>
          </a:p>
          <a:p>
            <a:r>
              <a:rPr lang="en-US" dirty="0">
                <a:cs typeface="Calibri"/>
              </a:rPr>
              <a:t>- Precipitation is down an average of .36 inches per year</a:t>
            </a:r>
          </a:p>
          <a:p>
            <a:r>
              <a:rPr lang="en-US" dirty="0">
                <a:cs typeface="Calibri"/>
              </a:rPr>
              <a:t>- Snow Depth increasing 0.08 Inches per year</a:t>
            </a:r>
          </a:p>
          <a:p>
            <a:r>
              <a:rPr lang="en-US" dirty="0">
                <a:cs typeface="Calibri"/>
              </a:rPr>
              <a:t>- Max Temperature decreasing by 0.1 degrees Fahrenheit each year</a:t>
            </a:r>
          </a:p>
          <a:p>
            <a:r>
              <a:rPr lang="en-US" dirty="0">
                <a:cs typeface="Calibri"/>
              </a:rPr>
              <a:t>- Min temperature changes </a:t>
            </a:r>
            <a:r>
              <a:rPr lang="en-US" dirty="0" err="1">
                <a:cs typeface="Calibri"/>
              </a:rPr>
              <a:t>nto</a:t>
            </a:r>
            <a:r>
              <a:rPr lang="en-US" dirty="0">
                <a:cs typeface="Calibri"/>
              </a:rPr>
              <a:t> statistically significant</a:t>
            </a:r>
          </a:p>
          <a:p>
            <a:endParaRPr lang="en-US" dirty="0">
              <a:cs typeface="Calibri"/>
            </a:endParaRPr>
          </a:p>
          <a:p>
            <a:r>
              <a:rPr lang="en-US" dirty="0">
                <a:cs typeface="Calibri"/>
              </a:rPr>
              <a:t>All variables from WLDAS model</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467686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the end of this project, the team learned that multiple factors are needed for detecting springs and seeps in Bryce Canyon National Park. NDVI is helpful for informing the effect of climatic trends in terms of vegetation health overall in the park and for the random forest model, but not for detecting the springs and seeps alone. NDWI was supposed to be used to detect the presence of surface water and to demonstrate surface water change in Bryce Canyon but was not applicable to our specific project due to two possible reasons: the springs and seeps are too small for how course the imagery resolution is, or the region is too arid for the index since there is great contrast between shadows and bare soil. The team believes that NDWI could be used in future studies that use higher resolution imagery. Maximum Entropy model was able to predict the probability of where springs and seeps were located based on environmental variable inputs. 2019 was also a year of high snowfall and low rainfall, suggesting a particular importance of the former in contributing to park vegetation health.</a:t>
            </a:r>
          </a:p>
          <a:p>
            <a:endParaRPr lang="en-US" dirty="0">
              <a:cs typeface="Calibri"/>
            </a:endParaRPr>
          </a:p>
          <a:p>
            <a:pPr marL="0" indent="0">
              <a:buFont typeface="Arial" panose="020B0604020202020204" pitchFamily="34" charset="0"/>
              <a:buNone/>
            </a:pPr>
            <a:endParaRPr lang="en-US" dirty="0">
              <a:cs typeface="Calibri"/>
            </a:endParaRPr>
          </a:p>
          <a:p>
            <a:r>
              <a:rPr lang="en-US" dirty="0"/>
              <a:t>------------------------------Image Information Below ------------------------------</a:t>
            </a:r>
            <a:endParaRPr lang="en-US" dirty="0">
              <a:cs typeface="Calibri"/>
            </a:endParaRPr>
          </a:p>
          <a:p>
            <a:r>
              <a:rPr lang="en-US" dirty="0"/>
              <a:t>Image Credit: Tyra </a:t>
            </a:r>
            <a:r>
              <a:rPr lang="en-US" dirty="0" err="1"/>
              <a:t>Olstad</a:t>
            </a:r>
            <a:endParaRPr lang="en-US" dirty="0">
              <a:effectLst/>
              <a:latin typeface="-apple-system"/>
            </a:endParaRPr>
          </a:p>
          <a:p>
            <a:pPr rtl="0"/>
            <a:r>
              <a:rPr lang="en-US" dirty="0">
                <a:effectLst/>
                <a:latin typeface="-apple-system"/>
              </a:rPr>
              <a:t>Image Source: Provided by partner with permission to use.</a:t>
            </a: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86988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Bryce Canyon National Park is host to many unique features, and perceiving these features from orbit is no easy task. Although GDEs and hydrologic systems are ecologically impacting to Bryce Canyon, their size makes it difficult to identify and monitor them from orbit. Therefore, future teams should seek new methods of identification outside traditional indices and bands. For example, drone or aerial thermal imagery may be requestable for groundwater discharge identification. Groundwater is at a more constant temperature than surface water, so it may be distinguishable in colder months. NDWI use is limited due to the shallowness, turbidity, and thinness of existing discharges, but a thermal signature should be more recognizable. Park geology may be another reliable indicator of spring and seep occurrences. Our partner has observed that groundwater discharge often occurs along fault lines and/or above an impermeable layer in the Straight Cliffs formation. With more developed geologic data, future teams may be able to interpolate suitable spots for springs and seeps to occur. Finally, according to the Random Forest model, evapotranspiration from WLDAS was favored out of all of the input variables. </a:t>
            </a:r>
            <a:r>
              <a:rPr lang="en-US" dirty="0" err="1">
                <a:cs typeface="Calibri"/>
              </a:rPr>
              <a:t>OpenET</a:t>
            </a:r>
            <a:r>
              <a:rPr lang="en-US" dirty="0">
                <a:cs typeface="Calibri"/>
              </a:rPr>
              <a:t> could be a great resource for 30-meter modeled evapotranspiration data but must be contacted early for access to data in a reasonable amount of time. The team this term contacted </a:t>
            </a:r>
            <a:r>
              <a:rPr lang="en-US" dirty="0" err="1">
                <a:cs typeface="Calibri"/>
              </a:rPr>
              <a:t>OpenET</a:t>
            </a:r>
            <a:r>
              <a:rPr lang="en-US" dirty="0">
                <a:cs typeface="Calibri"/>
              </a:rPr>
              <a:t> during week 4 and unfortunately did not get full access to the API until week 8.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56166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for your attention and attendance today. We would like to recognize and thank our present fellow, Carli Merrick, and science advisor, Sean McCartney, for their always-present guidance, as well as Nicole Ramberg-Pihl for establishing the project. We would also like to sincerely thank our partner at the National Park Service, Tyra Olstad, for her enthusiasm and informativeness throughout the term. Lastly, we also want to thank Dr. Jessica Erlingis for her collaboration in generating and delivering WLDAS data. We will now take any questions.</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Bryce Canyon National Park has an area of 35,835 acres and is located in southern Utah. The park sits at the top of the </a:t>
            </a:r>
            <a:r>
              <a:rPr lang="en-US" dirty="0" err="1"/>
              <a:t>Paunsagunt</a:t>
            </a:r>
            <a:r>
              <a:rPr lang="en-US" dirty="0"/>
              <a:t> Plateau and is split into three distinct ecosystem zones: the spruce/fir forest, the Ponderosa pine forest, and the pinyon-juniper forest. Bryce Canyon also boasts the highest concentration of irregular rock spires (“hoodoos”) and is one of the best locations for stargazing in the world. The park was declared an International Dark Sky Park in 2019, coinciding with a sharp increase in visitors to 2,594,904 in 2019. </a:t>
            </a:r>
          </a:p>
          <a:p>
            <a:endParaRPr lang="en-US" dirty="0"/>
          </a:p>
          <a:p>
            <a:r>
              <a:rPr lang="en-US" dirty="0"/>
              <a:t>------------------------------Image Information Below ------------------------------</a:t>
            </a:r>
            <a:endParaRPr lang="en-US" dirty="0">
              <a:cs typeface="Calibri"/>
            </a:endParaRPr>
          </a:p>
          <a:p>
            <a:r>
              <a:rPr lang="en-US" dirty="0"/>
              <a:t>Image Credit: Tyra </a:t>
            </a:r>
            <a:r>
              <a:rPr lang="en-US" dirty="0" err="1"/>
              <a:t>Olstad</a:t>
            </a:r>
            <a:endParaRPr lang="en-US" dirty="0">
              <a:cs typeface="Calibri"/>
            </a:endParaRPr>
          </a:p>
          <a:p>
            <a:r>
              <a:rPr lang="en-US" dirty="0"/>
              <a:t>Image Source: Provided by partner with permission to use.</a:t>
            </a:r>
            <a:endParaRPr lang="en-US" dirty="0">
              <a:cs typeface="Calibri"/>
            </a:endParaRPr>
          </a:p>
          <a:p>
            <a:endParaRPr lang="en-US" dirty="0">
              <a:cs typeface="Calibri"/>
            </a:endParaRPr>
          </a:p>
          <a:p>
            <a:r>
              <a:rPr lang="en-US" dirty="0"/>
              <a:t>Image Credit: DEVELOP team</a:t>
            </a:r>
            <a:endParaRPr lang="en-US" dirty="0">
              <a:cs typeface="Calibri"/>
            </a:endParaRPr>
          </a:p>
          <a:p>
            <a:r>
              <a:rPr lang="en-US" dirty="0"/>
              <a:t>Image Source: Created by the NASA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11943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Bryce Canyon National Park is home to groundwater-dependent ecosystems (GDEs) that are threatened by a multidecadal drought and increased groundwater extraction due to a spike in tourism. These ecosystems contain unique species that are only found in areas where near-surface groundwater is present, such as aspen groves and fens. These species contribute to the high biodiversity found in Bryce Canyon, which boosts an ecosystem’s productivity and the services it provides to the park.</a:t>
            </a:r>
          </a:p>
          <a:p>
            <a:endParaRPr lang="en-US" dirty="0"/>
          </a:p>
          <a:p>
            <a:r>
              <a:rPr lang="en-US" dirty="0"/>
              <a:t>Groundwater dependent ecosystems (GDEs) are defined as communities that rely fully or partially on groundwater and become stressed in the absence of it (Gou et al., 2014; Orellana et al., 2012). GDEs provide structure and function for ecosystems in addition to valuable ecosystem services for humans, such as food production and water purification (Murray et al., 2006). Because of their sensitivity to change, these ecosystems are threatened by climate change and anthropogenic activities, such as drought and excessive groundwater pumping (</a:t>
            </a:r>
            <a:r>
              <a:rPr lang="en-US" dirty="0" err="1"/>
              <a:t>Eamus</a:t>
            </a:r>
            <a:r>
              <a:rPr lang="en-US" dirty="0"/>
              <a:t> et al., 2016). Only 19 states have implemented groundwater management legislation, and California is the only state in the United States to formally recognize GDEs in the Sustainable Groundwater Management Act (The Nature Conservancy, n.d.). </a:t>
            </a:r>
            <a:endParaRPr lang="en-US" dirty="0">
              <a:cs typeface="Calibri"/>
            </a:endParaRPr>
          </a:p>
          <a:p>
            <a:endParaRPr lang="en-US" dirty="0">
              <a:cs typeface="Calibri"/>
            </a:endParaRPr>
          </a:p>
          <a:p>
            <a:r>
              <a:rPr lang="en-US" dirty="0"/>
              <a:t>Bryce Canyon also boasts the highest concentration of irregular rock spires (“hoodoos”) and is one of the best locations for stargazing in the world. The park was declared an International Dark Sky Park in 2019, coinciding a sharp increase in visitors (2,594,904 people in 2019; National Park Service, 2022). </a:t>
            </a:r>
            <a:endParaRPr lang="en-US" dirty="0">
              <a:cs typeface="Calibri"/>
            </a:endParaRPr>
          </a:p>
          <a:p>
            <a:endParaRPr lang="en-US" dirty="0">
              <a:cs typeface="Calibri"/>
            </a:endParaRPr>
          </a:p>
          <a:p>
            <a:r>
              <a:rPr lang="en-US" dirty="0">
                <a:cs typeface="Calibri"/>
              </a:rPr>
              <a:t>The terrain is very diverse, and groundwater discharge occurs in currently unpredictable locations. However, park staff have observed that GDEs often overlap sites of ground water expulsion. Therefore, this project aims to ultimately predict the location of springs and seeps as a proxy for GDEs, and to investigate the possibility of direct GDE detection.</a:t>
            </a:r>
          </a:p>
          <a:p>
            <a:endParaRPr lang="en-US" dirty="0"/>
          </a:p>
          <a:p>
            <a:r>
              <a:rPr lang="en-US" dirty="0"/>
              <a:t>------------------------------Image Information Below ------------------------------</a:t>
            </a:r>
            <a:endParaRPr lang="en-US" dirty="0">
              <a:cs typeface="Calibri"/>
            </a:endParaRPr>
          </a:p>
          <a:p>
            <a:r>
              <a:rPr lang="en-US" dirty="0"/>
              <a:t>Image Credit: Barton Davis Smith</a:t>
            </a:r>
            <a:endParaRPr lang="en-US" dirty="0">
              <a:cs typeface="Calibri"/>
            </a:endParaRPr>
          </a:p>
          <a:p>
            <a:r>
              <a:rPr lang="en-US" dirty="0"/>
              <a:t>Image Source: </a:t>
            </a:r>
            <a:r>
              <a:rPr lang="en-US" dirty="0">
                <a:hlinkClick r:id="rId3"/>
              </a:rPr>
              <a:t>https://www.flickr.com/photos/bartman1958/35318101085</a:t>
            </a:r>
            <a:r>
              <a:rPr lang="en-US" dirty="0"/>
              <a:t> (Creative Commons, Attribution-</a:t>
            </a:r>
            <a:r>
              <a:rPr lang="en-US" dirty="0" err="1"/>
              <a:t>NoDerivatives</a:t>
            </a:r>
            <a:r>
              <a:rPr lang="en-US" dirty="0"/>
              <a:t> 4.0)</a:t>
            </a:r>
            <a:endParaRPr lang="en-US" dirty="0">
              <a:cs typeface="Calibri"/>
            </a:endParaRPr>
          </a:p>
          <a:p>
            <a:endParaRPr lang="en-US" dirty="0">
              <a:cs typeface="Calibri"/>
            </a:endParaRPr>
          </a:p>
          <a:p>
            <a:r>
              <a:rPr lang="en-US" dirty="0"/>
              <a:t>Image Credit: Tyra </a:t>
            </a:r>
            <a:r>
              <a:rPr lang="en-US" dirty="0" err="1"/>
              <a:t>Olstad</a:t>
            </a:r>
            <a:endParaRPr lang="en-US" dirty="0">
              <a:cs typeface="Calibri" panose="020F0502020204030204"/>
            </a:endParaRPr>
          </a:p>
          <a:p>
            <a:r>
              <a:rPr lang="en-US" dirty="0"/>
              <a:t>Image Source: Provided by partner with permission to use.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54080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project utilized two Earth observations to sustain most of our end products: Landsat 8 Optical Land Imager and the </a:t>
            </a:r>
            <a:r>
              <a:rPr lang="en-US" dirty="0" err="1">
                <a:cs typeface="Calibri"/>
              </a:rPr>
              <a:t>PlanetScope</a:t>
            </a:r>
            <a:r>
              <a:rPr lang="en-US" dirty="0">
                <a:cs typeface="Calibri"/>
              </a:rPr>
              <a:t> DOVE constellation. We used 2013-2022 imagery from Landsat 8 OLI and 2017-2022 DOVE data to </a:t>
            </a:r>
            <a:r>
              <a:rPr lang="en-US" dirty="0"/>
              <a:t>generate change maps of park-wide vegetation and create time series of health indicators.</a:t>
            </a:r>
            <a:r>
              <a:rPr lang="en-US" dirty="0">
                <a:cs typeface="Calibri"/>
              </a:rPr>
              <a:t> The DOVE cube satellite constellation provided a high spatial and temporal resolution useful in Bryce-wide analysis, but National Agriculture Imagery Program data was alternated to for spring and seep identification in our random forest. This model was supplemented with Utah Geologic Survey geologic data, aerial Utah Geospatial Resource Center LiDAR elevation data, and </a:t>
            </a:r>
            <a:r>
              <a:rPr lang="en-US" dirty="0"/>
              <a:t>the US Department of Agriculture's SSURGO </a:t>
            </a:r>
            <a:r>
              <a:rPr lang="en-US" dirty="0">
                <a:cs typeface="Calibri"/>
              </a:rPr>
              <a:t>soil types. We used a dataset from the NPS of known springs and seeps as training data in the random forest. Lastly, our climatic time series analysis was enriched with modeled Western Land Data Assimilation System data and in-situ precipitation data from 1979 to present.</a:t>
            </a:r>
          </a:p>
          <a:p>
            <a:endParaRPr lang="en-US" dirty="0">
              <a:cs typeface="Calibri"/>
            </a:endParaRPr>
          </a:p>
          <a:p>
            <a:r>
              <a:rPr lang="en-US" dirty="0">
                <a:cs typeface="Calibri"/>
              </a:rPr>
              <a:t>PLACEHOLDER add about LiDAR</a:t>
            </a:r>
          </a:p>
          <a:p>
            <a:endParaRPr lang="en-US" dirty="0"/>
          </a:p>
          <a:p>
            <a:r>
              <a:rPr lang="en-US" dirty="0"/>
              <a:t>------------------------------Image Information Below ------------------------------</a:t>
            </a:r>
            <a:endParaRPr lang="en-US" dirty="0">
              <a:cs typeface="Calibri"/>
            </a:endParaRPr>
          </a:p>
          <a:p>
            <a:r>
              <a:rPr lang="en-US" dirty="0"/>
              <a:t>•Image Credits for Satellite Renderings: NASA, Planet</a:t>
            </a:r>
            <a:endParaRPr lang="en-US" dirty="0">
              <a:cs typeface="Calibri"/>
            </a:endParaRPr>
          </a:p>
          <a:p>
            <a:r>
              <a:rPr lang="en-US" dirty="0"/>
              <a:t>•Image Sources: Spacecraft Icons | Science Mission Directorate (nasa.gov), Direct email from Planet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82678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first two objectives, which were to detect GDEs, springs, and seeps and to understand the presence and change of park vegetation and surface water, were initially addressed through a pair of difference indices. The Normalized Difference Vegetation Index and Normalized Difference Water Index are two indicators for detecting the presence and health of these features. We ordered 3-meter resolution </a:t>
            </a:r>
            <a:r>
              <a:rPr lang="en-US" dirty="0" err="1"/>
              <a:t>PlanetScope</a:t>
            </a:r>
            <a:r>
              <a:rPr lang="en-US" dirty="0"/>
              <a:t> imagery </a:t>
            </a:r>
            <a:r>
              <a:rPr lang="en-US" dirty="0">
                <a:cs typeface="Calibri"/>
              </a:rPr>
              <a:t>for the dry-season in April or May for 2017-2022, </a:t>
            </a:r>
            <a:r>
              <a:rPr lang="en-US" dirty="0"/>
              <a:t>which is an ideal time for high NDVI contrast between consistently-watered GDEs and stressed vegetation</a:t>
            </a:r>
            <a:r>
              <a:rPr lang="en-US" dirty="0">
                <a:cs typeface="Calibri"/>
              </a:rPr>
              <a:t>. H</a:t>
            </a:r>
            <a:r>
              <a:rPr lang="en-US" dirty="0"/>
              <a:t>owever, NDWI was found to be inapplicable as surface water was not detectable in our imagery so we focused on NDVI. </a:t>
            </a:r>
            <a:r>
              <a:rPr lang="en-US" dirty="0">
                <a:cs typeface="Calibri"/>
              </a:rPr>
              <a:t>We masked shadows caused by hoodoos and cliff features in Bryce Canyon with a random forest model, and we also masked out clouds and snow when necessary in the </a:t>
            </a:r>
            <a:r>
              <a:rPr lang="en-US" dirty="0" err="1">
                <a:cs typeface="Calibri"/>
              </a:rPr>
              <a:t>PlanetScope</a:t>
            </a:r>
            <a:r>
              <a:rPr lang="en-US" dirty="0">
                <a:cs typeface="Calibri"/>
              </a:rPr>
              <a:t> and Landsat imagery's built-in quality flags. </a:t>
            </a:r>
            <a:r>
              <a:rPr lang="en-US" dirty="0"/>
              <a:t>NDVI statistics were then extracted from the imagery over the whole of Bryce Canyon and at 73 points of known springs and seeps to generate vegetation health time series. </a:t>
            </a:r>
            <a:r>
              <a:rPr lang="en-US" dirty="0">
                <a:cs typeface="Calibri"/>
              </a:rPr>
              <a:t>We were then able to investigate for a distinct NDVI signal associated with the presence of known springs and seeps, but direct detection was disproven through statistical tests. Landsat 8 OLI provided 30-meter imagery of a similar criteria prior to 2017 and to the present. These data were either uploaded into or pulled from Google Earth Engine, where change maps and general trend analyses were created by calculating the difference between our periodic values.</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68182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team ran Machine Learning models: random forest classification and maximum entropy models using ArcGIS Pro 3.0.2 and inputs of various remote-sensed radiation, topographic variables, and climatological variables. The variables considered were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Soil Moisture (to 40cm), Evapotranspiration, Surface Temperature (all from WLDAS)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Elevation (from LIDAR provided by NPS but from </a:t>
            </a:r>
            <a:r>
              <a:rPr lang="en-US" sz="1200">
                <a:solidFill>
                  <a:schemeClr val="tx1">
                    <a:lumMod val="75000"/>
                    <a:lumOff val="25000"/>
                  </a:schemeClr>
                </a:solidFill>
                <a:latin typeface="Century Gothic"/>
              </a:rPr>
              <a:t>UGRC</a:t>
            </a:r>
            <a:r>
              <a:rPr lang="en-US">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Slope (calculated from LIDAR elevation)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NDVI (from NAIP 2021, USDA)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NDWI (from NAIP 2021, USDA)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Distance to geological features (from UGS and altered by NPS) and fault lines (from UGS)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Distance to soil type boundaries (from the USDA’s </a:t>
            </a:r>
            <a:r>
              <a:rPr lang="en-US"/>
              <a:t>SSURGO)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24832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The first use of our data was to determine temporal changes in vegetation health through the use of NDVI. We did so both through time series and change maps with both </a:t>
            </a:r>
            <a:r>
              <a:rPr lang="en-US" dirty="0" err="1">
                <a:cs typeface="Calibri" panose="020F0502020204030204"/>
              </a:rPr>
              <a:t>PlanetScope</a:t>
            </a:r>
            <a:r>
              <a:rPr lang="en-US" dirty="0">
                <a:cs typeface="Calibri" panose="020F0502020204030204"/>
              </a:rPr>
              <a:t> and Landsat imagery.</a:t>
            </a:r>
          </a:p>
          <a:p>
            <a:endParaRPr lang="en-US" dirty="0">
              <a:cs typeface="Calibri" panose="020F0502020204030204"/>
            </a:endParaRPr>
          </a:p>
          <a:p>
            <a:r>
              <a:rPr lang="en-US" dirty="0">
                <a:cs typeface="Calibri" panose="020F0502020204030204"/>
              </a:rPr>
              <a:t>Landsat estimated NDVI values lower than </a:t>
            </a:r>
            <a:r>
              <a:rPr lang="en-US" dirty="0" err="1">
                <a:cs typeface="Calibri" panose="020F0502020204030204"/>
              </a:rPr>
              <a:t>PlanetScope</a:t>
            </a:r>
            <a:r>
              <a:rPr lang="en-US" dirty="0">
                <a:cs typeface="Calibri" panose="020F0502020204030204"/>
              </a:rPr>
              <a:t>, but both showed the same general trends between 2017 and 2022. 2019 was a common peak NDVI year as observed by both OLI and the DOVEs.</a:t>
            </a:r>
            <a:endParaRPr lang="en-US" dirty="0"/>
          </a:p>
          <a:p>
            <a:endParaRPr lang="en-US" dirty="0">
              <a:cs typeface="Calibri" panose="020F0502020204030204"/>
            </a:endParaRPr>
          </a:p>
          <a:p>
            <a:r>
              <a:rPr lang="en-US" dirty="0">
                <a:cs typeface="Calibri" panose="020F0502020204030204"/>
              </a:rPr>
              <a:t>Spatially, the most extreme decreases in vegetation health from 2017 to 2022 have occurred in the southeast and east corners of the park. These areas both fall below the upper plateau, and areas above the rim have generally seen the healthiest increases in vegetation. The edge of the rim and northern portion of Bryce Canyon persist as areas of minimal vegetation change. However, the upper plateau has experienced the largest improvement in vegetation well-being between 2017 and 2022. Overall, vegetation health increased in 38 square kilometers of the park which is over four times the amount of area that experienced decline during the same time period.</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9102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assessing vegetation health on a park-wide scale, we then considered the use of NDVI in directly detecting springs and seeps. We found that the values of NDVI at known springs and seeps area appeared randomly distributed along the Bryce Canyon NDVI histogram. These images were selected during April or May, as at this time of year GDEs are being consistently watered by subsurface water and all other vegetation is stressed by low precipitation. GDEs were hypothesized to have been most perceivable against contrasting stressed vegetation, but this was not the case. A two-tailed Z-test confirmed this, and provided a probability value of 79% that the overall NDVI mean is equal to that of the mean springs &amp; seeps. Because NDVI is too similar at springs and seeps against the rest of the landscape, it could not be used as a single detector for their presence. We then moved on to the random forest and entropy models to determine other reliable indicators of their occurrence.</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27448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NDWI was tested on the highest resolution imagery that we had, which was 0.6-meter NAIP imagery. The histogram for NDVI values for the entire park were all under 0 and we found that the values of NDWI at known springs and seeps area appeared randomly distributed along the histogram. This did not make sense because if there was surface water in the park, the NDWI values would show up positive and closer to 1. Trying out NDWI for </a:t>
            </a:r>
            <a:r>
              <a:rPr lang="en-US" err="1"/>
              <a:t>PlanetScope</a:t>
            </a:r>
            <a:r>
              <a:rPr lang="en-US"/>
              <a:t> imagery was a bust since if NDWI values could not be detected for high resolution NAIP imagery, it would definitely not be detected for 3-meter </a:t>
            </a:r>
            <a:r>
              <a:rPr lang="en-US" err="1"/>
              <a:t>PlanetScope</a:t>
            </a:r>
            <a:r>
              <a:rPr lang="en-US"/>
              <a:t> imagery. When clicking around the values for NDWI, it seemed like some shadows and bare soil came up as positive while other values came up as negative. Overall, NDWI proved to be unreliable for detecting the locations of springs and seeps and since there seemed to be no surface water detected, change maps were not produced.</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917966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 Fall 2022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4DAEB3"/>
                </a:solidFill>
              </a:rPr>
              <a:t>STUDY AREA</a:t>
            </a:r>
          </a:p>
          <a:p>
            <a:pPr algn="ctr"/>
            <a:r>
              <a:rPr lang="en-US" sz="2600" b="0" spc="0" baseline="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descr="A picture containing nature, tree&#10;&#10;Description automatically generated">
            <a:extLst>
              <a:ext uri="{FF2B5EF4-FFF2-40B4-BE49-F238E27FC236}">
                <a16:creationId xmlns:a16="http://schemas.microsoft.com/office/drawing/2014/main" id="{BD11AEE2-9746-4D17-8377-22347C7FAD8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426" t="-276" r="2251" b="276"/>
          <a:stretch/>
        </p:blipFill>
        <p:spPr>
          <a:xfrm>
            <a:off x="6095999" y="1065017"/>
            <a:ext cx="6115882" cy="5244862"/>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2.svg"/><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Maryland – GSFC | Fall 2022 </a:t>
            </a:r>
            <a:endParaRPr lang="en-US">
              <a:solidFill>
                <a:schemeClr val="bg1"/>
              </a:solidFill>
            </a:endParaRPr>
          </a:p>
        </p:txBody>
      </p:sp>
      <p:sp>
        <p:nvSpPr>
          <p:cNvPr id="10" name="Title 1">
            <a:extLst>
              <a:ext uri="{FF2B5EF4-FFF2-40B4-BE49-F238E27FC236}">
                <a16:creationId xmlns:a16="http://schemas.microsoft.com/office/drawing/2014/main" id="{AEC2453D-03EE-482E-BD94-66EB0F6FED8D}"/>
              </a:ext>
            </a:extLst>
          </p:cNvPr>
          <p:cNvSpPr txBox="1">
            <a:spLocks/>
          </p:cNvSpPr>
          <p:nvPr/>
        </p:nvSpPr>
        <p:spPr>
          <a:xfrm>
            <a:off x="317547" y="2565478"/>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4DAEB3"/>
                </a:solidFill>
                <a:latin typeface="Century Gothic"/>
              </a:rPr>
              <a:t>BRYCE CANYON</a:t>
            </a:r>
            <a:endParaRPr lang="en-US" sz="3500" spc="0" baseline="0">
              <a:solidFill>
                <a:srgbClr val="4DAEB3"/>
              </a:solidFill>
            </a:endParaRPr>
          </a:p>
          <a:p>
            <a:pPr algn="ctr"/>
            <a:r>
              <a:rPr lang="en-US" sz="2600" b="0" spc="0" baseline="0">
                <a:solidFill>
                  <a:srgbClr val="4DAEB3"/>
                </a:solidFill>
              </a:rPr>
              <a:t>Water Resources</a:t>
            </a:r>
          </a:p>
        </p:txBody>
      </p:sp>
      <p:sp>
        <p:nvSpPr>
          <p:cNvPr id="11" name="Subtitle 2">
            <a:extLst>
              <a:ext uri="{FF2B5EF4-FFF2-40B4-BE49-F238E27FC236}">
                <a16:creationId xmlns:a16="http://schemas.microsoft.com/office/drawing/2014/main" id="{BA286D80-2C9C-4AFB-9075-1DEF96CC1CE9}"/>
              </a:ext>
            </a:extLst>
          </p:cNvPr>
          <p:cNvSpPr txBox="1">
            <a:spLocks/>
          </p:cNvSpPr>
          <p:nvPr/>
        </p:nvSpPr>
        <p:spPr>
          <a:xfrm>
            <a:off x="304799" y="3933561"/>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a:solidFill>
                  <a:schemeClr val="tx1">
                    <a:lumMod val="75000"/>
                    <a:lumOff val="25000"/>
                  </a:schemeClr>
                </a:solidFill>
                <a:latin typeface="Century Gothic"/>
              </a:rPr>
              <a:t>Monitoring Vegetation Health and Water Availability in Bryce Canyon National Park for Drought Stress Mitigation Planning</a:t>
            </a:r>
            <a:r>
              <a:rPr lang="en-US" sz="1600">
                <a:latin typeface="Century Gothic"/>
              </a:rPr>
              <a:t> </a:t>
            </a:r>
            <a:endParaRPr lang="en-US"/>
          </a:p>
        </p:txBody>
      </p:sp>
      <p:sp>
        <p:nvSpPr>
          <p:cNvPr id="12" name="TextBox 11">
            <a:extLst>
              <a:ext uri="{FF2B5EF4-FFF2-40B4-BE49-F238E27FC236}">
                <a16:creationId xmlns:a16="http://schemas.microsoft.com/office/drawing/2014/main" id="{0A0BAAEB-4365-4DAC-B9D4-0813FAAAE100}"/>
              </a:ext>
            </a:extLst>
          </p:cNvPr>
          <p:cNvSpPr txBox="1"/>
          <p:nvPr/>
        </p:nvSpPr>
        <p:spPr>
          <a:xfrm>
            <a:off x="311447" y="5172338"/>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Aaron </a:t>
            </a:r>
            <a:r>
              <a:rPr lang="en-US" sz="1400" err="1">
                <a:solidFill>
                  <a:schemeClr val="tx1">
                    <a:lumMod val="75000"/>
                    <a:lumOff val="25000"/>
                  </a:schemeClr>
                </a:solidFill>
                <a:latin typeface="Century Gothic"/>
              </a:rPr>
              <a:t>Carr</a:t>
            </a:r>
            <a:endParaRPr lang="en-US" sz="1400">
              <a:solidFill>
                <a:schemeClr val="tx1">
                  <a:lumMod val="75000"/>
                  <a:lumOff val="25000"/>
                </a:schemeClr>
              </a:solidFill>
              <a:latin typeface="Century Gothic"/>
            </a:endParaRPr>
          </a:p>
          <a:p>
            <a:pPr algn="ctr"/>
            <a:r>
              <a:rPr lang="en-US" sz="1400">
                <a:solidFill>
                  <a:schemeClr val="tx1">
                    <a:lumMod val="75000"/>
                    <a:lumOff val="25000"/>
                  </a:schemeClr>
                </a:solidFill>
                <a:latin typeface="Century Gothic"/>
              </a:rPr>
              <a:t>Melanie Frost</a:t>
            </a:r>
          </a:p>
          <a:p>
            <a:pPr algn="ctr"/>
            <a:r>
              <a:rPr lang="en-US" sz="1400">
                <a:solidFill>
                  <a:schemeClr val="tx1">
                    <a:lumMod val="75000"/>
                    <a:lumOff val="25000"/>
                  </a:schemeClr>
                </a:solidFill>
                <a:latin typeface="Century Gothic"/>
              </a:rPr>
              <a:t>Ashley </a:t>
            </a:r>
            <a:r>
              <a:rPr lang="en-US" sz="1400" err="1">
                <a:solidFill>
                  <a:schemeClr val="tx1">
                    <a:lumMod val="75000"/>
                    <a:lumOff val="25000"/>
                  </a:schemeClr>
                </a:solidFill>
                <a:latin typeface="Century Gothic"/>
              </a:rPr>
              <a:t>Grinstead</a:t>
            </a:r>
            <a:endParaRPr lang="en-US" err="1">
              <a:solidFill>
                <a:schemeClr val="tx1">
                  <a:lumMod val="75000"/>
                  <a:lumOff val="25000"/>
                </a:schemeClr>
              </a:solidFill>
            </a:endParaRPr>
          </a:p>
          <a:p>
            <a:pPr algn="ctr"/>
            <a:r>
              <a:rPr lang="en-US" sz="1400">
                <a:solidFill>
                  <a:schemeClr val="tx1">
                    <a:lumMod val="75000"/>
                    <a:lumOff val="25000"/>
                  </a:schemeClr>
                </a:solidFill>
                <a:latin typeface="Century Gothic"/>
              </a:rPr>
              <a:t>Alissa Stark</a:t>
            </a:r>
            <a:endParaRPr lang="en-US"/>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NDWI Surface Water &amp; Change</a:t>
            </a:r>
          </a:p>
        </p:txBody>
      </p:sp>
      <p:grpSp>
        <p:nvGrpSpPr>
          <p:cNvPr id="42" name="Group 41">
            <a:extLst>
              <a:ext uri="{FF2B5EF4-FFF2-40B4-BE49-F238E27FC236}">
                <a16:creationId xmlns:a16="http://schemas.microsoft.com/office/drawing/2014/main" id="{80C20AA9-2299-9B1C-6643-5270D25FBD6F}"/>
              </a:ext>
            </a:extLst>
          </p:cNvPr>
          <p:cNvGrpSpPr/>
          <p:nvPr/>
        </p:nvGrpSpPr>
        <p:grpSpPr>
          <a:xfrm>
            <a:off x="1791411" y="770965"/>
            <a:ext cx="8606348" cy="5820458"/>
            <a:chOff x="1791411" y="636494"/>
            <a:chExt cx="8606348" cy="5820458"/>
          </a:xfrm>
        </p:grpSpPr>
        <p:grpSp>
          <p:nvGrpSpPr>
            <p:cNvPr id="22" name="Group 21">
              <a:extLst>
                <a:ext uri="{FF2B5EF4-FFF2-40B4-BE49-F238E27FC236}">
                  <a16:creationId xmlns:a16="http://schemas.microsoft.com/office/drawing/2014/main" id="{EA74680F-A84B-9F44-A768-67A8204CD39A}"/>
                </a:ext>
              </a:extLst>
            </p:cNvPr>
            <p:cNvGrpSpPr/>
            <p:nvPr/>
          </p:nvGrpSpPr>
          <p:grpSpPr>
            <a:xfrm>
              <a:off x="1791411" y="636494"/>
              <a:ext cx="8606348" cy="5820458"/>
              <a:chOff x="3960870" y="394456"/>
              <a:chExt cx="6800858" cy="6365931"/>
            </a:xfrm>
          </p:grpSpPr>
          <p:pic>
            <p:nvPicPr>
              <p:cNvPr id="23" name="Picture 22" descr="Chart&#10;&#10;Description automatically generated">
                <a:extLst>
                  <a:ext uri="{FF2B5EF4-FFF2-40B4-BE49-F238E27FC236}">
                    <a16:creationId xmlns:a16="http://schemas.microsoft.com/office/drawing/2014/main" id="{74471294-0BAC-E6B2-88B0-DEACBBF9E1A3}"/>
                  </a:ext>
                </a:extLst>
              </p:cNvPr>
              <p:cNvPicPr>
                <a:picLocks noChangeAspect="1"/>
              </p:cNvPicPr>
              <p:nvPr/>
            </p:nvPicPr>
            <p:blipFill rotWithShape="1">
              <a:blip r:embed="rId3"/>
              <a:srcRect t="6743" b="6743"/>
              <a:stretch/>
            </p:blipFill>
            <p:spPr>
              <a:xfrm>
                <a:off x="3960870" y="869977"/>
                <a:ext cx="6800858" cy="5453981"/>
              </a:xfrm>
              <a:prstGeom prst="rect">
                <a:avLst/>
              </a:prstGeom>
            </p:spPr>
          </p:pic>
          <p:cxnSp>
            <p:nvCxnSpPr>
              <p:cNvPr id="24" name="Straight Arrow Connector 23">
                <a:extLst>
                  <a:ext uri="{FF2B5EF4-FFF2-40B4-BE49-F238E27FC236}">
                    <a16:creationId xmlns:a16="http://schemas.microsoft.com/office/drawing/2014/main" id="{2D6D45C3-8250-A3E3-D8D8-718B07AC583F}"/>
                  </a:ext>
                </a:extLst>
              </p:cNvPr>
              <p:cNvCxnSpPr>
                <a:cxnSpLocks/>
              </p:cNvCxnSpPr>
              <p:nvPr/>
            </p:nvCxnSpPr>
            <p:spPr>
              <a:xfrm flipH="1">
                <a:off x="8303169" y="1586396"/>
                <a:ext cx="283047" cy="250350"/>
              </a:xfrm>
              <a:prstGeom prst="straightConnector1">
                <a:avLst/>
              </a:prstGeom>
              <a:solidFill>
                <a:srgbClr val="3544B8"/>
              </a:solidFill>
              <a:ln w="28575">
                <a:solidFill>
                  <a:srgbClr val="093CE3"/>
                </a:solidFill>
              </a:ln>
            </p:spPr>
            <p:style>
              <a:lnRef idx="1">
                <a:schemeClr val="dk1"/>
              </a:lnRef>
              <a:fillRef idx="0">
                <a:schemeClr val="dk1"/>
              </a:fillRef>
              <a:effectRef idx="0">
                <a:schemeClr val="dk1"/>
              </a:effectRef>
              <a:fontRef idx="minor">
                <a:schemeClr val="tx1"/>
              </a:fontRef>
            </p:style>
          </p:cxnSp>
          <p:sp>
            <p:nvSpPr>
              <p:cNvPr id="25" name="TextBox 4">
                <a:extLst>
                  <a:ext uri="{FF2B5EF4-FFF2-40B4-BE49-F238E27FC236}">
                    <a16:creationId xmlns:a16="http://schemas.microsoft.com/office/drawing/2014/main" id="{7015A27A-F6BE-AB08-76ED-407AB8AFB51E}"/>
                  </a:ext>
                </a:extLst>
              </p:cNvPr>
              <p:cNvSpPr txBox="1"/>
              <p:nvPr/>
            </p:nvSpPr>
            <p:spPr>
              <a:xfrm>
                <a:off x="4731778" y="394456"/>
                <a:ext cx="3788227" cy="8078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1">
                        <a:lumMod val="75000"/>
                        <a:lumOff val="25000"/>
                      </a:schemeClr>
                    </a:solidFill>
                    <a:latin typeface="Century Gothic"/>
                  </a:rPr>
                  <a:t>Bryce Canyon NDWI Histogram</a:t>
                </a:r>
                <a:endParaRPr lang="en-US" sz="2400">
                  <a:solidFill>
                    <a:schemeClr val="tx1">
                      <a:lumMod val="75000"/>
                      <a:lumOff val="25000"/>
                    </a:schemeClr>
                  </a:solidFill>
                  <a:ea typeface="+mn-lt"/>
                  <a:cs typeface="+mn-lt"/>
                </a:endParaRPr>
              </a:p>
              <a:p>
                <a:r>
                  <a:rPr lang="en-US">
                    <a:solidFill>
                      <a:schemeClr val="tx1">
                        <a:lumMod val="75000"/>
                        <a:lumOff val="25000"/>
                      </a:schemeClr>
                    </a:solidFill>
                    <a:latin typeface="Century Gothic"/>
                  </a:rPr>
                  <a:t>NAIP, 08/06/2018</a:t>
                </a:r>
                <a:endParaRPr lang="en-US">
                  <a:solidFill>
                    <a:schemeClr val="tx1">
                      <a:lumMod val="75000"/>
                      <a:lumOff val="25000"/>
                    </a:schemeClr>
                  </a:solidFill>
                </a:endParaRPr>
              </a:p>
            </p:txBody>
          </p:sp>
          <p:grpSp>
            <p:nvGrpSpPr>
              <p:cNvPr id="26" name="Group 25">
                <a:extLst>
                  <a:ext uri="{FF2B5EF4-FFF2-40B4-BE49-F238E27FC236}">
                    <a16:creationId xmlns:a16="http://schemas.microsoft.com/office/drawing/2014/main" id="{288784EB-57D9-ECA5-0F3E-959E8002C869}"/>
                  </a:ext>
                </a:extLst>
              </p:cNvPr>
              <p:cNvGrpSpPr/>
              <p:nvPr/>
            </p:nvGrpSpPr>
            <p:grpSpPr>
              <a:xfrm>
                <a:off x="5099736" y="6072986"/>
                <a:ext cx="5112493" cy="343532"/>
                <a:chOff x="5099736" y="6072986"/>
                <a:chExt cx="5112493" cy="343532"/>
              </a:xfrm>
            </p:grpSpPr>
            <p:sp>
              <p:nvSpPr>
                <p:cNvPr id="35" name="TextBox 14">
                  <a:extLst>
                    <a:ext uri="{FF2B5EF4-FFF2-40B4-BE49-F238E27FC236}">
                      <a16:creationId xmlns:a16="http://schemas.microsoft.com/office/drawing/2014/main" id="{F60484E0-4DFD-7016-FE1A-CAB1C26768F3}"/>
                    </a:ext>
                  </a:extLst>
                </p:cNvPr>
                <p:cNvSpPr txBox="1"/>
                <p:nvPr/>
              </p:nvSpPr>
              <p:spPr>
                <a:xfrm>
                  <a:off x="5099736" y="6090480"/>
                  <a:ext cx="458701"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-0.6</a:t>
                  </a:r>
                  <a:endParaRPr lang="en-US" sz="1500">
                    <a:latin typeface="Century Gothic"/>
                  </a:endParaRPr>
                </a:p>
              </p:txBody>
            </p:sp>
            <p:sp>
              <p:nvSpPr>
                <p:cNvPr id="36" name="TextBox 15">
                  <a:extLst>
                    <a:ext uri="{FF2B5EF4-FFF2-40B4-BE49-F238E27FC236}">
                      <a16:creationId xmlns:a16="http://schemas.microsoft.com/office/drawing/2014/main" id="{EAF11337-50CF-31E0-D95F-C9CD4BBF3C7D}"/>
                    </a:ext>
                  </a:extLst>
                </p:cNvPr>
                <p:cNvSpPr txBox="1"/>
                <p:nvPr/>
              </p:nvSpPr>
              <p:spPr>
                <a:xfrm>
                  <a:off x="5887493" y="6090479"/>
                  <a:ext cx="576942" cy="323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-0.4</a:t>
                  </a:r>
                  <a:endParaRPr lang="en-US" sz="1500">
                    <a:latin typeface="Century Gothic"/>
                  </a:endParaRPr>
                </a:p>
              </p:txBody>
            </p:sp>
            <p:sp>
              <p:nvSpPr>
                <p:cNvPr id="37" name="TextBox 16">
                  <a:extLst>
                    <a:ext uri="{FF2B5EF4-FFF2-40B4-BE49-F238E27FC236}">
                      <a16:creationId xmlns:a16="http://schemas.microsoft.com/office/drawing/2014/main" id="{96621E20-C5B0-E347-2E4A-0F89CA2C3CB8}"/>
                    </a:ext>
                  </a:extLst>
                </p:cNvPr>
                <p:cNvSpPr txBox="1"/>
                <p:nvPr/>
              </p:nvSpPr>
              <p:spPr>
                <a:xfrm>
                  <a:off x="6646485" y="6091549"/>
                  <a:ext cx="501340" cy="3249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-0.2</a:t>
                  </a:r>
                  <a:endParaRPr lang="en-US" sz="1500">
                    <a:latin typeface="Century Gothic"/>
                  </a:endParaRPr>
                </a:p>
              </p:txBody>
            </p:sp>
            <p:sp>
              <p:nvSpPr>
                <p:cNvPr id="38" name="TextBox 17">
                  <a:extLst>
                    <a:ext uri="{FF2B5EF4-FFF2-40B4-BE49-F238E27FC236}">
                      <a16:creationId xmlns:a16="http://schemas.microsoft.com/office/drawing/2014/main" id="{CC7474AF-AC8D-6CFA-6F87-18807EB11973}"/>
                    </a:ext>
                  </a:extLst>
                </p:cNvPr>
                <p:cNvSpPr txBox="1"/>
                <p:nvPr/>
              </p:nvSpPr>
              <p:spPr>
                <a:xfrm>
                  <a:off x="7457145" y="6073521"/>
                  <a:ext cx="457200" cy="323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0.0</a:t>
                  </a:r>
                </a:p>
              </p:txBody>
            </p:sp>
            <p:sp>
              <p:nvSpPr>
                <p:cNvPr id="39" name="TextBox 18">
                  <a:extLst>
                    <a:ext uri="{FF2B5EF4-FFF2-40B4-BE49-F238E27FC236}">
                      <a16:creationId xmlns:a16="http://schemas.microsoft.com/office/drawing/2014/main" id="{006CD266-155E-3A05-9FBA-4C727904E0AD}"/>
                    </a:ext>
                  </a:extLst>
                </p:cNvPr>
                <p:cNvSpPr txBox="1"/>
                <p:nvPr/>
              </p:nvSpPr>
              <p:spPr>
                <a:xfrm>
                  <a:off x="8226841" y="6072986"/>
                  <a:ext cx="457200" cy="323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0.2</a:t>
                  </a:r>
                </a:p>
              </p:txBody>
            </p:sp>
            <p:sp>
              <p:nvSpPr>
                <p:cNvPr id="40" name="TextBox 19">
                  <a:extLst>
                    <a:ext uri="{FF2B5EF4-FFF2-40B4-BE49-F238E27FC236}">
                      <a16:creationId xmlns:a16="http://schemas.microsoft.com/office/drawing/2014/main" id="{A11C3D12-3B55-5385-AC16-39AA3C75F7D7}"/>
                    </a:ext>
                  </a:extLst>
                </p:cNvPr>
                <p:cNvSpPr txBox="1"/>
                <p:nvPr/>
              </p:nvSpPr>
              <p:spPr>
                <a:xfrm>
                  <a:off x="8985354" y="6072986"/>
                  <a:ext cx="457200" cy="323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0.4</a:t>
                  </a:r>
                </a:p>
              </p:txBody>
            </p:sp>
            <p:sp>
              <p:nvSpPr>
                <p:cNvPr id="41" name="TextBox 20">
                  <a:extLst>
                    <a:ext uri="{FF2B5EF4-FFF2-40B4-BE49-F238E27FC236}">
                      <a16:creationId xmlns:a16="http://schemas.microsoft.com/office/drawing/2014/main" id="{7E179E5C-C893-56DB-B143-3C47FF2AAB53}"/>
                    </a:ext>
                  </a:extLst>
                </p:cNvPr>
                <p:cNvSpPr txBox="1"/>
                <p:nvPr/>
              </p:nvSpPr>
              <p:spPr>
                <a:xfrm>
                  <a:off x="9755029" y="6072986"/>
                  <a:ext cx="457200" cy="323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0.6</a:t>
                  </a:r>
                </a:p>
              </p:txBody>
            </p:sp>
          </p:grpSp>
          <p:grpSp>
            <p:nvGrpSpPr>
              <p:cNvPr id="27" name="Group 26">
                <a:extLst>
                  <a:ext uri="{FF2B5EF4-FFF2-40B4-BE49-F238E27FC236}">
                    <a16:creationId xmlns:a16="http://schemas.microsoft.com/office/drawing/2014/main" id="{D25D7CAE-2F47-BE2F-97C3-772B5D979C82}"/>
                  </a:ext>
                </a:extLst>
              </p:cNvPr>
              <p:cNvGrpSpPr/>
              <p:nvPr/>
            </p:nvGrpSpPr>
            <p:grpSpPr>
              <a:xfrm>
                <a:off x="4332204" y="1205563"/>
                <a:ext cx="656254" cy="4804495"/>
                <a:chOff x="4332204" y="1205429"/>
                <a:chExt cx="656254" cy="4870508"/>
              </a:xfrm>
            </p:grpSpPr>
            <p:sp>
              <p:nvSpPr>
                <p:cNvPr id="30" name="TextBox 9">
                  <a:extLst>
                    <a:ext uri="{FF2B5EF4-FFF2-40B4-BE49-F238E27FC236}">
                      <a16:creationId xmlns:a16="http://schemas.microsoft.com/office/drawing/2014/main" id="{07D78A03-CA18-4F90-D5B3-5352758C3CD6}"/>
                    </a:ext>
                  </a:extLst>
                </p:cNvPr>
                <p:cNvSpPr txBox="1"/>
                <p:nvPr/>
              </p:nvSpPr>
              <p:spPr>
                <a:xfrm>
                  <a:off x="4411516" y="5752772"/>
                  <a:ext cx="576942" cy="3231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0.0</a:t>
                  </a:r>
                  <a:endParaRPr lang="en-US" sz="1500">
                    <a:latin typeface="Century Gothic"/>
                  </a:endParaRPr>
                </a:p>
              </p:txBody>
            </p:sp>
            <p:sp>
              <p:nvSpPr>
                <p:cNvPr id="31" name="TextBox 10">
                  <a:extLst>
                    <a:ext uri="{FF2B5EF4-FFF2-40B4-BE49-F238E27FC236}">
                      <a16:creationId xmlns:a16="http://schemas.microsoft.com/office/drawing/2014/main" id="{35C9AF26-E775-CB3C-7B58-DF6281618974}"/>
                    </a:ext>
                  </a:extLst>
                </p:cNvPr>
                <p:cNvSpPr txBox="1"/>
                <p:nvPr/>
              </p:nvSpPr>
              <p:spPr>
                <a:xfrm>
                  <a:off x="4411516" y="4441467"/>
                  <a:ext cx="576942" cy="327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0.5</a:t>
                  </a:r>
                  <a:endParaRPr lang="en-US" sz="1500">
                    <a:latin typeface="Century Gothic"/>
                  </a:endParaRPr>
                </a:p>
              </p:txBody>
            </p:sp>
            <p:sp>
              <p:nvSpPr>
                <p:cNvPr id="32" name="TextBox 11">
                  <a:extLst>
                    <a:ext uri="{FF2B5EF4-FFF2-40B4-BE49-F238E27FC236}">
                      <a16:creationId xmlns:a16="http://schemas.microsoft.com/office/drawing/2014/main" id="{73D6EDAD-911E-75D4-C972-8026ADF191CD}"/>
                    </a:ext>
                  </a:extLst>
                </p:cNvPr>
                <p:cNvSpPr txBox="1"/>
                <p:nvPr/>
              </p:nvSpPr>
              <p:spPr>
                <a:xfrm>
                  <a:off x="4411516" y="3154133"/>
                  <a:ext cx="397772" cy="327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1.0</a:t>
                  </a:r>
                  <a:endParaRPr lang="en-US" sz="1500">
                    <a:latin typeface="Century Gothic"/>
                  </a:endParaRPr>
                </a:p>
              </p:txBody>
            </p:sp>
            <p:sp>
              <p:nvSpPr>
                <p:cNvPr id="33" name="TextBox 12">
                  <a:extLst>
                    <a:ext uri="{FF2B5EF4-FFF2-40B4-BE49-F238E27FC236}">
                      <a16:creationId xmlns:a16="http://schemas.microsoft.com/office/drawing/2014/main" id="{BD6155D8-9EF2-2AEB-F571-5B1BE330E208}"/>
                    </a:ext>
                  </a:extLst>
                </p:cNvPr>
                <p:cNvSpPr txBox="1"/>
                <p:nvPr/>
              </p:nvSpPr>
              <p:spPr>
                <a:xfrm>
                  <a:off x="4332204" y="2492765"/>
                  <a:ext cx="449430" cy="3583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1.25</a:t>
                  </a:r>
                </a:p>
              </p:txBody>
            </p:sp>
            <p:sp>
              <p:nvSpPr>
                <p:cNvPr id="34" name="TextBox 13">
                  <a:extLst>
                    <a:ext uri="{FF2B5EF4-FFF2-40B4-BE49-F238E27FC236}">
                      <a16:creationId xmlns:a16="http://schemas.microsoft.com/office/drawing/2014/main" id="{669D7B56-86BA-292B-5783-FEC59A6D23ED}"/>
                    </a:ext>
                  </a:extLst>
                </p:cNvPr>
                <p:cNvSpPr txBox="1"/>
                <p:nvPr/>
              </p:nvSpPr>
              <p:spPr>
                <a:xfrm>
                  <a:off x="4332204" y="1205429"/>
                  <a:ext cx="576942" cy="327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500">
                      <a:latin typeface="Century Gothic"/>
                      <a:cs typeface="Calibri"/>
                    </a:rPr>
                    <a:t>1.75</a:t>
                  </a:r>
                </a:p>
              </p:txBody>
            </p:sp>
          </p:grpSp>
          <p:sp>
            <p:nvSpPr>
              <p:cNvPr id="28" name="TextBox 7">
                <a:extLst>
                  <a:ext uri="{FF2B5EF4-FFF2-40B4-BE49-F238E27FC236}">
                    <a16:creationId xmlns:a16="http://schemas.microsoft.com/office/drawing/2014/main" id="{F5E959F2-1BAA-B519-61FB-8E9E98C489F3}"/>
                  </a:ext>
                </a:extLst>
              </p:cNvPr>
              <p:cNvSpPr txBox="1"/>
              <p:nvPr/>
            </p:nvSpPr>
            <p:spPr>
              <a:xfrm rot="16200000">
                <a:off x="3053847" y="3454209"/>
                <a:ext cx="2376954" cy="2918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cs typeface="Calibri"/>
                  </a:rPr>
                  <a:t>Pixel Count (1e7)</a:t>
                </a:r>
                <a:endParaRPr lang="en-US">
                  <a:solidFill>
                    <a:schemeClr val="tx1">
                      <a:lumMod val="75000"/>
                      <a:lumOff val="25000"/>
                    </a:schemeClr>
                  </a:solidFill>
                  <a:latin typeface="Century Gothic"/>
                </a:endParaRPr>
              </a:p>
            </p:txBody>
          </p:sp>
          <p:sp>
            <p:nvSpPr>
              <p:cNvPr id="29" name="TextBox 8">
                <a:extLst>
                  <a:ext uri="{FF2B5EF4-FFF2-40B4-BE49-F238E27FC236}">
                    <a16:creationId xmlns:a16="http://schemas.microsoft.com/office/drawing/2014/main" id="{4BECBD03-920E-2262-F271-B1C06462D187}"/>
                  </a:ext>
                </a:extLst>
              </p:cNvPr>
              <p:cNvSpPr txBox="1"/>
              <p:nvPr/>
            </p:nvSpPr>
            <p:spPr>
              <a:xfrm>
                <a:off x="7035077" y="6356443"/>
                <a:ext cx="654451" cy="4039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cs typeface="Calibri"/>
                  </a:rPr>
                  <a:t>NDWI</a:t>
                </a:r>
                <a:endParaRPr lang="en-US">
                  <a:solidFill>
                    <a:schemeClr val="tx1">
                      <a:lumMod val="75000"/>
                      <a:lumOff val="25000"/>
                    </a:schemeClr>
                  </a:solidFill>
                  <a:latin typeface="Century Gothic"/>
                </a:endParaRPr>
              </a:p>
            </p:txBody>
          </p:sp>
        </p:grpSp>
        <p:sp>
          <p:nvSpPr>
            <p:cNvPr id="6" name="TextBox 5">
              <a:extLst>
                <a:ext uri="{FF2B5EF4-FFF2-40B4-BE49-F238E27FC236}">
                  <a16:creationId xmlns:a16="http://schemas.microsoft.com/office/drawing/2014/main" id="{556801E4-92CB-84A3-B7EB-1531B77C1064}"/>
                </a:ext>
              </a:extLst>
            </p:cNvPr>
            <p:cNvSpPr txBox="1"/>
            <p:nvPr/>
          </p:nvSpPr>
          <p:spPr>
            <a:xfrm>
              <a:off x="2283121" y="4880848"/>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0.25</a:t>
              </a:r>
              <a:endParaRPr lang="en-US" sz="1500">
                <a:latin typeface="Century Gothic"/>
              </a:endParaRPr>
            </a:p>
          </p:txBody>
        </p:sp>
        <p:sp>
          <p:nvSpPr>
            <p:cNvPr id="8" name="TextBox 7">
              <a:extLst>
                <a:ext uri="{FF2B5EF4-FFF2-40B4-BE49-F238E27FC236}">
                  <a16:creationId xmlns:a16="http://schemas.microsoft.com/office/drawing/2014/main" id="{5F85AA8F-CD55-1D40-3D94-DCCD45F37069}"/>
                </a:ext>
              </a:extLst>
            </p:cNvPr>
            <p:cNvSpPr txBox="1"/>
            <p:nvPr/>
          </p:nvSpPr>
          <p:spPr>
            <a:xfrm>
              <a:off x="2283121" y="3715056"/>
              <a:ext cx="56533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0.75</a:t>
              </a:r>
              <a:endParaRPr lang="en-US" sz="1500">
                <a:latin typeface="Century Gothic"/>
              </a:endParaRPr>
            </a:p>
          </p:txBody>
        </p:sp>
        <p:sp>
          <p:nvSpPr>
            <p:cNvPr id="11" name="TextBox 10">
              <a:extLst>
                <a:ext uri="{FF2B5EF4-FFF2-40B4-BE49-F238E27FC236}">
                  <a16:creationId xmlns:a16="http://schemas.microsoft.com/office/drawing/2014/main" id="{C19B0306-A172-700A-3A38-75B51BB6FF92}"/>
                </a:ext>
              </a:extLst>
            </p:cNvPr>
            <p:cNvSpPr txBox="1"/>
            <p:nvPr/>
          </p:nvSpPr>
          <p:spPr>
            <a:xfrm>
              <a:off x="2372767" y="1957006"/>
              <a:ext cx="466721"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1.5</a:t>
              </a:r>
            </a:p>
          </p:txBody>
        </p:sp>
        <p:grpSp>
          <p:nvGrpSpPr>
            <p:cNvPr id="19" name="Group 18">
              <a:extLst>
                <a:ext uri="{FF2B5EF4-FFF2-40B4-BE49-F238E27FC236}">
                  <a16:creationId xmlns:a16="http://schemas.microsoft.com/office/drawing/2014/main" id="{4448D445-697E-2604-8BED-43309C1C708B}"/>
                </a:ext>
              </a:extLst>
            </p:cNvPr>
            <p:cNvGrpSpPr/>
            <p:nvPr/>
          </p:nvGrpSpPr>
          <p:grpSpPr>
            <a:xfrm>
              <a:off x="6640097" y="1619167"/>
              <a:ext cx="502528" cy="502527"/>
              <a:chOff x="9719769" y="2542080"/>
              <a:chExt cx="914182" cy="914181"/>
            </a:xfrm>
          </p:grpSpPr>
          <p:cxnSp>
            <p:nvCxnSpPr>
              <p:cNvPr id="17" name="Straight Arrow Connector 16">
                <a:extLst>
                  <a:ext uri="{FF2B5EF4-FFF2-40B4-BE49-F238E27FC236}">
                    <a16:creationId xmlns:a16="http://schemas.microsoft.com/office/drawing/2014/main" id="{55A2FF70-C60D-984C-519E-C470FB64A4C5}"/>
                  </a:ext>
                </a:extLst>
              </p:cNvPr>
              <p:cNvCxnSpPr/>
              <p:nvPr/>
            </p:nvCxnSpPr>
            <p:spPr>
              <a:xfrm>
                <a:off x="9723055" y="2545365"/>
                <a:ext cx="910896" cy="910896"/>
              </a:xfrm>
              <a:prstGeom prst="straightConnector1">
                <a:avLst/>
              </a:prstGeom>
              <a:solidFill>
                <a:srgbClr val="3544B8"/>
              </a:solidFill>
              <a:ln w="28575">
                <a:solidFill>
                  <a:srgbClr val="093CE3"/>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4289DDA-7AAA-D9C6-B511-A887E8F63D0F}"/>
                  </a:ext>
                </a:extLst>
              </p:cNvPr>
              <p:cNvCxnSpPr/>
              <p:nvPr/>
            </p:nvCxnSpPr>
            <p:spPr>
              <a:xfrm flipH="1">
                <a:off x="9719769" y="2542080"/>
                <a:ext cx="910894" cy="910897"/>
              </a:xfrm>
              <a:prstGeom prst="straightConnector1">
                <a:avLst/>
              </a:prstGeom>
              <a:solidFill>
                <a:srgbClr val="3544B8"/>
              </a:solidFill>
              <a:ln w="28575">
                <a:solidFill>
                  <a:srgbClr val="093CE3"/>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1BE15D83-CD42-1C07-67E7-8D9481A0C64B}"/>
                </a:ext>
              </a:extLst>
            </p:cNvPr>
            <p:cNvSpPr txBox="1"/>
            <p:nvPr/>
          </p:nvSpPr>
          <p:spPr>
            <a:xfrm>
              <a:off x="7236694" y="1703256"/>
              <a:ext cx="212834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Known Spring/Seep</a:t>
              </a:r>
            </a:p>
          </p:txBody>
        </p:sp>
      </p:grpSp>
    </p:spTree>
    <p:extLst>
      <p:ext uri="{BB962C8B-B14F-4D97-AF65-F5344CB8AC3E}">
        <p14:creationId xmlns:p14="http://schemas.microsoft.com/office/powerpoint/2010/main" val="1424474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51E298-11EE-4EFF-91B9-0B974D986670}"/>
              </a:ext>
            </a:extLst>
          </p:cNvPr>
          <p:cNvPicPr>
            <a:picLocks noChangeAspect="1"/>
          </p:cNvPicPr>
          <p:nvPr/>
        </p:nvPicPr>
        <p:blipFill>
          <a:blip r:embed="rId3"/>
          <a:stretch>
            <a:fillRect/>
          </a:stretch>
        </p:blipFill>
        <p:spPr>
          <a:xfrm>
            <a:off x="1207732" y="1051484"/>
            <a:ext cx="4004283" cy="5200624"/>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Random Forest Model</a:t>
            </a:r>
            <a:endParaRPr lang="en-US"/>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endParaRPr lang="en-US" sz="200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aphicFrame>
        <p:nvGraphicFramePr>
          <p:cNvPr id="5" name="Table 4">
            <a:extLst>
              <a:ext uri="{FF2B5EF4-FFF2-40B4-BE49-F238E27FC236}">
                <a16:creationId xmlns:a16="http://schemas.microsoft.com/office/drawing/2014/main" id="{946A965F-4877-A133-E2A0-B0485D778BB1}"/>
              </a:ext>
            </a:extLst>
          </p:cNvPr>
          <p:cNvGraphicFramePr>
            <a:graphicFrameLocks noGrp="1"/>
          </p:cNvGraphicFramePr>
          <p:nvPr>
            <p:extLst>
              <p:ext uri="{D42A27DB-BD31-4B8C-83A1-F6EECF244321}">
                <p14:modId xmlns:p14="http://schemas.microsoft.com/office/powerpoint/2010/main" val="3107085955"/>
              </p:ext>
            </p:extLst>
          </p:nvPr>
        </p:nvGraphicFramePr>
        <p:xfrm>
          <a:off x="6065261" y="4631669"/>
          <a:ext cx="5137171" cy="1555668"/>
        </p:xfrm>
        <a:graphic>
          <a:graphicData uri="http://schemas.openxmlformats.org/drawingml/2006/table">
            <a:tbl>
              <a:tblPr firstRow="1" bandRow="1">
                <a:tableStyleId>{5C22544A-7EE6-4342-B048-85BDC9FD1C3A}</a:tableStyleId>
              </a:tblPr>
              <a:tblGrid>
                <a:gridCol w="1958143">
                  <a:extLst>
                    <a:ext uri="{9D8B030D-6E8A-4147-A177-3AD203B41FA5}">
                      <a16:colId xmlns:a16="http://schemas.microsoft.com/office/drawing/2014/main" val="339106945"/>
                    </a:ext>
                  </a:extLst>
                </a:gridCol>
                <a:gridCol w="1534381">
                  <a:extLst>
                    <a:ext uri="{9D8B030D-6E8A-4147-A177-3AD203B41FA5}">
                      <a16:colId xmlns:a16="http://schemas.microsoft.com/office/drawing/2014/main" val="3750593806"/>
                    </a:ext>
                  </a:extLst>
                </a:gridCol>
                <a:gridCol w="1644647">
                  <a:extLst>
                    <a:ext uri="{9D8B030D-6E8A-4147-A177-3AD203B41FA5}">
                      <a16:colId xmlns:a16="http://schemas.microsoft.com/office/drawing/2014/main" val="1855385662"/>
                    </a:ext>
                  </a:extLst>
                </a:gridCol>
              </a:tblGrid>
              <a:tr h="518556">
                <a:tc>
                  <a:txBody>
                    <a:bodyPr/>
                    <a:lstStyle/>
                    <a:p>
                      <a:endParaRPr lang="en-US" sz="1200">
                        <a:latin typeface="Century Gothic"/>
                      </a:endParaRPr>
                    </a:p>
                  </a:txBody>
                  <a:tcPr anchor="ctr">
                    <a:noFill/>
                  </a:tcPr>
                </a:tc>
                <a:tc>
                  <a:txBody>
                    <a:bodyPr/>
                    <a:lstStyle/>
                    <a:p>
                      <a:pPr algn="ctr"/>
                      <a:r>
                        <a:rPr lang="en-US" sz="1400">
                          <a:latin typeface="Century Gothic"/>
                        </a:rPr>
                        <a:t>Seep/Spring</a:t>
                      </a:r>
                    </a:p>
                    <a:p>
                      <a:pPr lvl="0" algn="ctr">
                        <a:buNone/>
                      </a:pPr>
                      <a:r>
                        <a:rPr lang="en-US" sz="1400">
                          <a:latin typeface="Century Gothic"/>
                        </a:rPr>
                        <a:t>(observed)</a:t>
                      </a:r>
                    </a:p>
                  </a:txBody>
                  <a:tcPr anchor="ctr">
                    <a:solidFill>
                      <a:schemeClr val="accent1">
                        <a:lumMod val="75000"/>
                      </a:schemeClr>
                    </a:solidFill>
                  </a:tcPr>
                </a:tc>
                <a:tc>
                  <a:txBody>
                    <a:bodyPr/>
                    <a:lstStyle/>
                    <a:p>
                      <a:pPr algn="ctr"/>
                      <a:r>
                        <a:rPr lang="en-US" sz="1400">
                          <a:latin typeface="Century Gothic"/>
                        </a:rPr>
                        <a:t>Not Seep/Spring</a:t>
                      </a:r>
                    </a:p>
                    <a:p>
                      <a:pPr lvl="0" algn="ctr">
                        <a:buNone/>
                      </a:pPr>
                      <a:r>
                        <a:rPr lang="en-US" sz="1400">
                          <a:latin typeface="Century Gothic"/>
                        </a:rPr>
                        <a:t>(observed)</a:t>
                      </a:r>
                    </a:p>
                  </a:txBody>
                  <a:tcPr anchor="ctr">
                    <a:solidFill>
                      <a:schemeClr val="accent1">
                        <a:lumMod val="75000"/>
                      </a:schemeClr>
                    </a:solidFill>
                  </a:tcPr>
                </a:tc>
                <a:extLst>
                  <a:ext uri="{0D108BD9-81ED-4DB2-BD59-A6C34878D82A}">
                    <a16:rowId xmlns:a16="http://schemas.microsoft.com/office/drawing/2014/main" val="1824142888"/>
                  </a:ext>
                </a:extLst>
              </a:tr>
              <a:tr h="518556">
                <a:tc>
                  <a:txBody>
                    <a:bodyPr/>
                    <a:lstStyle/>
                    <a:p>
                      <a:pPr lvl="0" algn="ctr">
                        <a:buNone/>
                      </a:pPr>
                      <a:r>
                        <a:rPr lang="en-US" sz="1400" b="1" i="0" u="none" strike="noStrike" kern="1200" noProof="0">
                          <a:solidFill>
                            <a:schemeClr val="bg1"/>
                          </a:solidFill>
                          <a:latin typeface="Century Gothic"/>
                        </a:rPr>
                        <a:t>Seep/Spring</a:t>
                      </a:r>
                    </a:p>
                    <a:p>
                      <a:pPr lvl="0" algn="ctr" defTabSz="914400">
                        <a:buNone/>
                      </a:pPr>
                      <a:r>
                        <a:rPr lang="en-US" sz="1400" b="1" i="0" u="none" strike="noStrike" kern="1200" noProof="0">
                          <a:solidFill>
                            <a:schemeClr val="bg1"/>
                          </a:solidFill>
                          <a:latin typeface="Century Gothic"/>
                        </a:rPr>
                        <a:t>(predicted)</a:t>
                      </a:r>
                      <a:endParaRPr lang="en-US" sz="1400" b="1" kern="1200">
                        <a:solidFill>
                          <a:schemeClr val="bg1"/>
                        </a:solidFill>
                        <a:latin typeface="Century Gothic"/>
                        <a:ea typeface="+mn-ea"/>
                        <a:cs typeface="+mn-cs"/>
                      </a:endParaRPr>
                    </a:p>
                  </a:txBody>
                  <a:tcPr anchor="ctr">
                    <a:solidFill>
                      <a:schemeClr val="accent1">
                        <a:lumMod val="75000"/>
                      </a:schemeClr>
                    </a:solidFill>
                  </a:tcPr>
                </a:tc>
                <a:tc>
                  <a:txBody>
                    <a:bodyPr/>
                    <a:lstStyle/>
                    <a:p>
                      <a:pPr algn="ctr"/>
                      <a:r>
                        <a:rPr lang="en-US" sz="1400">
                          <a:solidFill>
                            <a:schemeClr val="tx1">
                              <a:lumMod val="75000"/>
                              <a:lumOff val="25000"/>
                            </a:schemeClr>
                          </a:solidFill>
                          <a:latin typeface="Century Gothic"/>
                        </a:rPr>
                        <a:t>56%</a:t>
                      </a:r>
                    </a:p>
                  </a:txBody>
                  <a:tcPr anchor="ctr">
                    <a:solidFill>
                      <a:schemeClr val="bg1"/>
                    </a:solidFill>
                  </a:tcPr>
                </a:tc>
                <a:tc>
                  <a:txBody>
                    <a:bodyPr/>
                    <a:lstStyle/>
                    <a:p>
                      <a:pPr algn="ctr"/>
                      <a:r>
                        <a:rPr lang="en-US" sz="1400">
                          <a:solidFill>
                            <a:schemeClr val="tx1">
                              <a:lumMod val="75000"/>
                              <a:lumOff val="25000"/>
                            </a:schemeClr>
                          </a:solidFill>
                          <a:latin typeface="Century Gothic"/>
                        </a:rPr>
                        <a:t>92%</a:t>
                      </a:r>
                    </a:p>
                  </a:txBody>
                  <a:tcPr anchor="ctr">
                    <a:solidFill>
                      <a:schemeClr val="bg1"/>
                    </a:solidFill>
                  </a:tcPr>
                </a:tc>
                <a:extLst>
                  <a:ext uri="{0D108BD9-81ED-4DB2-BD59-A6C34878D82A}">
                    <a16:rowId xmlns:a16="http://schemas.microsoft.com/office/drawing/2014/main" val="1330956074"/>
                  </a:ext>
                </a:extLst>
              </a:tr>
              <a:tr h="518556">
                <a:tc>
                  <a:txBody>
                    <a:bodyPr/>
                    <a:lstStyle/>
                    <a:p>
                      <a:pPr lvl="0" algn="ctr">
                        <a:buNone/>
                      </a:pPr>
                      <a:r>
                        <a:rPr lang="en-US" sz="1400" b="1" i="0" u="none" strike="noStrike" kern="1200" noProof="0">
                          <a:solidFill>
                            <a:schemeClr val="bg1"/>
                          </a:solidFill>
                          <a:latin typeface="Century Gothic"/>
                        </a:rPr>
                        <a:t>Not Seep/Spring</a:t>
                      </a:r>
                    </a:p>
                    <a:p>
                      <a:pPr lvl="0" algn="ctr" defTabSz="914400">
                        <a:buNone/>
                      </a:pPr>
                      <a:r>
                        <a:rPr lang="en-US" sz="1400" b="1" i="0" u="none" strike="noStrike" kern="1200" noProof="0">
                          <a:solidFill>
                            <a:schemeClr val="bg1"/>
                          </a:solidFill>
                          <a:latin typeface="Century Gothic"/>
                        </a:rPr>
                        <a:t>(predicted)</a:t>
                      </a:r>
                      <a:endParaRPr lang="en-US" sz="1400" b="1" kern="1200">
                        <a:solidFill>
                          <a:schemeClr val="bg1"/>
                        </a:solidFill>
                        <a:latin typeface="Century Gothic"/>
                        <a:ea typeface="+mn-ea"/>
                        <a:cs typeface="+mn-cs"/>
                      </a:endParaRPr>
                    </a:p>
                  </a:txBody>
                  <a:tcPr anchor="ctr">
                    <a:solidFill>
                      <a:schemeClr val="accent1">
                        <a:lumMod val="75000"/>
                      </a:schemeClr>
                    </a:solidFill>
                  </a:tcPr>
                </a:tc>
                <a:tc>
                  <a:txBody>
                    <a:bodyPr/>
                    <a:lstStyle/>
                    <a:p>
                      <a:pPr algn="ctr"/>
                      <a:r>
                        <a:rPr lang="en-US" sz="1400">
                          <a:solidFill>
                            <a:schemeClr val="tx1">
                              <a:lumMod val="75000"/>
                              <a:lumOff val="25000"/>
                            </a:schemeClr>
                          </a:solidFill>
                          <a:latin typeface="Century Gothic"/>
                        </a:rPr>
                        <a:t>44%</a:t>
                      </a:r>
                    </a:p>
                  </a:txBody>
                  <a:tcPr anchor="ctr">
                    <a:solidFill>
                      <a:schemeClr val="bg1"/>
                    </a:solidFill>
                  </a:tcPr>
                </a:tc>
                <a:tc>
                  <a:txBody>
                    <a:bodyPr/>
                    <a:lstStyle/>
                    <a:p>
                      <a:pPr algn="ctr"/>
                      <a:r>
                        <a:rPr lang="en-US" sz="1400">
                          <a:solidFill>
                            <a:schemeClr val="tx1">
                              <a:lumMod val="75000"/>
                              <a:lumOff val="25000"/>
                            </a:schemeClr>
                          </a:solidFill>
                          <a:latin typeface="Century Gothic"/>
                        </a:rPr>
                        <a:t>8%</a:t>
                      </a:r>
                    </a:p>
                  </a:txBody>
                  <a:tcPr anchor="ctr">
                    <a:solidFill>
                      <a:schemeClr val="bg1"/>
                    </a:solidFill>
                  </a:tcPr>
                </a:tc>
                <a:extLst>
                  <a:ext uri="{0D108BD9-81ED-4DB2-BD59-A6C34878D82A}">
                    <a16:rowId xmlns:a16="http://schemas.microsoft.com/office/drawing/2014/main" val="2466590962"/>
                  </a:ext>
                </a:extLst>
              </a:tr>
            </a:tbl>
          </a:graphicData>
        </a:graphic>
      </p:graphicFrame>
      <p:sp>
        <p:nvSpPr>
          <p:cNvPr id="7" name="Text Placeholder 3">
            <a:extLst>
              <a:ext uri="{FF2B5EF4-FFF2-40B4-BE49-F238E27FC236}">
                <a16:creationId xmlns:a16="http://schemas.microsoft.com/office/drawing/2014/main" id="{FD6DBE23-1A4A-E6E0-6BF3-EC345B511B84}"/>
              </a:ext>
            </a:extLst>
          </p:cNvPr>
          <p:cNvSpPr txBox="1">
            <a:spLocks/>
          </p:cNvSpPr>
          <p:nvPr/>
        </p:nvSpPr>
        <p:spPr>
          <a:xfrm>
            <a:off x="6422693" y="4141779"/>
            <a:ext cx="4440756" cy="42185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800" b="1">
                <a:solidFill>
                  <a:schemeClr val="tx1">
                    <a:lumMod val="75000"/>
                    <a:lumOff val="25000"/>
                  </a:schemeClr>
                </a:solidFill>
                <a:latin typeface="Century Gothic" panose="020F0302020204030204"/>
              </a:rPr>
              <a:t>Validation Classification</a:t>
            </a:r>
          </a:p>
        </p:txBody>
      </p:sp>
      <p:sp>
        <p:nvSpPr>
          <p:cNvPr id="8" name="Rectangle 7">
            <a:extLst>
              <a:ext uri="{FF2B5EF4-FFF2-40B4-BE49-F238E27FC236}">
                <a16:creationId xmlns:a16="http://schemas.microsoft.com/office/drawing/2014/main" id="{9A6E409D-42E3-5014-2DB2-397C9829DC7E}"/>
              </a:ext>
            </a:extLst>
          </p:cNvPr>
          <p:cNvSpPr/>
          <p:nvPr/>
        </p:nvSpPr>
        <p:spPr>
          <a:xfrm>
            <a:off x="5959467" y="4107302"/>
            <a:ext cx="5364443" cy="219517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a:extLst>
              <a:ext uri="{FF2B5EF4-FFF2-40B4-BE49-F238E27FC236}">
                <a16:creationId xmlns:a16="http://schemas.microsoft.com/office/drawing/2014/main" id="{D87A8F45-C5B1-4A37-BE26-C8871BA6A68A}"/>
              </a:ext>
            </a:extLst>
          </p:cNvPr>
          <p:cNvSpPr txBox="1"/>
          <p:nvPr/>
        </p:nvSpPr>
        <p:spPr>
          <a:xfrm>
            <a:off x="2287563" y="6046092"/>
            <a:ext cx="200975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chemeClr val="tx1">
                    <a:lumMod val="75000"/>
                    <a:lumOff val="25000"/>
                  </a:schemeClr>
                </a:solidFill>
                <a:latin typeface="Century Gothic"/>
              </a:rPr>
              <a:t>UGRC , UGS, USDA</a:t>
            </a:r>
            <a:endParaRPr lang="en-US"/>
          </a:p>
        </p:txBody>
      </p:sp>
      <p:grpSp>
        <p:nvGrpSpPr>
          <p:cNvPr id="28" name="Group 27">
            <a:extLst>
              <a:ext uri="{FF2B5EF4-FFF2-40B4-BE49-F238E27FC236}">
                <a16:creationId xmlns:a16="http://schemas.microsoft.com/office/drawing/2014/main" id="{126036D8-9F8C-4C6A-92C3-732A851BD3E9}"/>
              </a:ext>
            </a:extLst>
          </p:cNvPr>
          <p:cNvGrpSpPr/>
          <p:nvPr/>
        </p:nvGrpSpPr>
        <p:grpSpPr>
          <a:xfrm>
            <a:off x="3096760" y="5512602"/>
            <a:ext cx="2401123" cy="340605"/>
            <a:chOff x="8581275" y="5437075"/>
            <a:chExt cx="1868198" cy="340605"/>
          </a:xfrm>
        </p:grpSpPr>
        <p:sp>
          <p:nvSpPr>
            <p:cNvPr id="29" name="TextBox 28">
              <a:extLst>
                <a:ext uri="{FF2B5EF4-FFF2-40B4-BE49-F238E27FC236}">
                  <a16:creationId xmlns:a16="http://schemas.microsoft.com/office/drawing/2014/main" id="{BEB150D1-F416-4953-A4CC-96839178AE4B}"/>
                </a:ext>
              </a:extLst>
            </p:cNvPr>
            <p:cNvSpPr txBox="1"/>
            <p:nvPr/>
          </p:nvSpPr>
          <p:spPr>
            <a:xfrm>
              <a:off x="8581275" y="5437075"/>
              <a:ext cx="1297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a:t>
              </a:r>
              <a:endParaRPr lang="en-US" sz="1400">
                <a:latin typeface="Century Gothic"/>
              </a:endParaRPr>
            </a:p>
          </p:txBody>
        </p:sp>
        <p:grpSp>
          <p:nvGrpSpPr>
            <p:cNvPr id="30" name="Group 29">
              <a:extLst>
                <a:ext uri="{FF2B5EF4-FFF2-40B4-BE49-F238E27FC236}">
                  <a16:creationId xmlns:a16="http://schemas.microsoft.com/office/drawing/2014/main" id="{F22972ED-F5F7-4808-9FB6-5B7B154E1E28}"/>
                </a:ext>
              </a:extLst>
            </p:cNvPr>
            <p:cNvGrpSpPr/>
            <p:nvPr/>
          </p:nvGrpSpPr>
          <p:grpSpPr>
            <a:xfrm>
              <a:off x="8676046" y="5681247"/>
              <a:ext cx="1109765" cy="96433"/>
              <a:chOff x="8729961" y="5699219"/>
              <a:chExt cx="1109765" cy="96433"/>
            </a:xfrm>
          </p:grpSpPr>
          <p:cxnSp>
            <p:nvCxnSpPr>
              <p:cNvPr id="32" name="Straight Arrow Connector 31">
                <a:extLst>
                  <a:ext uri="{FF2B5EF4-FFF2-40B4-BE49-F238E27FC236}">
                    <a16:creationId xmlns:a16="http://schemas.microsoft.com/office/drawing/2014/main" id="{1EA9A79E-233F-4AEC-85C5-D56207618789}"/>
                  </a:ext>
                </a:extLst>
              </p:cNvPr>
              <p:cNvCxnSpPr/>
              <p:nvPr/>
            </p:nvCxnSpPr>
            <p:spPr>
              <a:xfrm>
                <a:off x="8730029" y="5744791"/>
                <a:ext cx="1107831" cy="5863"/>
              </a:xfrm>
              <a:prstGeom prst="straightConnector1">
                <a:avLst/>
              </a:prstGeom>
              <a:ln w="6350"/>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92DFCE7-23F1-4FF6-ABDD-0036CE15463D}"/>
                  </a:ext>
                </a:extLst>
              </p:cNvPr>
              <p:cNvCxnSpPr/>
              <p:nvPr/>
            </p:nvCxnSpPr>
            <p:spPr>
              <a:xfrm>
                <a:off x="9839726" y="5703968"/>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9AC8534-1F40-4346-B32C-ADA822A6A7E3}"/>
                  </a:ext>
                </a:extLst>
              </p:cNvPr>
              <p:cNvCxnSpPr>
                <a:cxnSpLocks/>
              </p:cNvCxnSpPr>
              <p:nvPr/>
            </p:nvCxnSpPr>
            <p:spPr>
              <a:xfrm>
                <a:off x="8729961" y="5699219"/>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B91BC4-A8A5-4B68-8311-DE483F860E50}"/>
                  </a:ext>
                </a:extLst>
              </p:cNvPr>
              <p:cNvCxnSpPr>
                <a:cxnSpLocks/>
              </p:cNvCxnSpPr>
              <p:nvPr/>
            </p:nvCxnSpPr>
            <p:spPr>
              <a:xfrm>
                <a:off x="9283598" y="5701369"/>
                <a:ext cx="0" cy="88090"/>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0B9A3C3-8895-4D04-A833-0125C9F37C8F}"/>
                  </a:ext>
                </a:extLst>
              </p:cNvPr>
              <p:cNvCxnSpPr>
                <a:cxnSpLocks/>
              </p:cNvCxnSpPr>
              <p:nvPr/>
            </p:nvCxnSpPr>
            <p:spPr>
              <a:xfrm>
                <a:off x="9387723"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DE25C89-E336-420C-A543-D49141D2ECF5}"/>
                  </a:ext>
                </a:extLst>
              </p:cNvPr>
              <p:cNvCxnSpPr>
                <a:cxnSpLocks/>
              </p:cNvCxnSpPr>
              <p:nvPr/>
            </p:nvCxnSpPr>
            <p:spPr>
              <a:xfrm>
                <a:off x="950274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3E4B0D-6326-4500-94C2-0B683C43C487}"/>
                  </a:ext>
                </a:extLst>
              </p:cNvPr>
              <p:cNvCxnSpPr>
                <a:cxnSpLocks/>
              </p:cNvCxnSpPr>
              <p:nvPr/>
            </p:nvCxnSpPr>
            <p:spPr>
              <a:xfrm>
                <a:off x="9609018"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F701CB-FF74-4AEE-8898-C3AA5643CA3B}"/>
                  </a:ext>
                </a:extLst>
              </p:cNvPr>
              <p:cNvCxnSpPr>
                <a:cxnSpLocks/>
              </p:cNvCxnSpPr>
              <p:nvPr/>
            </p:nvCxnSpPr>
            <p:spPr>
              <a:xfrm>
                <a:off x="971840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8EA9BE8-CB11-42FF-B68A-8044F388832F}"/>
                  </a:ext>
                </a:extLst>
              </p:cNvPr>
              <p:cNvCxnSpPr>
                <a:cxnSpLocks/>
              </p:cNvCxnSpPr>
              <p:nvPr/>
            </p:nvCxnSpPr>
            <p:spPr>
              <a:xfrm>
                <a:off x="8837788"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1923D58-B66F-4432-B04C-D55D29559B6B}"/>
                  </a:ext>
                </a:extLst>
              </p:cNvPr>
              <p:cNvCxnSpPr>
                <a:cxnSpLocks/>
              </p:cNvCxnSpPr>
              <p:nvPr/>
            </p:nvCxnSpPr>
            <p:spPr>
              <a:xfrm>
                <a:off x="895280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BBFBCCF-C76C-4B1C-8303-0CD4E69C175F}"/>
                  </a:ext>
                </a:extLst>
              </p:cNvPr>
              <p:cNvCxnSpPr>
                <a:cxnSpLocks/>
              </p:cNvCxnSpPr>
              <p:nvPr/>
            </p:nvCxnSpPr>
            <p:spPr>
              <a:xfrm>
                <a:off x="9059083"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C813CAB-7E91-4EC0-8A43-72FB55ED5832}"/>
                  </a:ext>
                </a:extLst>
              </p:cNvPr>
              <p:cNvCxnSpPr>
                <a:cxnSpLocks/>
              </p:cNvCxnSpPr>
              <p:nvPr/>
            </p:nvCxnSpPr>
            <p:spPr>
              <a:xfrm>
                <a:off x="916846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53842BF9-B803-4DC7-9A48-B885B39C88AE}"/>
                </a:ext>
              </a:extLst>
            </p:cNvPr>
            <p:cNvSpPr txBox="1"/>
            <p:nvPr/>
          </p:nvSpPr>
          <p:spPr>
            <a:xfrm>
              <a:off x="9663172" y="5437127"/>
              <a:ext cx="7863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5 Miles</a:t>
              </a:r>
              <a:endParaRPr lang="en-US" sz="1400">
                <a:latin typeface="Century Gothic"/>
              </a:endParaRPr>
            </a:p>
          </p:txBody>
        </p:sp>
      </p:grpSp>
      <p:pic>
        <p:nvPicPr>
          <p:cNvPr id="44" name="Picture 10" descr="NorthCircleTest-01.png">
            <a:extLst>
              <a:ext uri="{FF2B5EF4-FFF2-40B4-BE49-F238E27FC236}">
                <a16:creationId xmlns:a16="http://schemas.microsoft.com/office/drawing/2014/main" id="{A973B1FD-010F-453E-8060-0CC5A1D2633C}"/>
              </a:ext>
            </a:extLst>
          </p:cNvPr>
          <p:cNvPicPr>
            <a:picLocks noChangeAspect="1"/>
          </p:cNvPicPr>
          <p:nvPr/>
        </p:nvPicPr>
        <p:blipFill>
          <a:blip r:embed="rId4"/>
          <a:stretch>
            <a:fillRect/>
          </a:stretch>
        </p:blipFill>
        <p:spPr>
          <a:xfrm>
            <a:off x="1404532" y="1147769"/>
            <a:ext cx="622302" cy="627097"/>
          </a:xfrm>
          <a:prstGeom prst="rect">
            <a:avLst/>
          </a:prstGeom>
        </p:spPr>
      </p:pic>
      <p:grpSp>
        <p:nvGrpSpPr>
          <p:cNvPr id="45" name="Group 44">
            <a:extLst>
              <a:ext uri="{FF2B5EF4-FFF2-40B4-BE49-F238E27FC236}">
                <a16:creationId xmlns:a16="http://schemas.microsoft.com/office/drawing/2014/main" id="{197A6A03-F19D-4D67-BF93-DA04F1F00DFD}"/>
              </a:ext>
            </a:extLst>
          </p:cNvPr>
          <p:cNvGrpSpPr/>
          <p:nvPr/>
        </p:nvGrpSpPr>
        <p:grpSpPr>
          <a:xfrm>
            <a:off x="5735263" y="830037"/>
            <a:ext cx="5797166" cy="3008068"/>
            <a:chOff x="3711467" y="1371993"/>
            <a:chExt cx="5797166" cy="3008068"/>
          </a:xfrm>
        </p:grpSpPr>
        <p:pic>
          <p:nvPicPr>
            <p:cNvPr id="46" name="Graphic 45">
              <a:extLst>
                <a:ext uri="{FF2B5EF4-FFF2-40B4-BE49-F238E27FC236}">
                  <a16:creationId xmlns:a16="http://schemas.microsoft.com/office/drawing/2014/main" id="{6E03A4FA-D943-4419-9B09-BCE7B376B5D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7052" t="9954" r="5405" b="9343"/>
            <a:stretch/>
          </p:blipFill>
          <p:spPr>
            <a:xfrm>
              <a:off x="4583168" y="1371993"/>
              <a:ext cx="4925465" cy="2005564"/>
            </a:xfrm>
            <a:prstGeom prst="rect">
              <a:avLst/>
            </a:prstGeom>
          </p:spPr>
        </p:pic>
        <p:sp>
          <p:nvSpPr>
            <p:cNvPr id="47" name="Text Placeholder 3">
              <a:extLst>
                <a:ext uri="{FF2B5EF4-FFF2-40B4-BE49-F238E27FC236}">
                  <a16:creationId xmlns:a16="http://schemas.microsoft.com/office/drawing/2014/main" id="{61C9EBF5-38DA-4E2F-9055-C4FECA8DCD00}"/>
                </a:ext>
              </a:extLst>
            </p:cNvPr>
            <p:cNvSpPr txBox="1">
              <a:spLocks/>
            </p:cNvSpPr>
            <p:nvPr/>
          </p:nvSpPr>
          <p:spPr>
            <a:xfrm>
              <a:off x="4675847" y="4104451"/>
              <a:ext cx="4440756" cy="2756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800" b="1">
                  <a:solidFill>
                    <a:schemeClr val="tx1">
                      <a:lumMod val="75000"/>
                      <a:lumOff val="25000"/>
                    </a:schemeClr>
                  </a:solidFill>
                  <a:latin typeface="Century Gothic" panose="020F0302020204030204"/>
                </a:rPr>
                <a:t>Distribution of Variable Importance</a:t>
              </a:r>
            </a:p>
          </p:txBody>
        </p:sp>
        <p:sp>
          <p:nvSpPr>
            <p:cNvPr id="48" name="TextBox 47">
              <a:extLst>
                <a:ext uri="{FF2B5EF4-FFF2-40B4-BE49-F238E27FC236}">
                  <a16:creationId xmlns:a16="http://schemas.microsoft.com/office/drawing/2014/main" id="{9EAD2E9D-B0AB-4679-8884-CDC8325962D6}"/>
                </a:ext>
              </a:extLst>
            </p:cNvPr>
            <p:cNvSpPr txBox="1"/>
            <p:nvPr/>
          </p:nvSpPr>
          <p:spPr>
            <a:xfrm rot="16200000">
              <a:off x="3147054" y="2186742"/>
              <a:ext cx="1498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Importance</a:t>
              </a:r>
              <a:endParaRPr lang="en-US" b="1">
                <a:solidFill>
                  <a:schemeClr val="tx1">
                    <a:lumMod val="75000"/>
                    <a:lumOff val="25000"/>
                  </a:schemeClr>
                </a:solidFill>
                <a:latin typeface="Century Gothic"/>
              </a:endParaRPr>
            </a:p>
          </p:txBody>
        </p:sp>
        <p:sp>
          <p:nvSpPr>
            <p:cNvPr id="49" name="TextBox 48">
              <a:extLst>
                <a:ext uri="{FF2B5EF4-FFF2-40B4-BE49-F238E27FC236}">
                  <a16:creationId xmlns:a16="http://schemas.microsoft.com/office/drawing/2014/main" id="{5549DE26-5EC9-4FE6-9D76-5981700D62CD}"/>
                </a:ext>
              </a:extLst>
            </p:cNvPr>
            <p:cNvSpPr txBox="1"/>
            <p:nvPr/>
          </p:nvSpPr>
          <p:spPr>
            <a:xfrm>
              <a:off x="4166043" y="2964011"/>
              <a:ext cx="4614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1.3</a:t>
              </a:r>
              <a:endParaRPr lang="en-US" sz="1200">
                <a:latin typeface="Century Gothic"/>
              </a:endParaRPr>
            </a:p>
          </p:txBody>
        </p:sp>
        <p:sp>
          <p:nvSpPr>
            <p:cNvPr id="50" name="TextBox 49">
              <a:extLst>
                <a:ext uri="{FF2B5EF4-FFF2-40B4-BE49-F238E27FC236}">
                  <a16:creationId xmlns:a16="http://schemas.microsoft.com/office/drawing/2014/main" id="{C19BFB8B-0146-4AA7-A06E-1DB0BBEB2D87}"/>
                </a:ext>
              </a:extLst>
            </p:cNvPr>
            <p:cNvSpPr txBox="1"/>
            <p:nvPr/>
          </p:nvSpPr>
          <p:spPr>
            <a:xfrm>
              <a:off x="4166043" y="2673124"/>
              <a:ext cx="4614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1.4</a:t>
              </a:r>
              <a:endParaRPr lang="en-US" sz="1200">
                <a:latin typeface="Century Gothic"/>
              </a:endParaRPr>
            </a:p>
          </p:txBody>
        </p:sp>
        <p:sp>
          <p:nvSpPr>
            <p:cNvPr id="51" name="TextBox 50">
              <a:extLst>
                <a:ext uri="{FF2B5EF4-FFF2-40B4-BE49-F238E27FC236}">
                  <a16:creationId xmlns:a16="http://schemas.microsoft.com/office/drawing/2014/main" id="{CA930DF0-DB79-4031-8EF0-6B65CB7E9C92}"/>
                </a:ext>
              </a:extLst>
            </p:cNvPr>
            <p:cNvSpPr txBox="1"/>
            <p:nvPr/>
          </p:nvSpPr>
          <p:spPr>
            <a:xfrm>
              <a:off x="4166043" y="2379647"/>
              <a:ext cx="4614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1.5</a:t>
              </a:r>
              <a:endParaRPr lang="en-US" sz="1200">
                <a:latin typeface="Century Gothic"/>
              </a:endParaRPr>
            </a:p>
          </p:txBody>
        </p:sp>
        <p:sp>
          <p:nvSpPr>
            <p:cNvPr id="52" name="TextBox 51">
              <a:extLst>
                <a:ext uri="{FF2B5EF4-FFF2-40B4-BE49-F238E27FC236}">
                  <a16:creationId xmlns:a16="http://schemas.microsoft.com/office/drawing/2014/main" id="{CA93C81C-3F30-41FD-92E4-880E6F8451F5}"/>
                </a:ext>
              </a:extLst>
            </p:cNvPr>
            <p:cNvSpPr txBox="1"/>
            <p:nvPr/>
          </p:nvSpPr>
          <p:spPr>
            <a:xfrm>
              <a:off x="4166043" y="2094409"/>
              <a:ext cx="4614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1.6</a:t>
              </a:r>
              <a:endParaRPr lang="en-US" sz="1200">
                <a:latin typeface="Century Gothic"/>
              </a:endParaRPr>
            </a:p>
          </p:txBody>
        </p:sp>
        <p:sp>
          <p:nvSpPr>
            <p:cNvPr id="53" name="TextBox 52">
              <a:extLst>
                <a:ext uri="{FF2B5EF4-FFF2-40B4-BE49-F238E27FC236}">
                  <a16:creationId xmlns:a16="http://schemas.microsoft.com/office/drawing/2014/main" id="{204C058A-C230-4B2B-860C-8D225B1D8D05}"/>
                </a:ext>
              </a:extLst>
            </p:cNvPr>
            <p:cNvSpPr txBox="1"/>
            <p:nvPr/>
          </p:nvSpPr>
          <p:spPr>
            <a:xfrm>
              <a:off x="4166043" y="1819248"/>
              <a:ext cx="4614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1.7</a:t>
              </a:r>
              <a:endParaRPr lang="en-US" sz="1200">
                <a:latin typeface="Century Gothic"/>
              </a:endParaRPr>
            </a:p>
          </p:txBody>
        </p:sp>
        <p:sp>
          <p:nvSpPr>
            <p:cNvPr id="54" name="TextBox 53">
              <a:extLst>
                <a:ext uri="{FF2B5EF4-FFF2-40B4-BE49-F238E27FC236}">
                  <a16:creationId xmlns:a16="http://schemas.microsoft.com/office/drawing/2014/main" id="{3893B3CD-391C-4139-B06D-95AB7813808D}"/>
                </a:ext>
              </a:extLst>
            </p:cNvPr>
            <p:cNvSpPr txBox="1"/>
            <p:nvPr/>
          </p:nvSpPr>
          <p:spPr>
            <a:xfrm>
              <a:off x="4166043" y="1525771"/>
              <a:ext cx="4614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1.8</a:t>
              </a:r>
              <a:endParaRPr lang="en-US" sz="1200">
                <a:latin typeface="Century Gothic"/>
              </a:endParaRPr>
            </a:p>
          </p:txBody>
        </p:sp>
        <p:grpSp>
          <p:nvGrpSpPr>
            <p:cNvPr id="55" name="Group 54">
              <a:extLst>
                <a:ext uri="{FF2B5EF4-FFF2-40B4-BE49-F238E27FC236}">
                  <a16:creationId xmlns:a16="http://schemas.microsoft.com/office/drawing/2014/main" id="{0012AD72-7853-49BB-BD5D-B02C87E5C136}"/>
                </a:ext>
              </a:extLst>
            </p:cNvPr>
            <p:cNvGrpSpPr/>
            <p:nvPr/>
          </p:nvGrpSpPr>
          <p:grpSpPr>
            <a:xfrm>
              <a:off x="4730133" y="2544103"/>
              <a:ext cx="704380" cy="806093"/>
              <a:chOff x="6463241" y="2363350"/>
              <a:chExt cx="704380" cy="806093"/>
            </a:xfrm>
          </p:grpSpPr>
          <p:sp>
            <p:nvSpPr>
              <p:cNvPr id="88" name="Rectangle 87">
                <a:extLst>
                  <a:ext uri="{FF2B5EF4-FFF2-40B4-BE49-F238E27FC236}">
                    <a16:creationId xmlns:a16="http://schemas.microsoft.com/office/drawing/2014/main" id="{0E084170-F376-4E1C-8C3B-12821C8BD155}"/>
                  </a:ext>
                </a:extLst>
              </p:cNvPr>
              <p:cNvSpPr/>
              <p:nvPr/>
            </p:nvSpPr>
            <p:spPr>
              <a:xfrm>
                <a:off x="6463241" y="2694108"/>
                <a:ext cx="704380" cy="305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9C387464-ADCE-4D02-A28E-E213B658A375}"/>
                  </a:ext>
                </a:extLst>
              </p:cNvPr>
              <p:cNvCxnSpPr>
                <a:endCxn id="88" idx="0"/>
              </p:cNvCxnSpPr>
              <p:nvPr/>
            </p:nvCxnSpPr>
            <p:spPr>
              <a:xfrm>
                <a:off x="6815195" y="2363350"/>
                <a:ext cx="236" cy="330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800DA4-9C71-4FBB-990C-01161054206A}"/>
                  </a:ext>
                </a:extLst>
              </p:cNvPr>
              <p:cNvCxnSpPr>
                <a:cxnSpLocks/>
              </p:cNvCxnSpPr>
              <p:nvPr/>
            </p:nvCxnSpPr>
            <p:spPr>
              <a:xfrm>
                <a:off x="6815138" y="2997994"/>
                <a:ext cx="0" cy="166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32D8089-FDA5-419A-8898-F781D2C30887}"/>
                  </a:ext>
                </a:extLst>
              </p:cNvPr>
              <p:cNvCxnSpPr>
                <a:cxnSpLocks/>
              </p:cNvCxnSpPr>
              <p:nvPr/>
            </p:nvCxnSpPr>
            <p:spPr>
              <a:xfrm>
                <a:off x="6641306" y="2364581"/>
                <a:ext cx="34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8D8A8D2-F6C5-4309-9BBA-AAC8623FC33B}"/>
                  </a:ext>
                </a:extLst>
              </p:cNvPr>
              <p:cNvCxnSpPr>
                <a:cxnSpLocks/>
              </p:cNvCxnSpPr>
              <p:nvPr/>
            </p:nvCxnSpPr>
            <p:spPr>
              <a:xfrm>
                <a:off x="6641306" y="3169443"/>
                <a:ext cx="34766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6CB0DA43-2181-4D23-9ECB-36DFC4CBE1EF}"/>
                </a:ext>
              </a:extLst>
            </p:cNvPr>
            <p:cNvSpPr/>
            <p:nvPr/>
          </p:nvSpPr>
          <p:spPr>
            <a:xfrm>
              <a:off x="5705328" y="2224748"/>
              <a:ext cx="704380" cy="305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E94A1406-0B02-481E-8897-0693B2C22BF2}"/>
                </a:ext>
              </a:extLst>
            </p:cNvPr>
            <p:cNvCxnSpPr>
              <a:cxnSpLocks/>
              <a:endCxn id="56" idx="0"/>
            </p:cNvCxnSpPr>
            <p:nvPr/>
          </p:nvCxnSpPr>
          <p:spPr>
            <a:xfrm>
              <a:off x="6057518" y="2019122"/>
              <a:ext cx="0" cy="205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48D980E-6790-40CC-9160-F0F586045828}"/>
                </a:ext>
              </a:extLst>
            </p:cNvPr>
            <p:cNvCxnSpPr>
              <a:cxnSpLocks/>
            </p:cNvCxnSpPr>
            <p:nvPr/>
          </p:nvCxnSpPr>
          <p:spPr>
            <a:xfrm>
              <a:off x="6057282" y="2529740"/>
              <a:ext cx="0" cy="196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05FEA5-FFCD-479E-81B6-530B6A02E39C}"/>
                </a:ext>
              </a:extLst>
            </p:cNvPr>
            <p:cNvCxnSpPr>
              <a:cxnSpLocks/>
            </p:cNvCxnSpPr>
            <p:nvPr/>
          </p:nvCxnSpPr>
          <p:spPr>
            <a:xfrm>
              <a:off x="5883450" y="2019078"/>
              <a:ext cx="34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1B35392-D813-49CC-A201-7C9D2622C471}"/>
                </a:ext>
              </a:extLst>
            </p:cNvPr>
            <p:cNvCxnSpPr>
              <a:cxnSpLocks/>
            </p:cNvCxnSpPr>
            <p:nvPr/>
          </p:nvCxnSpPr>
          <p:spPr>
            <a:xfrm>
              <a:off x="5883451" y="2726309"/>
              <a:ext cx="34766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FA85BF48-54A0-4655-AA59-04E24611C5CD}"/>
                </a:ext>
              </a:extLst>
            </p:cNvPr>
            <p:cNvGrpSpPr/>
            <p:nvPr/>
          </p:nvGrpSpPr>
          <p:grpSpPr>
            <a:xfrm>
              <a:off x="6680956" y="2380231"/>
              <a:ext cx="704380" cy="781847"/>
              <a:chOff x="6464716" y="2491788"/>
              <a:chExt cx="704380" cy="781847"/>
            </a:xfrm>
          </p:grpSpPr>
          <p:sp>
            <p:nvSpPr>
              <p:cNvPr id="83" name="Rectangle 82">
                <a:extLst>
                  <a:ext uri="{FF2B5EF4-FFF2-40B4-BE49-F238E27FC236}">
                    <a16:creationId xmlns:a16="http://schemas.microsoft.com/office/drawing/2014/main" id="{EF0D4A1F-4003-4BA4-8353-4C31B82E374C}"/>
                  </a:ext>
                </a:extLst>
              </p:cNvPr>
              <p:cNvSpPr/>
              <p:nvPr/>
            </p:nvSpPr>
            <p:spPr>
              <a:xfrm>
                <a:off x="6464716" y="2693920"/>
                <a:ext cx="704380" cy="3211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987B6DA1-0251-48F7-BD65-65670759965B}"/>
                  </a:ext>
                </a:extLst>
              </p:cNvPr>
              <p:cNvCxnSpPr>
                <a:cxnSpLocks/>
                <a:endCxn id="83" idx="0"/>
              </p:cNvCxnSpPr>
              <p:nvPr/>
            </p:nvCxnSpPr>
            <p:spPr>
              <a:xfrm>
                <a:off x="6816906" y="2492167"/>
                <a:ext cx="0" cy="201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EBF5236-F277-4148-98E2-225B03A8A5FF}"/>
                  </a:ext>
                </a:extLst>
              </p:cNvPr>
              <p:cNvCxnSpPr>
                <a:cxnSpLocks/>
              </p:cNvCxnSpPr>
              <p:nvPr/>
            </p:nvCxnSpPr>
            <p:spPr>
              <a:xfrm>
                <a:off x="6815138" y="2997994"/>
                <a:ext cx="0" cy="275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EBEDB4D-32A0-4A57-B717-93F8B378BB4C}"/>
                  </a:ext>
                </a:extLst>
              </p:cNvPr>
              <p:cNvCxnSpPr>
                <a:cxnSpLocks/>
              </p:cNvCxnSpPr>
              <p:nvPr/>
            </p:nvCxnSpPr>
            <p:spPr>
              <a:xfrm>
                <a:off x="6641306" y="2491788"/>
                <a:ext cx="34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E73F625-F405-4B0F-94BF-50E45C2C4C04}"/>
                  </a:ext>
                </a:extLst>
              </p:cNvPr>
              <p:cNvCxnSpPr>
                <a:cxnSpLocks/>
              </p:cNvCxnSpPr>
              <p:nvPr/>
            </p:nvCxnSpPr>
            <p:spPr>
              <a:xfrm>
                <a:off x="6641306" y="3271254"/>
                <a:ext cx="34766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23F27E4-702E-48EA-BDFE-A1745F7748DB}"/>
                </a:ext>
              </a:extLst>
            </p:cNvPr>
            <p:cNvGrpSpPr/>
            <p:nvPr/>
          </p:nvGrpSpPr>
          <p:grpSpPr>
            <a:xfrm>
              <a:off x="7652451" y="1798008"/>
              <a:ext cx="704379" cy="999739"/>
              <a:chOff x="6463184" y="2442530"/>
              <a:chExt cx="704379" cy="999739"/>
            </a:xfrm>
          </p:grpSpPr>
          <p:sp>
            <p:nvSpPr>
              <p:cNvPr id="78" name="Rectangle 77">
                <a:extLst>
                  <a:ext uri="{FF2B5EF4-FFF2-40B4-BE49-F238E27FC236}">
                    <a16:creationId xmlns:a16="http://schemas.microsoft.com/office/drawing/2014/main" id="{F33A8EE4-465F-4484-B7C0-DC75F50F27F7}"/>
                  </a:ext>
                </a:extLst>
              </p:cNvPr>
              <p:cNvSpPr/>
              <p:nvPr/>
            </p:nvSpPr>
            <p:spPr>
              <a:xfrm>
                <a:off x="6463184" y="2692958"/>
                <a:ext cx="704379" cy="3825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7088ECC5-3231-4DC5-AE4E-F9F8639B7CEE}"/>
                  </a:ext>
                </a:extLst>
              </p:cNvPr>
              <p:cNvCxnSpPr>
                <a:cxnSpLocks/>
                <a:endCxn id="78" idx="0"/>
              </p:cNvCxnSpPr>
              <p:nvPr/>
            </p:nvCxnSpPr>
            <p:spPr>
              <a:xfrm>
                <a:off x="6815374" y="2447292"/>
                <a:ext cx="0" cy="245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7BD767C-D884-4783-8028-FEAF9E51CA8A}"/>
                  </a:ext>
                </a:extLst>
              </p:cNvPr>
              <p:cNvCxnSpPr>
                <a:cxnSpLocks/>
              </p:cNvCxnSpPr>
              <p:nvPr/>
            </p:nvCxnSpPr>
            <p:spPr>
              <a:xfrm>
                <a:off x="6815138" y="2997994"/>
                <a:ext cx="0" cy="444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516C9DE-0B9F-46FC-8C09-A44CAE496569}"/>
                  </a:ext>
                </a:extLst>
              </p:cNvPr>
              <p:cNvCxnSpPr>
                <a:cxnSpLocks/>
              </p:cNvCxnSpPr>
              <p:nvPr/>
            </p:nvCxnSpPr>
            <p:spPr>
              <a:xfrm>
                <a:off x="6643688" y="2442530"/>
                <a:ext cx="34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6BF594C-0011-47A4-886C-0757B7D33071}"/>
                  </a:ext>
                </a:extLst>
              </p:cNvPr>
              <p:cNvCxnSpPr>
                <a:cxnSpLocks/>
              </p:cNvCxnSpPr>
              <p:nvPr/>
            </p:nvCxnSpPr>
            <p:spPr>
              <a:xfrm>
                <a:off x="6643687" y="3442269"/>
                <a:ext cx="34766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D0F32CF3-CA35-43DD-90EE-6967E6771DE9}"/>
                </a:ext>
              </a:extLst>
            </p:cNvPr>
            <p:cNvCxnSpPr/>
            <p:nvPr/>
          </p:nvCxnSpPr>
          <p:spPr>
            <a:xfrm>
              <a:off x="7656251" y="2184706"/>
              <a:ext cx="700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4DEC88D-6C0E-4D54-BBF7-F9EC2E0C69A8}"/>
                </a:ext>
              </a:extLst>
            </p:cNvPr>
            <p:cNvCxnSpPr>
              <a:cxnSpLocks/>
            </p:cNvCxnSpPr>
            <p:nvPr/>
          </p:nvCxnSpPr>
          <p:spPr>
            <a:xfrm>
              <a:off x="6681088" y="2718106"/>
              <a:ext cx="700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836D49-A4DA-4362-9FF6-6782D86629E2}"/>
                </a:ext>
              </a:extLst>
            </p:cNvPr>
            <p:cNvCxnSpPr/>
            <p:nvPr/>
          </p:nvCxnSpPr>
          <p:spPr>
            <a:xfrm>
              <a:off x="5706992" y="2327581"/>
              <a:ext cx="700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09F9713-B03E-4926-AB81-A527F765902E}"/>
                </a:ext>
              </a:extLst>
            </p:cNvPr>
            <p:cNvCxnSpPr/>
            <p:nvPr/>
          </p:nvCxnSpPr>
          <p:spPr>
            <a:xfrm>
              <a:off x="4731740" y="3032431"/>
              <a:ext cx="700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47F04B1-1CF3-450D-BAF2-71D9D5D961B6}"/>
                </a:ext>
              </a:extLst>
            </p:cNvPr>
            <p:cNvSpPr/>
            <p:nvPr/>
          </p:nvSpPr>
          <p:spPr>
            <a:xfrm>
              <a:off x="8626539" y="1639266"/>
              <a:ext cx="713232"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80DC5A6-9228-4A5E-A057-1554038A2289}"/>
                </a:ext>
              </a:extLst>
            </p:cNvPr>
            <p:cNvCxnSpPr>
              <a:cxnSpLocks/>
            </p:cNvCxnSpPr>
            <p:nvPr/>
          </p:nvCxnSpPr>
          <p:spPr>
            <a:xfrm>
              <a:off x="8980953" y="1426532"/>
              <a:ext cx="0" cy="245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C872B43-DFE9-4D42-808B-DCE333115912}"/>
                </a:ext>
              </a:extLst>
            </p:cNvPr>
            <p:cNvCxnSpPr>
              <a:cxnSpLocks/>
            </p:cNvCxnSpPr>
            <p:nvPr/>
          </p:nvCxnSpPr>
          <p:spPr>
            <a:xfrm>
              <a:off x="8809267" y="1421770"/>
              <a:ext cx="34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F6E4B29-C820-4DAD-832E-1F65A5CE4F97}"/>
                </a:ext>
              </a:extLst>
            </p:cNvPr>
            <p:cNvCxnSpPr>
              <a:cxnSpLocks/>
            </p:cNvCxnSpPr>
            <p:nvPr/>
          </p:nvCxnSpPr>
          <p:spPr>
            <a:xfrm>
              <a:off x="8978572" y="1762921"/>
              <a:ext cx="0" cy="444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C493B14-2277-48D7-B3E6-9648F6D5343B}"/>
                </a:ext>
              </a:extLst>
            </p:cNvPr>
            <p:cNvCxnSpPr>
              <a:cxnSpLocks/>
            </p:cNvCxnSpPr>
            <p:nvPr/>
          </p:nvCxnSpPr>
          <p:spPr>
            <a:xfrm>
              <a:off x="8807121" y="2207196"/>
              <a:ext cx="347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8746A0-6122-487B-AB60-12D39F686BDC}"/>
                </a:ext>
              </a:extLst>
            </p:cNvPr>
            <p:cNvCxnSpPr/>
            <p:nvPr/>
          </p:nvCxnSpPr>
          <p:spPr>
            <a:xfrm>
              <a:off x="8630182" y="1837043"/>
              <a:ext cx="700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A910577-3DDE-48CA-BB07-EA011A14D585}"/>
                </a:ext>
              </a:extLst>
            </p:cNvPr>
            <p:cNvSpPr txBox="1"/>
            <p:nvPr/>
          </p:nvSpPr>
          <p:spPr>
            <a:xfrm>
              <a:off x="4706752" y="3382178"/>
              <a:ext cx="8048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Elevation</a:t>
              </a:r>
              <a:endParaRPr lang="en-US" sz="1100">
                <a:latin typeface="Century Gothic"/>
              </a:endParaRPr>
            </a:p>
          </p:txBody>
        </p:sp>
        <p:sp>
          <p:nvSpPr>
            <p:cNvPr id="74" name="TextBox 73">
              <a:extLst>
                <a:ext uri="{FF2B5EF4-FFF2-40B4-BE49-F238E27FC236}">
                  <a16:creationId xmlns:a16="http://schemas.microsoft.com/office/drawing/2014/main" id="{F364DF35-3853-4FC7-8E5E-4E54F5659889}"/>
                </a:ext>
              </a:extLst>
            </p:cNvPr>
            <p:cNvSpPr txBox="1"/>
            <p:nvPr/>
          </p:nvSpPr>
          <p:spPr>
            <a:xfrm>
              <a:off x="5597842" y="3382539"/>
              <a:ext cx="9188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entury Gothic"/>
                  <a:cs typeface="Calibri"/>
                </a:rPr>
                <a:t>Distance to Geologic Formation</a:t>
              </a:r>
              <a:endParaRPr lang="en-US" sz="1100">
                <a:latin typeface="Century Gothic"/>
              </a:endParaRPr>
            </a:p>
          </p:txBody>
        </p:sp>
        <p:sp>
          <p:nvSpPr>
            <p:cNvPr id="75" name="TextBox 74">
              <a:extLst>
                <a:ext uri="{FF2B5EF4-FFF2-40B4-BE49-F238E27FC236}">
                  <a16:creationId xmlns:a16="http://schemas.microsoft.com/office/drawing/2014/main" id="{6380F51F-1398-4872-916B-02B71B8424FB}"/>
                </a:ext>
              </a:extLst>
            </p:cNvPr>
            <p:cNvSpPr txBox="1"/>
            <p:nvPr/>
          </p:nvSpPr>
          <p:spPr>
            <a:xfrm>
              <a:off x="6598046" y="3388035"/>
              <a:ext cx="86093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entury Gothic"/>
                  <a:cs typeface="Calibri"/>
                </a:rPr>
                <a:t>Distance to Soil Boundary</a:t>
              </a:r>
              <a:endParaRPr lang="en-US" sz="1100">
                <a:latin typeface="Century Gothic"/>
              </a:endParaRPr>
            </a:p>
          </p:txBody>
        </p:sp>
        <p:sp>
          <p:nvSpPr>
            <p:cNvPr id="76" name="TextBox 75">
              <a:extLst>
                <a:ext uri="{FF2B5EF4-FFF2-40B4-BE49-F238E27FC236}">
                  <a16:creationId xmlns:a16="http://schemas.microsoft.com/office/drawing/2014/main" id="{3B49491A-001B-435D-A27D-462B68983475}"/>
                </a:ext>
              </a:extLst>
            </p:cNvPr>
            <p:cNvSpPr txBox="1"/>
            <p:nvPr/>
          </p:nvSpPr>
          <p:spPr>
            <a:xfrm>
              <a:off x="7736646" y="3377557"/>
              <a:ext cx="5355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entury Gothic"/>
                  <a:cs typeface="Calibri"/>
                </a:rPr>
                <a:t>NDVI</a:t>
              </a:r>
              <a:endParaRPr lang="en-US" sz="1100">
                <a:latin typeface="Century Gothic"/>
              </a:endParaRPr>
            </a:p>
          </p:txBody>
        </p:sp>
        <p:sp>
          <p:nvSpPr>
            <p:cNvPr id="77" name="TextBox 76">
              <a:extLst>
                <a:ext uri="{FF2B5EF4-FFF2-40B4-BE49-F238E27FC236}">
                  <a16:creationId xmlns:a16="http://schemas.microsoft.com/office/drawing/2014/main" id="{1620C9C4-B9BE-4DB0-B1EE-8C1ED01812D5}"/>
                </a:ext>
              </a:extLst>
            </p:cNvPr>
            <p:cNvSpPr txBox="1"/>
            <p:nvPr/>
          </p:nvSpPr>
          <p:spPr>
            <a:xfrm>
              <a:off x="8684821" y="3378670"/>
              <a:ext cx="5870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entury Gothic"/>
                  <a:cs typeface="Calibri"/>
                </a:rPr>
                <a:t>Slope</a:t>
              </a:r>
              <a:endParaRPr lang="en-US" sz="1100">
                <a:latin typeface="Century Gothic"/>
              </a:endParaRPr>
            </a:p>
          </p:txBody>
        </p:sp>
      </p:grpSp>
    </p:spTree>
    <p:extLst>
      <p:ext uri="{BB962C8B-B14F-4D97-AF65-F5344CB8AC3E}">
        <p14:creationId xmlns:p14="http://schemas.microsoft.com/office/powerpoint/2010/main" val="2748321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p&#10;&#10;Description automatically generated">
            <a:extLst>
              <a:ext uri="{FF2B5EF4-FFF2-40B4-BE49-F238E27FC236}">
                <a16:creationId xmlns:a16="http://schemas.microsoft.com/office/drawing/2014/main" id="{C9DCD805-B8FA-7D46-7142-94D9C011FEBD}"/>
              </a:ext>
            </a:extLst>
          </p:cNvPr>
          <p:cNvPicPr>
            <a:picLocks noChangeAspect="1"/>
          </p:cNvPicPr>
          <p:nvPr/>
        </p:nvPicPr>
        <p:blipFill rotWithShape="1">
          <a:blip r:embed="rId3"/>
          <a:srcRect l="34521" t="23975" r="21370" b="32520"/>
          <a:stretch/>
        </p:blipFill>
        <p:spPr>
          <a:xfrm>
            <a:off x="432892" y="951961"/>
            <a:ext cx="4156552" cy="5286693"/>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Maximum Entropy Model</a:t>
            </a:r>
            <a:endParaRPr lang="en-US"/>
          </a:p>
        </p:txBody>
      </p:sp>
      <p:sp>
        <p:nvSpPr>
          <p:cNvPr id="10" name="Text Placeholder 3"/>
          <p:cNvSpPr txBox="1">
            <a:spLocks/>
          </p:cNvSpPr>
          <p:nvPr/>
        </p:nvSpPr>
        <p:spPr>
          <a:xfrm>
            <a:off x="585599" y="1546912"/>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22" name="TextBox 1">
            <a:extLst>
              <a:ext uri="{FF2B5EF4-FFF2-40B4-BE49-F238E27FC236}">
                <a16:creationId xmlns:a16="http://schemas.microsoft.com/office/drawing/2014/main" id="{7E289DBC-D1CC-4371-A239-A4ACE7029E39}"/>
              </a:ext>
            </a:extLst>
          </p:cNvPr>
          <p:cNvSpPr txBox="1"/>
          <p:nvPr/>
        </p:nvSpPr>
        <p:spPr>
          <a:xfrm>
            <a:off x="2904311" y="5992822"/>
            <a:ext cx="191175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Century Gothic"/>
              </a:rPr>
              <a:t>UGRC , UGS, USDA</a:t>
            </a:r>
            <a:endParaRPr lang="en-US" sz="1200">
              <a:solidFill>
                <a:schemeClr val="bg1"/>
              </a:solidFill>
            </a:endParaRPr>
          </a:p>
        </p:txBody>
      </p:sp>
      <p:grpSp>
        <p:nvGrpSpPr>
          <p:cNvPr id="26" name="Group 25">
            <a:extLst>
              <a:ext uri="{FF2B5EF4-FFF2-40B4-BE49-F238E27FC236}">
                <a16:creationId xmlns:a16="http://schemas.microsoft.com/office/drawing/2014/main" id="{A36D8713-7F89-45DF-98C8-74257062E85C}"/>
              </a:ext>
            </a:extLst>
          </p:cNvPr>
          <p:cNvGrpSpPr/>
          <p:nvPr/>
        </p:nvGrpSpPr>
        <p:grpSpPr>
          <a:xfrm>
            <a:off x="1661411" y="5784498"/>
            <a:ext cx="2204561" cy="340605"/>
            <a:chOff x="8581275" y="5437075"/>
            <a:chExt cx="1868198" cy="340605"/>
          </a:xfrm>
        </p:grpSpPr>
        <p:sp>
          <p:nvSpPr>
            <p:cNvPr id="28" name="TextBox 27">
              <a:extLst>
                <a:ext uri="{FF2B5EF4-FFF2-40B4-BE49-F238E27FC236}">
                  <a16:creationId xmlns:a16="http://schemas.microsoft.com/office/drawing/2014/main" id="{607C7649-D386-41DE-834D-894411072E19}"/>
                </a:ext>
              </a:extLst>
            </p:cNvPr>
            <p:cNvSpPr txBox="1"/>
            <p:nvPr/>
          </p:nvSpPr>
          <p:spPr>
            <a:xfrm>
              <a:off x="8581275" y="5437075"/>
              <a:ext cx="1297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a:t>
              </a:r>
              <a:endParaRPr lang="en-US" sz="1400">
                <a:latin typeface="Century Gothic"/>
              </a:endParaRPr>
            </a:p>
          </p:txBody>
        </p:sp>
        <p:grpSp>
          <p:nvGrpSpPr>
            <p:cNvPr id="30" name="Group 29">
              <a:extLst>
                <a:ext uri="{FF2B5EF4-FFF2-40B4-BE49-F238E27FC236}">
                  <a16:creationId xmlns:a16="http://schemas.microsoft.com/office/drawing/2014/main" id="{DA6089AE-1701-43D7-B15C-D1ABAFDDACC6}"/>
                </a:ext>
              </a:extLst>
            </p:cNvPr>
            <p:cNvGrpSpPr/>
            <p:nvPr/>
          </p:nvGrpSpPr>
          <p:grpSpPr>
            <a:xfrm>
              <a:off x="8676046" y="5681247"/>
              <a:ext cx="1109765" cy="96433"/>
              <a:chOff x="8729961" y="5699219"/>
              <a:chExt cx="1109765" cy="96433"/>
            </a:xfrm>
          </p:grpSpPr>
          <p:cxnSp>
            <p:nvCxnSpPr>
              <p:cNvPr id="34" name="Straight Arrow Connector 33">
                <a:extLst>
                  <a:ext uri="{FF2B5EF4-FFF2-40B4-BE49-F238E27FC236}">
                    <a16:creationId xmlns:a16="http://schemas.microsoft.com/office/drawing/2014/main" id="{EFA83F80-F9A0-45EB-8B6A-A3AC2303410C}"/>
                  </a:ext>
                </a:extLst>
              </p:cNvPr>
              <p:cNvCxnSpPr/>
              <p:nvPr/>
            </p:nvCxnSpPr>
            <p:spPr>
              <a:xfrm>
                <a:off x="8730029" y="5744791"/>
                <a:ext cx="1107831" cy="5863"/>
              </a:xfrm>
              <a:prstGeom prst="straightConnector1">
                <a:avLst/>
              </a:prstGeom>
              <a:ln w="6350"/>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34C9A09F-0C55-4421-82EB-810EBC6172A8}"/>
                  </a:ext>
                </a:extLst>
              </p:cNvPr>
              <p:cNvCxnSpPr/>
              <p:nvPr/>
            </p:nvCxnSpPr>
            <p:spPr>
              <a:xfrm>
                <a:off x="9839726" y="5703968"/>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6C61620-8F53-4F5A-8063-8DD5B55BE71D}"/>
                  </a:ext>
                </a:extLst>
              </p:cNvPr>
              <p:cNvCxnSpPr>
                <a:cxnSpLocks/>
              </p:cNvCxnSpPr>
              <p:nvPr/>
            </p:nvCxnSpPr>
            <p:spPr>
              <a:xfrm>
                <a:off x="8729961" y="5699219"/>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1168CE-541F-49E6-80EA-684247872380}"/>
                  </a:ext>
                </a:extLst>
              </p:cNvPr>
              <p:cNvCxnSpPr>
                <a:cxnSpLocks/>
              </p:cNvCxnSpPr>
              <p:nvPr/>
            </p:nvCxnSpPr>
            <p:spPr>
              <a:xfrm>
                <a:off x="9283598" y="5701369"/>
                <a:ext cx="0" cy="88090"/>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2BACCD0-A257-46A6-B863-F7F540C5CE7D}"/>
                  </a:ext>
                </a:extLst>
              </p:cNvPr>
              <p:cNvCxnSpPr>
                <a:cxnSpLocks/>
              </p:cNvCxnSpPr>
              <p:nvPr/>
            </p:nvCxnSpPr>
            <p:spPr>
              <a:xfrm>
                <a:off x="9387723"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6B02C72-EFA6-41C9-B9AC-7F187820D47B}"/>
                  </a:ext>
                </a:extLst>
              </p:cNvPr>
              <p:cNvCxnSpPr>
                <a:cxnSpLocks/>
              </p:cNvCxnSpPr>
              <p:nvPr/>
            </p:nvCxnSpPr>
            <p:spPr>
              <a:xfrm>
                <a:off x="950274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880AB46-83BA-4812-A4B3-84B22E1BBC95}"/>
                  </a:ext>
                </a:extLst>
              </p:cNvPr>
              <p:cNvCxnSpPr>
                <a:cxnSpLocks/>
              </p:cNvCxnSpPr>
              <p:nvPr/>
            </p:nvCxnSpPr>
            <p:spPr>
              <a:xfrm>
                <a:off x="9609018"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6EE0D6-CC75-436F-B589-AF6E22156A77}"/>
                  </a:ext>
                </a:extLst>
              </p:cNvPr>
              <p:cNvCxnSpPr>
                <a:cxnSpLocks/>
              </p:cNvCxnSpPr>
              <p:nvPr/>
            </p:nvCxnSpPr>
            <p:spPr>
              <a:xfrm>
                <a:off x="971840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2DC412F-2B87-4C1C-8A84-3D4E75E0A6E1}"/>
                  </a:ext>
                </a:extLst>
              </p:cNvPr>
              <p:cNvCxnSpPr>
                <a:cxnSpLocks/>
              </p:cNvCxnSpPr>
              <p:nvPr/>
            </p:nvCxnSpPr>
            <p:spPr>
              <a:xfrm>
                <a:off x="8837788"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73D9038-42A2-485E-9AAB-53C160705965}"/>
                  </a:ext>
                </a:extLst>
              </p:cNvPr>
              <p:cNvCxnSpPr>
                <a:cxnSpLocks/>
              </p:cNvCxnSpPr>
              <p:nvPr/>
            </p:nvCxnSpPr>
            <p:spPr>
              <a:xfrm>
                <a:off x="895280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2F2641D-218E-4CAF-84FA-6C33CB8B414B}"/>
                  </a:ext>
                </a:extLst>
              </p:cNvPr>
              <p:cNvCxnSpPr>
                <a:cxnSpLocks/>
              </p:cNvCxnSpPr>
              <p:nvPr/>
            </p:nvCxnSpPr>
            <p:spPr>
              <a:xfrm>
                <a:off x="9059083"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280876D-C475-4D63-B6DB-6AD0534DCF18}"/>
                  </a:ext>
                </a:extLst>
              </p:cNvPr>
              <p:cNvCxnSpPr>
                <a:cxnSpLocks/>
              </p:cNvCxnSpPr>
              <p:nvPr/>
            </p:nvCxnSpPr>
            <p:spPr>
              <a:xfrm>
                <a:off x="916846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51E3F29A-7ECD-4ACB-9934-814A8E8AE56D}"/>
                </a:ext>
              </a:extLst>
            </p:cNvPr>
            <p:cNvSpPr txBox="1"/>
            <p:nvPr/>
          </p:nvSpPr>
          <p:spPr>
            <a:xfrm>
              <a:off x="9663172" y="5437127"/>
              <a:ext cx="7863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5 Miles</a:t>
              </a:r>
              <a:endParaRPr lang="en-US" sz="1400">
                <a:latin typeface="Century Gothic"/>
              </a:endParaRPr>
            </a:p>
          </p:txBody>
        </p:sp>
      </p:grpSp>
      <p:pic>
        <p:nvPicPr>
          <p:cNvPr id="62" name="Picture 10" descr="NorthCircleTest-01.png">
            <a:extLst>
              <a:ext uri="{FF2B5EF4-FFF2-40B4-BE49-F238E27FC236}">
                <a16:creationId xmlns:a16="http://schemas.microsoft.com/office/drawing/2014/main" id="{A480367B-3675-48E5-8DB2-7696DBD01F06}"/>
              </a:ext>
            </a:extLst>
          </p:cNvPr>
          <p:cNvPicPr>
            <a:picLocks noChangeAspect="1"/>
          </p:cNvPicPr>
          <p:nvPr/>
        </p:nvPicPr>
        <p:blipFill>
          <a:blip r:embed="rId4"/>
          <a:stretch>
            <a:fillRect/>
          </a:stretch>
        </p:blipFill>
        <p:spPr>
          <a:xfrm>
            <a:off x="640033" y="1365024"/>
            <a:ext cx="622302" cy="627097"/>
          </a:xfrm>
          <a:prstGeom prst="rect">
            <a:avLst/>
          </a:prstGeom>
        </p:spPr>
      </p:pic>
      <p:sp>
        <p:nvSpPr>
          <p:cNvPr id="63" name="TextBox 62">
            <a:extLst>
              <a:ext uri="{FF2B5EF4-FFF2-40B4-BE49-F238E27FC236}">
                <a16:creationId xmlns:a16="http://schemas.microsoft.com/office/drawing/2014/main" id="{FB274E02-0FE7-4D17-B657-75BA9F338C4D}"/>
              </a:ext>
            </a:extLst>
          </p:cNvPr>
          <p:cNvSpPr txBox="1"/>
          <p:nvPr/>
        </p:nvSpPr>
        <p:spPr>
          <a:xfrm>
            <a:off x="809367" y="1290368"/>
            <a:ext cx="3048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latin typeface="Century Gothic"/>
                <a:cs typeface="Calibri"/>
              </a:rPr>
              <a:t>N</a:t>
            </a:r>
            <a:endParaRPr lang="en-US" sz="1100" b="1">
              <a:latin typeface="Century Gothic"/>
            </a:endParaRPr>
          </a:p>
        </p:txBody>
      </p:sp>
      <p:pic>
        <p:nvPicPr>
          <p:cNvPr id="64" name="Picture 10" descr="NorthCircleTest-01.png">
            <a:extLst>
              <a:ext uri="{FF2B5EF4-FFF2-40B4-BE49-F238E27FC236}">
                <a16:creationId xmlns:a16="http://schemas.microsoft.com/office/drawing/2014/main" id="{8BEBAFE3-EBC8-4411-A1B3-B9F61EE5D7D3}"/>
              </a:ext>
            </a:extLst>
          </p:cNvPr>
          <p:cNvPicPr>
            <a:picLocks noChangeAspect="1"/>
          </p:cNvPicPr>
          <p:nvPr/>
        </p:nvPicPr>
        <p:blipFill>
          <a:blip r:embed="rId4"/>
          <a:stretch>
            <a:fillRect/>
          </a:stretch>
        </p:blipFill>
        <p:spPr>
          <a:xfrm>
            <a:off x="7222319" y="1365024"/>
            <a:ext cx="622302" cy="627097"/>
          </a:xfrm>
          <a:prstGeom prst="rect">
            <a:avLst/>
          </a:prstGeom>
        </p:spPr>
      </p:pic>
      <p:sp>
        <p:nvSpPr>
          <p:cNvPr id="65" name="TextBox 64">
            <a:extLst>
              <a:ext uri="{FF2B5EF4-FFF2-40B4-BE49-F238E27FC236}">
                <a16:creationId xmlns:a16="http://schemas.microsoft.com/office/drawing/2014/main" id="{CB2B1772-AEB4-4BD3-A5C4-7B03A6F1AEED}"/>
              </a:ext>
            </a:extLst>
          </p:cNvPr>
          <p:cNvSpPr txBox="1"/>
          <p:nvPr/>
        </p:nvSpPr>
        <p:spPr>
          <a:xfrm>
            <a:off x="7391653" y="1290368"/>
            <a:ext cx="3048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latin typeface="Century Gothic"/>
                <a:cs typeface="Calibri"/>
              </a:rPr>
              <a:t>N</a:t>
            </a:r>
            <a:endParaRPr lang="en-US" sz="1100" b="1">
              <a:latin typeface="Century Gothic"/>
            </a:endParaRPr>
          </a:p>
        </p:txBody>
      </p:sp>
      <p:sp>
        <p:nvSpPr>
          <p:cNvPr id="66" name="TextBox 65">
            <a:extLst>
              <a:ext uri="{FF2B5EF4-FFF2-40B4-BE49-F238E27FC236}">
                <a16:creationId xmlns:a16="http://schemas.microsoft.com/office/drawing/2014/main" id="{C40FAA01-B0F8-4A70-BC93-985EF407BDD3}"/>
              </a:ext>
            </a:extLst>
          </p:cNvPr>
          <p:cNvSpPr txBox="1"/>
          <p:nvPr/>
        </p:nvSpPr>
        <p:spPr>
          <a:xfrm>
            <a:off x="154578" y="6209234"/>
            <a:ext cx="449953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Probability of Seep or Spring Location</a:t>
            </a:r>
            <a:endParaRPr lang="en-US" sz="1400">
              <a:solidFill>
                <a:schemeClr val="tx1">
                  <a:lumMod val="75000"/>
                  <a:lumOff val="25000"/>
                </a:schemeClr>
              </a:solidFill>
            </a:endParaRPr>
          </a:p>
          <a:p>
            <a:pPr algn="r"/>
            <a:r>
              <a:rPr lang="en-US" sz="1200" b="1">
                <a:solidFill>
                  <a:schemeClr val="tx1">
                    <a:lumMod val="75000"/>
                    <a:lumOff val="25000"/>
                  </a:schemeClr>
                </a:solidFill>
                <a:latin typeface="Century Gothic"/>
              </a:rPr>
              <a:t>Image Credit: DEVELOP Team</a:t>
            </a:r>
            <a:endParaRPr lang="en-US" sz="1200" b="1">
              <a:solidFill>
                <a:schemeClr val="tx1">
                  <a:lumMod val="75000"/>
                  <a:lumOff val="25000"/>
                </a:schemeClr>
              </a:solidFill>
              <a:latin typeface="Calibri"/>
              <a:cs typeface="Calibri"/>
            </a:endParaRPr>
          </a:p>
        </p:txBody>
      </p:sp>
      <p:sp>
        <p:nvSpPr>
          <p:cNvPr id="15" name="TextBox 14">
            <a:extLst>
              <a:ext uri="{FF2B5EF4-FFF2-40B4-BE49-F238E27FC236}">
                <a16:creationId xmlns:a16="http://schemas.microsoft.com/office/drawing/2014/main" id="{415CA4DD-FDDC-AC74-BFDD-AA701C4AEA75}"/>
              </a:ext>
            </a:extLst>
          </p:cNvPr>
          <p:cNvSpPr txBox="1"/>
          <p:nvPr/>
        </p:nvSpPr>
        <p:spPr>
          <a:xfrm>
            <a:off x="6557690" y="5553437"/>
            <a:ext cx="449953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90% Seep or Spring Locations</a:t>
            </a:r>
            <a:endParaRPr lang="en-US" sz="1400">
              <a:solidFill>
                <a:schemeClr val="tx1">
                  <a:lumMod val="75000"/>
                  <a:lumOff val="25000"/>
                </a:schemeClr>
              </a:solidFill>
            </a:endParaRPr>
          </a:p>
          <a:p>
            <a:pPr algn="r"/>
            <a:r>
              <a:rPr lang="en-US" sz="1200" b="1">
                <a:solidFill>
                  <a:schemeClr val="tx1">
                    <a:lumMod val="75000"/>
                    <a:lumOff val="25000"/>
                  </a:schemeClr>
                </a:solidFill>
                <a:latin typeface="Century Gothic"/>
              </a:rPr>
              <a:t>Image Credit: DEVELOP Team</a:t>
            </a:r>
            <a:endParaRPr lang="en-US" sz="1200" b="1">
              <a:solidFill>
                <a:schemeClr val="tx1">
                  <a:lumMod val="75000"/>
                  <a:lumOff val="25000"/>
                </a:schemeClr>
              </a:solidFill>
              <a:latin typeface="Calibri"/>
              <a:cs typeface="Calibri"/>
            </a:endParaRPr>
          </a:p>
        </p:txBody>
      </p:sp>
      <p:sp>
        <p:nvSpPr>
          <p:cNvPr id="12" name="Rectangle 11">
            <a:extLst>
              <a:ext uri="{FF2B5EF4-FFF2-40B4-BE49-F238E27FC236}">
                <a16:creationId xmlns:a16="http://schemas.microsoft.com/office/drawing/2014/main" id="{D3CC8ED8-DADF-45AB-8691-6D5162FD3555}"/>
              </a:ext>
            </a:extLst>
          </p:cNvPr>
          <p:cNvSpPr/>
          <p:nvPr/>
        </p:nvSpPr>
        <p:spPr>
          <a:xfrm>
            <a:off x="2090298" y="2505075"/>
            <a:ext cx="1590736" cy="1264831"/>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158F0F0-919D-47C1-B952-E4764AE20E4D}"/>
              </a:ext>
            </a:extLst>
          </p:cNvPr>
          <p:cNvCxnSpPr/>
          <p:nvPr/>
        </p:nvCxnSpPr>
        <p:spPr>
          <a:xfrm flipV="1">
            <a:off x="3681033" y="805955"/>
            <a:ext cx="7375127" cy="170864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8BF060-F72D-4DC6-8C84-9890526CECA0}"/>
              </a:ext>
            </a:extLst>
          </p:cNvPr>
          <p:cNvCxnSpPr>
            <a:cxnSpLocks/>
          </p:cNvCxnSpPr>
          <p:nvPr/>
        </p:nvCxnSpPr>
        <p:spPr>
          <a:xfrm flipV="1">
            <a:off x="2082978" y="805955"/>
            <a:ext cx="3133036" cy="170864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E9426DD-2861-4617-B263-A97A089EE9C5}"/>
              </a:ext>
            </a:extLst>
          </p:cNvPr>
          <p:cNvCxnSpPr>
            <a:cxnSpLocks/>
          </p:cNvCxnSpPr>
          <p:nvPr/>
        </p:nvCxnSpPr>
        <p:spPr>
          <a:xfrm>
            <a:off x="3688353" y="3803441"/>
            <a:ext cx="7375127" cy="174999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67250EA-FD14-4FC6-B2BC-7ED2B57D4587}"/>
              </a:ext>
            </a:extLst>
          </p:cNvPr>
          <p:cNvCxnSpPr>
            <a:cxnSpLocks/>
          </p:cNvCxnSpPr>
          <p:nvPr/>
        </p:nvCxnSpPr>
        <p:spPr>
          <a:xfrm>
            <a:off x="2097744" y="3769906"/>
            <a:ext cx="3118270" cy="179772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14">
            <a:extLst>
              <a:ext uri="{FF2B5EF4-FFF2-40B4-BE49-F238E27FC236}">
                <a16:creationId xmlns:a16="http://schemas.microsoft.com/office/drawing/2014/main" id="{8F42ED73-D8C5-2450-3335-C87DCCCCC6AF}"/>
              </a:ext>
            </a:extLst>
          </p:cNvPr>
          <p:cNvPicPr>
            <a:picLocks noChangeAspect="1"/>
          </p:cNvPicPr>
          <p:nvPr/>
        </p:nvPicPr>
        <p:blipFill rotWithShape="1">
          <a:blip r:embed="rId5"/>
          <a:srcRect l="3462" t="4484" r="5192" b="37590"/>
          <a:stretch/>
        </p:blipFill>
        <p:spPr>
          <a:xfrm>
            <a:off x="5221482" y="810810"/>
            <a:ext cx="5840146" cy="4761677"/>
          </a:xfrm>
          <a:prstGeom prst="rect">
            <a:avLst/>
          </a:prstGeom>
        </p:spPr>
      </p:pic>
      <p:grpSp>
        <p:nvGrpSpPr>
          <p:cNvPr id="46" name="Group 45">
            <a:extLst>
              <a:ext uri="{FF2B5EF4-FFF2-40B4-BE49-F238E27FC236}">
                <a16:creationId xmlns:a16="http://schemas.microsoft.com/office/drawing/2014/main" id="{37940187-1516-4677-BDE2-2E61B7926200}"/>
              </a:ext>
            </a:extLst>
          </p:cNvPr>
          <p:cNvGrpSpPr/>
          <p:nvPr/>
        </p:nvGrpSpPr>
        <p:grpSpPr>
          <a:xfrm>
            <a:off x="6883324" y="5120027"/>
            <a:ext cx="4084902" cy="377428"/>
            <a:chOff x="8581275" y="5386126"/>
            <a:chExt cx="1473603" cy="391554"/>
          </a:xfrm>
        </p:grpSpPr>
        <p:sp>
          <p:nvSpPr>
            <p:cNvPr id="47" name="TextBox 46">
              <a:extLst>
                <a:ext uri="{FF2B5EF4-FFF2-40B4-BE49-F238E27FC236}">
                  <a16:creationId xmlns:a16="http://schemas.microsoft.com/office/drawing/2014/main" id="{9CFDF3CF-848D-4495-A546-24F912A0FF5B}"/>
                </a:ext>
              </a:extLst>
            </p:cNvPr>
            <p:cNvSpPr txBox="1"/>
            <p:nvPr/>
          </p:nvSpPr>
          <p:spPr>
            <a:xfrm>
              <a:off x="8581275" y="5437075"/>
              <a:ext cx="1297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a:t>
              </a:r>
              <a:endParaRPr lang="en-US" sz="1400">
                <a:latin typeface="Century Gothic"/>
              </a:endParaRPr>
            </a:p>
          </p:txBody>
        </p:sp>
        <p:grpSp>
          <p:nvGrpSpPr>
            <p:cNvPr id="48" name="Group 47">
              <a:extLst>
                <a:ext uri="{FF2B5EF4-FFF2-40B4-BE49-F238E27FC236}">
                  <a16:creationId xmlns:a16="http://schemas.microsoft.com/office/drawing/2014/main" id="{DA439A98-9824-4027-B402-D0047999C1CD}"/>
                </a:ext>
              </a:extLst>
            </p:cNvPr>
            <p:cNvGrpSpPr/>
            <p:nvPr/>
          </p:nvGrpSpPr>
          <p:grpSpPr>
            <a:xfrm>
              <a:off x="8676046" y="5681247"/>
              <a:ext cx="1109765" cy="96433"/>
              <a:chOff x="8729961" y="5699219"/>
              <a:chExt cx="1109765" cy="96433"/>
            </a:xfrm>
          </p:grpSpPr>
          <p:cxnSp>
            <p:nvCxnSpPr>
              <p:cNvPr id="50" name="Straight Arrow Connector 49">
                <a:extLst>
                  <a:ext uri="{FF2B5EF4-FFF2-40B4-BE49-F238E27FC236}">
                    <a16:creationId xmlns:a16="http://schemas.microsoft.com/office/drawing/2014/main" id="{CEFAF10E-09D0-450C-B612-5E4F2ACE9F7C}"/>
                  </a:ext>
                </a:extLst>
              </p:cNvPr>
              <p:cNvCxnSpPr/>
              <p:nvPr/>
            </p:nvCxnSpPr>
            <p:spPr>
              <a:xfrm>
                <a:off x="8730029" y="5744791"/>
                <a:ext cx="1107831" cy="5863"/>
              </a:xfrm>
              <a:prstGeom prst="straightConnector1">
                <a:avLst/>
              </a:prstGeom>
              <a:ln w="6350"/>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EB8789D-E1C5-4269-B329-09BC83A72347}"/>
                  </a:ext>
                </a:extLst>
              </p:cNvPr>
              <p:cNvCxnSpPr/>
              <p:nvPr/>
            </p:nvCxnSpPr>
            <p:spPr>
              <a:xfrm>
                <a:off x="9839726" y="5703968"/>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063159A-1960-4D1C-8747-AA5D191DA6F5}"/>
                  </a:ext>
                </a:extLst>
              </p:cNvPr>
              <p:cNvCxnSpPr>
                <a:cxnSpLocks/>
              </p:cNvCxnSpPr>
              <p:nvPr/>
            </p:nvCxnSpPr>
            <p:spPr>
              <a:xfrm>
                <a:off x="8729961" y="5699219"/>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D280FD8-2BDF-4E4E-8BE9-617E08BAD4BF}"/>
                  </a:ext>
                </a:extLst>
              </p:cNvPr>
              <p:cNvCxnSpPr>
                <a:cxnSpLocks/>
              </p:cNvCxnSpPr>
              <p:nvPr/>
            </p:nvCxnSpPr>
            <p:spPr>
              <a:xfrm>
                <a:off x="9283598" y="5701369"/>
                <a:ext cx="0" cy="88090"/>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8252CB-EF5C-499E-BE42-5E0559766D18}"/>
                  </a:ext>
                </a:extLst>
              </p:cNvPr>
              <p:cNvCxnSpPr>
                <a:cxnSpLocks/>
              </p:cNvCxnSpPr>
              <p:nvPr/>
            </p:nvCxnSpPr>
            <p:spPr>
              <a:xfrm>
                <a:off x="9387723"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DDFD09A-0476-491B-B31D-F048DB992C3D}"/>
                  </a:ext>
                </a:extLst>
              </p:cNvPr>
              <p:cNvCxnSpPr>
                <a:cxnSpLocks/>
              </p:cNvCxnSpPr>
              <p:nvPr/>
            </p:nvCxnSpPr>
            <p:spPr>
              <a:xfrm>
                <a:off x="950274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7C3E13-D6A5-4B6A-9C43-43F169C28D50}"/>
                  </a:ext>
                </a:extLst>
              </p:cNvPr>
              <p:cNvCxnSpPr>
                <a:cxnSpLocks/>
              </p:cNvCxnSpPr>
              <p:nvPr/>
            </p:nvCxnSpPr>
            <p:spPr>
              <a:xfrm>
                <a:off x="9609018"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83BBA09-3434-49D1-8D0E-C4641AE2608B}"/>
                  </a:ext>
                </a:extLst>
              </p:cNvPr>
              <p:cNvCxnSpPr>
                <a:cxnSpLocks/>
              </p:cNvCxnSpPr>
              <p:nvPr/>
            </p:nvCxnSpPr>
            <p:spPr>
              <a:xfrm>
                <a:off x="971840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DA109D7-78EF-44CD-BA85-FEBDEA138876}"/>
                  </a:ext>
                </a:extLst>
              </p:cNvPr>
              <p:cNvCxnSpPr>
                <a:cxnSpLocks/>
              </p:cNvCxnSpPr>
              <p:nvPr/>
            </p:nvCxnSpPr>
            <p:spPr>
              <a:xfrm>
                <a:off x="8837788"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79A2ED1-5201-4243-85AC-F54693EC17AE}"/>
                  </a:ext>
                </a:extLst>
              </p:cNvPr>
              <p:cNvCxnSpPr>
                <a:cxnSpLocks/>
              </p:cNvCxnSpPr>
              <p:nvPr/>
            </p:nvCxnSpPr>
            <p:spPr>
              <a:xfrm>
                <a:off x="895280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BD4DB00-77EB-4502-B204-AF7A1DBE86BC}"/>
                  </a:ext>
                </a:extLst>
              </p:cNvPr>
              <p:cNvCxnSpPr>
                <a:cxnSpLocks/>
              </p:cNvCxnSpPr>
              <p:nvPr/>
            </p:nvCxnSpPr>
            <p:spPr>
              <a:xfrm>
                <a:off x="9059083"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E60862D-F315-415B-A015-0B07DA88FEA2}"/>
                  </a:ext>
                </a:extLst>
              </p:cNvPr>
              <p:cNvCxnSpPr>
                <a:cxnSpLocks/>
              </p:cNvCxnSpPr>
              <p:nvPr/>
            </p:nvCxnSpPr>
            <p:spPr>
              <a:xfrm>
                <a:off x="916846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8B368349-79AF-4C7C-84C5-63FE3F922495}"/>
                </a:ext>
              </a:extLst>
            </p:cNvPr>
            <p:cNvSpPr txBox="1"/>
            <p:nvPr/>
          </p:nvSpPr>
          <p:spPr>
            <a:xfrm>
              <a:off x="9738545" y="5386126"/>
              <a:ext cx="316333" cy="319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3 Miles</a:t>
              </a:r>
              <a:endParaRPr lang="en-US" sz="1400">
                <a:latin typeface="Century Gothic"/>
              </a:endParaRPr>
            </a:p>
          </p:txBody>
        </p:sp>
      </p:grpSp>
      <p:grpSp>
        <p:nvGrpSpPr>
          <p:cNvPr id="13" name="Group 12">
            <a:extLst>
              <a:ext uri="{FF2B5EF4-FFF2-40B4-BE49-F238E27FC236}">
                <a16:creationId xmlns:a16="http://schemas.microsoft.com/office/drawing/2014/main" id="{58D04A05-4603-4408-E3AD-34EDB7F96E50}"/>
              </a:ext>
            </a:extLst>
          </p:cNvPr>
          <p:cNvGrpSpPr/>
          <p:nvPr/>
        </p:nvGrpSpPr>
        <p:grpSpPr>
          <a:xfrm>
            <a:off x="9010865" y="4780422"/>
            <a:ext cx="1900756" cy="433977"/>
            <a:chOff x="8970309" y="6222068"/>
            <a:chExt cx="1900756" cy="433977"/>
          </a:xfrm>
          <a:noFill/>
        </p:grpSpPr>
        <p:sp>
          <p:nvSpPr>
            <p:cNvPr id="8" name="Rectangle 7">
              <a:extLst>
                <a:ext uri="{FF2B5EF4-FFF2-40B4-BE49-F238E27FC236}">
                  <a16:creationId xmlns:a16="http://schemas.microsoft.com/office/drawing/2014/main" id="{3EB3E668-0DEE-547F-4C2B-56CB5F82F927}"/>
                </a:ext>
              </a:extLst>
            </p:cNvPr>
            <p:cNvSpPr/>
            <p:nvPr/>
          </p:nvSpPr>
          <p:spPr>
            <a:xfrm>
              <a:off x="9515641" y="6222068"/>
              <a:ext cx="1283253" cy="37028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A071D9D7-8598-8672-DDDB-2E3D4FDAD62A}"/>
                </a:ext>
              </a:extLst>
            </p:cNvPr>
            <p:cNvSpPr txBox="1">
              <a:spLocks/>
            </p:cNvSpPr>
            <p:nvPr/>
          </p:nvSpPr>
          <p:spPr>
            <a:xfrm>
              <a:off x="8970309" y="6234192"/>
              <a:ext cx="1900756" cy="421853"/>
            </a:xfrm>
            <a:prstGeom prst="rect">
              <a:avLst/>
            </a:prstGeom>
            <a:grp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600"/>
                </a:spcAft>
                <a:buNone/>
              </a:pPr>
              <a:r>
                <a:rPr lang="en-US" sz="1600">
                  <a:solidFill>
                    <a:schemeClr val="tx1">
                      <a:lumMod val="75000"/>
                      <a:lumOff val="25000"/>
                    </a:schemeClr>
                  </a:solidFill>
                  <a:latin typeface="Century Gothic"/>
                  <a:ea typeface="+mn-lt"/>
                  <a:cs typeface="+mn-lt"/>
                </a:rPr>
                <a:t>0.90</a:t>
              </a:r>
              <a:r>
                <a:rPr lang="en-US" sz="1600">
                  <a:solidFill>
                    <a:schemeClr val="tx1">
                      <a:lumMod val="75000"/>
                      <a:lumOff val="25000"/>
                    </a:schemeClr>
                  </a:solidFill>
                  <a:latin typeface="Century Gothic" panose="020F0302020204030204"/>
                </a:rPr>
                <a:t>+ </a:t>
              </a:r>
              <a:endParaRPr lang="en-US" sz="1400">
                <a:solidFill>
                  <a:schemeClr val="tx1">
                    <a:lumMod val="75000"/>
                    <a:lumOff val="25000"/>
                  </a:schemeClr>
                </a:solidFill>
                <a:cs typeface="Calibri"/>
              </a:endParaRPr>
            </a:p>
          </p:txBody>
        </p:sp>
        <p:sp>
          <p:nvSpPr>
            <p:cNvPr id="4" name="Rectangle: Rounded Corners 3">
              <a:extLst>
                <a:ext uri="{FF2B5EF4-FFF2-40B4-BE49-F238E27FC236}">
                  <a16:creationId xmlns:a16="http://schemas.microsoft.com/office/drawing/2014/main" id="{7A6B1108-9C59-E2CA-41FD-3EAA8CCC3FF9}"/>
                </a:ext>
              </a:extLst>
            </p:cNvPr>
            <p:cNvSpPr/>
            <p:nvPr/>
          </p:nvSpPr>
          <p:spPr>
            <a:xfrm>
              <a:off x="9618656" y="6257522"/>
              <a:ext cx="514757" cy="290126"/>
            </a:xfrm>
            <a:prstGeom prst="roundRect">
              <a:avLst/>
            </a:prstGeom>
            <a:solidFill>
              <a:srgbClr val="850F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TextBox 1">
            <a:extLst>
              <a:ext uri="{FF2B5EF4-FFF2-40B4-BE49-F238E27FC236}">
                <a16:creationId xmlns:a16="http://schemas.microsoft.com/office/drawing/2014/main" id="{5462CDBB-E07D-4EF9-9687-0FE0FD75084B}"/>
              </a:ext>
            </a:extLst>
          </p:cNvPr>
          <p:cNvSpPr txBox="1"/>
          <p:nvPr/>
        </p:nvSpPr>
        <p:spPr>
          <a:xfrm>
            <a:off x="5009595" y="5311088"/>
            <a:ext cx="189963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Century Gothic"/>
              </a:rPr>
              <a:t>UGRC , UGS, USDA</a:t>
            </a:r>
            <a:endParaRPr lang="en-US" sz="1200">
              <a:solidFill>
                <a:schemeClr val="bg1"/>
              </a:solidFill>
            </a:endParaRPr>
          </a:p>
        </p:txBody>
      </p:sp>
      <p:pic>
        <p:nvPicPr>
          <p:cNvPr id="73" name="Picture 10" descr="NorthCircleTest-01.png">
            <a:extLst>
              <a:ext uri="{FF2B5EF4-FFF2-40B4-BE49-F238E27FC236}">
                <a16:creationId xmlns:a16="http://schemas.microsoft.com/office/drawing/2014/main" id="{6953656F-A329-4278-9F35-5B7F25E91B3B}"/>
              </a:ext>
            </a:extLst>
          </p:cNvPr>
          <p:cNvPicPr>
            <a:picLocks noChangeAspect="1"/>
          </p:cNvPicPr>
          <p:nvPr/>
        </p:nvPicPr>
        <p:blipFill>
          <a:blip r:embed="rId4"/>
          <a:stretch>
            <a:fillRect/>
          </a:stretch>
        </p:blipFill>
        <p:spPr>
          <a:xfrm>
            <a:off x="5318354" y="871005"/>
            <a:ext cx="622302" cy="627097"/>
          </a:xfrm>
          <a:prstGeom prst="rect">
            <a:avLst/>
          </a:prstGeom>
        </p:spPr>
      </p:pic>
      <p:sp>
        <p:nvSpPr>
          <p:cNvPr id="74" name="TextBox 73">
            <a:extLst>
              <a:ext uri="{FF2B5EF4-FFF2-40B4-BE49-F238E27FC236}">
                <a16:creationId xmlns:a16="http://schemas.microsoft.com/office/drawing/2014/main" id="{61F56D8B-A3EF-4222-A052-6EC4EEFDD5D4}"/>
              </a:ext>
            </a:extLst>
          </p:cNvPr>
          <p:cNvSpPr txBox="1"/>
          <p:nvPr/>
        </p:nvSpPr>
        <p:spPr>
          <a:xfrm>
            <a:off x="5477105" y="803385"/>
            <a:ext cx="3048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latin typeface="Century Gothic"/>
                <a:cs typeface="Calibri"/>
              </a:rPr>
              <a:t>N</a:t>
            </a:r>
            <a:endParaRPr lang="en-US" sz="1100" b="1">
              <a:latin typeface="Century Gothic"/>
            </a:endParaRPr>
          </a:p>
        </p:txBody>
      </p:sp>
      <p:grpSp>
        <p:nvGrpSpPr>
          <p:cNvPr id="14" name="Group 13">
            <a:extLst>
              <a:ext uri="{FF2B5EF4-FFF2-40B4-BE49-F238E27FC236}">
                <a16:creationId xmlns:a16="http://schemas.microsoft.com/office/drawing/2014/main" id="{0F29D1D9-1D63-3236-254D-91AD04E1BD06}"/>
              </a:ext>
            </a:extLst>
          </p:cNvPr>
          <p:cNvGrpSpPr/>
          <p:nvPr/>
        </p:nvGrpSpPr>
        <p:grpSpPr>
          <a:xfrm>
            <a:off x="2130264" y="3922738"/>
            <a:ext cx="2324375" cy="1877437"/>
            <a:chOff x="3578958" y="3474851"/>
            <a:chExt cx="2324375" cy="1877437"/>
          </a:xfrm>
        </p:grpSpPr>
        <p:sp>
          <p:nvSpPr>
            <p:cNvPr id="19" name="Rectangle: Rounded Corners 18">
              <a:extLst>
                <a:ext uri="{FF2B5EF4-FFF2-40B4-BE49-F238E27FC236}">
                  <a16:creationId xmlns:a16="http://schemas.microsoft.com/office/drawing/2014/main" id="{CF9C704B-013B-B0D3-7902-EB77AE5C1FEF}"/>
                </a:ext>
              </a:extLst>
            </p:cNvPr>
            <p:cNvSpPr/>
            <p:nvPr/>
          </p:nvSpPr>
          <p:spPr>
            <a:xfrm>
              <a:off x="3696446" y="4011628"/>
              <a:ext cx="514757" cy="290126"/>
            </a:xfrm>
            <a:prstGeom prst="roundRect">
              <a:avLst/>
            </a:prstGeom>
            <a:solidFill>
              <a:srgbClr val="3F007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Rounded Corners 20">
              <a:extLst>
                <a:ext uri="{FF2B5EF4-FFF2-40B4-BE49-F238E27FC236}">
                  <a16:creationId xmlns:a16="http://schemas.microsoft.com/office/drawing/2014/main" id="{298D041D-8C44-2663-DF39-FFCBDD6A35FB}"/>
                </a:ext>
              </a:extLst>
            </p:cNvPr>
            <p:cNvSpPr/>
            <p:nvPr/>
          </p:nvSpPr>
          <p:spPr>
            <a:xfrm>
              <a:off x="3696446" y="4355121"/>
              <a:ext cx="514757" cy="290126"/>
            </a:xfrm>
            <a:prstGeom prst="roundRect">
              <a:avLst/>
            </a:prstGeom>
            <a:solidFill>
              <a:srgbClr val="8F88B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Rounded Corners 22">
              <a:extLst>
                <a:ext uri="{FF2B5EF4-FFF2-40B4-BE49-F238E27FC236}">
                  <a16:creationId xmlns:a16="http://schemas.microsoft.com/office/drawing/2014/main" id="{A033F48A-2EBA-7107-6128-F438D7822DDE}"/>
                </a:ext>
              </a:extLst>
            </p:cNvPr>
            <p:cNvSpPr/>
            <p:nvPr/>
          </p:nvSpPr>
          <p:spPr>
            <a:xfrm>
              <a:off x="3696445" y="4684198"/>
              <a:ext cx="514757" cy="290126"/>
            </a:xfrm>
            <a:prstGeom prst="roundRect">
              <a:avLst/>
            </a:prstGeom>
            <a:solidFill>
              <a:srgbClr val="C6C8E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Rounded Corners 24">
              <a:extLst>
                <a:ext uri="{FF2B5EF4-FFF2-40B4-BE49-F238E27FC236}">
                  <a16:creationId xmlns:a16="http://schemas.microsoft.com/office/drawing/2014/main" id="{9371F5BE-CF45-0447-A83C-D18BEB98A52F}"/>
                </a:ext>
              </a:extLst>
            </p:cNvPr>
            <p:cNvSpPr/>
            <p:nvPr/>
          </p:nvSpPr>
          <p:spPr>
            <a:xfrm>
              <a:off x="3696446" y="5013525"/>
              <a:ext cx="514757" cy="290126"/>
            </a:xfrm>
            <a:prstGeom prst="roundRect">
              <a:avLst/>
            </a:prstGeom>
            <a:solidFill>
              <a:srgbClr val="FCFCF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2C248B3E-772E-B4B1-3F9C-3CFCA4F03660}"/>
                </a:ext>
              </a:extLst>
            </p:cNvPr>
            <p:cNvSpPr txBox="1"/>
            <p:nvPr/>
          </p:nvSpPr>
          <p:spPr>
            <a:xfrm>
              <a:off x="3578958" y="3474851"/>
              <a:ext cx="2324375" cy="1877437"/>
            </a:xfrm>
            <a:prstGeom prst="rect">
              <a:avLst/>
            </a:prstGeom>
            <a:solidFill>
              <a:srgbClr val="FFFFFF">
                <a:alpha val="5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Century Gothic"/>
                </a:rPr>
                <a:t>Predicted Probability of Seep or Spring</a:t>
              </a:r>
              <a:endParaRPr lang="en-US" sz="1400" b="1">
                <a:latin typeface="Century Gothic"/>
              </a:endParaRPr>
            </a:p>
            <a:p>
              <a:pPr algn="ctr"/>
              <a:endParaRPr lang="en-US" sz="1400" b="1">
                <a:latin typeface="Century Gothic"/>
              </a:endParaRPr>
            </a:p>
            <a:p>
              <a:pPr algn="ctr"/>
              <a:endParaRPr lang="en-US" sz="1400" b="1">
                <a:latin typeface="Century Gothic"/>
              </a:endParaRPr>
            </a:p>
            <a:p>
              <a:pPr algn="ctr"/>
              <a:endParaRPr lang="en-US" sz="1400" b="1">
                <a:latin typeface="Century Gothic"/>
              </a:endParaRPr>
            </a:p>
            <a:p>
              <a:pPr algn="ctr"/>
              <a:endParaRPr lang="en-US" sz="1400" b="1">
                <a:latin typeface="Century Gothic"/>
              </a:endParaRPr>
            </a:p>
            <a:p>
              <a:pPr algn="ctr"/>
              <a:endParaRPr lang="en-US" sz="1400" b="1">
                <a:latin typeface="Century Gothic"/>
              </a:endParaRPr>
            </a:p>
            <a:p>
              <a:pPr algn="ctr"/>
              <a:endParaRPr lang="en-US" sz="1400" b="1">
                <a:latin typeface="Century Gothic"/>
              </a:endParaRPr>
            </a:p>
          </p:txBody>
        </p:sp>
        <p:sp>
          <p:nvSpPr>
            <p:cNvPr id="27" name="TextBox 8">
              <a:extLst>
                <a:ext uri="{FF2B5EF4-FFF2-40B4-BE49-F238E27FC236}">
                  <a16:creationId xmlns:a16="http://schemas.microsoft.com/office/drawing/2014/main" id="{18C0D967-82A6-4E19-EDC7-33A849371A7E}"/>
                </a:ext>
              </a:extLst>
            </p:cNvPr>
            <p:cNvSpPr txBox="1"/>
            <p:nvPr/>
          </p:nvSpPr>
          <p:spPr>
            <a:xfrm>
              <a:off x="4033635" y="3990077"/>
              <a:ext cx="1712277" cy="3385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0.90 to 1.00</a:t>
              </a:r>
              <a:endParaRPr lang="en-US">
                <a:solidFill>
                  <a:schemeClr val="tx1">
                    <a:lumMod val="75000"/>
                    <a:lumOff val="25000"/>
                  </a:schemeClr>
                </a:solidFill>
              </a:endParaRPr>
            </a:p>
          </p:txBody>
        </p:sp>
        <p:sp>
          <p:nvSpPr>
            <p:cNvPr id="29" name="TextBox 8">
              <a:extLst>
                <a:ext uri="{FF2B5EF4-FFF2-40B4-BE49-F238E27FC236}">
                  <a16:creationId xmlns:a16="http://schemas.microsoft.com/office/drawing/2014/main" id="{595E9D1E-5738-1D1A-5904-D276B7D91337}"/>
                </a:ext>
              </a:extLst>
            </p:cNvPr>
            <p:cNvSpPr txBox="1"/>
            <p:nvPr/>
          </p:nvSpPr>
          <p:spPr>
            <a:xfrm>
              <a:off x="4067055" y="4327266"/>
              <a:ext cx="1644510" cy="34762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0.75 to 0.90</a:t>
              </a:r>
              <a:endParaRPr lang="en-US">
                <a:solidFill>
                  <a:schemeClr val="tx1">
                    <a:lumMod val="75000"/>
                    <a:lumOff val="25000"/>
                  </a:schemeClr>
                </a:solidFill>
              </a:endParaRPr>
            </a:p>
          </p:txBody>
        </p:sp>
        <p:sp>
          <p:nvSpPr>
            <p:cNvPr id="31" name="TextBox 8">
              <a:extLst>
                <a:ext uri="{FF2B5EF4-FFF2-40B4-BE49-F238E27FC236}">
                  <a16:creationId xmlns:a16="http://schemas.microsoft.com/office/drawing/2014/main" id="{C48B8C69-CD1C-59C5-644E-1B1159A3A044}"/>
                </a:ext>
              </a:extLst>
            </p:cNvPr>
            <p:cNvSpPr txBox="1"/>
            <p:nvPr/>
          </p:nvSpPr>
          <p:spPr>
            <a:xfrm>
              <a:off x="4093792" y="4668032"/>
              <a:ext cx="1585279" cy="3385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0.50 to 0.75</a:t>
              </a:r>
              <a:endParaRPr lang="en-US">
                <a:solidFill>
                  <a:schemeClr val="tx1">
                    <a:lumMod val="75000"/>
                    <a:lumOff val="25000"/>
                  </a:schemeClr>
                </a:solidFill>
              </a:endParaRPr>
            </a:p>
          </p:txBody>
        </p:sp>
        <p:sp>
          <p:nvSpPr>
            <p:cNvPr id="33" name="TextBox 8">
              <a:extLst>
                <a:ext uri="{FF2B5EF4-FFF2-40B4-BE49-F238E27FC236}">
                  <a16:creationId xmlns:a16="http://schemas.microsoft.com/office/drawing/2014/main" id="{5DDF35A0-D493-CB9A-FC0D-B019C81AB1E5}"/>
                </a:ext>
              </a:extLst>
            </p:cNvPr>
            <p:cNvSpPr txBox="1"/>
            <p:nvPr/>
          </p:nvSpPr>
          <p:spPr>
            <a:xfrm>
              <a:off x="4026950" y="4996179"/>
              <a:ext cx="1716433" cy="338554"/>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0.00 to 0.50</a:t>
              </a:r>
              <a:endParaRPr lang="en-US">
                <a:solidFill>
                  <a:schemeClr val="tx1">
                    <a:lumMod val="75000"/>
                    <a:lumOff val="25000"/>
                  </a:schemeClr>
                </a:solidFill>
              </a:endParaRPr>
            </a:p>
          </p:txBody>
        </p:sp>
      </p:grpSp>
    </p:spTree>
    <p:extLst>
      <p:ext uri="{BB962C8B-B14F-4D97-AF65-F5344CB8AC3E}">
        <p14:creationId xmlns:p14="http://schemas.microsoft.com/office/powerpoint/2010/main" val="91423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hart, line chart&#10;&#10;Description automatically generated">
            <a:extLst>
              <a:ext uri="{FF2B5EF4-FFF2-40B4-BE49-F238E27FC236}">
                <a16:creationId xmlns:a16="http://schemas.microsoft.com/office/drawing/2014/main" id="{F7585CA8-E564-B1EE-B741-4FC47279712C}"/>
              </a:ext>
            </a:extLst>
          </p:cNvPr>
          <p:cNvPicPr>
            <a:picLocks noChangeAspect="1"/>
          </p:cNvPicPr>
          <p:nvPr/>
        </p:nvPicPr>
        <p:blipFill rotWithShape="1">
          <a:blip r:embed="rId3"/>
          <a:srcRect l="4553" t="5910" r="68" b="7391"/>
          <a:stretch/>
        </p:blipFill>
        <p:spPr>
          <a:xfrm>
            <a:off x="1126766" y="964198"/>
            <a:ext cx="10318397" cy="5284147"/>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Precipitation Time Series</a:t>
            </a:r>
          </a:p>
        </p:txBody>
      </p:sp>
      <p:sp>
        <p:nvSpPr>
          <p:cNvPr id="3" name="Text Placeholder 3">
            <a:extLst>
              <a:ext uri="{FF2B5EF4-FFF2-40B4-BE49-F238E27FC236}">
                <a16:creationId xmlns:a16="http://schemas.microsoft.com/office/drawing/2014/main" id="{1CE639E0-92A8-F74F-164C-5C86FE335C22}"/>
              </a:ext>
            </a:extLst>
          </p:cNvPr>
          <p:cNvSpPr txBox="1">
            <a:spLocks/>
          </p:cNvSpPr>
          <p:nvPr/>
        </p:nvSpPr>
        <p:spPr>
          <a:xfrm rot="16200000">
            <a:off x="-295681" y="1573125"/>
            <a:ext cx="1511597" cy="555641"/>
          </a:xfrm>
          <a:prstGeom prst="rect">
            <a:avLst/>
          </a:prstGeom>
          <a:solidFill>
            <a:schemeClr val="bg1"/>
          </a:solidFill>
        </p:spPr>
        <p:txBody>
          <a:bodyPr lIns="91440" tIns="45720" rIns="91440" bIns="4572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tx1">
                    <a:lumMod val="75000"/>
                    <a:lumOff val="25000"/>
                  </a:schemeClr>
                </a:solidFill>
                <a:latin typeface="Century Gothic" panose="020F0302020204030204"/>
              </a:rPr>
              <a:t>Rainfall (mm/</a:t>
            </a:r>
            <a:r>
              <a:rPr lang="en-US" sz="1600" err="1">
                <a:solidFill>
                  <a:schemeClr val="tx1">
                    <a:lumMod val="75000"/>
                    <a:lumOff val="25000"/>
                  </a:schemeClr>
                </a:solidFill>
                <a:latin typeface="Century Gothic" panose="020F0302020204030204"/>
              </a:rPr>
              <a:t>yr</a:t>
            </a:r>
            <a:r>
              <a:rPr lang="en-US" sz="1600">
                <a:solidFill>
                  <a:schemeClr val="tx1">
                    <a:lumMod val="75000"/>
                    <a:lumOff val="25000"/>
                  </a:schemeClr>
                </a:solidFill>
                <a:latin typeface="Century Gothic" panose="020F0302020204030204"/>
              </a:rPr>
              <a:t>)</a:t>
            </a:r>
            <a:endParaRPr lang="en-US">
              <a:solidFill>
                <a:schemeClr val="tx1">
                  <a:lumMod val="75000"/>
                  <a:lumOff val="25000"/>
                </a:schemeClr>
              </a:solidFill>
              <a:latin typeface="Century Gothic"/>
            </a:endParaRPr>
          </a:p>
        </p:txBody>
      </p:sp>
      <p:sp>
        <p:nvSpPr>
          <p:cNvPr id="31" name="Text Placeholder 3">
            <a:extLst>
              <a:ext uri="{FF2B5EF4-FFF2-40B4-BE49-F238E27FC236}">
                <a16:creationId xmlns:a16="http://schemas.microsoft.com/office/drawing/2014/main" id="{6AD46AD7-3560-9597-8ABB-94741693B36E}"/>
              </a:ext>
            </a:extLst>
          </p:cNvPr>
          <p:cNvSpPr txBox="1">
            <a:spLocks/>
          </p:cNvSpPr>
          <p:nvPr/>
        </p:nvSpPr>
        <p:spPr>
          <a:xfrm rot="16200000">
            <a:off x="-233254" y="3378473"/>
            <a:ext cx="1399692" cy="575026"/>
          </a:xfrm>
          <a:prstGeom prst="rect">
            <a:avLst/>
          </a:prstGeom>
          <a:solidFill>
            <a:schemeClr val="bg1"/>
          </a:solidFill>
        </p:spPr>
        <p:txBody>
          <a:bodyPr lIns="91440" tIns="45720" rIns="91440" bIns="4572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tx1">
                    <a:lumMod val="75000"/>
                    <a:lumOff val="25000"/>
                  </a:schemeClr>
                </a:solidFill>
                <a:latin typeface="Century Gothic" panose="020F0302020204030204"/>
              </a:rPr>
              <a:t>Snowfall (mm/</a:t>
            </a:r>
            <a:r>
              <a:rPr lang="en-US" sz="1600" err="1">
                <a:solidFill>
                  <a:schemeClr val="tx1">
                    <a:lumMod val="75000"/>
                    <a:lumOff val="25000"/>
                  </a:schemeClr>
                </a:solidFill>
                <a:latin typeface="Century Gothic" panose="020F0302020204030204"/>
              </a:rPr>
              <a:t>yr</a:t>
            </a:r>
            <a:r>
              <a:rPr lang="en-US" sz="1600">
                <a:solidFill>
                  <a:schemeClr val="tx1">
                    <a:lumMod val="75000"/>
                    <a:lumOff val="25000"/>
                  </a:schemeClr>
                </a:solidFill>
                <a:latin typeface="Century Gothic" panose="020F0302020204030204"/>
              </a:rPr>
              <a:t>)</a:t>
            </a:r>
          </a:p>
        </p:txBody>
      </p:sp>
      <p:sp>
        <p:nvSpPr>
          <p:cNvPr id="32" name="Text Placeholder 3">
            <a:extLst>
              <a:ext uri="{FF2B5EF4-FFF2-40B4-BE49-F238E27FC236}">
                <a16:creationId xmlns:a16="http://schemas.microsoft.com/office/drawing/2014/main" id="{CCAEED26-EA16-6BD7-2ED8-A89CFBB20F4D}"/>
              </a:ext>
            </a:extLst>
          </p:cNvPr>
          <p:cNvSpPr txBox="1">
            <a:spLocks/>
          </p:cNvSpPr>
          <p:nvPr/>
        </p:nvSpPr>
        <p:spPr>
          <a:xfrm rot="16200000">
            <a:off x="-400227" y="5010442"/>
            <a:ext cx="1801128" cy="635862"/>
          </a:xfrm>
          <a:prstGeom prst="rect">
            <a:avLst/>
          </a:prstGeom>
          <a:solidFill>
            <a:schemeClr val="bg1"/>
          </a:solidFill>
        </p:spPr>
        <p:txBody>
          <a:bodyPr lIns="91440" tIns="45720" rIns="91440" bIns="4572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a:solidFill>
                  <a:schemeClr val="tx1">
                    <a:lumMod val="75000"/>
                    <a:lumOff val="25000"/>
                  </a:schemeClr>
                </a:solidFill>
                <a:latin typeface="Century Gothic" panose="020F0302020204030204"/>
              </a:rPr>
              <a:t>Snow Sublimation </a:t>
            </a:r>
            <a:endParaRPr lang="en-US">
              <a:solidFill>
                <a:schemeClr val="tx1">
                  <a:lumMod val="75000"/>
                  <a:lumOff val="25000"/>
                </a:schemeClr>
              </a:solidFill>
              <a:latin typeface="Century Gothic"/>
              <a:cs typeface="Calibri" panose="020F0502020204030204"/>
            </a:endParaRPr>
          </a:p>
          <a:p>
            <a:pPr marL="0" indent="0" algn="ctr">
              <a:lnSpc>
                <a:spcPct val="100000"/>
              </a:lnSpc>
              <a:spcBef>
                <a:spcPts val="0"/>
              </a:spcBef>
              <a:buNone/>
            </a:pPr>
            <a:r>
              <a:rPr lang="en-US" sz="1600">
                <a:solidFill>
                  <a:schemeClr val="tx1">
                    <a:lumMod val="75000"/>
                    <a:lumOff val="25000"/>
                  </a:schemeClr>
                </a:solidFill>
                <a:latin typeface="Century Gothic" panose="020F0302020204030204"/>
              </a:rPr>
              <a:t>(mm/</a:t>
            </a:r>
            <a:r>
              <a:rPr lang="en-US" sz="1600" err="1">
                <a:solidFill>
                  <a:schemeClr val="tx1">
                    <a:lumMod val="75000"/>
                    <a:lumOff val="25000"/>
                  </a:schemeClr>
                </a:solidFill>
                <a:latin typeface="Century Gothic" panose="020F0302020204030204"/>
              </a:rPr>
              <a:t>yr</a:t>
            </a:r>
            <a:r>
              <a:rPr lang="en-US" sz="1600">
                <a:solidFill>
                  <a:schemeClr val="tx1">
                    <a:lumMod val="75000"/>
                    <a:lumOff val="25000"/>
                  </a:schemeClr>
                </a:solidFill>
                <a:latin typeface="Century Gothic" panose="020F0302020204030204"/>
              </a:rPr>
              <a:t>)</a:t>
            </a:r>
            <a:endParaRPr lang="en-US">
              <a:solidFill>
                <a:schemeClr val="tx1">
                  <a:lumMod val="75000"/>
                  <a:lumOff val="25000"/>
                </a:schemeClr>
              </a:solidFill>
              <a:latin typeface="Century Gothic"/>
              <a:cs typeface="Calibri" panose="020F0502020204030204"/>
            </a:endParaRPr>
          </a:p>
        </p:txBody>
      </p:sp>
      <p:cxnSp>
        <p:nvCxnSpPr>
          <p:cNvPr id="34" name="Straight Arrow Connector 33">
            <a:extLst>
              <a:ext uri="{FF2B5EF4-FFF2-40B4-BE49-F238E27FC236}">
                <a16:creationId xmlns:a16="http://schemas.microsoft.com/office/drawing/2014/main" id="{ADBECD98-D138-2945-80B4-C04EB8C418B8}"/>
              </a:ext>
            </a:extLst>
          </p:cNvPr>
          <p:cNvCxnSpPr>
            <a:cxnSpLocks/>
          </p:cNvCxnSpPr>
          <p:nvPr/>
        </p:nvCxnSpPr>
        <p:spPr>
          <a:xfrm flipH="1">
            <a:off x="1165477" y="989118"/>
            <a:ext cx="1" cy="5237801"/>
          </a:xfrm>
          <a:prstGeom prst="straightConnector1">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2301E7-1E37-1432-F6F4-A7523CCAB6EC}"/>
              </a:ext>
            </a:extLst>
          </p:cNvPr>
          <p:cNvCxnSpPr>
            <a:cxnSpLocks/>
          </p:cNvCxnSpPr>
          <p:nvPr/>
        </p:nvCxnSpPr>
        <p:spPr>
          <a:xfrm flipH="1" flipV="1">
            <a:off x="1133596" y="6227968"/>
            <a:ext cx="10233089" cy="6096"/>
          </a:xfrm>
          <a:prstGeom prst="straightConnector1">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EE4900-2454-EFD4-90CD-A44AB7DDB6D1}"/>
              </a:ext>
            </a:extLst>
          </p:cNvPr>
          <p:cNvSpPr txBox="1"/>
          <p:nvPr/>
        </p:nvSpPr>
        <p:spPr>
          <a:xfrm>
            <a:off x="1593341"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1980</a:t>
            </a:r>
            <a:endParaRPr lang="en-US" sz="1200">
              <a:latin typeface="Century Gothic"/>
            </a:endParaRPr>
          </a:p>
        </p:txBody>
      </p:sp>
      <p:sp>
        <p:nvSpPr>
          <p:cNvPr id="43" name="TextBox 42">
            <a:extLst>
              <a:ext uri="{FF2B5EF4-FFF2-40B4-BE49-F238E27FC236}">
                <a16:creationId xmlns:a16="http://schemas.microsoft.com/office/drawing/2014/main" id="{79BEC39A-33B9-7685-A343-565041AF34A5}"/>
              </a:ext>
            </a:extLst>
          </p:cNvPr>
          <p:cNvSpPr txBox="1"/>
          <p:nvPr/>
        </p:nvSpPr>
        <p:spPr>
          <a:xfrm>
            <a:off x="3778073"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1990</a:t>
            </a:r>
            <a:endParaRPr lang="en-US">
              <a:latin typeface="Century Gothic"/>
            </a:endParaRPr>
          </a:p>
        </p:txBody>
      </p:sp>
      <p:sp>
        <p:nvSpPr>
          <p:cNvPr id="44" name="TextBox 43">
            <a:extLst>
              <a:ext uri="{FF2B5EF4-FFF2-40B4-BE49-F238E27FC236}">
                <a16:creationId xmlns:a16="http://schemas.microsoft.com/office/drawing/2014/main" id="{93FF6F00-6D38-7899-CE16-EC8AD8AF81BF}"/>
              </a:ext>
            </a:extLst>
          </p:cNvPr>
          <p:cNvSpPr txBox="1"/>
          <p:nvPr/>
        </p:nvSpPr>
        <p:spPr>
          <a:xfrm>
            <a:off x="2685707"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1985</a:t>
            </a:r>
            <a:endParaRPr lang="en-US" sz="1200">
              <a:latin typeface="Century Gothic"/>
            </a:endParaRPr>
          </a:p>
        </p:txBody>
      </p:sp>
      <p:sp>
        <p:nvSpPr>
          <p:cNvPr id="45" name="TextBox 44">
            <a:extLst>
              <a:ext uri="{FF2B5EF4-FFF2-40B4-BE49-F238E27FC236}">
                <a16:creationId xmlns:a16="http://schemas.microsoft.com/office/drawing/2014/main" id="{556C9ACF-C77A-1569-311E-E212E44422FA}"/>
              </a:ext>
            </a:extLst>
          </p:cNvPr>
          <p:cNvSpPr txBox="1"/>
          <p:nvPr/>
        </p:nvSpPr>
        <p:spPr>
          <a:xfrm>
            <a:off x="5962805"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2000</a:t>
            </a:r>
            <a:endParaRPr lang="en-US" sz="1200">
              <a:latin typeface="Century Gothic"/>
            </a:endParaRPr>
          </a:p>
        </p:txBody>
      </p:sp>
      <p:sp>
        <p:nvSpPr>
          <p:cNvPr id="46" name="TextBox 45">
            <a:extLst>
              <a:ext uri="{FF2B5EF4-FFF2-40B4-BE49-F238E27FC236}">
                <a16:creationId xmlns:a16="http://schemas.microsoft.com/office/drawing/2014/main" id="{F812CB68-AF17-11B9-A8BC-A775B5E3A200}"/>
              </a:ext>
            </a:extLst>
          </p:cNvPr>
          <p:cNvSpPr txBox="1"/>
          <p:nvPr/>
        </p:nvSpPr>
        <p:spPr>
          <a:xfrm>
            <a:off x="4870439"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1995</a:t>
            </a:r>
            <a:endParaRPr lang="en-US" sz="1200">
              <a:latin typeface="Century Gothic"/>
            </a:endParaRPr>
          </a:p>
        </p:txBody>
      </p:sp>
      <p:sp>
        <p:nvSpPr>
          <p:cNvPr id="47" name="TextBox 46">
            <a:extLst>
              <a:ext uri="{FF2B5EF4-FFF2-40B4-BE49-F238E27FC236}">
                <a16:creationId xmlns:a16="http://schemas.microsoft.com/office/drawing/2014/main" id="{321C97B3-0FF5-4D6A-4591-BF2CED171489}"/>
              </a:ext>
            </a:extLst>
          </p:cNvPr>
          <p:cNvSpPr txBox="1"/>
          <p:nvPr/>
        </p:nvSpPr>
        <p:spPr>
          <a:xfrm>
            <a:off x="9239903"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2015</a:t>
            </a:r>
            <a:endParaRPr lang="en-US" sz="1200">
              <a:latin typeface="Century Gothic"/>
            </a:endParaRPr>
          </a:p>
        </p:txBody>
      </p:sp>
      <p:sp>
        <p:nvSpPr>
          <p:cNvPr id="48" name="TextBox 47">
            <a:extLst>
              <a:ext uri="{FF2B5EF4-FFF2-40B4-BE49-F238E27FC236}">
                <a16:creationId xmlns:a16="http://schemas.microsoft.com/office/drawing/2014/main" id="{F8F6A490-C105-FE11-A102-637EB9A536A2}"/>
              </a:ext>
            </a:extLst>
          </p:cNvPr>
          <p:cNvSpPr txBox="1"/>
          <p:nvPr/>
        </p:nvSpPr>
        <p:spPr>
          <a:xfrm>
            <a:off x="8147537"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2010</a:t>
            </a:r>
            <a:endParaRPr lang="en-US" sz="1200">
              <a:latin typeface="Century Gothic"/>
            </a:endParaRPr>
          </a:p>
        </p:txBody>
      </p:sp>
      <p:sp>
        <p:nvSpPr>
          <p:cNvPr id="49" name="TextBox 48">
            <a:extLst>
              <a:ext uri="{FF2B5EF4-FFF2-40B4-BE49-F238E27FC236}">
                <a16:creationId xmlns:a16="http://schemas.microsoft.com/office/drawing/2014/main" id="{F8CA7FDE-1118-D9C7-C523-5925854F74A1}"/>
              </a:ext>
            </a:extLst>
          </p:cNvPr>
          <p:cNvSpPr txBox="1"/>
          <p:nvPr/>
        </p:nvSpPr>
        <p:spPr>
          <a:xfrm>
            <a:off x="7055171"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2005</a:t>
            </a:r>
            <a:endParaRPr lang="en-US" sz="1200">
              <a:latin typeface="Century Gothic"/>
            </a:endParaRPr>
          </a:p>
        </p:txBody>
      </p:sp>
      <p:sp>
        <p:nvSpPr>
          <p:cNvPr id="51" name="TextBox 50">
            <a:extLst>
              <a:ext uri="{FF2B5EF4-FFF2-40B4-BE49-F238E27FC236}">
                <a16:creationId xmlns:a16="http://schemas.microsoft.com/office/drawing/2014/main" id="{208A5324-BC62-D70A-93D5-1CFE0B50F2D2}"/>
              </a:ext>
            </a:extLst>
          </p:cNvPr>
          <p:cNvSpPr txBox="1"/>
          <p:nvPr/>
        </p:nvSpPr>
        <p:spPr>
          <a:xfrm>
            <a:off x="10341676"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2020</a:t>
            </a:r>
            <a:endParaRPr lang="en-US" sz="1200">
              <a:latin typeface="Century Gothic"/>
            </a:endParaRPr>
          </a:p>
        </p:txBody>
      </p:sp>
      <p:grpSp>
        <p:nvGrpSpPr>
          <p:cNvPr id="20" name="Group 19">
            <a:extLst>
              <a:ext uri="{FF2B5EF4-FFF2-40B4-BE49-F238E27FC236}">
                <a16:creationId xmlns:a16="http://schemas.microsoft.com/office/drawing/2014/main" id="{940017B4-D79C-EE42-6AFC-02609FB7D46E}"/>
              </a:ext>
            </a:extLst>
          </p:cNvPr>
          <p:cNvGrpSpPr/>
          <p:nvPr/>
        </p:nvGrpSpPr>
        <p:grpSpPr>
          <a:xfrm>
            <a:off x="690231" y="3004740"/>
            <a:ext cx="443366" cy="1584628"/>
            <a:chOff x="575014" y="3120976"/>
            <a:chExt cx="443366" cy="1584628"/>
          </a:xfrm>
        </p:grpSpPr>
        <p:sp>
          <p:nvSpPr>
            <p:cNvPr id="7" name="TextBox 6">
              <a:extLst>
                <a:ext uri="{FF2B5EF4-FFF2-40B4-BE49-F238E27FC236}">
                  <a16:creationId xmlns:a16="http://schemas.microsoft.com/office/drawing/2014/main" id="{9F840D6B-EF92-5DA9-96D8-CC62BBF147A8}"/>
                </a:ext>
              </a:extLst>
            </p:cNvPr>
            <p:cNvSpPr txBox="1"/>
            <p:nvPr/>
          </p:nvSpPr>
          <p:spPr>
            <a:xfrm>
              <a:off x="575014" y="3774790"/>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20K</a:t>
              </a:r>
              <a:endParaRPr lang="en-US" sz="1200">
                <a:latin typeface="Century Gothic"/>
              </a:endParaRPr>
            </a:p>
          </p:txBody>
        </p:sp>
        <p:sp>
          <p:nvSpPr>
            <p:cNvPr id="8" name="TextBox 7">
              <a:extLst>
                <a:ext uri="{FF2B5EF4-FFF2-40B4-BE49-F238E27FC236}">
                  <a16:creationId xmlns:a16="http://schemas.microsoft.com/office/drawing/2014/main" id="{877646AE-8570-E69C-99F8-A5F1551600F2}"/>
                </a:ext>
              </a:extLst>
            </p:cNvPr>
            <p:cNvSpPr txBox="1"/>
            <p:nvPr/>
          </p:nvSpPr>
          <p:spPr>
            <a:xfrm>
              <a:off x="575014" y="3447883"/>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30K</a:t>
              </a:r>
              <a:endParaRPr lang="en-US" sz="1200">
                <a:latin typeface="Century Gothic"/>
              </a:endParaRPr>
            </a:p>
          </p:txBody>
        </p:sp>
        <p:sp>
          <p:nvSpPr>
            <p:cNvPr id="10" name="TextBox 9">
              <a:extLst>
                <a:ext uri="{FF2B5EF4-FFF2-40B4-BE49-F238E27FC236}">
                  <a16:creationId xmlns:a16="http://schemas.microsoft.com/office/drawing/2014/main" id="{D3E48BCA-9D72-9385-6D0B-605F17FDAE0E}"/>
                </a:ext>
              </a:extLst>
            </p:cNvPr>
            <p:cNvSpPr txBox="1"/>
            <p:nvPr/>
          </p:nvSpPr>
          <p:spPr>
            <a:xfrm>
              <a:off x="575014" y="3120976"/>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40K</a:t>
              </a:r>
            </a:p>
          </p:txBody>
        </p:sp>
        <p:sp>
          <p:nvSpPr>
            <p:cNvPr id="12" name="TextBox 11">
              <a:extLst>
                <a:ext uri="{FF2B5EF4-FFF2-40B4-BE49-F238E27FC236}">
                  <a16:creationId xmlns:a16="http://schemas.microsoft.com/office/drawing/2014/main" id="{88D9D140-2843-609A-FFFC-4DF20DE43F5C}"/>
                </a:ext>
              </a:extLst>
            </p:cNvPr>
            <p:cNvSpPr txBox="1"/>
            <p:nvPr/>
          </p:nvSpPr>
          <p:spPr>
            <a:xfrm>
              <a:off x="575014" y="4101698"/>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10K</a:t>
              </a:r>
              <a:endParaRPr lang="en-US" sz="1200">
                <a:latin typeface="Century Gothic"/>
              </a:endParaRPr>
            </a:p>
          </p:txBody>
        </p:sp>
        <p:sp>
          <p:nvSpPr>
            <p:cNvPr id="13" name="TextBox 12">
              <a:extLst>
                <a:ext uri="{FF2B5EF4-FFF2-40B4-BE49-F238E27FC236}">
                  <a16:creationId xmlns:a16="http://schemas.microsoft.com/office/drawing/2014/main" id="{F286F8A6-2071-2915-9A21-D04416B36DA6}"/>
                </a:ext>
              </a:extLst>
            </p:cNvPr>
            <p:cNvSpPr txBox="1"/>
            <p:nvPr/>
          </p:nvSpPr>
          <p:spPr>
            <a:xfrm>
              <a:off x="575014" y="4428605"/>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0K</a:t>
              </a:r>
              <a:endParaRPr lang="en-US" sz="1200">
                <a:latin typeface="Century Gothic"/>
              </a:endParaRPr>
            </a:p>
          </p:txBody>
        </p:sp>
      </p:grpSp>
      <p:grpSp>
        <p:nvGrpSpPr>
          <p:cNvPr id="22" name="Group 21">
            <a:extLst>
              <a:ext uri="{FF2B5EF4-FFF2-40B4-BE49-F238E27FC236}">
                <a16:creationId xmlns:a16="http://schemas.microsoft.com/office/drawing/2014/main" id="{9422EC4E-0285-83E6-224D-B44002330B0C}"/>
              </a:ext>
            </a:extLst>
          </p:cNvPr>
          <p:cNvGrpSpPr/>
          <p:nvPr/>
        </p:nvGrpSpPr>
        <p:grpSpPr>
          <a:xfrm>
            <a:off x="687272" y="1274096"/>
            <a:ext cx="443366" cy="1584628"/>
            <a:chOff x="575014" y="3120976"/>
            <a:chExt cx="443366" cy="1584628"/>
          </a:xfrm>
        </p:grpSpPr>
        <p:sp>
          <p:nvSpPr>
            <p:cNvPr id="23" name="TextBox 22">
              <a:extLst>
                <a:ext uri="{FF2B5EF4-FFF2-40B4-BE49-F238E27FC236}">
                  <a16:creationId xmlns:a16="http://schemas.microsoft.com/office/drawing/2014/main" id="{5F51D3C0-D988-AECC-571B-B9BFCF720B63}"/>
                </a:ext>
              </a:extLst>
            </p:cNvPr>
            <p:cNvSpPr txBox="1"/>
            <p:nvPr/>
          </p:nvSpPr>
          <p:spPr>
            <a:xfrm>
              <a:off x="575014" y="3774790"/>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20K</a:t>
              </a:r>
              <a:endParaRPr lang="en-US" sz="1200">
                <a:latin typeface="Century Gothic"/>
              </a:endParaRPr>
            </a:p>
          </p:txBody>
        </p:sp>
        <p:sp>
          <p:nvSpPr>
            <p:cNvPr id="24" name="TextBox 23">
              <a:extLst>
                <a:ext uri="{FF2B5EF4-FFF2-40B4-BE49-F238E27FC236}">
                  <a16:creationId xmlns:a16="http://schemas.microsoft.com/office/drawing/2014/main" id="{908371B0-DF00-83DC-06F2-D5B6F46F92C2}"/>
                </a:ext>
              </a:extLst>
            </p:cNvPr>
            <p:cNvSpPr txBox="1"/>
            <p:nvPr/>
          </p:nvSpPr>
          <p:spPr>
            <a:xfrm>
              <a:off x="575014" y="3447883"/>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30K</a:t>
              </a:r>
              <a:endParaRPr lang="en-US" sz="1200">
                <a:latin typeface="Century Gothic"/>
              </a:endParaRPr>
            </a:p>
          </p:txBody>
        </p:sp>
        <p:sp>
          <p:nvSpPr>
            <p:cNvPr id="25" name="TextBox 24">
              <a:extLst>
                <a:ext uri="{FF2B5EF4-FFF2-40B4-BE49-F238E27FC236}">
                  <a16:creationId xmlns:a16="http://schemas.microsoft.com/office/drawing/2014/main" id="{C7C46814-2509-BF14-DEE9-0F324290DEA4}"/>
                </a:ext>
              </a:extLst>
            </p:cNvPr>
            <p:cNvSpPr txBox="1"/>
            <p:nvPr/>
          </p:nvSpPr>
          <p:spPr>
            <a:xfrm>
              <a:off x="575014" y="3120976"/>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40K</a:t>
              </a:r>
            </a:p>
          </p:txBody>
        </p:sp>
        <p:sp>
          <p:nvSpPr>
            <p:cNvPr id="26" name="TextBox 25">
              <a:extLst>
                <a:ext uri="{FF2B5EF4-FFF2-40B4-BE49-F238E27FC236}">
                  <a16:creationId xmlns:a16="http://schemas.microsoft.com/office/drawing/2014/main" id="{3E422544-9879-E818-84A0-19EB515C07DE}"/>
                </a:ext>
              </a:extLst>
            </p:cNvPr>
            <p:cNvSpPr txBox="1"/>
            <p:nvPr/>
          </p:nvSpPr>
          <p:spPr>
            <a:xfrm>
              <a:off x="575014" y="4101698"/>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10K</a:t>
              </a:r>
              <a:endParaRPr lang="en-US" sz="1200">
                <a:latin typeface="Century Gothic"/>
              </a:endParaRPr>
            </a:p>
          </p:txBody>
        </p:sp>
        <p:sp>
          <p:nvSpPr>
            <p:cNvPr id="27" name="TextBox 26">
              <a:extLst>
                <a:ext uri="{FF2B5EF4-FFF2-40B4-BE49-F238E27FC236}">
                  <a16:creationId xmlns:a16="http://schemas.microsoft.com/office/drawing/2014/main" id="{163A6456-D460-762B-7BF4-25AC1CA1626C}"/>
                </a:ext>
              </a:extLst>
            </p:cNvPr>
            <p:cNvSpPr txBox="1"/>
            <p:nvPr/>
          </p:nvSpPr>
          <p:spPr>
            <a:xfrm>
              <a:off x="575014" y="4428605"/>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0K</a:t>
              </a:r>
              <a:endParaRPr lang="en-US" sz="1200">
                <a:latin typeface="Century Gothic"/>
              </a:endParaRPr>
            </a:p>
          </p:txBody>
        </p:sp>
      </p:grpSp>
      <p:grpSp>
        <p:nvGrpSpPr>
          <p:cNvPr id="29" name="Group 28">
            <a:extLst>
              <a:ext uri="{FF2B5EF4-FFF2-40B4-BE49-F238E27FC236}">
                <a16:creationId xmlns:a16="http://schemas.microsoft.com/office/drawing/2014/main" id="{537AE8D8-2C86-B7CE-BBF8-4A9D08B4269D}"/>
              </a:ext>
            </a:extLst>
          </p:cNvPr>
          <p:cNvGrpSpPr/>
          <p:nvPr/>
        </p:nvGrpSpPr>
        <p:grpSpPr>
          <a:xfrm>
            <a:off x="681729" y="4914516"/>
            <a:ext cx="445949" cy="1441241"/>
            <a:chOff x="567727" y="4914516"/>
            <a:chExt cx="445949" cy="1441241"/>
          </a:xfrm>
        </p:grpSpPr>
        <p:sp>
          <p:nvSpPr>
            <p:cNvPr id="14" name="TextBox 13">
              <a:extLst>
                <a:ext uri="{FF2B5EF4-FFF2-40B4-BE49-F238E27FC236}">
                  <a16:creationId xmlns:a16="http://schemas.microsoft.com/office/drawing/2014/main" id="{5D9EAE9F-4DC2-B09F-D7D1-C68E4C68491B}"/>
                </a:ext>
              </a:extLst>
            </p:cNvPr>
            <p:cNvSpPr txBox="1"/>
            <p:nvPr/>
          </p:nvSpPr>
          <p:spPr>
            <a:xfrm>
              <a:off x="570310" y="4914516"/>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800</a:t>
              </a:r>
            </a:p>
          </p:txBody>
        </p:sp>
        <p:sp>
          <p:nvSpPr>
            <p:cNvPr id="15" name="TextBox 14">
              <a:extLst>
                <a:ext uri="{FF2B5EF4-FFF2-40B4-BE49-F238E27FC236}">
                  <a16:creationId xmlns:a16="http://schemas.microsoft.com/office/drawing/2014/main" id="{8EBD9AE4-F4C1-9144-13C6-C24EC5BA2A9E}"/>
                </a:ext>
              </a:extLst>
            </p:cNvPr>
            <p:cNvSpPr txBox="1"/>
            <p:nvPr/>
          </p:nvSpPr>
          <p:spPr>
            <a:xfrm>
              <a:off x="570310" y="5496637"/>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400</a:t>
              </a:r>
              <a:endParaRPr lang="en-US" sz="1200">
                <a:latin typeface="Century Gothic"/>
              </a:endParaRPr>
            </a:p>
          </p:txBody>
        </p:sp>
        <p:sp>
          <p:nvSpPr>
            <p:cNvPr id="16" name="TextBox 15">
              <a:extLst>
                <a:ext uri="{FF2B5EF4-FFF2-40B4-BE49-F238E27FC236}">
                  <a16:creationId xmlns:a16="http://schemas.microsoft.com/office/drawing/2014/main" id="{3C72E533-3723-62C8-E944-AC65F8A4B265}"/>
                </a:ext>
              </a:extLst>
            </p:cNvPr>
            <p:cNvSpPr txBox="1"/>
            <p:nvPr/>
          </p:nvSpPr>
          <p:spPr>
            <a:xfrm>
              <a:off x="570310" y="6078758"/>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a:t>
              </a:r>
            </a:p>
          </p:txBody>
        </p:sp>
        <p:sp>
          <p:nvSpPr>
            <p:cNvPr id="21" name="TextBox 20">
              <a:extLst>
                <a:ext uri="{FF2B5EF4-FFF2-40B4-BE49-F238E27FC236}">
                  <a16:creationId xmlns:a16="http://schemas.microsoft.com/office/drawing/2014/main" id="{4FA0B3EA-9903-07E8-3970-2FB562F3C29F}"/>
                </a:ext>
              </a:extLst>
            </p:cNvPr>
            <p:cNvSpPr txBox="1"/>
            <p:nvPr/>
          </p:nvSpPr>
          <p:spPr>
            <a:xfrm>
              <a:off x="567727" y="5781240"/>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200</a:t>
              </a:r>
              <a:endParaRPr lang="en-US" sz="1200">
                <a:latin typeface="Century Gothic"/>
              </a:endParaRPr>
            </a:p>
          </p:txBody>
        </p:sp>
        <p:sp>
          <p:nvSpPr>
            <p:cNvPr id="28" name="TextBox 27">
              <a:extLst>
                <a:ext uri="{FF2B5EF4-FFF2-40B4-BE49-F238E27FC236}">
                  <a16:creationId xmlns:a16="http://schemas.microsoft.com/office/drawing/2014/main" id="{C1A7FE3A-B904-C5BF-3DDB-144FBDE7FC46}"/>
                </a:ext>
              </a:extLst>
            </p:cNvPr>
            <p:cNvSpPr txBox="1"/>
            <p:nvPr/>
          </p:nvSpPr>
          <p:spPr>
            <a:xfrm>
              <a:off x="567727" y="5199119"/>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600</a:t>
              </a:r>
              <a:endParaRPr lang="en-US" sz="1200">
                <a:latin typeface="Century Gothic"/>
              </a:endParaRPr>
            </a:p>
          </p:txBody>
        </p:sp>
      </p:grpSp>
      <p:sp>
        <p:nvSpPr>
          <p:cNvPr id="30" name="TextBox 1">
            <a:extLst>
              <a:ext uri="{FF2B5EF4-FFF2-40B4-BE49-F238E27FC236}">
                <a16:creationId xmlns:a16="http://schemas.microsoft.com/office/drawing/2014/main" id="{1FCF909B-CF70-27BE-8BC2-62451E1C63BE}"/>
              </a:ext>
            </a:extLst>
          </p:cNvPr>
          <p:cNvSpPr txBox="1"/>
          <p:nvPr/>
        </p:nvSpPr>
        <p:spPr>
          <a:xfrm>
            <a:off x="628870" y="4576446"/>
            <a:ext cx="520857"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Century Gothic"/>
                <a:cs typeface="Calibri"/>
              </a:rPr>
              <a:t>1000</a:t>
            </a:r>
            <a:endParaRPr lang="en-US" sz="1200">
              <a:latin typeface="Century Gothic"/>
            </a:endParaRPr>
          </a:p>
        </p:txBody>
      </p:sp>
    </p:spTree>
    <p:extLst>
      <p:ext uri="{BB962C8B-B14F-4D97-AF65-F5344CB8AC3E}">
        <p14:creationId xmlns:p14="http://schemas.microsoft.com/office/powerpoint/2010/main" val="205636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Chart, line chart&#10;&#10;Description automatically generated">
            <a:extLst>
              <a:ext uri="{FF2B5EF4-FFF2-40B4-BE49-F238E27FC236}">
                <a16:creationId xmlns:a16="http://schemas.microsoft.com/office/drawing/2014/main" id="{A8BBCF97-96BD-57C1-9130-1489496DC57D}"/>
              </a:ext>
            </a:extLst>
          </p:cNvPr>
          <p:cNvPicPr>
            <a:picLocks noChangeAspect="1"/>
          </p:cNvPicPr>
          <p:nvPr/>
        </p:nvPicPr>
        <p:blipFill rotWithShape="1">
          <a:blip r:embed="rId3"/>
          <a:srcRect l="5064" t="5285" r="835" b="7665"/>
          <a:stretch/>
        </p:blipFill>
        <p:spPr>
          <a:xfrm>
            <a:off x="1185115" y="1010571"/>
            <a:ext cx="10237693" cy="5269759"/>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Climatic Time Series</a:t>
            </a:r>
          </a:p>
        </p:txBody>
      </p:sp>
      <p:sp>
        <p:nvSpPr>
          <p:cNvPr id="31" name="Text Placeholder 3">
            <a:extLst>
              <a:ext uri="{FF2B5EF4-FFF2-40B4-BE49-F238E27FC236}">
                <a16:creationId xmlns:a16="http://schemas.microsoft.com/office/drawing/2014/main" id="{6AD46AD7-3560-9597-8ABB-94741693B36E}"/>
              </a:ext>
            </a:extLst>
          </p:cNvPr>
          <p:cNvSpPr txBox="1">
            <a:spLocks/>
          </p:cNvSpPr>
          <p:nvPr/>
        </p:nvSpPr>
        <p:spPr>
          <a:xfrm rot="16200000">
            <a:off x="-292430" y="3542206"/>
            <a:ext cx="1498014" cy="599606"/>
          </a:xfrm>
          <a:prstGeom prst="rect">
            <a:avLst/>
          </a:prstGeom>
          <a:solidFill>
            <a:schemeClr val="bg1"/>
          </a:solidFill>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600">
                <a:solidFill>
                  <a:schemeClr val="tx1">
                    <a:lumMod val="75000"/>
                    <a:lumOff val="25000"/>
                  </a:schemeClr>
                </a:solidFill>
                <a:latin typeface="Century Gothic" panose="020F0302020204030204"/>
              </a:rPr>
              <a:t>Land Surface Temp (C)</a:t>
            </a:r>
          </a:p>
        </p:txBody>
      </p:sp>
      <p:sp>
        <p:nvSpPr>
          <p:cNvPr id="32" name="Text Placeholder 3">
            <a:extLst>
              <a:ext uri="{FF2B5EF4-FFF2-40B4-BE49-F238E27FC236}">
                <a16:creationId xmlns:a16="http://schemas.microsoft.com/office/drawing/2014/main" id="{CCAEED26-EA16-6BD7-2ED8-A89CFBB20F4D}"/>
              </a:ext>
            </a:extLst>
          </p:cNvPr>
          <p:cNvSpPr txBox="1">
            <a:spLocks/>
          </p:cNvSpPr>
          <p:nvPr/>
        </p:nvSpPr>
        <p:spPr>
          <a:xfrm rot="16200000">
            <a:off x="-399098" y="5168446"/>
            <a:ext cx="1618441" cy="475463"/>
          </a:xfrm>
          <a:prstGeom prst="rect">
            <a:avLst/>
          </a:prstGeom>
          <a:solidFill>
            <a:schemeClr val="bg1"/>
          </a:solidFill>
        </p:spPr>
        <p:txBody>
          <a:bodyPr lIns="91440" tIns="45720" rIns="91440" bIns="4572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a:solidFill>
                  <a:schemeClr val="tx1">
                    <a:lumMod val="75000"/>
                    <a:lumOff val="25000"/>
                  </a:schemeClr>
                </a:solidFill>
                <a:latin typeface="Century Gothic" panose="020F0302020204030204"/>
              </a:rPr>
              <a:t>Soil Moisture (m/m)</a:t>
            </a:r>
            <a:endParaRPr lang="en-US">
              <a:solidFill>
                <a:schemeClr val="tx1">
                  <a:lumMod val="75000"/>
                  <a:lumOff val="25000"/>
                </a:schemeClr>
              </a:solidFill>
              <a:latin typeface="Century Gothic"/>
              <a:cs typeface="Calibri" panose="020F0502020204030204"/>
            </a:endParaRPr>
          </a:p>
        </p:txBody>
      </p:sp>
      <p:cxnSp>
        <p:nvCxnSpPr>
          <p:cNvPr id="34" name="Straight Arrow Connector 33">
            <a:extLst>
              <a:ext uri="{FF2B5EF4-FFF2-40B4-BE49-F238E27FC236}">
                <a16:creationId xmlns:a16="http://schemas.microsoft.com/office/drawing/2014/main" id="{ADBECD98-D138-2945-80B4-C04EB8C418B8}"/>
              </a:ext>
            </a:extLst>
          </p:cNvPr>
          <p:cNvCxnSpPr>
            <a:cxnSpLocks/>
          </p:cNvCxnSpPr>
          <p:nvPr/>
        </p:nvCxnSpPr>
        <p:spPr>
          <a:xfrm>
            <a:off x="1198772" y="1062444"/>
            <a:ext cx="4702" cy="5217886"/>
          </a:xfrm>
          <a:prstGeom prst="straightConnector1">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2301E7-1E37-1432-F6F4-A7523CCAB6EC}"/>
              </a:ext>
            </a:extLst>
          </p:cNvPr>
          <p:cNvCxnSpPr>
            <a:cxnSpLocks/>
          </p:cNvCxnSpPr>
          <p:nvPr/>
        </p:nvCxnSpPr>
        <p:spPr>
          <a:xfrm flipH="1">
            <a:off x="1185115" y="6280330"/>
            <a:ext cx="10237694" cy="0"/>
          </a:xfrm>
          <a:prstGeom prst="straightConnector1">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EE4900-2454-EFD4-90CD-A44AB7DDB6D1}"/>
              </a:ext>
            </a:extLst>
          </p:cNvPr>
          <p:cNvSpPr txBox="1"/>
          <p:nvPr/>
        </p:nvSpPr>
        <p:spPr>
          <a:xfrm>
            <a:off x="1623321"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1980</a:t>
            </a:r>
            <a:endParaRPr lang="en-US" sz="1200">
              <a:latin typeface="Century Gothic"/>
            </a:endParaRPr>
          </a:p>
        </p:txBody>
      </p:sp>
      <p:sp>
        <p:nvSpPr>
          <p:cNvPr id="43" name="TextBox 42">
            <a:extLst>
              <a:ext uri="{FF2B5EF4-FFF2-40B4-BE49-F238E27FC236}">
                <a16:creationId xmlns:a16="http://schemas.microsoft.com/office/drawing/2014/main" id="{79BEC39A-33B9-7685-A343-565041AF34A5}"/>
              </a:ext>
            </a:extLst>
          </p:cNvPr>
          <p:cNvSpPr txBox="1"/>
          <p:nvPr/>
        </p:nvSpPr>
        <p:spPr>
          <a:xfrm>
            <a:off x="3808053"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1990</a:t>
            </a:r>
            <a:endParaRPr lang="en-US">
              <a:latin typeface="Century Gothic"/>
            </a:endParaRPr>
          </a:p>
        </p:txBody>
      </p:sp>
      <p:sp>
        <p:nvSpPr>
          <p:cNvPr id="44" name="TextBox 43">
            <a:extLst>
              <a:ext uri="{FF2B5EF4-FFF2-40B4-BE49-F238E27FC236}">
                <a16:creationId xmlns:a16="http://schemas.microsoft.com/office/drawing/2014/main" id="{93FF6F00-6D38-7899-CE16-EC8AD8AF81BF}"/>
              </a:ext>
            </a:extLst>
          </p:cNvPr>
          <p:cNvSpPr txBox="1"/>
          <p:nvPr/>
        </p:nvSpPr>
        <p:spPr>
          <a:xfrm>
            <a:off x="2715687"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1985</a:t>
            </a:r>
            <a:endParaRPr lang="en-US" sz="1200">
              <a:latin typeface="Century Gothic"/>
            </a:endParaRPr>
          </a:p>
        </p:txBody>
      </p:sp>
      <p:sp>
        <p:nvSpPr>
          <p:cNvPr id="45" name="TextBox 44">
            <a:extLst>
              <a:ext uri="{FF2B5EF4-FFF2-40B4-BE49-F238E27FC236}">
                <a16:creationId xmlns:a16="http://schemas.microsoft.com/office/drawing/2014/main" id="{556C9ACF-C77A-1569-311E-E212E44422FA}"/>
              </a:ext>
            </a:extLst>
          </p:cNvPr>
          <p:cNvSpPr txBox="1"/>
          <p:nvPr/>
        </p:nvSpPr>
        <p:spPr>
          <a:xfrm>
            <a:off x="5992785"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2000</a:t>
            </a:r>
            <a:endParaRPr lang="en-US" sz="1200">
              <a:latin typeface="Century Gothic"/>
            </a:endParaRPr>
          </a:p>
        </p:txBody>
      </p:sp>
      <p:sp>
        <p:nvSpPr>
          <p:cNvPr id="46" name="TextBox 45">
            <a:extLst>
              <a:ext uri="{FF2B5EF4-FFF2-40B4-BE49-F238E27FC236}">
                <a16:creationId xmlns:a16="http://schemas.microsoft.com/office/drawing/2014/main" id="{F812CB68-AF17-11B9-A8BC-A775B5E3A200}"/>
              </a:ext>
            </a:extLst>
          </p:cNvPr>
          <p:cNvSpPr txBox="1"/>
          <p:nvPr/>
        </p:nvSpPr>
        <p:spPr>
          <a:xfrm>
            <a:off x="4900419"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1995</a:t>
            </a:r>
            <a:endParaRPr lang="en-US" sz="1200">
              <a:latin typeface="Century Gothic"/>
            </a:endParaRPr>
          </a:p>
        </p:txBody>
      </p:sp>
      <p:sp>
        <p:nvSpPr>
          <p:cNvPr id="47" name="TextBox 46">
            <a:extLst>
              <a:ext uri="{FF2B5EF4-FFF2-40B4-BE49-F238E27FC236}">
                <a16:creationId xmlns:a16="http://schemas.microsoft.com/office/drawing/2014/main" id="{321C97B3-0FF5-4D6A-4591-BF2CED171489}"/>
              </a:ext>
            </a:extLst>
          </p:cNvPr>
          <p:cNvSpPr txBox="1"/>
          <p:nvPr/>
        </p:nvSpPr>
        <p:spPr>
          <a:xfrm>
            <a:off x="9269883"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2015</a:t>
            </a:r>
            <a:endParaRPr lang="en-US" sz="1200">
              <a:latin typeface="Century Gothic"/>
            </a:endParaRPr>
          </a:p>
        </p:txBody>
      </p:sp>
      <p:sp>
        <p:nvSpPr>
          <p:cNvPr id="48" name="TextBox 47">
            <a:extLst>
              <a:ext uri="{FF2B5EF4-FFF2-40B4-BE49-F238E27FC236}">
                <a16:creationId xmlns:a16="http://schemas.microsoft.com/office/drawing/2014/main" id="{F8F6A490-C105-FE11-A102-637EB9A536A2}"/>
              </a:ext>
            </a:extLst>
          </p:cNvPr>
          <p:cNvSpPr txBox="1"/>
          <p:nvPr/>
        </p:nvSpPr>
        <p:spPr>
          <a:xfrm>
            <a:off x="8177517"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2010</a:t>
            </a:r>
            <a:endParaRPr lang="en-US" sz="1200">
              <a:latin typeface="Century Gothic"/>
            </a:endParaRPr>
          </a:p>
        </p:txBody>
      </p:sp>
      <p:sp>
        <p:nvSpPr>
          <p:cNvPr id="49" name="TextBox 48">
            <a:extLst>
              <a:ext uri="{FF2B5EF4-FFF2-40B4-BE49-F238E27FC236}">
                <a16:creationId xmlns:a16="http://schemas.microsoft.com/office/drawing/2014/main" id="{F8CA7FDE-1118-D9C7-C523-5925854F74A1}"/>
              </a:ext>
            </a:extLst>
          </p:cNvPr>
          <p:cNvSpPr txBox="1"/>
          <p:nvPr/>
        </p:nvSpPr>
        <p:spPr>
          <a:xfrm>
            <a:off x="7085151"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2005</a:t>
            </a:r>
            <a:endParaRPr lang="en-US" sz="1200">
              <a:latin typeface="Century Gothic"/>
            </a:endParaRPr>
          </a:p>
        </p:txBody>
      </p:sp>
      <p:sp>
        <p:nvSpPr>
          <p:cNvPr id="51" name="TextBox 50">
            <a:extLst>
              <a:ext uri="{FF2B5EF4-FFF2-40B4-BE49-F238E27FC236}">
                <a16:creationId xmlns:a16="http://schemas.microsoft.com/office/drawing/2014/main" id="{208A5324-BC62-D70A-93D5-1CFE0B50F2D2}"/>
              </a:ext>
            </a:extLst>
          </p:cNvPr>
          <p:cNvSpPr txBox="1"/>
          <p:nvPr/>
        </p:nvSpPr>
        <p:spPr>
          <a:xfrm>
            <a:off x="10371656" y="6249394"/>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2020</a:t>
            </a:r>
            <a:endParaRPr lang="en-US" sz="1200">
              <a:latin typeface="Century Gothic"/>
            </a:endParaRPr>
          </a:p>
        </p:txBody>
      </p:sp>
      <p:sp>
        <p:nvSpPr>
          <p:cNvPr id="5" name="TextBox 4">
            <a:extLst>
              <a:ext uri="{FF2B5EF4-FFF2-40B4-BE49-F238E27FC236}">
                <a16:creationId xmlns:a16="http://schemas.microsoft.com/office/drawing/2014/main" id="{8338F803-0457-6DF3-B1C1-247AB5E0E61F}"/>
              </a:ext>
            </a:extLst>
          </p:cNvPr>
          <p:cNvSpPr txBox="1"/>
          <p:nvPr/>
        </p:nvSpPr>
        <p:spPr>
          <a:xfrm>
            <a:off x="598747" y="1077292"/>
            <a:ext cx="57855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150M</a:t>
            </a:r>
            <a:endParaRPr lang="en-US" sz="1200">
              <a:latin typeface="Century Gothic"/>
            </a:endParaRPr>
          </a:p>
        </p:txBody>
      </p:sp>
      <p:sp>
        <p:nvSpPr>
          <p:cNvPr id="6" name="TextBox 5">
            <a:extLst>
              <a:ext uri="{FF2B5EF4-FFF2-40B4-BE49-F238E27FC236}">
                <a16:creationId xmlns:a16="http://schemas.microsoft.com/office/drawing/2014/main" id="{3B58E985-1C5F-7E9D-1DC8-52B300A5BDE5}"/>
              </a:ext>
            </a:extLst>
          </p:cNvPr>
          <p:cNvSpPr txBox="1"/>
          <p:nvPr/>
        </p:nvSpPr>
        <p:spPr>
          <a:xfrm>
            <a:off x="592602" y="1554947"/>
            <a:ext cx="59084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100M</a:t>
            </a:r>
            <a:endParaRPr lang="en-US" sz="1200">
              <a:latin typeface="Century Gothic"/>
            </a:endParaRPr>
          </a:p>
        </p:txBody>
      </p:sp>
      <p:sp>
        <p:nvSpPr>
          <p:cNvPr id="7" name="TextBox 6">
            <a:extLst>
              <a:ext uri="{FF2B5EF4-FFF2-40B4-BE49-F238E27FC236}">
                <a16:creationId xmlns:a16="http://schemas.microsoft.com/office/drawing/2014/main" id="{9F840D6B-EF92-5DA9-96D8-CC62BBF147A8}"/>
              </a:ext>
            </a:extLst>
          </p:cNvPr>
          <p:cNvSpPr txBox="1"/>
          <p:nvPr/>
        </p:nvSpPr>
        <p:spPr>
          <a:xfrm>
            <a:off x="731059" y="3547419"/>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4</a:t>
            </a:r>
            <a:endParaRPr lang="en-US" sz="1200">
              <a:latin typeface="Century Gothic"/>
            </a:endParaRPr>
          </a:p>
        </p:txBody>
      </p:sp>
      <p:sp>
        <p:nvSpPr>
          <p:cNvPr id="8" name="TextBox 7">
            <a:extLst>
              <a:ext uri="{FF2B5EF4-FFF2-40B4-BE49-F238E27FC236}">
                <a16:creationId xmlns:a16="http://schemas.microsoft.com/office/drawing/2014/main" id="{877646AE-8570-E69C-99F8-A5F1551600F2}"/>
              </a:ext>
            </a:extLst>
          </p:cNvPr>
          <p:cNvSpPr txBox="1"/>
          <p:nvPr/>
        </p:nvSpPr>
        <p:spPr>
          <a:xfrm>
            <a:off x="731059" y="3186713"/>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6</a:t>
            </a:r>
            <a:endParaRPr lang="en-US" sz="1200">
              <a:latin typeface="Century Gothic"/>
            </a:endParaRPr>
          </a:p>
        </p:txBody>
      </p:sp>
      <p:sp>
        <p:nvSpPr>
          <p:cNvPr id="10" name="TextBox 9">
            <a:extLst>
              <a:ext uri="{FF2B5EF4-FFF2-40B4-BE49-F238E27FC236}">
                <a16:creationId xmlns:a16="http://schemas.microsoft.com/office/drawing/2014/main" id="{D3E48BCA-9D72-9385-6D0B-605F17FDAE0E}"/>
              </a:ext>
            </a:extLst>
          </p:cNvPr>
          <p:cNvSpPr txBox="1"/>
          <p:nvPr/>
        </p:nvSpPr>
        <p:spPr>
          <a:xfrm>
            <a:off x="731059" y="2826008"/>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8</a:t>
            </a:r>
          </a:p>
        </p:txBody>
      </p:sp>
      <p:sp>
        <p:nvSpPr>
          <p:cNvPr id="11" name="TextBox 10">
            <a:extLst>
              <a:ext uri="{FF2B5EF4-FFF2-40B4-BE49-F238E27FC236}">
                <a16:creationId xmlns:a16="http://schemas.microsoft.com/office/drawing/2014/main" id="{06F98B2C-7AA5-AFFA-6120-3207C5452235}"/>
              </a:ext>
            </a:extLst>
          </p:cNvPr>
          <p:cNvSpPr txBox="1"/>
          <p:nvPr/>
        </p:nvSpPr>
        <p:spPr>
          <a:xfrm>
            <a:off x="629474" y="2499631"/>
            <a:ext cx="55397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0M</a:t>
            </a:r>
          </a:p>
        </p:txBody>
      </p:sp>
      <p:sp>
        <p:nvSpPr>
          <p:cNvPr id="12" name="TextBox 11">
            <a:extLst>
              <a:ext uri="{FF2B5EF4-FFF2-40B4-BE49-F238E27FC236}">
                <a16:creationId xmlns:a16="http://schemas.microsoft.com/office/drawing/2014/main" id="{88D9D140-2843-609A-FFFC-4DF20DE43F5C}"/>
              </a:ext>
            </a:extLst>
          </p:cNvPr>
          <p:cNvSpPr txBox="1"/>
          <p:nvPr/>
        </p:nvSpPr>
        <p:spPr>
          <a:xfrm>
            <a:off x="724914" y="3908124"/>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a:t>
            </a:r>
            <a:endParaRPr lang="en-US" sz="1200">
              <a:latin typeface="Century Gothic"/>
            </a:endParaRPr>
          </a:p>
        </p:txBody>
      </p:sp>
      <p:sp>
        <p:nvSpPr>
          <p:cNvPr id="13" name="TextBox 12">
            <a:extLst>
              <a:ext uri="{FF2B5EF4-FFF2-40B4-BE49-F238E27FC236}">
                <a16:creationId xmlns:a16="http://schemas.microsoft.com/office/drawing/2014/main" id="{F286F8A6-2071-2915-9A21-D04416B36DA6}"/>
              </a:ext>
            </a:extLst>
          </p:cNvPr>
          <p:cNvSpPr txBox="1"/>
          <p:nvPr/>
        </p:nvSpPr>
        <p:spPr>
          <a:xfrm>
            <a:off x="731059" y="4268830"/>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a:t>
            </a:r>
            <a:endParaRPr lang="en-US" sz="1200">
              <a:latin typeface="Century Gothic"/>
            </a:endParaRPr>
          </a:p>
        </p:txBody>
      </p:sp>
      <p:sp>
        <p:nvSpPr>
          <p:cNvPr id="17" name="TextBox 16">
            <a:extLst>
              <a:ext uri="{FF2B5EF4-FFF2-40B4-BE49-F238E27FC236}">
                <a16:creationId xmlns:a16="http://schemas.microsoft.com/office/drawing/2014/main" id="{DC139ADE-B32B-4E48-1BAE-1EF390A86BF1}"/>
              </a:ext>
            </a:extLst>
          </p:cNvPr>
          <p:cNvSpPr txBox="1"/>
          <p:nvPr/>
        </p:nvSpPr>
        <p:spPr>
          <a:xfrm>
            <a:off x="592602" y="2143211"/>
            <a:ext cx="59084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50M</a:t>
            </a:r>
          </a:p>
        </p:txBody>
      </p:sp>
      <p:sp>
        <p:nvSpPr>
          <p:cNvPr id="3" name="Text Placeholder 3">
            <a:extLst>
              <a:ext uri="{FF2B5EF4-FFF2-40B4-BE49-F238E27FC236}">
                <a16:creationId xmlns:a16="http://schemas.microsoft.com/office/drawing/2014/main" id="{1CE639E0-92A8-F74F-164C-5C86FE335C22}"/>
              </a:ext>
            </a:extLst>
          </p:cNvPr>
          <p:cNvSpPr txBox="1">
            <a:spLocks/>
          </p:cNvSpPr>
          <p:nvPr/>
        </p:nvSpPr>
        <p:spPr>
          <a:xfrm rot="16200000">
            <a:off x="-492444" y="1706341"/>
            <a:ext cx="1843433" cy="555640"/>
          </a:xfrm>
          <a:prstGeom prst="rect">
            <a:avLst/>
          </a:prstGeom>
          <a:solidFill>
            <a:schemeClr val="bg1"/>
          </a:solidFill>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400">
                <a:solidFill>
                  <a:schemeClr val="tx1">
                    <a:lumMod val="75000"/>
                    <a:lumOff val="25000"/>
                  </a:schemeClr>
                </a:solidFill>
                <a:latin typeface="Century Gothic" panose="020F0302020204030204"/>
              </a:rPr>
              <a:t>Evapotranspiration  (mm/day)</a:t>
            </a:r>
            <a:endParaRPr lang="en-US" sz="1400">
              <a:solidFill>
                <a:schemeClr val="tx1">
                  <a:lumMod val="75000"/>
                  <a:lumOff val="25000"/>
                </a:schemeClr>
              </a:solidFill>
              <a:latin typeface="Century Gothic"/>
              <a:cs typeface="Calibri"/>
            </a:endParaRPr>
          </a:p>
        </p:txBody>
      </p:sp>
      <p:sp>
        <p:nvSpPr>
          <p:cNvPr id="18" name="Rectangle 17">
            <a:extLst>
              <a:ext uri="{FF2B5EF4-FFF2-40B4-BE49-F238E27FC236}">
                <a16:creationId xmlns:a16="http://schemas.microsoft.com/office/drawing/2014/main" id="{84C05512-F33F-B8D3-8594-AC1B26E3F18D}"/>
              </a:ext>
            </a:extLst>
          </p:cNvPr>
          <p:cNvSpPr/>
          <p:nvPr/>
        </p:nvSpPr>
        <p:spPr>
          <a:xfrm>
            <a:off x="737377" y="1791927"/>
            <a:ext cx="36871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19" name="Rectangle 18">
            <a:extLst>
              <a:ext uri="{FF2B5EF4-FFF2-40B4-BE49-F238E27FC236}">
                <a16:creationId xmlns:a16="http://schemas.microsoft.com/office/drawing/2014/main" id="{F8335483-AD0D-C808-C406-1716DD02B744}"/>
              </a:ext>
            </a:extLst>
          </p:cNvPr>
          <p:cNvSpPr/>
          <p:nvPr/>
        </p:nvSpPr>
        <p:spPr>
          <a:xfrm>
            <a:off x="712796" y="3266765"/>
            <a:ext cx="172065" cy="1167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23" name="Rectangle 22">
            <a:extLst>
              <a:ext uri="{FF2B5EF4-FFF2-40B4-BE49-F238E27FC236}">
                <a16:creationId xmlns:a16="http://schemas.microsoft.com/office/drawing/2014/main" id="{A8DC7BA4-519B-26BB-F1D9-7B5F7048089F}"/>
              </a:ext>
            </a:extLst>
          </p:cNvPr>
          <p:cNvSpPr/>
          <p:nvPr/>
        </p:nvSpPr>
        <p:spPr>
          <a:xfrm>
            <a:off x="700505" y="4655571"/>
            <a:ext cx="430161" cy="1794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grpSp>
        <p:nvGrpSpPr>
          <p:cNvPr id="22" name="Group 21">
            <a:extLst>
              <a:ext uri="{FF2B5EF4-FFF2-40B4-BE49-F238E27FC236}">
                <a16:creationId xmlns:a16="http://schemas.microsoft.com/office/drawing/2014/main" id="{D9977527-8F30-C5A8-C4B5-8524DF459E35}"/>
              </a:ext>
            </a:extLst>
          </p:cNvPr>
          <p:cNvGrpSpPr/>
          <p:nvPr/>
        </p:nvGrpSpPr>
        <p:grpSpPr>
          <a:xfrm>
            <a:off x="586533" y="4698081"/>
            <a:ext cx="590849" cy="1551855"/>
            <a:chOff x="409094" y="4673500"/>
            <a:chExt cx="590849" cy="1551855"/>
          </a:xfrm>
        </p:grpSpPr>
        <p:sp>
          <p:nvSpPr>
            <p:cNvPr id="14" name="TextBox 13">
              <a:extLst>
                <a:ext uri="{FF2B5EF4-FFF2-40B4-BE49-F238E27FC236}">
                  <a16:creationId xmlns:a16="http://schemas.microsoft.com/office/drawing/2014/main" id="{5D9EAE9F-4DC2-B09F-D7D1-C68E4C68491B}"/>
                </a:ext>
              </a:extLst>
            </p:cNvPr>
            <p:cNvSpPr txBox="1"/>
            <p:nvPr/>
          </p:nvSpPr>
          <p:spPr>
            <a:xfrm>
              <a:off x="409094" y="5310928"/>
              <a:ext cx="59084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0.10</a:t>
              </a:r>
            </a:p>
          </p:txBody>
        </p:sp>
        <p:sp>
          <p:nvSpPr>
            <p:cNvPr id="15" name="TextBox 14">
              <a:extLst>
                <a:ext uri="{FF2B5EF4-FFF2-40B4-BE49-F238E27FC236}">
                  <a16:creationId xmlns:a16="http://schemas.microsoft.com/office/drawing/2014/main" id="{8EBD9AE4-F4C1-9144-13C6-C24EC5BA2A9E}"/>
                </a:ext>
              </a:extLst>
            </p:cNvPr>
            <p:cNvSpPr txBox="1"/>
            <p:nvPr/>
          </p:nvSpPr>
          <p:spPr>
            <a:xfrm>
              <a:off x="427530" y="5629642"/>
              <a:ext cx="55397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0.05</a:t>
              </a:r>
              <a:endParaRPr lang="en-US" sz="1200">
                <a:latin typeface="Century Gothic"/>
              </a:endParaRPr>
            </a:p>
          </p:txBody>
        </p:sp>
        <p:sp>
          <p:nvSpPr>
            <p:cNvPr id="16" name="TextBox 15">
              <a:extLst>
                <a:ext uri="{FF2B5EF4-FFF2-40B4-BE49-F238E27FC236}">
                  <a16:creationId xmlns:a16="http://schemas.microsoft.com/office/drawing/2014/main" id="{3C72E533-3723-62C8-E944-AC65F8A4B265}"/>
                </a:ext>
              </a:extLst>
            </p:cNvPr>
            <p:cNvSpPr txBox="1"/>
            <p:nvPr/>
          </p:nvSpPr>
          <p:spPr>
            <a:xfrm>
              <a:off x="482836" y="5948356"/>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a:t>
              </a:r>
            </a:p>
          </p:txBody>
        </p:sp>
        <p:sp>
          <p:nvSpPr>
            <p:cNvPr id="20" name="TextBox 19">
              <a:extLst>
                <a:ext uri="{FF2B5EF4-FFF2-40B4-BE49-F238E27FC236}">
                  <a16:creationId xmlns:a16="http://schemas.microsoft.com/office/drawing/2014/main" id="{EA8DA7AE-4B84-68AC-2A48-AB606FDF0598}"/>
                </a:ext>
              </a:extLst>
            </p:cNvPr>
            <p:cNvSpPr txBox="1"/>
            <p:nvPr/>
          </p:nvSpPr>
          <p:spPr>
            <a:xfrm>
              <a:off x="409094" y="4992214"/>
              <a:ext cx="59084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0.15</a:t>
              </a:r>
            </a:p>
          </p:txBody>
        </p:sp>
        <p:sp>
          <p:nvSpPr>
            <p:cNvPr id="21" name="TextBox 20">
              <a:extLst>
                <a:ext uri="{FF2B5EF4-FFF2-40B4-BE49-F238E27FC236}">
                  <a16:creationId xmlns:a16="http://schemas.microsoft.com/office/drawing/2014/main" id="{2C33CA57-A669-01E1-7473-749B71C06A38}"/>
                </a:ext>
              </a:extLst>
            </p:cNvPr>
            <p:cNvSpPr txBox="1"/>
            <p:nvPr/>
          </p:nvSpPr>
          <p:spPr>
            <a:xfrm>
              <a:off x="409094" y="4673500"/>
              <a:ext cx="59084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0.20</a:t>
              </a:r>
            </a:p>
          </p:txBody>
        </p:sp>
      </p:grpSp>
    </p:spTree>
    <p:extLst>
      <p:ext uri="{BB962C8B-B14F-4D97-AF65-F5344CB8AC3E}">
        <p14:creationId xmlns:p14="http://schemas.microsoft.com/office/powerpoint/2010/main" val="1766778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Chart, line chart&#10;&#10;Description automatically generated">
            <a:extLst>
              <a:ext uri="{FF2B5EF4-FFF2-40B4-BE49-F238E27FC236}">
                <a16:creationId xmlns:a16="http://schemas.microsoft.com/office/drawing/2014/main" id="{3855753F-83BD-B623-ACA6-BA8E2B4F9F8C}"/>
              </a:ext>
            </a:extLst>
          </p:cNvPr>
          <p:cNvPicPr>
            <a:picLocks noChangeAspect="1"/>
          </p:cNvPicPr>
          <p:nvPr/>
        </p:nvPicPr>
        <p:blipFill rotWithShape="1">
          <a:blip r:embed="rId3"/>
          <a:srcRect l="3880" t="8225" r="13968" b="3907"/>
          <a:stretch/>
        </p:blipFill>
        <p:spPr>
          <a:xfrm>
            <a:off x="1475009" y="889612"/>
            <a:ext cx="8920165" cy="5373892"/>
          </a:xfrm>
          <a:prstGeom prst="rect">
            <a:avLst/>
          </a:prstGeom>
        </p:spPr>
      </p:pic>
      <p:sp>
        <p:nvSpPr>
          <p:cNvPr id="18" name="Rectangle 17">
            <a:extLst>
              <a:ext uri="{FF2B5EF4-FFF2-40B4-BE49-F238E27FC236}">
                <a16:creationId xmlns:a16="http://schemas.microsoft.com/office/drawing/2014/main" id="{84C05512-F33F-B8D3-8594-AC1B26E3F18D}"/>
              </a:ext>
            </a:extLst>
          </p:cNvPr>
          <p:cNvSpPr/>
          <p:nvPr/>
        </p:nvSpPr>
        <p:spPr>
          <a:xfrm>
            <a:off x="1055992" y="1020520"/>
            <a:ext cx="396931" cy="3372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In Situ Time Series</a:t>
            </a:r>
          </a:p>
        </p:txBody>
      </p:sp>
      <p:sp>
        <p:nvSpPr>
          <p:cNvPr id="31" name="Text Placeholder 3">
            <a:extLst>
              <a:ext uri="{FF2B5EF4-FFF2-40B4-BE49-F238E27FC236}">
                <a16:creationId xmlns:a16="http://schemas.microsoft.com/office/drawing/2014/main" id="{6AD46AD7-3560-9597-8ABB-94741693B36E}"/>
              </a:ext>
            </a:extLst>
          </p:cNvPr>
          <p:cNvSpPr txBox="1">
            <a:spLocks/>
          </p:cNvSpPr>
          <p:nvPr/>
        </p:nvSpPr>
        <p:spPr>
          <a:xfrm rot="16200000">
            <a:off x="7370" y="3542206"/>
            <a:ext cx="1498014" cy="599606"/>
          </a:xfrm>
          <a:prstGeom prst="rect">
            <a:avLst/>
          </a:prstGeom>
          <a:solidFill>
            <a:schemeClr val="bg1"/>
          </a:solidFill>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a:solidFill>
                  <a:schemeClr val="tx1">
                    <a:lumMod val="75000"/>
                    <a:lumOff val="25000"/>
                  </a:schemeClr>
                </a:solidFill>
                <a:latin typeface="Century Gothic" panose="020F0302020204030204"/>
              </a:rPr>
              <a:t>Snow Depth</a:t>
            </a:r>
            <a:endParaRPr lang="en-US">
              <a:solidFill>
                <a:schemeClr val="tx1">
                  <a:lumMod val="75000"/>
                  <a:lumOff val="25000"/>
                </a:schemeClr>
              </a:solidFill>
              <a:latin typeface="Century Gothic"/>
              <a:cs typeface="Calibri" panose="020F0502020204030204"/>
            </a:endParaRPr>
          </a:p>
          <a:p>
            <a:pPr marL="0" indent="0" algn="ctr">
              <a:lnSpc>
                <a:spcPct val="100000"/>
              </a:lnSpc>
              <a:spcBef>
                <a:spcPts val="0"/>
              </a:spcBef>
              <a:buNone/>
            </a:pPr>
            <a:r>
              <a:rPr lang="en-US" sz="1600">
                <a:solidFill>
                  <a:schemeClr val="tx1">
                    <a:lumMod val="75000"/>
                    <a:lumOff val="25000"/>
                  </a:schemeClr>
                </a:solidFill>
                <a:latin typeface="Century Gothic"/>
              </a:rPr>
              <a:t>(in)</a:t>
            </a:r>
          </a:p>
        </p:txBody>
      </p:sp>
      <p:sp>
        <p:nvSpPr>
          <p:cNvPr id="32" name="Text Placeholder 3">
            <a:extLst>
              <a:ext uri="{FF2B5EF4-FFF2-40B4-BE49-F238E27FC236}">
                <a16:creationId xmlns:a16="http://schemas.microsoft.com/office/drawing/2014/main" id="{CCAEED26-EA16-6BD7-2ED8-A89CFBB20F4D}"/>
              </a:ext>
            </a:extLst>
          </p:cNvPr>
          <p:cNvSpPr txBox="1">
            <a:spLocks/>
          </p:cNvSpPr>
          <p:nvPr/>
        </p:nvSpPr>
        <p:spPr>
          <a:xfrm rot="16200000">
            <a:off x="-99298" y="5168446"/>
            <a:ext cx="1618441" cy="475463"/>
          </a:xfrm>
          <a:prstGeom prst="rect">
            <a:avLst/>
          </a:prstGeom>
          <a:solidFill>
            <a:schemeClr val="bg1"/>
          </a:solidFill>
        </p:spPr>
        <p:txBody>
          <a:bodyPr lIns="91440" tIns="45720" rIns="91440" bIns="4572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a:solidFill>
                  <a:schemeClr val="tx1">
                    <a:lumMod val="75000"/>
                    <a:lumOff val="25000"/>
                  </a:schemeClr>
                </a:solidFill>
                <a:latin typeface="Century Gothic" panose="020F0302020204030204"/>
              </a:rPr>
              <a:t>Max/Min Temp</a:t>
            </a:r>
          </a:p>
          <a:p>
            <a:pPr marL="0" indent="0" algn="ctr">
              <a:lnSpc>
                <a:spcPct val="100000"/>
              </a:lnSpc>
              <a:spcBef>
                <a:spcPts val="0"/>
              </a:spcBef>
              <a:buNone/>
            </a:pPr>
            <a:r>
              <a:rPr lang="en-US" sz="1600">
                <a:solidFill>
                  <a:schemeClr val="tx1">
                    <a:lumMod val="75000"/>
                    <a:lumOff val="25000"/>
                  </a:schemeClr>
                </a:solidFill>
                <a:latin typeface="Century Gothic" panose="020F0302020204030204"/>
              </a:rPr>
              <a:t>(F)</a:t>
            </a:r>
          </a:p>
        </p:txBody>
      </p:sp>
      <p:cxnSp>
        <p:nvCxnSpPr>
          <p:cNvPr id="34" name="Straight Arrow Connector 33">
            <a:extLst>
              <a:ext uri="{FF2B5EF4-FFF2-40B4-BE49-F238E27FC236}">
                <a16:creationId xmlns:a16="http://schemas.microsoft.com/office/drawing/2014/main" id="{ADBECD98-D138-2945-80B4-C04EB8C418B8}"/>
              </a:ext>
            </a:extLst>
          </p:cNvPr>
          <p:cNvCxnSpPr>
            <a:cxnSpLocks/>
          </p:cNvCxnSpPr>
          <p:nvPr/>
        </p:nvCxnSpPr>
        <p:spPr>
          <a:xfrm>
            <a:off x="1489164" y="889611"/>
            <a:ext cx="0" cy="5373894"/>
          </a:xfrm>
          <a:prstGeom prst="straightConnector1">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2301E7-1E37-1432-F6F4-A7523CCAB6EC}"/>
              </a:ext>
            </a:extLst>
          </p:cNvPr>
          <p:cNvCxnSpPr>
            <a:cxnSpLocks/>
          </p:cNvCxnSpPr>
          <p:nvPr/>
        </p:nvCxnSpPr>
        <p:spPr>
          <a:xfrm flipH="1" flipV="1">
            <a:off x="1460113" y="6263505"/>
            <a:ext cx="8958813" cy="1"/>
          </a:xfrm>
          <a:prstGeom prst="straightConnector1">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EE4900-2454-EFD4-90CD-A44AB7DDB6D1}"/>
              </a:ext>
            </a:extLst>
          </p:cNvPr>
          <p:cNvSpPr txBox="1"/>
          <p:nvPr/>
        </p:nvSpPr>
        <p:spPr>
          <a:xfrm>
            <a:off x="1725566"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2012</a:t>
            </a:r>
            <a:endParaRPr lang="en-US" sz="1200">
              <a:latin typeface="Century Gothic"/>
            </a:endParaRPr>
          </a:p>
        </p:txBody>
      </p:sp>
      <p:sp>
        <p:nvSpPr>
          <p:cNvPr id="43" name="TextBox 42">
            <a:extLst>
              <a:ext uri="{FF2B5EF4-FFF2-40B4-BE49-F238E27FC236}">
                <a16:creationId xmlns:a16="http://schemas.microsoft.com/office/drawing/2014/main" id="{79BEC39A-33B9-7685-A343-565041AF34A5}"/>
              </a:ext>
            </a:extLst>
          </p:cNvPr>
          <p:cNvSpPr txBox="1"/>
          <p:nvPr/>
        </p:nvSpPr>
        <p:spPr>
          <a:xfrm>
            <a:off x="3478356"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2014</a:t>
            </a:r>
            <a:endParaRPr lang="en-US">
              <a:latin typeface="Century Gothic"/>
            </a:endParaRPr>
          </a:p>
        </p:txBody>
      </p:sp>
      <p:sp>
        <p:nvSpPr>
          <p:cNvPr id="44" name="TextBox 43">
            <a:extLst>
              <a:ext uri="{FF2B5EF4-FFF2-40B4-BE49-F238E27FC236}">
                <a16:creationId xmlns:a16="http://schemas.microsoft.com/office/drawing/2014/main" id="{93FF6F00-6D38-7899-CE16-EC8AD8AF81BF}"/>
              </a:ext>
            </a:extLst>
          </p:cNvPr>
          <p:cNvSpPr txBox="1"/>
          <p:nvPr/>
        </p:nvSpPr>
        <p:spPr>
          <a:xfrm>
            <a:off x="2597257"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2013</a:t>
            </a:r>
            <a:endParaRPr lang="en-US">
              <a:latin typeface="Century Gothic"/>
            </a:endParaRPr>
          </a:p>
        </p:txBody>
      </p:sp>
      <p:sp>
        <p:nvSpPr>
          <p:cNvPr id="45" name="TextBox 44">
            <a:extLst>
              <a:ext uri="{FF2B5EF4-FFF2-40B4-BE49-F238E27FC236}">
                <a16:creationId xmlns:a16="http://schemas.microsoft.com/office/drawing/2014/main" id="{556C9ACF-C77A-1569-311E-E212E44422FA}"/>
              </a:ext>
            </a:extLst>
          </p:cNvPr>
          <p:cNvSpPr txBox="1"/>
          <p:nvPr/>
        </p:nvSpPr>
        <p:spPr>
          <a:xfrm>
            <a:off x="5221739"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2016</a:t>
            </a:r>
            <a:endParaRPr lang="en-US" sz="1200">
              <a:latin typeface="Century Gothic"/>
            </a:endParaRPr>
          </a:p>
        </p:txBody>
      </p:sp>
      <p:sp>
        <p:nvSpPr>
          <p:cNvPr id="46" name="TextBox 45">
            <a:extLst>
              <a:ext uri="{FF2B5EF4-FFF2-40B4-BE49-F238E27FC236}">
                <a16:creationId xmlns:a16="http://schemas.microsoft.com/office/drawing/2014/main" id="{F812CB68-AF17-11B9-A8BC-A775B5E3A200}"/>
              </a:ext>
            </a:extLst>
          </p:cNvPr>
          <p:cNvSpPr txBox="1"/>
          <p:nvPr/>
        </p:nvSpPr>
        <p:spPr>
          <a:xfrm>
            <a:off x="4350048"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2015</a:t>
            </a:r>
            <a:endParaRPr lang="en-US" sz="1200">
              <a:latin typeface="Century Gothic"/>
            </a:endParaRPr>
          </a:p>
        </p:txBody>
      </p:sp>
      <p:sp>
        <p:nvSpPr>
          <p:cNvPr id="47" name="TextBox 46">
            <a:extLst>
              <a:ext uri="{FF2B5EF4-FFF2-40B4-BE49-F238E27FC236}">
                <a16:creationId xmlns:a16="http://schemas.microsoft.com/office/drawing/2014/main" id="{321C97B3-0FF5-4D6A-4591-BF2CED171489}"/>
              </a:ext>
            </a:extLst>
          </p:cNvPr>
          <p:cNvSpPr txBox="1"/>
          <p:nvPr/>
        </p:nvSpPr>
        <p:spPr>
          <a:xfrm>
            <a:off x="7846221"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2019</a:t>
            </a:r>
            <a:endParaRPr lang="en-US" sz="1200">
              <a:latin typeface="Century Gothic"/>
            </a:endParaRPr>
          </a:p>
        </p:txBody>
      </p:sp>
      <p:sp>
        <p:nvSpPr>
          <p:cNvPr id="48" name="TextBox 47">
            <a:extLst>
              <a:ext uri="{FF2B5EF4-FFF2-40B4-BE49-F238E27FC236}">
                <a16:creationId xmlns:a16="http://schemas.microsoft.com/office/drawing/2014/main" id="{F8F6A490-C105-FE11-A102-637EB9A536A2}"/>
              </a:ext>
            </a:extLst>
          </p:cNvPr>
          <p:cNvSpPr txBox="1"/>
          <p:nvPr/>
        </p:nvSpPr>
        <p:spPr>
          <a:xfrm>
            <a:off x="6974530"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2018</a:t>
            </a:r>
            <a:endParaRPr lang="en-US" sz="1200">
              <a:latin typeface="Century Gothic"/>
            </a:endParaRPr>
          </a:p>
        </p:txBody>
      </p:sp>
      <p:sp>
        <p:nvSpPr>
          <p:cNvPr id="49" name="TextBox 48">
            <a:extLst>
              <a:ext uri="{FF2B5EF4-FFF2-40B4-BE49-F238E27FC236}">
                <a16:creationId xmlns:a16="http://schemas.microsoft.com/office/drawing/2014/main" id="{F8CA7FDE-1118-D9C7-C523-5925854F74A1}"/>
              </a:ext>
            </a:extLst>
          </p:cNvPr>
          <p:cNvSpPr txBox="1"/>
          <p:nvPr/>
        </p:nvSpPr>
        <p:spPr>
          <a:xfrm>
            <a:off x="6093431"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2017</a:t>
            </a:r>
            <a:endParaRPr lang="en-US" sz="1200">
              <a:latin typeface="Century Gothic"/>
            </a:endParaRPr>
          </a:p>
        </p:txBody>
      </p:sp>
      <p:sp>
        <p:nvSpPr>
          <p:cNvPr id="51" name="TextBox 50">
            <a:extLst>
              <a:ext uri="{FF2B5EF4-FFF2-40B4-BE49-F238E27FC236}">
                <a16:creationId xmlns:a16="http://schemas.microsoft.com/office/drawing/2014/main" id="{208A5324-BC62-D70A-93D5-1CFE0B50F2D2}"/>
              </a:ext>
            </a:extLst>
          </p:cNvPr>
          <p:cNvSpPr txBox="1"/>
          <p:nvPr/>
        </p:nvSpPr>
        <p:spPr>
          <a:xfrm>
            <a:off x="8717913"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2020</a:t>
            </a:r>
            <a:endParaRPr lang="en-US" sz="1200">
              <a:latin typeface="Century Gothic"/>
            </a:endParaRPr>
          </a:p>
        </p:txBody>
      </p:sp>
      <p:grpSp>
        <p:nvGrpSpPr>
          <p:cNvPr id="25" name="Group 24">
            <a:extLst>
              <a:ext uri="{FF2B5EF4-FFF2-40B4-BE49-F238E27FC236}">
                <a16:creationId xmlns:a16="http://schemas.microsoft.com/office/drawing/2014/main" id="{4EFF1F34-86D7-6BEE-FF74-CBA23989FD66}"/>
              </a:ext>
            </a:extLst>
          </p:cNvPr>
          <p:cNvGrpSpPr/>
          <p:nvPr/>
        </p:nvGrpSpPr>
        <p:grpSpPr>
          <a:xfrm>
            <a:off x="1009618" y="926773"/>
            <a:ext cx="450495" cy="1896893"/>
            <a:chOff x="456435" y="870329"/>
            <a:chExt cx="553977" cy="1906301"/>
          </a:xfrm>
        </p:grpSpPr>
        <p:sp>
          <p:nvSpPr>
            <p:cNvPr id="5" name="TextBox 4">
              <a:extLst>
                <a:ext uri="{FF2B5EF4-FFF2-40B4-BE49-F238E27FC236}">
                  <a16:creationId xmlns:a16="http://schemas.microsoft.com/office/drawing/2014/main" id="{8338F803-0457-6DF3-B1C1-247AB5E0E61F}"/>
                </a:ext>
              </a:extLst>
            </p:cNvPr>
            <p:cNvSpPr txBox="1"/>
            <p:nvPr/>
          </p:nvSpPr>
          <p:spPr>
            <a:xfrm>
              <a:off x="489360" y="870329"/>
              <a:ext cx="49389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30</a:t>
              </a:r>
              <a:endParaRPr lang="en-US">
                <a:latin typeface="Century Gothic"/>
              </a:endParaRPr>
            </a:p>
          </p:txBody>
        </p:sp>
        <p:sp>
          <p:nvSpPr>
            <p:cNvPr id="6" name="TextBox 5">
              <a:extLst>
                <a:ext uri="{FF2B5EF4-FFF2-40B4-BE49-F238E27FC236}">
                  <a16:creationId xmlns:a16="http://schemas.microsoft.com/office/drawing/2014/main" id="{3B58E985-1C5F-7E9D-1DC8-52B300A5BDE5}"/>
                </a:ext>
              </a:extLst>
            </p:cNvPr>
            <p:cNvSpPr txBox="1"/>
            <p:nvPr/>
          </p:nvSpPr>
          <p:spPr>
            <a:xfrm>
              <a:off x="489360" y="1416565"/>
              <a:ext cx="48736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20</a:t>
              </a:r>
              <a:endParaRPr lang="en-US" sz="1200">
                <a:latin typeface="Century Gothic"/>
              </a:endParaRPr>
            </a:p>
          </p:txBody>
        </p:sp>
        <p:sp>
          <p:nvSpPr>
            <p:cNvPr id="11" name="TextBox 10">
              <a:extLst>
                <a:ext uri="{FF2B5EF4-FFF2-40B4-BE49-F238E27FC236}">
                  <a16:creationId xmlns:a16="http://schemas.microsoft.com/office/drawing/2014/main" id="{06F98B2C-7AA5-AFFA-6120-3207C5452235}"/>
                </a:ext>
              </a:extLst>
            </p:cNvPr>
            <p:cNvSpPr txBox="1"/>
            <p:nvPr/>
          </p:nvSpPr>
          <p:spPr>
            <a:xfrm>
              <a:off x="456435" y="2499631"/>
              <a:ext cx="55397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a:t>
              </a:r>
            </a:p>
          </p:txBody>
        </p:sp>
        <p:sp>
          <p:nvSpPr>
            <p:cNvPr id="17" name="TextBox 16">
              <a:extLst>
                <a:ext uri="{FF2B5EF4-FFF2-40B4-BE49-F238E27FC236}">
                  <a16:creationId xmlns:a16="http://schemas.microsoft.com/office/drawing/2014/main" id="{DC139ADE-B32B-4E48-1BAE-1EF390A86BF1}"/>
                </a:ext>
              </a:extLst>
            </p:cNvPr>
            <p:cNvSpPr txBox="1"/>
            <p:nvPr/>
          </p:nvSpPr>
          <p:spPr>
            <a:xfrm>
              <a:off x="489360" y="1962802"/>
              <a:ext cx="48736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10</a:t>
              </a:r>
            </a:p>
          </p:txBody>
        </p:sp>
      </p:grpSp>
      <p:sp>
        <p:nvSpPr>
          <p:cNvPr id="3" name="Text Placeholder 3">
            <a:extLst>
              <a:ext uri="{FF2B5EF4-FFF2-40B4-BE49-F238E27FC236}">
                <a16:creationId xmlns:a16="http://schemas.microsoft.com/office/drawing/2014/main" id="{1CE639E0-92A8-F74F-164C-5C86FE335C22}"/>
              </a:ext>
            </a:extLst>
          </p:cNvPr>
          <p:cNvSpPr txBox="1">
            <a:spLocks/>
          </p:cNvSpPr>
          <p:nvPr/>
        </p:nvSpPr>
        <p:spPr>
          <a:xfrm rot="16200000">
            <a:off x="-192644" y="1508785"/>
            <a:ext cx="1843433" cy="555640"/>
          </a:xfrm>
          <a:prstGeom prst="rect">
            <a:avLst/>
          </a:prstGeom>
          <a:solidFill>
            <a:schemeClr val="bg1"/>
          </a:solidFill>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1400">
                <a:solidFill>
                  <a:schemeClr val="tx1">
                    <a:lumMod val="75000"/>
                    <a:lumOff val="25000"/>
                  </a:schemeClr>
                </a:solidFill>
                <a:latin typeface="Century Gothic" panose="020F0302020204030204"/>
              </a:rPr>
              <a:t>Precipitation</a:t>
            </a:r>
            <a:endParaRPr lang="en-US" sz="1400">
              <a:solidFill>
                <a:schemeClr val="tx1">
                  <a:lumMod val="75000"/>
                  <a:lumOff val="25000"/>
                </a:schemeClr>
              </a:solidFill>
              <a:latin typeface="Century Gothic"/>
              <a:cs typeface="Calibri"/>
            </a:endParaRPr>
          </a:p>
          <a:p>
            <a:pPr marL="0" indent="0" algn="ctr">
              <a:lnSpc>
                <a:spcPct val="100000"/>
              </a:lnSpc>
              <a:spcBef>
                <a:spcPts val="0"/>
              </a:spcBef>
              <a:buNone/>
            </a:pPr>
            <a:r>
              <a:rPr lang="en-US" sz="1400">
                <a:solidFill>
                  <a:schemeClr val="tx1">
                    <a:lumMod val="75000"/>
                    <a:lumOff val="25000"/>
                  </a:schemeClr>
                </a:solidFill>
                <a:latin typeface="Century Gothic" panose="020F0302020204030204"/>
              </a:rPr>
              <a:t> (in/year)</a:t>
            </a:r>
            <a:endParaRPr lang="en-US" sz="1400">
              <a:solidFill>
                <a:schemeClr val="tx1">
                  <a:lumMod val="75000"/>
                  <a:lumOff val="25000"/>
                </a:schemeClr>
              </a:solidFill>
              <a:latin typeface="Century Gothic"/>
              <a:cs typeface="Calibri"/>
            </a:endParaRPr>
          </a:p>
        </p:txBody>
      </p:sp>
      <p:sp>
        <p:nvSpPr>
          <p:cNvPr id="19" name="Rectangle 18">
            <a:extLst>
              <a:ext uri="{FF2B5EF4-FFF2-40B4-BE49-F238E27FC236}">
                <a16:creationId xmlns:a16="http://schemas.microsoft.com/office/drawing/2014/main" id="{F8335483-AD0D-C808-C406-1716DD02B744}"/>
              </a:ext>
            </a:extLst>
          </p:cNvPr>
          <p:cNvSpPr/>
          <p:nvPr/>
        </p:nvSpPr>
        <p:spPr>
          <a:xfrm>
            <a:off x="1012596" y="3266765"/>
            <a:ext cx="172065" cy="1167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23" name="Rectangle 22">
            <a:extLst>
              <a:ext uri="{FF2B5EF4-FFF2-40B4-BE49-F238E27FC236}">
                <a16:creationId xmlns:a16="http://schemas.microsoft.com/office/drawing/2014/main" id="{A8DC7BA4-519B-26BB-F1D9-7B5F7048089F}"/>
              </a:ext>
            </a:extLst>
          </p:cNvPr>
          <p:cNvSpPr/>
          <p:nvPr/>
        </p:nvSpPr>
        <p:spPr>
          <a:xfrm>
            <a:off x="1009713" y="4533275"/>
            <a:ext cx="430161" cy="1860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endParaRPr>
          </a:p>
        </p:txBody>
      </p:sp>
      <p:sp>
        <p:nvSpPr>
          <p:cNvPr id="24" name="TextBox 23">
            <a:extLst>
              <a:ext uri="{FF2B5EF4-FFF2-40B4-BE49-F238E27FC236}">
                <a16:creationId xmlns:a16="http://schemas.microsoft.com/office/drawing/2014/main" id="{EB970758-3C80-140A-B80E-B88CDC0E8688}"/>
              </a:ext>
            </a:extLst>
          </p:cNvPr>
          <p:cNvSpPr txBox="1"/>
          <p:nvPr/>
        </p:nvSpPr>
        <p:spPr>
          <a:xfrm>
            <a:off x="9589604" y="6263505"/>
            <a:ext cx="546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2021</a:t>
            </a:r>
            <a:endParaRPr lang="en-US" sz="1200">
              <a:latin typeface="Century Gothic"/>
            </a:endParaRPr>
          </a:p>
        </p:txBody>
      </p:sp>
      <p:grpSp>
        <p:nvGrpSpPr>
          <p:cNvPr id="27" name="Group 26">
            <a:extLst>
              <a:ext uri="{FF2B5EF4-FFF2-40B4-BE49-F238E27FC236}">
                <a16:creationId xmlns:a16="http://schemas.microsoft.com/office/drawing/2014/main" id="{C9B4ACCD-35C6-2E38-F53E-0FB045EE3107}"/>
              </a:ext>
            </a:extLst>
          </p:cNvPr>
          <p:cNvGrpSpPr/>
          <p:nvPr/>
        </p:nvGrpSpPr>
        <p:grpSpPr>
          <a:xfrm>
            <a:off x="1005899" y="2835416"/>
            <a:ext cx="449511" cy="1766858"/>
            <a:chOff x="1421681" y="2731934"/>
            <a:chExt cx="449511" cy="1766858"/>
          </a:xfrm>
        </p:grpSpPr>
        <p:sp>
          <p:nvSpPr>
            <p:cNvPr id="7" name="TextBox 6">
              <a:extLst>
                <a:ext uri="{FF2B5EF4-FFF2-40B4-BE49-F238E27FC236}">
                  <a16:creationId xmlns:a16="http://schemas.microsoft.com/office/drawing/2014/main" id="{9F840D6B-EF92-5DA9-96D8-CC62BBF147A8}"/>
                </a:ext>
              </a:extLst>
            </p:cNvPr>
            <p:cNvSpPr txBox="1"/>
            <p:nvPr/>
          </p:nvSpPr>
          <p:spPr>
            <a:xfrm>
              <a:off x="1427826" y="3622086"/>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4</a:t>
              </a:r>
              <a:endParaRPr lang="en-US" sz="1200">
                <a:latin typeface="Century Gothic"/>
              </a:endParaRPr>
            </a:p>
          </p:txBody>
        </p:sp>
        <p:sp>
          <p:nvSpPr>
            <p:cNvPr id="8" name="TextBox 7">
              <a:extLst>
                <a:ext uri="{FF2B5EF4-FFF2-40B4-BE49-F238E27FC236}">
                  <a16:creationId xmlns:a16="http://schemas.microsoft.com/office/drawing/2014/main" id="{877646AE-8570-E69C-99F8-A5F1551600F2}"/>
                </a:ext>
              </a:extLst>
            </p:cNvPr>
            <p:cNvSpPr txBox="1"/>
            <p:nvPr/>
          </p:nvSpPr>
          <p:spPr>
            <a:xfrm>
              <a:off x="1427826" y="3331641"/>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6</a:t>
              </a:r>
              <a:endParaRPr lang="en-US" sz="1200">
                <a:latin typeface="Century Gothic"/>
              </a:endParaRPr>
            </a:p>
          </p:txBody>
        </p:sp>
        <p:sp>
          <p:nvSpPr>
            <p:cNvPr id="10" name="TextBox 9">
              <a:extLst>
                <a:ext uri="{FF2B5EF4-FFF2-40B4-BE49-F238E27FC236}">
                  <a16:creationId xmlns:a16="http://schemas.microsoft.com/office/drawing/2014/main" id="{D3E48BCA-9D72-9385-6D0B-605F17FDAE0E}"/>
                </a:ext>
              </a:extLst>
            </p:cNvPr>
            <p:cNvSpPr txBox="1"/>
            <p:nvPr/>
          </p:nvSpPr>
          <p:spPr>
            <a:xfrm>
              <a:off x="1427826" y="3031787"/>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8</a:t>
              </a:r>
            </a:p>
          </p:txBody>
        </p:sp>
        <p:sp>
          <p:nvSpPr>
            <p:cNvPr id="12" name="TextBox 11">
              <a:extLst>
                <a:ext uri="{FF2B5EF4-FFF2-40B4-BE49-F238E27FC236}">
                  <a16:creationId xmlns:a16="http://schemas.microsoft.com/office/drawing/2014/main" id="{88D9D140-2843-609A-FFFC-4DF20DE43F5C}"/>
                </a:ext>
              </a:extLst>
            </p:cNvPr>
            <p:cNvSpPr txBox="1"/>
            <p:nvPr/>
          </p:nvSpPr>
          <p:spPr>
            <a:xfrm>
              <a:off x="1421681" y="3921940"/>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a:t>
              </a:r>
              <a:endParaRPr lang="en-US" sz="1200">
                <a:latin typeface="Century Gothic"/>
              </a:endParaRPr>
            </a:p>
          </p:txBody>
        </p:sp>
        <p:sp>
          <p:nvSpPr>
            <p:cNvPr id="13" name="TextBox 12">
              <a:extLst>
                <a:ext uri="{FF2B5EF4-FFF2-40B4-BE49-F238E27FC236}">
                  <a16:creationId xmlns:a16="http://schemas.microsoft.com/office/drawing/2014/main" id="{F286F8A6-2071-2915-9A21-D04416B36DA6}"/>
                </a:ext>
              </a:extLst>
            </p:cNvPr>
            <p:cNvSpPr txBox="1"/>
            <p:nvPr/>
          </p:nvSpPr>
          <p:spPr>
            <a:xfrm>
              <a:off x="1427826" y="4221793"/>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a:t>
              </a:r>
              <a:endParaRPr lang="en-US" sz="1200">
                <a:latin typeface="Century Gothic"/>
              </a:endParaRPr>
            </a:p>
          </p:txBody>
        </p:sp>
        <p:sp>
          <p:nvSpPr>
            <p:cNvPr id="26" name="TextBox 25">
              <a:extLst>
                <a:ext uri="{FF2B5EF4-FFF2-40B4-BE49-F238E27FC236}">
                  <a16:creationId xmlns:a16="http://schemas.microsoft.com/office/drawing/2014/main" id="{30714F50-B131-7F2E-7EDA-EDCA265DA87A}"/>
                </a:ext>
              </a:extLst>
            </p:cNvPr>
            <p:cNvSpPr txBox="1"/>
            <p:nvPr/>
          </p:nvSpPr>
          <p:spPr>
            <a:xfrm>
              <a:off x="1427826" y="2731934"/>
              <a:ext cx="44336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10</a:t>
              </a:r>
            </a:p>
          </p:txBody>
        </p:sp>
      </p:grpSp>
      <p:grpSp>
        <p:nvGrpSpPr>
          <p:cNvPr id="30" name="Group 29">
            <a:extLst>
              <a:ext uri="{FF2B5EF4-FFF2-40B4-BE49-F238E27FC236}">
                <a16:creationId xmlns:a16="http://schemas.microsoft.com/office/drawing/2014/main" id="{63BCD284-C67F-AB00-576B-207DEF1CBABE}"/>
              </a:ext>
            </a:extLst>
          </p:cNvPr>
          <p:cNvGrpSpPr/>
          <p:nvPr/>
        </p:nvGrpSpPr>
        <p:grpSpPr>
          <a:xfrm>
            <a:off x="1006612" y="4671741"/>
            <a:ext cx="506182" cy="1662862"/>
            <a:chOff x="999059" y="4728185"/>
            <a:chExt cx="590849" cy="1662862"/>
          </a:xfrm>
        </p:grpSpPr>
        <p:sp>
          <p:nvSpPr>
            <p:cNvPr id="14" name="TextBox 13">
              <a:extLst>
                <a:ext uri="{FF2B5EF4-FFF2-40B4-BE49-F238E27FC236}">
                  <a16:creationId xmlns:a16="http://schemas.microsoft.com/office/drawing/2014/main" id="{5D9EAE9F-4DC2-B09F-D7D1-C68E4C68491B}"/>
                </a:ext>
              </a:extLst>
            </p:cNvPr>
            <p:cNvSpPr txBox="1"/>
            <p:nvPr/>
          </p:nvSpPr>
          <p:spPr>
            <a:xfrm>
              <a:off x="999059" y="5561584"/>
              <a:ext cx="5908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20</a:t>
              </a:r>
            </a:p>
          </p:txBody>
        </p:sp>
        <p:sp>
          <p:nvSpPr>
            <p:cNvPr id="15" name="TextBox 14">
              <a:extLst>
                <a:ext uri="{FF2B5EF4-FFF2-40B4-BE49-F238E27FC236}">
                  <a16:creationId xmlns:a16="http://schemas.microsoft.com/office/drawing/2014/main" id="{8EBD9AE4-F4C1-9144-13C6-C24EC5BA2A9E}"/>
                </a:ext>
              </a:extLst>
            </p:cNvPr>
            <p:cNvSpPr txBox="1"/>
            <p:nvPr/>
          </p:nvSpPr>
          <p:spPr>
            <a:xfrm>
              <a:off x="1017874" y="5842520"/>
              <a:ext cx="5539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10</a:t>
              </a:r>
              <a:endParaRPr lang="en-US" sz="1200">
                <a:latin typeface="Century Gothic"/>
              </a:endParaRPr>
            </a:p>
          </p:txBody>
        </p:sp>
        <p:sp>
          <p:nvSpPr>
            <p:cNvPr id="16" name="TextBox 15">
              <a:extLst>
                <a:ext uri="{FF2B5EF4-FFF2-40B4-BE49-F238E27FC236}">
                  <a16:creationId xmlns:a16="http://schemas.microsoft.com/office/drawing/2014/main" id="{3C72E533-3723-62C8-E944-AC65F8A4B265}"/>
                </a:ext>
              </a:extLst>
            </p:cNvPr>
            <p:cNvSpPr txBox="1"/>
            <p:nvPr/>
          </p:nvSpPr>
          <p:spPr>
            <a:xfrm>
              <a:off x="1074318" y="6114048"/>
              <a:ext cx="443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0</a:t>
              </a:r>
            </a:p>
          </p:txBody>
        </p:sp>
        <p:sp>
          <p:nvSpPr>
            <p:cNvPr id="20" name="TextBox 19">
              <a:extLst>
                <a:ext uri="{FF2B5EF4-FFF2-40B4-BE49-F238E27FC236}">
                  <a16:creationId xmlns:a16="http://schemas.microsoft.com/office/drawing/2014/main" id="{EA8DA7AE-4B84-68AC-2A48-AB606FDF0598}"/>
                </a:ext>
              </a:extLst>
            </p:cNvPr>
            <p:cNvSpPr txBox="1"/>
            <p:nvPr/>
          </p:nvSpPr>
          <p:spPr>
            <a:xfrm>
              <a:off x="999059" y="5280649"/>
              <a:ext cx="5908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30</a:t>
              </a:r>
            </a:p>
          </p:txBody>
        </p:sp>
        <p:sp>
          <p:nvSpPr>
            <p:cNvPr id="21" name="TextBox 20">
              <a:extLst>
                <a:ext uri="{FF2B5EF4-FFF2-40B4-BE49-F238E27FC236}">
                  <a16:creationId xmlns:a16="http://schemas.microsoft.com/office/drawing/2014/main" id="{2C33CA57-A669-01E1-7473-749B71C06A38}"/>
                </a:ext>
              </a:extLst>
            </p:cNvPr>
            <p:cNvSpPr txBox="1"/>
            <p:nvPr/>
          </p:nvSpPr>
          <p:spPr>
            <a:xfrm>
              <a:off x="999059" y="4999713"/>
              <a:ext cx="5908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40</a:t>
              </a:r>
            </a:p>
          </p:txBody>
        </p:sp>
        <p:sp>
          <p:nvSpPr>
            <p:cNvPr id="29" name="TextBox 28">
              <a:extLst>
                <a:ext uri="{FF2B5EF4-FFF2-40B4-BE49-F238E27FC236}">
                  <a16:creationId xmlns:a16="http://schemas.microsoft.com/office/drawing/2014/main" id="{A3E10F87-B722-DC27-1663-A0E297B575C0}"/>
                </a:ext>
              </a:extLst>
            </p:cNvPr>
            <p:cNvSpPr txBox="1"/>
            <p:nvPr/>
          </p:nvSpPr>
          <p:spPr>
            <a:xfrm>
              <a:off x="999059" y="4728185"/>
              <a:ext cx="5908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entury Gothic"/>
                  <a:cs typeface="Calibri"/>
                </a:rPr>
                <a:t>50</a:t>
              </a:r>
            </a:p>
          </p:txBody>
        </p:sp>
      </p:grpSp>
    </p:spTree>
    <p:extLst>
      <p:ext uri="{BB962C8B-B14F-4D97-AF65-F5344CB8AC3E}">
        <p14:creationId xmlns:p14="http://schemas.microsoft.com/office/powerpoint/2010/main" val="3177347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CONCLUSIONS</a:t>
            </a:r>
          </a:p>
        </p:txBody>
      </p:sp>
      <p:sp>
        <p:nvSpPr>
          <p:cNvPr id="10" name="Text Placeholder 3"/>
          <p:cNvSpPr txBox="1">
            <a:spLocks/>
          </p:cNvSpPr>
          <p:nvPr/>
        </p:nvSpPr>
        <p:spPr>
          <a:xfrm>
            <a:off x="410212" y="1431611"/>
            <a:ext cx="5685788" cy="3994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sz="2400">
                <a:solidFill>
                  <a:schemeClr val="tx1">
                    <a:lumMod val="75000"/>
                    <a:lumOff val="25000"/>
                  </a:schemeClr>
                </a:solidFill>
                <a:latin typeface="Century Gothic" panose="020F0302020204030204"/>
              </a:rPr>
              <a:t>NDVI and NDWI alone are not a reliable indicator of spring and seep presence</a:t>
            </a:r>
          </a:p>
          <a:p>
            <a:pPr marL="342900" indent="-342900">
              <a:lnSpc>
                <a:spcPct val="100000"/>
              </a:lnSpc>
              <a:spcAft>
                <a:spcPts val="600"/>
              </a:spcAft>
              <a:buClr>
                <a:srgbClr val="4DAEB3"/>
              </a:buClr>
              <a:buFont typeface="Webdings" panose="05030102010509060703" pitchFamily="18" charset="2"/>
              <a:buChar char=""/>
            </a:pPr>
            <a:r>
              <a:rPr lang="en-US" sz="2400">
                <a:solidFill>
                  <a:schemeClr val="tx1">
                    <a:lumMod val="75000"/>
                    <a:lumOff val="25000"/>
                  </a:schemeClr>
                </a:solidFill>
                <a:latin typeface="Century Gothic" panose="020F0302020204030204"/>
              </a:rPr>
              <a:t>Maximum Entropy model predicted the </a:t>
            </a:r>
            <a:r>
              <a:rPr lang="en-US" sz="2400">
                <a:solidFill>
                  <a:schemeClr val="tx1">
                    <a:lumMod val="75000"/>
                    <a:lumOff val="25000"/>
                  </a:schemeClr>
                </a:solidFill>
                <a:latin typeface="Century Gothic"/>
                <a:ea typeface="+mn-lt"/>
                <a:cs typeface="+mn-lt"/>
              </a:rPr>
              <a:t>probability of where springs and seeps were located</a:t>
            </a:r>
          </a:p>
          <a:p>
            <a:pPr marL="342900" indent="-342900">
              <a:lnSpc>
                <a:spcPct val="100000"/>
              </a:lnSpc>
              <a:spcAft>
                <a:spcPts val="600"/>
              </a:spcAft>
              <a:buClr>
                <a:srgbClr val="4DAEB3"/>
              </a:buClr>
              <a:buFont typeface="Webdings" panose="05030102010509060703" pitchFamily="18" charset="2"/>
              <a:buChar char=""/>
            </a:pPr>
            <a:r>
              <a:rPr lang="en-US" sz="2400">
                <a:solidFill>
                  <a:schemeClr val="tx1">
                    <a:lumMod val="75000"/>
                    <a:lumOff val="25000"/>
                  </a:schemeClr>
                </a:solidFill>
                <a:latin typeface="Century Gothic" panose="020F0302020204030204"/>
              </a:rPr>
              <a:t>Snowfall and snow sublimation has decreased since 1979, but rainfall has remained relatively consistent</a:t>
            </a:r>
          </a:p>
        </p:txBody>
      </p:sp>
      <p:sp>
        <p:nvSpPr>
          <p:cNvPr id="3" name="TextBox 2">
            <a:extLst>
              <a:ext uri="{FF2B5EF4-FFF2-40B4-BE49-F238E27FC236}">
                <a16:creationId xmlns:a16="http://schemas.microsoft.com/office/drawing/2014/main" id="{015E5F14-0F45-814E-3607-9703F25C5732}"/>
              </a:ext>
            </a:extLst>
          </p:cNvPr>
          <p:cNvSpPr txBox="1"/>
          <p:nvPr/>
        </p:nvSpPr>
        <p:spPr>
          <a:xfrm>
            <a:off x="5724918" y="5798742"/>
            <a:ext cx="545858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cs typeface="Calibri"/>
              </a:rPr>
              <a:t>A slope in Bryce Canyon covered in </a:t>
            </a:r>
            <a:r>
              <a:rPr lang="en-US" sz="1400">
                <a:solidFill>
                  <a:schemeClr val="tx1">
                    <a:lumMod val="75000"/>
                    <a:lumOff val="25000"/>
                  </a:schemeClr>
                </a:solidFill>
                <a:latin typeface="Century Gothic"/>
                <a:cs typeface="Calibri"/>
              </a:rPr>
              <a:t>autumn foliage.</a:t>
            </a:r>
            <a:endParaRPr lang="en-US" sz="1400" dirty="0"/>
          </a:p>
          <a:p>
            <a:pPr algn="r"/>
            <a:r>
              <a:rPr lang="en-US" sz="1100" dirty="0">
                <a:latin typeface="Century Gothic"/>
                <a:cs typeface="Calibri"/>
              </a:rPr>
              <a:t>Image Credit: Tyra </a:t>
            </a:r>
            <a:r>
              <a:rPr lang="en-US" sz="1100" dirty="0" err="1">
                <a:latin typeface="Century Gothic"/>
                <a:cs typeface="Calibri"/>
              </a:rPr>
              <a:t>Oldstad</a:t>
            </a:r>
            <a:endParaRPr lang="en-US" sz="1100" dirty="0">
              <a:latin typeface="Century Gothic"/>
              <a:cs typeface="Calibri"/>
            </a:endParaRPr>
          </a:p>
        </p:txBody>
      </p:sp>
      <p:pic>
        <p:nvPicPr>
          <p:cNvPr id="5" name="Picture 4" descr="A landscape with hills and trees&#10;&#10;Description automatically generated with low confidence">
            <a:extLst>
              <a:ext uri="{FF2B5EF4-FFF2-40B4-BE49-F238E27FC236}">
                <a16:creationId xmlns:a16="http://schemas.microsoft.com/office/drawing/2014/main" id="{5A417BF7-C86E-446D-8AB6-19FCE2CE30B9}"/>
              </a:ext>
            </a:extLst>
          </p:cNvPr>
          <p:cNvPicPr>
            <a:picLocks noChangeAspect="1"/>
          </p:cNvPicPr>
          <p:nvPr/>
        </p:nvPicPr>
        <p:blipFill rotWithShape="1">
          <a:blip r:embed="rId3">
            <a:extLst>
              <a:ext uri="{28A0092B-C50C-407E-A947-70E740481C1C}">
                <a14:useLocalDpi xmlns:a14="http://schemas.microsoft.com/office/drawing/2010/main" val="0"/>
              </a:ext>
            </a:extLst>
          </a:blip>
          <a:srcRect b="9661"/>
          <a:stretch/>
        </p:blipFill>
        <p:spPr>
          <a:xfrm>
            <a:off x="6781333" y="618074"/>
            <a:ext cx="4301050" cy="5180668"/>
          </a:xfrm>
          <a:prstGeom prst="rect">
            <a:avLst/>
          </a:prstGeom>
        </p:spPr>
      </p:pic>
    </p:spTree>
    <p:extLst>
      <p:ext uri="{BB962C8B-B14F-4D97-AF65-F5344CB8AC3E}">
        <p14:creationId xmlns:p14="http://schemas.microsoft.com/office/powerpoint/2010/main" val="354140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79360"/>
            <a:ext cx="11636902" cy="382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FUTURE WORK</a:t>
            </a:r>
          </a:p>
        </p:txBody>
      </p:sp>
      <p:sp>
        <p:nvSpPr>
          <p:cNvPr id="3" name="Text Placeholder 3">
            <a:extLst>
              <a:ext uri="{FF2B5EF4-FFF2-40B4-BE49-F238E27FC236}">
                <a16:creationId xmlns:a16="http://schemas.microsoft.com/office/drawing/2014/main" id="{793E24D7-5CE1-7BE8-6D17-C1474586C39F}"/>
              </a:ext>
            </a:extLst>
          </p:cNvPr>
          <p:cNvSpPr txBox="1">
            <a:spLocks/>
          </p:cNvSpPr>
          <p:nvPr/>
        </p:nvSpPr>
        <p:spPr>
          <a:xfrm>
            <a:off x="513028" y="1330608"/>
            <a:ext cx="8038622" cy="459172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sz="2400">
                <a:solidFill>
                  <a:schemeClr val="tx1">
                    <a:lumMod val="75000"/>
                    <a:lumOff val="25000"/>
                  </a:schemeClr>
                </a:solidFill>
                <a:latin typeface="Century Gothic"/>
                <a:cs typeface="Calibri"/>
              </a:rPr>
              <a:t>Request and collect aerial thermal imagery</a:t>
            </a:r>
          </a:p>
          <a:p>
            <a:pPr marL="800100" lvl="1" indent="-342900">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cs typeface="Calibri"/>
              </a:rPr>
              <a:t>Groundwater discharge may have a distinguishable temperature in thermal imagery</a:t>
            </a:r>
          </a:p>
          <a:p>
            <a:pPr marL="342900" indent="-342900">
              <a:lnSpc>
                <a:spcPct val="100000"/>
              </a:lnSpc>
              <a:spcAft>
                <a:spcPts val="600"/>
              </a:spcAft>
              <a:buClr>
                <a:srgbClr val="4DAEB3"/>
              </a:buClr>
              <a:buFont typeface="Webdings,Sans-Serif" panose="05030102010509060703" pitchFamily="18" charset="2"/>
              <a:buChar char=""/>
            </a:pPr>
            <a:r>
              <a:rPr lang="en-US" sz="2400">
                <a:solidFill>
                  <a:schemeClr val="tx1">
                    <a:lumMod val="75000"/>
                    <a:lumOff val="25000"/>
                  </a:schemeClr>
                </a:solidFill>
                <a:latin typeface="Century Gothic"/>
                <a:cs typeface="Calibri"/>
              </a:rPr>
              <a:t>Utilize park stratigraphy </a:t>
            </a:r>
            <a:endParaRPr lang="en-US" sz="2400">
              <a:solidFill>
                <a:schemeClr val="tx1">
                  <a:lumMod val="75000"/>
                  <a:lumOff val="25000"/>
                </a:schemeClr>
              </a:solidFill>
              <a:latin typeface="Century Gothic"/>
              <a:ea typeface="+mn-lt"/>
              <a:cs typeface="+mn-lt"/>
            </a:endParaRPr>
          </a:p>
          <a:p>
            <a:pPr marL="800100" lvl="1">
              <a:lnSpc>
                <a:spcPct val="100000"/>
              </a:lnSpc>
              <a:spcAft>
                <a:spcPts val="600"/>
              </a:spcAft>
              <a:buClr>
                <a:srgbClr val="4DAEB3"/>
              </a:buClr>
              <a:buFont typeface="Webdings,Sans-Serif" panose="05030102010509060703" pitchFamily="18" charset="2"/>
              <a:buChar char=""/>
            </a:pPr>
            <a:r>
              <a:rPr lang="en-US" sz="2000">
                <a:solidFill>
                  <a:schemeClr val="tx1">
                    <a:lumMod val="75000"/>
                    <a:lumOff val="25000"/>
                  </a:schemeClr>
                </a:solidFill>
                <a:latin typeface="Century Gothic"/>
                <a:cs typeface="Calibri"/>
              </a:rPr>
              <a:t>Geologic factors may be a reliable indicator of spring and seep occurrence</a:t>
            </a:r>
          </a:p>
          <a:p>
            <a:pPr marL="342900" indent="-342900">
              <a:lnSpc>
                <a:spcPct val="100000"/>
              </a:lnSpc>
              <a:spcAft>
                <a:spcPts val="600"/>
              </a:spcAft>
              <a:buClr>
                <a:srgbClr val="4DAEB3"/>
              </a:buClr>
              <a:buFont typeface="Webdings" panose="05030102010509060703" pitchFamily="18" charset="2"/>
              <a:buChar char=""/>
            </a:pPr>
            <a:r>
              <a:rPr lang="en-US" sz="2400">
                <a:solidFill>
                  <a:schemeClr val="tx1">
                    <a:lumMod val="75000"/>
                    <a:lumOff val="25000"/>
                  </a:schemeClr>
                </a:solidFill>
                <a:latin typeface="Century Gothic"/>
                <a:cs typeface="Calibri"/>
              </a:rPr>
              <a:t>Use different machine learning/statistical approaches </a:t>
            </a:r>
          </a:p>
          <a:p>
            <a:pPr marL="342900" indent="-342900">
              <a:lnSpc>
                <a:spcPct val="100000"/>
              </a:lnSpc>
              <a:spcAft>
                <a:spcPts val="600"/>
              </a:spcAft>
              <a:buClr>
                <a:srgbClr val="4DAEB3"/>
              </a:buClr>
              <a:buFont typeface="Webdings" panose="05030102010509060703" pitchFamily="18" charset="2"/>
              <a:buChar char=""/>
            </a:pPr>
            <a:r>
              <a:rPr lang="en-US" sz="2400">
                <a:solidFill>
                  <a:schemeClr val="tx1">
                    <a:lumMod val="75000"/>
                    <a:lumOff val="25000"/>
                  </a:schemeClr>
                </a:solidFill>
                <a:latin typeface="Century Gothic"/>
                <a:cs typeface="Calibri"/>
              </a:rPr>
              <a:t>Utilize high evapotranspiration importance through </a:t>
            </a:r>
            <a:r>
              <a:rPr lang="en-US" sz="2400" err="1">
                <a:solidFill>
                  <a:schemeClr val="tx1">
                    <a:lumMod val="75000"/>
                    <a:lumOff val="25000"/>
                  </a:schemeClr>
                </a:solidFill>
                <a:latin typeface="Century Gothic"/>
                <a:cs typeface="Calibri"/>
              </a:rPr>
              <a:t>OpenET</a:t>
            </a:r>
            <a:endParaRPr lang="en-US" sz="2400">
              <a:solidFill>
                <a:schemeClr val="tx1">
                  <a:lumMod val="75000"/>
                  <a:lumOff val="25000"/>
                </a:schemeClr>
              </a:solidFill>
              <a:latin typeface="Century Gothic"/>
              <a:cs typeface="Calibri"/>
            </a:endParaRPr>
          </a:p>
        </p:txBody>
      </p:sp>
      <p:grpSp>
        <p:nvGrpSpPr>
          <p:cNvPr id="11" name="Group 10">
            <a:extLst>
              <a:ext uri="{FF2B5EF4-FFF2-40B4-BE49-F238E27FC236}">
                <a16:creationId xmlns:a16="http://schemas.microsoft.com/office/drawing/2014/main" id="{0CCBFAEC-BB9B-08FA-D6A8-DA99205C821B}"/>
              </a:ext>
            </a:extLst>
          </p:cNvPr>
          <p:cNvGrpSpPr/>
          <p:nvPr/>
        </p:nvGrpSpPr>
        <p:grpSpPr>
          <a:xfrm>
            <a:off x="9056558" y="212360"/>
            <a:ext cx="2022475" cy="6260897"/>
            <a:chOff x="6945443" y="149901"/>
            <a:chExt cx="2022475" cy="6260897"/>
          </a:xfrm>
        </p:grpSpPr>
        <p:pic>
          <p:nvPicPr>
            <p:cNvPr id="2" name="Picture 3" descr="Background pattern&#10;&#10;Description automatically generated">
              <a:extLst>
                <a:ext uri="{FF2B5EF4-FFF2-40B4-BE49-F238E27FC236}">
                  <a16:creationId xmlns:a16="http://schemas.microsoft.com/office/drawing/2014/main" id="{340C223A-3A43-F88C-C103-8AFAC2B7D747}"/>
                </a:ext>
              </a:extLst>
            </p:cNvPr>
            <p:cNvPicPr>
              <a:picLocks noChangeAspect="1"/>
            </p:cNvPicPr>
            <p:nvPr/>
          </p:nvPicPr>
          <p:blipFill>
            <a:blip r:embed="rId3"/>
            <a:stretch>
              <a:fillRect/>
            </a:stretch>
          </p:blipFill>
          <p:spPr>
            <a:xfrm>
              <a:off x="6945443" y="149901"/>
              <a:ext cx="1990967" cy="1919419"/>
            </a:xfrm>
            <a:prstGeom prst="rect">
              <a:avLst/>
            </a:prstGeom>
            <a:ln>
              <a:noFill/>
            </a:ln>
            <a:effectLst>
              <a:outerShdw blurRad="190500" algn="tl" rotWithShape="0">
                <a:srgbClr val="000000">
                  <a:alpha val="70000"/>
                </a:srgbClr>
              </a:outerShdw>
            </a:effectLst>
          </p:spPr>
        </p:pic>
        <p:pic>
          <p:nvPicPr>
            <p:cNvPr id="4" name="Picture 4">
              <a:extLst>
                <a:ext uri="{FF2B5EF4-FFF2-40B4-BE49-F238E27FC236}">
                  <a16:creationId xmlns:a16="http://schemas.microsoft.com/office/drawing/2014/main" id="{926B9053-B32D-D9C7-BFA8-36EFFE526957}"/>
                </a:ext>
              </a:extLst>
            </p:cNvPr>
            <p:cNvPicPr>
              <a:picLocks noChangeAspect="1"/>
            </p:cNvPicPr>
            <p:nvPr/>
          </p:nvPicPr>
          <p:blipFill>
            <a:blip r:embed="rId4"/>
            <a:stretch>
              <a:fillRect/>
            </a:stretch>
          </p:blipFill>
          <p:spPr>
            <a:xfrm>
              <a:off x="6945443" y="2335967"/>
              <a:ext cx="2022475" cy="1882775"/>
            </a:xfrm>
            <a:prstGeom prst="rect">
              <a:avLst/>
            </a:prstGeom>
            <a:ln>
              <a:noFill/>
            </a:ln>
            <a:effectLst>
              <a:outerShdw blurRad="190500" algn="tl" rotWithShape="0">
                <a:srgbClr val="000000">
                  <a:alpha val="70000"/>
                </a:srgbClr>
              </a:outerShdw>
            </a:effectLst>
          </p:spPr>
        </p:pic>
        <p:pic>
          <p:nvPicPr>
            <p:cNvPr id="5" name="Picture 5">
              <a:extLst>
                <a:ext uri="{FF2B5EF4-FFF2-40B4-BE49-F238E27FC236}">
                  <a16:creationId xmlns:a16="http://schemas.microsoft.com/office/drawing/2014/main" id="{A1BD89FB-DA31-F026-0B73-585FC3C5DA66}"/>
                </a:ext>
              </a:extLst>
            </p:cNvPr>
            <p:cNvPicPr>
              <a:picLocks noChangeAspect="1"/>
            </p:cNvPicPr>
            <p:nvPr/>
          </p:nvPicPr>
          <p:blipFill>
            <a:blip r:embed="rId5"/>
            <a:stretch>
              <a:fillRect/>
            </a:stretch>
          </p:blipFill>
          <p:spPr>
            <a:xfrm>
              <a:off x="6951689" y="4522032"/>
              <a:ext cx="2008910" cy="1882833"/>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55672596-ED68-D193-DA09-3B373EBBF5BF}"/>
                </a:ext>
              </a:extLst>
            </p:cNvPr>
            <p:cNvSpPr txBox="1"/>
            <p:nvPr/>
          </p:nvSpPr>
          <p:spPr>
            <a:xfrm>
              <a:off x="7555723" y="1655731"/>
              <a:ext cx="9559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Landsat</a:t>
              </a:r>
              <a:endParaRPr lang="en-US" sz="1400">
                <a:solidFill>
                  <a:schemeClr val="bg1"/>
                </a:solidFill>
                <a:latin typeface="Century Gothic"/>
              </a:endParaRPr>
            </a:p>
          </p:txBody>
        </p:sp>
        <p:sp>
          <p:nvSpPr>
            <p:cNvPr id="8" name="TextBox 7">
              <a:extLst>
                <a:ext uri="{FF2B5EF4-FFF2-40B4-BE49-F238E27FC236}">
                  <a16:creationId xmlns:a16="http://schemas.microsoft.com/office/drawing/2014/main" id="{7ACEC069-F538-11F2-303D-984BB108BC6B}"/>
                </a:ext>
              </a:extLst>
            </p:cNvPr>
            <p:cNvSpPr txBox="1"/>
            <p:nvPr/>
          </p:nvSpPr>
          <p:spPr>
            <a:xfrm>
              <a:off x="7349607" y="3916747"/>
              <a:ext cx="13750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latin typeface="Century Gothic"/>
                  <a:cs typeface="Calibri"/>
                </a:rPr>
                <a:t>PlanetScope</a:t>
              </a:r>
              <a:endParaRPr lang="en-US" sz="1400" err="1">
                <a:solidFill>
                  <a:schemeClr val="bg1"/>
                </a:solidFill>
                <a:latin typeface="Century Gothic"/>
              </a:endParaRPr>
            </a:p>
          </p:txBody>
        </p:sp>
        <p:sp>
          <p:nvSpPr>
            <p:cNvPr id="10" name="TextBox 9">
              <a:extLst>
                <a:ext uri="{FF2B5EF4-FFF2-40B4-BE49-F238E27FC236}">
                  <a16:creationId xmlns:a16="http://schemas.microsoft.com/office/drawing/2014/main" id="{39476A15-37A3-73C8-E94C-E344E04D0738}"/>
                </a:ext>
              </a:extLst>
            </p:cNvPr>
            <p:cNvSpPr txBox="1"/>
            <p:nvPr/>
          </p:nvSpPr>
          <p:spPr>
            <a:xfrm>
              <a:off x="7665233" y="6103021"/>
              <a:ext cx="6765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NAIP</a:t>
              </a:r>
              <a:endParaRPr lang="en-US"/>
            </a:p>
          </p:txBody>
        </p:sp>
      </p:grpSp>
    </p:spTree>
    <p:extLst>
      <p:ext uri="{BB962C8B-B14F-4D97-AF65-F5344CB8AC3E}">
        <p14:creationId xmlns:p14="http://schemas.microsoft.com/office/powerpoint/2010/main" val="2306850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1D4961F-0B9A-BBD1-913B-C57DCED4903A}"/>
              </a:ext>
            </a:extLst>
          </p:cNvPr>
          <p:cNvSpPr txBox="1">
            <a:spLocks/>
          </p:cNvSpPr>
          <p:nvPr/>
        </p:nvSpPr>
        <p:spPr>
          <a:xfrm>
            <a:off x="555812" y="846031"/>
            <a:ext cx="11075894" cy="52892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4DAEB3"/>
              </a:buClr>
              <a:buNone/>
            </a:pPr>
            <a:r>
              <a:rPr lang="en-US" sz="2400" b="1">
                <a:solidFill>
                  <a:srgbClr val="4DAEB3"/>
                </a:solidFill>
                <a:latin typeface="Century Gothic"/>
                <a:cs typeface="Calibri"/>
              </a:rPr>
              <a:t>Partner</a:t>
            </a:r>
            <a:endParaRPr lang="en-US" sz="2400" b="1">
              <a:solidFill>
                <a:srgbClr val="4DAEB3"/>
              </a:solidFill>
              <a:cs typeface="Calibri" panose="020F0502020204030204"/>
            </a:endParaRPr>
          </a:p>
          <a:p>
            <a:pPr marL="800100" lvl="1">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cs typeface="Calibri"/>
              </a:rPr>
              <a:t>Tyra Olstad (National Park Service, Bryce Canyon)</a:t>
            </a:r>
          </a:p>
          <a:p>
            <a:pPr marL="0" indent="0">
              <a:lnSpc>
                <a:spcPct val="100000"/>
              </a:lnSpc>
              <a:spcAft>
                <a:spcPts val="600"/>
              </a:spcAft>
              <a:buClr>
                <a:srgbClr val="4DAEB3"/>
              </a:buClr>
              <a:buNone/>
            </a:pPr>
            <a:r>
              <a:rPr lang="en-US" sz="2400" b="1">
                <a:solidFill>
                  <a:srgbClr val="4DAEB3"/>
                </a:solidFill>
                <a:latin typeface="Century Gothic"/>
                <a:cs typeface="Calibri"/>
              </a:rPr>
              <a:t>Science Advisor</a:t>
            </a:r>
          </a:p>
          <a:p>
            <a:pPr marL="800100" lvl="1">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cs typeface="Calibri"/>
              </a:rPr>
              <a:t>Sean McCartney </a:t>
            </a:r>
            <a:r>
              <a:rPr lang="en-US" sz="2000">
                <a:latin typeface="Century Gothic"/>
                <a:ea typeface="+mn-lt"/>
                <a:cs typeface="+mn-lt"/>
              </a:rPr>
              <a:t>(NASA Goddard Space Flight Center, Science Systems &amp; Applications, Inc.)</a:t>
            </a:r>
            <a:endParaRPr lang="en-US" sz="2000">
              <a:solidFill>
                <a:schemeClr val="tx1">
                  <a:lumMod val="75000"/>
                  <a:lumOff val="25000"/>
                </a:schemeClr>
              </a:solidFill>
              <a:latin typeface="Century Gothic"/>
              <a:cs typeface="Calibri"/>
            </a:endParaRPr>
          </a:p>
          <a:p>
            <a:pPr marL="0" indent="0">
              <a:lnSpc>
                <a:spcPct val="100000"/>
              </a:lnSpc>
              <a:spcAft>
                <a:spcPts val="600"/>
              </a:spcAft>
              <a:buClr>
                <a:srgbClr val="4DAEB3"/>
              </a:buClr>
              <a:buNone/>
            </a:pPr>
            <a:r>
              <a:rPr lang="en-US" sz="2400" b="1">
                <a:solidFill>
                  <a:srgbClr val="4DAEB3"/>
                </a:solidFill>
                <a:latin typeface="Century Gothic"/>
                <a:cs typeface="Calibri"/>
              </a:rPr>
              <a:t>Fellows</a:t>
            </a:r>
          </a:p>
          <a:p>
            <a:pPr marL="800100" lvl="1">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cs typeface="Calibri"/>
              </a:rPr>
              <a:t>Carli Merrick (</a:t>
            </a:r>
            <a:r>
              <a:rPr lang="en-US" sz="2000">
                <a:solidFill>
                  <a:schemeClr val="tx1">
                    <a:lumMod val="75000"/>
                    <a:lumOff val="25000"/>
                  </a:schemeClr>
                </a:solidFill>
                <a:latin typeface="Century Gothic"/>
                <a:ea typeface="+mn-lt"/>
                <a:cs typeface="+mn-lt"/>
              </a:rPr>
              <a:t>NASA Goddard Space Flight Center,</a:t>
            </a:r>
            <a:r>
              <a:rPr lang="en-US" sz="2000">
                <a:solidFill>
                  <a:schemeClr val="tx1">
                    <a:lumMod val="75000"/>
                    <a:lumOff val="25000"/>
                  </a:schemeClr>
                </a:solidFill>
                <a:latin typeface="Century Gothic"/>
                <a:cs typeface="Calibri"/>
              </a:rPr>
              <a:t> Science Systems &amp; Applications, Inc.)</a:t>
            </a:r>
          </a:p>
          <a:p>
            <a:pPr marL="800100" lvl="1">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cs typeface="Calibri"/>
              </a:rPr>
              <a:t>Nicole Ramberg-Pihl (</a:t>
            </a:r>
            <a:r>
              <a:rPr lang="en-US" sz="2000">
                <a:solidFill>
                  <a:schemeClr val="tx1">
                    <a:lumMod val="75000"/>
                    <a:lumOff val="25000"/>
                  </a:schemeClr>
                </a:solidFill>
                <a:latin typeface="Century Gothic"/>
                <a:ea typeface="+mn-lt"/>
                <a:cs typeface="+mn-lt"/>
              </a:rPr>
              <a:t>NASA Goddard Space Flight Center,</a:t>
            </a:r>
            <a:r>
              <a:rPr lang="en-US" sz="2000">
                <a:solidFill>
                  <a:schemeClr val="tx1">
                    <a:lumMod val="75000"/>
                    <a:lumOff val="25000"/>
                  </a:schemeClr>
                </a:solidFill>
                <a:latin typeface="Century Gothic"/>
                <a:cs typeface="Calibri"/>
              </a:rPr>
              <a:t> Science Systems &amp; Applications, Inc.)</a:t>
            </a:r>
          </a:p>
          <a:p>
            <a:pPr marL="0" indent="0">
              <a:lnSpc>
                <a:spcPct val="100000"/>
              </a:lnSpc>
              <a:spcAft>
                <a:spcPts val="600"/>
              </a:spcAft>
              <a:buClr>
                <a:srgbClr val="4DAEB3"/>
              </a:buClr>
              <a:buNone/>
            </a:pPr>
            <a:r>
              <a:rPr lang="en-US" sz="2400" b="1">
                <a:solidFill>
                  <a:srgbClr val="4DAEB3"/>
                </a:solidFill>
                <a:latin typeface="Century Gothic"/>
                <a:cs typeface="Calibri"/>
              </a:rPr>
              <a:t>Additional Support</a:t>
            </a:r>
          </a:p>
          <a:p>
            <a:pPr marL="800100" lvl="1">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cs typeface="Calibri"/>
              </a:rPr>
              <a:t>Dr. Jessica </a:t>
            </a:r>
            <a:r>
              <a:rPr lang="en-US" sz="2000" err="1">
                <a:solidFill>
                  <a:schemeClr val="tx1">
                    <a:lumMod val="75000"/>
                    <a:lumOff val="25000"/>
                  </a:schemeClr>
                </a:solidFill>
                <a:latin typeface="Century Gothic"/>
                <a:cs typeface="Calibri"/>
              </a:rPr>
              <a:t>Erlingis</a:t>
            </a:r>
            <a:r>
              <a:rPr lang="en-US" sz="2000">
                <a:solidFill>
                  <a:schemeClr val="tx1">
                    <a:lumMod val="75000"/>
                    <a:lumOff val="25000"/>
                  </a:schemeClr>
                </a:solidFill>
                <a:latin typeface="Century Gothic"/>
                <a:cs typeface="Calibri"/>
              </a:rPr>
              <a:t> (NASA Goddard Space Flight Center &amp; University of Maryland)</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PARTNERS &amp; OBJECTIVES</a:t>
            </a:r>
          </a:p>
        </p:txBody>
      </p:sp>
      <p:sp>
        <p:nvSpPr>
          <p:cNvPr id="10" name="Text Placeholder 3"/>
          <p:cNvSpPr txBox="1">
            <a:spLocks/>
          </p:cNvSpPr>
          <p:nvPr/>
        </p:nvSpPr>
        <p:spPr>
          <a:xfrm>
            <a:off x="279945" y="1327064"/>
            <a:ext cx="6629400" cy="495464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4DAEB3"/>
              </a:buClr>
              <a:buNone/>
            </a:pPr>
            <a:r>
              <a:rPr lang="en-US" sz="2000" b="1">
                <a:solidFill>
                  <a:schemeClr val="tx1">
                    <a:lumMod val="75000"/>
                    <a:lumOff val="25000"/>
                  </a:schemeClr>
                </a:solidFill>
                <a:latin typeface="Century Gothic" panose="020F0302020204030204"/>
              </a:rPr>
              <a:t>Partner: National Park Service, Bryce Canyon</a:t>
            </a:r>
          </a:p>
          <a:p>
            <a:pPr marL="800100" lvl="1" indent="-342900">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panose="020F0302020204030204"/>
              </a:rPr>
              <a:t>Tyra Olstad, Physical Scientist</a:t>
            </a:r>
          </a:p>
          <a:p>
            <a:pPr marL="0" indent="0">
              <a:lnSpc>
                <a:spcPct val="100000"/>
              </a:lnSpc>
              <a:spcAft>
                <a:spcPts val="600"/>
              </a:spcAft>
              <a:buClr>
                <a:srgbClr val="4DAEB3"/>
              </a:buClr>
              <a:buNone/>
            </a:pPr>
            <a:r>
              <a:rPr lang="en-US" sz="2000" b="1">
                <a:solidFill>
                  <a:schemeClr val="tx1">
                    <a:lumMod val="75000"/>
                    <a:lumOff val="25000"/>
                  </a:schemeClr>
                </a:solidFill>
                <a:latin typeface="Century Gothic" panose="020F0302020204030204"/>
              </a:rPr>
              <a:t>Objectives:</a:t>
            </a:r>
          </a:p>
          <a:p>
            <a:pPr marL="800100" lvl="1" indent="-342900">
              <a:lnSpc>
                <a:spcPct val="100000"/>
              </a:lnSpc>
              <a:spcAft>
                <a:spcPts val="600"/>
              </a:spcAft>
              <a:buClr>
                <a:srgbClr val="4DAEB3"/>
              </a:buClr>
              <a:buFont typeface="Webdings" panose="05030102010509060703" pitchFamily="18" charset="2"/>
              <a:buChar char=""/>
            </a:pPr>
            <a:r>
              <a:rPr lang="en-US" sz="2000" b="1">
                <a:solidFill>
                  <a:srgbClr val="43979C"/>
                </a:solidFill>
                <a:latin typeface="Century Gothic" panose="020F0302020204030204"/>
              </a:rPr>
              <a:t>Apply</a:t>
            </a:r>
            <a:r>
              <a:rPr lang="en-US" sz="2000">
                <a:solidFill>
                  <a:schemeClr val="tx1">
                    <a:lumMod val="75000"/>
                    <a:lumOff val="25000"/>
                  </a:schemeClr>
                </a:solidFill>
                <a:latin typeface="Century Gothic" panose="020F0302020204030204"/>
              </a:rPr>
              <a:t> sophisticated remote sensing techniques to:</a:t>
            </a:r>
          </a:p>
          <a:p>
            <a:pPr marL="1257300" lvl="2" indent="-342900">
              <a:lnSpc>
                <a:spcPct val="100000"/>
              </a:lnSpc>
              <a:spcAft>
                <a:spcPts val="600"/>
              </a:spcAft>
              <a:buClr>
                <a:srgbClr val="4DAEB3"/>
              </a:buClr>
              <a:buFont typeface="Webdings" panose="05030102010509060703" pitchFamily="18" charset="2"/>
              <a:buChar char=""/>
            </a:pPr>
            <a:r>
              <a:rPr lang="en-US" b="1">
                <a:solidFill>
                  <a:srgbClr val="43979C"/>
                </a:solidFill>
                <a:latin typeface="Century Gothic" panose="020F0302020204030204"/>
              </a:rPr>
              <a:t>Detect</a:t>
            </a:r>
            <a:r>
              <a:rPr lang="en-US">
                <a:solidFill>
                  <a:schemeClr val="tx1">
                    <a:lumMod val="75000"/>
                    <a:lumOff val="25000"/>
                  </a:schemeClr>
                </a:solidFill>
                <a:latin typeface="Century Gothic" panose="020F0302020204030204"/>
              </a:rPr>
              <a:t> springs, seeps, and groundwater-dependent ecosystems</a:t>
            </a:r>
          </a:p>
          <a:p>
            <a:pPr marL="1257300" lvl="2" indent="-342900">
              <a:lnSpc>
                <a:spcPct val="100000"/>
              </a:lnSpc>
              <a:spcAft>
                <a:spcPts val="600"/>
              </a:spcAft>
              <a:buClr>
                <a:srgbClr val="4DAEB3"/>
              </a:buClr>
              <a:buFont typeface="Webdings" panose="05030102010509060703" pitchFamily="18" charset="2"/>
              <a:buChar char=""/>
            </a:pPr>
            <a:r>
              <a:rPr lang="en-US" b="1">
                <a:solidFill>
                  <a:srgbClr val="43979C"/>
                </a:solidFill>
                <a:latin typeface="Century Gothic" panose="020F0302020204030204"/>
              </a:rPr>
              <a:t>Examine </a:t>
            </a:r>
            <a:r>
              <a:rPr lang="en-US">
                <a:solidFill>
                  <a:schemeClr val="tx1">
                    <a:lumMod val="75000"/>
                    <a:lumOff val="25000"/>
                  </a:schemeClr>
                </a:solidFill>
                <a:latin typeface="Century Gothic" panose="020F0302020204030204"/>
              </a:rPr>
              <a:t>changes in surface water presence and vegetation health</a:t>
            </a:r>
          </a:p>
          <a:p>
            <a:pPr marL="1257300" lvl="2" indent="-342900">
              <a:lnSpc>
                <a:spcPct val="100000"/>
              </a:lnSpc>
              <a:spcAft>
                <a:spcPts val="600"/>
              </a:spcAft>
              <a:buClr>
                <a:srgbClr val="4DAEB3"/>
              </a:buClr>
              <a:buFont typeface="Webdings" panose="05030102010509060703" pitchFamily="18" charset="2"/>
              <a:buChar char=""/>
            </a:pPr>
            <a:r>
              <a:rPr lang="en-US" b="1">
                <a:solidFill>
                  <a:srgbClr val="43979C"/>
                </a:solidFill>
                <a:latin typeface="Century Gothic" panose="020F0302020204030204"/>
              </a:rPr>
              <a:t>Report </a:t>
            </a:r>
            <a:r>
              <a:rPr lang="en-US">
                <a:solidFill>
                  <a:schemeClr val="tx1">
                    <a:lumMod val="75000"/>
                    <a:lumOff val="25000"/>
                  </a:schemeClr>
                </a:solidFill>
                <a:latin typeface="Century Gothic" panose="020F0302020204030204"/>
              </a:rPr>
              <a:t>changes in climate</a:t>
            </a:r>
          </a:p>
          <a:p>
            <a:pPr marL="800100" lvl="1" indent="-342900">
              <a:lnSpc>
                <a:spcPct val="100000"/>
              </a:lnSpc>
              <a:spcAft>
                <a:spcPts val="600"/>
              </a:spcAft>
              <a:buClr>
                <a:srgbClr val="4DAEB3"/>
              </a:buClr>
              <a:buFont typeface="Webdings" panose="05030102010509060703" pitchFamily="18" charset="2"/>
              <a:buChar char=""/>
            </a:pPr>
            <a:r>
              <a:rPr lang="en-US" sz="2000" b="1">
                <a:solidFill>
                  <a:srgbClr val="43979C"/>
                </a:solidFill>
                <a:latin typeface="Century Gothic" panose="020F0302020204030204"/>
              </a:rPr>
              <a:t>Create</a:t>
            </a:r>
            <a:r>
              <a:rPr lang="en-US" sz="2000">
                <a:solidFill>
                  <a:schemeClr val="tx1">
                    <a:lumMod val="75000"/>
                    <a:lumOff val="25000"/>
                  </a:schemeClr>
                </a:solidFill>
                <a:latin typeface="Century Gothic" panose="020F0302020204030204"/>
              </a:rPr>
              <a:t> a framework for future applications</a:t>
            </a:r>
          </a:p>
        </p:txBody>
      </p:sp>
      <p:pic>
        <p:nvPicPr>
          <p:cNvPr id="3" name="Picture 3">
            <a:extLst>
              <a:ext uri="{FF2B5EF4-FFF2-40B4-BE49-F238E27FC236}">
                <a16:creationId xmlns:a16="http://schemas.microsoft.com/office/drawing/2014/main" id="{41FE2D52-0CB1-F0A7-51E7-6212772AECF1}"/>
              </a:ext>
            </a:extLst>
          </p:cNvPr>
          <p:cNvPicPr>
            <a:picLocks noChangeAspect="1"/>
          </p:cNvPicPr>
          <p:nvPr/>
        </p:nvPicPr>
        <p:blipFill rotWithShape="1">
          <a:blip r:embed="rId3"/>
          <a:srcRect l="-422" t="23028" b="20820"/>
          <a:stretch/>
        </p:blipFill>
        <p:spPr>
          <a:xfrm>
            <a:off x="6853110" y="2212110"/>
            <a:ext cx="4613593" cy="3439257"/>
          </a:xfrm>
          <a:prstGeom prst="rect">
            <a:avLst/>
          </a:prstGeom>
          <a:ln>
            <a:noFill/>
          </a:ln>
          <a:effectLst>
            <a:outerShdw blurRad="190500" algn="tl" rotWithShape="0">
              <a:srgbClr val="000000">
                <a:alpha val="70000"/>
              </a:srgbClr>
            </a:outerShdw>
          </a:effectLst>
        </p:spPr>
      </p:pic>
      <p:pic>
        <p:nvPicPr>
          <p:cNvPr id="2" name="Picture 2" descr="Map&#10;&#10;Description automatically generated">
            <a:extLst>
              <a:ext uri="{FF2B5EF4-FFF2-40B4-BE49-F238E27FC236}">
                <a16:creationId xmlns:a16="http://schemas.microsoft.com/office/drawing/2014/main" id="{B6291F2F-F0D5-83A7-BB48-3AA50AB8A906}"/>
              </a:ext>
            </a:extLst>
          </p:cNvPr>
          <p:cNvPicPr>
            <a:picLocks noChangeAspect="1"/>
          </p:cNvPicPr>
          <p:nvPr/>
        </p:nvPicPr>
        <p:blipFill>
          <a:blip r:embed="rId4"/>
          <a:stretch>
            <a:fillRect/>
          </a:stretch>
        </p:blipFill>
        <p:spPr>
          <a:xfrm>
            <a:off x="9360125" y="60764"/>
            <a:ext cx="2431473" cy="3157382"/>
          </a:xfrm>
          <a:prstGeom prst="rect">
            <a:avLst/>
          </a:prstGeom>
          <a:ln>
            <a:noFill/>
          </a:ln>
          <a:effectLst>
            <a:outerShdw blurRad="190500" algn="tl" rotWithShape="0">
              <a:srgbClr val="000000">
                <a:alpha val="70000"/>
              </a:srgbClr>
            </a:outerShdw>
          </a:effectLst>
        </p:spPr>
      </p:pic>
      <p:sp>
        <p:nvSpPr>
          <p:cNvPr id="5" name="Text Placeholder 4">
            <a:extLst>
              <a:ext uri="{FF2B5EF4-FFF2-40B4-BE49-F238E27FC236}">
                <a16:creationId xmlns:a16="http://schemas.microsoft.com/office/drawing/2014/main" id="{D79B5C3A-FAD2-F20B-3E6B-C4EBF2173858}"/>
              </a:ext>
            </a:extLst>
          </p:cNvPr>
          <p:cNvSpPr txBox="1">
            <a:spLocks/>
          </p:cNvSpPr>
          <p:nvPr/>
        </p:nvSpPr>
        <p:spPr>
          <a:xfrm>
            <a:off x="7286662" y="5705227"/>
            <a:ext cx="4183911"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a:t>
            </a:r>
            <a:r>
              <a:rPr lang="en-US" sz="1100" dirty="0">
                <a:solidFill>
                  <a:schemeClr val="tx1">
                    <a:lumMod val="75000"/>
                    <a:lumOff val="25000"/>
                  </a:schemeClr>
                </a:solidFill>
                <a:latin typeface="Century Gothic"/>
              </a:rPr>
              <a:t>Credits</a:t>
            </a: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a:t>
            </a:r>
            <a:r>
              <a:rPr lang="en-US" sz="1100" dirty="0">
                <a:solidFill>
                  <a:schemeClr val="tx1">
                    <a:lumMod val="75000"/>
                    <a:lumOff val="25000"/>
                  </a:schemeClr>
                </a:solidFill>
                <a:latin typeface="Century Gothic"/>
              </a:rPr>
              <a:t> Public Domain &amp;</a:t>
            </a: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 </a:t>
            </a:r>
            <a:r>
              <a:rPr lang="en-US" sz="1100" dirty="0">
                <a:solidFill>
                  <a:schemeClr val="tx1">
                    <a:lumMod val="75000"/>
                    <a:lumOff val="25000"/>
                  </a:schemeClr>
                </a:solidFill>
                <a:latin typeface="Century Gothic"/>
              </a:rPr>
              <a:t>Tyra </a:t>
            </a:r>
            <a:r>
              <a:rPr lang="en-US" sz="1100" dirty="0" err="1">
                <a:solidFill>
                  <a:schemeClr val="tx1">
                    <a:lumMod val="75000"/>
                    <a:lumOff val="25000"/>
                  </a:schemeClr>
                </a:solidFill>
                <a:latin typeface="Century Gothic"/>
              </a:rPr>
              <a:t>Olstad</a:t>
            </a:r>
            <a:endParaRPr lang="en-US" sz="11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58030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STUDY AREA &amp; PERIOD</a:t>
            </a:r>
          </a:p>
        </p:txBody>
      </p:sp>
      <p:sp>
        <p:nvSpPr>
          <p:cNvPr id="10" name="Text Placeholder 3"/>
          <p:cNvSpPr txBox="1">
            <a:spLocks/>
          </p:cNvSpPr>
          <p:nvPr/>
        </p:nvSpPr>
        <p:spPr>
          <a:xfrm>
            <a:off x="513028" y="1147769"/>
            <a:ext cx="6629400" cy="133433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panose="020F0302020204030204"/>
              </a:rPr>
              <a:t>Study Period: 2013</a:t>
            </a:r>
            <a:r>
              <a:rPr lang="en-US" sz="2000">
                <a:solidFill>
                  <a:schemeClr val="tx1">
                    <a:lumMod val="75000"/>
                    <a:lumOff val="25000"/>
                  </a:schemeClr>
                </a:solidFill>
                <a:latin typeface="Century Gothic"/>
                <a:ea typeface="+mn-lt"/>
                <a:cs typeface="+mn-lt"/>
              </a:rPr>
              <a:t>–2022</a:t>
            </a:r>
            <a:endParaRPr lang="en-US" sz="2000">
              <a:solidFill>
                <a:schemeClr val="tx1">
                  <a:lumMod val="75000"/>
                  <a:lumOff val="25000"/>
                </a:schemeClr>
              </a:solidFill>
              <a:latin typeface="Century Gothic" panose="020F0302020204030204"/>
            </a:endParaRPr>
          </a:p>
          <a:p>
            <a:pPr marL="342900" indent="-342900">
              <a:lnSpc>
                <a:spcPct val="100000"/>
              </a:lnSpc>
              <a:spcAft>
                <a:spcPts val="600"/>
              </a:spcAft>
              <a:buClr>
                <a:srgbClr val="4DAEB3"/>
              </a:buClr>
              <a:buFont typeface="Webdings" panose="05030102010509060703" pitchFamily="18" charset="2"/>
              <a:buChar char=""/>
            </a:pPr>
            <a:r>
              <a:rPr lang="en-US" sz="2000">
                <a:solidFill>
                  <a:schemeClr val="tx1">
                    <a:lumMod val="75000"/>
                    <a:lumOff val="25000"/>
                  </a:schemeClr>
                </a:solidFill>
                <a:latin typeface="Century Gothic"/>
                <a:ea typeface="+mn-lt"/>
                <a:cs typeface="+mn-lt"/>
              </a:rPr>
              <a:t>Study Area: 35,835 acres</a:t>
            </a:r>
            <a:endParaRPr lang="en-US" sz="2000">
              <a:solidFill>
                <a:schemeClr val="tx1">
                  <a:lumMod val="75000"/>
                  <a:lumOff val="25000"/>
                </a:schemeClr>
              </a:solidFill>
              <a:latin typeface="Century Gothic"/>
              <a:cs typeface="Calibri"/>
            </a:endParaRPr>
          </a:p>
          <a:p>
            <a:pPr marL="342900" indent="-342900">
              <a:lnSpc>
                <a:spcPct val="100000"/>
              </a:lnSpc>
              <a:spcAft>
                <a:spcPts val="600"/>
              </a:spcAft>
              <a:buClr>
                <a:srgbClr val="4DAEB3"/>
              </a:buClr>
              <a:buFont typeface="Webdings" panose="05030102010509060703" pitchFamily="18" charset="2"/>
              <a:buChar char=""/>
            </a:pPr>
            <a:endParaRPr lang="en-US" sz="2000">
              <a:solidFill>
                <a:schemeClr val="tx1">
                  <a:lumMod val="75000"/>
                  <a:lumOff val="25000"/>
                </a:schemeClr>
              </a:solidFill>
              <a:latin typeface="Century Gothic" panose="020F0302020204030204"/>
            </a:endParaRPr>
          </a:p>
        </p:txBody>
      </p:sp>
      <p:pic>
        <p:nvPicPr>
          <p:cNvPr id="3" name="Picture 3">
            <a:extLst>
              <a:ext uri="{FF2B5EF4-FFF2-40B4-BE49-F238E27FC236}">
                <a16:creationId xmlns:a16="http://schemas.microsoft.com/office/drawing/2014/main" id="{FFF63C1D-56A1-73E3-A66D-C0C5CD6C4A6E}"/>
              </a:ext>
            </a:extLst>
          </p:cNvPr>
          <p:cNvPicPr>
            <a:picLocks noChangeAspect="1"/>
          </p:cNvPicPr>
          <p:nvPr/>
        </p:nvPicPr>
        <p:blipFill>
          <a:blip r:embed="rId3"/>
          <a:stretch>
            <a:fillRect/>
          </a:stretch>
        </p:blipFill>
        <p:spPr>
          <a:xfrm>
            <a:off x="681318" y="2173941"/>
            <a:ext cx="4471639" cy="334850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F86DAD43-A0EF-2FB6-2344-51B23B3674A9}"/>
              </a:ext>
            </a:extLst>
          </p:cNvPr>
          <p:cNvSpPr txBox="1"/>
          <p:nvPr/>
        </p:nvSpPr>
        <p:spPr>
          <a:xfrm>
            <a:off x="681316" y="5595290"/>
            <a:ext cx="447338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tx1">
                    <a:lumMod val="75000"/>
                    <a:lumOff val="25000"/>
                  </a:schemeClr>
                </a:solidFill>
                <a:latin typeface="Century Gothic"/>
              </a:rPr>
              <a:t>Yellow Creek spring in front of hoodoos</a:t>
            </a:r>
            <a:endParaRPr lang="en-US" sz="1400" dirty="0">
              <a:solidFill>
                <a:schemeClr val="tx1">
                  <a:lumMod val="75000"/>
                  <a:lumOff val="25000"/>
                </a:schemeClr>
              </a:solidFill>
              <a:cs typeface="Calibri"/>
            </a:endParaRPr>
          </a:p>
          <a:p>
            <a:pPr algn="r"/>
            <a:r>
              <a:rPr lang="en-US" sz="1100" dirty="0">
                <a:solidFill>
                  <a:schemeClr val="tx1">
                    <a:lumMod val="75000"/>
                    <a:lumOff val="25000"/>
                  </a:schemeClr>
                </a:solidFill>
                <a:latin typeface="Century Gothic"/>
              </a:rPr>
              <a:t>Image Credit: Tyra </a:t>
            </a:r>
            <a:r>
              <a:rPr lang="en-US" sz="1100" dirty="0" err="1">
                <a:solidFill>
                  <a:schemeClr val="tx1">
                    <a:lumMod val="75000"/>
                    <a:lumOff val="25000"/>
                  </a:schemeClr>
                </a:solidFill>
                <a:latin typeface="Century Gothic"/>
              </a:rPr>
              <a:t>Olstad</a:t>
            </a:r>
            <a:endParaRPr lang="en-US" sz="1100" dirty="0">
              <a:solidFill>
                <a:schemeClr val="tx1">
                  <a:lumMod val="75000"/>
                  <a:lumOff val="25000"/>
                </a:schemeClr>
              </a:solidFill>
              <a:latin typeface="Calibri"/>
              <a:cs typeface="Calibri"/>
            </a:endParaRPr>
          </a:p>
        </p:txBody>
      </p:sp>
      <p:grpSp>
        <p:nvGrpSpPr>
          <p:cNvPr id="13" name="Group 12">
            <a:extLst>
              <a:ext uri="{FF2B5EF4-FFF2-40B4-BE49-F238E27FC236}">
                <a16:creationId xmlns:a16="http://schemas.microsoft.com/office/drawing/2014/main" id="{5EA95287-3F25-E49D-0AE0-7F712F9DB107}"/>
              </a:ext>
            </a:extLst>
          </p:cNvPr>
          <p:cNvGrpSpPr/>
          <p:nvPr/>
        </p:nvGrpSpPr>
        <p:grpSpPr>
          <a:xfrm>
            <a:off x="6470650" y="250638"/>
            <a:ext cx="4457700" cy="5772523"/>
            <a:chOff x="6470650" y="250638"/>
            <a:chExt cx="4457700" cy="5772523"/>
          </a:xfrm>
        </p:grpSpPr>
        <p:pic>
          <p:nvPicPr>
            <p:cNvPr id="19" name="Picture 19" descr="Map&#10;&#10;Description automatically generated">
              <a:extLst>
                <a:ext uri="{FF2B5EF4-FFF2-40B4-BE49-F238E27FC236}">
                  <a16:creationId xmlns:a16="http://schemas.microsoft.com/office/drawing/2014/main" id="{A6C2E11A-8970-7859-82DE-A185CC930FF5}"/>
                </a:ext>
              </a:extLst>
            </p:cNvPr>
            <p:cNvPicPr>
              <a:picLocks noChangeAspect="1"/>
            </p:cNvPicPr>
            <p:nvPr/>
          </p:nvPicPr>
          <p:blipFill>
            <a:blip r:embed="rId4"/>
            <a:stretch>
              <a:fillRect/>
            </a:stretch>
          </p:blipFill>
          <p:spPr>
            <a:xfrm>
              <a:off x="6470650" y="250638"/>
              <a:ext cx="4457700" cy="5772523"/>
            </a:xfrm>
            <a:prstGeom prst="rect">
              <a:avLst/>
            </a:prstGeom>
            <a:ln>
              <a:noFill/>
            </a:ln>
            <a:effectLst>
              <a:outerShdw blurRad="190500" algn="tl" rotWithShape="0">
                <a:srgbClr val="000000">
                  <a:alpha val="70000"/>
                </a:srgbClr>
              </a:outerShdw>
            </a:effectLst>
          </p:spPr>
        </p:pic>
        <p:grpSp>
          <p:nvGrpSpPr>
            <p:cNvPr id="12" name="Group 11">
              <a:extLst>
                <a:ext uri="{FF2B5EF4-FFF2-40B4-BE49-F238E27FC236}">
                  <a16:creationId xmlns:a16="http://schemas.microsoft.com/office/drawing/2014/main" id="{D6FA83F2-1915-60CA-44F0-F8622E1C5538}"/>
                </a:ext>
              </a:extLst>
            </p:cNvPr>
            <p:cNvGrpSpPr/>
            <p:nvPr/>
          </p:nvGrpSpPr>
          <p:grpSpPr>
            <a:xfrm>
              <a:off x="6953473" y="659245"/>
              <a:ext cx="3809913" cy="5164647"/>
              <a:chOff x="6953473" y="659245"/>
              <a:chExt cx="3809913" cy="5164647"/>
            </a:xfrm>
          </p:grpSpPr>
          <p:pic>
            <p:nvPicPr>
              <p:cNvPr id="6" name="Picture 6" descr="CityMarker_25Less.png">
                <a:extLst>
                  <a:ext uri="{FF2B5EF4-FFF2-40B4-BE49-F238E27FC236}">
                    <a16:creationId xmlns:a16="http://schemas.microsoft.com/office/drawing/2014/main" id="{090331D7-3E89-1A66-621D-20B6312E025D}"/>
                  </a:ext>
                </a:extLst>
              </p:cNvPr>
              <p:cNvPicPr>
                <a:picLocks noChangeAspect="1"/>
              </p:cNvPicPr>
              <p:nvPr/>
            </p:nvPicPr>
            <p:blipFill>
              <a:blip r:embed="rId5"/>
              <a:stretch>
                <a:fillRect/>
              </a:stretch>
            </p:blipFill>
            <p:spPr>
              <a:xfrm>
                <a:off x="9231232" y="1010751"/>
                <a:ext cx="103632" cy="103632"/>
              </a:xfrm>
              <a:prstGeom prst="rect">
                <a:avLst/>
              </a:prstGeom>
            </p:spPr>
          </p:pic>
          <p:sp>
            <p:nvSpPr>
              <p:cNvPr id="20" name="Rectangle: Rounded Corners 19">
                <a:extLst>
                  <a:ext uri="{FF2B5EF4-FFF2-40B4-BE49-F238E27FC236}">
                    <a16:creationId xmlns:a16="http://schemas.microsoft.com/office/drawing/2014/main" id="{76E32AA9-614C-BC27-7D40-9D25234BDB59}"/>
                  </a:ext>
                </a:extLst>
              </p:cNvPr>
              <p:cNvSpPr/>
              <p:nvPr/>
            </p:nvSpPr>
            <p:spPr>
              <a:xfrm>
                <a:off x="9858375" y="974725"/>
                <a:ext cx="201523" cy="146050"/>
              </a:xfrm>
              <a:prstGeom prst="roundRect">
                <a:avLst/>
              </a:prstGeom>
              <a:solidFill>
                <a:srgbClr val="404040">
                  <a:alpha val="83000"/>
                </a:srgb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D128BCA-8252-2469-50EC-BEF1A23444D2}"/>
                  </a:ext>
                </a:extLst>
              </p:cNvPr>
              <p:cNvSpPr/>
              <p:nvPr/>
            </p:nvSpPr>
            <p:spPr>
              <a:xfrm>
                <a:off x="9867601" y="984248"/>
                <a:ext cx="183671" cy="121729"/>
              </a:xfrm>
              <a:prstGeom prst="roundRect">
                <a:avLst/>
              </a:prstGeom>
              <a:solidFill>
                <a:srgbClr val="FFFFFF"/>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6CF87F-D183-04F5-C871-35097C95247B}"/>
                  </a:ext>
                </a:extLst>
              </p:cNvPr>
              <p:cNvSpPr txBox="1"/>
              <p:nvPr/>
            </p:nvSpPr>
            <p:spPr>
              <a:xfrm>
                <a:off x="9787819" y="919121"/>
                <a:ext cx="390212" cy="2462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latin typeface="Century Gothic"/>
                    <a:cs typeface="Calibri"/>
                  </a:rPr>
                  <a:t>12</a:t>
                </a:r>
                <a:endParaRPr lang="en-US" sz="1000" dirty="0">
                  <a:solidFill>
                    <a:schemeClr val="tx1">
                      <a:lumMod val="75000"/>
                      <a:lumOff val="25000"/>
                    </a:schemeClr>
                  </a:solidFill>
                  <a:latin typeface="Century Gothic"/>
                </a:endParaRPr>
              </a:p>
            </p:txBody>
          </p:sp>
          <p:pic>
            <p:nvPicPr>
              <p:cNvPr id="2" name="Picture 6" descr="CityMarker_25Less.png">
                <a:extLst>
                  <a:ext uri="{FF2B5EF4-FFF2-40B4-BE49-F238E27FC236}">
                    <a16:creationId xmlns:a16="http://schemas.microsoft.com/office/drawing/2014/main" id="{F5E65B94-205B-6B7C-3F67-7A3D3A791840}"/>
                  </a:ext>
                </a:extLst>
              </p:cNvPr>
              <p:cNvPicPr>
                <a:picLocks noChangeAspect="1"/>
              </p:cNvPicPr>
              <p:nvPr/>
            </p:nvPicPr>
            <p:blipFill>
              <a:blip r:embed="rId5"/>
              <a:stretch>
                <a:fillRect/>
              </a:stretch>
            </p:blipFill>
            <p:spPr>
              <a:xfrm>
                <a:off x="10426985" y="2065827"/>
                <a:ext cx="103632" cy="103632"/>
              </a:xfrm>
              <a:prstGeom prst="rect">
                <a:avLst/>
              </a:prstGeom>
            </p:spPr>
          </p:pic>
          <p:sp>
            <p:nvSpPr>
              <p:cNvPr id="11" name="Rectangle 10">
                <a:extLst>
                  <a:ext uri="{FF2B5EF4-FFF2-40B4-BE49-F238E27FC236}">
                    <a16:creationId xmlns:a16="http://schemas.microsoft.com/office/drawing/2014/main" id="{4A036EE4-8056-7CCC-183F-9CB982A4A16F}"/>
                  </a:ext>
                </a:extLst>
              </p:cNvPr>
              <p:cNvSpPr/>
              <p:nvPr/>
            </p:nvSpPr>
            <p:spPr>
              <a:xfrm>
                <a:off x="7106871" y="1811865"/>
                <a:ext cx="487250" cy="21250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descr="Text&#10;&#10;Description automatically generated">
                <a:extLst>
                  <a:ext uri="{FF2B5EF4-FFF2-40B4-BE49-F238E27FC236}">
                    <a16:creationId xmlns:a16="http://schemas.microsoft.com/office/drawing/2014/main" id="{B052796E-B3D2-FEA8-0D6C-E6F5B50FAD8B}"/>
                  </a:ext>
                </a:extLst>
              </p:cNvPr>
              <p:cNvPicPr>
                <a:picLocks noChangeAspect="1"/>
              </p:cNvPicPr>
              <p:nvPr/>
            </p:nvPicPr>
            <p:blipFill>
              <a:blip r:embed="rId6"/>
              <a:stretch>
                <a:fillRect/>
              </a:stretch>
            </p:blipFill>
            <p:spPr>
              <a:xfrm>
                <a:off x="6953473" y="1188187"/>
                <a:ext cx="1037018" cy="496061"/>
              </a:xfrm>
              <a:prstGeom prst="rect">
                <a:avLst/>
              </a:prstGeom>
            </p:spPr>
          </p:pic>
          <p:grpSp>
            <p:nvGrpSpPr>
              <p:cNvPr id="21" name="Group 20">
                <a:extLst>
                  <a:ext uri="{FF2B5EF4-FFF2-40B4-BE49-F238E27FC236}">
                    <a16:creationId xmlns:a16="http://schemas.microsoft.com/office/drawing/2014/main" id="{CCB1B491-65FD-FC3B-509E-E8D83794CA93}"/>
                  </a:ext>
                </a:extLst>
              </p:cNvPr>
              <p:cNvGrpSpPr/>
              <p:nvPr/>
            </p:nvGrpSpPr>
            <p:grpSpPr>
              <a:xfrm>
                <a:off x="10141084" y="5122139"/>
                <a:ext cx="622302" cy="701753"/>
                <a:chOff x="6614362" y="5173561"/>
                <a:chExt cx="622302" cy="696387"/>
              </a:xfrm>
            </p:grpSpPr>
            <p:pic>
              <p:nvPicPr>
                <p:cNvPr id="8" name="Picture 10" descr="NorthCircleTest-01.png">
                  <a:extLst>
                    <a:ext uri="{FF2B5EF4-FFF2-40B4-BE49-F238E27FC236}">
                      <a16:creationId xmlns:a16="http://schemas.microsoft.com/office/drawing/2014/main" id="{37B36099-F197-2CBC-54AA-9BDDA635225C}"/>
                    </a:ext>
                  </a:extLst>
                </p:cNvPr>
                <p:cNvPicPr>
                  <a:picLocks noChangeAspect="1"/>
                </p:cNvPicPr>
                <p:nvPr/>
              </p:nvPicPr>
              <p:blipFill>
                <a:blip r:embed="rId7"/>
                <a:stretch>
                  <a:fillRect/>
                </a:stretch>
              </p:blipFill>
              <p:spPr>
                <a:xfrm>
                  <a:off x="6614362" y="5247646"/>
                  <a:ext cx="622302" cy="622302"/>
                </a:xfrm>
                <a:prstGeom prst="rect">
                  <a:avLst/>
                </a:prstGeom>
              </p:spPr>
            </p:pic>
            <p:sp>
              <p:nvSpPr>
                <p:cNvPr id="18" name="TextBox 17">
                  <a:extLst>
                    <a:ext uri="{FF2B5EF4-FFF2-40B4-BE49-F238E27FC236}">
                      <a16:creationId xmlns:a16="http://schemas.microsoft.com/office/drawing/2014/main" id="{8428F4EB-7E61-D14D-631D-3812C09BD29F}"/>
                    </a:ext>
                  </a:extLst>
                </p:cNvPr>
                <p:cNvSpPr txBox="1"/>
                <p:nvPr/>
              </p:nvSpPr>
              <p:spPr>
                <a:xfrm>
                  <a:off x="6783696" y="5173561"/>
                  <a:ext cx="304800" cy="259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latin typeface="Century Gothic"/>
                      <a:cs typeface="Calibri"/>
                    </a:rPr>
                    <a:t>N</a:t>
                  </a:r>
                  <a:endParaRPr lang="en-US" sz="1100" b="1">
                    <a:latin typeface="Century Gothic"/>
                  </a:endParaRPr>
                </a:p>
              </p:txBody>
            </p:sp>
          </p:grpSp>
          <p:sp>
            <p:nvSpPr>
              <p:cNvPr id="15" name="TextBox 14">
                <a:extLst>
                  <a:ext uri="{FF2B5EF4-FFF2-40B4-BE49-F238E27FC236}">
                    <a16:creationId xmlns:a16="http://schemas.microsoft.com/office/drawing/2014/main" id="{BC452FAE-E4C6-D311-7DC4-9E86DBBAEBD6}"/>
                  </a:ext>
                </a:extLst>
              </p:cNvPr>
              <p:cNvSpPr txBox="1"/>
              <p:nvPr/>
            </p:nvSpPr>
            <p:spPr>
              <a:xfrm>
                <a:off x="8250392" y="2531237"/>
                <a:ext cx="14821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Bryce Canyon </a:t>
                </a:r>
              </a:p>
              <a:p>
                <a:r>
                  <a:rPr lang="en-US" sz="1400" b="1">
                    <a:solidFill>
                      <a:schemeClr val="tx1">
                        <a:lumMod val="75000"/>
                        <a:lumOff val="25000"/>
                      </a:schemeClr>
                    </a:solidFill>
                    <a:latin typeface="Century Gothic"/>
                    <a:cs typeface="Calibri"/>
                  </a:rPr>
                  <a:t>National Park</a:t>
                </a:r>
              </a:p>
            </p:txBody>
          </p:sp>
          <p:sp>
            <p:nvSpPr>
              <p:cNvPr id="7" name="TextBox 6">
                <a:extLst>
                  <a:ext uri="{FF2B5EF4-FFF2-40B4-BE49-F238E27FC236}">
                    <a16:creationId xmlns:a16="http://schemas.microsoft.com/office/drawing/2014/main" id="{B16C075F-5844-61D7-A03F-AA71E14F78FB}"/>
                  </a:ext>
                </a:extLst>
              </p:cNvPr>
              <p:cNvSpPr txBox="1"/>
              <p:nvPr/>
            </p:nvSpPr>
            <p:spPr>
              <a:xfrm>
                <a:off x="8360331" y="659245"/>
                <a:ext cx="89151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cs typeface="Calibri"/>
                  </a:rPr>
                  <a:t>Bryce </a:t>
                </a:r>
                <a:r>
                  <a:rPr lang="en-US" sz="1400" err="1">
                    <a:solidFill>
                      <a:schemeClr val="tx1">
                        <a:lumMod val="75000"/>
                        <a:lumOff val="25000"/>
                      </a:schemeClr>
                    </a:solidFill>
                    <a:latin typeface="Century Gothic"/>
                    <a:cs typeface="Calibri"/>
                  </a:rPr>
                  <a:t>CanyonCity</a:t>
                </a:r>
                <a:endParaRPr lang="en-US" sz="140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F2980C13-A5AB-7E88-CE8B-946E87FA2D2D}"/>
                  </a:ext>
                </a:extLst>
              </p:cNvPr>
              <p:cNvSpPr txBox="1"/>
              <p:nvPr/>
            </p:nvSpPr>
            <p:spPr>
              <a:xfrm>
                <a:off x="9909407" y="2094655"/>
                <a:ext cx="8266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Tropic</a:t>
                </a:r>
                <a:endParaRPr lang="en-US" sz="1400">
                  <a:solidFill>
                    <a:schemeClr val="tx1">
                      <a:lumMod val="75000"/>
                      <a:lumOff val="25000"/>
                    </a:schemeClr>
                  </a:solidFill>
                  <a:latin typeface="Century Gothic"/>
                </a:endParaRPr>
              </a:p>
            </p:txBody>
          </p:sp>
          <p:grpSp>
            <p:nvGrpSpPr>
              <p:cNvPr id="43" name="Group 42">
                <a:extLst>
                  <a:ext uri="{FF2B5EF4-FFF2-40B4-BE49-F238E27FC236}">
                    <a16:creationId xmlns:a16="http://schemas.microsoft.com/office/drawing/2014/main" id="{A548FCC3-FE82-5EDC-A592-FB60F0E8A621}"/>
                  </a:ext>
                </a:extLst>
              </p:cNvPr>
              <p:cNvGrpSpPr/>
              <p:nvPr/>
            </p:nvGrpSpPr>
            <p:grpSpPr>
              <a:xfrm>
                <a:off x="8414923" y="5459408"/>
                <a:ext cx="1868198" cy="340605"/>
                <a:chOff x="8581275" y="5437075"/>
                <a:chExt cx="1868198" cy="340605"/>
              </a:xfrm>
            </p:grpSpPr>
            <p:sp>
              <p:nvSpPr>
                <p:cNvPr id="39" name="TextBox 38">
                  <a:extLst>
                    <a:ext uri="{FF2B5EF4-FFF2-40B4-BE49-F238E27FC236}">
                      <a16:creationId xmlns:a16="http://schemas.microsoft.com/office/drawing/2014/main" id="{E17A3C74-EF68-FA0B-1870-E89AE95F80F1}"/>
                    </a:ext>
                  </a:extLst>
                </p:cNvPr>
                <p:cNvSpPr txBox="1"/>
                <p:nvPr/>
              </p:nvSpPr>
              <p:spPr>
                <a:xfrm>
                  <a:off x="8581275" y="5437075"/>
                  <a:ext cx="1297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a:t>
                  </a:r>
                  <a:endParaRPr lang="en-US" sz="1400">
                    <a:latin typeface="Century Gothic"/>
                  </a:endParaRPr>
                </a:p>
              </p:txBody>
            </p:sp>
            <p:grpSp>
              <p:nvGrpSpPr>
                <p:cNvPr id="42" name="Group 41">
                  <a:extLst>
                    <a:ext uri="{FF2B5EF4-FFF2-40B4-BE49-F238E27FC236}">
                      <a16:creationId xmlns:a16="http://schemas.microsoft.com/office/drawing/2014/main" id="{AE782FB3-ED06-C086-D5DB-935CFC3D8FFC}"/>
                    </a:ext>
                  </a:extLst>
                </p:cNvPr>
                <p:cNvGrpSpPr/>
                <p:nvPr/>
              </p:nvGrpSpPr>
              <p:grpSpPr>
                <a:xfrm>
                  <a:off x="8676046" y="5681247"/>
                  <a:ext cx="1109765" cy="96433"/>
                  <a:chOff x="8729961" y="5699219"/>
                  <a:chExt cx="1109765" cy="96433"/>
                </a:xfrm>
              </p:grpSpPr>
              <p:cxnSp>
                <p:nvCxnSpPr>
                  <p:cNvPr id="22" name="Straight Arrow Connector 21">
                    <a:extLst>
                      <a:ext uri="{FF2B5EF4-FFF2-40B4-BE49-F238E27FC236}">
                        <a16:creationId xmlns:a16="http://schemas.microsoft.com/office/drawing/2014/main" id="{2BE62910-6916-41AE-764C-614BE8823E3D}"/>
                      </a:ext>
                    </a:extLst>
                  </p:cNvPr>
                  <p:cNvCxnSpPr/>
                  <p:nvPr/>
                </p:nvCxnSpPr>
                <p:spPr>
                  <a:xfrm>
                    <a:off x="8730029" y="5744791"/>
                    <a:ext cx="1107831" cy="5863"/>
                  </a:xfrm>
                  <a:prstGeom prst="straightConnector1">
                    <a:avLst/>
                  </a:prstGeom>
                  <a:ln w="6350"/>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6E9F583-3A80-1BBF-4B9B-F0F2F068488F}"/>
                      </a:ext>
                    </a:extLst>
                  </p:cNvPr>
                  <p:cNvCxnSpPr/>
                  <p:nvPr/>
                </p:nvCxnSpPr>
                <p:spPr>
                  <a:xfrm>
                    <a:off x="9839726" y="5703968"/>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293720C-1FA0-4957-0442-462682C7E32A}"/>
                      </a:ext>
                    </a:extLst>
                  </p:cNvPr>
                  <p:cNvCxnSpPr>
                    <a:cxnSpLocks/>
                  </p:cNvCxnSpPr>
                  <p:nvPr/>
                </p:nvCxnSpPr>
                <p:spPr>
                  <a:xfrm>
                    <a:off x="8729961" y="5699219"/>
                    <a:ext cx="0" cy="91684"/>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B9F91A-6373-0E00-5B92-74E5B70DCB9B}"/>
                      </a:ext>
                    </a:extLst>
                  </p:cNvPr>
                  <p:cNvCxnSpPr>
                    <a:cxnSpLocks/>
                  </p:cNvCxnSpPr>
                  <p:nvPr/>
                </p:nvCxnSpPr>
                <p:spPr>
                  <a:xfrm>
                    <a:off x="9283598" y="5701369"/>
                    <a:ext cx="0" cy="88090"/>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AC19186-7DAA-235F-2F07-B9BE5E6B9D7E}"/>
                      </a:ext>
                    </a:extLst>
                  </p:cNvPr>
                  <p:cNvCxnSpPr>
                    <a:cxnSpLocks/>
                  </p:cNvCxnSpPr>
                  <p:nvPr/>
                </p:nvCxnSpPr>
                <p:spPr>
                  <a:xfrm>
                    <a:off x="9387723"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71DB65E-A439-8CC2-F5D1-588E9EB330B9}"/>
                      </a:ext>
                    </a:extLst>
                  </p:cNvPr>
                  <p:cNvCxnSpPr>
                    <a:cxnSpLocks/>
                  </p:cNvCxnSpPr>
                  <p:nvPr/>
                </p:nvCxnSpPr>
                <p:spPr>
                  <a:xfrm>
                    <a:off x="950274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5BA0C85-C3DD-A51E-E4C2-BF7882DDECD6}"/>
                      </a:ext>
                    </a:extLst>
                  </p:cNvPr>
                  <p:cNvCxnSpPr>
                    <a:cxnSpLocks/>
                  </p:cNvCxnSpPr>
                  <p:nvPr/>
                </p:nvCxnSpPr>
                <p:spPr>
                  <a:xfrm>
                    <a:off x="9609018"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AEF74C6-D8AD-21E6-CCC8-490089FB8CC3}"/>
                      </a:ext>
                    </a:extLst>
                  </p:cNvPr>
                  <p:cNvCxnSpPr>
                    <a:cxnSpLocks/>
                  </p:cNvCxnSpPr>
                  <p:nvPr/>
                </p:nvCxnSpPr>
                <p:spPr>
                  <a:xfrm>
                    <a:off x="9718401" y="5720968"/>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85B3F3E-0C33-46F0-E4DA-1997538B99BD}"/>
                      </a:ext>
                    </a:extLst>
                  </p:cNvPr>
                  <p:cNvCxnSpPr>
                    <a:cxnSpLocks/>
                  </p:cNvCxnSpPr>
                  <p:nvPr/>
                </p:nvCxnSpPr>
                <p:spPr>
                  <a:xfrm>
                    <a:off x="8837788"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D9D4D6-6729-0A4A-353E-ACB4AB98CC80}"/>
                      </a:ext>
                    </a:extLst>
                  </p:cNvPr>
                  <p:cNvCxnSpPr>
                    <a:cxnSpLocks/>
                  </p:cNvCxnSpPr>
                  <p:nvPr/>
                </p:nvCxnSpPr>
                <p:spPr>
                  <a:xfrm>
                    <a:off x="895280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4529DB3-D442-25A0-D0AC-A328490E840E}"/>
                      </a:ext>
                    </a:extLst>
                  </p:cNvPr>
                  <p:cNvCxnSpPr>
                    <a:cxnSpLocks/>
                  </p:cNvCxnSpPr>
                  <p:nvPr/>
                </p:nvCxnSpPr>
                <p:spPr>
                  <a:xfrm>
                    <a:off x="9059083"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5187DE6-61CC-BBFE-07F9-7C6EEBE24DF1}"/>
                      </a:ext>
                    </a:extLst>
                  </p:cNvPr>
                  <p:cNvCxnSpPr>
                    <a:cxnSpLocks/>
                  </p:cNvCxnSpPr>
                  <p:nvPr/>
                </p:nvCxnSpPr>
                <p:spPr>
                  <a:xfrm>
                    <a:off x="9168466" y="5720967"/>
                    <a:ext cx="0" cy="48552"/>
                  </a:xfrm>
                  <a:prstGeom prst="straightConnector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8EFC028E-B24E-EE8E-3D47-67273EA2D2D0}"/>
                    </a:ext>
                  </a:extLst>
                </p:cNvPr>
                <p:cNvSpPr txBox="1"/>
                <p:nvPr/>
              </p:nvSpPr>
              <p:spPr>
                <a:xfrm>
                  <a:off x="9663172" y="5437127"/>
                  <a:ext cx="7863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5 Miles</a:t>
                  </a:r>
                  <a:endParaRPr lang="en-US" sz="1400">
                    <a:latin typeface="Century Gothic"/>
                  </a:endParaRPr>
                </a:p>
              </p:txBody>
            </p:sp>
          </p:grpSp>
        </p:grpSp>
      </p:grpSp>
      <p:sp>
        <p:nvSpPr>
          <p:cNvPr id="41" name="TextBox 1">
            <a:extLst>
              <a:ext uri="{FF2B5EF4-FFF2-40B4-BE49-F238E27FC236}">
                <a16:creationId xmlns:a16="http://schemas.microsoft.com/office/drawing/2014/main" id="{DE1D298F-042C-42B0-A273-8AB3F73289BF}"/>
              </a:ext>
            </a:extLst>
          </p:cNvPr>
          <p:cNvSpPr txBox="1"/>
          <p:nvPr/>
        </p:nvSpPr>
        <p:spPr>
          <a:xfrm>
            <a:off x="6255328" y="5810656"/>
            <a:ext cx="2814581" cy="246221"/>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1">
                    <a:lumMod val="75000"/>
                    <a:lumOff val="25000"/>
                  </a:schemeClr>
                </a:solidFill>
                <a:latin typeface="Century Gothic"/>
              </a:rPr>
              <a:t>Utah Geographical Resource Center</a:t>
            </a:r>
            <a:endParaRPr lang="en-US" sz="1000" dirty="0">
              <a:solidFill>
                <a:schemeClr val="tx1">
                  <a:lumMod val="75000"/>
                  <a:lumOff val="25000"/>
                </a:schemeClr>
              </a:solidFill>
              <a:cs typeface="Calibri"/>
            </a:endParaRPr>
          </a:p>
        </p:txBody>
      </p:sp>
    </p:spTree>
    <p:extLst>
      <p:ext uri="{BB962C8B-B14F-4D97-AF65-F5344CB8AC3E}">
        <p14:creationId xmlns:p14="http://schemas.microsoft.com/office/powerpoint/2010/main" val="110125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ADCC072-B96B-8991-D9F8-2DD034154C69}"/>
              </a:ext>
            </a:extLst>
          </p:cNvPr>
          <p:cNvSpPr txBox="1">
            <a:spLocks/>
          </p:cNvSpPr>
          <p:nvPr/>
        </p:nvSpPr>
        <p:spPr>
          <a:xfrm>
            <a:off x="269112" y="4708595"/>
            <a:ext cx="6263664" cy="18680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rgbClr val="4DAEB3"/>
              </a:buClr>
              <a:buNone/>
            </a:pPr>
            <a:r>
              <a:rPr lang="en-US" sz="2000" b="1" dirty="0">
                <a:solidFill>
                  <a:schemeClr val="tx1">
                    <a:lumMod val="75000"/>
                    <a:lumOff val="25000"/>
                  </a:schemeClr>
                </a:solidFill>
                <a:latin typeface="Century Gothic" panose="020F0302020204030204"/>
                <a:cs typeface="Calibri"/>
              </a:rPr>
              <a:t>Park Tourism</a:t>
            </a:r>
            <a:endParaRPr lang="en-US" sz="2000" dirty="0">
              <a:solidFill>
                <a:schemeClr val="tx1">
                  <a:lumMod val="75000"/>
                  <a:lumOff val="25000"/>
                </a:schemeClr>
              </a:solidFill>
              <a:latin typeface="Century Gothic"/>
              <a:cs typeface="Calibri"/>
            </a:endParaRPr>
          </a:p>
          <a:p>
            <a:pPr marL="342900" indent="-342900">
              <a:lnSpc>
                <a:spcPct val="100000"/>
              </a:lnSpc>
              <a:spcBef>
                <a:spcPts val="600"/>
              </a:spcBef>
              <a:buClr>
                <a:srgbClr val="4DAE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Visitors increased from 890,676 in 2006 to 2,679,478 in 2018</a:t>
            </a:r>
          </a:p>
          <a:p>
            <a:pPr marL="342900" indent="-342900">
              <a:lnSpc>
                <a:spcPct val="100000"/>
              </a:lnSpc>
              <a:spcBef>
                <a:spcPts val="600"/>
              </a:spcBef>
              <a:buClr>
                <a:srgbClr val="4DAE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Highest concentration of Hoodoos in the world</a:t>
            </a:r>
            <a:endParaRPr lang="en-US" sz="2000" dirty="0">
              <a:solidFill>
                <a:schemeClr val="tx1">
                  <a:lumMod val="75000"/>
                  <a:lumOff val="25000"/>
                </a:schemeClr>
              </a:solidFill>
              <a:latin typeface="Century Gothic"/>
              <a:cs typeface="Calibri"/>
            </a:endParaRPr>
          </a:p>
          <a:p>
            <a:pPr marL="342900" indent="-342900">
              <a:lnSpc>
                <a:spcPct val="100000"/>
              </a:lnSpc>
              <a:spcBef>
                <a:spcPts val="600"/>
              </a:spcBef>
              <a:buClr>
                <a:srgbClr val="4DAE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Designated Dark Sky Park in 2019</a:t>
            </a:r>
            <a:endParaRPr lang="en-US" sz="2000" dirty="0">
              <a:solidFill>
                <a:schemeClr val="tx1">
                  <a:lumMod val="75000"/>
                  <a:lumOff val="25000"/>
                </a:schemeClr>
              </a:solidFill>
              <a:cs typeface="Calibri"/>
            </a:endParaRPr>
          </a:p>
        </p:txBody>
      </p:sp>
      <p:sp>
        <p:nvSpPr>
          <p:cNvPr id="9" name="Title 1"/>
          <p:cNvSpPr txBox="1">
            <a:spLocks/>
          </p:cNvSpPr>
          <p:nvPr/>
        </p:nvSpPr>
        <p:spPr>
          <a:xfrm>
            <a:off x="266700" y="364983"/>
            <a:ext cx="11524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BACKGROUND INFORMATION </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endParaRPr lang="en-US" sz="2000">
              <a:solidFill>
                <a:schemeClr val="tx1">
                  <a:lumMod val="75000"/>
                  <a:lumOff val="25000"/>
                </a:schemeClr>
              </a:solidFill>
              <a:latin typeface="Century Gothic" panose="020F0302020204030204"/>
            </a:endParaRPr>
          </a:p>
        </p:txBody>
      </p:sp>
      <p:pic>
        <p:nvPicPr>
          <p:cNvPr id="2" name="Picture 2" descr="A picture containing outdoor, nature&#10;&#10;Description automatically generated">
            <a:extLst>
              <a:ext uri="{FF2B5EF4-FFF2-40B4-BE49-F238E27FC236}">
                <a16:creationId xmlns:a16="http://schemas.microsoft.com/office/drawing/2014/main" id="{DFEFDB94-EEB3-9AA8-900F-83CCD8FBD8F9}"/>
              </a:ext>
            </a:extLst>
          </p:cNvPr>
          <p:cNvPicPr>
            <a:picLocks noChangeAspect="1"/>
          </p:cNvPicPr>
          <p:nvPr/>
        </p:nvPicPr>
        <p:blipFill>
          <a:blip r:embed="rId3"/>
          <a:stretch>
            <a:fillRect/>
          </a:stretch>
        </p:blipFill>
        <p:spPr>
          <a:xfrm>
            <a:off x="718128" y="1151791"/>
            <a:ext cx="5225472" cy="346914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709EE40A-5EDE-531E-C791-A7649E807F5E}"/>
              </a:ext>
            </a:extLst>
          </p:cNvPr>
          <p:cNvSpPr txBox="1"/>
          <p:nvPr/>
        </p:nvSpPr>
        <p:spPr>
          <a:xfrm>
            <a:off x="1833883" y="4627083"/>
            <a:ext cx="411518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Image Credit: Barton Davis Smith</a:t>
            </a:r>
          </a:p>
        </p:txBody>
      </p:sp>
      <p:pic>
        <p:nvPicPr>
          <p:cNvPr id="6" name="Picture 6" descr="A picture containing tree, grass, outdoor, mammal&#10;&#10;Description automatically generated">
            <a:extLst>
              <a:ext uri="{FF2B5EF4-FFF2-40B4-BE49-F238E27FC236}">
                <a16:creationId xmlns:a16="http://schemas.microsoft.com/office/drawing/2014/main" id="{E5BCAE11-D8A5-B60F-2CA4-ADA4F37650FD}"/>
              </a:ext>
            </a:extLst>
          </p:cNvPr>
          <p:cNvPicPr>
            <a:picLocks noChangeAspect="1"/>
          </p:cNvPicPr>
          <p:nvPr/>
        </p:nvPicPr>
        <p:blipFill rotWithShape="1">
          <a:blip r:embed="rId4"/>
          <a:srcRect l="2631" r="-375" b="387"/>
          <a:stretch/>
        </p:blipFill>
        <p:spPr>
          <a:xfrm>
            <a:off x="6684989" y="2655224"/>
            <a:ext cx="4750133" cy="3608224"/>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5B19B885-7C31-DB00-1A8B-647753B1E4BC}"/>
              </a:ext>
            </a:extLst>
          </p:cNvPr>
          <p:cNvSpPr txBox="1"/>
          <p:nvPr/>
        </p:nvSpPr>
        <p:spPr>
          <a:xfrm>
            <a:off x="7475476" y="6277146"/>
            <a:ext cx="396324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rPr>
              <a:t>Image Credit: Tyra </a:t>
            </a:r>
            <a:r>
              <a:rPr lang="en-US" sz="1100" dirty="0" err="1">
                <a:solidFill>
                  <a:schemeClr val="tx1">
                    <a:lumMod val="75000"/>
                    <a:lumOff val="25000"/>
                  </a:schemeClr>
                </a:solidFill>
                <a:latin typeface="Century Gothic"/>
              </a:rPr>
              <a:t>Olstad</a:t>
            </a:r>
            <a:endParaRPr lang="en-US" sz="1100" dirty="0">
              <a:solidFill>
                <a:schemeClr val="tx1">
                  <a:lumMod val="75000"/>
                  <a:lumOff val="25000"/>
                </a:schemeClr>
              </a:solidFill>
              <a:latin typeface="Century Gothic"/>
            </a:endParaRPr>
          </a:p>
        </p:txBody>
      </p:sp>
      <p:sp>
        <p:nvSpPr>
          <p:cNvPr id="3" name="Text Placeholder 3">
            <a:extLst>
              <a:ext uri="{FF2B5EF4-FFF2-40B4-BE49-F238E27FC236}">
                <a16:creationId xmlns:a16="http://schemas.microsoft.com/office/drawing/2014/main" id="{88268627-83B8-DFAC-9B9C-A86C5781F1B1}"/>
              </a:ext>
            </a:extLst>
          </p:cNvPr>
          <p:cNvSpPr txBox="1">
            <a:spLocks/>
          </p:cNvSpPr>
          <p:nvPr/>
        </p:nvSpPr>
        <p:spPr>
          <a:xfrm>
            <a:off x="6532776" y="1365662"/>
            <a:ext cx="5253046" cy="13644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rgbClr val="4DAEB3"/>
              </a:buClr>
              <a:buNone/>
            </a:pPr>
            <a:r>
              <a:rPr lang="en-US" sz="2000" b="1" dirty="0">
                <a:solidFill>
                  <a:schemeClr val="tx1">
                    <a:lumMod val="75000"/>
                    <a:lumOff val="25000"/>
                  </a:schemeClr>
                </a:solidFill>
                <a:latin typeface="Century Gothic" panose="020F0302020204030204"/>
                <a:cs typeface="Calibri"/>
              </a:rPr>
              <a:t>Groundwater Dependent Ecosystems</a:t>
            </a:r>
          </a:p>
          <a:p>
            <a:pPr marL="119063" indent="0">
              <a:lnSpc>
                <a:spcPct val="100000"/>
              </a:lnSpc>
              <a:spcBef>
                <a:spcPts val="600"/>
              </a:spcBef>
              <a:buClr>
                <a:srgbClr val="4DAE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Unique species</a:t>
            </a:r>
            <a:endParaRPr lang="en-US" sz="2000" dirty="0">
              <a:solidFill>
                <a:schemeClr val="tx1">
                  <a:lumMod val="75000"/>
                  <a:lumOff val="25000"/>
                </a:schemeClr>
              </a:solidFill>
              <a:latin typeface="Century Gothic"/>
              <a:cs typeface="Calibri"/>
            </a:endParaRPr>
          </a:p>
          <a:p>
            <a:pPr marL="119063" indent="0">
              <a:lnSpc>
                <a:spcPct val="100000"/>
              </a:lnSpc>
              <a:spcBef>
                <a:spcPts val="600"/>
              </a:spcBef>
              <a:buClr>
                <a:srgbClr val="4DAE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Sensitive to changing climate</a:t>
            </a:r>
          </a:p>
          <a:p>
            <a:pPr marL="342900" indent="-342900">
              <a:lnSpc>
                <a:spcPct val="100000"/>
              </a:lnSpc>
              <a:spcAft>
                <a:spcPts val="600"/>
              </a:spcAft>
              <a:buClr>
                <a:srgbClr val="4DAEB3"/>
              </a:buClr>
              <a:buFont typeface="Webdings" panose="05030102010509060703" pitchFamily="18" charset="2"/>
              <a:buChar char=""/>
            </a:pPr>
            <a:endParaRPr lang="en-US" sz="2000" dirty="0">
              <a:solidFill>
                <a:srgbClr val="404040"/>
              </a:solidFill>
              <a:latin typeface="Century Gothic"/>
              <a:ea typeface="+mn-lt"/>
              <a:cs typeface="+mn-lt"/>
            </a:endParaRPr>
          </a:p>
        </p:txBody>
      </p:sp>
    </p:spTree>
    <p:extLst>
      <p:ext uri="{BB962C8B-B14F-4D97-AF65-F5344CB8AC3E}">
        <p14:creationId xmlns:p14="http://schemas.microsoft.com/office/powerpoint/2010/main" val="165295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10;&#10;Description automatically generated">
            <a:extLst>
              <a:ext uri="{FF2B5EF4-FFF2-40B4-BE49-F238E27FC236}">
                <a16:creationId xmlns:a16="http://schemas.microsoft.com/office/drawing/2014/main" id="{3FE94A86-C8FD-A4B3-FAD4-66FE053A8B43}"/>
              </a:ext>
            </a:extLst>
          </p:cNvPr>
          <p:cNvPicPr>
            <a:picLocks noChangeAspect="1"/>
          </p:cNvPicPr>
          <p:nvPr/>
        </p:nvPicPr>
        <p:blipFill>
          <a:blip r:embed="rId3"/>
          <a:stretch>
            <a:fillRect/>
          </a:stretch>
        </p:blipFill>
        <p:spPr>
          <a:xfrm>
            <a:off x="1871710" y="888331"/>
            <a:ext cx="10124454" cy="5332951"/>
          </a:xfrm>
          <a:prstGeom prst="rect">
            <a:avLst/>
          </a:prstGeom>
        </p:spPr>
      </p:pic>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EARTH OBSERVATIONS</a:t>
            </a:r>
            <a:endParaRPr lang="en-US"/>
          </a:p>
        </p:txBody>
      </p:sp>
      <p:sp>
        <p:nvSpPr>
          <p:cNvPr id="10" name="Text Placeholder 3"/>
          <p:cNvSpPr txBox="1">
            <a:spLocks/>
          </p:cNvSpPr>
          <p:nvPr/>
        </p:nvSpPr>
        <p:spPr>
          <a:xfrm>
            <a:off x="6930325" y="1491150"/>
            <a:ext cx="3909350" cy="82017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7EB761"/>
              </a:buClr>
              <a:buNone/>
            </a:pPr>
            <a:r>
              <a:rPr lang="en-US">
                <a:solidFill>
                  <a:schemeClr val="tx1">
                    <a:lumMod val="75000"/>
                    <a:lumOff val="25000"/>
                  </a:schemeClr>
                </a:solidFill>
                <a:latin typeface="Century Gothic" panose="020F0302020204030204"/>
              </a:rPr>
              <a:t>Landsat 8 OLI</a:t>
            </a:r>
            <a:endParaRPr lang="en-US">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5" name="Picture 5">
            <a:extLst>
              <a:ext uri="{FF2B5EF4-FFF2-40B4-BE49-F238E27FC236}">
                <a16:creationId xmlns:a16="http://schemas.microsoft.com/office/drawing/2014/main" id="{4AB8291D-8818-D4D3-9F5A-B920F5844958}"/>
              </a:ext>
            </a:extLst>
          </p:cNvPr>
          <p:cNvPicPr>
            <a:picLocks noChangeAspect="1"/>
          </p:cNvPicPr>
          <p:nvPr/>
        </p:nvPicPr>
        <p:blipFill>
          <a:blip r:embed="rId4"/>
          <a:stretch>
            <a:fillRect/>
          </a:stretch>
        </p:blipFill>
        <p:spPr>
          <a:xfrm>
            <a:off x="1065660" y="3557259"/>
            <a:ext cx="4218971" cy="2318622"/>
          </a:xfrm>
          <a:prstGeom prst="rect">
            <a:avLst/>
          </a:prstGeom>
        </p:spPr>
      </p:pic>
      <p:sp>
        <p:nvSpPr>
          <p:cNvPr id="8" name="Text Placeholder 3">
            <a:extLst>
              <a:ext uri="{FF2B5EF4-FFF2-40B4-BE49-F238E27FC236}">
                <a16:creationId xmlns:a16="http://schemas.microsoft.com/office/drawing/2014/main" id="{72B18485-FAEC-98D6-1157-3950769CFBD2}"/>
              </a:ext>
            </a:extLst>
          </p:cNvPr>
          <p:cNvSpPr txBox="1">
            <a:spLocks/>
          </p:cNvSpPr>
          <p:nvPr/>
        </p:nvSpPr>
        <p:spPr>
          <a:xfrm>
            <a:off x="539554" y="5724043"/>
            <a:ext cx="3909350" cy="82017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dirty="0" err="1">
                <a:solidFill>
                  <a:schemeClr val="tx1">
                    <a:lumMod val="75000"/>
                    <a:lumOff val="25000"/>
                  </a:schemeClr>
                </a:solidFill>
                <a:latin typeface="Century Gothic" panose="020F0302020204030204"/>
              </a:rPr>
              <a:t>PlanetScope</a:t>
            </a:r>
            <a:r>
              <a:rPr lang="en-US" dirty="0">
                <a:solidFill>
                  <a:schemeClr val="tx1">
                    <a:lumMod val="75000"/>
                    <a:lumOff val="25000"/>
                  </a:schemeClr>
                </a:solidFill>
                <a:latin typeface="Century Gothic" panose="020F0302020204030204"/>
              </a:rPr>
              <a:t> DOVEs</a:t>
            </a:r>
            <a:endParaRPr lang="en-US" dirty="0"/>
          </a:p>
        </p:txBody>
      </p:sp>
      <p:sp>
        <p:nvSpPr>
          <p:cNvPr id="2" name="TextBox 1">
            <a:extLst>
              <a:ext uri="{FF2B5EF4-FFF2-40B4-BE49-F238E27FC236}">
                <a16:creationId xmlns:a16="http://schemas.microsoft.com/office/drawing/2014/main" id="{D5010A00-B351-CD88-C9CE-DF1B3AB93333}"/>
              </a:ext>
            </a:extLst>
          </p:cNvPr>
          <p:cNvSpPr txBox="1"/>
          <p:nvPr/>
        </p:nvSpPr>
        <p:spPr>
          <a:xfrm>
            <a:off x="-9832" y="6625886"/>
            <a:ext cx="222932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bg1"/>
                </a:solidFill>
                <a:latin typeface="Century Gothic"/>
              </a:rPr>
              <a:t>Image Credits: NASA, Planet</a:t>
            </a:r>
            <a:endParaRPr lang="en-US" sz="1100" dirty="0">
              <a:solidFill>
                <a:schemeClr val="bg1"/>
              </a:solidFill>
              <a:cs typeface="Calibri"/>
            </a:endParaRPr>
          </a:p>
        </p:txBody>
      </p:sp>
    </p:spTree>
    <p:extLst>
      <p:ext uri="{BB962C8B-B14F-4D97-AF65-F5344CB8AC3E}">
        <p14:creationId xmlns:p14="http://schemas.microsoft.com/office/powerpoint/2010/main" val="415186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10">
            <a:extLst>
              <a:ext uri="{FF2B5EF4-FFF2-40B4-BE49-F238E27FC236}">
                <a16:creationId xmlns:a16="http://schemas.microsoft.com/office/drawing/2014/main" id="{23B1A4C3-A8AE-1D68-03CD-725F76F0F264}"/>
              </a:ext>
            </a:extLst>
          </p:cNvPr>
          <p:cNvGraphicFramePr/>
          <p:nvPr>
            <p:extLst>
              <p:ext uri="{D42A27DB-BD31-4B8C-83A1-F6EECF244321}">
                <p14:modId xmlns:p14="http://schemas.microsoft.com/office/powerpoint/2010/main" val="2804761290"/>
              </p:ext>
            </p:extLst>
          </p:nvPr>
        </p:nvGraphicFramePr>
        <p:xfrm>
          <a:off x="4795699" y="598626"/>
          <a:ext cx="6569803" cy="4933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METHODOLOGY: NDVI &amp; NDWI ANALYSIS</a:t>
            </a:r>
          </a:p>
        </p:txBody>
      </p:sp>
      <p:sp>
        <p:nvSpPr>
          <p:cNvPr id="10" name="Text Placeholder 3"/>
          <p:cNvSpPr txBox="1">
            <a:spLocks/>
          </p:cNvSpPr>
          <p:nvPr/>
        </p:nvSpPr>
        <p:spPr>
          <a:xfrm>
            <a:off x="513028" y="82014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6002" name="Rectangle 6001">
            <a:extLst>
              <a:ext uri="{FF2B5EF4-FFF2-40B4-BE49-F238E27FC236}">
                <a16:creationId xmlns:a16="http://schemas.microsoft.com/office/drawing/2014/main" id="{4667BDE6-0E06-7588-E038-BC3016E4421E}"/>
              </a:ext>
            </a:extLst>
          </p:cNvPr>
          <p:cNvSpPr/>
          <p:nvPr/>
        </p:nvSpPr>
        <p:spPr>
          <a:xfrm>
            <a:off x="5438413" y="1779556"/>
            <a:ext cx="1707561" cy="3404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9E6B2FBF-9878-4A2C-BC6D-954458DFC23F}"/>
              </a:ext>
            </a:extLst>
          </p:cNvPr>
          <p:cNvGrpSpPr/>
          <p:nvPr/>
        </p:nvGrpSpPr>
        <p:grpSpPr>
          <a:xfrm>
            <a:off x="4461478" y="1447118"/>
            <a:ext cx="7505051" cy="5263409"/>
            <a:chOff x="5490355" y="893731"/>
            <a:chExt cx="7505051" cy="5263409"/>
          </a:xfrm>
        </p:grpSpPr>
        <p:sp>
          <p:nvSpPr>
            <p:cNvPr id="24" name="TextBox 23">
              <a:extLst>
                <a:ext uri="{FF2B5EF4-FFF2-40B4-BE49-F238E27FC236}">
                  <a16:creationId xmlns:a16="http://schemas.microsoft.com/office/drawing/2014/main" id="{BC22204B-A3CB-40F1-8981-E7FE67DE769C}"/>
                </a:ext>
              </a:extLst>
            </p:cNvPr>
            <p:cNvSpPr txBox="1"/>
            <p:nvPr/>
          </p:nvSpPr>
          <p:spPr>
            <a:xfrm>
              <a:off x="10292512" y="2803444"/>
              <a:ext cx="1675614" cy="1477328"/>
            </a:xfrm>
            <a:prstGeom prst="rect">
              <a:avLst/>
            </a:prstGeom>
            <a:noFill/>
          </p:spPr>
          <p:txBody>
            <a:bodyPr wrap="square" lIns="91440" tIns="45720" rIns="91440" bIns="45720" rtlCol="0" anchor="t">
              <a:spAutoFit/>
            </a:bodyPr>
            <a:lstStyle/>
            <a:p>
              <a:pPr marL="285750" indent="-285750">
                <a:buClr>
                  <a:srgbClr val="4DAEB3"/>
                </a:buClr>
                <a:buSzPct val="125000"/>
                <a:buFont typeface="Webdings" panose="05030102010509060703" pitchFamily="18" charset="2"/>
                <a:buChar char=""/>
              </a:pPr>
              <a:r>
                <a:rPr lang="en-US">
                  <a:solidFill>
                    <a:schemeClr val="tx1">
                      <a:lumMod val="75000"/>
                      <a:lumOff val="25000"/>
                    </a:schemeClr>
                  </a:solidFill>
                  <a:latin typeface="Century Gothic"/>
                </a:rPr>
                <a:t>How </a:t>
              </a:r>
              <a:r>
                <a:rPr lang="en-US">
                  <a:solidFill>
                    <a:schemeClr val="tx1">
                      <a:lumMod val="75000"/>
                      <a:lumOff val="25000"/>
                    </a:schemeClr>
                  </a:solidFill>
                  <a:latin typeface="Century Gothic"/>
                  <a:ea typeface="+mn-lt"/>
                  <a:cs typeface="+mn-lt"/>
                </a:rPr>
                <a:t>have they</a:t>
              </a:r>
              <a:r>
                <a:rPr lang="en-US">
                  <a:solidFill>
                    <a:schemeClr val="tx1">
                      <a:lumMod val="75000"/>
                      <a:lumOff val="25000"/>
                    </a:schemeClr>
                  </a:solidFill>
                  <a:latin typeface="Century Gothic"/>
                </a:rPr>
                <a:t> changed over time?</a:t>
              </a:r>
            </a:p>
            <a:p>
              <a:endParaRPr lang="en-US"/>
            </a:p>
          </p:txBody>
        </p:sp>
        <p:grpSp>
          <p:nvGrpSpPr>
            <p:cNvPr id="41" name="Group 40">
              <a:extLst>
                <a:ext uri="{FF2B5EF4-FFF2-40B4-BE49-F238E27FC236}">
                  <a16:creationId xmlns:a16="http://schemas.microsoft.com/office/drawing/2014/main" id="{DE36A3C0-3FEB-47F7-A6AD-88FDBBF8C75D}"/>
                </a:ext>
              </a:extLst>
            </p:cNvPr>
            <p:cNvGrpSpPr/>
            <p:nvPr/>
          </p:nvGrpSpPr>
          <p:grpSpPr>
            <a:xfrm>
              <a:off x="5490355" y="893731"/>
              <a:ext cx="7505051" cy="5263409"/>
              <a:chOff x="5490355" y="893731"/>
              <a:chExt cx="7505051" cy="5263409"/>
            </a:xfrm>
          </p:grpSpPr>
          <p:pic>
            <p:nvPicPr>
              <p:cNvPr id="6638" name="Graphic 6638" descr="Upward trend outline">
                <a:extLst>
                  <a:ext uri="{FF2B5EF4-FFF2-40B4-BE49-F238E27FC236}">
                    <a16:creationId xmlns:a16="http://schemas.microsoft.com/office/drawing/2014/main" id="{807C040F-13F4-4FEE-A21C-C7E957FBDE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98126" y="2783223"/>
                <a:ext cx="1097280" cy="1097280"/>
              </a:xfrm>
              <a:prstGeom prst="rect">
                <a:avLst/>
              </a:prstGeom>
            </p:spPr>
          </p:pic>
          <p:grpSp>
            <p:nvGrpSpPr>
              <p:cNvPr id="19" name="Group 18">
                <a:extLst>
                  <a:ext uri="{FF2B5EF4-FFF2-40B4-BE49-F238E27FC236}">
                    <a16:creationId xmlns:a16="http://schemas.microsoft.com/office/drawing/2014/main" id="{A2F9CE5C-F3F3-427F-840F-2CBB27407B84}"/>
                  </a:ext>
                </a:extLst>
              </p:cNvPr>
              <p:cNvGrpSpPr/>
              <p:nvPr/>
            </p:nvGrpSpPr>
            <p:grpSpPr>
              <a:xfrm>
                <a:off x="7775551" y="961902"/>
                <a:ext cx="1600200" cy="1600200"/>
                <a:chOff x="7895175" y="804148"/>
                <a:chExt cx="1600200" cy="1600200"/>
              </a:xfrm>
            </p:grpSpPr>
            <p:sp>
              <p:nvSpPr>
                <p:cNvPr id="2" name="Oval 1">
                  <a:extLst>
                    <a:ext uri="{FF2B5EF4-FFF2-40B4-BE49-F238E27FC236}">
                      <a16:creationId xmlns:a16="http://schemas.microsoft.com/office/drawing/2014/main" id="{E98CD043-160B-4D70-8933-5738BF6BCF7A}"/>
                    </a:ext>
                  </a:extLst>
                </p:cNvPr>
                <p:cNvSpPr>
                  <a:spLocks/>
                </p:cNvSpPr>
                <p:nvPr/>
              </p:nvSpPr>
              <p:spPr>
                <a:xfrm>
                  <a:off x="7895175" y="804148"/>
                  <a:ext cx="1600200" cy="1600200"/>
                </a:xfrm>
                <a:prstGeom prst="ellipse">
                  <a:avLst/>
                </a:prstGeom>
                <a:solidFill>
                  <a:srgbClr val="79A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51922D-22D9-4558-9F4A-C9122A4946A0}"/>
                    </a:ext>
                  </a:extLst>
                </p:cNvPr>
                <p:cNvSpPr txBox="1"/>
                <p:nvPr/>
              </p:nvSpPr>
              <p:spPr>
                <a:xfrm>
                  <a:off x="8082074" y="1281083"/>
                  <a:ext cx="1226403" cy="646331"/>
                </a:xfrm>
                <a:prstGeom prst="rect">
                  <a:avLst/>
                </a:prstGeom>
                <a:noFill/>
              </p:spPr>
              <p:txBody>
                <a:bodyPr wrap="square" rtlCol="0">
                  <a:spAutoFit/>
                </a:bodyPr>
                <a:lstStyle/>
                <a:p>
                  <a:pPr algn="ctr"/>
                  <a:r>
                    <a:rPr lang="en-US">
                      <a:solidFill>
                        <a:schemeClr val="bg1"/>
                      </a:solidFill>
                      <a:latin typeface="Century Gothic" panose="020B0502020202020204" pitchFamily="34" charset="0"/>
                    </a:rPr>
                    <a:t>Change Maps</a:t>
                  </a:r>
                </a:p>
              </p:txBody>
            </p:sp>
          </p:grpSp>
          <p:grpSp>
            <p:nvGrpSpPr>
              <p:cNvPr id="18" name="Group 17">
                <a:extLst>
                  <a:ext uri="{FF2B5EF4-FFF2-40B4-BE49-F238E27FC236}">
                    <a16:creationId xmlns:a16="http://schemas.microsoft.com/office/drawing/2014/main" id="{70F77641-F2B3-433D-9842-6F3708DE239A}"/>
                  </a:ext>
                </a:extLst>
              </p:cNvPr>
              <p:cNvGrpSpPr/>
              <p:nvPr/>
            </p:nvGrpSpPr>
            <p:grpSpPr>
              <a:xfrm>
                <a:off x="8875554" y="2781692"/>
                <a:ext cx="1600200" cy="1600200"/>
                <a:chOff x="8986386" y="2753984"/>
                <a:chExt cx="1600200" cy="1600200"/>
              </a:xfrm>
            </p:grpSpPr>
            <p:sp>
              <p:nvSpPr>
                <p:cNvPr id="25" name="Oval 24">
                  <a:extLst>
                    <a:ext uri="{FF2B5EF4-FFF2-40B4-BE49-F238E27FC236}">
                      <a16:creationId xmlns:a16="http://schemas.microsoft.com/office/drawing/2014/main" id="{5C7DE1B2-8DAF-4264-967E-1B9FD95187C2}"/>
                    </a:ext>
                  </a:extLst>
                </p:cNvPr>
                <p:cNvSpPr>
                  <a:spLocks/>
                </p:cNvSpPr>
                <p:nvPr/>
              </p:nvSpPr>
              <p:spPr>
                <a:xfrm>
                  <a:off x="8986386" y="2753984"/>
                  <a:ext cx="1600200" cy="1600200"/>
                </a:xfrm>
                <a:prstGeom prst="ellipse">
                  <a:avLst/>
                </a:prstGeom>
                <a:solidFill>
                  <a:srgbClr val="3D8C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E26CFF-76DB-4559-99F5-7AA3F8633603}"/>
                    </a:ext>
                  </a:extLst>
                </p:cNvPr>
                <p:cNvSpPr txBox="1"/>
                <p:nvPr/>
              </p:nvSpPr>
              <p:spPr>
                <a:xfrm>
                  <a:off x="9173285" y="3230919"/>
                  <a:ext cx="1226403" cy="646331"/>
                </a:xfrm>
                <a:prstGeom prst="rect">
                  <a:avLst/>
                </a:prstGeom>
                <a:noFill/>
              </p:spPr>
              <p:txBody>
                <a:bodyPr wrap="square" rtlCol="0">
                  <a:spAutoFit/>
                </a:bodyPr>
                <a:lstStyle/>
                <a:p>
                  <a:pPr algn="ctr"/>
                  <a:r>
                    <a:rPr lang="en-US">
                      <a:solidFill>
                        <a:schemeClr val="bg1"/>
                      </a:solidFill>
                      <a:latin typeface="Century Gothic" panose="020B0502020202020204" pitchFamily="34" charset="0"/>
                    </a:rPr>
                    <a:t>Time Series</a:t>
                  </a:r>
                </a:p>
              </p:txBody>
            </p:sp>
          </p:grpSp>
          <p:grpSp>
            <p:nvGrpSpPr>
              <p:cNvPr id="17" name="Group 16">
                <a:extLst>
                  <a:ext uri="{FF2B5EF4-FFF2-40B4-BE49-F238E27FC236}">
                    <a16:creationId xmlns:a16="http://schemas.microsoft.com/office/drawing/2014/main" id="{9E6C0EA6-3439-4C47-A76A-2DBD447C105D}"/>
                  </a:ext>
                </a:extLst>
              </p:cNvPr>
              <p:cNvGrpSpPr/>
              <p:nvPr/>
            </p:nvGrpSpPr>
            <p:grpSpPr>
              <a:xfrm>
                <a:off x="7402342" y="4453939"/>
                <a:ext cx="1600200" cy="1600200"/>
                <a:chOff x="7521966" y="4399839"/>
                <a:chExt cx="1600200" cy="1600200"/>
              </a:xfrm>
            </p:grpSpPr>
            <p:sp>
              <p:nvSpPr>
                <p:cNvPr id="26" name="Oval 25">
                  <a:extLst>
                    <a:ext uri="{FF2B5EF4-FFF2-40B4-BE49-F238E27FC236}">
                      <a16:creationId xmlns:a16="http://schemas.microsoft.com/office/drawing/2014/main" id="{8BD1F2B6-0528-4359-878B-4F0616281E65}"/>
                    </a:ext>
                  </a:extLst>
                </p:cNvPr>
                <p:cNvSpPr>
                  <a:spLocks/>
                </p:cNvSpPr>
                <p:nvPr/>
              </p:nvSpPr>
              <p:spPr>
                <a:xfrm>
                  <a:off x="7521966" y="4399839"/>
                  <a:ext cx="1600200" cy="1600200"/>
                </a:xfrm>
                <a:prstGeom prst="ellipse">
                  <a:avLst/>
                </a:prstGeom>
                <a:solidFill>
                  <a:srgbClr val="AD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BAF7D0B-CEA8-4234-8971-904DF71B83D2}"/>
                    </a:ext>
                  </a:extLst>
                </p:cNvPr>
                <p:cNvSpPr txBox="1"/>
                <p:nvPr/>
              </p:nvSpPr>
              <p:spPr>
                <a:xfrm>
                  <a:off x="7674228" y="4876774"/>
                  <a:ext cx="1295677" cy="646331"/>
                </a:xfrm>
                <a:prstGeom prst="rect">
                  <a:avLst/>
                </a:prstGeom>
                <a:noFill/>
              </p:spPr>
              <p:txBody>
                <a:bodyPr wrap="square" rtlCol="0">
                  <a:spAutoFit/>
                </a:bodyPr>
                <a:lstStyle/>
                <a:p>
                  <a:pPr algn="ctr"/>
                  <a:r>
                    <a:rPr lang="en-US">
                      <a:solidFill>
                        <a:schemeClr val="bg1"/>
                      </a:solidFill>
                      <a:latin typeface="Century Gothic" panose="020B0502020202020204" pitchFamily="34" charset="0"/>
                    </a:rPr>
                    <a:t>Direct Detection</a:t>
                  </a:r>
                </a:p>
              </p:txBody>
            </p:sp>
          </p:grpSp>
          <p:cxnSp>
            <p:nvCxnSpPr>
              <p:cNvPr id="5" name="Straight Arrow Connector 4">
                <a:extLst>
                  <a:ext uri="{FF2B5EF4-FFF2-40B4-BE49-F238E27FC236}">
                    <a16:creationId xmlns:a16="http://schemas.microsoft.com/office/drawing/2014/main" id="{1A9139E1-CD76-4843-807A-720FCE5B9DD5}"/>
                  </a:ext>
                </a:extLst>
              </p:cNvPr>
              <p:cNvCxnSpPr>
                <a:cxnSpLocks/>
              </p:cNvCxnSpPr>
              <p:nvPr/>
            </p:nvCxnSpPr>
            <p:spPr>
              <a:xfrm flipV="1">
                <a:off x="6830807" y="2357239"/>
                <a:ext cx="978373" cy="664812"/>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7EED6FC-3846-421F-B15F-4B6DED77DDB6}"/>
                  </a:ext>
                </a:extLst>
              </p:cNvPr>
              <p:cNvCxnSpPr>
                <a:cxnSpLocks/>
              </p:cNvCxnSpPr>
              <p:nvPr/>
            </p:nvCxnSpPr>
            <p:spPr>
              <a:xfrm flipV="1">
                <a:off x="7493589" y="3625096"/>
                <a:ext cx="1243846" cy="9072"/>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C318613-2F4E-41A2-873A-4347E97F8A83}"/>
                  </a:ext>
                </a:extLst>
              </p:cNvPr>
              <p:cNvCxnSpPr>
                <a:cxnSpLocks/>
              </p:cNvCxnSpPr>
              <p:nvPr/>
            </p:nvCxnSpPr>
            <p:spPr>
              <a:xfrm>
                <a:off x="6780476" y="4241992"/>
                <a:ext cx="587006" cy="739773"/>
              </a:xfrm>
              <a:prstGeom prst="straightConnector1">
                <a:avLst/>
              </a:prstGeom>
              <a:ln w="28575" cap="rnd">
                <a:solidFill>
                  <a:srgbClr val="FF8000"/>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E5F2768-DAB3-47EA-9046-2F73B42057D0}"/>
                  </a:ext>
                </a:extLst>
              </p:cNvPr>
              <p:cNvSpPr txBox="1"/>
              <p:nvPr/>
            </p:nvSpPr>
            <p:spPr>
              <a:xfrm>
                <a:off x="9209530" y="893731"/>
                <a:ext cx="1984171" cy="1754326"/>
              </a:xfrm>
              <a:prstGeom prst="rect">
                <a:avLst/>
              </a:prstGeom>
              <a:noFill/>
            </p:spPr>
            <p:txBody>
              <a:bodyPr wrap="square" rtlCol="0">
                <a:spAutoFit/>
              </a:bodyPr>
              <a:lstStyle/>
              <a:p>
                <a:pPr marL="285750" indent="-285750">
                  <a:buClr>
                    <a:srgbClr val="4DAEB3"/>
                  </a:buClr>
                  <a:buSzPct val="125000"/>
                  <a:buFont typeface="Webdings" panose="05030102010509060703" pitchFamily="18" charset="2"/>
                  <a:buChar char=""/>
                </a:pPr>
                <a:r>
                  <a:rPr lang="en-US">
                    <a:solidFill>
                      <a:schemeClr val="tx1">
                        <a:lumMod val="75000"/>
                        <a:lumOff val="25000"/>
                      </a:schemeClr>
                    </a:solidFill>
                    <a:latin typeface="Century Gothic"/>
                  </a:rPr>
                  <a:t>How has vegetation and water changed in space?</a:t>
                </a:r>
                <a:endParaRPr lang="en-US"/>
              </a:p>
              <a:p>
                <a:endParaRPr lang="en-US"/>
              </a:p>
            </p:txBody>
          </p:sp>
          <p:sp>
            <p:nvSpPr>
              <p:cNvPr id="32" name="Rectangle: Rounded Corners 31">
                <a:extLst>
                  <a:ext uri="{FF2B5EF4-FFF2-40B4-BE49-F238E27FC236}">
                    <a16:creationId xmlns:a16="http://schemas.microsoft.com/office/drawing/2014/main" id="{1FB11B7D-B6C2-45BC-BC55-ACBFCD78BBEE}"/>
                  </a:ext>
                </a:extLst>
              </p:cNvPr>
              <p:cNvSpPr/>
              <p:nvPr/>
            </p:nvSpPr>
            <p:spPr>
              <a:xfrm>
                <a:off x="5931287" y="3085116"/>
                <a:ext cx="1512704" cy="1112299"/>
              </a:xfrm>
              <a:prstGeom prst="roundRect">
                <a:avLst/>
              </a:prstGeom>
              <a:solidFill>
                <a:srgbClr val="E7F0F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73" name="Group 6872">
                <a:extLst>
                  <a:ext uri="{FF2B5EF4-FFF2-40B4-BE49-F238E27FC236}">
                    <a16:creationId xmlns:a16="http://schemas.microsoft.com/office/drawing/2014/main" id="{27366365-2062-61E2-30E2-C21D645DBA2E}"/>
                  </a:ext>
                </a:extLst>
              </p:cNvPr>
              <p:cNvGrpSpPr>
                <a:grpSpLocks noChangeAspect="1"/>
              </p:cNvGrpSpPr>
              <p:nvPr/>
            </p:nvGrpSpPr>
            <p:grpSpPr>
              <a:xfrm>
                <a:off x="10928808" y="942181"/>
                <a:ext cx="1188718" cy="1126542"/>
                <a:chOff x="6891549" y="1007460"/>
                <a:chExt cx="1139560" cy="1079958"/>
              </a:xfrm>
            </p:grpSpPr>
            <p:grpSp>
              <p:nvGrpSpPr>
                <p:cNvPr id="6872" name="Group 6871">
                  <a:extLst>
                    <a:ext uri="{FF2B5EF4-FFF2-40B4-BE49-F238E27FC236}">
                      <a16:creationId xmlns:a16="http://schemas.microsoft.com/office/drawing/2014/main" id="{742793DD-609C-B40B-618A-2145EC3822ED}"/>
                    </a:ext>
                  </a:extLst>
                </p:cNvPr>
                <p:cNvGrpSpPr/>
                <p:nvPr/>
              </p:nvGrpSpPr>
              <p:grpSpPr>
                <a:xfrm>
                  <a:off x="6891549" y="1007460"/>
                  <a:ext cx="914400" cy="1079958"/>
                  <a:chOff x="6891549" y="1007460"/>
                  <a:chExt cx="914400" cy="1079958"/>
                </a:xfrm>
              </p:grpSpPr>
              <p:pic>
                <p:nvPicPr>
                  <p:cNvPr id="6476" name="Graphic 6476" descr="Topography Map outline">
                    <a:extLst>
                      <a:ext uri="{FF2B5EF4-FFF2-40B4-BE49-F238E27FC236}">
                        <a16:creationId xmlns:a16="http://schemas.microsoft.com/office/drawing/2014/main" id="{BE6EB59C-5FA3-2EB3-5919-6FBC0870C3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91549" y="1173018"/>
                    <a:ext cx="914400" cy="914400"/>
                  </a:xfrm>
                  <a:prstGeom prst="rect">
                    <a:avLst/>
                  </a:prstGeom>
                </p:spPr>
              </p:pic>
              <p:sp>
                <p:nvSpPr>
                  <p:cNvPr id="6509" name="Oval 6508">
                    <a:extLst>
                      <a:ext uri="{FF2B5EF4-FFF2-40B4-BE49-F238E27FC236}">
                        <a16:creationId xmlns:a16="http://schemas.microsoft.com/office/drawing/2014/main" id="{30FD7321-1F47-8CBA-A185-D114AA25B321}"/>
                      </a:ext>
                    </a:extLst>
                  </p:cNvPr>
                  <p:cNvSpPr/>
                  <p:nvPr/>
                </p:nvSpPr>
                <p:spPr>
                  <a:xfrm>
                    <a:off x="7379699" y="1007460"/>
                    <a:ext cx="357393" cy="3197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75" name="Graphic 6475" descr="Stopwatch with solid fill">
                  <a:extLst>
                    <a:ext uri="{FF2B5EF4-FFF2-40B4-BE49-F238E27FC236}">
                      <a16:creationId xmlns:a16="http://schemas.microsoft.com/office/drawing/2014/main" id="{FA0DDF61-4113-28F4-FE03-45A1173105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53739" y="1099655"/>
                  <a:ext cx="477370" cy="477370"/>
                </a:xfrm>
                <a:prstGeom prst="rect">
                  <a:avLst/>
                </a:prstGeom>
              </p:spPr>
            </p:pic>
          </p:grpSp>
          <p:sp>
            <p:nvSpPr>
              <p:cNvPr id="51" name="TextBox 50">
                <a:extLst>
                  <a:ext uri="{FF2B5EF4-FFF2-40B4-BE49-F238E27FC236}">
                    <a16:creationId xmlns:a16="http://schemas.microsoft.com/office/drawing/2014/main" id="{9AB163C1-46B3-4D49-8541-0BCAF59C8737}"/>
                  </a:ext>
                </a:extLst>
              </p:cNvPr>
              <p:cNvSpPr txBox="1"/>
              <p:nvPr/>
            </p:nvSpPr>
            <p:spPr>
              <a:xfrm>
                <a:off x="8903157" y="4679812"/>
                <a:ext cx="2684244" cy="1477328"/>
              </a:xfrm>
              <a:prstGeom prst="rect">
                <a:avLst/>
              </a:prstGeom>
              <a:noFill/>
            </p:spPr>
            <p:txBody>
              <a:bodyPr wrap="square" lIns="91440" tIns="45720" rIns="91440" bIns="45720" rtlCol="0" anchor="t">
                <a:spAutoFit/>
              </a:bodyPr>
              <a:lstStyle/>
              <a:p>
                <a:pPr marL="285750" indent="-285750">
                  <a:buClr>
                    <a:srgbClr val="4DAEB3"/>
                  </a:buClr>
                  <a:buSzPct val="125000"/>
                  <a:buFont typeface="Webdings" panose="05030102010509060703" pitchFamily="18" charset="2"/>
                  <a:buChar char=""/>
                </a:pPr>
                <a:r>
                  <a:rPr lang="en-US" dirty="0">
                    <a:solidFill>
                      <a:schemeClr val="tx1">
                        <a:lumMod val="75000"/>
                        <a:lumOff val="25000"/>
                      </a:schemeClr>
                    </a:solidFill>
                    <a:latin typeface="Century Gothic"/>
                  </a:rPr>
                  <a:t>Are spring and seep NDVI/NDWI values statistically unique?</a:t>
                </a:r>
                <a:endParaRPr lang="en-US" dirty="0">
                  <a:solidFill>
                    <a:schemeClr val="tx1">
                      <a:lumMod val="75000"/>
                      <a:lumOff val="25000"/>
                    </a:schemeClr>
                  </a:solidFill>
                  <a:cs typeface="Calibri"/>
                </a:endParaRPr>
              </a:p>
              <a:p>
                <a:endParaRPr lang="en-US" dirty="0"/>
              </a:p>
            </p:txBody>
          </p:sp>
          <p:sp>
            <p:nvSpPr>
              <p:cNvPr id="31" name="Freeform: Shape 30">
                <a:extLst>
                  <a:ext uri="{FF2B5EF4-FFF2-40B4-BE49-F238E27FC236}">
                    <a16:creationId xmlns:a16="http://schemas.microsoft.com/office/drawing/2014/main" id="{7D812CB9-F19F-4C30-8F3E-213BD7DCC6CB}"/>
                  </a:ext>
                </a:extLst>
              </p:cNvPr>
              <p:cNvSpPr>
                <a:spLocks noChangeAspect="1"/>
              </p:cNvSpPr>
              <p:nvPr/>
            </p:nvSpPr>
            <p:spPr>
              <a:xfrm>
                <a:off x="11309794" y="4825278"/>
                <a:ext cx="925909" cy="914400"/>
              </a:xfrm>
              <a:custGeom>
                <a:avLst/>
                <a:gdLst>
                  <a:gd name="connsiteX0" fmla="*/ 666906 w 833772"/>
                  <a:gd name="connsiteY0" fmla="*/ 554137 h 823408"/>
                  <a:gd name="connsiteX1" fmla="*/ 576782 w 833772"/>
                  <a:gd name="connsiteY1" fmla="*/ 554137 h 823408"/>
                  <a:gd name="connsiteX2" fmla="*/ 532250 w 833772"/>
                  <a:gd name="connsiteY2" fmla="*/ 510132 h 823408"/>
                  <a:gd name="connsiteX3" fmla="*/ 515286 w 833772"/>
                  <a:gd name="connsiteY3" fmla="*/ 80554 h 823408"/>
                  <a:gd name="connsiteX4" fmla="*/ 81630 w 833772"/>
                  <a:gd name="connsiteY4" fmla="*/ 98366 h 823408"/>
                  <a:gd name="connsiteX5" fmla="*/ 98594 w 833772"/>
                  <a:gd name="connsiteY5" fmla="*/ 527943 h 823408"/>
                  <a:gd name="connsiteX6" fmla="*/ 518467 w 833772"/>
                  <a:gd name="connsiteY6" fmla="*/ 525848 h 823408"/>
                  <a:gd name="connsiteX7" fmla="*/ 562999 w 833772"/>
                  <a:gd name="connsiteY7" fmla="*/ 569853 h 823408"/>
                  <a:gd name="connsiteX8" fmla="*/ 546034 w 833772"/>
                  <a:gd name="connsiteY8" fmla="*/ 610716 h 823408"/>
                  <a:gd name="connsiteX9" fmla="*/ 562999 w 833772"/>
                  <a:gd name="connsiteY9" fmla="*/ 658912 h 823408"/>
                  <a:gd name="connsiteX10" fmla="*/ 712499 w 833772"/>
                  <a:gd name="connsiteY10" fmla="*/ 806645 h 823408"/>
                  <a:gd name="connsiteX11" fmla="*/ 754910 w 833772"/>
                  <a:gd name="connsiteY11" fmla="*/ 823409 h 823408"/>
                  <a:gd name="connsiteX12" fmla="*/ 810045 w 833772"/>
                  <a:gd name="connsiteY12" fmla="*/ 800358 h 823408"/>
                  <a:gd name="connsiteX13" fmla="*/ 833371 w 833772"/>
                  <a:gd name="connsiteY13" fmla="*/ 751114 h 823408"/>
                  <a:gd name="connsiteX14" fmla="*/ 816406 w 833772"/>
                  <a:gd name="connsiteY14" fmla="*/ 702918 h 823408"/>
                  <a:gd name="connsiteX15" fmla="*/ 666906 w 833772"/>
                  <a:gd name="connsiteY15" fmla="*/ 554137 h 823408"/>
                  <a:gd name="connsiteX16" fmla="*/ 106016 w 833772"/>
                  <a:gd name="connsiteY16" fmla="*/ 503845 h 823408"/>
                  <a:gd name="connsiteX17" fmla="*/ 106016 w 833772"/>
                  <a:gd name="connsiteY17" fmla="*/ 103605 h 823408"/>
                  <a:gd name="connsiteX18" fmla="*/ 511045 w 833772"/>
                  <a:gd name="connsiteY18" fmla="*/ 103605 h 823408"/>
                  <a:gd name="connsiteX19" fmla="*/ 511045 w 833772"/>
                  <a:gd name="connsiteY19" fmla="*/ 503845 h 823408"/>
                  <a:gd name="connsiteX20" fmla="*/ 308531 w 833772"/>
                  <a:gd name="connsiteY20" fmla="*/ 586617 h 823408"/>
                  <a:gd name="connsiteX21" fmla="*/ 106016 w 833772"/>
                  <a:gd name="connsiteY21" fmla="*/ 503845 h 823408"/>
                  <a:gd name="connsiteX22" fmla="*/ 794140 w 833772"/>
                  <a:gd name="connsiteY22" fmla="*/ 783594 h 823408"/>
                  <a:gd name="connsiteX23" fmla="*/ 726282 w 833772"/>
                  <a:gd name="connsiteY23" fmla="*/ 789881 h 823408"/>
                  <a:gd name="connsiteX24" fmla="*/ 577843 w 833772"/>
                  <a:gd name="connsiteY24" fmla="*/ 643196 h 823408"/>
                  <a:gd name="connsiteX25" fmla="*/ 567240 w 833772"/>
                  <a:gd name="connsiteY25" fmla="*/ 611763 h 823408"/>
                  <a:gd name="connsiteX26" fmla="*/ 585265 w 833772"/>
                  <a:gd name="connsiteY26" fmla="*/ 576140 h 823408"/>
                  <a:gd name="connsiteX27" fmla="*/ 625555 w 833772"/>
                  <a:gd name="connsiteY27" fmla="*/ 558328 h 823408"/>
                  <a:gd name="connsiteX28" fmla="*/ 653123 w 833772"/>
                  <a:gd name="connsiteY28" fmla="*/ 568806 h 823408"/>
                  <a:gd name="connsiteX29" fmla="*/ 801562 w 833772"/>
                  <a:gd name="connsiteY29" fmla="*/ 716538 h 823408"/>
                  <a:gd name="connsiteX30" fmla="*/ 812165 w 833772"/>
                  <a:gd name="connsiteY30" fmla="*/ 747971 h 823408"/>
                  <a:gd name="connsiteX31" fmla="*/ 794140 w 833772"/>
                  <a:gd name="connsiteY31" fmla="*/ 783594 h 823408"/>
                  <a:gd name="connsiteX32" fmla="*/ 794140 w 833772"/>
                  <a:gd name="connsiteY32" fmla="*/ 783594 h 82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3772" h="823408">
                    <a:moveTo>
                      <a:pt x="666906" y="554137"/>
                    </a:moveTo>
                    <a:cubicBezTo>
                      <a:pt x="643580" y="531087"/>
                      <a:pt x="605410" y="532134"/>
                      <a:pt x="576782" y="554137"/>
                    </a:cubicBezTo>
                    <a:lnTo>
                      <a:pt x="532250" y="510132"/>
                    </a:lnTo>
                    <a:cubicBezTo>
                      <a:pt x="647821" y="386497"/>
                      <a:pt x="640399" y="194759"/>
                      <a:pt x="515286" y="80554"/>
                    </a:cubicBezTo>
                    <a:cubicBezTo>
                      <a:pt x="390172" y="-33651"/>
                      <a:pt x="197201" y="-25269"/>
                      <a:pt x="81630" y="98366"/>
                    </a:cubicBezTo>
                    <a:cubicBezTo>
                      <a:pt x="-33941" y="222000"/>
                      <a:pt x="-25459" y="413739"/>
                      <a:pt x="98594" y="527943"/>
                    </a:cubicBezTo>
                    <a:cubicBezTo>
                      <a:pt x="217346" y="636909"/>
                      <a:pt x="400775" y="635862"/>
                      <a:pt x="518467" y="525848"/>
                    </a:cubicBezTo>
                    <a:lnTo>
                      <a:pt x="562999" y="569853"/>
                    </a:lnTo>
                    <a:cubicBezTo>
                      <a:pt x="553456" y="581379"/>
                      <a:pt x="548155" y="596047"/>
                      <a:pt x="546034" y="610716"/>
                    </a:cubicBezTo>
                    <a:cubicBezTo>
                      <a:pt x="543914" y="628527"/>
                      <a:pt x="550275" y="646339"/>
                      <a:pt x="562999" y="658912"/>
                    </a:cubicBezTo>
                    <a:lnTo>
                      <a:pt x="712499" y="806645"/>
                    </a:lnTo>
                    <a:cubicBezTo>
                      <a:pt x="724162" y="817122"/>
                      <a:pt x="739006" y="823409"/>
                      <a:pt x="754910" y="823409"/>
                    </a:cubicBezTo>
                    <a:cubicBezTo>
                      <a:pt x="776116" y="823409"/>
                      <a:pt x="795201" y="815027"/>
                      <a:pt x="810045" y="800358"/>
                    </a:cubicBezTo>
                    <a:cubicBezTo>
                      <a:pt x="823828" y="787785"/>
                      <a:pt x="832311" y="769974"/>
                      <a:pt x="833371" y="751114"/>
                    </a:cubicBezTo>
                    <a:cubicBezTo>
                      <a:pt x="835491" y="733302"/>
                      <a:pt x="829130" y="715491"/>
                      <a:pt x="816406" y="702918"/>
                    </a:cubicBezTo>
                    <a:lnTo>
                      <a:pt x="666906" y="554137"/>
                    </a:lnTo>
                    <a:close/>
                    <a:moveTo>
                      <a:pt x="106016" y="503845"/>
                    </a:moveTo>
                    <a:cubicBezTo>
                      <a:pt x="-5313" y="393831"/>
                      <a:pt x="-5313" y="214666"/>
                      <a:pt x="106016" y="103605"/>
                    </a:cubicBezTo>
                    <a:cubicBezTo>
                      <a:pt x="217346" y="-7457"/>
                      <a:pt x="398655" y="-6409"/>
                      <a:pt x="511045" y="103605"/>
                    </a:cubicBezTo>
                    <a:cubicBezTo>
                      <a:pt x="623435" y="213618"/>
                      <a:pt x="622374" y="392784"/>
                      <a:pt x="511045" y="503845"/>
                    </a:cubicBezTo>
                    <a:cubicBezTo>
                      <a:pt x="456970" y="557280"/>
                      <a:pt x="384871" y="586617"/>
                      <a:pt x="308531" y="586617"/>
                    </a:cubicBezTo>
                    <a:cubicBezTo>
                      <a:pt x="233250" y="586617"/>
                      <a:pt x="160091" y="557280"/>
                      <a:pt x="106016" y="503845"/>
                    </a:cubicBezTo>
                    <a:close/>
                    <a:moveTo>
                      <a:pt x="794140" y="783594"/>
                    </a:moveTo>
                    <a:cubicBezTo>
                      <a:pt x="773995" y="803502"/>
                      <a:pt x="743247" y="806645"/>
                      <a:pt x="726282" y="789881"/>
                    </a:cubicBezTo>
                    <a:lnTo>
                      <a:pt x="577843" y="643196"/>
                    </a:lnTo>
                    <a:cubicBezTo>
                      <a:pt x="569360" y="634814"/>
                      <a:pt x="566179" y="623289"/>
                      <a:pt x="567240" y="611763"/>
                    </a:cubicBezTo>
                    <a:cubicBezTo>
                      <a:pt x="568300" y="598143"/>
                      <a:pt x="574662" y="585570"/>
                      <a:pt x="585265" y="576140"/>
                    </a:cubicBezTo>
                    <a:cubicBezTo>
                      <a:pt x="595867" y="565662"/>
                      <a:pt x="610711" y="559376"/>
                      <a:pt x="625555" y="558328"/>
                    </a:cubicBezTo>
                    <a:cubicBezTo>
                      <a:pt x="636158" y="558328"/>
                      <a:pt x="645701" y="561471"/>
                      <a:pt x="653123" y="568806"/>
                    </a:cubicBezTo>
                    <a:lnTo>
                      <a:pt x="801562" y="716538"/>
                    </a:lnTo>
                    <a:cubicBezTo>
                      <a:pt x="810045" y="724920"/>
                      <a:pt x="813225" y="736446"/>
                      <a:pt x="812165" y="747971"/>
                    </a:cubicBezTo>
                    <a:cubicBezTo>
                      <a:pt x="810045" y="761592"/>
                      <a:pt x="804743" y="774165"/>
                      <a:pt x="794140" y="783594"/>
                    </a:cubicBezTo>
                    <a:cubicBezTo>
                      <a:pt x="794140" y="783594"/>
                      <a:pt x="794140" y="783594"/>
                      <a:pt x="794140" y="783594"/>
                    </a:cubicBezTo>
                    <a:close/>
                  </a:path>
                </a:pathLst>
              </a:custGeom>
              <a:solidFill>
                <a:srgbClr val="000000"/>
              </a:solidFill>
              <a:ln w="6350" cap="flat">
                <a:solidFill>
                  <a:schemeClr val="tx1"/>
                </a:solidFill>
                <a:prstDash val="solid"/>
                <a:miter/>
              </a:ln>
            </p:spPr>
            <p:txBody>
              <a:bodyPr rtlCol="0" anchor="ctr"/>
              <a:lstStyle/>
              <a:p>
                <a:endParaRPr lang="en-US"/>
              </a:p>
            </p:txBody>
          </p:sp>
          <p:sp>
            <p:nvSpPr>
              <p:cNvPr id="4175" name="Title 1">
                <a:extLst>
                  <a:ext uri="{FF2B5EF4-FFF2-40B4-BE49-F238E27FC236}">
                    <a16:creationId xmlns:a16="http://schemas.microsoft.com/office/drawing/2014/main" id="{85645808-F60A-BCC4-5EE7-1225D08AC81E}"/>
                  </a:ext>
                </a:extLst>
              </p:cNvPr>
              <p:cNvSpPr txBox="1">
                <a:spLocks/>
              </p:cNvSpPr>
              <p:nvPr/>
            </p:nvSpPr>
            <p:spPr>
              <a:xfrm>
                <a:off x="5962168" y="3295105"/>
                <a:ext cx="1445875" cy="666803"/>
              </a:xfrm>
              <a:prstGeom prst="rect">
                <a:avLst/>
              </a:prstGeom>
              <a:noFill/>
              <a:ln>
                <a:noFill/>
              </a:ln>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chemeClr val="tx1">
                        <a:lumMod val="75000"/>
                        <a:lumOff val="25000"/>
                      </a:schemeClr>
                    </a:solidFill>
                    <a:latin typeface="Century Gothic" panose="020F0302020204030204"/>
                  </a:rPr>
                  <a:t>Google Earth Engine</a:t>
                </a:r>
                <a:endParaRPr lang="en-US" sz="1800" b="1">
                  <a:solidFill>
                    <a:schemeClr val="tx1">
                      <a:lumMod val="75000"/>
                      <a:lumOff val="25000"/>
                    </a:schemeClr>
                  </a:solidFill>
                  <a:latin typeface="Century Gothic"/>
                  <a:cs typeface="Calibri Light"/>
                </a:endParaRPr>
              </a:p>
            </p:txBody>
          </p:sp>
          <p:sp>
            <p:nvSpPr>
              <p:cNvPr id="38" name="Arrow: Striped Right 37">
                <a:extLst>
                  <a:ext uri="{FF2B5EF4-FFF2-40B4-BE49-F238E27FC236}">
                    <a16:creationId xmlns:a16="http://schemas.microsoft.com/office/drawing/2014/main" id="{F22A618B-7583-4248-91BE-CF5C86C9EFC6}"/>
                  </a:ext>
                </a:extLst>
              </p:cNvPr>
              <p:cNvSpPr>
                <a:spLocks noChangeAspect="1"/>
              </p:cNvSpPr>
              <p:nvPr/>
            </p:nvSpPr>
            <p:spPr>
              <a:xfrm>
                <a:off x="5490355" y="3217754"/>
                <a:ext cx="756728" cy="822960"/>
              </a:xfrm>
              <a:prstGeom prst="stripedRightArrow">
                <a:avLst/>
              </a:prstGeom>
              <a:solidFill>
                <a:srgbClr val="FF94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a:extLst>
              <a:ext uri="{FF2B5EF4-FFF2-40B4-BE49-F238E27FC236}">
                <a16:creationId xmlns:a16="http://schemas.microsoft.com/office/drawing/2014/main" id="{06426F61-B1FA-E046-21BC-CB6EBCB98AB7}"/>
              </a:ext>
            </a:extLst>
          </p:cNvPr>
          <p:cNvGrpSpPr/>
          <p:nvPr/>
        </p:nvGrpSpPr>
        <p:grpSpPr>
          <a:xfrm>
            <a:off x="278817" y="888652"/>
            <a:ext cx="5841404" cy="5559001"/>
            <a:chOff x="641674" y="888652"/>
            <a:chExt cx="5841404" cy="5559001"/>
          </a:xfrm>
        </p:grpSpPr>
        <p:grpSp>
          <p:nvGrpSpPr>
            <p:cNvPr id="64" name="Group 63">
              <a:extLst>
                <a:ext uri="{FF2B5EF4-FFF2-40B4-BE49-F238E27FC236}">
                  <a16:creationId xmlns:a16="http://schemas.microsoft.com/office/drawing/2014/main" id="{39CC9022-10A0-4BCA-8B4D-5FA344A4A41A}"/>
                </a:ext>
              </a:extLst>
            </p:cNvPr>
            <p:cNvGrpSpPr/>
            <p:nvPr/>
          </p:nvGrpSpPr>
          <p:grpSpPr>
            <a:xfrm>
              <a:off x="641674" y="888652"/>
              <a:ext cx="5841404" cy="3721878"/>
              <a:chOff x="11794570" y="9771875"/>
              <a:chExt cx="5841404" cy="3721878"/>
            </a:xfrm>
          </p:grpSpPr>
          <p:sp>
            <p:nvSpPr>
              <p:cNvPr id="65" name="TextBox 64">
                <a:extLst>
                  <a:ext uri="{FF2B5EF4-FFF2-40B4-BE49-F238E27FC236}">
                    <a16:creationId xmlns:a16="http://schemas.microsoft.com/office/drawing/2014/main" id="{58CABA62-7284-4711-971D-0F6A12509CE1}"/>
                  </a:ext>
                </a:extLst>
              </p:cNvPr>
              <p:cNvSpPr txBox="1"/>
              <p:nvPr/>
            </p:nvSpPr>
            <p:spPr>
              <a:xfrm>
                <a:off x="11794570" y="9771875"/>
                <a:ext cx="58414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Century Gothic"/>
                    <a:cs typeface="Calibri"/>
                  </a:rPr>
                  <a:t>Using Annual May/April Imagery From</a:t>
                </a:r>
                <a:r>
                  <a:rPr lang="en-US">
                    <a:latin typeface="Century Gothic"/>
                    <a:cs typeface="Calibri"/>
                  </a:rPr>
                  <a:t>:</a:t>
                </a:r>
                <a:endParaRPr lang="en-US">
                  <a:latin typeface="Century Gothic"/>
                </a:endParaRPr>
              </a:p>
            </p:txBody>
          </p:sp>
          <p:grpSp>
            <p:nvGrpSpPr>
              <p:cNvPr id="66" name="Group 65">
                <a:extLst>
                  <a:ext uri="{FF2B5EF4-FFF2-40B4-BE49-F238E27FC236}">
                    <a16:creationId xmlns:a16="http://schemas.microsoft.com/office/drawing/2014/main" id="{FEFBD46A-5BEE-4D34-AFF2-16A3D62C6981}"/>
                  </a:ext>
                </a:extLst>
              </p:cNvPr>
              <p:cNvGrpSpPr/>
              <p:nvPr/>
            </p:nvGrpSpPr>
            <p:grpSpPr>
              <a:xfrm>
                <a:off x="12162465" y="10206715"/>
                <a:ext cx="3657600" cy="3287038"/>
                <a:chOff x="12074099" y="10206715"/>
                <a:chExt cx="3657600" cy="3287038"/>
              </a:xfrm>
            </p:grpSpPr>
            <p:sp>
              <p:nvSpPr>
                <p:cNvPr id="67" name="Rectangle 66">
                  <a:extLst>
                    <a:ext uri="{FF2B5EF4-FFF2-40B4-BE49-F238E27FC236}">
                      <a16:creationId xmlns:a16="http://schemas.microsoft.com/office/drawing/2014/main" id="{8793D391-9972-4527-884A-CDB7C4E2F9C4}"/>
                    </a:ext>
                  </a:extLst>
                </p:cNvPr>
                <p:cNvSpPr/>
                <p:nvPr/>
              </p:nvSpPr>
              <p:spPr>
                <a:xfrm>
                  <a:off x="12074099" y="12579353"/>
                  <a:ext cx="3657600" cy="914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4619668-021D-400D-A2E2-0A32F90BF30B}"/>
                    </a:ext>
                  </a:extLst>
                </p:cNvPr>
                <p:cNvSpPr/>
                <p:nvPr/>
              </p:nvSpPr>
              <p:spPr>
                <a:xfrm>
                  <a:off x="12074099" y="10765463"/>
                  <a:ext cx="3657600" cy="914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534CB4D8-4771-462D-A620-3F23438D0C7D}"/>
                    </a:ext>
                  </a:extLst>
                </p:cNvPr>
                <p:cNvGrpSpPr/>
                <p:nvPr/>
              </p:nvGrpSpPr>
              <p:grpSpPr>
                <a:xfrm>
                  <a:off x="12435141" y="10206715"/>
                  <a:ext cx="2834640" cy="1005840"/>
                  <a:chOff x="12145950" y="10127610"/>
                  <a:chExt cx="2834640" cy="1005840"/>
                </a:xfrm>
              </p:grpSpPr>
              <p:sp>
                <p:nvSpPr>
                  <p:cNvPr id="75" name="Rectangle: Rounded Corners 74">
                    <a:extLst>
                      <a:ext uri="{FF2B5EF4-FFF2-40B4-BE49-F238E27FC236}">
                        <a16:creationId xmlns:a16="http://schemas.microsoft.com/office/drawing/2014/main" id="{7A496D31-7F5E-486E-B0BC-BE8A0BBED5F6}"/>
                      </a:ext>
                    </a:extLst>
                  </p:cNvPr>
                  <p:cNvSpPr/>
                  <p:nvPr/>
                </p:nvSpPr>
                <p:spPr>
                  <a:xfrm>
                    <a:off x="12145950" y="10127610"/>
                    <a:ext cx="2834640" cy="10058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E91FC7B-8E76-4374-805E-9515BA1D8272}"/>
                      </a:ext>
                    </a:extLst>
                  </p:cNvPr>
                  <p:cNvSpPr txBox="1"/>
                  <p:nvPr/>
                </p:nvSpPr>
                <p:spPr>
                  <a:xfrm>
                    <a:off x="12190299" y="10276587"/>
                    <a:ext cx="2745943" cy="707886"/>
                  </a:xfrm>
                  <a:prstGeom prst="rect">
                    <a:avLst/>
                  </a:prstGeom>
                  <a:noFill/>
                </p:spPr>
                <p:txBody>
                  <a:bodyPr wrap="square" lIns="91440" tIns="45720" rIns="91440" bIns="45720" rtlCol="0" anchor="t">
                    <a:spAutoFit/>
                  </a:bodyPr>
                  <a:lstStyle/>
                  <a:p>
                    <a:pPr algn="ctr"/>
                    <a:r>
                      <a:rPr lang="en-US" sz="2000" b="1" err="1">
                        <a:solidFill>
                          <a:schemeClr val="bg1"/>
                        </a:solidFill>
                        <a:latin typeface="Century Gothic"/>
                      </a:rPr>
                      <a:t>PlanetScope</a:t>
                    </a:r>
                    <a:r>
                      <a:rPr lang="en-US" sz="2000" b="1">
                        <a:solidFill>
                          <a:schemeClr val="bg1"/>
                        </a:solidFill>
                        <a:latin typeface="Century Gothic"/>
                      </a:rPr>
                      <a:t> DOVEs (</a:t>
                    </a:r>
                    <a:r>
                      <a:rPr lang="en-US" sz="2000" b="1" err="1">
                        <a:solidFill>
                          <a:schemeClr val="bg1"/>
                        </a:solidFill>
                        <a:latin typeface="Century Gothic"/>
                      </a:rPr>
                      <a:t>PlanetExplorer</a:t>
                    </a:r>
                    <a:r>
                      <a:rPr lang="en-US" sz="2000" b="1">
                        <a:solidFill>
                          <a:schemeClr val="bg1"/>
                        </a:solidFill>
                        <a:latin typeface="Century Gothic"/>
                      </a:rPr>
                      <a:t>)</a:t>
                    </a:r>
                  </a:p>
                </p:txBody>
              </p:sp>
            </p:grpSp>
            <p:grpSp>
              <p:nvGrpSpPr>
                <p:cNvPr id="70" name="Group 69">
                  <a:extLst>
                    <a:ext uri="{FF2B5EF4-FFF2-40B4-BE49-F238E27FC236}">
                      <a16:creationId xmlns:a16="http://schemas.microsoft.com/office/drawing/2014/main" id="{A388EC46-8692-4B80-BB83-4CD2E56493F0}"/>
                    </a:ext>
                  </a:extLst>
                </p:cNvPr>
                <p:cNvGrpSpPr/>
                <p:nvPr/>
              </p:nvGrpSpPr>
              <p:grpSpPr>
                <a:xfrm>
                  <a:off x="12435141" y="11992653"/>
                  <a:ext cx="2834640" cy="1005840"/>
                  <a:chOff x="12050232" y="11319992"/>
                  <a:chExt cx="2834640" cy="1005840"/>
                </a:xfrm>
              </p:grpSpPr>
              <p:sp>
                <p:nvSpPr>
                  <p:cNvPr id="73" name="Rectangle: Rounded Corners 72">
                    <a:extLst>
                      <a:ext uri="{FF2B5EF4-FFF2-40B4-BE49-F238E27FC236}">
                        <a16:creationId xmlns:a16="http://schemas.microsoft.com/office/drawing/2014/main" id="{EEBE8D7B-D0E0-493F-B83D-8D8AA5682007}"/>
                      </a:ext>
                    </a:extLst>
                  </p:cNvPr>
                  <p:cNvSpPr/>
                  <p:nvPr/>
                </p:nvSpPr>
                <p:spPr>
                  <a:xfrm>
                    <a:off x="12050232" y="11319992"/>
                    <a:ext cx="2834640" cy="10058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BD97730-09B6-4326-AC68-22759D469A46}"/>
                      </a:ext>
                    </a:extLst>
                  </p:cNvPr>
                  <p:cNvSpPr txBox="1"/>
                  <p:nvPr/>
                </p:nvSpPr>
                <p:spPr>
                  <a:xfrm>
                    <a:off x="12095952" y="11468969"/>
                    <a:ext cx="2743200" cy="707886"/>
                  </a:xfrm>
                  <a:prstGeom prst="rect">
                    <a:avLst/>
                  </a:prstGeom>
                  <a:noFill/>
                </p:spPr>
                <p:txBody>
                  <a:bodyPr wrap="square" lIns="91440" tIns="45720" rIns="91440" bIns="45720" rtlCol="0" anchor="t">
                    <a:spAutoFit/>
                  </a:bodyPr>
                  <a:lstStyle/>
                  <a:p>
                    <a:pPr algn="ctr"/>
                    <a:r>
                      <a:rPr lang="en-US" sz="2000" b="1">
                        <a:solidFill>
                          <a:schemeClr val="bg1"/>
                        </a:solidFill>
                        <a:latin typeface="Century Gothic"/>
                      </a:rPr>
                      <a:t>Landsat 8 OLI </a:t>
                    </a:r>
                  </a:p>
                  <a:p>
                    <a:pPr algn="ctr"/>
                    <a:r>
                      <a:rPr lang="en-US" sz="2000" b="1">
                        <a:solidFill>
                          <a:schemeClr val="bg1"/>
                        </a:solidFill>
                        <a:latin typeface="Century Gothic"/>
                      </a:rPr>
                      <a:t>(USGS)</a:t>
                    </a:r>
                  </a:p>
                </p:txBody>
              </p:sp>
            </p:grpSp>
            <p:sp>
              <p:nvSpPr>
                <p:cNvPr id="71" name="TextBox 70">
                  <a:extLst>
                    <a:ext uri="{FF2B5EF4-FFF2-40B4-BE49-F238E27FC236}">
                      <a16:creationId xmlns:a16="http://schemas.microsoft.com/office/drawing/2014/main" id="{9D8920C5-BE46-4F31-8B9E-BC95C0DB1917}"/>
                    </a:ext>
                  </a:extLst>
                </p:cNvPr>
                <p:cNvSpPr txBox="1"/>
                <p:nvPr/>
              </p:nvSpPr>
              <p:spPr>
                <a:xfrm>
                  <a:off x="12669196" y="11278010"/>
                  <a:ext cx="2834640" cy="400110"/>
                </a:xfrm>
                <a:prstGeom prst="rect">
                  <a:avLst/>
                </a:prstGeom>
                <a:noFill/>
              </p:spPr>
              <p:txBody>
                <a:bodyPr wrap="square" lIns="91440" tIns="45720" rIns="91440" bIns="45720" rtlCol="0" anchor="t">
                  <a:spAutoFit/>
                </a:bodyPr>
                <a:lstStyle/>
                <a:p>
                  <a:pPr marL="342900" indent="-342900">
                    <a:buClr>
                      <a:srgbClr val="4DAEB3"/>
                    </a:buClr>
                    <a:buSzPct val="125000"/>
                    <a:buFont typeface="Webdings" panose="05030102010509060703" pitchFamily="18" charset="2"/>
                    <a:buChar char=""/>
                  </a:pPr>
                  <a:r>
                    <a:rPr lang="en-US" sz="2000">
                      <a:solidFill>
                        <a:schemeClr val="tx1">
                          <a:lumMod val="75000"/>
                          <a:lumOff val="25000"/>
                        </a:schemeClr>
                      </a:solidFill>
                      <a:latin typeface="Century Gothic"/>
                    </a:rPr>
                    <a:t>2017 – 2022</a:t>
                  </a:r>
                </a:p>
              </p:txBody>
            </p:sp>
            <p:sp>
              <p:nvSpPr>
                <p:cNvPr id="72" name="TextBox 71">
                  <a:extLst>
                    <a:ext uri="{FF2B5EF4-FFF2-40B4-BE49-F238E27FC236}">
                      <a16:creationId xmlns:a16="http://schemas.microsoft.com/office/drawing/2014/main" id="{E1E7C08E-594E-4AF6-B749-09BCED5ADDF8}"/>
                    </a:ext>
                  </a:extLst>
                </p:cNvPr>
                <p:cNvSpPr txBox="1"/>
                <p:nvPr/>
              </p:nvSpPr>
              <p:spPr>
                <a:xfrm>
                  <a:off x="12669196" y="13071791"/>
                  <a:ext cx="2834640" cy="400110"/>
                </a:xfrm>
                <a:prstGeom prst="rect">
                  <a:avLst/>
                </a:prstGeom>
                <a:noFill/>
              </p:spPr>
              <p:txBody>
                <a:bodyPr wrap="square" lIns="91440" tIns="45720" rIns="91440" bIns="45720" rtlCol="0" anchor="t">
                  <a:spAutoFit/>
                </a:bodyPr>
                <a:lstStyle/>
                <a:p>
                  <a:pPr marL="342900" indent="-342900">
                    <a:buClr>
                      <a:srgbClr val="4DAEB3"/>
                    </a:buClr>
                    <a:buSzPct val="125000"/>
                    <a:buFont typeface="Webdings" panose="05030102010509060703" pitchFamily="18" charset="2"/>
                    <a:buChar char=""/>
                  </a:pPr>
                  <a:r>
                    <a:rPr lang="en-US" sz="2000">
                      <a:solidFill>
                        <a:schemeClr val="tx1">
                          <a:lumMod val="75000"/>
                          <a:lumOff val="25000"/>
                        </a:schemeClr>
                      </a:solidFill>
                      <a:latin typeface="Century Gothic"/>
                    </a:rPr>
                    <a:t>2013 – 2022</a:t>
                  </a:r>
                </a:p>
              </p:txBody>
            </p:sp>
          </p:grpSp>
        </p:grpSp>
        <p:sp>
          <p:nvSpPr>
            <p:cNvPr id="12" name="Rectangle 11">
              <a:extLst>
                <a:ext uri="{FF2B5EF4-FFF2-40B4-BE49-F238E27FC236}">
                  <a16:creationId xmlns:a16="http://schemas.microsoft.com/office/drawing/2014/main" id="{B5442D7E-614D-328C-C589-39D43DD348F2}"/>
                </a:ext>
              </a:extLst>
            </p:cNvPr>
            <p:cNvSpPr/>
            <p:nvPr/>
          </p:nvSpPr>
          <p:spPr>
            <a:xfrm>
              <a:off x="955781" y="5533253"/>
              <a:ext cx="3657600" cy="914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BF1CBDF-4C1E-7BCF-EC85-B5FD6D3CEB27}"/>
                </a:ext>
              </a:extLst>
            </p:cNvPr>
            <p:cNvSpPr/>
            <p:nvPr/>
          </p:nvSpPr>
          <p:spPr>
            <a:xfrm>
              <a:off x="1316823" y="4946554"/>
              <a:ext cx="2834640" cy="1005840"/>
            </a:xfrm>
            <a:prstGeom prst="roundRect">
              <a:avLst/>
            </a:prstGeom>
            <a:solidFill>
              <a:srgbClr val="56A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E32F36-B09C-2847-528C-1D143A574E94}"/>
                </a:ext>
              </a:extLst>
            </p:cNvPr>
            <p:cNvSpPr txBox="1"/>
            <p:nvPr/>
          </p:nvSpPr>
          <p:spPr>
            <a:xfrm>
              <a:off x="1362543" y="5095530"/>
              <a:ext cx="2743200" cy="707886"/>
            </a:xfrm>
            <a:prstGeom prst="rect">
              <a:avLst/>
            </a:prstGeom>
            <a:noFill/>
          </p:spPr>
          <p:txBody>
            <a:bodyPr wrap="square" lIns="91440" tIns="45720" rIns="91440" bIns="45720" rtlCol="0" anchor="t">
              <a:spAutoFit/>
            </a:bodyPr>
            <a:lstStyle/>
            <a:p>
              <a:pPr algn="ctr"/>
              <a:r>
                <a:rPr lang="en-US" sz="2000" b="1">
                  <a:solidFill>
                    <a:schemeClr val="bg1"/>
                  </a:solidFill>
                  <a:latin typeface="Century Gothic"/>
                  <a:ea typeface="+mn-lt"/>
                  <a:cs typeface="+mn-lt"/>
                </a:rPr>
                <a:t>NAIP Imagery</a:t>
              </a:r>
            </a:p>
            <a:p>
              <a:pPr algn="ctr"/>
              <a:r>
                <a:rPr lang="en-US" sz="2000" b="1">
                  <a:solidFill>
                    <a:schemeClr val="bg1"/>
                  </a:solidFill>
                  <a:latin typeface="Century Gothic"/>
                  <a:cs typeface="Calibri"/>
                </a:rPr>
                <a:t>(USDA)</a:t>
              </a:r>
            </a:p>
          </p:txBody>
        </p:sp>
        <p:sp>
          <p:nvSpPr>
            <p:cNvPr id="21" name="TextBox 20">
              <a:extLst>
                <a:ext uri="{FF2B5EF4-FFF2-40B4-BE49-F238E27FC236}">
                  <a16:creationId xmlns:a16="http://schemas.microsoft.com/office/drawing/2014/main" id="{D87CE837-53BB-2D7B-0FB3-71B8B404A317}"/>
                </a:ext>
              </a:extLst>
            </p:cNvPr>
            <p:cNvSpPr txBox="1"/>
            <p:nvPr/>
          </p:nvSpPr>
          <p:spPr>
            <a:xfrm>
              <a:off x="1550878" y="6025691"/>
              <a:ext cx="2834640" cy="400110"/>
            </a:xfrm>
            <a:prstGeom prst="rect">
              <a:avLst/>
            </a:prstGeom>
            <a:noFill/>
          </p:spPr>
          <p:txBody>
            <a:bodyPr wrap="square" lIns="91440" tIns="45720" rIns="91440" bIns="45720" rtlCol="0" anchor="t">
              <a:spAutoFit/>
            </a:bodyPr>
            <a:lstStyle/>
            <a:p>
              <a:pPr marL="342900" indent="-342900">
                <a:buClr>
                  <a:srgbClr val="4DAEB3"/>
                </a:buClr>
                <a:buSzPct val="125000"/>
                <a:buFont typeface="Webdings" panose="05030102010509060703" pitchFamily="18" charset="2"/>
                <a:buChar char=""/>
              </a:pPr>
              <a:r>
                <a:rPr lang="en-US" sz="2000">
                  <a:solidFill>
                    <a:schemeClr val="tx1">
                      <a:lumMod val="75000"/>
                      <a:lumOff val="25000"/>
                    </a:schemeClr>
                  </a:solidFill>
                  <a:latin typeface="Century Gothic"/>
                </a:rPr>
                <a:t>2018</a:t>
              </a:r>
            </a:p>
          </p:txBody>
        </p:sp>
      </p:grpSp>
      <p:sp>
        <p:nvSpPr>
          <p:cNvPr id="46" name="Rectangle 45">
            <a:extLst>
              <a:ext uri="{FF2B5EF4-FFF2-40B4-BE49-F238E27FC236}">
                <a16:creationId xmlns:a16="http://schemas.microsoft.com/office/drawing/2014/main" id="{522610E3-9F6A-1A0D-01FF-976D23C1B22D}"/>
              </a:ext>
            </a:extLst>
          </p:cNvPr>
          <p:cNvSpPr/>
          <p:nvPr/>
        </p:nvSpPr>
        <p:spPr>
          <a:xfrm>
            <a:off x="-3629" y="6645728"/>
            <a:ext cx="12191999" cy="208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53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3" y="194855"/>
            <a:ext cx="11662825" cy="7828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METHODOLOGY: Predictive Modeling</a:t>
            </a:r>
            <a:endParaRPr lang="en-US"/>
          </a:p>
        </p:txBody>
      </p:sp>
      <p:sp>
        <p:nvSpPr>
          <p:cNvPr id="3" name="Text Placeholder 3">
            <a:extLst>
              <a:ext uri="{FF2B5EF4-FFF2-40B4-BE49-F238E27FC236}">
                <a16:creationId xmlns:a16="http://schemas.microsoft.com/office/drawing/2014/main" id="{FCAB1B59-92BF-7491-6A65-4895FE06F52E}"/>
              </a:ext>
            </a:extLst>
          </p:cNvPr>
          <p:cNvSpPr txBox="1">
            <a:spLocks/>
          </p:cNvSpPr>
          <p:nvPr/>
        </p:nvSpPr>
        <p:spPr>
          <a:xfrm>
            <a:off x="656294" y="784359"/>
            <a:ext cx="6347011" cy="405512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spcAft>
                <a:spcPts val="600"/>
              </a:spcAft>
              <a:buClr>
                <a:srgbClr val="4DAEB3"/>
              </a:buClr>
              <a:buNone/>
            </a:pPr>
            <a:endParaRPr lang="en-US" sz="1100" b="1">
              <a:solidFill>
                <a:schemeClr val="tx1">
                  <a:lumMod val="75000"/>
                  <a:lumOff val="25000"/>
                </a:schemeClr>
              </a:solidFill>
              <a:latin typeface="Century Gothic"/>
            </a:endParaRPr>
          </a:p>
        </p:txBody>
      </p:sp>
      <p:grpSp>
        <p:nvGrpSpPr>
          <p:cNvPr id="30" name="Group 29">
            <a:extLst>
              <a:ext uri="{FF2B5EF4-FFF2-40B4-BE49-F238E27FC236}">
                <a16:creationId xmlns:a16="http://schemas.microsoft.com/office/drawing/2014/main" id="{CC00828B-8FDB-944E-0770-793429D2CBD4}"/>
              </a:ext>
            </a:extLst>
          </p:cNvPr>
          <p:cNvGrpSpPr/>
          <p:nvPr/>
        </p:nvGrpSpPr>
        <p:grpSpPr>
          <a:xfrm>
            <a:off x="3169615" y="977718"/>
            <a:ext cx="5852772" cy="5496224"/>
            <a:chOff x="3515820" y="1264509"/>
            <a:chExt cx="4838417" cy="4827493"/>
          </a:xfrm>
        </p:grpSpPr>
        <p:sp>
          <p:nvSpPr>
            <p:cNvPr id="428" name="Oval 427">
              <a:extLst>
                <a:ext uri="{FF2B5EF4-FFF2-40B4-BE49-F238E27FC236}">
                  <a16:creationId xmlns:a16="http://schemas.microsoft.com/office/drawing/2014/main" id="{F1ED499F-8F06-79E4-725F-7D09C728D482}"/>
                </a:ext>
              </a:extLst>
            </p:cNvPr>
            <p:cNvSpPr/>
            <p:nvPr/>
          </p:nvSpPr>
          <p:spPr>
            <a:xfrm>
              <a:off x="4025536" y="1710200"/>
              <a:ext cx="1183341" cy="1210235"/>
            </a:xfrm>
            <a:prstGeom prst="ellipse">
              <a:avLst/>
            </a:prstGeom>
            <a:solidFill>
              <a:srgbClr val="9DB23F"/>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1400" b="1" dirty="0" err="1">
                  <a:latin typeface="Century Gothic"/>
                  <a:cs typeface="Calibri"/>
                </a:rPr>
                <a:t>Evapotrans-piration</a:t>
              </a:r>
              <a:endParaRPr lang="en-US" sz="1400" b="1" dirty="0">
                <a:latin typeface="Century Gothic"/>
              </a:endParaRPr>
            </a:p>
          </p:txBody>
        </p:sp>
        <p:sp>
          <p:nvSpPr>
            <p:cNvPr id="429" name="Oval 428">
              <a:extLst>
                <a:ext uri="{FF2B5EF4-FFF2-40B4-BE49-F238E27FC236}">
                  <a16:creationId xmlns:a16="http://schemas.microsoft.com/office/drawing/2014/main" id="{F4DA521F-8126-CEC6-2753-E0B2B544B9E2}"/>
                </a:ext>
              </a:extLst>
            </p:cNvPr>
            <p:cNvSpPr/>
            <p:nvPr/>
          </p:nvSpPr>
          <p:spPr>
            <a:xfrm>
              <a:off x="3515820" y="3037098"/>
              <a:ext cx="1183341" cy="1210235"/>
            </a:xfrm>
            <a:prstGeom prst="ellipse">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1400" b="1" dirty="0">
                  <a:latin typeface="Century Gothic"/>
                  <a:cs typeface="Calibri"/>
                </a:rPr>
                <a:t>Land Surface Temp</a:t>
              </a:r>
            </a:p>
          </p:txBody>
        </p:sp>
        <p:sp>
          <p:nvSpPr>
            <p:cNvPr id="430" name="Oval 429">
              <a:extLst>
                <a:ext uri="{FF2B5EF4-FFF2-40B4-BE49-F238E27FC236}">
                  <a16:creationId xmlns:a16="http://schemas.microsoft.com/office/drawing/2014/main" id="{94197E71-2736-CF9F-9317-B6AE7B25E9FC}"/>
                </a:ext>
              </a:extLst>
            </p:cNvPr>
            <p:cNvSpPr/>
            <p:nvPr/>
          </p:nvSpPr>
          <p:spPr>
            <a:xfrm>
              <a:off x="4025536" y="4299970"/>
              <a:ext cx="1183341" cy="1210235"/>
            </a:xfrm>
            <a:prstGeom prst="ellipse">
              <a:avLst/>
            </a:prstGeom>
            <a:solidFill>
              <a:srgbClr val="CD714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cs typeface="Calibri"/>
                </a:rPr>
                <a:t>Soil Moisture</a:t>
              </a:r>
              <a:endParaRPr lang="en-US" sz="1400" b="1" dirty="0">
                <a:latin typeface="Century Gothic"/>
              </a:endParaRPr>
            </a:p>
          </p:txBody>
        </p:sp>
        <p:sp>
          <p:nvSpPr>
            <p:cNvPr id="431" name="Oval 430">
              <a:extLst>
                <a:ext uri="{FF2B5EF4-FFF2-40B4-BE49-F238E27FC236}">
                  <a16:creationId xmlns:a16="http://schemas.microsoft.com/office/drawing/2014/main" id="{C1CCB541-0D2C-F167-4128-D4A29D8E6B74}"/>
                </a:ext>
              </a:extLst>
            </p:cNvPr>
            <p:cNvSpPr/>
            <p:nvPr/>
          </p:nvSpPr>
          <p:spPr>
            <a:xfrm>
              <a:off x="5323056" y="4881767"/>
              <a:ext cx="1183341" cy="1210235"/>
            </a:xfrm>
            <a:prstGeom prst="ellipse">
              <a:avLst/>
            </a:prstGeom>
            <a:solidFill>
              <a:srgbClr val="BA3A50"/>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1400" b="1" dirty="0">
                  <a:latin typeface="Century Gothic"/>
                  <a:cs typeface="Calibri"/>
                </a:rPr>
                <a:t>Distance to Geological Formations</a:t>
              </a:r>
              <a:endParaRPr lang="en-US" sz="1400" b="1" dirty="0">
                <a:latin typeface="Century Gothic"/>
              </a:endParaRPr>
            </a:p>
          </p:txBody>
        </p:sp>
        <p:sp>
          <p:nvSpPr>
            <p:cNvPr id="432" name="Oval 431">
              <a:extLst>
                <a:ext uri="{FF2B5EF4-FFF2-40B4-BE49-F238E27FC236}">
                  <a16:creationId xmlns:a16="http://schemas.microsoft.com/office/drawing/2014/main" id="{8B05BCB9-E933-1F59-79AA-D063B7191E90}"/>
                </a:ext>
              </a:extLst>
            </p:cNvPr>
            <p:cNvSpPr/>
            <p:nvPr/>
          </p:nvSpPr>
          <p:spPr>
            <a:xfrm>
              <a:off x="6746264" y="4299970"/>
              <a:ext cx="1183341" cy="1210235"/>
            </a:xfrm>
            <a:prstGeom prst="ellipse">
              <a:avLst/>
            </a:prstGeom>
            <a:solidFill>
              <a:srgbClr val="8A5A9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cs typeface="Calibri"/>
                </a:rPr>
                <a:t>Slope</a:t>
              </a:r>
              <a:endParaRPr lang="en-US" sz="1400" b="1" dirty="0">
                <a:latin typeface="Century Gothic"/>
              </a:endParaRPr>
            </a:p>
          </p:txBody>
        </p:sp>
        <p:sp>
          <p:nvSpPr>
            <p:cNvPr id="433" name="Oval 432">
              <a:extLst>
                <a:ext uri="{FF2B5EF4-FFF2-40B4-BE49-F238E27FC236}">
                  <a16:creationId xmlns:a16="http://schemas.microsoft.com/office/drawing/2014/main" id="{835E944A-AF3B-F760-EBF9-F01CF905B702}"/>
                </a:ext>
              </a:extLst>
            </p:cNvPr>
            <p:cNvSpPr/>
            <p:nvPr/>
          </p:nvSpPr>
          <p:spPr>
            <a:xfrm>
              <a:off x="7170896" y="3042246"/>
              <a:ext cx="1183341" cy="121023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cs typeface="Calibri"/>
                </a:rPr>
                <a:t>Elevation</a:t>
              </a:r>
              <a:endParaRPr lang="en-US" sz="1400" b="1" dirty="0">
                <a:latin typeface="Century Gothic"/>
              </a:endParaRPr>
            </a:p>
          </p:txBody>
        </p:sp>
        <p:sp>
          <p:nvSpPr>
            <p:cNvPr id="434" name="Oval 433">
              <a:extLst>
                <a:ext uri="{FF2B5EF4-FFF2-40B4-BE49-F238E27FC236}">
                  <a16:creationId xmlns:a16="http://schemas.microsoft.com/office/drawing/2014/main" id="{7925B134-8572-0B88-7C21-2656194335CF}"/>
                </a:ext>
              </a:extLst>
            </p:cNvPr>
            <p:cNvSpPr/>
            <p:nvPr/>
          </p:nvSpPr>
          <p:spPr>
            <a:xfrm>
              <a:off x="6741115" y="1715349"/>
              <a:ext cx="1183341" cy="1210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cs typeface="Calibri"/>
                </a:rPr>
                <a:t>NDWI</a:t>
              </a:r>
              <a:endParaRPr lang="en-US" sz="1400" b="1" dirty="0">
                <a:latin typeface="Century Gothic"/>
              </a:endParaRPr>
            </a:p>
          </p:txBody>
        </p:sp>
        <p:sp>
          <p:nvSpPr>
            <p:cNvPr id="435" name="Oval 434">
              <a:extLst>
                <a:ext uri="{FF2B5EF4-FFF2-40B4-BE49-F238E27FC236}">
                  <a16:creationId xmlns:a16="http://schemas.microsoft.com/office/drawing/2014/main" id="{9A64375A-D98A-0426-5B89-78EC5AC196B5}"/>
                </a:ext>
              </a:extLst>
            </p:cNvPr>
            <p:cNvSpPr/>
            <p:nvPr/>
          </p:nvSpPr>
          <p:spPr>
            <a:xfrm>
              <a:off x="5323056" y="1264509"/>
              <a:ext cx="1183341" cy="1210235"/>
            </a:xfrm>
            <a:prstGeom prst="ellipse">
              <a:avLst/>
            </a:prstGeom>
            <a:solidFill>
              <a:srgbClr val="69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cs typeface="Calibri"/>
                </a:rPr>
                <a:t>NDVI</a:t>
              </a:r>
              <a:endParaRPr lang="en-US" sz="1400" b="1" dirty="0">
                <a:latin typeface="Century Gothic"/>
              </a:endParaRPr>
            </a:p>
          </p:txBody>
        </p:sp>
        <p:sp>
          <p:nvSpPr>
            <p:cNvPr id="436" name="Oval 435">
              <a:extLst>
                <a:ext uri="{FF2B5EF4-FFF2-40B4-BE49-F238E27FC236}">
                  <a16:creationId xmlns:a16="http://schemas.microsoft.com/office/drawing/2014/main" id="{FF715EE4-4CC8-08A6-0FC1-5C2F3F381B0B}"/>
                </a:ext>
              </a:extLst>
            </p:cNvPr>
            <p:cNvSpPr/>
            <p:nvPr/>
          </p:nvSpPr>
          <p:spPr>
            <a:xfrm>
              <a:off x="5099133" y="2823559"/>
              <a:ext cx="1657016" cy="1714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Century Gothic"/>
                  <a:cs typeface="Calibri"/>
                </a:rPr>
                <a:t>Groundwater-Dependent Ecosystem?</a:t>
              </a:r>
              <a:endParaRPr lang="en-US" sz="1400" b="1" dirty="0">
                <a:latin typeface="Century Gothic"/>
              </a:endParaRPr>
            </a:p>
          </p:txBody>
        </p:sp>
        <p:sp>
          <p:nvSpPr>
            <p:cNvPr id="488" name="Arrow: Down 487">
              <a:extLst>
                <a:ext uri="{FF2B5EF4-FFF2-40B4-BE49-F238E27FC236}">
                  <a16:creationId xmlns:a16="http://schemas.microsoft.com/office/drawing/2014/main" id="{0001CCDD-987B-8E37-11FE-0328F5AD113C}"/>
                </a:ext>
              </a:extLst>
            </p:cNvPr>
            <p:cNvSpPr/>
            <p:nvPr/>
          </p:nvSpPr>
          <p:spPr>
            <a:xfrm>
              <a:off x="5675198" y="2507308"/>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89" name="Arrow: Down 488">
              <a:extLst>
                <a:ext uri="{FF2B5EF4-FFF2-40B4-BE49-F238E27FC236}">
                  <a16:creationId xmlns:a16="http://schemas.microsoft.com/office/drawing/2014/main" id="{5BC616F7-30F3-0D46-8282-D65695735E46}"/>
                </a:ext>
              </a:extLst>
            </p:cNvPr>
            <p:cNvSpPr/>
            <p:nvPr/>
          </p:nvSpPr>
          <p:spPr>
            <a:xfrm rot="14100000">
              <a:off x="4933792" y="4216659"/>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90" name="Arrow: Down 489">
              <a:extLst>
                <a:ext uri="{FF2B5EF4-FFF2-40B4-BE49-F238E27FC236}">
                  <a16:creationId xmlns:a16="http://schemas.microsoft.com/office/drawing/2014/main" id="{077A0B9B-E639-F9B5-0941-C0C76C70D905}"/>
                </a:ext>
              </a:extLst>
            </p:cNvPr>
            <p:cNvSpPr/>
            <p:nvPr/>
          </p:nvSpPr>
          <p:spPr>
            <a:xfrm rot="8100000">
              <a:off x="6491127" y="4219102"/>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91" name="Arrow: Down 490">
              <a:extLst>
                <a:ext uri="{FF2B5EF4-FFF2-40B4-BE49-F238E27FC236}">
                  <a16:creationId xmlns:a16="http://schemas.microsoft.com/office/drawing/2014/main" id="{B04A938C-A58C-F973-D427-8F95DA7C4B73}"/>
                </a:ext>
              </a:extLst>
            </p:cNvPr>
            <p:cNvSpPr/>
            <p:nvPr/>
          </p:nvSpPr>
          <p:spPr>
            <a:xfrm rot="18900000">
              <a:off x="4964685" y="2785334"/>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92" name="Arrow: Down 491">
              <a:extLst>
                <a:ext uri="{FF2B5EF4-FFF2-40B4-BE49-F238E27FC236}">
                  <a16:creationId xmlns:a16="http://schemas.microsoft.com/office/drawing/2014/main" id="{5F1E08F0-6670-D86D-172D-55047F61D747}"/>
                </a:ext>
              </a:extLst>
            </p:cNvPr>
            <p:cNvSpPr/>
            <p:nvPr/>
          </p:nvSpPr>
          <p:spPr>
            <a:xfrm rot="2700000">
              <a:off x="6498981" y="2785334"/>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93" name="Arrow: Down 492">
              <a:extLst>
                <a:ext uri="{FF2B5EF4-FFF2-40B4-BE49-F238E27FC236}">
                  <a16:creationId xmlns:a16="http://schemas.microsoft.com/office/drawing/2014/main" id="{C58DCE30-E23A-F9C1-0073-E5704D14F784}"/>
                </a:ext>
              </a:extLst>
            </p:cNvPr>
            <p:cNvSpPr/>
            <p:nvPr/>
          </p:nvSpPr>
          <p:spPr>
            <a:xfrm rot="16200000">
              <a:off x="4635171" y="3506145"/>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94" name="Arrow: Down 493">
              <a:extLst>
                <a:ext uri="{FF2B5EF4-FFF2-40B4-BE49-F238E27FC236}">
                  <a16:creationId xmlns:a16="http://schemas.microsoft.com/office/drawing/2014/main" id="{2734E6BE-A8E6-9E29-2EA1-1289307E599F}"/>
                </a:ext>
              </a:extLst>
            </p:cNvPr>
            <p:cNvSpPr/>
            <p:nvPr/>
          </p:nvSpPr>
          <p:spPr>
            <a:xfrm rot="5400000">
              <a:off x="6727966" y="3475253"/>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sp>
          <p:nvSpPr>
            <p:cNvPr id="495" name="Arrow: Down 494">
              <a:extLst>
                <a:ext uri="{FF2B5EF4-FFF2-40B4-BE49-F238E27FC236}">
                  <a16:creationId xmlns:a16="http://schemas.microsoft.com/office/drawing/2014/main" id="{A9F66DC1-F5FB-2F0E-C5AC-355FC39A1575}"/>
                </a:ext>
              </a:extLst>
            </p:cNvPr>
            <p:cNvSpPr/>
            <p:nvPr/>
          </p:nvSpPr>
          <p:spPr>
            <a:xfrm rot="10800000">
              <a:off x="5675198" y="4546173"/>
              <a:ext cx="483972" cy="27802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latin typeface="Century Gothic"/>
              </a:endParaRPr>
            </a:p>
          </p:txBody>
        </p:sp>
      </p:grpSp>
    </p:spTree>
    <p:extLst>
      <p:ext uri="{BB962C8B-B14F-4D97-AF65-F5344CB8AC3E}">
        <p14:creationId xmlns:p14="http://schemas.microsoft.com/office/powerpoint/2010/main" val="409520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3FFA1BB8-FDE0-C168-16F2-7403C5621020}"/>
              </a:ext>
            </a:extLst>
          </p:cNvPr>
          <p:cNvSpPr/>
          <p:nvPr/>
        </p:nvSpPr>
        <p:spPr>
          <a:xfrm>
            <a:off x="-1751" y="6624145"/>
            <a:ext cx="12191999" cy="236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C329F81-6EDB-40B6-416F-735D7C9C5BA7}"/>
              </a:ext>
            </a:extLst>
          </p:cNvPr>
          <p:cNvSpPr/>
          <p:nvPr/>
        </p:nvSpPr>
        <p:spPr>
          <a:xfrm>
            <a:off x="1474729" y="6082910"/>
            <a:ext cx="6167120" cy="484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C1A998B-81BB-51F2-ABDA-4FE3531C31EC}"/>
              </a:ext>
            </a:extLst>
          </p:cNvPr>
          <p:cNvSpPr txBox="1"/>
          <p:nvPr/>
        </p:nvSpPr>
        <p:spPr>
          <a:xfrm>
            <a:off x="1202683" y="5985523"/>
            <a:ext cx="654112"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2013</a:t>
            </a:r>
          </a:p>
        </p:txBody>
      </p:sp>
      <p:sp>
        <p:nvSpPr>
          <p:cNvPr id="45" name="TextBox 44">
            <a:extLst>
              <a:ext uri="{FF2B5EF4-FFF2-40B4-BE49-F238E27FC236}">
                <a16:creationId xmlns:a16="http://schemas.microsoft.com/office/drawing/2014/main" id="{211468EE-B056-0B26-9D8A-63A5530804B6}"/>
              </a:ext>
            </a:extLst>
          </p:cNvPr>
          <p:cNvSpPr txBox="1"/>
          <p:nvPr/>
        </p:nvSpPr>
        <p:spPr>
          <a:xfrm>
            <a:off x="1849893" y="5986123"/>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2014</a:t>
            </a:r>
            <a:endParaRPr lang="en-US" sz="1500">
              <a:solidFill>
                <a:schemeClr val="tx1">
                  <a:lumMod val="75000"/>
                  <a:lumOff val="25000"/>
                </a:schemeClr>
              </a:solidFill>
              <a:cs typeface="Calibri"/>
            </a:endParaRPr>
          </a:p>
        </p:txBody>
      </p:sp>
      <p:sp>
        <p:nvSpPr>
          <p:cNvPr id="46" name="TextBox 45">
            <a:extLst>
              <a:ext uri="{FF2B5EF4-FFF2-40B4-BE49-F238E27FC236}">
                <a16:creationId xmlns:a16="http://schemas.microsoft.com/office/drawing/2014/main" id="{C44D795B-AE3E-5FCF-18CC-652723907660}"/>
              </a:ext>
            </a:extLst>
          </p:cNvPr>
          <p:cNvSpPr txBox="1"/>
          <p:nvPr/>
        </p:nvSpPr>
        <p:spPr>
          <a:xfrm>
            <a:off x="6916407" y="5989921"/>
            <a:ext cx="64204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2022</a:t>
            </a:r>
            <a:endParaRPr lang="en-US" sz="1500">
              <a:solidFill>
                <a:schemeClr val="tx1">
                  <a:lumMod val="75000"/>
                  <a:lumOff val="25000"/>
                </a:schemeClr>
              </a:solidFill>
              <a:cs typeface="Calibri"/>
            </a:endParaRPr>
          </a:p>
        </p:txBody>
      </p:sp>
      <p:sp>
        <p:nvSpPr>
          <p:cNvPr id="47" name="TextBox 46">
            <a:extLst>
              <a:ext uri="{FF2B5EF4-FFF2-40B4-BE49-F238E27FC236}">
                <a16:creationId xmlns:a16="http://schemas.microsoft.com/office/drawing/2014/main" id="{5FD3EAD7-0247-0CDA-5A13-AFA130BA7F61}"/>
              </a:ext>
            </a:extLst>
          </p:cNvPr>
          <p:cNvSpPr txBox="1"/>
          <p:nvPr/>
        </p:nvSpPr>
        <p:spPr>
          <a:xfrm>
            <a:off x="3905699" y="6361479"/>
            <a:ext cx="792865" cy="361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Year</a:t>
            </a:r>
            <a:endParaRPr lang="en-US">
              <a:solidFill>
                <a:schemeClr val="tx1">
                  <a:lumMod val="75000"/>
                  <a:lumOff val="25000"/>
                </a:schemeClr>
              </a:solidFill>
              <a:latin typeface="Century Gothic"/>
            </a:endParaRPr>
          </a:p>
        </p:txBody>
      </p:sp>
      <p:sp>
        <p:nvSpPr>
          <p:cNvPr id="48" name="TextBox 47">
            <a:extLst>
              <a:ext uri="{FF2B5EF4-FFF2-40B4-BE49-F238E27FC236}">
                <a16:creationId xmlns:a16="http://schemas.microsoft.com/office/drawing/2014/main" id="{12E7A01F-BDE5-D968-B47D-1A80408E423F}"/>
              </a:ext>
            </a:extLst>
          </p:cNvPr>
          <p:cNvSpPr txBox="1"/>
          <p:nvPr/>
        </p:nvSpPr>
        <p:spPr>
          <a:xfrm rot="16200000">
            <a:off x="-14987" y="3458257"/>
            <a:ext cx="746539" cy="361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NDVI</a:t>
            </a:r>
            <a:endParaRPr lang="en-US"/>
          </a:p>
        </p:txBody>
      </p:sp>
      <p:sp>
        <p:nvSpPr>
          <p:cNvPr id="49" name="TextBox 48">
            <a:extLst>
              <a:ext uri="{FF2B5EF4-FFF2-40B4-BE49-F238E27FC236}">
                <a16:creationId xmlns:a16="http://schemas.microsoft.com/office/drawing/2014/main" id="{1D29B4DB-5A01-135E-35BB-86698A55EEDB}"/>
              </a:ext>
            </a:extLst>
          </p:cNvPr>
          <p:cNvSpPr txBox="1"/>
          <p:nvPr/>
        </p:nvSpPr>
        <p:spPr>
          <a:xfrm>
            <a:off x="1214591" y="879258"/>
            <a:ext cx="588597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Bryce Canyon Average NDVI</a:t>
            </a:r>
          </a:p>
          <a:p>
            <a:r>
              <a:rPr lang="en-US">
                <a:solidFill>
                  <a:schemeClr val="tx1">
                    <a:lumMod val="75000"/>
                    <a:lumOff val="25000"/>
                  </a:schemeClr>
                </a:solidFill>
                <a:latin typeface="Century Gothic"/>
                <a:cs typeface="Calibri"/>
              </a:rPr>
              <a:t>Planet &amp; Landsat, April/May 2013–2022</a:t>
            </a:r>
            <a:endParaRPr lang="en-US"/>
          </a:p>
        </p:txBody>
      </p:sp>
      <p:pic>
        <p:nvPicPr>
          <p:cNvPr id="50" name="Picture 48" descr="Chart, line chart&#10;&#10;Description automatically generated">
            <a:extLst>
              <a:ext uri="{FF2B5EF4-FFF2-40B4-BE49-F238E27FC236}">
                <a16:creationId xmlns:a16="http://schemas.microsoft.com/office/drawing/2014/main" id="{C22E8F7A-86E6-F01B-0B06-D7A592532AAC}"/>
              </a:ext>
            </a:extLst>
          </p:cNvPr>
          <p:cNvPicPr>
            <a:picLocks noChangeAspect="1"/>
          </p:cNvPicPr>
          <p:nvPr/>
        </p:nvPicPr>
        <p:blipFill rotWithShape="1">
          <a:blip r:embed="rId3"/>
          <a:srcRect l="11237" t="11043" r="9191" b="10634"/>
          <a:stretch/>
        </p:blipFill>
        <p:spPr>
          <a:xfrm>
            <a:off x="1133775" y="1654406"/>
            <a:ext cx="6430223" cy="4253999"/>
          </a:xfrm>
          <a:prstGeom prst="rect">
            <a:avLst/>
          </a:prstGeom>
        </p:spPr>
      </p:pic>
      <p:sp>
        <p:nvSpPr>
          <p:cNvPr id="51" name="TextBox 50">
            <a:extLst>
              <a:ext uri="{FF2B5EF4-FFF2-40B4-BE49-F238E27FC236}">
                <a16:creationId xmlns:a16="http://schemas.microsoft.com/office/drawing/2014/main" id="{CB645DC4-CBD0-2626-96CF-674BCB44A599}"/>
              </a:ext>
            </a:extLst>
          </p:cNvPr>
          <p:cNvSpPr txBox="1"/>
          <p:nvPr/>
        </p:nvSpPr>
        <p:spPr>
          <a:xfrm>
            <a:off x="2468405" y="5986122"/>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2015</a:t>
            </a:r>
            <a:endParaRPr lang="en-US" sz="1500">
              <a:solidFill>
                <a:schemeClr val="tx1">
                  <a:lumMod val="75000"/>
                  <a:lumOff val="25000"/>
                </a:schemeClr>
              </a:solidFill>
              <a:cs typeface="Calibri"/>
            </a:endParaRPr>
          </a:p>
        </p:txBody>
      </p:sp>
      <p:sp>
        <p:nvSpPr>
          <p:cNvPr id="52" name="TextBox 51">
            <a:extLst>
              <a:ext uri="{FF2B5EF4-FFF2-40B4-BE49-F238E27FC236}">
                <a16:creationId xmlns:a16="http://schemas.microsoft.com/office/drawing/2014/main" id="{619064CD-4601-EFD5-30D1-72E2ACF0D900}"/>
              </a:ext>
            </a:extLst>
          </p:cNvPr>
          <p:cNvSpPr txBox="1"/>
          <p:nvPr/>
        </p:nvSpPr>
        <p:spPr>
          <a:xfrm>
            <a:off x="3120811" y="5986123"/>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2016</a:t>
            </a:r>
            <a:endParaRPr lang="en-US" sz="1500">
              <a:solidFill>
                <a:schemeClr val="tx1">
                  <a:lumMod val="75000"/>
                  <a:lumOff val="25000"/>
                </a:schemeClr>
              </a:solidFill>
              <a:cs typeface="Calibri"/>
            </a:endParaRPr>
          </a:p>
        </p:txBody>
      </p:sp>
      <p:sp>
        <p:nvSpPr>
          <p:cNvPr id="53" name="TextBox 52">
            <a:extLst>
              <a:ext uri="{FF2B5EF4-FFF2-40B4-BE49-F238E27FC236}">
                <a16:creationId xmlns:a16="http://schemas.microsoft.com/office/drawing/2014/main" id="{183652E7-EA23-F529-1DB2-6960812F4F07}"/>
              </a:ext>
            </a:extLst>
          </p:cNvPr>
          <p:cNvSpPr txBox="1"/>
          <p:nvPr/>
        </p:nvSpPr>
        <p:spPr>
          <a:xfrm>
            <a:off x="3739324" y="5986122"/>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2017</a:t>
            </a:r>
            <a:endParaRPr lang="en-US" sz="1500">
              <a:solidFill>
                <a:schemeClr val="tx1">
                  <a:lumMod val="75000"/>
                  <a:lumOff val="25000"/>
                </a:schemeClr>
              </a:solidFill>
              <a:cs typeface="Calibri"/>
            </a:endParaRPr>
          </a:p>
        </p:txBody>
      </p:sp>
      <p:sp>
        <p:nvSpPr>
          <p:cNvPr id="54" name="TextBox 53">
            <a:extLst>
              <a:ext uri="{FF2B5EF4-FFF2-40B4-BE49-F238E27FC236}">
                <a16:creationId xmlns:a16="http://schemas.microsoft.com/office/drawing/2014/main" id="{F0DC6F10-D039-7608-4E50-49571A6625C1}"/>
              </a:ext>
            </a:extLst>
          </p:cNvPr>
          <p:cNvSpPr txBox="1"/>
          <p:nvPr/>
        </p:nvSpPr>
        <p:spPr>
          <a:xfrm>
            <a:off x="4372135" y="5986123"/>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2018</a:t>
            </a:r>
            <a:endParaRPr lang="en-US" sz="1500">
              <a:solidFill>
                <a:schemeClr val="tx1">
                  <a:lumMod val="75000"/>
                  <a:lumOff val="25000"/>
                </a:schemeClr>
              </a:solidFill>
              <a:cs typeface="Calibri"/>
            </a:endParaRPr>
          </a:p>
        </p:txBody>
      </p:sp>
      <p:sp>
        <p:nvSpPr>
          <p:cNvPr id="55" name="TextBox 54">
            <a:extLst>
              <a:ext uri="{FF2B5EF4-FFF2-40B4-BE49-F238E27FC236}">
                <a16:creationId xmlns:a16="http://schemas.microsoft.com/office/drawing/2014/main" id="{C323157E-7AC6-41C3-4E3A-1EE66FF106D8}"/>
              </a:ext>
            </a:extLst>
          </p:cNvPr>
          <p:cNvSpPr txBox="1"/>
          <p:nvPr/>
        </p:nvSpPr>
        <p:spPr>
          <a:xfrm>
            <a:off x="5004946" y="5986122"/>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2019</a:t>
            </a:r>
            <a:endParaRPr lang="en-US" sz="1500">
              <a:solidFill>
                <a:schemeClr val="tx1">
                  <a:lumMod val="75000"/>
                  <a:lumOff val="25000"/>
                </a:schemeClr>
              </a:solidFill>
              <a:cs typeface="Calibri"/>
            </a:endParaRPr>
          </a:p>
        </p:txBody>
      </p:sp>
      <p:sp>
        <p:nvSpPr>
          <p:cNvPr id="56" name="TextBox 55">
            <a:extLst>
              <a:ext uri="{FF2B5EF4-FFF2-40B4-BE49-F238E27FC236}">
                <a16:creationId xmlns:a16="http://schemas.microsoft.com/office/drawing/2014/main" id="{31E87ADF-FA67-80DE-E81D-47F3797C6AAD}"/>
              </a:ext>
            </a:extLst>
          </p:cNvPr>
          <p:cNvSpPr txBox="1"/>
          <p:nvPr/>
        </p:nvSpPr>
        <p:spPr>
          <a:xfrm>
            <a:off x="5662646" y="5986121"/>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2020</a:t>
            </a:r>
            <a:endParaRPr lang="en-US" sz="1500">
              <a:solidFill>
                <a:schemeClr val="tx1">
                  <a:lumMod val="75000"/>
                  <a:lumOff val="25000"/>
                </a:schemeClr>
              </a:solidFill>
              <a:cs typeface="Calibri"/>
            </a:endParaRPr>
          </a:p>
        </p:txBody>
      </p:sp>
      <p:sp>
        <p:nvSpPr>
          <p:cNvPr id="57" name="TextBox 56">
            <a:extLst>
              <a:ext uri="{FF2B5EF4-FFF2-40B4-BE49-F238E27FC236}">
                <a16:creationId xmlns:a16="http://schemas.microsoft.com/office/drawing/2014/main" id="{362D33DE-9044-2935-E1F2-AE40D5C97B32}"/>
              </a:ext>
            </a:extLst>
          </p:cNvPr>
          <p:cNvSpPr txBox="1"/>
          <p:nvPr/>
        </p:nvSpPr>
        <p:spPr>
          <a:xfrm>
            <a:off x="6309225" y="5986122"/>
            <a:ext cx="650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2021</a:t>
            </a:r>
            <a:endParaRPr lang="en-US" sz="1500">
              <a:solidFill>
                <a:schemeClr val="tx1">
                  <a:lumMod val="75000"/>
                  <a:lumOff val="25000"/>
                </a:schemeClr>
              </a:solidFill>
              <a:cs typeface="Calibri"/>
            </a:endParaRPr>
          </a:p>
        </p:txBody>
      </p:sp>
      <p:sp>
        <p:nvSpPr>
          <p:cNvPr id="58" name="TextBox 57">
            <a:extLst>
              <a:ext uri="{FF2B5EF4-FFF2-40B4-BE49-F238E27FC236}">
                <a16:creationId xmlns:a16="http://schemas.microsoft.com/office/drawing/2014/main" id="{3413E1D7-8E93-D7B0-32BA-1FE2BF171329}"/>
              </a:ext>
            </a:extLst>
          </p:cNvPr>
          <p:cNvSpPr txBox="1"/>
          <p:nvPr/>
        </p:nvSpPr>
        <p:spPr>
          <a:xfrm>
            <a:off x="585129" y="5103435"/>
            <a:ext cx="56540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0.15</a:t>
            </a:r>
            <a:endParaRPr lang="en-US" sz="1500">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3DA9B994-54D0-6BB2-F0A9-4BE8AC6BB2F5}"/>
              </a:ext>
            </a:extLst>
          </p:cNvPr>
          <p:cNvSpPr txBox="1"/>
          <p:nvPr/>
        </p:nvSpPr>
        <p:spPr>
          <a:xfrm>
            <a:off x="585129" y="3475357"/>
            <a:ext cx="55683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0.25</a:t>
            </a:r>
            <a:endParaRPr lang="en-US" sz="1500">
              <a:solidFill>
                <a:schemeClr val="tx1">
                  <a:lumMod val="75000"/>
                  <a:lumOff val="25000"/>
                </a:schemeClr>
              </a:solidFill>
              <a:cs typeface="Calibri"/>
            </a:endParaRPr>
          </a:p>
        </p:txBody>
      </p:sp>
      <p:sp>
        <p:nvSpPr>
          <p:cNvPr id="60" name="TextBox 59">
            <a:extLst>
              <a:ext uri="{FF2B5EF4-FFF2-40B4-BE49-F238E27FC236}">
                <a16:creationId xmlns:a16="http://schemas.microsoft.com/office/drawing/2014/main" id="{FA1A6C17-86EA-F1B3-B88C-2AF6441E3EA9}"/>
              </a:ext>
            </a:extLst>
          </p:cNvPr>
          <p:cNvSpPr txBox="1"/>
          <p:nvPr/>
        </p:nvSpPr>
        <p:spPr>
          <a:xfrm>
            <a:off x="585128" y="4289396"/>
            <a:ext cx="59968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0.20</a:t>
            </a:r>
            <a:endParaRPr lang="en-US" sz="1500">
              <a:solidFill>
                <a:schemeClr val="tx1">
                  <a:lumMod val="75000"/>
                  <a:lumOff val="25000"/>
                </a:schemeClr>
              </a:solidFill>
              <a:cs typeface="Calibri"/>
            </a:endParaRPr>
          </a:p>
        </p:txBody>
      </p:sp>
      <p:sp>
        <p:nvSpPr>
          <p:cNvPr id="61" name="TextBox 60">
            <a:extLst>
              <a:ext uri="{FF2B5EF4-FFF2-40B4-BE49-F238E27FC236}">
                <a16:creationId xmlns:a16="http://schemas.microsoft.com/office/drawing/2014/main" id="{C2CB367F-133F-B510-17AC-A0CB15910AD2}"/>
              </a:ext>
            </a:extLst>
          </p:cNvPr>
          <p:cNvSpPr txBox="1"/>
          <p:nvPr/>
        </p:nvSpPr>
        <p:spPr>
          <a:xfrm>
            <a:off x="593697" y="2687025"/>
            <a:ext cx="59968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0.30</a:t>
            </a:r>
            <a:endParaRPr lang="en-US" sz="1500">
              <a:solidFill>
                <a:schemeClr val="tx1">
                  <a:lumMod val="75000"/>
                  <a:lumOff val="25000"/>
                </a:schemeClr>
              </a:solidFill>
              <a:cs typeface="Calibri"/>
            </a:endParaRPr>
          </a:p>
        </p:txBody>
      </p:sp>
      <p:sp>
        <p:nvSpPr>
          <p:cNvPr id="62" name="TextBox 61">
            <a:extLst>
              <a:ext uri="{FF2B5EF4-FFF2-40B4-BE49-F238E27FC236}">
                <a16:creationId xmlns:a16="http://schemas.microsoft.com/office/drawing/2014/main" id="{3ABE00DF-A9C2-1DF5-070A-F19866BA0E08}"/>
              </a:ext>
            </a:extLst>
          </p:cNvPr>
          <p:cNvSpPr txBox="1"/>
          <p:nvPr/>
        </p:nvSpPr>
        <p:spPr>
          <a:xfrm>
            <a:off x="593697" y="1872986"/>
            <a:ext cx="59968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0.35</a:t>
            </a:r>
            <a:endParaRPr lang="en-US" sz="1500">
              <a:solidFill>
                <a:schemeClr val="tx1">
                  <a:lumMod val="75000"/>
                  <a:lumOff val="25000"/>
                </a:schemeClr>
              </a:solidFill>
              <a:cs typeface="Calibri"/>
            </a:endParaRPr>
          </a:p>
        </p:txBody>
      </p:sp>
      <p:sp>
        <p:nvSpPr>
          <p:cNvPr id="13" name="Title 1">
            <a:extLst>
              <a:ext uri="{FF2B5EF4-FFF2-40B4-BE49-F238E27FC236}">
                <a16:creationId xmlns:a16="http://schemas.microsoft.com/office/drawing/2014/main" id="{D28E1DC5-FD85-BA37-B293-8F4F52C5F4ED}"/>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Vegetation Change</a:t>
            </a:r>
          </a:p>
        </p:txBody>
      </p:sp>
      <p:sp>
        <p:nvSpPr>
          <p:cNvPr id="86" name="TextBox 85">
            <a:extLst>
              <a:ext uri="{FF2B5EF4-FFF2-40B4-BE49-F238E27FC236}">
                <a16:creationId xmlns:a16="http://schemas.microsoft.com/office/drawing/2014/main" id="{74BA43A0-1408-E80F-2F3F-22317FFF6952}"/>
              </a:ext>
            </a:extLst>
          </p:cNvPr>
          <p:cNvSpPr txBox="1"/>
          <p:nvPr/>
        </p:nvSpPr>
        <p:spPr>
          <a:xfrm>
            <a:off x="2444180" y="1948839"/>
            <a:ext cx="21283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solidFill>
                  <a:schemeClr val="tx1">
                    <a:lumMod val="75000"/>
                    <a:lumOff val="25000"/>
                  </a:schemeClr>
                </a:solidFill>
                <a:latin typeface="Century Gothic"/>
                <a:cs typeface="Calibri"/>
              </a:rPr>
              <a:t>PlanetScope</a:t>
            </a:r>
            <a:endParaRPr lang="en-US" err="1">
              <a:solidFill>
                <a:schemeClr val="tx1">
                  <a:lumMod val="75000"/>
                  <a:lumOff val="25000"/>
                </a:schemeClr>
              </a:solidFill>
            </a:endParaRPr>
          </a:p>
        </p:txBody>
      </p:sp>
      <p:sp>
        <p:nvSpPr>
          <p:cNvPr id="88" name="TextBox 87">
            <a:extLst>
              <a:ext uri="{FF2B5EF4-FFF2-40B4-BE49-F238E27FC236}">
                <a16:creationId xmlns:a16="http://schemas.microsoft.com/office/drawing/2014/main" id="{4CA660DE-9134-770F-F724-837E9D0C63BB}"/>
              </a:ext>
            </a:extLst>
          </p:cNvPr>
          <p:cNvSpPr txBox="1"/>
          <p:nvPr/>
        </p:nvSpPr>
        <p:spPr>
          <a:xfrm>
            <a:off x="2444180" y="2337810"/>
            <a:ext cx="1022214" cy="350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Landsat</a:t>
            </a:r>
            <a:endParaRPr lang="en-US"/>
          </a:p>
        </p:txBody>
      </p:sp>
      <p:grpSp>
        <p:nvGrpSpPr>
          <p:cNvPr id="100" name="Group 99">
            <a:extLst>
              <a:ext uri="{FF2B5EF4-FFF2-40B4-BE49-F238E27FC236}">
                <a16:creationId xmlns:a16="http://schemas.microsoft.com/office/drawing/2014/main" id="{BB1964ED-6721-FE43-88C6-ECE58431FE28}"/>
              </a:ext>
            </a:extLst>
          </p:cNvPr>
          <p:cNvGrpSpPr/>
          <p:nvPr/>
        </p:nvGrpSpPr>
        <p:grpSpPr>
          <a:xfrm>
            <a:off x="1601367" y="2343223"/>
            <a:ext cx="823310" cy="272612"/>
            <a:chOff x="1601367" y="2367804"/>
            <a:chExt cx="823310" cy="272612"/>
          </a:xfrm>
        </p:grpSpPr>
        <p:sp>
          <p:nvSpPr>
            <p:cNvPr id="94" name="Oval 93">
              <a:extLst>
                <a:ext uri="{FF2B5EF4-FFF2-40B4-BE49-F238E27FC236}">
                  <a16:creationId xmlns:a16="http://schemas.microsoft.com/office/drawing/2014/main" id="{C0D5E5F5-9446-1EA7-700A-792E5150A43B}"/>
                </a:ext>
              </a:extLst>
            </p:cNvPr>
            <p:cNvSpPr/>
            <p:nvPr/>
          </p:nvSpPr>
          <p:spPr>
            <a:xfrm>
              <a:off x="1869486" y="2367804"/>
              <a:ext cx="272612" cy="272612"/>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7408A0E-2AAA-9632-A1C1-569A70FB6F32}"/>
                </a:ext>
              </a:extLst>
            </p:cNvPr>
            <p:cNvSpPr/>
            <p:nvPr/>
          </p:nvSpPr>
          <p:spPr>
            <a:xfrm>
              <a:off x="1601367" y="2473165"/>
              <a:ext cx="823310" cy="61309"/>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0D08527F-2015-84DC-30BF-96E7AC371154}"/>
              </a:ext>
            </a:extLst>
          </p:cNvPr>
          <p:cNvGrpSpPr/>
          <p:nvPr/>
        </p:nvGrpSpPr>
        <p:grpSpPr>
          <a:xfrm>
            <a:off x="1602299" y="1982941"/>
            <a:ext cx="823310" cy="272612"/>
            <a:chOff x="1602299" y="1982941"/>
            <a:chExt cx="823310" cy="272612"/>
          </a:xfrm>
        </p:grpSpPr>
        <p:sp>
          <p:nvSpPr>
            <p:cNvPr id="97" name="Oval 96">
              <a:extLst>
                <a:ext uri="{FF2B5EF4-FFF2-40B4-BE49-F238E27FC236}">
                  <a16:creationId xmlns:a16="http://schemas.microsoft.com/office/drawing/2014/main" id="{1FF54CAD-1726-6BA9-6360-228B2DF74A51}"/>
                </a:ext>
              </a:extLst>
            </p:cNvPr>
            <p:cNvSpPr/>
            <p:nvPr/>
          </p:nvSpPr>
          <p:spPr>
            <a:xfrm>
              <a:off x="1870418" y="1982941"/>
              <a:ext cx="272612" cy="272612"/>
            </a:xfrm>
            <a:prstGeom prst="ellipse">
              <a:avLst/>
            </a:prstGeom>
            <a:solidFill>
              <a:srgbClr val="093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00840D8-54DF-B111-9832-E6E605D75E77}"/>
                </a:ext>
              </a:extLst>
            </p:cNvPr>
            <p:cNvSpPr/>
            <p:nvPr/>
          </p:nvSpPr>
          <p:spPr>
            <a:xfrm>
              <a:off x="1602299" y="2088302"/>
              <a:ext cx="823310" cy="61309"/>
            </a:xfrm>
            <a:prstGeom prst="rect">
              <a:avLst/>
            </a:prstGeom>
            <a:solidFill>
              <a:srgbClr val="093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3" descr="Map&#10;&#10;Description automatically generated">
            <a:extLst>
              <a:ext uri="{FF2B5EF4-FFF2-40B4-BE49-F238E27FC236}">
                <a16:creationId xmlns:a16="http://schemas.microsoft.com/office/drawing/2014/main" id="{FB1F642E-CD0A-42EE-987C-2A34C11B69FB}"/>
              </a:ext>
            </a:extLst>
          </p:cNvPr>
          <p:cNvPicPr>
            <a:picLocks noChangeAspect="1"/>
          </p:cNvPicPr>
          <p:nvPr/>
        </p:nvPicPr>
        <p:blipFill>
          <a:blip r:embed="rId4"/>
          <a:stretch>
            <a:fillRect/>
          </a:stretch>
        </p:blipFill>
        <p:spPr>
          <a:xfrm>
            <a:off x="8161473" y="-4319"/>
            <a:ext cx="4013877" cy="684346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81" name="TextBox 80">
            <a:extLst>
              <a:ext uri="{FF2B5EF4-FFF2-40B4-BE49-F238E27FC236}">
                <a16:creationId xmlns:a16="http://schemas.microsoft.com/office/drawing/2014/main" id="{8FBBB88F-A3FC-4108-A375-0814F730236A}"/>
              </a:ext>
            </a:extLst>
          </p:cNvPr>
          <p:cNvSpPr txBox="1"/>
          <p:nvPr/>
        </p:nvSpPr>
        <p:spPr>
          <a:xfrm>
            <a:off x="8252764" y="134857"/>
            <a:ext cx="283192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Century Gothic"/>
                <a:cs typeface="Calibri"/>
              </a:rPr>
              <a:t>Bryce Canyon</a:t>
            </a:r>
            <a:endParaRPr lang="en-US" b="1">
              <a:solidFill>
                <a:schemeClr val="bg1"/>
              </a:solidFill>
              <a:cs typeface="Calibri"/>
            </a:endParaRPr>
          </a:p>
          <a:p>
            <a:r>
              <a:rPr lang="en-US" sz="2400" b="1">
                <a:solidFill>
                  <a:schemeClr val="bg1"/>
                </a:solidFill>
                <a:latin typeface="Century Gothic"/>
                <a:cs typeface="Calibri"/>
              </a:rPr>
              <a:t>NDVI Change</a:t>
            </a:r>
            <a:endParaRPr lang="en-US" b="1">
              <a:solidFill>
                <a:schemeClr val="bg1"/>
              </a:solidFill>
              <a:cs typeface="Calibri"/>
            </a:endParaRPr>
          </a:p>
          <a:p>
            <a:r>
              <a:rPr lang="en-US">
                <a:solidFill>
                  <a:schemeClr val="bg1"/>
                </a:solidFill>
                <a:latin typeface="Century Gothic"/>
                <a:cs typeface="Calibri"/>
              </a:rPr>
              <a:t>Planet, 2017 to 2022</a:t>
            </a:r>
          </a:p>
        </p:txBody>
      </p:sp>
      <p:grpSp>
        <p:nvGrpSpPr>
          <p:cNvPr id="82" name="Group 81">
            <a:extLst>
              <a:ext uri="{FF2B5EF4-FFF2-40B4-BE49-F238E27FC236}">
                <a16:creationId xmlns:a16="http://schemas.microsoft.com/office/drawing/2014/main" id="{1D8B992E-34F8-4100-BD40-CC2ACEB5B325}"/>
              </a:ext>
            </a:extLst>
          </p:cNvPr>
          <p:cNvGrpSpPr/>
          <p:nvPr/>
        </p:nvGrpSpPr>
        <p:grpSpPr>
          <a:xfrm>
            <a:off x="9841759" y="4668626"/>
            <a:ext cx="2167020" cy="1124316"/>
            <a:chOff x="3967044" y="4287149"/>
            <a:chExt cx="1870640" cy="962694"/>
          </a:xfrm>
        </p:grpSpPr>
        <p:sp>
          <p:nvSpPr>
            <p:cNvPr id="87" name="Rectangle: Rounded Corners 86">
              <a:extLst>
                <a:ext uri="{FF2B5EF4-FFF2-40B4-BE49-F238E27FC236}">
                  <a16:creationId xmlns:a16="http://schemas.microsoft.com/office/drawing/2014/main" id="{E7A642AA-5205-475D-8760-0ED1298E8975}"/>
                </a:ext>
              </a:extLst>
            </p:cNvPr>
            <p:cNvSpPr/>
            <p:nvPr/>
          </p:nvSpPr>
          <p:spPr>
            <a:xfrm>
              <a:off x="3967044" y="4287149"/>
              <a:ext cx="514757" cy="290126"/>
            </a:xfrm>
            <a:prstGeom prst="roundRect">
              <a:avLst/>
            </a:prstGeom>
            <a:solidFill>
              <a:srgbClr val="1A98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Rectangle: Rounded Corners 88">
              <a:extLst>
                <a:ext uri="{FF2B5EF4-FFF2-40B4-BE49-F238E27FC236}">
                  <a16:creationId xmlns:a16="http://schemas.microsoft.com/office/drawing/2014/main" id="{17328CFF-0737-492A-93FC-A0311A891A02}"/>
                </a:ext>
              </a:extLst>
            </p:cNvPr>
            <p:cNvSpPr/>
            <p:nvPr/>
          </p:nvSpPr>
          <p:spPr>
            <a:xfrm>
              <a:off x="3967045" y="4630641"/>
              <a:ext cx="514757" cy="290126"/>
            </a:xfrm>
            <a:prstGeom prst="roundRect">
              <a:avLst/>
            </a:prstGeom>
            <a:solidFill>
              <a:srgbClr val="FFFFB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Rectangle: Rounded Corners 89">
              <a:extLst>
                <a:ext uri="{FF2B5EF4-FFF2-40B4-BE49-F238E27FC236}">
                  <a16:creationId xmlns:a16="http://schemas.microsoft.com/office/drawing/2014/main" id="{A0F11468-FAAD-4270-A5F6-A4825C929571}"/>
                </a:ext>
              </a:extLst>
            </p:cNvPr>
            <p:cNvSpPr/>
            <p:nvPr/>
          </p:nvSpPr>
          <p:spPr>
            <a:xfrm>
              <a:off x="3967044" y="4959717"/>
              <a:ext cx="514757" cy="290126"/>
            </a:xfrm>
            <a:prstGeom prst="roundRect">
              <a:avLst/>
            </a:prstGeom>
            <a:solidFill>
              <a:srgbClr val="D7302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TextBox 8">
              <a:extLst>
                <a:ext uri="{FF2B5EF4-FFF2-40B4-BE49-F238E27FC236}">
                  <a16:creationId xmlns:a16="http://schemas.microsoft.com/office/drawing/2014/main" id="{BB2C524A-3E0E-4701-BF87-F42BF600921D}"/>
                </a:ext>
              </a:extLst>
            </p:cNvPr>
            <p:cNvSpPr txBox="1"/>
            <p:nvPr/>
          </p:nvSpPr>
          <p:spPr>
            <a:xfrm>
              <a:off x="4188906" y="4290753"/>
              <a:ext cx="1648778" cy="28988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FFFFFF"/>
                  </a:solidFill>
                  <a:latin typeface="Century Gothic"/>
                </a:rPr>
                <a:t>+ 1 to + 2</a:t>
              </a:r>
              <a:endParaRPr lang="en-US">
                <a:solidFill>
                  <a:srgbClr val="FFFFFF"/>
                </a:solidFill>
              </a:endParaRPr>
            </a:p>
          </p:txBody>
        </p:sp>
        <p:sp>
          <p:nvSpPr>
            <p:cNvPr id="92" name="TextBox 8">
              <a:extLst>
                <a:ext uri="{FF2B5EF4-FFF2-40B4-BE49-F238E27FC236}">
                  <a16:creationId xmlns:a16="http://schemas.microsoft.com/office/drawing/2014/main" id="{B8920296-5E53-4DDB-9689-5EF84440BF9D}"/>
                </a:ext>
              </a:extLst>
            </p:cNvPr>
            <p:cNvSpPr txBox="1"/>
            <p:nvPr/>
          </p:nvSpPr>
          <p:spPr>
            <a:xfrm>
              <a:off x="4179380" y="4625805"/>
              <a:ext cx="1644510" cy="28988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latin typeface="Century Gothic"/>
                </a:rPr>
                <a:t>+ 1 to – 1</a:t>
              </a:r>
              <a:endParaRPr lang="en-US" dirty="0">
                <a:solidFill>
                  <a:schemeClr val="bg1"/>
                </a:solidFill>
                <a:cs typeface="Calibri"/>
              </a:endParaRPr>
            </a:p>
          </p:txBody>
        </p:sp>
        <p:sp>
          <p:nvSpPr>
            <p:cNvPr id="93" name="TextBox 8">
              <a:extLst>
                <a:ext uri="{FF2B5EF4-FFF2-40B4-BE49-F238E27FC236}">
                  <a16:creationId xmlns:a16="http://schemas.microsoft.com/office/drawing/2014/main" id="{A111F54F-3191-4EC1-9747-21FBC6B6C2D9}"/>
                </a:ext>
              </a:extLst>
            </p:cNvPr>
            <p:cNvSpPr txBox="1"/>
            <p:nvPr/>
          </p:nvSpPr>
          <p:spPr>
            <a:xfrm>
              <a:off x="4196189" y="4951896"/>
              <a:ext cx="1585279" cy="289886"/>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FFFFFF"/>
                  </a:solidFill>
                  <a:latin typeface="Century Gothic"/>
                </a:rPr>
                <a:t>- 1 to – 2</a:t>
              </a:r>
              <a:endParaRPr lang="en-US">
                <a:solidFill>
                  <a:srgbClr val="FFFFFF"/>
                </a:solidFill>
              </a:endParaRPr>
            </a:p>
          </p:txBody>
        </p:sp>
      </p:grpSp>
      <p:sp>
        <p:nvSpPr>
          <p:cNvPr id="83" name="TextBox 1">
            <a:extLst>
              <a:ext uri="{FF2B5EF4-FFF2-40B4-BE49-F238E27FC236}">
                <a16:creationId xmlns:a16="http://schemas.microsoft.com/office/drawing/2014/main" id="{392FE5D4-B392-4598-98C9-F4502A782EED}"/>
              </a:ext>
            </a:extLst>
          </p:cNvPr>
          <p:cNvSpPr txBox="1"/>
          <p:nvPr/>
        </p:nvSpPr>
        <p:spPr>
          <a:xfrm>
            <a:off x="9325058" y="6541821"/>
            <a:ext cx="1875878" cy="2616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bg1"/>
                </a:solidFill>
                <a:latin typeface="Century Gothic"/>
              </a:rPr>
              <a:t>Google Earth Engine</a:t>
            </a:r>
            <a:endParaRPr lang="en-US" sz="1100" dirty="0">
              <a:solidFill>
                <a:schemeClr val="bg1"/>
              </a:solidFill>
              <a:cs typeface="Calibri"/>
            </a:endParaRPr>
          </a:p>
        </p:txBody>
      </p:sp>
      <p:pic>
        <p:nvPicPr>
          <p:cNvPr id="84" name="Picture 10" descr="Icon&#10;&#10;Description automatically generated">
            <a:extLst>
              <a:ext uri="{FF2B5EF4-FFF2-40B4-BE49-F238E27FC236}">
                <a16:creationId xmlns:a16="http://schemas.microsoft.com/office/drawing/2014/main" id="{582F74A0-130F-405B-B181-494A0B1F5919}"/>
              </a:ext>
            </a:extLst>
          </p:cNvPr>
          <p:cNvPicPr>
            <a:picLocks noChangeAspect="1"/>
          </p:cNvPicPr>
          <p:nvPr/>
        </p:nvPicPr>
        <p:blipFill>
          <a:blip r:embed="rId5"/>
          <a:stretch>
            <a:fillRect/>
          </a:stretch>
        </p:blipFill>
        <p:spPr>
          <a:xfrm>
            <a:off x="8344152" y="1507663"/>
            <a:ext cx="651590" cy="643470"/>
          </a:xfrm>
          <a:prstGeom prst="rect">
            <a:avLst/>
          </a:prstGeom>
          <a:ln>
            <a:noFill/>
          </a:ln>
        </p:spPr>
      </p:pic>
      <p:sp>
        <p:nvSpPr>
          <p:cNvPr id="85" name="TextBox 84">
            <a:extLst>
              <a:ext uri="{FF2B5EF4-FFF2-40B4-BE49-F238E27FC236}">
                <a16:creationId xmlns:a16="http://schemas.microsoft.com/office/drawing/2014/main" id="{8850A781-C1CE-4870-92B9-F42343B4DD95}"/>
              </a:ext>
            </a:extLst>
          </p:cNvPr>
          <p:cNvSpPr txBox="1"/>
          <p:nvPr/>
        </p:nvSpPr>
        <p:spPr>
          <a:xfrm>
            <a:off x="8523241" y="1373433"/>
            <a:ext cx="319145" cy="27615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a:solidFill>
                  <a:srgbClr val="FFFFFF"/>
                </a:solidFill>
                <a:latin typeface="Century Gothic"/>
                <a:cs typeface="Calibri"/>
              </a:rPr>
              <a:t>N</a:t>
            </a:r>
            <a:endParaRPr lang="en-US" sz="1100" b="1">
              <a:solidFill>
                <a:srgbClr val="FFFFFF"/>
              </a:solidFill>
              <a:latin typeface="Century Gothic"/>
            </a:endParaRPr>
          </a:p>
        </p:txBody>
      </p:sp>
      <p:grpSp>
        <p:nvGrpSpPr>
          <p:cNvPr id="65" name="Group 64">
            <a:extLst>
              <a:ext uri="{FF2B5EF4-FFF2-40B4-BE49-F238E27FC236}">
                <a16:creationId xmlns:a16="http://schemas.microsoft.com/office/drawing/2014/main" id="{AE8DD5F6-3CDA-4288-A793-BAF82ED2943C}"/>
              </a:ext>
            </a:extLst>
          </p:cNvPr>
          <p:cNvGrpSpPr/>
          <p:nvPr/>
        </p:nvGrpSpPr>
        <p:grpSpPr>
          <a:xfrm>
            <a:off x="9976304" y="6229559"/>
            <a:ext cx="1427729" cy="96433"/>
            <a:chOff x="8729961" y="5699219"/>
            <a:chExt cx="1109765" cy="96433"/>
          </a:xfrm>
        </p:grpSpPr>
        <p:cxnSp>
          <p:nvCxnSpPr>
            <p:cNvPr id="67" name="Straight Arrow Connector 66">
              <a:extLst>
                <a:ext uri="{FF2B5EF4-FFF2-40B4-BE49-F238E27FC236}">
                  <a16:creationId xmlns:a16="http://schemas.microsoft.com/office/drawing/2014/main" id="{818BF012-DB21-42CA-B239-E8E7023DFB1B}"/>
                </a:ext>
              </a:extLst>
            </p:cNvPr>
            <p:cNvCxnSpPr/>
            <p:nvPr/>
          </p:nvCxnSpPr>
          <p:spPr>
            <a:xfrm>
              <a:off x="8730029" y="5744791"/>
              <a:ext cx="1107831" cy="5863"/>
            </a:xfrm>
            <a:prstGeom prst="straightConnector1">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E62CDA46-A078-4ADB-940F-B14899151A37}"/>
                </a:ext>
              </a:extLst>
            </p:cNvPr>
            <p:cNvCxnSpPr/>
            <p:nvPr/>
          </p:nvCxnSpPr>
          <p:spPr>
            <a:xfrm>
              <a:off x="9839726" y="5703968"/>
              <a:ext cx="0" cy="9168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87292C0-86D8-4AB0-A698-B863BD23C6DC}"/>
                </a:ext>
              </a:extLst>
            </p:cNvPr>
            <p:cNvCxnSpPr>
              <a:cxnSpLocks/>
            </p:cNvCxnSpPr>
            <p:nvPr/>
          </p:nvCxnSpPr>
          <p:spPr>
            <a:xfrm>
              <a:off x="8729961" y="5699219"/>
              <a:ext cx="0" cy="91684"/>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CEFAE64-C273-46C4-9620-EB5DF27E3768}"/>
                </a:ext>
              </a:extLst>
            </p:cNvPr>
            <p:cNvCxnSpPr>
              <a:cxnSpLocks/>
            </p:cNvCxnSpPr>
            <p:nvPr/>
          </p:nvCxnSpPr>
          <p:spPr>
            <a:xfrm>
              <a:off x="9283598" y="5701369"/>
              <a:ext cx="0" cy="8809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50BFEB9-B029-44BA-911B-8DF8230133A5}"/>
                </a:ext>
              </a:extLst>
            </p:cNvPr>
            <p:cNvCxnSpPr>
              <a:cxnSpLocks/>
            </p:cNvCxnSpPr>
            <p:nvPr/>
          </p:nvCxnSpPr>
          <p:spPr>
            <a:xfrm>
              <a:off x="9387723"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C4B1DFD-DE25-4D88-B523-DD325FC30191}"/>
                </a:ext>
              </a:extLst>
            </p:cNvPr>
            <p:cNvCxnSpPr>
              <a:cxnSpLocks/>
            </p:cNvCxnSpPr>
            <p:nvPr/>
          </p:nvCxnSpPr>
          <p:spPr>
            <a:xfrm>
              <a:off x="9502741"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D6A5D44-6EF6-4F45-B1B2-4660C220B0D3}"/>
                </a:ext>
              </a:extLst>
            </p:cNvPr>
            <p:cNvCxnSpPr>
              <a:cxnSpLocks/>
            </p:cNvCxnSpPr>
            <p:nvPr/>
          </p:nvCxnSpPr>
          <p:spPr>
            <a:xfrm>
              <a:off x="9609018"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CFFA1AB-0F54-4A77-A59D-0B1CD27AC273}"/>
                </a:ext>
              </a:extLst>
            </p:cNvPr>
            <p:cNvCxnSpPr>
              <a:cxnSpLocks/>
            </p:cNvCxnSpPr>
            <p:nvPr/>
          </p:nvCxnSpPr>
          <p:spPr>
            <a:xfrm>
              <a:off x="9718401" y="5720968"/>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DABDE54-3EBC-470F-9476-CFF6BFFA04C3}"/>
                </a:ext>
              </a:extLst>
            </p:cNvPr>
            <p:cNvCxnSpPr>
              <a:cxnSpLocks/>
            </p:cNvCxnSpPr>
            <p:nvPr/>
          </p:nvCxnSpPr>
          <p:spPr>
            <a:xfrm>
              <a:off x="8837788"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F039EDB-A1D3-4088-8FC6-4CC2C1C32670}"/>
                </a:ext>
              </a:extLst>
            </p:cNvPr>
            <p:cNvCxnSpPr>
              <a:cxnSpLocks/>
            </p:cNvCxnSpPr>
            <p:nvPr/>
          </p:nvCxnSpPr>
          <p:spPr>
            <a:xfrm>
              <a:off x="8952806"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8787958-58CE-415B-AFAC-606454622CB2}"/>
                </a:ext>
              </a:extLst>
            </p:cNvPr>
            <p:cNvCxnSpPr>
              <a:cxnSpLocks/>
            </p:cNvCxnSpPr>
            <p:nvPr/>
          </p:nvCxnSpPr>
          <p:spPr>
            <a:xfrm>
              <a:off x="9059083"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84C8A6C-DD1D-4A3A-91E7-2858B1D2B4E0}"/>
                </a:ext>
              </a:extLst>
            </p:cNvPr>
            <p:cNvCxnSpPr>
              <a:cxnSpLocks/>
            </p:cNvCxnSpPr>
            <p:nvPr/>
          </p:nvCxnSpPr>
          <p:spPr>
            <a:xfrm>
              <a:off x="9168466" y="5720967"/>
              <a:ext cx="0" cy="48552"/>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92704A65-7F05-42CA-BB23-C703C41D94E8}"/>
              </a:ext>
            </a:extLst>
          </p:cNvPr>
          <p:cNvSpPr txBox="1"/>
          <p:nvPr/>
        </p:nvSpPr>
        <p:spPr>
          <a:xfrm>
            <a:off x="9854380" y="5958091"/>
            <a:ext cx="1669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FFFFFF"/>
                </a:solidFill>
                <a:latin typeface="Century Gothic"/>
                <a:cs typeface="Calibri"/>
              </a:rPr>
              <a:t>0</a:t>
            </a:r>
            <a:endParaRPr lang="en-US" sz="1400">
              <a:solidFill>
                <a:srgbClr val="FFFFFF"/>
              </a:solidFill>
              <a:latin typeface="Century Gothic"/>
            </a:endParaRPr>
          </a:p>
        </p:txBody>
      </p:sp>
      <p:sp>
        <p:nvSpPr>
          <p:cNvPr id="66" name="TextBox 65">
            <a:extLst>
              <a:ext uri="{FF2B5EF4-FFF2-40B4-BE49-F238E27FC236}">
                <a16:creationId xmlns:a16="http://schemas.microsoft.com/office/drawing/2014/main" id="{F52DA511-2787-4F33-B08D-A6B5793330D1}"/>
              </a:ext>
            </a:extLst>
          </p:cNvPr>
          <p:cNvSpPr txBox="1"/>
          <p:nvPr/>
        </p:nvSpPr>
        <p:spPr>
          <a:xfrm>
            <a:off x="11246257" y="5958143"/>
            <a:ext cx="87799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Century Gothic"/>
                <a:cs typeface="Calibri"/>
              </a:rPr>
              <a:t>5 Miles</a:t>
            </a:r>
            <a:endParaRPr lang="en-US" sz="1400">
              <a:solidFill>
                <a:srgbClr val="FFFFFF"/>
              </a:solidFill>
              <a:latin typeface="Century Gothic"/>
            </a:endParaRPr>
          </a:p>
        </p:txBody>
      </p:sp>
    </p:spTree>
    <p:extLst>
      <p:ext uri="{BB962C8B-B14F-4D97-AF65-F5344CB8AC3E}">
        <p14:creationId xmlns:p14="http://schemas.microsoft.com/office/powerpoint/2010/main" val="244748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FEFECC-1451-AAB1-AAF5-CDE4DAFB260B}"/>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RESULTS: Detection with NDVI</a:t>
            </a:r>
          </a:p>
        </p:txBody>
      </p:sp>
      <p:sp>
        <p:nvSpPr>
          <p:cNvPr id="81" name="Rectangle 80">
            <a:extLst>
              <a:ext uri="{FF2B5EF4-FFF2-40B4-BE49-F238E27FC236}">
                <a16:creationId xmlns:a16="http://schemas.microsoft.com/office/drawing/2014/main" id="{533804FE-69E0-439D-6FAB-AF08DE2CEF4E}"/>
              </a:ext>
            </a:extLst>
          </p:cNvPr>
          <p:cNvSpPr/>
          <p:nvPr/>
        </p:nvSpPr>
        <p:spPr>
          <a:xfrm>
            <a:off x="-1751" y="6624145"/>
            <a:ext cx="12191999" cy="236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1D16025-6409-813B-08D6-5BBB70C1B98D}"/>
              </a:ext>
            </a:extLst>
          </p:cNvPr>
          <p:cNvGrpSpPr/>
          <p:nvPr/>
        </p:nvGrpSpPr>
        <p:grpSpPr>
          <a:xfrm>
            <a:off x="51010" y="1320751"/>
            <a:ext cx="7821910" cy="5417204"/>
            <a:chOff x="1131523" y="480782"/>
            <a:chExt cx="7821910" cy="5417204"/>
          </a:xfrm>
        </p:grpSpPr>
        <p:grpSp>
          <p:nvGrpSpPr>
            <p:cNvPr id="19" name="Group 18">
              <a:extLst>
                <a:ext uri="{FF2B5EF4-FFF2-40B4-BE49-F238E27FC236}">
                  <a16:creationId xmlns:a16="http://schemas.microsoft.com/office/drawing/2014/main" id="{B8957435-5312-7B8D-5ECE-0E6474AD9981}"/>
                </a:ext>
              </a:extLst>
            </p:cNvPr>
            <p:cNvGrpSpPr/>
            <p:nvPr/>
          </p:nvGrpSpPr>
          <p:grpSpPr>
            <a:xfrm>
              <a:off x="1131523" y="480782"/>
              <a:ext cx="7821910" cy="5417204"/>
              <a:chOff x="1419252" y="1499682"/>
              <a:chExt cx="7821910" cy="5417204"/>
            </a:xfrm>
          </p:grpSpPr>
          <p:grpSp>
            <p:nvGrpSpPr>
              <p:cNvPr id="21" name="Group 20">
                <a:extLst>
                  <a:ext uri="{FF2B5EF4-FFF2-40B4-BE49-F238E27FC236}">
                    <a16:creationId xmlns:a16="http://schemas.microsoft.com/office/drawing/2014/main" id="{87A33A1E-2241-D4FD-900B-0468511036D6}"/>
                  </a:ext>
                </a:extLst>
              </p:cNvPr>
              <p:cNvGrpSpPr/>
              <p:nvPr/>
            </p:nvGrpSpPr>
            <p:grpSpPr>
              <a:xfrm>
                <a:off x="1419252" y="1499682"/>
                <a:ext cx="7821910" cy="5417204"/>
                <a:chOff x="-20446" y="1442387"/>
                <a:chExt cx="7821910" cy="5417204"/>
              </a:xfrm>
            </p:grpSpPr>
            <p:sp>
              <p:nvSpPr>
                <p:cNvPr id="23" name="Rectangle 22">
                  <a:extLst>
                    <a:ext uri="{FF2B5EF4-FFF2-40B4-BE49-F238E27FC236}">
                      <a16:creationId xmlns:a16="http://schemas.microsoft.com/office/drawing/2014/main" id="{91B4CC57-155A-2B35-91ED-FC7EC15FC62D}"/>
                    </a:ext>
                  </a:extLst>
                </p:cNvPr>
                <p:cNvSpPr/>
                <p:nvPr/>
              </p:nvSpPr>
              <p:spPr>
                <a:xfrm rot="16200000">
                  <a:off x="-1360403" y="3787196"/>
                  <a:ext cx="4118181" cy="484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5D27F2DA-FA3F-1B51-C2D7-32283BF8C4C2}"/>
                    </a:ext>
                  </a:extLst>
                </p:cNvPr>
                <p:cNvGrpSpPr/>
                <p:nvPr/>
              </p:nvGrpSpPr>
              <p:grpSpPr>
                <a:xfrm>
                  <a:off x="-20446" y="1442387"/>
                  <a:ext cx="7821910" cy="5417204"/>
                  <a:chOff x="220480" y="1464799"/>
                  <a:chExt cx="7821910" cy="5417204"/>
                </a:xfrm>
              </p:grpSpPr>
              <p:grpSp>
                <p:nvGrpSpPr>
                  <p:cNvPr id="25" name="Group 24">
                    <a:extLst>
                      <a:ext uri="{FF2B5EF4-FFF2-40B4-BE49-F238E27FC236}">
                        <a16:creationId xmlns:a16="http://schemas.microsoft.com/office/drawing/2014/main" id="{F3049857-4D54-636C-D3E2-940A256E7474}"/>
                      </a:ext>
                    </a:extLst>
                  </p:cNvPr>
                  <p:cNvGrpSpPr/>
                  <p:nvPr/>
                </p:nvGrpSpPr>
                <p:grpSpPr>
                  <a:xfrm>
                    <a:off x="1647277" y="6278170"/>
                    <a:ext cx="6287946" cy="327930"/>
                    <a:chOff x="1428762" y="6255758"/>
                    <a:chExt cx="6287946" cy="327930"/>
                  </a:xfrm>
                </p:grpSpPr>
                <p:sp>
                  <p:nvSpPr>
                    <p:cNvPr id="36" name="Rectangle 35">
                      <a:extLst>
                        <a:ext uri="{FF2B5EF4-FFF2-40B4-BE49-F238E27FC236}">
                          <a16:creationId xmlns:a16="http://schemas.microsoft.com/office/drawing/2014/main" id="{C8EAF1EE-E41C-A940-8974-C6B574B9FB49}"/>
                        </a:ext>
                      </a:extLst>
                    </p:cNvPr>
                    <p:cNvSpPr/>
                    <p:nvPr/>
                  </p:nvSpPr>
                  <p:spPr>
                    <a:xfrm>
                      <a:off x="1448028" y="6255758"/>
                      <a:ext cx="6198767" cy="321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4E1A952-AF3D-A325-2F64-80E1293A8D7A}"/>
                        </a:ext>
                      </a:extLst>
                    </p:cNvPr>
                    <p:cNvGrpSpPr/>
                    <p:nvPr/>
                  </p:nvGrpSpPr>
                  <p:grpSpPr>
                    <a:xfrm>
                      <a:off x="1428762" y="6255761"/>
                      <a:ext cx="6287946" cy="327927"/>
                      <a:chOff x="1420825" y="6430386"/>
                      <a:chExt cx="6287946" cy="327927"/>
                    </a:xfrm>
                  </p:grpSpPr>
                  <p:sp>
                    <p:nvSpPr>
                      <p:cNvPr id="38" name="TextBox 37">
                        <a:extLst>
                          <a:ext uri="{FF2B5EF4-FFF2-40B4-BE49-F238E27FC236}">
                            <a16:creationId xmlns:a16="http://schemas.microsoft.com/office/drawing/2014/main" id="{9720FBBC-404A-1C46-0631-BE9858F1D866}"/>
                          </a:ext>
                        </a:extLst>
                      </p:cNvPr>
                      <p:cNvSpPr txBox="1"/>
                      <p:nvPr/>
                    </p:nvSpPr>
                    <p:spPr>
                      <a:xfrm>
                        <a:off x="1420825" y="6430387"/>
                        <a:ext cx="49631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0.0</a:t>
                        </a:r>
                        <a:endParaRPr lang="en-US"/>
                      </a:p>
                    </p:txBody>
                  </p:sp>
                  <p:sp>
                    <p:nvSpPr>
                      <p:cNvPr id="39" name="TextBox 38">
                        <a:extLst>
                          <a:ext uri="{FF2B5EF4-FFF2-40B4-BE49-F238E27FC236}">
                            <a16:creationId xmlns:a16="http://schemas.microsoft.com/office/drawing/2014/main" id="{C569EAE9-FA7D-E743-2EBD-8C5CA15D27A9}"/>
                          </a:ext>
                        </a:extLst>
                      </p:cNvPr>
                      <p:cNvSpPr txBox="1"/>
                      <p:nvPr/>
                    </p:nvSpPr>
                    <p:spPr>
                      <a:xfrm>
                        <a:off x="2866893" y="6430387"/>
                        <a:ext cx="49631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0.2</a:t>
                        </a:r>
                        <a:endParaRPr lang="en-US"/>
                      </a:p>
                    </p:txBody>
                  </p:sp>
                  <p:sp>
                    <p:nvSpPr>
                      <p:cNvPr id="40" name="TextBox 39">
                        <a:extLst>
                          <a:ext uri="{FF2B5EF4-FFF2-40B4-BE49-F238E27FC236}">
                            <a16:creationId xmlns:a16="http://schemas.microsoft.com/office/drawing/2014/main" id="{0126355B-56F7-7390-7FFE-9576723FDE60}"/>
                          </a:ext>
                        </a:extLst>
                      </p:cNvPr>
                      <p:cNvSpPr txBox="1"/>
                      <p:nvPr/>
                    </p:nvSpPr>
                    <p:spPr>
                      <a:xfrm>
                        <a:off x="4312962" y="6430386"/>
                        <a:ext cx="49631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0.4</a:t>
                        </a:r>
                        <a:endParaRPr lang="en-US"/>
                      </a:p>
                    </p:txBody>
                  </p:sp>
                  <p:sp>
                    <p:nvSpPr>
                      <p:cNvPr id="41" name="TextBox 40">
                        <a:extLst>
                          <a:ext uri="{FF2B5EF4-FFF2-40B4-BE49-F238E27FC236}">
                            <a16:creationId xmlns:a16="http://schemas.microsoft.com/office/drawing/2014/main" id="{71DDBFBD-A31E-A5B1-8276-F3BF185E9D35}"/>
                          </a:ext>
                        </a:extLst>
                      </p:cNvPr>
                      <p:cNvSpPr txBox="1"/>
                      <p:nvPr/>
                    </p:nvSpPr>
                    <p:spPr>
                      <a:xfrm>
                        <a:off x="5761916" y="6430386"/>
                        <a:ext cx="49631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0.6</a:t>
                        </a:r>
                        <a:endParaRPr lang="en-US"/>
                      </a:p>
                    </p:txBody>
                  </p:sp>
                  <p:sp>
                    <p:nvSpPr>
                      <p:cNvPr id="42" name="TextBox 41">
                        <a:extLst>
                          <a:ext uri="{FF2B5EF4-FFF2-40B4-BE49-F238E27FC236}">
                            <a16:creationId xmlns:a16="http://schemas.microsoft.com/office/drawing/2014/main" id="{93BA6102-BA9C-3C31-B2D6-164435BA6995}"/>
                          </a:ext>
                        </a:extLst>
                      </p:cNvPr>
                      <p:cNvSpPr txBox="1"/>
                      <p:nvPr/>
                    </p:nvSpPr>
                    <p:spPr>
                      <a:xfrm>
                        <a:off x="7212457" y="6435148"/>
                        <a:ext cx="49631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0.8</a:t>
                        </a:r>
                        <a:endParaRPr lang="en-US"/>
                      </a:p>
                    </p:txBody>
                  </p:sp>
                </p:grpSp>
              </p:grpSp>
              <p:grpSp>
                <p:nvGrpSpPr>
                  <p:cNvPr id="26" name="Group 25">
                    <a:extLst>
                      <a:ext uri="{FF2B5EF4-FFF2-40B4-BE49-F238E27FC236}">
                        <a16:creationId xmlns:a16="http://schemas.microsoft.com/office/drawing/2014/main" id="{404C0A83-0AC9-0AA2-F4B3-5DEF1E7C93A2}"/>
                      </a:ext>
                    </a:extLst>
                  </p:cNvPr>
                  <p:cNvGrpSpPr/>
                  <p:nvPr/>
                </p:nvGrpSpPr>
                <p:grpSpPr>
                  <a:xfrm>
                    <a:off x="220480" y="1464799"/>
                    <a:ext cx="7821910" cy="5417204"/>
                    <a:chOff x="1965" y="1442387"/>
                    <a:chExt cx="7821910" cy="5417204"/>
                  </a:xfrm>
                </p:grpSpPr>
                <p:grpSp>
                  <p:nvGrpSpPr>
                    <p:cNvPr id="30" name="Group 29">
                      <a:extLst>
                        <a:ext uri="{FF2B5EF4-FFF2-40B4-BE49-F238E27FC236}">
                          <a16:creationId xmlns:a16="http://schemas.microsoft.com/office/drawing/2014/main" id="{74C9DEFA-3E26-FFB6-8711-AE8F51B4FF06}"/>
                        </a:ext>
                      </a:extLst>
                    </p:cNvPr>
                    <p:cNvGrpSpPr/>
                    <p:nvPr/>
                  </p:nvGrpSpPr>
                  <p:grpSpPr>
                    <a:xfrm>
                      <a:off x="1965" y="1442387"/>
                      <a:ext cx="7821910" cy="5417204"/>
                      <a:chOff x="1965" y="1442387"/>
                      <a:chExt cx="7821910" cy="5417204"/>
                    </a:xfrm>
                  </p:grpSpPr>
                  <p:grpSp>
                    <p:nvGrpSpPr>
                      <p:cNvPr id="32" name="Group 31">
                        <a:extLst>
                          <a:ext uri="{FF2B5EF4-FFF2-40B4-BE49-F238E27FC236}">
                            <a16:creationId xmlns:a16="http://schemas.microsoft.com/office/drawing/2014/main" id="{1986DC89-9E94-0D6E-A4E5-51CCCF6401F0}"/>
                          </a:ext>
                        </a:extLst>
                      </p:cNvPr>
                      <p:cNvGrpSpPr/>
                      <p:nvPr/>
                    </p:nvGrpSpPr>
                    <p:grpSpPr>
                      <a:xfrm>
                        <a:off x="1965" y="1527822"/>
                        <a:ext cx="7821910" cy="5331769"/>
                        <a:chOff x="1965" y="1527822"/>
                        <a:chExt cx="7821910" cy="5331769"/>
                      </a:xfrm>
                    </p:grpSpPr>
                    <p:pic>
                      <p:nvPicPr>
                        <p:cNvPr id="34" name="Picture 4" descr="Chart, histogram&#10;&#10;Description automatically generated">
                          <a:extLst>
                            <a:ext uri="{FF2B5EF4-FFF2-40B4-BE49-F238E27FC236}">
                              <a16:creationId xmlns:a16="http://schemas.microsoft.com/office/drawing/2014/main" id="{CD3D2C16-1092-80D5-C782-2B5D33C6854F}"/>
                            </a:ext>
                          </a:extLst>
                        </p:cNvPr>
                        <p:cNvPicPr>
                          <a:picLocks noChangeAspect="1"/>
                        </p:cNvPicPr>
                        <p:nvPr/>
                      </p:nvPicPr>
                      <p:blipFill rotWithShape="1">
                        <a:blip r:embed="rId3"/>
                        <a:srcRect t="7670" r="9785" b="147"/>
                        <a:stretch/>
                      </p:blipFill>
                      <p:spPr>
                        <a:xfrm>
                          <a:off x="1965" y="1527822"/>
                          <a:ext cx="7821910" cy="5331769"/>
                        </a:xfrm>
                        <a:prstGeom prst="rect">
                          <a:avLst/>
                        </a:prstGeom>
                      </p:spPr>
                    </p:pic>
                    <p:sp>
                      <p:nvSpPr>
                        <p:cNvPr id="35" name="Rectangle 34">
                          <a:extLst>
                            <a:ext uri="{FF2B5EF4-FFF2-40B4-BE49-F238E27FC236}">
                              <a16:creationId xmlns:a16="http://schemas.microsoft.com/office/drawing/2014/main" id="{BCE00FC1-17E0-6170-91DB-8E94B9C1CB25}"/>
                            </a:ext>
                          </a:extLst>
                        </p:cNvPr>
                        <p:cNvSpPr/>
                        <p:nvPr/>
                      </p:nvSpPr>
                      <p:spPr>
                        <a:xfrm>
                          <a:off x="7448549" y="1560367"/>
                          <a:ext cx="355023"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9C50E4B-2954-E1C0-3319-00DD4C99DD59}"/>
                          </a:ext>
                        </a:extLst>
                      </p:cNvPr>
                      <p:cNvSpPr/>
                      <p:nvPr/>
                    </p:nvSpPr>
                    <p:spPr>
                      <a:xfrm>
                        <a:off x="1097335" y="1442387"/>
                        <a:ext cx="496757" cy="277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FF65E412-34A9-8AD9-D294-4B053E77D747}"/>
                        </a:ext>
                      </a:extLst>
                    </p:cNvPr>
                    <p:cNvSpPr/>
                    <p:nvPr/>
                  </p:nvSpPr>
                  <p:spPr>
                    <a:xfrm>
                      <a:off x="3850927" y="6496049"/>
                      <a:ext cx="1172166" cy="25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379DA6-CC7E-4090-8ADA-8ABCEEC5DF30}"/>
                        </a:ext>
                      </a:extLst>
                    </p:cNvPr>
                    <p:cNvSpPr/>
                    <p:nvPr/>
                  </p:nvSpPr>
                  <p:spPr>
                    <a:xfrm rot="16200000">
                      <a:off x="-288118" y="3829048"/>
                      <a:ext cx="1137530" cy="225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 name="Rectangle 21">
                <a:extLst>
                  <a:ext uri="{FF2B5EF4-FFF2-40B4-BE49-F238E27FC236}">
                    <a16:creationId xmlns:a16="http://schemas.microsoft.com/office/drawing/2014/main" id="{9942633F-24D4-F559-7E88-A473653FA742}"/>
                  </a:ext>
                </a:extLst>
              </p:cNvPr>
              <p:cNvSpPr/>
              <p:nvPr/>
            </p:nvSpPr>
            <p:spPr>
              <a:xfrm rot="5400000">
                <a:off x="95339" y="3818889"/>
                <a:ext cx="4103652" cy="495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AF90E10-74E2-C86B-DC59-518C5CF730E1}"/>
                </a:ext>
              </a:extLst>
            </p:cNvPr>
            <p:cNvSpPr/>
            <p:nvPr/>
          </p:nvSpPr>
          <p:spPr>
            <a:xfrm>
              <a:off x="2559108" y="5257385"/>
              <a:ext cx="6302726" cy="495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E001BE2-9EB7-B623-B2F6-EAC0D9F2371C}"/>
                </a:ext>
              </a:extLst>
            </p:cNvPr>
            <p:cNvSpPr txBox="1"/>
            <p:nvPr/>
          </p:nvSpPr>
          <p:spPr>
            <a:xfrm>
              <a:off x="2548361" y="5245045"/>
              <a:ext cx="46566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0.0</a:t>
              </a:r>
            </a:p>
          </p:txBody>
        </p:sp>
        <p:sp>
          <p:nvSpPr>
            <p:cNvPr id="15" name="TextBox 14">
              <a:extLst>
                <a:ext uri="{FF2B5EF4-FFF2-40B4-BE49-F238E27FC236}">
                  <a16:creationId xmlns:a16="http://schemas.microsoft.com/office/drawing/2014/main" id="{81269CAA-BD07-8296-1816-114D2EC6D152}"/>
                </a:ext>
              </a:extLst>
            </p:cNvPr>
            <p:cNvSpPr txBox="1"/>
            <p:nvPr/>
          </p:nvSpPr>
          <p:spPr>
            <a:xfrm>
              <a:off x="4007590" y="5245045"/>
              <a:ext cx="46566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0.2</a:t>
              </a:r>
            </a:p>
          </p:txBody>
        </p:sp>
        <p:sp>
          <p:nvSpPr>
            <p:cNvPr id="16" name="TextBox 15">
              <a:extLst>
                <a:ext uri="{FF2B5EF4-FFF2-40B4-BE49-F238E27FC236}">
                  <a16:creationId xmlns:a16="http://schemas.microsoft.com/office/drawing/2014/main" id="{17CF4565-D542-788D-06BA-3D8A5A8CB6BE}"/>
                </a:ext>
              </a:extLst>
            </p:cNvPr>
            <p:cNvSpPr txBox="1"/>
            <p:nvPr/>
          </p:nvSpPr>
          <p:spPr>
            <a:xfrm>
              <a:off x="5453326" y="5256951"/>
              <a:ext cx="46566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0.4</a:t>
              </a:r>
            </a:p>
          </p:txBody>
        </p:sp>
        <p:sp>
          <p:nvSpPr>
            <p:cNvPr id="17" name="TextBox 16">
              <a:extLst>
                <a:ext uri="{FF2B5EF4-FFF2-40B4-BE49-F238E27FC236}">
                  <a16:creationId xmlns:a16="http://schemas.microsoft.com/office/drawing/2014/main" id="{60C36E8F-B744-C760-AB72-2EF8D7399AF3}"/>
                </a:ext>
              </a:extLst>
            </p:cNvPr>
            <p:cNvSpPr txBox="1"/>
            <p:nvPr/>
          </p:nvSpPr>
          <p:spPr>
            <a:xfrm>
              <a:off x="6919541" y="5256952"/>
              <a:ext cx="46566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0.6</a:t>
              </a:r>
            </a:p>
          </p:txBody>
        </p:sp>
        <p:sp>
          <p:nvSpPr>
            <p:cNvPr id="18" name="TextBox 17">
              <a:extLst>
                <a:ext uri="{FF2B5EF4-FFF2-40B4-BE49-F238E27FC236}">
                  <a16:creationId xmlns:a16="http://schemas.microsoft.com/office/drawing/2014/main" id="{8681E382-956F-3C33-A0B5-40480A856B4D}"/>
                </a:ext>
              </a:extLst>
            </p:cNvPr>
            <p:cNvSpPr txBox="1"/>
            <p:nvPr/>
          </p:nvSpPr>
          <p:spPr>
            <a:xfrm>
              <a:off x="8362896" y="5257586"/>
              <a:ext cx="46566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solidFill>
                    <a:schemeClr val="tx1">
                      <a:lumMod val="75000"/>
                      <a:lumOff val="25000"/>
                    </a:schemeClr>
                  </a:solidFill>
                  <a:latin typeface="Century Gothic"/>
                  <a:cs typeface="Calibri"/>
                </a:rPr>
                <a:t>0.8</a:t>
              </a:r>
              <a:endParaRPr lang="en-US">
                <a:solidFill>
                  <a:schemeClr val="tx1">
                    <a:lumMod val="75000"/>
                    <a:lumOff val="25000"/>
                  </a:schemeClr>
                </a:solidFill>
              </a:endParaRPr>
            </a:p>
          </p:txBody>
        </p:sp>
      </p:grpSp>
      <p:sp>
        <p:nvSpPr>
          <p:cNvPr id="6" name="TextBox 5">
            <a:extLst>
              <a:ext uri="{FF2B5EF4-FFF2-40B4-BE49-F238E27FC236}">
                <a16:creationId xmlns:a16="http://schemas.microsoft.com/office/drawing/2014/main" id="{F4A74B1F-B211-2499-C5CD-F55882EBE58A}"/>
              </a:ext>
            </a:extLst>
          </p:cNvPr>
          <p:cNvSpPr txBox="1"/>
          <p:nvPr/>
        </p:nvSpPr>
        <p:spPr>
          <a:xfrm>
            <a:off x="3963019" y="6445250"/>
            <a:ext cx="8102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NDVI</a:t>
            </a:r>
            <a:endParaRPr lang="en-US">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91FF65EA-B975-4B10-8D96-640A906A24B8}"/>
              </a:ext>
            </a:extLst>
          </p:cNvPr>
          <p:cNvSpPr txBox="1"/>
          <p:nvPr/>
        </p:nvSpPr>
        <p:spPr>
          <a:xfrm rot="16200000">
            <a:off x="-790497" y="3253704"/>
            <a:ext cx="20741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Pixel Count (1e6)</a:t>
            </a:r>
            <a:endParaRPr lang="en-US">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43216B80-74B6-D209-3C21-BF6CFF4BB4C7}"/>
              </a:ext>
            </a:extLst>
          </p:cNvPr>
          <p:cNvSpPr txBox="1"/>
          <p:nvPr/>
        </p:nvSpPr>
        <p:spPr>
          <a:xfrm>
            <a:off x="911775" y="878560"/>
            <a:ext cx="6734268"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Bryce Canyon NDVI Histogram</a:t>
            </a:r>
          </a:p>
          <a:p>
            <a:r>
              <a:rPr lang="en-US">
                <a:solidFill>
                  <a:schemeClr val="tx1">
                    <a:lumMod val="75000"/>
                    <a:lumOff val="25000"/>
                  </a:schemeClr>
                </a:solidFill>
                <a:latin typeface="Century Gothic"/>
                <a:cs typeface="Calibri"/>
              </a:rPr>
              <a:t>Planet, 05/14/2022</a:t>
            </a:r>
          </a:p>
        </p:txBody>
      </p:sp>
      <p:pic>
        <p:nvPicPr>
          <p:cNvPr id="2" name="Picture 26" descr="Chart, histogram&#10;&#10;Description automatically generated">
            <a:extLst>
              <a:ext uri="{FF2B5EF4-FFF2-40B4-BE49-F238E27FC236}">
                <a16:creationId xmlns:a16="http://schemas.microsoft.com/office/drawing/2014/main" id="{712BD6BC-3FCD-BAB8-ECFB-EBFF7FB7D7C3}"/>
              </a:ext>
            </a:extLst>
          </p:cNvPr>
          <p:cNvPicPr>
            <a:picLocks noChangeAspect="1"/>
          </p:cNvPicPr>
          <p:nvPr/>
        </p:nvPicPr>
        <p:blipFill rotWithShape="1">
          <a:blip r:embed="rId4"/>
          <a:srcRect l="15376" t="13410" r="13243" b="15066"/>
          <a:stretch/>
        </p:blipFill>
        <p:spPr>
          <a:xfrm>
            <a:off x="1420885" y="1741499"/>
            <a:ext cx="6152362" cy="4162149"/>
          </a:xfrm>
          <a:prstGeom prst="rect">
            <a:avLst/>
          </a:prstGeom>
        </p:spPr>
      </p:pic>
      <p:grpSp>
        <p:nvGrpSpPr>
          <p:cNvPr id="9" name="Group 8">
            <a:extLst>
              <a:ext uri="{FF2B5EF4-FFF2-40B4-BE49-F238E27FC236}">
                <a16:creationId xmlns:a16="http://schemas.microsoft.com/office/drawing/2014/main" id="{239F2AD8-8595-0199-AE1E-B7D8FAB000B1}"/>
              </a:ext>
            </a:extLst>
          </p:cNvPr>
          <p:cNvGrpSpPr/>
          <p:nvPr/>
        </p:nvGrpSpPr>
        <p:grpSpPr>
          <a:xfrm>
            <a:off x="4900944" y="2291520"/>
            <a:ext cx="502528" cy="502527"/>
            <a:chOff x="9719769" y="2542080"/>
            <a:chExt cx="914182" cy="914181"/>
          </a:xfrm>
        </p:grpSpPr>
        <p:cxnSp>
          <p:nvCxnSpPr>
            <p:cNvPr id="7" name="Straight Arrow Connector 6">
              <a:extLst>
                <a:ext uri="{FF2B5EF4-FFF2-40B4-BE49-F238E27FC236}">
                  <a16:creationId xmlns:a16="http://schemas.microsoft.com/office/drawing/2014/main" id="{51C4246B-BD94-1AAD-5C9D-CF46E17ED46B}"/>
                </a:ext>
              </a:extLst>
            </p:cNvPr>
            <p:cNvCxnSpPr/>
            <p:nvPr/>
          </p:nvCxnSpPr>
          <p:spPr>
            <a:xfrm>
              <a:off x="9723055" y="2545365"/>
              <a:ext cx="910896" cy="910896"/>
            </a:xfrm>
            <a:prstGeom prst="straightConnector1">
              <a:avLst/>
            </a:prstGeom>
            <a:solidFill>
              <a:srgbClr val="3544B8"/>
            </a:solidFill>
            <a:ln w="28575">
              <a:solidFill>
                <a:srgbClr val="093CE3"/>
              </a:solidFill>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CFDB0C9B-73AC-1394-C2B0-A6F2BB6767D5}"/>
                </a:ext>
              </a:extLst>
            </p:cNvPr>
            <p:cNvCxnSpPr/>
            <p:nvPr/>
          </p:nvCxnSpPr>
          <p:spPr>
            <a:xfrm flipH="1">
              <a:off x="9719769" y="2542080"/>
              <a:ext cx="910894" cy="910897"/>
            </a:xfrm>
            <a:prstGeom prst="straightConnector1">
              <a:avLst/>
            </a:prstGeom>
            <a:solidFill>
              <a:srgbClr val="3544B8"/>
            </a:solidFill>
            <a:ln w="28575">
              <a:solidFill>
                <a:srgbClr val="093CE3"/>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072BC64-DB81-D88A-8247-41C4147CE8CF}"/>
              </a:ext>
            </a:extLst>
          </p:cNvPr>
          <p:cNvSpPr txBox="1"/>
          <p:nvPr/>
        </p:nvSpPr>
        <p:spPr>
          <a:xfrm>
            <a:off x="5497541" y="2375609"/>
            <a:ext cx="21283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Known Spring/Seep</a:t>
            </a:r>
          </a:p>
        </p:txBody>
      </p:sp>
      <p:graphicFrame>
        <p:nvGraphicFramePr>
          <p:cNvPr id="46" name="Table 46">
            <a:extLst>
              <a:ext uri="{FF2B5EF4-FFF2-40B4-BE49-F238E27FC236}">
                <a16:creationId xmlns:a16="http://schemas.microsoft.com/office/drawing/2014/main" id="{3E96134E-A24C-8C0B-2427-766E2DB2C332}"/>
              </a:ext>
            </a:extLst>
          </p:cNvPr>
          <p:cNvGraphicFramePr>
            <a:graphicFrameLocks noGrp="1"/>
          </p:cNvGraphicFramePr>
          <p:nvPr>
            <p:extLst>
              <p:ext uri="{D42A27DB-BD31-4B8C-83A1-F6EECF244321}">
                <p14:modId xmlns:p14="http://schemas.microsoft.com/office/powerpoint/2010/main" val="3558840644"/>
              </p:ext>
            </p:extLst>
          </p:nvPr>
        </p:nvGraphicFramePr>
        <p:xfrm>
          <a:off x="7895165" y="3043465"/>
          <a:ext cx="4273030" cy="1291590"/>
        </p:xfrm>
        <a:graphic>
          <a:graphicData uri="http://schemas.openxmlformats.org/drawingml/2006/table">
            <a:tbl>
              <a:tblPr firstRow="1" bandRow="1">
                <a:tableStyleId>{5C22544A-7EE6-4342-B048-85BDC9FD1C3A}</a:tableStyleId>
              </a:tblPr>
              <a:tblGrid>
                <a:gridCol w="1005415">
                  <a:extLst>
                    <a:ext uri="{9D8B030D-6E8A-4147-A177-3AD203B41FA5}">
                      <a16:colId xmlns:a16="http://schemas.microsoft.com/office/drawing/2014/main" val="1828858069"/>
                    </a:ext>
                  </a:extLst>
                </a:gridCol>
                <a:gridCol w="1111250">
                  <a:extLst>
                    <a:ext uri="{9D8B030D-6E8A-4147-A177-3AD203B41FA5}">
                      <a16:colId xmlns:a16="http://schemas.microsoft.com/office/drawing/2014/main" val="3079791481"/>
                    </a:ext>
                  </a:extLst>
                </a:gridCol>
                <a:gridCol w="1068916">
                  <a:extLst>
                    <a:ext uri="{9D8B030D-6E8A-4147-A177-3AD203B41FA5}">
                      <a16:colId xmlns:a16="http://schemas.microsoft.com/office/drawing/2014/main" val="553880810"/>
                    </a:ext>
                  </a:extLst>
                </a:gridCol>
                <a:gridCol w="1087449">
                  <a:extLst>
                    <a:ext uri="{9D8B030D-6E8A-4147-A177-3AD203B41FA5}">
                      <a16:colId xmlns:a16="http://schemas.microsoft.com/office/drawing/2014/main" val="2253903541"/>
                    </a:ext>
                  </a:extLst>
                </a:gridCol>
              </a:tblGrid>
              <a:tr h="920750">
                <a:tc>
                  <a:txBody>
                    <a:bodyPr/>
                    <a:lstStyle/>
                    <a:p>
                      <a:pPr algn="ctr"/>
                      <a:r>
                        <a:rPr lang="en-US">
                          <a:latin typeface="Century Gothic"/>
                        </a:rPr>
                        <a:t>Overall</a:t>
                      </a:r>
                    </a:p>
                    <a:p>
                      <a:pPr lvl="0" algn="ctr">
                        <a:buNone/>
                      </a:pPr>
                      <a:r>
                        <a:rPr lang="en-US">
                          <a:latin typeface="Century Gothic"/>
                        </a:rPr>
                        <a:t>Mean</a:t>
                      </a:r>
                    </a:p>
                  </a:txBody>
                  <a:tcPr/>
                </a:tc>
                <a:tc>
                  <a:txBody>
                    <a:bodyPr/>
                    <a:lstStyle/>
                    <a:p>
                      <a:pPr algn="ctr"/>
                      <a:r>
                        <a:rPr lang="en-US">
                          <a:latin typeface="Century Gothic"/>
                        </a:rPr>
                        <a:t>Springs &amp; Seeps Mean</a:t>
                      </a:r>
                    </a:p>
                  </a:txBody>
                  <a:tcPr/>
                </a:tc>
                <a:tc>
                  <a:txBody>
                    <a:bodyPr/>
                    <a:lstStyle/>
                    <a:p>
                      <a:pPr algn="ctr"/>
                      <a:r>
                        <a:rPr lang="en-US">
                          <a:latin typeface="Century Gothic"/>
                        </a:rPr>
                        <a:t>Z-Score</a:t>
                      </a:r>
                    </a:p>
                  </a:txBody>
                  <a:tcPr/>
                </a:tc>
                <a:tc>
                  <a:txBody>
                    <a:bodyPr/>
                    <a:lstStyle/>
                    <a:p>
                      <a:pPr lvl="0" algn="ctr">
                        <a:buNone/>
                      </a:pPr>
                      <a:r>
                        <a:rPr lang="en-US">
                          <a:latin typeface="Century Gothic"/>
                        </a:rPr>
                        <a:t>P-Value</a:t>
                      </a:r>
                    </a:p>
                  </a:txBody>
                  <a:tcPr/>
                </a:tc>
                <a:extLst>
                  <a:ext uri="{0D108BD9-81ED-4DB2-BD59-A6C34878D82A}">
                    <a16:rowId xmlns:a16="http://schemas.microsoft.com/office/drawing/2014/main" val="3801876942"/>
                  </a:ext>
                </a:extLst>
              </a:tr>
              <a:tr h="370840">
                <a:tc>
                  <a:txBody>
                    <a:bodyPr/>
                    <a:lstStyle/>
                    <a:p>
                      <a:r>
                        <a:rPr lang="en-US">
                          <a:latin typeface="Century Gothic"/>
                        </a:rPr>
                        <a:t>0.322</a:t>
                      </a:r>
                    </a:p>
                  </a:txBody>
                  <a:tcPr/>
                </a:tc>
                <a:tc>
                  <a:txBody>
                    <a:bodyPr/>
                    <a:lstStyle/>
                    <a:p>
                      <a:r>
                        <a:rPr lang="en-US">
                          <a:latin typeface="Century Gothic"/>
                        </a:rPr>
                        <a:t>0.287</a:t>
                      </a:r>
                    </a:p>
                  </a:txBody>
                  <a:tcPr/>
                </a:tc>
                <a:tc>
                  <a:txBody>
                    <a:bodyPr/>
                    <a:lstStyle/>
                    <a:p>
                      <a:r>
                        <a:rPr lang="en-US">
                          <a:latin typeface="Century Gothic"/>
                        </a:rPr>
                        <a:t>-0.271</a:t>
                      </a:r>
                    </a:p>
                  </a:txBody>
                  <a:tcPr/>
                </a:tc>
                <a:tc>
                  <a:txBody>
                    <a:bodyPr/>
                    <a:lstStyle/>
                    <a:p>
                      <a:pPr lvl="0">
                        <a:buNone/>
                      </a:pPr>
                      <a:r>
                        <a:rPr lang="en-US">
                          <a:latin typeface="Century Gothic"/>
                        </a:rPr>
                        <a:t>0.787</a:t>
                      </a:r>
                    </a:p>
                  </a:txBody>
                  <a:tcPr/>
                </a:tc>
                <a:extLst>
                  <a:ext uri="{0D108BD9-81ED-4DB2-BD59-A6C34878D82A}">
                    <a16:rowId xmlns:a16="http://schemas.microsoft.com/office/drawing/2014/main" val="2181871571"/>
                  </a:ext>
                </a:extLst>
              </a:tr>
            </a:tbl>
          </a:graphicData>
        </a:graphic>
      </p:graphicFrame>
      <p:sp>
        <p:nvSpPr>
          <p:cNvPr id="47" name="TextBox 46">
            <a:extLst>
              <a:ext uri="{FF2B5EF4-FFF2-40B4-BE49-F238E27FC236}">
                <a16:creationId xmlns:a16="http://schemas.microsoft.com/office/drawing/2014/main" id="{C2EA494E-01E9-4B8C-80F4-770F681BEDB6}"/>
              </a:ext>
            </a:extLst>
          </p:cNvPr>
          <p:cNvSpPr txBox="1"/>
          <p:nvPr/>
        </p:nvSpPr>
        <p:spPr>
          <a:xfrm>
            <a:off x="7875023" y="2320112"/>
            <a:ext cx="4316977"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Bryce Canyon NDVI Table</a:t>
            </a:r>
          </a:p>
          <a:p>
            <a:r>
              <a:rPr lang="en-US" sz="1700">
                <a:solidFill>
                  <a:schemeClr val="tx1">
                    <a:lumMod val="75000"/>
                    <a:lumOff val="25000"/>
                  </a:schemeClr>
                </a:solidFill>
                <a:latin typeface="Century Gothic"/>
                <a:cs typeface="Calibri"/>
              </a:rPr>
              <a:t>6 Annual April/May Images, 2017–2022</a:t>
            </a:r>
          </a:p>
        </p:txBody>
      </p:sp>
      <p:sp>
        <p:nvSpPr>
          <p:cNvPr id="43" name="TextBox 42">
            <a:extLst>
              <a:ext uri="{FF2B5EF4-FFF2-40B4-BE49-F238E27FC236}">
                <a16:creationId xmlns:a16="http://schemas.microsoft.com/office/drawing/2014/main" id="{AA4101F7-7E1A-1269-FBA6-D2BCEFFFB51F}"/>
              </a:ext>
            </a:extLst>
          </p:cNvPr>
          <p:cNvSpPr txBox="1"/>
          <p:nvPr/>
        </p:nvSpPr>
        <p:spPr>
          <a:xfrm>
            <a:off x="8796820" y="4438652"/>
            <a:ext cx="24695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Two-Tailed Z-Test</a:t>
            </a:r>
          </a:p>
          <a:p>
            <a:pPr algn="ctr"/>
            <a:r>
              <a:rPr lang="en-US" sz="2000">
                <a:solidFill>
                  <a:schemeClr val="tx1">
                    <a:lumMod val="75000"/>
                    <a:lumOff val="25000"/>
                  </a:schemeClr>
                </a:solidFill>
                <a:latin typeface="Century Gothic"/>
                <a:cs typeface="Calibri"/>
              </a:rPr>
              <a:t>H</a:t>
            </a:r>
            <a:r>
              <a:rPr lang="en-US" sz="2000" baseline="-25000">
                <a:solidFill>
                  <a:schemeClr val="tx1">
                    <a:lumMod val="75000"/>
                    <a:lumOff val="25000"/>
                  </a:schemeClr>
                </a:solidFill>
                <a:latin typeface="Century Gothic"/>
                <a:cs typeface="Calibri"/>
              </a:rPr>
              <a:t>o</a:t>
            </a:r>
            <a:r>
              <a:rPr lang="en-US" sz="2000">
                <a:solidFill>
                  <a:schemeClr val="tx1">
                    <a:lumMod val="75000"/>
                    <a:lumOff val="25000"/>
                  </a:schemeClr>
                </a:solidFill>
                <a:latin typeface="Century Gothic"/>
                <a:cs typeface="Calibri"/>
              </a:rPr>
              <a:t>: µ = µ</a:t>
            </a:r>
            <a:r>
              <a:rPr lang="en-US" sz="2000" baseline="-25000">
                <a:solidFill>
                  <a:schemeClr val="tx1">
                    <a:lumMod val="75000"/>
                    <a:lumOff val="25000"/>
                  </a:schemeClr>
                </a:solidFill>
                <a:latin typeface="Century Gothic"/>
                <a:cs typeface="Calibri"/>
              </a:rPr>
              <a:t>o</a:t>
            </a:r>
            <a:endParaRPr lang="en-US" sz="2000">
              <a:solidFill>
                <a:schemeClr val="tx1">
                  <a:lumMod val="75000"/>
                  <a:lumOff val="25000"/>
                </a:schemeClr>
              </a:solidFill>
              <a:latin typeface="Century Gothic"/>
              <a:cs typeface="Calibri"/>
            </a:endParaRPr>
          </a:p>
          <a:p>
            <a:pPr algn="ctr"/>
            <a:r>
              <a:rPr lang="en-US" sz="2000">
                <a:solidFill>
                  <a:schemeClr val="tx1">
                    <a:lumMod val="75000"/>
                    <a:lumOff val="25000"/>
                  </a:schemeClr>
                </a:solidFill>
                <a:latin typeface="Century Gothic"/>
                <a:cs typeface="Calibri"/>
              </a:rPr>
              <a:t>H</a:t>
            </a:r>
            <a:r>
              <a:rPr lang="en-US" sz="2000" baseline="-25000">
                <a:solidFill>
                  <a:schemeClr val="tx1">
                    <a:lumMod val="75000"/>
                    <a:lumOff val="25000"/>
                  </a:schemeClr>
                </a:solidFill>
                <a:latin typeface="Century Gothic"/>
                <a:cs typeface="Calibri"/>
              </a:rPr>
              <a:t>1</a:t>
            </a:r>
            <a:r>
              <a:rPr lang="en-US" sz="2000">
                <a:solidFill>
                  <a:schemeClr val="tx1">
                    <a:lumMod val="75000"/>
                    <a:lumOff val="25000"/>
                  </a:schemeClr>
                </a:solidFill>
                <a:latin typeface="Century Gothic"/>
                <a:cs typeface="Calibri"/>
              </a:rPr>
              <a:t>: µ ≠ µ</a:t>
            </a:r>
            <a:r>
              <a:rPr lang="en-US" sz="2000" baseline="-25000">
                <a:solidFill>
                  <a:schemeClr val="tx1">
                    <a:lumMod val="75000"/>
                    <a:lumOff val="25000"/>
                  </a:schemeClr>
                </a:solidFill>
                <a:latin typeface="Century Gothic"/>
                <a:cs typeface="Calibri"/>
              </a:rPr>
              <a:t>o</a:t>
            </a:r>
          </a:p>
        </p:txBody>
      </p:sp>
      <p:sp>
        <p:nvSpPr>
          <p:cNvPr id="48" name="TextBox 47">
            <a:extLst>
              <a:ext uri="{FF2B5EF4-FFF2-40B4-BE49-F238E27FC236}">
                <a16:creationId xmlns:a16="http://schemas.microsoft.com/office/drawing/2014/main" id="{BCDD306A-E8D0-427D-AC24-85EF0D1BB838}"/>
              </a:ext>
            </a:extLst>
          </p:cNvPr>
          <p:cNvSpPr txBox="1"/>
          <p:nvPr/>
        </p:nvSpPr>
        <p:spPr>
          <a:xfrm>
            <a:off x="491816" y="5647510"/>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0.00</a:t>
            </a:r>
            <a:endParaRPr lang="en-US" sz="1500">
              <a:latin typeface="Century Gothic"/>
            </a:endParaRPr>
          </a:p>
        </p:txBody>
      </p:sp>
      <p:sp>
        <p:nvSpPr>
          <p:cNvPr id="49" name="TextBox 48">
            <a:extLst>
              <a:ext uri="{FF2B5EF4-FFF2-40B4-BE49-F238E27FC236}">
                <a16:creationId xmlns:a16="http://schemas.microsoft.com/office/drawing/2014/main" id="{1106E697-BFF0-4ECF-9C76-A888FD6B9077}"/>
              </a:ext>
            </a:extLst>
          </p:cNvPr>
          <p:cNvSpPr txBox="1"/>
          <p:nvPr/>
        </p:nvSpPr>
        <p:spPr>
          <a:xfrm>
            <a:off x="493654" y="5086013"/>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0.25</a:t>
            </a:r>
            <a:endParaRPr lang="en-US" sz="1500">
              <a:latin typeface="Century Gothic"/>
            </a:endParaRPr>
          </a:p>
        </p:txBody>
      </p:sp>
      <p:sp>
        <p:nvSpPr>
          <p:cNvPr id="50" name="TextBox 49">
            <a:extLst>
              <a:ext uri="{FF2B5EF4-FFF2-40B4-BE49-F238E27FC236}">
                <a16:creationId xmlns:a16="http://schemas.microsoft.com/office/drawing/2014/main" id="{06076BC8-0085-46D6-B88E-43FF9EB59706}"/>
              </a:ext>
            </a:extLst>
          </p:cNvPr>
          <p:cNvSpPr txBox="1"/>
          <p:nvPr/>
        </p:nvSpPr>
        <p:spPr>
          <a:xfrm>
            <a:off x="492816" y="4526291"/>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0.50</a:t>
            </a:r>
            <a:endParaRPr lang="en-US" sz="1500">
              <a:latin typeface="Century Gothic"/>
            </a:endParaRPr>
          </a:p>
        </p:txBody>
      </p:sp>
      <p:sp>
        <p:nvSpPr>
          <p:cNvPr id="51" name="TextBox 50">
            <a:extLst>
              <a:ext uri="{FF2B5EF4-FFF2-40B4-BE49-F238E27FC236}">
                <a16:creationId xmlns:a16="http://schemas.microsoft.com/office/drawing/2014/main" id="{D72C6B96-042B-496A-B0B2-980C46567215}"/>
              </a:ext>
            </a:extLst>
          </p:cNvPr>
          <p:cNvSpPr txBox="1"/>
          <p:nvPr/>
        </p:nvSpPr>
        <p:spPr>
          <a:xfrm>
            <a:off x="493654" y="3963116"/>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0.75</a:t>
            </a:r>
            <a:endParaRPr lang="en-US" sz="1500">
              <a:latin typeface="Century Gothic"/>
            </a:endParaRPr>
          </a:p>
        </p:txBody>
      </p:sp>
      <p:sp>
        <p:nvSpPr>
          <p:cNvPr id="52" name="TextBox 51">
            <a:extLst>
              <a:ext uri="{FF2B5EF4-FFF2-40B4-BE49-F238E27FC236}">
                <a16:creationId xmlns:a16="http://schemas.microsoft.com/office/drawing/2014/main" id="{F7F22061-C8FB-45B1-98A7-386B0C4B22F0}"/>
              </a:ext>
            </a:extLst>
          </p:cNvPr>
          <p:cNvSpPr txBox="1"/>
          <p:nvPr/>
        </p:nvSpPr>
        <p:spPr>
          <a:xfrm>
            <a:off x="478810" y="3418943"/>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1.00</a:t>
            </a:r>
            <a:endParaRPr lang="en-US" sz="1500">
              <a:latin typeface="Century Gothic"/>
            </a:endParaRPr>
          </a:p>
        </p:txBody>
      </p:sp>
      <p:sp>
        <p:nvSpPr>
          <p:cNvPr id="53" name="TextBox 52">
            <a:extLst>
              <a:ext uri="{FF2B5EF4-FFF2-40B4-BE49-F238E27FC236}">
                <a16:creationId xmlns:a16="http://schemas.microsoft.com/office/drawing/2014/main" id="{DB84C864-5932-43BA-8BDC-7C51C1F95A79}"/>
              </a:ext>
            </a:extLst>
          </p:cNvPr>
          <p:cNvSpPr txBox="1"/>
          <p:nvPr/>
        </p:nvSpPr>
        <p:spPr>
          <a:xfrm>
            <a:off x="478810" y="2863587"/>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1.25</a:t>
            </a:r>
            <a:endParaRPr lang="en-US" sz="1500">
              <a:latin typeface="Century Gothic"/>
            </a:endParaRPr>
          </a:p>
        </p:txBody>
      </p:sp>
      <p:sp>
        <p:nvSpPr>
          <p:cNvPr id="54" name="TextBox 53">
            <a:extLst>
              <a:ext uri="{FF2B5EF4-FFF2-40B4-BE49-F238E27FC236}">
                <a16:creationId xmlns:a16="http://schemas.microsoft.com/office/drawing/2014/main" id="{AAA4D5E0-32FF-45FC-9D89-FDCDCBE7FEAB}"/>
              </a:ext>
            </a:extLst>
          </p:cNvPr>
          <p:cNvSpPr txBox="1"/>
          <p:nvPr/>
        </p:nvSpPr>
        <p:spPr>
          <a:xfrm>
            <a:off x="474082" y="2312744"/>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1.50</a:t>
            </a:r>
            <a:endParaRPr lang="en-US" sz="1500">
              <a:latin typeface="Century Gothic"/>
            </a:endParaRPr>
          </a:p>
        </p:txBody>
      </p:sp>
      <p:sp>
        <p:nvSpPr>
          <p:cNvPr id="55" name="TextBox 54">
            <a:extLst>
              <a:ext uri="{FF2B5EF4-FFF2-40B4-BE49-F238E27FC236}">
                <a16:creationId xmlns:a16="http://schemas.microsoft.com/office/drawing/2014/main" id="{0DCCB139-D75E-491B-AF27-1B4BC06105FE}"/>
              </a:ext>
            </a:extLst>
          </p:cNvPr>
          <p:cNvSpPr txBox="1"/>
          <p:nvPr/>
        </p:nvSpPr>
        <p:spPr>
          <a:xfrm>
            <a:off x="473443" y="1759091"/>
            <a:ext cx="663944" cy="32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a:latin typeface="Century Gothic"/>
                <a:cs typeface="Calibri"/>
              </a:rPr>
              <a:t>1.75</a:t>
            </a:r>
            <a:endParaRPr lang="en-US" sz="1500">
              <a:latin typeface="Century Gothic"/>
            </a:endParaRPr>
          </a:p>
        </p:txBody>
      </p:sp>
    </p:spTree>
    <p:extLst>
      <p:ext uri="{BB962C8B-B14F-4D97-AF65-F5344CB8AC3E}">
        <p14:creationId xmlns:p14="http://schemas.microsoft.com/office/powerpoint/2010/main" val="111834077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Sean McCartney</DisplayName>
        <AccountId>13</AccountId>
        <AccountType/>
      </UserInfo>
      <UserInfo>
        <DisplayName>Carli Merrick</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2C842DA3-718A-47FE-B2E5-3A446AC7E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3C9A41F3-44F3-4D9A-9BC7-4D51479DD56E}">
  <ds:schemaRefs>
    <ds:schemaRef ds:uri="http://schemas.microsoft.com/office/infopath/2007/PartnerControls"/>
    <ds:schemaRef ds:uri="http://schemas.microsoft.com/office/2006/documentManagement/types"/>
    <ds:schemaRef ds:uri="7df78d0b-135a-4de7-9166-7c181cd87fb4"/>
    <ds:schemaRef ds:uri="http://www.w3.org/XML/1998/namespace"/>
    <ds:schemaRef ds:uri="http://purl.org/dc/dcmitype/"/>
    <ds:schemaRef ds:uri="http://purl.org/dc/terms/"/>
    <ds:schemaRef ds:uri="http://purl.org/dc/elements/1.1/"/>
    <ds:schemaRef ds:uri="http://schemas.openxmlformats.org/package/2006/metadata/core-properties"/>
    <ds:schemaRef ds:uri="21e6a8e8-1dff-48a6-ab9b-8d556c6946c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54</TotalTime>
  <Words>3900</Words>
  <Application>Microsoft Office PowerPoint</Application>
  <PresentationFormat>Widescreen</PresentationFormat>
  <Paragraphs>453</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-apple-system</vt:lpstr>
      <vt:lpstr>Arial</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6</cp:revision>
  <dcterms:created xsi:type="dcterms:W3CDTF">2019-11-12T17:46:59Z</dcterms:created>
  <dcterms:modified xsi:type="dcterms:W3CDTF">2022-11-07T21:57:13Z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