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78" r:id="rId3"/>
    <p:sldId id="335" r:id="rId4"/>
    <p:sldId id="336" r:id="rId5"/>
    <p:sldId id="2881" r:id="rId6"/>
    <p:sldId id="266" r:id="rId7"/>
    <p:sldId id="327" r:id="rId8"/>
    <p:sldId id="303" r:id="rId9"/>
    <p:sldId id="339" r:id="rId10"/>
    <p:sldId id="2366" r:id="rId11"/>
    <p:sldId id="2880" r:id="rId12"/>
    <p:sldId id="2893" r:id="rId1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4BE"/>
    <a:srgbClr val="A5AAB3"/>
    <a:srgbClr val="67012E"/>
    <a:srgbClr val="000F2E"/>
    <a:srgbClr val="00B050"/>
    <a:srgbClr val="8A0000"/>
    <a:srgbClr val="ED8920"/>
    <a:srgbClr val="00133A"/>
    <a:srgbClr val="51185C"/>
    <a:srgbClr val="260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8" autoAdjust="0"/>
    <p:restoredTop sz="90748"/>
  </p:normalViewPr>
  <p:slideViewPr>
    <p:cSldViewPr snapToGrid="0" snapToObjects="1">
      <p:cViewPr varScale="1">
        <p:scale>
          <a:sx n="100" d="100"/>
          <a:sy n="100" d="100"/>
        </p:scale>
        <p:origin x="396" y="78"/>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EDBAF1A-F3F1-4ED4-8148-3800111B1FF4}" type="datetimeFigureOut">
              <a:rPr lang="en-US" smtClean="0"/>
              <a:t>11/10/2022</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5B28D31-3DB7-4A8C-A4C1-D1F6E870917B}" type="slidenum">
              <a:rPr lang="en-US" smtClean="0"/>
              <a:t>‹#›</a:t>
            </a:fld>
            <a:endParaRPr lang="en-US" dirty="0"/>
          </a:p>
        </p:txBody>
      </p:sp>
    </p:spTree>
    <p:extLst>
      <p:ext uri="{BB962C8B-B14F-4D97-AF65-F5344CB8AC3E}">
        <p14:creationId xmlns:p14="http://schemas.microsoft.com/office/powerpoint/2010/main" val="193755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479F9-B4A5-46BE-B2A8-0C1EBBFAA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66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DD60E-95EB-4B01-A5B3-1373199850CC}" type="slidenum">
              <a:rPr lang="en-US" smtClean="0"/>
              <a:t>6</a:t>
            </a:fld>
            <a:endParaRPr lang="en-US"/>
          </a:p>
        </p:txBody>
      </p:sp>
    </p:spTree>
    <p:extLst>
      <p:ext uri="{BB962C8B-B14F-4D97-AF65-F5344CB8AC3E}">
        <p14:creationId xmlns:p14="http://schemas.microsoft.com/office/powerpoint/2010/main" val="225005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52228" name="Slide Number Placeholder 3"/>
          <p:cNvSpPr>
            <a:spLocks noGrp="1"/>
          </p:cNvSpPr>
          <p:nvPr>
            <p:ph type="sldNum" sz="quarter" idx="5"/>
          </p:nvPr>
        </p:nvSpPr>
        <p:spPr bwMode="auto">
          <a:noFill/>
          <a:ln>
            <a:miter lim="800000"/>
            <a:headEnd/>
            <a:tailEnd/>
          </a:ln>
        </p:spPr>
        <p:txBody>
          <a:bodyPr wrap="square" lIns="91396" tIns="45697" rIns="91396" bIns="45697" numCol="1" anchorCtr="0" compatLnSpc="1">
            <a:prstTxWarp prst="textNoShape">
              <a:avLst/>
            </a:prstTxWarp>
          </a:bodyPr>
          <a:lstStyle/>
          <a:p>
            <a:fld id="{8389B04E-6BC1-40CE-BF66-246222A77D2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7664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B28D31-3DB7-4A8C-A4C1-D1F6E870917B}" type="slidenum">
              <a:rPr lang="en-US" smtClean="0"/>
              <a:t>11</a:t>
            </a:fld>
            <a:endParaRPr lang="en-US" dirty="0"/>
          </a:p>
        </p:txBody>
      </p:sp>
    </p:spTree>
    <p:extLst>
      <p:ext uri="{BB962C8B-B14F-4D97-AF65-F5344CB8AC3E}">
        <p14:creationId xmlns:p14="http://schemas.microsoft.com/office/powerpoint/2010/main" val="23351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ABDE4-C5C2-4C9D-8861-71EBA3930D1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53332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4A2CEF-37C4-6045-BA73-4BFC0C782F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0208"/>
            <a:ext cx="12196160" cy="6867493"/>
          </a:xfrm>
          <a:prstGeom prst="rect">
            <a:avLst/>
          </a:prstGeom>
        </p:spPr>
      </p:pic>
      <p:sp>
        <p:nvSpPr>
          <p:cNvPr id="2" name="Title 1">
            <a:extLst>
              <a:ext uri="{FF2B5EF4-FFF2-40B4-BE49-F238E27FC236}">
                <a16:creationId xmlns:a16="http://schemas.microsoft.com/office/drawing/2014/main" id="{342104D5-3BA7-244E-997C-5DA1973C2936}"/>
              </a:ext>
            </a:extLst>
          </p:cNvPr>
          <p:cNvSpPr>
            <a:spLocks noGrp="1"/>
          </p:cNvSpPr>
          <p:nvPr>
            <p:ph type="ctrTitle"/>
          </p:nvPr>
        </p:nvSpPr>
        <p:spPr>
          <a:xfrm>
            <a:off x="5507420" y="987973"/>
            <a:ext cx="6505903" cy="735724"/>
          </a:xfrm>
        </p:spPr>
        <p:txBody>
          <a:bodyPr anchor="b">
            <a:normAutofit/>
          </a:bodyPr>
          <a:lstStyle>
            <a:lvl1pPr algn="r">
              <a:defRPr sz="3600"/>
            </a:lvl1pPr>
          </a:lstStyle>
          <a:p>
            <a:r>
              <a:rPr lang="en-US" dirty="0"/>
              <a:t>Click to edit Master title style</a:t>
            </a:r>
          </a:p>
        </p:txBody>
      </p:sp>
      <p:sp>
        <p:nvSpPr>
          <p:cNvPr id="3" name="Subtitle 2">
            <a:extLst>
              <a:ext uri="{FF2B5EF4-FFF2-40B4-BE49-F238E27FC236}">
                <a16:creationId xmlns:a16="http://schemas.microsoft.com/office/drawing/2014/main" id="{C319102E-ECDB-7C41-A351-271EB7DB1F42}"/>
              </a:ext>
            </a:extLst>
          </p:cNvPr>
          <p:cNvSpPr>
            <a:spLocks noGrp="1"/>
          </p:cNvSpPr>
          <p:nvPr>
            <p:ph type="subTitle" idx="1"/>
          </p:nvPr>
        </p:nvSpPr>
        <p:spPr>
          <a:xfrm>
            <a:off x="5507419" y="1796848"/>
            <a:ext cx="6505903" cy="599511"/>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5064B72-3736-8C4A-8AF4-D926C5478A80}"/>
              </a:ext>
            </a:extLst>
          </p:cNvPr>
          <p:cNvSpPr>
            <a:spLocks noGrp="1"/>
          </p:cNvSpPr>
          <p:nvPr>
            <p:ph type="dt" sz="half" idx="10"/>
          </p:nvPr>
        </p:nvSpPr>
        <p:spPr/>
        <p:txBody>
          <a:bodyPr/>
          <a:lstStyle>
            <a:lvl1pPr>
              <a:defRPr/>
            </a:lvl1pPr>
          </a:lstStyle>
          <a:p>
            <a:r>
              <a:rPr lang="en-US" dirty="0"/>
              <a:t>9/12-13/2018</a:t>
            </a:r>
          </a:p>
        </p:txBody>
      </p:sp>
      <p:sp>
        <p:nvSpPr>
          <p:cNvPr id="6" name="Slide Number Placeholder 5">
            <a:extLst>
              <a:ext uri="{FF2B5EF4-FFF2-40B4-BE49-F238E27FC236}">
                <a16:creationId xmlns:a16="http://schemas.microsoft.com/office/drawing/2014/main" id="{2DAB604F-AB28-C445-AE22-B913E4FF2EFE}"/>
              </a:ext>
            </a:extLst>
          </p:cNvPr>
          <p:cNvSpPr>
            <a:spLocks noGrp="1"/>
          </p:cNvSpPr>
          <p:nvPr>
            <p:ph type="sldNum" sz="quarter" idx="12"/>
          </p:nvPr>
        </p:nvSpPr>
        <p:spPr/>
        <p:txBody>
          <a:bodyPr/>
          <a:lstStyle/>
          <a:p>
            <a:r>
              <a:rPr lang="en-US" dirty="0"/>
              <a:t>Dr. Harry Shaw</a:t>
            </a:r>
          </a:p>
        </p:txBody>
      </p:sp>
      <p:pic>
        <p:nvPicPr>
          <p:cNvPr id="9" name="Picture 8">
            <a:extLst>
              <a:ext uri="{FF2B5EF4-FFF2-40B4-BE49-F238E27FC236}">
                <a16:creationId xmlns:a16="http://schemas.microsoft.com/office/drawing/2014/main" id="{748874DD-22D1-2947-9D2B-9A15A84A97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43700"/>
            <a:ext cx="12192000" cy="228600"/>
          </a:xfrm>
          <a:prstGeom prst="rect">
            <a:avLst/>
          </a:prstGeom>
        </p:spPr>
      </p:pic>
      <p:sp>
        <p:nvSpPr>
          <p:cNvPr id="10" name="TextBox 9">
            <a:extLst>
              <a:ext uri="{FF2B5EF4-FFF2-40B4-BE49-F238E27FC236}">
                <a16:creationId xmlns:a16="http://schemas.microsoft.com/office/drawing/2014/main" id="{86EF38ED-B5F9-D24D-92B6-A43ADFFA9DF2}"/>
              </a:ext>
            </a:extLst>
          </p:cNvPr>
          <p:cNvSpPr txBox="1"/>
          <p:nvPr userDrawn="1"/>
        </p:nvSpPr>
        <p:spPr>
          <a:xfrm>
            <a:off x="0" y="6759466"/>
            <a:ext cx="3584636" cy="215444"/>
          </a:xfrm>
          <a:prstGeom prst="rect">
            <a:avLst/>
          </a:prstGeom>
          <a:noFill/>
        </p:spPr>
        <p:txBody>
          <a:bodyPr wrap="none" rtlCol="0">
            <a:spAutoFit/>
          </a:bodyPr>
          <a:lstStyle/>
          <a:p>
            <a:r>
              <a:rPr lang="en-US" sz="800" dirty="0">
                <a:solidFill>
                  <a:schemeClr val="bg1"/>
                </a:solidFill>
              </a:rPr>
              <a:t>EXPLORATION AND SPACE COMMUNICATIONS PROJECTS DIVISION</a:t>
            </a:r>
          </a:p>
        </p:txBody>
      </p:sp>
      <p:sp>
        <p:nvSpPr>
          <p:cNvPr id="11" name="TextBox 10">
            <a:extLst>
              <a:ext uri="{FF2B5EF4-FFF2-40B4-BE49-F238E27FC236}">
                <a16:creationId xmlns:a16="http://schemas.microsoft.com/office/drawing/2014/main" id="{A30FAFB0-09DF-E245-9275-45903057A1AE}"/>
              </a:ext>
            </a:extLst>
          </p:cNvPr>
          <p:cNvSpPr txBox="1"/>
          <p:nvPr userDrawn="1"/>
        </p:nvSpPr>
        <p:spPr>
          <a:xfrm>
            <a:off x="9950681" y="6759466"/>
            <a:ext cx="2241319" cy="215444"/>
          </a:xfrm>
          <a:prstGeom prst="rect">
            <a:avLst/>
          </a:prstGeom>
          <a:noFill/>
        </p:spPr>
        <p:txBody>
          <a:bodyPr wrap="none" rtlCol="0">
            <a:spAutoFit/>
          </a:bodyPr>
          <a:lstStyle/>
          <a:p>
            <a:pPr algn="r"/>
            <a:r>
              <a:rPr lang="en-US" sz="800" dirty="0">
                <a:solidFill>
                  <a:schemeClr val="bg1"/>
                </a:solidFill>
              </a:rPr>
              <a:t>NASA GODDARD SPACE FLIGHT CENTER</a:t>
            </a:r>
          </a:p>
        </p:txBody>
      </p:sp>
    </p:spTree>
    <p:extLst>
      <p:ext uri="{BB962C8B-B14F-4D97-AF65-F5344CB8AC3E}">
        <p14:creationId xmlns:p14="http://schemas.microsoft.com/office/powerpoint/2010/main" val="32474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D29E-205A-8346-A10A-92E5264D2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E6473-E78B-CF4B-B1C3-D9EF85E833B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0E37E9-1750-1945-9F01-7464AE730F9D}"/>
              </a:ext>
            </a:extLst>
          </p:cNvPr>
          <p:cNvSpPr>
            <a:spLocks noGrp="1"/>
          </p:cNvSpPr>
          <p:nvPr>
            <p:ph type="dt" sz="half" idx="10"/>
          </p:nvPr>
        </p:nvSpPr>
        <p:spPr/>
        <p:txBody>
          <a:bodyPr/>
          <a:lstStyle/>
          <a:p>
            <a:fld id="{0482629D-73B4-0441-ACDF-6F78EF4787BF}" type="datetimeFigureOut">
              <a:rPr lang="en-US" smtClean="0"/>
              <a:t>11/10/2022</a:t>
            </a:fld>
            <a:endParaRPr lang="en-US" dirty="0"/>
          </a:p>
        </p:txBody>
      </p:sp>
      <p:sp>
        <p:nvSpPr>
          <p:cNvPr id="6" name="Slide Number Placeholder 5">
            <a:extLst>
              <a:ext uri="{FF2B5EF4-FFF2-40B4-BE49-F238E27FC236}">
                <a16:creationId xmlns:a16="http://schemas.microsoft.com/office/drawing/2014/main" id="{DEF298D3-C50A-3E44-A933-7BE8C6021852}"/>
              </a:ext>
            </a:extLst>
          </p:cNvPr>
          <p:cNvSpPr>
            <a:spLocks noGrp="1"/>
          </p:cNvSpPr>
          <p:nvPr>
            <p:ph type="sldNum" sz="quarter" idx="12"/>
          </p:nvPr>
        </p:nvSpPr>
        <p:spPr/>
        <p:txBody>
          <a:bodyPr/>
          <a:lstStyle/>
          <a:p>
            <a:fld id="{D6AB38BA-CFFC-2747-8D80-2DF0EA591AF4}" type="slidenum">
              <a:rPr lang="en-US" smtClean="0"/>
              <a:t>‹#›</a:t>
            </a:fld>
            <a:endParaRPr lang="en-US" dirty="0"/>
          </a:p>
        </p:txBody>
      </p:sp>
    </p:spTree>
    <p:extLst>
      <p:ext uri="{BB962C8B-B14F-4D97-AF65-F5344CB8AC3E}">
        <p14:creationId xmlns:p14="http://schemas.microsoft.com/office/powerpoint/2010/main" val="327153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9A31-1D68-2E49-BF73-BDFF32D63F4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ACEBBAC-374A-C941-B610-8C95651E8FD0}"/>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C6CBF62F-3A36-E548-A0C3-C86B8EF8E5B8}"/>
              </a:ext>
            </a:extLst>
          </p:cNvPr>
          <p:cNvSpPr>
            <a:spLocks noGrp="1"/>
          </p:cNvSpPr>
          <p:nvPr>
            <p:ph type="dt" sz="half" idx="10"/>
          </p:nvPr>
        </p:nvSpPr>
        <p:spPr/>
        <p:txBody>
          <a:bodyPr/>
          <a:lstStyle/>
          <a:p>
            <a:fld id="{0482629D-73B4-0441-ACDF-6F78EF4787BF}" type="datetimeFigureOut">
              <a:rPr lang="en-US" smtClean="0"/>
              <a:t>11/10/2022</a:t>
            </a:fld>
            <a:endParaRPr lang="en-US" dirty="0"/>
          </a:p>
        </p:txBody>
      </p:sp>
      <p:sp>
        <p:nvSpPr>
          <p:cNvPr id="6" name="Slide Number Placeholder 5">
            <a:extLst>
              <a:ext uri="{FF2B5EF4-FFF2-40B4-BE49-F238E27FC236}">
                <a16:creationId xmlns:a16="http://schemas.microsoft.com/office/drawing/2014/main" id="{9DAF6F4D-5F4D-0549-B764-1676AADEE4AE}"/>
              </a:ext>
            </a:extLst>
          </p:cNvPr>
          <p:cNvSpPr>
            <a:spLocks noGrp="1"/>
          </p:cNvSpPr>
          <p:nvPr>
            <p:ph type="sldNum" sz="quarter" idx="12"/>
          </p:nvPr>
        </p:nvSpPr>
        <p:spPr/>
        <p:txBody>
          <a:bodyPr/>
          <a:lstStyle/>
          <a:p>
            <a:fld id="{D6AB38BA-CFFC-2747-8D80-2DF0EA591AF4}" type="slidenum">
              <a:rPr lang="en-US" smtClean="0"/>
              <a:t>‹#›</a:t>
            </a:fld>
            <a:endParaRPr lang="en-US" dirty="0"/>
          </a:p>
        </p:txBody>
      </p:sp>
    </p:spTree>
    <p:extLst>
      <p:ext uri="{BB962C8B-B14F-4D97-AF65-F5344CB8AC3E}">
        <p14:creationId xmlns:p14="http://schemas.microsoft.com/office/powerpoint/2010/main" val="228964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14785-CA1E-D84A-A2AB-22E9084786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1CEF0-804E-4149-8BBD-985D7C84DC53}"/>
              </a:ext>
            </a:extLst>
          </p:cNvPr>
          <p:cNvSpPr>
            <a:spLocks noGrp="1"/>
          </p:cNvSpPr>
          <p:nvPr>
            <p:ph sz="half" idx="1"/>
          </p:nvPr>
        </p:nvSpPr>
        <p:spPr>
          <a:xfrm>
            <a:off x="168166" y="1061545"/>
            <a:ext cx="5851634" cy="511541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36C499E-364C-5640-B39D-A1BA519D09E3}"/>
              </a:ext>
            </a:extLst>
          </p:cNvPr>
          <p:cNvSpPr>
            <a:spLocks noGrp="1"/>
          </p:cNvSpPr>
          <p:nvPr>
            <p:ph sz="half" idx="2"/>
          </p:nvPr>
        </p:nvSpPr>
        <p:spPr>
          <a:xfrm>
            <a:off x="6172200" y="1061545"/>
            <a:ext cx="5841124" cy="511541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D4EBC1C-97B8-4446-9ABD-33572671682A}"/>
              </a:ext>
            </a:extLst>
          </p:cNvPr>
          <p:cNvSpPr>
            <a:spLocks noGrp="1"/>
          </p:cNvSpPr>
          <p:nvPr>
            <p:ph type="dt" sz="half" idx="10"/>
          </p:nvPr>
        </p:nvSpPr>
        <p:spPr/>
        <p:txBody>
          <a:bodyPr/>
          <a:lstStyle/>
          <a:p>
            <a:fld id="{0482629D-73B4-0441-ACDF-6F78EF4787BF}" type="datetimeFigureOut">
              <a:rPr lang="en-US" smtClean="0"/>
              <a:t>11/10/2022</a:t>
            </a:fld>
            <a:endParaRPr lang="en-US" dirty="0"/>
          </a:p>
        </p:txBody>
      </p:sp>
      <p:sp>
        <p:nvSpPr>
          <p:cNvPr id="7" name="Slide Number Placeholder 6">
            <a:extLst>
              <a:ext uri="{FF2B5EF4-FFF2-40B4-BE49-F238E27FC236}">
                <a16:creationId xmlns:a16="http://schemas.microsoft.com/office/drawing/2014/main" id="{327BCC59-B7DE-354E-85CC-F31F86CB2F90}"/>
              </a:ext>
            </a:extLst>
          </p:cNvPr>
          <p:cNvSpPr>
            <a:spLocks noGrp="1"/>
          </p:cNvSpPr>
          <p:nvPr>
            <p:ph type="sldNum" sz="quarter" idx="12"/>
          </p:nvPr>
        </p:nvSpPr>
        <p:spPr/>
        <p:txBody>
          <a:bodyPr/>
          <a:lstStyle/>
          <a:p>
            <a:fld id="{D6AB38BA-CFFC-2747-8D80-2DF0EA591AF4}" type="slidenum">
              <a:rPr lang="en-US" smtClean="0"/>
              <a:t>‹#›</a:t>
            </a:fld>
            <a:endParaRPr lang="en-US" dirty="0"/>
          </a:p>
        </p:txBody>
      </p:sp>
    </p:spTree>
    <p:extLst>
      <p:ext uri="{BB962C8B-B14F-4D97-AF65-F5344CB8AC3E}">
        <p14:creationId xmlns:p14="http://schemas.microsoft.com/office/powerpoint/2010/main" val="19906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7680-E13C-3047-9E07-C6C2A74E0F63}"/>
              </a:ext>
            </a:extLst>
          </p:cNvPr>
          <p:cNvSpPr>
            <a:spLocks noGrp="1"/>
          </p:cNvSpPr>
          <p:nvPr>
            <p:ph type="title"/>
          </p:nvPr>
        </p:nvSpPr>
        <p:spPr>
          <a:xfrm>
            <a:off x="168166" y="73572"/>
            <a:ext cx="11187222" cy="74623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77C97DE-3C74-8E40-8CBF-52C2F684E77F}"/>
              </a:ext>
            </a:extLst>
          </p:cNvPr>
          <p:cNvSpPr>
            <a:spLocks noGrp="1"/>
          </p:cNvSpPr>
          <p:nvPr>
            <p:ph type="body" idx="1"/>
          </p:nvPr>
        </p:nvSpPr>
        <p:spPr>
          <a:xfrm>
            <a:off x="168166" y="1113605"/>
            <a:ext cx="5829409"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C44E1D6-0324-AE49-BEE7-F626F8AFB265}"/>
              </a:ext>
            </a:extLst>
          </p:cNvPr>
          <p:cNvSpPr>
            <a:spLocks noGrp="1"/>
          </p:cNvSpPr>
          <p:nvPr>
            <p:ph sz="half" idx="2"/>
          </p:nvPr>
        </p:nvSpPr>
        <p:spPr>
          <a:xfrm>
            <a:off x="168166" y="2070538"/>
            <a:ext cx="5829409" cy="41191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96E3392-8E81-D746-AAA9-0E11518D5F74}"/>
              </a:ext>
            </a:extLst>
          </p:cNvPr>
          <p:cNvSpPr>
            <a:spLocks noGrp="1"/>
          </p:cNvSpPr>
          <p:nvPr>
            <p:ph type="body" sz="quarter" idx="3"/>
          </p:nvPr>
        </p:nvSpPr>
        <p:spPr>
          <a:xfrm>
            <a:off x="6172200" y="1113605"/>
            <a:ext cx="5841124"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1113621-3A8C-A84F-B2D7-CDC94A0FB3F9}"/>
              </a:ext>
            </a:extLst>
          </p:cNvPr>
          <p:cNvSpPr>
            <a:spLocks noGrp="1"/>
          </p:cNvSpPr>
          <p:nvPr>
            <p:ph sz="quarter" idx="4"/>
          </p:nvPr>
        </p:nvSpPr>
        <p:spPr>
          <a:xfrm>
            <a:off x="6172200" y="2070538"/>
            <a:ext cx="5841124" cy="41191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F807033-23B3-544A-9DC1-C21660C0F79A}"/>
              </a:ext>
            </a:extLst>
          </p:cNvPr>
          <p:cNvSpPr>
            <a:spLocks noGrp="1"/>
          </p:cNvSpPr>
          <p:nvPr>
            <p:ph type="dt" sz="half" idx="10"/>
          </p:nvPr>
        </p:nvSpPr>
        <p:spPr/>
        <p:txBody>
          <a:bodyPr/>
          <a:lstStyle/>
          <a:p>
            <a:fld id="{0482629D-73B4-0441-ACDF-6F78EF4787BF}" type="datetimeFigureOut">
              <a:rPr lang="en-US" smtClean="0"/>
              <a:t>11/10/2022</a:t>
            </a:fld>
            <a:endParaRPr lang="en-US" dirty="0"/>
          </a:p>
        </p:txBody>
      </p:sp>
      <p:sp>
        <p:nvSpPr>
          <p:cNvPr id="9" name="Slide Number Placeholder 8">
            <a:extLst>
              <a:ext uri="{FF2B5EF4-FFF2-40B4-BE49-F238E27FC236}">
                <a16:creationId xmlns:a16="http://schemas.microsoft.com/office/drawing/2014/main" id="{F87F073D-79B8-1643-9354-0E96ABFE4B1D}"/>
              </a:ext>
            </a:extLst>
          </p:cNvPr>
          <p:cNvSpPr>
            <a:spLocks noGrp="1"/>
          </p:cNvSpPr>
          <p:nvPr>
            <p:ph type="sldNum" sz="quarter" idx="12"/>
          </p:nvPr>
        </p:nvSpPr>
        <p:spPr/>
        <p:txBody>
          <a:bodyPr/>
          <a:lstStyle/>
          <a:p>
            <a:fld id="{D6AB38BA-CFFC-2747-8D80-2DF0EA591AF4}" type="slidenum">
              <a:rPr lang="en-US" smtClean="0"/>
              <a:t>‹#›</a:t>
            </a:fld>
            <a:endParaRPr lang="en-US" dirty="0"/>
          </a:p>
        </p:txBody>
      </p:sp>
    </p:spTree>
    <p:extLst>
      <p:ext uri="{BB962C8B-B14F-4D97-AF65-F5344CB8AC3E}">
        <p14:creationId xmlns:p14="http://schemas.microsoft.com/office/powerpoint/2010/main" val="40501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3D37-EBAE-8249-B1C2-FEC901536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E6B56-90D2-8246-9D4C-7DFE52384C21}"/>
              </a:ext>
            </a:extLst>
          </p:cNvPr>
          <p:cNvSpPr>
            <a:spLocks noGrp="1"/>
          </p:cNvSpPr>
          <p:nvPr>
            <p:ph type="dt" sz="half" idx="10"/>
          </p:nvPr>
        </p:nvSpPr>
        <p:spPr/>
        <p:txBody>
          <a:bodyPr/>
          <a:lstStyle/>
          <a:p>
            <a:fld id="{0482629D-73B4-0441-ACDF-6F78EF4787BF}" type="datetimeFigureOut">
              <a:rPr lang="en-US" smtClean="0"/>
              <a:t>11/10/2022</a:t>
            </a:fld>
            <a:endParaRPr lang="en-US" dirty="0"/>
          </a:p>
        </p:txBody>
      </p:sp>
      <p:sp>
        <p:nvSpPr>
          <p:cNvPr id="5" name="Slide Number Placeholder 4">
            <a:extLst>
              <a:ext uri="{FF2B5EF4-FFF2-40B4-BE49-F238E27FC236}">
                <a16:creationId xmlns:a16="http://schemas.microsoft.com/office/drawing/2014/main" id="{2F4799C2-710E-784A-8BE2-9A7B4E92191D}"/>
              </a:ext>
            </a:extLst>
          </p:cNvPr>
          <p:cNvSpPr>
            <a:spLocks noGrp="1"/>
          </p:cNvSpPr>
          <p:nvPr>
            <p:ph type="sldNum" sz="quarter" idx="12"/>
          </p:nvPr>
        </p:nvSpPr>
        <p:spPr/>
        <p:txBody>
          <a:bodyPr/>
          <a:lstStyle/>
          <a:p>
            <a:fld id="{D6AB38BA-CFFC-2747-8D80-2DF0EA591AF4}" type="slidenum">
              <a:rPr lang="en-US" smtClean="0"/>
              <a:t>‹#›</a:t>
            </a:fld>
            <a:endParaRPr lang="en-US" dirty="0"/>
          </a:p>
        </p:txBody>
      </p:sp>
    </p:spTree>
    <p:extLst>
      <p:ext uri="{BB962C8B-B14F-4D97-AF65-F5344CB8AC3E}">
        <p14:creationId xmlns:p14="http://schemas.microsoft.com/office/powerpoint/2010/main" val="336788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66E1E-460C-314C-BE07-247BFFCB6E52}"/>
              </a:ext>
            </a:extLst>
          </p:cNvPr>
          <p:cNvSpPr>
            <a:spLocks noGrp="1"/>
          </p:cNvSpPr>
          <p:nvPr>
            <p:ph type="dt" sz="half" idx="10"/>
          </p:nvPr>
        </p:nvSpPr>
        <p:spPr/>
        <p:txBody>
          <a:bodyPr/>
          <a:lstStyle/>
          <a:p>
            <a:fld id="{0482629D-73B4-0441-ACDF-6F78EF4787BF}" type="datetimeFigureOut">
              <a:rPr lang="en-US" smtClean="0"/>
              <a:t>11/10/2022</a:t>
            </a:fld>
            <a:endParaRPr lang="en-US" dirty="0"/>
          </a:p>
        </p:txBody>
      </p:sp>
      <p:sp>
        <p:nvSpPr>
          <p:cNvPr id="4" name="Slide Number Placeholder 3">
            <a:extLst>
              <a:ext uri="{FF2B5EF4-FFF2-40B4-BE49-F238E27FC236}">
                <a16:creationId xmlns:a16="http://schemas.microsoft.com/office/drawing/2014/main" id="{A8E5B721-63D8-3643-A167-CA2A0A046D0D}"/>
              </a:ext>
            </a:extLst>
          </p:cNvPr>
          <p:cNvSpPr>
            <a:spLocks noGrp="1"/>
          </p:cNvSpPr>
          <p:nvPr>
            <p:ph type="sldNum" sz="quarter" idx="12"/>
          </p:nvPr>
        </p:nvSpPr>
        <p:spPr/>
        <p:txBody>
          <a:bodyPr/>
          <a:lstStyle/>
          <a:p>
            <a:fld id="{D6AB38BA-CFFC-2747-8D80-2DF0EA591AF4}" type="slidenum">
              <a:rPr lang="en-US" smtClean="0"/>
              <a:t>‹#›</a:t>
            </a:fld>
            <a:endParaRPr lang="en-US" dirty="0"/>
          </a:p>
        </p:txBody>
      </p:sp>
    </p:spTree>
    <p:extLst>
      <p:ext uri="{BB962C8B-B14F-4D97-AF65-F5344CB8AC3E}">
        <p14:creationId xmlns:p14="http://schemas.microsoft.com/office/powerpoint/2010/main" val="72082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4AA0-30F3-DD43-BA6C-C256533EC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4BE228-8971-F14F-99F8-F2DE8E88F681}"/>
              </a:ext>
            </a:extLst>
          </p:cNvPr>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0C75B5-2781-7549-9B90-78FCD4B6EC73}"/>
              </a:ext>
            </a:extLst>
          </p:cNvPr>
          <p:cNvSpPr>
            <a:spLocks noGrp="1"/>
          </p:cNvSpPr>
          <p:nvPr>
            <p:ph type="dt" sz="half" idx="10"/>
          </p:nvPr>
        </p:nvSpPr>
        <p:spPr/>
        <p:txBody>
          <a:bodyPr/>
          <a:lstStyle/>
          <a:p>
            <a:fld id="{0482629D-73B4-0441-ACDF-6F78EF4787BF}" type="datetimeFigureOut">
              <a:rPr lang="en-US" smtClean="0"/>
              <a:t>11/10/2022</a:t>
            </a:fld>
            <a:endParaRPr lang="en-US" dirty="0"/>
          </a:p>
        </p:txBody>
      </p:sp>
      <p:sp>
        <p:nvSpPr>
          <p:cNvPr id="6" name="Slide Number Placeholder 5">
            <a:extLst>
              <a:ext uri="{FF2B5EF4-FFF2-40B4-BE49-F238E27FC236}">
                <a16:creationId xmlns:a16="http://schemas.microsoft.com/office/drawing/2014/main" id="{A34B6709-1119-2F46-A8FF-193392616CEC}"/>
              </a:ext>
            </a:extLst>
          </p:cNvPr>
          <p:cNvSpPr>
            <a:spLocks noGrp="1"/>
          </p:cNvSpPr>
          <p:nvPr>
            <p:ph type="sldNum" sz="quarter" idx="12"/>
          </p:nvPr>
        </p:nvSpPr>
        <p:spPr/>
        <p:txBody>
          <a:bodyPr/>
          <a:lstStyle/>
          <a:p>
            <a:fld id="{D6AB38BA-CFFC-2747-8D80-2DF0EA591AF4}" type="slidenum">
              <a:rPr lang="en-US" smtClean="0"/>
              <a:t>‹#›</a:t>
            </a:fld>
            <a:endParaRPr lang="en-US" dirty="0"/>
          </a:p>
        </p:txBody>
      </p:sp>
    </p:spTree>
    <p:extLst>
      <p:ext uri="{BB962C8B-B14F-4D97-AF65-F5344CB8AC3E}">
        <p14:creationId xmlns:p14="http://schemas.microsoft.com/office/powerpoint/2010/main" val="152931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A115F-04DD-9349-A5F0-714083E0202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12192000" cy="914400"/>
          </a:xfrm>
          <a:prstGeom prst="rect">
            <a:avLst/>
          </a:prstGeom>
        </p:spPr>
      </p:pic>
      <p:sp>
        <p:nvSpPr>
          <p:cNvPr id="2" name="Title Placeholder 1">
            <a:extLst>
              <a:ext uri="{FF2B5EF4-FFF2-40B4-BE49-F238E27FC236}">
                <a16:creationId xmlns:a16="http://schemas.microsoft.com/office/drawing/2014/main" id="{9DE450C6-DC51-5845-BA5C-8FA5BB296999}"/>
              </a:ext>
            </a:extLst>
          </p:cNvPr>
          <p:cNvSpPr>
            <a:spLocks noGrp="1"/>
          </p:cNvSpPr>
          <p:nvPr>
            <p:ph type="title"/>
          </p:nvPr>
        </p:nvSpPr>
        <p:spPr>
          <a:xfrm>
            <a:off x="168166" y="126125"/>
            <a:ext cx="8671034" cy="7041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F3E4F7-C978-BC44-9363-863190EE1148}"/>
              </a:ext>
            </a:extLst>
          </p:cNvPr>
          <p:cNvSpPr>
            <a:spLocks noGrp="1"/>
          </p:cNvSpPr>
          <p:nvPr>
            <p:ph type="body" idx="1"/>
          </p:nvPr>
        </p:nvSpPr>
        <p:spPr>
          <a:xfrm>
            <a:off x="168166" y="1040525"/>
            <a:ext cx="11845158" cy="51364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B59399-371C-3545-A2CD-220BB4547351}"/>
              </a:ext>
            </a:extLst>
          </p:cNvPr>
          <p:cNvSpPr>
            <a:spLocks noGrp="1"/>
          </p:cNvSpPr>
          <p:nvPr>
            <p:ph type="dt" sz="half" idx="2"/>
          </p:nvPr>
        </p:nvSpPr>
        <p:spPr>
          <a:xfrm>
            <a:off x="168166" y="62197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2629D-73B4-0441-ACDF-6F78EF4787BF}" type="datetimeFigureOut">
              <a:rPr lang="en-US" smtClean="0"/>
              <a:t>11/10/2022</a:t>
            </a:fld>
            <a:endParaRPr lang="en-US" dirty="0"/>
          </a:p>
        </p:txBody>
      </p:sp>
      <p:sp>
        <p:nvSpPr>
          <p:cNvPr id="6" name="Slide Number Placeholder 5">
            <a:extLst>
              <a:ext uri="{FF2B5EF4-FFF2-40B4-BE49-F238E27FC236}">
                <a16:creationId xmlns:a16="http://schemas.microsoft.com/office/drawing/2014/main" id="{52CD8231-D22C-9846-B752-0ABBC2D0B2C8}"/>
              </a:ext>
            </a:extLst>
          </p:cNvPr>
          <p:cNvSpPr>
            <a:spLocks noGrp="1"/>
          </p:cNvSpPr>
          <p:nvPr>
            <p:ph type="sldNum" sz="quarter" idx="4"/>
          </p:nvPr>
        </p:nvSpPr>
        <p:spPr>
          <a:xfrm>
            <a:off x="9270124" y="621730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B38BA-CFFC-2747-8D80-2DF0EA591AF4}" type="slidenum">
              <a:rPr lang="en-US" smtClean="0"/>
              <a:t>‹#›</a:t>
            </a:fld>
            <a:endParaRPr lang="en-US" dirty="0"/>
          </a:p>
        </p:txBody>
      </p:sp>
      <p:pic>
        <p:nvPicPr>
          <p:cNvPr id="10" name="Picture 9">
            <a:extLst>
              <a:ext uri="{FF2B5EF4-FFF2-40B4-BE49-F238E27FC236}">
                <a16:creationId xmlns:a16="http://schemas.microsoft.com/office/drawing/2014/main" id="{9CCEA5D7-D174-9448-9A4E-33ECB56B6BA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6743700"/>
            <a:ext cx="12192000" cy="228600"/>
          </a:xfrm>
          <a:prstGeom prst="rect">
            <a:avLst/>
          </a:prstGeom>
        </p:spPr>
      </p:pic>
      <p:sp>
        <p:nvSpPr>
          <p:cNvPr id="11" name="TextBox 10">
            <a:extLst>
              <a:ext uri="{FF2B5EF4-FFF2-40B4-BE49-F238E27FC236}">
                <a16:creationId xmlns:a16="http://schemas.microsoft.com/office/drawing/2014/main" id="{14CA2402-E519-3749-8A51-578A81C51107}"/>
              </a:ext>
            </a:extLst>
          </p:cNvPr>
          <p:cNvSpPr txBox="1"/>
          <p:nvPr userDrawn="1"/>
        </p:nvSpPr>
        <p:spPr>
          <a:xfrm>
            <a:off x="-25401" y="6759466"/>
            <a:ext cx="3584636" cy="215444"/>
          </a:xfrm>
          <a:prstGeom prst="rect">
            <a:avLst/>
          </a:prstGeom>
          <a:noFill/>
        </p:spPr>
        <p:txBody>
          <a:bodyPr wrap="none" rtlCol="0">
            <a:spAutoFit/>
          </a:bodyPr>
          <a:lstStyle/>
          <a:p>
            <a:r>
              <a:rPr lang="en-US" sz="800" dirty="0">
                <a:solidFill>
                  <a:schemeClr val="bg1"/>
                </a:solidFill>
              </a:rPr>
              <a:t>EXPLORATION AND SPACE COMMUNICATIONS PROJECTS DIVISION</a:t>
            </a:r>
          </a:p>
        </p:txBody>
      </p:sp>
      <p:sp>
        <p:nvSpPr>
          <p:cNvPr id="12" name="TextBox 11">
            <a:extLst>
              <a:ext uri="{FF2B5EF4-FFF2-40B4-BE49-F238E27FC236}">
                <a16:creationId xmlns:a16="http://schemas.microsoft.com/office/drawing/2014/main" id="{26E78298-D62F-9D48-A1CB-AFB0E5D82FB8}"/>
              </a:ext>
            </a:extLst>
          </p:cNvPr>
          <p:cNvSpPr txBox="1"/>
          <p:nvPr userDrawn="1"/>
        </p:nvSpPr>
        <p:spPr>
          <a:xfrm>
            <a:off x="9950681" y="6759466"/>
            <a:ext cx="2241319" cy="215444"/>
          </a:xfrm>
          <a:prstGeom prst="rect">
            <a:avLst/>
          </a:prstGeom>
          <a:noFill/>
        </p:spPr>
        <p:txBody>
          <a:bodyPr wrap="none" rtlCol="0">
            <a:spAutoFit/>
          </a:bodyPr>
          <a:lstStyle/>
          <a:p>
            <a:pPr algn="r"/>
            <a:r>
              <a:rPr lang="en-US" sz="800" dirty="0">
                <a:solidFill>
                  <a:schemeClr val="bg1"/>
                </a:solidFill>
              </a:rPr>
              <a:t>NASA GODDARD SPACE FLIGHT CENTER</a:t>
            </a:r>
          </a:p>
        </p:txBody>
      </p:sp>
    </p:spTree>
    <p:extLst>
      <p:ext uri="{BB962C8B-B14F-4D97-AF65-F5344CB8AC3E}">
        <p14:creationId xmlns:p14="http://schemas.microsoft.com/office/powerpoint/2010/main" val="1733178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eg"/><Relationship Id="rId10" Type="http://schemas.openxmlformats.org/officeDocument/2006/relationships/image" Target="../media/image27.emf"/><Relationship Id="rId4" Type="http://schemas.openxmlformats.org/officeDocument/2006/relationships/image" Target="../media/image21.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0" y="1306417"/>
            <a:ext cx="5963479" cy="1133888"/>
          </a:xfrm>
        </p:spPr>
        <p:txBody>
          <a:bodyPr>
            <a:noAutofit/>
          </a:bodyPr>
          <a:lstStyle/>
          <a:p>
            <a:pPr>
              <a:spcAft>
                <a:spcPts val="600"/>
              </a:spcAft>
            </a:pPr>
            <a:r>
              <a:rPr lang="en-US" sz="2800" dirty="0"/>
              <a:t>LCRD Experiment Program</a:t>
            </a:r>
            <a:endParaRPr lang="en-US" sz="1800" dirty="0"/>
          </a:p>
        </p:txBody>
      </p:sp>
    </p:spTree>
    <p:extLst>
      <p:ext uri="{BB962C8B-B14F-4D97-AF65-F5344CB8AC3E}">
        <p14:creationId xmlns:p14="http://schemas.microsoft.com/office/powerpoint/2010/main" val="145951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F80B-0AD5-CA01-B62D-507AF2C875C8}"/>
              </a:ext>
            </a:extLst>
          </p:cNvPr>
          <p:cNvSpPr>
            <a:spLocks noGrp="1"/>
          </p:cNvSpPr>
          <p:nvPr>
            <p:ph type="title"/>
          </p:nvPr>
        </p:nvSpPr>
        <p:spPr>
          <a:xfrm>
            <a:off x="168166" y="126125"/>
            <a:ext cx="10341926" cy="704192"/>
          </a:xfrm>
        </p:spPr>
        <p:txBody>
          <a:bodyPr>
            <a:normAutofit/>
          </a:bodyPr>
          <a:lstStyle/>
          <a:p>
            <a:r>
              <a:rPr lang="en-US" dirty="0"/>
              <a:t>LCRD Operational Hours Procession</a:t>
            </a:r>
          </a:p>
        </p:txBody>
      </p:sp>
      <p:pic>
        <p:nvPicPr>
          <p:cNvPr id="9" name="Content Placeholder 8">
            <a:extLst>
              <a:ext uri="{FF2B5EF4-FFF2-40B4-BE49-F238E27FC236}">
                <a16:creationId xmlns:a16="http://schemas.microsoft.com/office/drawing/2014/main" id="{215991F7-3EF7-BCE6-8D09-2C3D08ACBF3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49218" y="1600603"/>
            <a:ext cx="8044945" cy="3656794"/>
          </a:xfrm>
        </p:spPr>
      </p:pic>
      <p:sp>
        <p:nvSpPr>
          <p:cNvPr id="17" name="Text Placeholder 6">
            <a:extLst>
              <a:ext uri="{FF2B5EF4-FFF2-40B4-BE49-F238E27FC236}">
                <a16:creationId xmlns:a16="http://schemas.microsoft.com/office/drawing/2014/main" id="{46A31FB8-252A-DE46-EA82-D9ACF83A55DB}"/>
              </a:ext>
            </a:extLst>
          </p:cNvPr>
          <p:cNvSpPr txBox="1">
            <a:spLocks/>
          </p:cNvSpPr>
          <p:nvPr/>
        </p:nvSpPr>
        <p:spPr>
          <a:xfrm>
            <a:off x="97837" y="1155296"/>
            <a:ext cx="3951381" cy="5498891"/>
          </a:xfrm>
          <a:prstGeom prst="rect">
            <a:avLst/>
          </a:prstGeom>
        </p:spPr>
        <p:txBody>
          <a:bodyPr vert="horz" lIns="90011" tIns="45006" rIns="90011" bIns="45006" rtlCol="0" anchor="t">
            <a:normAutofit fontScale="70000" lnSpcReduction="20000"/>
          </a:bodyPr>
          <a:lstStyle>
            <a:lvl1pPr marL="0" indent="0" algn="l" defTabSz="960120" rtl="0" eaLnBrk="1" latinLnBrk="0" hangingPunct="1">
              <a:lnSpc>
                <a:spcPct val="90000"/>
              </a:lnSpc>
              <a:spcBef>
                <a:spcPts val="1050"/>
              </a:spcBef>
              <a:buFontTx/>
              <a:buNone/>
              <a:defRPr sz="2400" b="1" kern="1200">
                <a:solidFill>
                  <a:schemeClr val="tx1"/>
                </a:solidFill>
                <a:latin typeface="+mn-lt"/>
                <a:ea typeface="+mn-ea"/>
                <a:cs typeface="+mn-cs"/>
              </a:defRPr>
            </a:lvl1pPr>
            <a:lvl2pPr marL="342900" indent="-342900" algn="l" defTabSz="960120" rtl="0" eaLnBrk="1" latinLnBrk="0" hangingPunct="1">
              <a:lnSpc>
                <a:spcPct val="90000"/>
              </a:lnSpc>
              <a:spcBef>
                <a:spcPts val="525"/>
              </a:spcBef>
              <a:buSzPct val="110000"/>
              <a:buFont typeface="Arial" panose="020B0604020202020204" pitchFamily="34" charset="0"/>
              <a:buChar char="•"/>
              <a:defRPr sz="2000" b="1" kern="1200">
                <a:solidFill>
                  <a:schemeClr val="accent1">
                    <a:lumMod val="75000"/>
                  </a:schemeClr>
                </a:solidFill>
                <a:latin typeface="+mn-lt"/>
                <a:ea typeface="+mn-ea"/>
                <a:cs typeface="+mn-cs"/>
              </a:defRPr>
            </a:lvl2pPr>
            <a:lvl3pPr marL="460375" indent="-233363" algn="l" defTabSz="960120" rtl="0" eaLnBrk="1" latinLnBrk="0" hangingPunct="1">
              <a:lnSpc>
                <a:spcPct val="90000"/>
              </a:lnSpc>
              <a:spcBef>
                <a:spcPts val="525"/>
              </a:spcBef>
              <a:buSzPct val="110000"/>
              <a:buFont typeface="Calibri" panose="020F0502020204030204" pitchFamily="34" charset="0"/>
              <a:buChar char="&gt;"/>
              <a:defRPr sz="1800" kern="1200">
                <a:solidFill>
                  <a:schemeClr val="accent1">
                    <a:lumMod val="75000"/>
                  </a:schemeClr>
                </a:solidFill>
                <a:latin typeface="+mn-lt"/>
                <a:ea typeface="+mn-ea"/>
                <a:cs typeface="+mn-cs"/>
              </a:defRPr>
            </a:lvl3pPr>
            <a:lvl4pPr marL="687388" indent="-227013" algn="l" defTabSz="960120" rtl="0" eaLnBrk="1" latinLnBrk="0" hangingPunct="1">
              <a:lnSpc>
                <a:spcPct val="90000"/>
              </a:lnSpc>
              <a:spcBef>
                <a:spcPts val="525"/>
              </a:spcBef>
              <a:buSzPct val="100000"/>
              <a:buFont typeface="Wingdings" panose="05000000000000000000" pitchFamily="2" charset="2"/>
              <a:buChar char="§"/>
              <a:defRPr sz="1600" kern="1200">
                <a:solidFill>
                  <a:schemeClr val="tx1">
                    <a:lumMod val="65000"/>
                    <a:lumOff val="35000"/>
                  </a:schemeClr>
                </a:solidFill>
                <a:latin typeface="+mn-lt"/>
                <a:ea typeface="+mn-ea"/>
                <a:cs typeface="+mn-cs"/>
              </a:defRPr>
            </a:lvl4pPr>
            <a:lvl5pPr marL="914400" indent="-227013" algn="l" defTabSz="960120" rtl="0" eaLnBrk="1" latinLnBrk="0" hangingPunct="1">
              <a:lnSpc>
                <a:spcPct val="90000"/>
              </a:lnSpc>
              <a:spcBef>
                <a:spcPts val="525"/>
              </a:spcBef>
              <a:buSzPct val="100000"/>
              <a:buFont typeface="Wingdings" panose="05000000000000000000" pitchFamily="2" charset="2"/>
              <a:buChar char="§"/>
              <a:defRPr sz="1600" kern="1200">
                <a:solidFill>
                  <a:schemeClr val="tx1">
                    <a:lumMod val="65000"/>
                    <a:lumOff val="35000"/>
                  </a:schemeClr>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281286" indent="-281286" fontAlgn="base">
              <a:buFont typeface="Arial" panose="020B0604020202020204" pitchFamily="34" charset="0"/>
              <a:buChar char="•"/>
            </a:pPr>
            <a:r>
              <a:rPr lang="en-US" sz="1900" b="0" dirty="0"/>
              <a:t>Nominal Operational Hours</a:t>
            </a:r>
          </a:p>
          <a:p>
            <a:pPr marL="602754" lvl="1" indent="-281286" fontAlgn="base"/>
            <a:r>
              <a:rPr lang="en-US" sz="1900" b="0" dirty="0">
                <a:solidFill>
                  <a:schemeClr val="tx1"/>
                </a:solidFill>
              </a:rPr>
              <a:t>8 Hours per day, 5 days per week</a:t>
            </a:r>
          </a:p>
          <a:p>
            <a:pPr marL="602754" lvl="1" indent="-281286" fontAlgn="base"/>
            <a:r>
              <a:rPr lang="en-US" sz="1900" b="0" dirty="0">
                <a:solidFill>
                  <a:schemeClr val="tx1"/>
                </a:solidFill>
              </a:rPr>
              <a:t>8AM – 4PM, Mountain Time</a:t>
            </a:r>
          </a:p>
          <a:p>
            <a:pPr marL="602754" lvl="1" indent="-281286" fontAlgn="base"/>
            <a:r>
              <a:rPr lang="en-US" sz="1900" b="0" dirty="0">
                <a:solidFill>
                  <a:schemeClr val="tx1"/>
                </a:solidFill>
              </a:rPr>
              <a:t>Monday – Friday</a:t>
            </a:r>
          </a:p>
          <a:p>
            <a:pPr marL="281286" indent="-281286" fontAlgn="base">
              <a:buFont typeface="Arial" panose="020B0604020202020204" pitchFamily="34" charset="0"/>
              <a:buChar char="•"/>
            </a:pPr>
            <a:r>
              <a:rPr lang="en-US" sz="1900" b="0" dirty="0"/>
              <a:t>Shifted hours</a:t>
            </a:r>
          </a:p>
          <a:p>
            <a:pPr marL="602754" lvl="1" indent="-281286" fontAlgn="base"/>
            <a:r>
              <a:rPr lang="en-US" sz="1900" b="0" dirty="0">
                <a:solidFill>
                  <a:schemeClr val="tx1"/>
                </a:solidFill>
              </a:rPr>
              <a:t>12-week cycle, which repeats 8 times during the experiment program</a:t>
            </a:r>
          </a:p>
          <a:p>
            <a:pPr marL="602754" lvl="1" indent="-281286" fontAlgn="base"/>
            <a:r>
              <a:rPr lang="en-US" sz="1900" b="0" dirty="0">
                <a:solidFill>
                  <a:schemeClr val="tx1"/>
                </a:solidFill>
              </a:rPr>
              <a:t>Every third week, ops processes forward by 6 hours</a:t>
            </a:r>
          </a:p>
          <a:p>
            <a:pPr marL="602754" lvl="1" indent="-281286" fontAlgn="base"/>
            <a:r>
              <a:rPr lang="en-US" sz="1900" b="0" dirty="0">
                <a:solidFill>
                  <a:schemeClr val="tx1"/>
                </a:solidFill>
              </a:rPr>
              <a:t>On week 9, will complete procession around the clock</a:t>
            </a:r>
          </a:p>
          <a:p>
            <a:pPr marL="281286" indent="-281286" fontAlgn="base">
              <a:buFont typeface="Arial" panose="020B0604020202020204" pitchFamily="34" charset="0"/>
              <a:buChar char="•"/>
            </a:pPr>
            <a:r>
              <a:rPr lang="en-US" sz="1900" b="0" dirty="0"/>
              <a:t>Weeks 10 – 11</a:t>
            </a:r>
          </a:p>
          <a:p>
            <a:pPr marL="602754" lvl="1" indent="-281286" fontAlgn="base"/>
            <a:r>
              <a:rPr lang="en-US" sz="1900" b="0" dirty="0">
                <a:solidFill>
                  <a:schemeClr val="tx1"/>
                </a:solidFill>
              </a:rPr>
              <a:t>Optimized for afternoon – dusk operations at OGS1</a:t>
            </a:r>
          </a:p>
          <a:p>
            <a:pPr marL="281286" indent="-281286" fontAlgn="base">
              <a:buFont typeface="Arial" panose="020B0604020202020204" pitchFamily="34" charset="0"/>
              <a:buChar char="•"/>
            </a:pPr>
            <a:r>
              <a:rPr lang="en-US" sz="1900" b="0" dirty="0"/>
              <a:t>Long Ops</a:t>
            </a:r>
          </a:p>
          <a:p>
            <a:pPr marL="602754" lvl="1" indent="-281286" fontAlgn="base"/>
            <a:r>
              <a:rPr lang="en-US" sz="1900" b="0" dirty="0">
                <a:solidFill>
                  <a:schemeClr val="tx1"/>
                </a:solidFill>
              </a:rPr>
              <a:t>3 days of the week</a:t>
            </a:r>
          </a:p>
          <a:p>
            <a:pPr marL="602754" lvl="1" indent="-281286" fontAlgn="base"/>
            <a:r>
              <a:rPr lang="en-US" sz="1900" b="0" dirty="0">
                <a:solidFill>
                  <a:schemeClr val="tx1"/>
                </a:solidFill>
              </a:rPr>
              <a:t>2 shifts x 8 hours or 2 shifts by 12 hours, depending on planned experiments</a:t>
            </a:r>
          </a:p>
          <a:p>
            <a:pPr marL="281286" indent="-281286" fontAlgn="base">
              <a:buFont typeface="Arial" panose="020B0604020202020204" pitchFamily="34" charset="0"/>
              <a:buChar char="•"/>
            </a:pPr>
            <a:r>
              <a:rPr lang="en-US" sz="1900" b="0" dirty="0"/>
              <a:t>Schedule Status</a:t>
            </a:r>
          </a:p>
          <a:p>
            <a:pPr marL="602754" lvl="1" indent="-281286" fontAlgn="base"/>
            <a:r>
              <a:rPr lang="en-US" sz="1900" b="0" dirty="0">
                <a:solidFill>
                  <a:schemeClr val="tx1"/>
                </a:solidFill>
              </a:rPr>
              <a:t>Reviewed and approved by all stakeholders – Investigator team, operations team, WSC, OGS1 and OGS1</a:t>
            </a:r>
          </a:p>
          <a:p>
            <a:pPr marL="602754" lvl="1" indent="-281286" fontAlgn="base"/>
            <a:r>
              <a:rPr lang="en-US" sz="1900" b="0" dirty="0">
                <a:solidFill>
                  <a:schemeClr val="tx1"/>
                </a:solidFill>
              </a:rPr>
              <a:t>Start times for all weeks in experiment program are identified and socialized with team members</a:t>
            </a:r>
          </a:p>
          <a:p>
            <a:pPr marL="281286" indent="-281286" fontAlgn="base"/>
            <a:endParaRPr lang="en-US" sz="1688" dirty="0">
              <a:solidFill>
                <a:schemeClr val="accent1">
                  <a:lumMod val="75000"/>
                </a:schemeClr>
              </a:solidFill>
            </a:endParaRPr>
          </a:p>
          <a:p>
            <a:pPr marL="450056" lvl="2" indent="0">
              <a:lnSpc>
                <a:spcPct val="120000"/>
              </a:lnSpc>
              <a:buNone/>
            </a:pPr>
            <a:endParaRPr lang="en-US" sz="1772" dirty="0"/>
          </a:p>
        </p:txBody>
      </p:sp>
      <p:sp>
        <p:nvSpPr>
          <p:cNvPr id="3" name="Slide Number Placeholder 5">
            <a:extLst>
              <a:ext uri="{FF2B5EF4-FFF2-40B4-BE49-F238E27FC236}">
                <a16:creationId xmlns:a16="http://schemas.microsoft.com/office/drawing/2014/main" id="{6D183572-94CE-A0E5-665E-8E9EA7326C34}"/>
              </a:ext>
            </a:extLst>
          </p:cNvPr>
          <p:cNvSpPr>
            <a:spLocks noGrp="1"/>
          </p:cNvSpPr>
          <p:nvPr>
            <p:ph type="sldNum" sz="quarter" idx="12"/>
          </p:nvPr>
        </p:nvSpPr>
        <p:spPr>
          <a:xfrm>
            <a:off x="9448800" y="6403667"/>
            <a:ext cx="2743200" cy="365125"/>
          </a:xfrm>
        </p:spPr>
        <p:txBody>
          <a:bodyPr/>
          <a:lstStyle/>
          <a:p>
            <a:pPr defTabSz="685800"/>
            <a:fld id="{69A0ACF5-37AE-4D46-A10E-A532F7FD3110}" type="slidenum">
              <a:rPr lang="en-US" smtClean="0">
                <a:solidFill>
                  <a:prstClr val="black">
                    <a:tint val="75000"/>
                  </a:prstClr>
                </a:solidFill>
              </a:rPr>
              <a:pPr defTabSz="685800"/>
              <a:t>10</a:t>
            </a:fld>
            <a:endParaRPr lang="en-US" dirty="0">
              <a:solidFill>
                <a:prstClr val="black">
                  <a:tint val="75000"/>
                </a:prstClr>
              </a:solidFill>
            </a:endParaRPr>
          </a:p>
        </p:txBody>
      </p:sp>
    </p:spTree>
    <p:extLst>
      <p:ext uri="{BB962C8B-B14F-4D97-AF65-F5344CB8AC3E}">
        <p14:creationId xmlns:p14="http://schemas.microsoft.com/office/powerpoint/2010/main" val="18591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81FC-E310-71FC-9B0A-11A83084D063}"/>
              </a:ext>
            </a:extLst>
          </p:cNvPr>
          <p:cNvSpPr>
            <a:spLocks noGrp="1"/>
          </p:cNvSpPr>
          <p:nvPr>
            <p:ph type="title"/>
          </p:nvPr>
        </p:nvSpPr>
        <p:spPr/>
        <p:txBody>
          <a:bodyPr/>
          <a:lstStyle/>
          <a:p>
            <a:r>
              <a:rPr lang="en-US" dirty="0"/>
              <a:t>LCRD Experiment Portfolio</a:t>
            </a:r>
          </a:p>
        </p:txBody>
      </p:sp>
      <p:grpSp>
        <p:nvGrpSpPr>
          <p:cNvPr id="3" name="Group 2">
            <a:extLst>
              <a:ext uri="{FF2B5EF4-FFF2-40B4-BE49-F238E27FC236}">
                <a16:creationId xmlns:a16="http://schemas.microsoft.com/office/drawing/2014/main" id="{D24A3235-4528-41DC-A500-782FE3B2DB37}"/>
              </a:ext>
            </a:extLst>
          </p:cNvPr>
          <p:cNvGrpSpPr/>
          <p:nvPr/>
        </p:nvGrpSpPr>
        <p:grpSpPr>
          <a:xfrm>
            <a:off x="1250640" y="968318"/>
            <a:ext cx="2560463" cy="5097929"/>
            <a:chOff x="324641" y="2216419"/>
            <a:chExt cx="2927713" cy="2780303"/>
          </a:xfrm>
        </p:grpSpPr>
        <p:sp>
          <p:nvSpPr>
            <p:cNvPr id="8" name="Rounded Rectangle 7">
              <a:extLst>
                <a:ext uri="{FF2B5EF4-FFF2-40B4-BE49-F238E27FC236}">
                  <a16:creationId xmlns:a16="http://schemas.microsoft.com/office/drawing/2014/main" id="{52CEA74C-6609-A83E-2EB6-3C4059EA6090}"/>
                </a:ext>
              </a:extLst>
            </p:cNvPr>
            <p:cNvSpPr/>
            <p:nvPr/>
          </p:nvSpPr>
          <p:spPr>
            <a:xfrm>
              <a:off x="324641" y="2222163"/>
              <a:ext cx="2927713" cy="277455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en-US" sz="1400" dirty="0">
                  <a:solidFill>
                    <a:schemeClr val="tx1"/>
                  </a:solidFill>
                </a:rPr>
                <a:t>Data services using optical comm</a:t>
              </a:r>
            </a:p>
            <a:p>
              <a:pPr marL="285750" indent="-285750">
                <a:buFont typeface="Wingdings" pitchFamily="2" charset="2"/>
                <a:buChar char="Ø"/>
              </a:pPr>
              <a:r>
                <a:rPr lang="en-US" sz="1400" dirty="0">
                  <a:solidFill>
                    <a:schemeClr val="tx1"/>
                  </a:solidFill>
                </a:rPr>
                <a:t>Disruption/Delay Tolerant networking</a:t>
              </a:r>
            </a:p>
            <a:p>
              <a:pPr marL="285750" indent="-285750">
                <a:buFont typeface="Wingdings" pitchFamily="2" charset="2"/>
                <a:buChar char="Ø"/>
              </a:pPr>
              <a:r>
                <a:rPr lang="en-US" sz="1400" dirty="0">
                  <a:solidFill>
                    <a:schemeClr val="tx1"/>
                  </a:solidFill>
                </a:rPr>
                <a:t>Navigation: Using the optical comm beam to aid orbit determination</a:t>
              </a:r>
            </a:p>
            <a:p>
              <a:pPr marL="285750" indent="-285750">
                <a:buFont typeface="Wingdings" pitchFamily="2" charset="2"/>
                <a:buChar char="Ø"/>
              </a:pPr>
              <a:r>
                <a:rPr lang="en-US" sz="1400" dirty="0">
                  <a:solidFill>
                    <a:schemeClr val="tx1"/>
                  </a:solidFill>
                </a:rPr>
                <a:t>Planetary delay and low optical power simulation</a:t>
              </a:r>
            </a:p>
            <a:p>
              <a:pPr marL="285750" indent="-285750">
                <a:buFont typeface="Wingdings" pitchFamily="2" charset="2"/>
                <a:buChar char="Ø"/>
              </a:pPr>
              <a:r>
                <a:rPr lang="en-US" sz="1400" dirty="0">
                  <a:solidFill>
                    <a:schemeClr val="tx1"/>
                  </a:solidFill>
                </a:rPr>
                <a:t>Relay comm with LEO terminals</a:t>
              </a:r>
            </a:p>
            <a:p>
              <a:pPr marL="285750" indent="-285750">
                <a:buFont typeface="Wingdings" pitchFamily="2" charset="2"/>
                <a:buChar char="Ø"/>
              </a:pPr>
              <a:r>
                <a:rPr lang="en-US" sz="1400" dirty="0">
                  <a:solidFill>
                    <a:schemeClr val="tx1"/>
                  </a:solidFill>
                </a:rPr>
                <a:t>Comm with alternate ground terminals</a:t>
              </a:r>
            </a:p>
            <a:p>
              <a:pPr marL="285750" indent="-285750">
                <a:buFont typeface="Wingdings" pitchFamily="2" charset="2"/>
                <a:buChar char="Ø"/>
              </a:pPr>
              <a:endParaRPr lang="en-US" sz="1400" b="1" dirty="0">
                <a:solidFill>
                  <a:schemeClr val="tx1"/>
                </a:solidFill>
              </a:endParaRPr>
            </a:p>
            <a:p>
              <a:pPr marL="285750" indent="-285750">
                <a:buFont typeface="Wingdings" pitchFamily="2" charset="2"/>
                <a:buChar char="Ø"/>
              </a:pPr>
              <a:endParaRPr lang="en-US" sz="1400" b="1" dirty="0">
                <a:solidFill>
                  <a:schemeClr val="tx1"/>
                </a:solidFill>
              </a:endParaRPr>
            </a:p>
          </p:txBody>
        </p:sp>
        <p:sp>
          <p:nvSpPr>
            <p:cNvPr id="12" name="TextBox 11">
              <a:extLst>
                <a:ext uri="{FF2B5EF4-FFF2-40B4-BE49-F238E27FC236}">
                  <a16:creationId xmlns:a16="http://schemas.microsoft.com/office/drawing/2014/main" id="{DBF374D3-3483-23B3-D4FB-D94A1073B6B2}"/>
                </a:ext>
              </a:extLst>
            </p:cNvPr>
            <p:cNvSpPr txBox="1"/>
            <p:nvPr/>
          </p:nvSpPr>
          <p:spPr>
            <a:xfrm>
              <a:off x="463257" y="2216419"/>
              <a:ext cx="2567353" cy="184640"/>
            </a:xfrm>
            <a:prstGeom prst="rect">
              <a:avLst/>
            </a:prstGeom>
            <a:noFill/>
          </p:spPr>
          <p:txBody>
            <a:bodyPr wrap="square" rtlCol="0">
              <a:spAutoFit/>
            </a:bodyPr>
            <a:lstStyle/>
            <a:p>
              <a:pPr algn="ctr"/>
              <a:r>
                <a:rPr lang="en-US" sz="1600" dirty="0"/>
                <a:t>Operational Pathfinder</a:t>
              </a:r>
            </a:p>
          </p:txBody>
        </p:sp>
        <p:sp>
          <p:nvSpPr>
            <p:cNvPr id="16" name="TextBox 15">
              <a:extLst>
                <a:ext uri="{FF2B5EF4-FFF2-40B4-BE49-F238E27FC236}">
                  <a16:creationId xmlns:a16="http://schemas.microsoft.com/office/drawing/2014/main" id="{2CAE54F4-2566-7971-12B0-BE41D0AAEBB4}"/>
                </a:ext>
              </a:extLst>
            </p:cNvPr>
            <p:cNvSpPr txBox="1"/>
            <p:nvPr/>
          </p:nvSpPr>
          <p:spPr>
            <a:xfrm>
              <a:off x="486483" y="4803725"/>
              <a:ext cx="2567353" cy="184640"/>
            </a:xfrm>
            <a:prstGeom prst="rect">
              <a:avLst/>
            </a:prstGeom>
            <a:noFill/>
          </p:spPr>
          <p:txBody>
            <a:bodyPr wrap="square" rtlCol="0">
              <a:spAutoFit/>
            </a:bodyPr>
            <a:lstStyle/>
            <a:p>
              <a:pPr algn="ctr"/>
              <a:r>
                <a:rPr lang="en-US" sz="1600" dirty="0"/>
                <a:t>Qty: 10</a:t>
              </a:r>
            </a:p>
          </p:txBody>
        </p:sp>
      </p:grpSp>
      <p:grpSp>
        <p:nvGrpSpPr>
          <p:cNvPr id="4" name="Group 3">
            <a:extLst>
              <a:ext uri="{FF2B5EF4-FFF2-40B4-BE49-F238E27FC236}">
                <a16:creationId xmlns:a16="http://schemas.microsoft.com/office/drawing/2014/main" id="{F91FA49E-FC0C-446C-AAC5-D54FA1B449AD}"/>
              </a:ext>
            </a:extLst>
          </p:cNvPr>
          <p:cNvGrpSpPr/>
          <p:nvPr/>
        </p:nvGrpSpPr>
        <p:grpSpPr>
          <a:xfrm>
            <a:off x="3914658" y="968318"/>
            <a:ext cx="2775739" cy="5100195"/>
            <a:chOff x="4594803" y="1416121"/>
            <a:chExt cx="3034258" cy="4820782"/>
          </a:xfrm>
        </p:grpSpPr>
        <p:sp>
          <p:nvSpPr>
            <p:cNvPr id="5" name="Rounded Rectangle 4">
              <a:extLst>
                <a:ext uri="{FF2B5EF4-FFF2-40B4-BE49-F238E27FC236}">
                  <a16:creationId xmlns:a16="http://schemas.microsoft.com/office/drawing/2014/main" id="{E1C4F27D-7C44-93B8-FA4A-47776060DC0F}"/>
                </a:ext>
              </a:extLst>
            </p:cNvPr>
            <p:cNvSpPr/>
            <p:nvPr/>
          </p:nvSpPr>
          <p:spPr>
            <a:xfrm>
              <a:off x="4594803" y="1418263"/>
              <a:ext cx="3034258" cy="4818640"/>
            </a:xfrm>
            <a:prstGeom prst="roundRect">
              <a:avLst>
                <a:gd name="adj" fmla="val 1171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en-US" sz="1300" dirty="0">
                  <a:solidFill>
                    <a:schemeClr val="tx1"/>
                  </a:solidFill>
                </a:rPr>
                <a:t>Optical Comm in the atmosphere </a:t>
              </a:r>
            </a:p>
            <a:p>
              <a:pPr marL="285750" indent="-285750">
                <a:buFont typeface="Wingdings" pitchFamily="2" charset="2"/>
                <a:buChar char="Ø"/>
              </a:pPr>
              <a:r>
                <a:rPr lang="en-US" sz="1300" dirty="0">
                  <a:solidFill>
                    <a:schemeClr val="tx1"/>
                  </a:solidFill>
                </a:rPr>
                <a:t>Optical Comm in the presence of clouds</a:t>
              </a:r>
            </a:p>
            <a:p>
              <a:pPr marL="285750" indent="-285750">
                <a:buFont typeface="Wingdings" pitchFamily="2" charset="2"/>
                <a:buChar char="Ø"/>
              </a:pPr>
              <a:r>
                <a:rPr lang="en-US" sz="1300" dirty="0">
                  <a:solidFill>
                    <a:schemeClr val="tx1"/>
                  </a:solidFill>
                </a:rPr>
                <a:t>Pointing, Acquisition and Tracking (PAT) </a:t>
              </a:r>
            </a:p>
            <a:p>
              <a:pPr marL="285750" indent="-285750">
                <a:buFont typeface="Wingdings" pitchFamily="2" charset="2"/>
                <a:buChar char="Ø"/>
              </a:pPr>
              <a:r>
                <a:rPr lang="en-US" sz="1300" dirty="0">
                  <a:solidFill>
                    <a:schemeClr val="tx1"/>
                  </a:solidFill>
                </a:rPr>
                <a:t>Link Budget Verification and Validation</a:t>
              </a:r>
            </a:p>
            <a:p>
              <a:pPr marL="285750" indent="-285750">
                <a:buFont typeface="Wingdings" pitchFamily="2" charset="2"/>
                <a:buChar char="Ø"/>
              </a:pPr>
              <a:r>
                <a:rPr lang="en-US" sz="1300" dirty="0">
                  <a:solidFill>
                    <a:schemeClr val="tx1"/>
                  </a:solidFill>
                </a:rPr>
                <a:t>Off-nominal network Configurations</a:t>
              </a:r>
            </a:p>
            <a:p>
              <a:pPr marL="285750" indent="-285750">
                <a:buFont typeface="Wingdings" pitchFamily="2" charset="2"/>
                <a:buChar char="Ø"/>
              </a:pPr>
              <a:r>
                <a:rPr lang="en-US" sz="1300" dirty="0">
                  <a:solidFill>
                    <a:schemeClr val="tx1"/>
                  </a:solidFill>
                </a:rPr>
                <a:t>Variable Beacon</a:t>
              </a:r>
            </a:p>
            <a:p>
              <a:pPr marL="285750" indent="-285750">
                <a:buFont typeface="Wingdings" pitchFamily="2" charset="2"/>
                <a:buChar char="Ø"/>
              </a:pPr>
              <a:r>
                <a:rPr lang="en-US" sz="1300" dirty="0">
                  <a:solidFill>
                    <a:schemeClr val="tx1"/>
                  </a:solidFill>
                </a:rPr>
                <a:t>FEC and </a:t>
              </a:r>
              <a:r>
                <a:rPr lang="en-US" sz="1300" dirty="0" err="1">
                  <a:solidFill>
                    <a:schemeClr val="tx1"/>
                  </a:solidFill>
                </a:rPr>
                <a:t>Interleaver</a:t>
              </a:r>
              <a:r>
                <a:rPr lang="en-US" sz="1300" dirty="0">
                  <a:solidFill>
                    <a:schemeClr val="tx1"/>
                  </a:solidFill>
                </a:rPr>
                <a:t> Parameter study</a:t>
              </a:r>
            </a:p>
            <a:p>
              <a:pPr marL="285750" indent="-285750">
                <a:buFont typeface="Wingdings" pitchFamily="2" charset="2"/>
                <a:buChar char="Ø"/>
              </a:pPr>
              <a:endParaRPr lang="en-US" sz="1300" dirty="0">
                <a:solidFill>
                  <a:schemeClr val="tx1"/>
                </a:solidFill>
              </a:endParaRPr>
            </a:p>
          </p:txBody>
        </p:sp>
        <p:sp>
          <p:nvSpPr>
            <p:cNvPr id="13" name="TextBox 12">
              <a:extLst>
                <a:ext uri="{FF2B5EF4-FFF2-40B4-BE49-F238E27FC236}">
                  <a16:creationId xmlns:a16="http://schemas.microsoft.com/office/drawing/2014/main" id="{56332DB4-B177-DC0A-824A-A46BD50DCB36}"/>
                </a:ext>
              </a:extLst>
            </p:cNvPr>
            <p:cNvSpPr txBox="1"/>
            <p:nvPr/>
          </p:nvSpPr>
          <p:spPr>
            <a:xfrm>
              <a:off x="4875584" y="1416121"/>
              <a:ext cx="2567353" cy="320006"/>
            </a:xfrm>
            <a:prstGeom prst="rect">
              <a:avLst/>
            </a:prstGeom>
            <a:noFill/>
          </p:spPr>
          <p:txBody>
            <a:bodyPr wrap="square" rtlCol="0">
              <a:spAutoFit/>
            </a:bodyPr>
            <a:lstStyle/>
            <a:p>
              <a:pPr algn="ctr"/>
              <a:r>
                <a:rPr lang="en-US" sz="1600" dirty="0"/>
                <a:t>Characterization</a:t>
              </a:r>
            </a:p>
          </p:txBody>
        </p:sp>
        <p:sp>
          <p:nvSpPr>
            <p:cNvPr id="17" name="TextBox 16">
              <a:extLst>
                <a:ext uri="{FF2B5EF4-FFF2-40B4-BE49-F238E27FC236}">
                  <a16:creationId xmlns:a16="http://schemas.microsoft.com/office/drawing/2014/main" id="{E2BD5B4D-F33A-E3D6-15B8-289BE0040601}"/>
                </a:ext>
              </a:extLst>
            </p:cNvPr>
            <p:cNvSpPr txBox="1"/>
            <p:nvPr/>
          </p:nvSpPr>
          <p:spPr>
            <a:xfrm>
              <a:off x="4727529" y="5890562"/>
              <a:ext cx="2567353" cy="320006"/>
            </a:xfrm>
            <a:prstGeom prst="rect">
              <a:avLst/>
            </a:prstGeom>
            <a:noFill/>
          </p:spPr>
          <p:txBody>
            <a:bodyPr wrap="square" rtlCol="0">
              <a:spAutoFit/>
            </a:bodyPr>
            <a:lstStyle/>
            <a:p>
              <a:pPr algn="ctr"/>
              <a:r>
                <a:rPr lang="en-US" sz="1600" dirty="0"/>
                <a:t>Qty: 21</a:t>
              </a:r>
            </a:p>
          </p:txBody>
        </p:sp>
      </p:grpSp>
      <p:grpSp>
        <p:nvGrpSpPr>
          <p:cNvPr id="6" name="Group 5">
            <a:extLst>
              <a:ext uri="{FF2B5EF4-FFF2-40B4-BE49-F238E27FC236}">
                <a16:creationId xmlns:a16="http://schemas.microsoft.com/office/drawing/2014/main" id="{1E90E81D-5B61-4A3F-B3AC-C339E0CB9135}"/>
              </a:ext>
            </a:extLst>
          </p:cNvPr>
          <p:cNvGrpSpPr/>
          <p:nvPr/>
        </p:nvGrpSpPr>
        <p:grpSpPr>
          <a:xfrm>
            <a:off x="7244739" y="968318"/>
            <a:ext cx="3097518" cy="5097929"/>
            <a:chOff x="8276534" y="1416121"/>
            <a:chExt cx="3097518" cy="4818640"/>
          </a:xfrm>
        </p:grpSpPr>
        <p:sp>
          <p:nvSpPr>
            <p:cNvPr id="11" name="Rounded Rectangle 10">
              <a:extLst>
                <a:ext uri="{FF2B5EF4-FFF2-40B4-BE49-F238E27FC236}">
                  <a16:creationId xmlns:a16="http://schemas.microsoft.com/office/drawing/2014/main" id="{0184E5F7-B03D-C6DD-4D74-78409122B8B4}"/>
                </a:ext>
              </a:extLst>
            </p:cNvPr>
            <p:cNvSpPr/>
            <p:nvPr/>
          </p:nvSpPr>
          <p:spPr>
            <a:xfrm>
              <a:off x="8276534" y="1416121"/>
              <a:ext cx="3097518" cy="4818640"/>
            </a:xfrm>
            <a:prstGeom prst="roundRect">
              <a:avLst>
                <a:gd name="adj" fmla="val 1221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en-US" sz="1400" dirty="0">
                  <a:solidFill>
                    <a:schemeClr val="tx1"/>
                  </a:solidFill>
                </a:rPr>
                <a:t>Networking</a:t>
              </a:r>
            </a:p>
            <a:p>
              <a:pPr marL="285750" indent="-285750">
                <a:buFont typeface="Wingdings" pitchFamily="2" charset="2"/>
                <a:buChar char="Ø"/>
              </a:pPr>
              <a:r>
                <a:rPr lang="en-US" sz="1400" dirty="0">
                  <a:solidFill>
                    <a:schemeClr val="tx1"/>
                  </a:solidFill>
                </a:rPr>
                <a:t>Uplink Fade Modelling</a:t>
              </a:r>
            </a:p>
            <a:p>
              <a:pPr marL="285750" indent="-285750">
                <a:buFont typeface="Wingdings" pitchFamily="2" charset="2"/>
                <a:buChar char="Ø"/>
              </a:pPr>
              <a:r>
                <a:rPr lang="en-US" sz="1400" dirty="0">
                  <a:solidFill>
                    <a:schemeClr val="tx1"/>
                  </a:solidFill>
                </a:rPr>
                <a:t>Adaptive Link Rates</a:t>
              </a:r>
            </a:p>
            <a:p>
              <a:pPr marL="285750" indent="-285750">
                <a:buFont typeface="Wingdings" pitchFamily="2" charset="2"/>
                <a:buChar char="Ø"/>
              </a:pPr>
              <a:r>
                <a:rPr lang="en-US" sz="1400" dirty="0">
                  <a:solidFill>
                    <a:schemeClr val="tx1"/>
                  </a:solidFill>
                </a:rPr>
                <a:t>Atmospherics at Optical Ground Station (OGS-2)</a:t>
              </a:r>
            </a:p>
            <a:p>
              <a:pPr marL="285750" indent="-285750">
                <a:buFont typeface="Wingdings" pitchFamily="2" charset="2"/>
                <a:buChar char="Ø"/>
              </a:pPr>
              <a:r>
                <a:rPr lang="en-US" sz="1400" dirty="0">
                  <a:solidFill>
                    <a:schemeClr val="tx1"/>
                  </a:solidFill>
                </a:rPr>
                <a:t>Novel multi-mode receiver test</a:t>
              </a:r>
            </a:p>
            <a:p>
              <a:pPr marL="285750" indent="-285750">
                <a:buFont typeface="Wingdings" pitchFamily="2" charset="2"/>
                <a:buChar char="Ø"/>
              </a:pPr>
              <a:endParaRPr lang="en-US" sz="1400" b="1" dirty="0">
                <a:solidFill>
                  <a:schemeClr val="tx1"/>
                </a:solidFill>
              </a:endParaRPr>
            </a:p>
            <a:p>
              <a:pPr marL="285750" indent="-285750">
                <a:buFont typeface="Wingdings" pitchFamily="2" charset="2"/>
                <a:buChar char="Ø"/>
              </a:pPr>
              <a:endParaRPr lang="en-US" sz="1400" b="1" dirty="0">
                <a:solidFill>
                  <a:schemeClr val="tx1"/>
                </a:solidFill>
              </a:endParaRPr>
            </a:p>
            <a:p>
              <a:endParaRPr lang="en-US" sz="1400" b="1" dirty="0">
                <a:solidFill>
                  <a:schemeClr val="tx1"/>
                </a:solidFill>
              </a:endParaRPr>
            </a:p>
            <a:p>
              <a:pPr marL="285750" indent="-285750">
                <a:buFont typeface="Wingdings" pitchFamily="2" charset="2"/>
                <a:buChar char="Ø"/>
              </a:pPr>
              <a:r>
                <a:rPr lang="en-US" sz="1400" dirty="0">
                  <a:solidFill>
                    <a:schemeClr val="tx1"/>
                  </a:solidFill>
                </a:rPr>
                <a:t>Machine Learning for Bit Decoding</a:t>
              </a:r>
            </a:p>
            <a:p>
              <a:pPr marL="285750" indent="-285750">
                <a:buFont typeface="Wingdings" pitchFamily="2" charset="2"/>
                <a:buChar char="Ø"/>
              </a:pPr>
              <a:r>
                <a:rPr lang="en-US" sz="1400" dirty="0">
                  <a:solidFill>
                    <a:schemeClr val="tx1"/>
                  </a:solidFill>
                </a:rPr>
                <a:t>Deep Learning for Data rate reduction</a:t>
              </a:r>
              <a:endParaRPr lang="en-US" sz="1400" b="1" dirty="0">
                <a:solidFill>
                  <a:schemeClr val="tx1"/>
                </a:solidFill>
              </a:endParaRPr>
            </a:p>
            <a:p>
              <a:pPr marL="285750" indent="-285750">
                <a:buFont typeface="Wingdings" pitchFamily="2" charset="2"/>
                <a:buChar char="Ø"/>
              </a:pPr>
              <a:r>
                <a:rPr lang="en-US" sz="1400" dirty="0">
                  <a:solidFill>
                    <a:schemeClr val="tx1"/>
                  </a:solidFill>
                </a:rPr>
                <a:t>Large File Transfer</a:t>
              </a:r>
            </a:p>
            <a:p>
              <a:pPr marL="285750" indent="-285750">
                <a:buFont typeface="Wingdings" pitchFamily="2" charset="2"/>
                <a:buChar char="Ø"/>
              </a:pPr>
              <a:r>
                <a:rPr lang="en-US" sz="1400" dirty="0">
                  <a:solidFill>
                    <a:schemeClr val="tx1"/>
                  </a:solidFill>
                </a:rPr>
                <a:t>Balloon terminal</a:t>
              </a:r>
              <a:endParaRPr lang="en-US" sz="1400" b="1" dirty="0">
                <a:solidFill>
                  <a:schemeClr val="tx1"/>
                </a:solidFill>
              </a:endParaRPr>
            </a:p>
            <a:p>
              <a:pPr marL="285750" indent="-285750">
                <a:buFont typeface="Wingdings" pitchFamily="2" charset="2"/>
                <a:buChar char="Ø"/>
              </a:pPr>
              <a:r>
                <a:rPr lang="en-US" sz="1400" dirty="0">
                  <a:solidFill>
                    <a:schemeClr val="tx1"/>
                  </a:solidFill>
                </a:rPr>
                <a:t>Laser </a:t>
              </a:r>
              <a:r>
                <a:rPr lang="en-US" sz="1400" dirty="0" err="1">
                  <a:solidFill>
                    <a:schemeClr val="tx1"/>
                  </a:solidFill>
                </a:rPr>
                <a:t>Guidestar</a:t>
              </a:r>
              <a:endParaRPr lang="en-US" sz="1400" dirty="0">
                <a:solidFill>
                  <a:schemeClr val="tx1"/>
                </a:solidFill>
              </a:endParaRPr>
            </a:p>
          </p:txBody>
        </p:sp>
        <p:sp>
          <p:nvSpPr>
            <p:cNvPr id="15" name="TextBox 14">
              <a:extLst>
                <a:ext uri="{FF2B5EF4-FFF2-40B4-BE49-F238E27FC236}">
                  <a16:creationId xmlns:a16="http://schemas.microsoft.com/office/drawing/2014/main" id="{9B3D81E3-16D8-19A8-9EF2-36F750C6A71E}"/>
                </a:ext>
              </a:extLst>
            </p:cNvPr>
            <p:cNvSpPr txBox="1"/>
            <p:nvPr/>
          </p:nvSpPr>
          <p:spPr>
            <a:xfrm>
              <a:off x="8641824" y="1418263"/>
              <a:ext cx="2567353" cy="317384"/>
            </a:xfrm>
            <a:prstGeom prst="rect">
              <a:avLst/>
            </a:prstGeom>
            <a:noFill/>
          </p:spPr>
          <p:txBody>
            <a:bodyPr wrap="square" rtlCol="0">
              <a:spAutoFit/>
            </a:bodyPr>
            <a:lstStyle/>
            <a:p>
              <a:pPr algn="ctr"/>
              <a:r>
                <a:rPr lang="en-US" sz="1600" dirty="0"/>
                <a:t>Partnerships</a:t>
              </a:r>
            </a:p>
          </p:txBody>
        </p:sp>
        <p:sp>
          <p:nvSpPr>
            <p:cNvPr id="18" name="TextBox 17">
              <a:extLst>
                <a:ext uri="{FF2B5EF4-FFF2-40B4-BE49-F238E27FC236}">
                  <a16:creationId xmlns:a16="http://schemas.microsoft.com/office/drawing/2014/main" id="{D3AC0C7E-112E-B9D4-33D2-68EE629D2235}"/>
                </a:ext>
              </a:extLst>
            </p:cNvPr>
            <p:cNvSpPr txBox="1"/>
            <p:nvPr/>
          </p:nvSpPr>
          <p:spPr>
            <a:xfrm>
              <a:off x="8587318" y="5877977"/>
              <a:ext cx="2567353" cy="320006"/>
            </a:xfrm>
            <a:prstGeom prst="rect">
              <a:avLst/>
            </a:prstGeom>
            <a:noFill/>
          </p:spPr>
          <p:txBody>
            <a:bodyPr wrap="square" rtlCol="0">
              <a:spAutoFit/>
            </a:bodyPr>
            <a:lstStyle/>
            <a:p>
              <a:pPr algn="ctr"/>
              <a:r>
                <a:rPr lang="en-US" sz="1600" dirty="0"/>
                <a:t>Qty: 14</a:t>
              </a:r>
            </a:p>
          </p:txBody>
        </p:sp>
      </p:grpSp>
      <p:sp>
        <p:nvSpPr>
          <p:cNvPr id="7" name="Rectangle: Rounded Corners 6">
            <a:extLst>
              <a:ext uri="{FF2B5EF4-FFF2-40B4-BE49-F238E27FC236}">
                <a16:creationId xmlns:a16="http://schemas.microsoft.com/office/drawing/2014/main" id="{0A8D8F79-E68D-4E40-832E-BED64B31ED19}"/>
              </a:ext>
            </a:extLst>
          </p:cNvPr>
          <p:cNvSpPr/>
          <p:nvPr/>
        </p:nvSpPr>
        <p:spPr>
          <a:xfrm>
            <a:off x="7018143" y="3345601"/>
            <a:ext cx="4981244" cy="2088648"/>
          </a:xfrm>
          <a:prstGeom prst="roundRect">
            <a:avLst>
              <a:gd name="adj" fmla="val 21015"/>
            </a:avLst>
          </a:prstGeom>
          <a:solidFill>
            <a:srgbClr val="FF0000">
              <a:alpha val="1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OGA/</a:t>
            </a:r>
          </a:p>
          <a:p>
            <a:pPr algn="r"/>
            <a:r>
              <a:rPr lang="en-US" dirty="0">
                <a:solidFill>
                  <a:schemeClr val="tx1"/>
                </a:solidFill>
              </a:rPr>
              <a:t>University</a:t>
            </a:r>
          </a:p>
        </p:txBody>
      </p:sp>
      <p:sp>
        <p:nvSpPr>
          <p:cNvPr id="19" name="Rectangle: Rounded Corners 18">
            <a:extLst>
              <a:ext uri="{FF2B5EF4-FFF2-40B4-BE49-F238E27FC236}">
                <a16:creationId xmlns:a16="http://schemas.microsoft.com/office/drawing/2014/main" id="{E91ABA43-9EAA-4C2A-8F62-34E118A317C4}"/>
              </a:ext>
            </a:extLst>
          </p:cNvPr>
          <p:cNvSpPr/>
          <p:nvPr/>
        </p:nvSpPr>
        <p:spPr>
          <a:xfrm>
            <a:off x="136182" y="1603454"/>
            <a:ext cx="6768663" cy="3904363"/>
          </a:xfrm>
          <a:prstGeom prst="roundRect">
            <a:avLst>
              <a:gd name="adj" fmla="val 11813"/>
            </a:avLst>
          </a:prstGeom>
          <a:solidFill>
            <a:srgbClr val="00B050">
              <a:alpha val="1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NASA</a:t>
            </a:r>
          </a:p>
          <a:p>
            <a:r>
              <a:rPr lang="en-US" dirty="0">
                <a:solidFill>
                  <a:schemeClr val="tx1"/>
                </a:solidFill>
              </a:rPr>
              <a:t>&amp;</a:t>
            </a:r>
          </a:p>
          <a:p>
            <a:r>
              <a:rPr lang="en-US" dirty="0">
                <a:solidFill>
                  <a:schemeClr val="tx1"/>
                </a:solidFill>
              </a:rPr>
              <a:t>Co-I</a:t>
            </a:r>
          </a:p>
        </p:txBody>
      </p:sp>
      <p:sp>
        <p:nvSpPr>
          <p:cNvPr id="20" name="Rectangle: Rounded Corners 6">
            <a:extLst>
              <a:ext uri="{FF2B5EF4-FFF2-40B4-BE49-F238E27FC236}">
                <a16:creationId xmlns:a16="http://schemas.microsoft.com/office/drawing/2014/main" id="{490BE34F-3310-8683-3317-D90979FA018A}"/>
              </a:ext>
            </a:extLst>
          </p:cNvPr>
          <p:cNvSpPr/>
          <p:nvPr/>
        </p:nvSpPr>
        <p:spPr>
          <a:xfrm>
            <a:off x="6987881" y="1583028"/>
            <a:ext cx="4981244" cy="1641860"/>
          </a:xfrm>
          <a:prstGeom prst="roundRect">
            <a:avLst>
              <a:gd name="adj" fmla="val 21015"/>
            </a:avLst>
          </a:prstGeom>
          <a:solidFill>
            <a:schemeClr val="accent4">
              <a:lumMod val="40000"/>
              <a:lumOff val="60000"/>
              <a:alpha val="14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Commercial</a:t>
            </a:r>
          </a:p>
        </p:txBody>
      </p:sp>
      <p:sp>
        <p:nvSpPr>
          <p:cNvPr id="22" name="Rounded Rectangle 21">
            <a:extLst>
              <a:ext uri="{FF2B5EF4-FFF2-40B4-BE49-F238E27FC236}">
                <a16:creationId xmlns:a16="http://schemas.microsoft.com/office/drawing/2014/main" id="{7AE70237-BAB7-BE78-199E-3059DAD57795}"/>
              </a:ext>
            </a:extLst>
          </p:cNvPr>
          <p:cNvSpPr/>
          <p:nvPr/>
        </p:nvSpPr>
        <p:spPr>
          <a:xfrm>
            <a:off x="3530257" y="6280954"/>
            <a:ext cx="3714482" cy="39073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Total Experiment Quantity: 45</a:t>
            </a:r>
          </a:p>
        </p:txBody>
      </p:sp>
      <p:sp>
        <p:nvSpPr>
          <p:cNvPr id="26" name="Slide Number Placeholder 5">
            <a:extLst>
              <a:ext uri="{FF2B5EF4-FFF2-40B4-BE49-F238E27FC236}">
                <a16:creationId xmlns:a16="http://schemas.microsoft.com/office/drawing/2014/main" id="{FDA37072-E47B-EE44-B01F-6D94BA5FEA1D}"/>
              </a:ext>
            </a:extLst>
          </p:cNvPr>
          <p:cNvSpPr>
            <a:spLocks noGrp="1"/>
          </p:cNvSpPr>
          <p:nvPr>
            <p:ph type="sldNum" sz="quarter" idx="12"/>
          </p:nvPr>
        </p:nvSpPr>
        <p:spPr>
          <a:xfrm>
            <a:off x="9448800" y="6403667"/>
            <a:ext cx="2743200" cy="365125"/>
          </a:xfrm>
        </p:spPr>
        <p:txBody>
          <a:bodyPr/>
          <a:lstStyle/>
          <a:p>
            <a:pPr defTabSz="685800"/>
            <a:fld id="{69A0ACF5-37AE-4D46-A10E-A532F7FD3110}" type="slidenum">
              <a:rPr lang="en-US" smtClean="0">
                <a:solidFill>
                  <a:prstClr val="black">
                    <a:tint val="75000"/>
                  </a:prstClr>
                </a:solidFill>
              </a:rPr>
              <a:pPr defTabSz="685800"/>
              <a:t>11</a:t>
            </a:fld>
            <a:endParaRPr lang="en-US" dirty="0">
              <a:solidFill>
                <a:prstClr val="black">
                  <a:tint val="75000"/>
                </a:prstClr>
              </a:solidFill>
            </a:endParaRPr>
          </a:p>
        </p:txBody>
      </p:sp>
    </p:spTree>
    <p:extLst>
      <p:ext uri="{BB962C8B-B14F-4D97-AF65-F5344CB8AC3E}">
        <p14:creationId xmlns:p14="http://schemas.microsoft.com/office/powerpoint/2010/main" val="128249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8165" y="126125"/>
            <a:ext cx="10540229" cy="704192"/>
          </a:xfrm>
        </p:spPr>
        <p:txBody>
          <a:bodyPr>
            <a:normAutofit/>
          </a:bodyPr>
          <a:lstStyle/>
          <a:p>
            <a:r>
              <a:rPr lang="en-US" dirty="0"/>
              <a:t>LCRD Experiment Status</a:t>
            </a:r>
          </a:p>
        </p:txBody>
      </p:sp>
      <p:sp>
        <p:nvSpPr>
          <p:cNvPr id="6" name="Content Placeholder 5"/>
          <p:cNvSpPr>
            <a:spLocks noGrp="1"/>
          </p:cNvSpPr>
          <p:nvPr>
            <p:ph idx="1"/>
          </p:nvPr>
        </p:nvSpPr>
        <p:spPr>
          <a:xfrm>
            <a:off x="168166" y="1080871"/>
            <a:ext cx="11796152" cy="5136438"/>
          </a:xfrm>
        </p:spPr>
        <p:txBody>
          <a:bodyPr>
            <a:noAutofit/>
          </a:bodyPr>
          <a:lstStyle/>
          <a:p>
            <a:pPr marL="0" indent="0">
              <a:lnSpc>
                <a:spcPct val="100000"/>
              </a:lnSpc>
              <a:spcBef>
                <a:spcPts val="600"/>
              </a:spcBef>
              <a:buNone/>
            </a:pPr>
            <a:r>
              <a:rPr lang="en-US" sz="2400" b="1" dirty="0">
                <a:solidFill>
                  <a:schemeClr val="tx1"/>
                </a:solidFill>
              </a:rPr>
              <a:t>Current Status: The 2-year LCRD experiment program began on June 10, 2022</a:t>
            </a:r>
            <a:endParaRPr lang="en-US" sz="2000" dirty="0">
              <a:solidFill>
                <a:schemeClr val="tx1"/>
              </a:solidFill>
            </a:endParaRPr>
          </a:p>
          <a:p>
            <a:pPr>
              <a:lnSpc>
                <a:spcPct val="100000"/>
              </a:lnSpc>
              <a:spcBef>
                <a:spcPts val="600"/>
              </a:spcBef>
            </a:pPr>
            <a:r>
              <a:rPr lang="en-US" sz="2000" dirty="0"/>
              <a:t>Running optical comm experiments 4 - 5 days per week</a:t>
            </a:r>
            <a:endParaRPr lang="en-US" sz="2000" dirty="0">
              <a:solidFill>
                <a:schemeClr val="tx1"/>
              </a:solidFill>
            </a:endParaRPr>
          </a:p>
          <a:p>
            <a:pPr>
              <a:lnSpc>
                <a:spcPct val="100000"/>
              </a:lnSpc>
              <a:spcBef>
                <a:spcPts val="600"/>
              </a:spcBef>
            </a:pPr>
            <a:r>
              <a:rPr lang="en-US" sz="2000" dirty="0">
                <a:solidFill>
                  <a:schemeClr val="tx1"/>
                </a:solidFill>
              </a:rPr>
              <a:t>Current experiments include communications performance in presence of the atmosphere and optical data service loopback and relay tests utilizing OGS1 (Wrightwood, CA), OGS2 (Haleakala, HI) and the RF groun</a:t>
            </a:r>
            <a:r>
              <a:rPr lang="en-US" sz="2000" dirty="0"/>
              <a:t>d station (White Sands, NM)</a:t>
            </a:r>
          </a:p>
          <a:p>
            <a:pPr>
              <a:lnSpc>
                <a:spcPct val="100000"/>
              </a:lnSpc>
              <a:spcBef>
                <a:spcPts val="600"/>
              </a:spcBef>
            </a:pPr>
            <a:r>
              <a:rPr lang="en-US" sz="2000" dirty="0"/>
              <a:t>Upcoming experiments include Delay/Disruption Tolerant Networking (DTN), Orbit Determination aided by optical communications beam, and Low Earth orbit (LEO) terminal communications</a:t>
            </a:r>
          </a:p>
          <a:p>
            <a:pPr>
              <a:lnSpc>
                <a:spcPct val="100000"/>
              </a:lnSpc>
              <a:spcBef>
                <a:spcPts val="600"/>
              </a:spcBef>
            </a:pPr>
            <a:r>
              <a:rPr lang="en-US" sz="2000" b="1" dirty="0"/>
              <a:t>Accepting proposals from guest experimenters!</a:t>
            </a:r>
            <a:endParaRPr lang="en-US" sz="1400" b="1" dirty="0">
              <a:solidFill>
                <a:schemeClr val="tx1"/>
              </a:solidFill>
            </a:endParaRPr>
          </a:p>
        </p:txBody>
      </p:sp>
      <p:sp>
        <p:nvSpPr>
          <p:cNvPr id="2" name="Slide Number Placeholder 5">
            <a:extLst>
              <a:ext uri="{FF2B5EF4-FFF2-40B4-BE49-F238E27FC236}">
                <a16:creationId xmlns:a16="http://schemas.microsoft.com/office/drawing/2014/main" id="{F24F802E-A41E-70FC-9689-9E7D04983958}"/>
              </a:ext>
            </a:extLst>
          </p:cNvPr>
          <p:cNvSpPr>
            <a:spLocks noGrp="1"/>
          </p:cNvSpPr>
          <p:nvPr>
            <p:ph type="sldNum" sz="quarter" idx="12"/>
          </p:nvPr>
        </p:nvSpPr>
        <p:spPr>
          <a:xfrm>
            <a:off x="9448800" y="6403667"/>
            <a:ext cx="2743200" cy="365125"/>
          </a:xfrm>
        </p:spPr>
        <p:txBody>
          <a:bodyPr/>
          <a:lstStyle/>
          <a:p>
            <a:pPr defTabSz="685800"/>
            <a:fld id="{69A0ACF5-37AE-4D46-A10E-A532F7FD3110}" type="slidenum">
              <a:rPr lang="en-US" smtClean="0">
                <a:solidFill>
                  <a:prstClr val="black">
                    <a:tint val="75000"/>
                  </a:prstClr>
                </a:solidFill>
              </a:rPr>
              <a:pPr defTabSz="685800"/>
              <a:t>12</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29701E50-8154-779E-0C8B-AA273823FD53}"/>
              </a:ext>
            </a:extLst>
          </p:cNvPr>
          <p:cNvSpPr txBox="1"/>
          <p:nvPr/>
        </p:nvSpPr>
        <p:spPr>
          <a:xfrm>
            <a:off x="3459170" y="4170718"/>
            <a:ext cx="5508434" cy="369332"/>
          </a:xfrm>
          <a:prstGeom prst="rect">
            <a:avLst/>
          </a:prstGeom>
          <a:noFill/>
          <a:ln>
            <a:solidFill>
              <a:schemeClr val="accent1"/>
            </a:solidFill>
          </a:ln>
        </p:spPr>
        <p:txBody>
          <a:bodyPr wrap="square" rtlCol="0">
            <a:spAutoFit/>
          </a:bodyPr>
          <a:lstStyle/>
          <a:p>
            <a:pPr algn="ctr"/>
            <a:r>
              <a:rPr lang="en-US" dirty="0"/>
              <a:t>https://</a:t>
            </a:r>
            <a:r>
              <a:rPr lang="en-US" dirty="0" err="1"/>
              <a:t>esc.gsfc.nasa.gov</a:t>
            </a:r>
            <a:r>
              <a:rPr lang="en-US" dirty="0"/>
              <a:t>/projects/LCRD</a:t>
            </a:r>
          </a:p>
        </p:txBody>
      </p:sp>
    </p:spTree>
    <p:extLst>
      <p:ext uri="{BB962C8B-B14F-4D97-AF65-F5344CB8AC3E}">
        <p14:creationId xmlns:p14="http://schemas.microsoft.com/office/powerpoint/2010/main" val="80476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LCRD Mission Overview &amp; Architecture</a:t>
            </a:r>
          </a:p>
          <a:p>
            <a:r>
              <a:rPr lang="en-US" dirty="0"/>
              <a:t>LCRD Development &amp; Activation Summary</a:t>
            </a:r>
          </a:p>
          <a:p>
            <a:r>
              <a:rPr lang="en-US" dirty="0"/>
              <a:t>LCRD Experiment Program Overview</a:t>
            </a:r>
          </a:p>
          <a:p>
            <a:r>
              <a:rPr lang="en-US" dirty="0"/>
              <a:t>LCRD Experiment Portfolio</a:t>
            </a:r>
          </a:p>
          <a:p>
            <a:r>
              <a:rPr lang="en-US" dirty="0"/>
              <a:t>LCRD Current Status</a:t>
            </a:r>
          </a:p>
        </p:txBody>
      </p:sp>
      <p:sp>
        <p:nvSpPr>
          <p:cNvPr id="6" name="Slide Number Placeholder 5"/>
          <p:cNvSpPr>
            <a:spLocks noGrp="1"/>
          </p:cNvSpPr>
          <p:nvPr>
            <p:ph type="sldNum" sz="quarter" idx="12"/>
          </p:nvPr>
        </p:nvSpPr>
        <p:spPr>
          <a:xfrm>
            <a:off x="9448800" y="6403667"/>
            <a:ext cx="2743200" cy="365125"/>
          </a:xfrm>
        </p:spPr>
        <p:txBody>
          <a:bodyPr/>
          <a:lstStyle/>
          <a:p>
            <a:pPr defTabSz="685800"/>
            <a:fld id="{69A0ACF5-37AE-4D46-A10E-A532F7FD3110}" type="slidenum">
              <a:rPr lang="en-US" smtClean="0">
                <a:solidFill>
                  <a:prstClr val="black">
                    <a:tint val="75000"/>
                  </a:prstClr>
                </a:solidFill>
              </a:rPr>
              <a:pPr defTabSz="685800"/>
              <a:t>2</a:t>
            </a:fld>
            <a:endParaRPr lang="en-US" dirty="0">
              <a:solidFill>
                <a:prstClr val="black">
                  <a:tint val="75000"/>
                </a:prstClr>
              </a:solidFill>
            </a:endParaRPr>
          </a:p>
        </p:txBody>
      </p:sp>
    </p:spTree>
    <p:extLst>
      <p:ext uri="{BB962C8B-B14F-4D97-AF65-F5344CB8AC3E}">
        <p14:creationId xmlns:p14="http://schemas.microsoft.com/office/powerpoint/2010/main" val="391802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70165" y="1096611"/>
            <a:ext cx="8308352" cy="4988882"/>
          </a:xfrm>
          <a:prstGeom prst="rect">
            <a:avLst/>
          </a:prstGeom>
        </p:spPr>
        <p:txBody>
          <a:bodyPr vert="horz" wrap="square" lIns="0" tIns="12065" rIns="0" bIns="0" rtlCol="0">
            <a:noAutofit/>
          </a:bodyPr>
          <a:lstStyle/>
          <a:p>
            <a:pPr marL="12700" marR="0" lvl="0" indent="0" algn="l" defTabSz="914400" rtl="0" eaLnBrk="1" fontAlgn="auto" latinLnBrk="0" hangingPunct="1">
              <a:spcBef>
                <a:spcPts val="600"/>
              </a:spcBef>
              <a:spcAft>
                <a:spcPts val="0"/>
              </a:spcAft>
              <a:buClrTx/>
              <a:buSzTx/>
              <a:buFontTx/>
              <a:buNone/>
              <a:tabLst/>
              <a:defRPr/>
            </a:pPr>
            <a:r>
              <a:rPr kumimoji="0" sz="2000" b="1" i="0" strike="noStrike" kern="1200" cap="none" spc="-10" normalizeH="0" baseline="0" noProof="0" dirty="0">
                <a:ln>
                  <a:noFill/>
                </a:ln>
                <a:solidFill>
                  <a:prstClr val="black"/>
                </a:solidFill>
                <a:effectLst/>
                <a:uLnTx/>
                <a:uFill>
                  <a:solidFill>
                    <a:srgbClr val="000000"/>
                  </a:solidFill>
                </a:uFill>
                <a:ea typeface="+mn-ea"/>
                <a:cs typeface="Calibri"/>
              </a:rPr>
              <a:t>Demo</a:t>
            </a:r>
            <a:r>
              <a:rPr kumimoji="0" sz="2000" b="1" i="0" strike="noStrike" kern="1200" cap="none" spc="0" normalizeH="0" baseline="0" noProof="0" dirty="0">
                <a:ln>
                  <a:noFill/>
                </a:ln>
                <a:solidFill>
                  <a:prstClr val="black"/>
                </a:solidFill>
                <a:effectLst/>
                <a:uLnTx/>
                <a:uFill>
                  <a:solidFill>
                    <a:srgbClr val="000000"/>
                  </a:solidFill>
                </a:uFill>
                <a:ea typeface="+mn-ea"/>
                <a:cs typeface="Calibri"/>
              </a:rPr>
              <a:t> </a:t>
            </a:r>
            <a:r>
              <a:rPr kumimoji="0" sz="2000" b="1" i="0" strike="noStrike" kern="1200" cap="none" spc="-5" normalizeH="0" baseline="0" noProof="0" dirty="0">
                <a:ln>
                  <a:noFill/>
                </a:ln>
                <a:solidFill>
                  <a:prstClr val="black"/>
                </a:solidFill>
                <a:effectLst/>
                <a:uLnTx/>
                <a:uFill>
                  <a:solidFill>
                    <a:srgbClr val="000000"/>
                  </a:solidFill>
                </a:uFill>
                <a:ea typeface="+mn-ea"/>
                <a:cs typeface="Calibri"/>
              </a:rPr>
              <a:t>Description</a:t>
            </a:r>
            <a:r>
              <a:rPr kumimoji="0" sz="2000" b="1" i="0" strike="noStrike" kern="1200" cap="none" spc="-5" normalizeH="0" baseline="0" noProof="0" dirty="0">
                <a:ln>
                  <a:noFill/>
                </a:ln>
                <a:solidFill>
                  <a:prstClr val="black"/>
                </a:solidFill>
                <a:effectLst/>
                <a:uLnTx/>
                <a:uFillTx/>
                <a:ea typeface="+mn-ea"/>
                <a:cs typeface="Calibri"/>
              </a:rPr>
              <a:t>:</a:t>
            </a:r>
            <a:endParaRPr kumimoji="0" sz="2000" b="1" i="0" strike="noStrike" kern="1200" cap="none" spc="0" normalizeH="0" baseline="0" noProof="0" dirty="0">
              <a:ln>
                <a:noFill/>
              </a:ln>
              <a:solidFill>
                <a:prstClr val="black"/>
              </a:solidFill>
              <a:effectLst/>
              <a:uLnTx/>
              <a:uFillTx/>
              <a:ea typeface="+mn-ea"/>
              <a:cs typeface="Calibri"/>
            </a:endParaRPr>
          </a:p>
          <a:p>
            <a:pPr marL="298450" marR="26924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US" i="0" strike="noStrike" kern="1200" cap="none" spc="0" normalizeH="0" baseline="0" noProof="0" dirty="0">
                <a:ln>
                  <a:noFill/>
                </a:ln>
                <a:solidFill>
                  <a:prstClr val="black"/>
                </a:solidFill>
                <a:effectLst/>
                <a:uLnTx/>
                <a:uFillTx/>
                <a:ea typeface="+mn-ea"/>
                <a:cs typeface="Calibri"/>
              </a:rPr>
              <a:t>A minimum two-year flight demonstration (goal of five years) to advance optical communications technology toward infusion into deep-space and near-Earth operational systems while growing the capabilities of industry sources</a:t>
            </a:r>
            <a:r>
              <a:rPr kumimoji="0" i="0" strike="noStrike" kern="1200" cap="none" spc="-5" normalizeH="0" baseline="0" noProof="0" dirty="0">
                <a:ln>
                  <a:noFill/>
                </a:ln>
                <a:solidFill>
                  <a:prstClr val="black"/>
                </a:solidFill>
                <a:effectLst/>
                <a:uLnTx/>
                <a:uFillTx/>
                <a:ea typeface="+mn-ea"/>
                <a:cs typeface="Calibri"/>
              </a:rPr>
              <a:t>.</a:t>
            </a:r>
            <a:endParaRPr kumimoji="0" i="0" strike="noStrike" kern="1200" cap="none" spc="0" normalizeH="0" baseline="0" noProof="0" dirty="0">
              <a:ln>
                <a:noFill/>
              </a:ln>
              <a:solidFill>
                <a:prstClr val="black"/>
              </a:solidFill>
              <a:effectLst/>
              <a:uLnTx/>
              <a:uFillTx/>
              <a:ea typeface="+mn-ea"/>
              <a:cs typeface="Calibri"/>
            </a:endParaRPr>
          </a:p>
          <a:p>
            <a:pPr marL="12700" marR="0" lvl="0" indent="0" algn="l" defTabSz="914400" rtl="0" eaLnBrk="1" fontAlgn="auto" latinLnBrk="0" hangingPunct="1">
              <a:spcBef>
                <a:spcPts val="600"/>
              </a:spcBef>
              <a:spcAft>
                <a:spcPts val="0"/>
              </a:spcAft>
              <a:buClrTx/>
              <a:buSzTx/>
              <a:buFontTx/>
              <a:buNone/>
              <a:tabLst/>
              <a:defRPr/>
            </a:pPr>
            <a:r>
              <a:rPr kumimoji="0" sz="2000" b="1" i="0" strike="noStrike" kern="1200" cap="none" spc="-10" normalizeH="0" baseline="0" noProof="0" dirty="0">
                <a:ln>
                  <a:noFill/>
                </a:ln>
                <a:solidFill>
                  <a:prstClr val="black"/>
                </a:solidFill>
                <a:effectLst/>
                <a:uLnTx/>
                <a:uFill>
                  <a:solidFill>
                    <a:srgbClr val="000000"/>
                  </a:solidFill>
                </a:uFill>
                <a:ea typeface="+mn-ea"/>
                <a:cs typeface="Calibri"/>
              </a:rPr>
              <a:t>Objectives</a:t>
            </a:r>
            <a:r>
              <a:rPr kumimoji="0" sz="2000" b="1" i="0" strike="noStrike" kern="1200" cap="none" spc="-10" normalizeH="0" baseline="0" noProof="0" dirty="0">
                <a:ln>
                  <a:noFill/>
                </a:ln>
                <a:solidFill>
                  <a:prstClr val="black"/>
                </a:solidFill>
                <a:effectLst/>
                <a:uLnTx/>
                <a:uFillTx/>
                <a:ea typeface="+mn-ea"/>
                <a:cs typeface="Calibri"/>
              </a:rPr>
              <a:t>:</a:t>
            </a:r>
            <a:endParaRPr kumimoji="0" sz="2000" b="1" i="0" strike="noStrike" kern="1200" cap="none" spc="0" normalizeH="0" baseline="0" noProof="0" dirty="0">
              <a:ln>
                <a:noFill/>
              </a:ln>
              <a:solidFill>
                <a:prstClr val="black"/>
              </a:solidFill>
              <a:effectLst/>
              <a:uLnTx/>
              <a:uFillTx/>
              <a:ea typeface="+mn-ea"/>
              <a:cs typeface="Calibri"/>
            </a:endParaRPr>
          </a:p>
          <a:p>
            <a:pPr marL="413385" marR="288290" lvl="0" indent="-342900" algn="l" defTabSz="914400" rtl="0" eaLnBrk="1" fontAlgn="auto" latinLnBrk="0" hangingPunct="1">
              <a:spcBef>
                <a:spcPts val="600"/>
              </a:spcBef>
              <a:spcAft>
                <a:spcPts val="0"/>
              </a:spcAft>
              <a:buClrTx/>
              <a:buSzTx/>
              <a:buFont typeface="Arial" panose="020B0604020202020204" pitchFamily="34" charset="0"/>
              <a:buChar char="•"/>
              <a:tabLst>
                <a:tab pos="184150" algn="l"/>
              </a:tabLst>
              <a:defRPr/>
            </a:pPr>
            <a:r>
              <a:rPr kumimoji="0" lang="en-US" i="0" strike="noStrike" kern="1200" cap="none" spc="-10" normalizeH="0" baseline="0" noProof="0" dirty="0">
                <a:ln>
                  <a:noFill/>
                </a:ln>
                <a:solidFill>
                  <a:prstClr val="black"/>
                </a:solidFill>
                <a:effectLst/>
                <a:uLnTx/>
                <a:uFillTx/>
                <a:ea typeface="+mn-ea"/>
                <a:cs typeface="Calibri"/>
              </a:rPr>
              <a:t>Demonstrate bidirectional optical communications between geosynchronous Earth orbit (GEO) and Earth</a:t>
            </a:r>
          </a:p>
          <a:p>
            <a:pPr marL="413385" marR="288290" lvl="0" indent="-342900" algn="l" defTabSz="914400" rtl="0" eaLnBrk="1" fontAlgn="auto" latinLnBrk="0" hangingPunct="1">
              <a:spcBef>
                <a:spcPts val="600"/>
              </a:spcBef>
              <a:spcAft>
                <a:spcPts val="0"/>
              </a:spcAft>
              <a:buClrTx/>
              <a:buSzTx/>
              <a:buFont typeface="Arial" panose="020B0604020202020204" pitchFamily="34" charset="0"/>
              <a:buChar char="•"/>
              <a:tabLst>
                <a:tab pos="184150" algn="l"/>
              </a:tabLst>
              <a:defRPr/>
            </a:pPr>
            <a:r>
              <a:rPr kumimoji="0" lang="en-US" i="0" strike="noStrike" kern="1200" cap="none" spc="-10" normalizeH="0" baseline="0" noProof="0" dirty="0">
                <a:ln>
                  <a:noFill/>
                </a:ln>
                <a:solidFill>
                  <a:prstClr val="black"/>
                </a:solidFill>
                <a:effectLst/>
                <a:uLnTx/>
                <a:uFillTx/>
                <a:ea typeface="+mn-ea"/>
                <a:cs typeface="Calibri"/>
              </a:rPr>
              <a:t>Measure and characterize the system performance over a variety of conditions</a:t>
            </a:r>
          </a:p>
          <a:p>
            <a:pPr marL="413385" marR="288290" lvl="0" indent="-342900" algn="l" defTabSz="914400" rtl="0" eaLnBrk="1" fontAlgn="auto" latinLnBrk="0" hangingPunct="1">
              <a:spcBef>
                <a:spcPts val="600"/>
              </a:spcBef>
              <a:spcAft>
                <a:spcPts val="0"/>
              </a:spcAft>
              <a:buClrTx/>
              <a:buSzTx/>
              <a:buFont typeface="Arial" panose="020B0604020202020204" pitchFamily="34" charset="0"/>
              <a:buChar char="•"/>
              <a:tabLst>
                <a:tab pos="184150" algn="l"/>
              </a:tabLst>
              <a:defRPr/>
            </a:pPr>
            <a:r>
              <a:rPr kumimoji="0" lang="en-US" i="0" strike="noStrike" kern="1200" cap="none" spc="-10" normalizeH="0" baseline="0" noProof="0" dirty="0">
                <a:ln>
                  <a:noFill/>
                </a:ln>
                <a:solidFill>
                  <a:prstClr val="black"/>
                </a:solidFill>
                <a:effectLst/>
                <a:uLnTx/>
                <a:uFillTx/>
                <a:ea typeface="+mn-ea"/>
                <a:cs typeface="Calibri"/>
              </a:rPr>
              <a:t>Develop operational procedures and assess applicability for future missions</a:t>
            </a:r>
          </a:p>
          <a:p>
            <a:pPr marL="413385" marR="288290" lvl="0" indent="-342900" algn="l" defTabSz="914400" rtl="0" eaLnBrk="1" fontAlgn="auto" latinLnBrk="0" hangingPunct="1">
              <a:spcBef>
                <a:spcPts val="600"/>
              </a:spcBef>
              <a:spcAft>
                <a:spcPts val="0"/>
              </a:spcAft>
              <a:buClrTx/>
              <a:buSzTx/>
              <a:buFont typeface="Arial" panose="020B0604020202020204" pitchFamily="34" charset="0"/>
              <a:buChar char="•"/>
              <a:tabLst>
                <a:tab pos="184150" algn="l"/>
              </a:tabLst>
              <a:defRPr/>
            </a:pPr>
            <a:r>
              <a:rPr kumimoji="0" lang="en-US" i="0" strike="noStrike" kern="1200" cap="none" spc="-10" normalizeH="0" baseline="0" noProof="0" dirty="0">
                <a:ln>
                  <a:noFill/>
                </a:ln>
                <a:solidFill>
                  <a:prstClr val="black"/>
                </a:solidFill>
                <a:effectLst/>
                <a:uLnTx/>
                <a:uFillTx/>
                <a:ea typeface="+mn-ea"/>
                <a:cs typeface="Calibri"/>
              </a:rPr>
              <a:t>Provide an on-orbit capability for test and demonstration of standards for optical relay communications</a:t>
            </a:r>
          </a:p>
          <a:p>
            <a:pPr marL="70485" marR="0" lvl="0" indent="0" algn="l" defTabSz="914400" rtl="0" eaLnBrk="1" fontAlgn="auto" latinLnBrk="0" hangingPunct="1">
              <a:spcBef>
                <a:spcPts val="600"/>
              </a:spcBef>
              <a:spcAft>
                <a:spcPts val="0"/>
              </a:spcAft>
              <a:buClrTx/>
              <a:buSzTx/>
              <a:buFontTx/>
              <a:buNone/>
              <a:tabLst/>
              <a:defRPr/>
            </a:pPr>
            <a:r>
              <a:rPr kumimoji="0" sz="2000" b="1" i="0" strike="noStrike" kern="1200" cap="none" spc="-10" normalizeH="0" baseline="0" noProof="0" dirty="0">
                <a:ln>
                  <a:noFill/>
                </a:ln>
                <a:solidFill>
                  <a:prstClr val="black"/>
                </a:solidFill>
                <a:effectLst/>
                <a:uLnTx/>
                <a:uFill>
                  <a:solidFill>
                    <a:srgbClr val="000000"/>
                  </a:solidFill>
                </a:uFill>
                <a:ea typeface="+mn-ea"/>
                <a:cs typeface="Calibri"/>
              </a:rPr>
              <a:t>Anticipated</a:t>
            </a:r>
            <a:r>
              <a:rPr kumimoji="0" sz="2000" b="1" i="0" strike="noStrike" kern="1200" cap="none" spc="-5" normalizeH="0" baseline="0" noProof="0" dirty="0">
                <a:ln>
                  <a:noFill/>
                </a:ln>
                <a:solidFill>
                  <a:prstClr val="black"/>
                </a:solidFill>
                <a:effectLst/>
                <a:uLnTx/>
                <a:uFill>
                  <a:solidFill>
                    <a:srgbClr val="000000"/>
                  </a:solidFill>
                </a:uFill>
                <a:ea typeface="+mn-ea"/>
                <a:cs typeface="Calibri"/>
              </a:rPr>
              <a:t> </a:t>
            </a:r>
            <a:r>
              <a:rPr kumimoji="0" sz="2000" b="1" i="0" strike="noStrike" kern="1200" cap="none" spc="-10" normalizeH="0" baseline="0" noProof="0" dirty="0">
                <a:ln>
                  <a:noFill/>
                </a:ln>
                <a:solidFill>
                  <a:prstClr val="black"/>
                </a:solidFill>
                <a:effectLst/>
                <a:uLnTx/>
                <a:uFill>
                  <a:solidFill>
                    <a:srgbClr val="000000"/>
                  </a:solidFill>
                </a:uFill>
                <a:ea typeface="+mn-ea"/>
                <a:cs typeface="Calibri"/>
              </a:rPr>
              <a:t>Benefits:</a:t>
            </a:r>
            <a:endParaRPr kumimoji="0" sz="2000" b="1" i="0" strike="noStrike" kern="1200" cap="none" spc="0" normalizeH="0" baseline="0" noProof="0" dirty="0">
              <a:ln>
                <a:noFill/>
              </a:ln>
              <a:solidFill>
                <a:prstClr val="black"/>
              </a:solidFill>
              <a:effectLst/>
              <a:uLnTx/>
              <a:uFillTx/>
              <a:ea typeface="+mn-ea"/>
              <a:cs typeface="Calibri"/>
            </a:endParaRPr>
          </a:p>
          <a:p>
            <a:pPr marL="413385" marR="516255" lvl="0" indent="-342900" algn="l" defTabSz="914400" rtl="0" eaLnBrk="1" fontAlgn="auto" latinLnBrk="0" hangingPunct="1">
              <a:spcBef>
                <a:spcPts val="600"/>
              </a:spcBef>
              <a:spcAft>
                <a:spcPts val="0"/>
              </a:spcAft>
              <a:buClrTx/>
              <a:buSzTx/>
              <a:buFont typeface="Arial" panose="020B0604020202020204" pitchFamily="34" charset="0"/>
              <a:buChar char="•"/>
              <a:tabLst>
                <a:tab pos="184150" algn="l"/>
              </a:tabLst>
              <a:defRPr/>
            </a:pPr>
            <a:r>
              <a:rPr kumimoji="0" lang="en-US" i="0" strike="noStrike" kern="1200" cap="none" spc="0" normalizeH="0" baseline="0" noProof="0" dirty="0">
                <a:ln>
                  <a:noFill/>
                </a:ln>
                <a:solidFill>
                  <a:prstClr val="black"/>
                </a:solidFill>
                <a:effectLst/>
                <a:uLnTx/>
                <a:uFillTx/>
                <a:ea typeface="+mn-ea"/>
                <a:cs typeface="Calibri"/>
              </a:rPr>
              <a:t>A reliable, capable and cost-effective optical communications technology for infusion into future operational systems</a:t>
            </a:r>
          </a:p>
        </p:txBody>
      </p:sp>
      <p:sp>
        <p:nvSpPr>
          <p:cNvPr id="6" name="Title 5">
            <a:extLst>
              <a:ext uri="{FF2B5EF4-FFF2-40B4-BE49-F238E27FC236}">
                <a16:creationId xmlns:a16="http://schemas.microsoft.com/office/drawing/2014/main" id="{71D260F3-0096-437F-BA8B-5EE71C0AD442}"/>
              </a:ext>
            </a:extLst>
          </p:cNvPr>
          <p:cNvSpPr>
            <a:spLocks noGrp="1"/>
          </p:cNvSpPr>
          <p:nvPr>
            <p:ph type="title" idx="4294967295"/>
          </p:nvPr>
        </p:nvSpPr>
        <p:spPr>
          <a:xfrm>
            <a:off x="103910" y="50800"/>
            <a:ext cx="7048500" cy="863600"/>
          </a:xfrm>
        </p:spPr>
        <p:txBody>
          <a:bodyPr>
            <a:normAutofit/>
          </a:bodyPr>
          <a:lstStyle/>
          <a:p>
            <a:r>
              <a:rPr lang="en-US" dirty="0"/>
              <a:t>LCRD Mission Overview</a:t>
            </a:r>
          </a:p>
        </p:txBody>
      </p:sp>
      <p:sp>
        <p:nvSpPr>
          <p:cNvPr id="11" name="TextBox 10">
            <a:extLst>
              <a:ext uri="{FF2B5EF4-FFF2-40B4-BE49-F238E27FC236}">
                <a16:creationId xmlns:a16="http://schemas.microsoft.com/office/drawing/2014/main" id="{D99D3794-08F5-4936-8032-5F920D3AFAA3}"/>
              </a:ext>
            </a:extLst>
          </p:cNvPr>
          <p:cNvSpPr txBox="1"/>
          <p:nvPr/>
        </p:nvSpPr>
        <p:spPr>
          <a:xfrm>
            <a:off x="533400" y="6367046"/>
            <a:ext cx="6019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Calibri"/>
                <a:ea typeface="+mn-ea"/>
                <a:cs typeface="+mn-cs"/>
              </a:rPr>
              <a:t>Photo credit: NASA &amp; GSFC Conceptual Image Lab</a:t>
            </a:r>
          </a:p>
        </p:txBody>
      </p:sp>
      <p:pic>
        <p:nvPicPr>
          <p:cNvPr id="25" name="Picture 24" descr="A picture containing outdoor, sky, parked, dome&#10;&#10;Description automatically generated">
            <a:extLst>
              <a:ext uri="{FF2B5EF4-FFF2-40B4-BE49-F238E27FC236}">
                <a16:creationId xmlns:a16="http://schemas.microsoft.com/office/drawing/2014/main" id="{9DC1F589-14AD-439A-8938-874C48175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4446" y="4681039"/>
            <a:ext cx="2524292" cy="1687089"/>
          </a:xfrm>
          <a:prstGeom prst="rect">
            <a:avLst/>
          </a:prstGeom>
        </p:spPr>
      </p:pic>
      <p:pic>
        <p:nvPicPr>
          <p:cNvPr id="21" name="Picture 20" descr="A picture containing sky, outdoor&#10;&#10;Description automatically generated">
            <a:extLst>
              <a:ext uri="{FF2B5EF4-FFF2-40B4-BE49-F238E27FC236}">
                <a16:creationId xmlns:a16="http://schemas.microsoft.com/office/drawing/2014/main" id="{200EFB62-53DE-408C-A081-96094F1133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2805" y="2391726"/>
            <a:ext cx="2595933" cy="1687090"/>
          </a:xfrm>
          <a:prstGeom prst="rect">
            <a:avLst/>
          </a:prstGeom>
        </p:spPr>
      </p:pic>
      <p:sp>
        <p:nvSpPr>
          <p:cNvPr id="27" name="TextBox 26">
            <a:extLst>
              <a:ext uri="{FF2B5EF4-FFF2-40B4-BE49-F238E27FC236}">
                <a16:creationId xmlns:a16="http://schemas.microsoft.com/office/drawing/2014/main" id="{C3846F90-807C-4B7A-94F6-F7EA508E61B0}"/>
              </a:ext>
            </a:extLst>
          </p:cNvPr>
          <p:cNvSpPr txBox="1"/>
          <p:nvPr/>
        </p:nvSpPr>
        <p:spPr>
          <a:xfrm>
            <a:off x="9375984" y="4078816"/>
            <a:ext cx="21895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Jet Propulsion Laboratory’s (JPL) Table Mountain Facility (OGS1)</a:t>
            </a:r>
          </a:p>
        </p:txBody>
      </p:sp>
      <p:sp>
        <p:nvSpPr>
          <p:cNvPr id="30" name="TextBox 29">
            <a:extLst>
              <a:ext uri="{FF2B5EF4-FFF2-40B4-BE49-F238E27FC236}">
                <a16:creationId xmlns:a16="http://schemas.microsoft.com/office/drawing/2014/main" id="{2135723A-096C-4F8A-ACE5-2A98B21BBCD6}"/>
              </a:ext>
            </a:extLst>
          </p:cNvPr>
          <p:cNvSpPr txBox="1"/>
          <p:nvPr/>
        </p:nvSpPr>
        <p:spPr>
          <a:xfrm>
            <a:off x="9168246" y="6397824"/>
            <a:ext cx="27634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OGS-2 - Haleakala, Hawaii.</a:t>
            </a:r>
          </a:p>
        </p:txBody>
      </p:sp>
      <p:pic>
        <p:nvPicPr>
          <p:cNvPr id="2" name="Picture 1"/>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2615149">
            <a:off x="7173383" y="312577"/>
            <a:ext cx="4158300" cy="4158300"/>
          </a:xfrm>
          <a:prstGeom prst="rect">
            <a:avLst/>
          </a:prstGeom>
        </p:spPr>
      </p:pic>
      <p:sp>
        <p:nvSpPr>
          <p:cNvPr id="3" name="Slide Number Placeholder 5">
            <a:extLst>
              <a:ext uri="{FF2B5EF4-FFF2-40B4-BE49-F238E27FC236}">
                <a16:creationId xmlns:a16="http://schemas.microsoft.com/office/drawing/2014/main" id="{6ED8A28A-70D4-C736-1996-474CC17F4425}"/>
              </a:ext>
            </a:extLst>
          </p:cNvPr>
          <p:cNvSpPr>
            <a:spLocks noGrp="1"/>
          </p:cNvSpPr>
          <p:nvPr>
            <p:ph type="sldNum" sz="quarter" idx="12"/>
          </p:nvPr>
        </p:nvSpPr>
        <p:spPr>
          <a:xfrm>
            <a:off x="9448800" y="6403667"/>
            <a:ext cx="2743200" cy="365125"/>
          </a:xfrm>
        </p:spPr>
        <p:txBody>
          <a:bodyPr/>
          <a:lstStyle/>
          <a:p>
            <a:pPr defTabSz="685800"/>
            <a:fld id="{69A0ACF5-37AE-4D46-A10E-A532F7FD3110}" type="slidenum">
              <a:rPr lang="en-US" smtClean="0">
                <a:solidFill>
                  <a:prstClr val="black">
                    <a:tint val="75000"/>
                  </a:prstClr>
                </a:solidFill>
              </a:rPr>
              <a:pPr defTabSz="685800"/>
              <a:t>3</a:t>
            </a:fld>
            <a:endParaRPr lang="en-US" dirty="0">
              <a:solidFill>
                <a:prstClr val="black">
                  <a:tint val="75000"/>
                </a:prstClr>
              </a:solidFill>
            </a:endParaRPr>
          </a:p>
        </p:txBody>
      </p:sp>
    </p:spTree>
    <p:extLst>
      <p:ext uri="{BB962C8B-B14F-4D97-AF65-F5344CB8AC3E}">
        <p14:creationId xmlns:p14="http://schemas.microsoft.com/office/powerpoint/2010/main" val="52925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59379" y="1066800"/>
            <a:ext cx="2333625" cy="628015"/>
          </a:xfrm>
          <a:custGeom>
            <a:avLst/>
            <a:gdLst/>
            <a:ahLst/>
            <a:cxnLst/>
            <a:rect l="l" t="t" r="r" b="b"/>
            <a:pathLst>
              <a:path w="2333625" h="628014">
                <a:moveTo>
                  <a:pt x="0" y="627888"/>
                </a:moveTo>
                <a:lnTo>
                  <a:pt x="2333244" y="627888"/>
                </a:lnTo>
                <a:lnTo>
                  <a:pt x="2333244" y="0"/>
                </a:lnTo>
                <a:lnTo>
                  <a:pt x="0" y="0"/>
                </a:lnTo>
                <a:lnTo>
                  <a:pt x="0" y="627888"/>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659379" y="1066800"/>
            <a:ext cx="2333625" cy="628015"/>
          </a:xfrm>
          <a:custGeom>
            <a:avLst/>
            <a:gdLst/>
            <a:ahLst/>
            <a:cxnLst/>
            <a:rect l="l" t="t" r="r" b="b"/>
            <a:pathLst>
              <a:path w="2333625" h="628014">
                <a:moveTo>
                  <a:pt x="0" y="627888"/>
                </a:moveTo>
                <a:lnTo>
                  <a:pt x="2333244" y="627888"/>
                </a:lnTo>
                <a:lnTo>
                  <a:pt x="2333244" y="0"/>
                </a:lnTo>
                <a:lnTo>
                  <a:pt x="0" y="0"/>
                </a:lnTo>
                <a:lnTo>
                  <a:pt x="0" y="627888"/>
                </a:lnTo>
                <a:close/>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5073396" y="5519927"/>
            <a:ext cx="2121535" cy="628015"/>
          </a:xfrm>
          <a:custGeom>
            <a:avLst/>
            <a:gdLst/>
            <a:ahLst/>
            <a:cxnLst/>
            <a:rect l="l" t="t" r="r" b="b"/>
            <a:pathLst>
              <a:path w="2121534" h="628014">
                <a:moveTo>
                  <a:pt x="0" y="627887"/>
                </a:moveTo>
                <a:lnTo>
                  <a:pt x="2121407" y="627887"/>
                </a:lnTo>
                <a:lnTo>
                  <a:pt x="2121407" y="0"/>
                </a:lnTo>
                <a:lnTo>
                  <a:pt x="0" y="0"/>
                </a:lnTo>
                <a:lnTo>
                  <a:pt x="0" y="627887"/>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073396" y="5519927"/>
            <a:ext cx="2121535" cy="628015"/>
          </a:xfrm>
          <a:custGeom>
            <a:avLst/>
            <a:gdLst/>
            <a:ahLst/>
            <a:cxnLst/>
            <a:rect l="l" t="t" r="r" b="b"/>
            <a:pathLst>
              <a:path w="2121534" h="628014">
                <a:moveTo>
                  <a:pt x="0" y="627887"/>
                </a:moveTo>
                <a:lnTo>
                  <a:pt x="2121407" y="627887"/>
                </a:lnTo>
                <a:lnTo>
                  <a:pt x="2121407" y="0"/>
                </a:lnTo>
                <a:lnTo>
                  <a:pt x="0" y="0"/>
                </a:lnTo>
                <a:lnTo>
                  <a:pt x="0" y="627887"/>
                </a:lnTo>
                <a:close/>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773935" y="5516880"/>
            <a:ext cx="2334895" cy="629920"/>
          </a:xfrm>
          <a:custGeom>
            <a:avLst/>
            <a:gdLst/>
            <a:ahLst/>
            <a:cxnLst/>
            <a:rect l="l" t="t" r="r" b="b"/>
            <a:pathLst>
              <a:path w="2334895" h="629920">
                <a:moveTo>
                  <a:pt x="0" y="629412"/>
                </a:moveTo>
                <a:lnTo>
                  <a:pt x="2334767" y="629412"/>
                </a:lnTo>
                <a:lnTo>
                  <a:pt x="2334767" y="0"/>
                </a:lnTo>
                <a:lnTo>
                  <a:pt x="0" y="0"/>
                </a:lnTo>
                <a:lnTo>
                  <a:pt x="0" y="629412"/>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773935" y="5516880"/>
            <a:ext cx="2334895" cy="629920"/>
          </a:xfrm>
          <a:custGeom>
            <a:avLst/>
            <a:gdLst/>
            <a:ahLst/>
            <a:cxnLst/>
            <a:rect l="l" t="t" r="r" b="b"/>
            <a:pathLst>
              <a:path w="2334895" h="629920">
                <a:moveTo>
                  <a:pt x="0" y="629412"/>
                </a:moveTo>
                <a:lnTo>
                  <a:pt x="2334767" y="629412"/>
                </a:lnTo>
                <a:lnTo>
                  <a:pt x="2334767" y="0"/>
                </a:lnTo>
                <a:lnTo>
                  <a:pt x="0" y="0"/>
                </a:lnTo>
                <a:lnTo>
                  <a:pt x="0" y="629412"/>
                </a:lnTo>
                <a:close/>
              </a:path>
            </a:pathLst>
          </a:custGeom>
          <a:ln w="6096">
            <a:solidFill>
              <a:srgbClr val="5B9BD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8317953" y="2698995"/>
            <a:ext cx="2167204" cy="169013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8360664" y="2741675"/>
            <a:ext cx="2013203" cy="153619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346185" y="2727197"/>
            <a:ext cx="2042160" cy="1565275"/>
          </a:xfrm>
          <a:custGeom>
            <a:avLst/>
            <a:gdLst/>
            <a:ahLst/>
            <a:cxnLst/>
            <a:rect l="l" t="t" r="r" b="b"/>
            <a:pathLst>
              <a:path w="2042159" h="1565275">
                <a:moveTo>
                  <a:pt x="0" y="1565147"/>
                </a:moveTo>
                <a:lnTo>
                  <a:pt x="2042160" y="1565147"/>
                </a:lnTo>
                <a:lnTo>
                  <a:pt x="2042160" y="0"/>
                </a:lnTo>
                <a:lnTo>
                  <a:pt x="0" y="0"/>
                </a:lnTo>
                <a:lnTo>
                  <a:pt x="0" y="1565147"/>
                </a:lnTo>
                <a:close/>
              </a:path>
            </a:pathLst>
          </a:custGeom>
          <a:ln w="28956">
            <a:solidFill>
              <a:srgbClr val="FFCC0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740396" y="2618223"/>
            <a:ext cx="2456710" cy="168098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783079" y="2660903"/>
            <a:ext cx="2302764" cy="152704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768601" y="2646425"/>
            <a:ext cx="2331720" cy="1556385"/>
          </a:xfrm>
          <a:custGeom>
            <a:avLst/>
            <a:gdLst/>
            <a:ahLst/>
            <a:cxnLst/>
            <a:rect l="l" t="t" r="r" b="b"/>
            <a:pathLst>
              <a:path w="2331720" h="1556385">
                <a:moveTo>
                  <a:pt x="0" y="1556003"/>
                </a:moveTo>
                <a:lnTo>
                  <a:pt x="2331720" y="1556003"/>
                </a:lnTo>
                <a:lnTo>
                  <a:pt x="2331720" y="0"/>
                </a:lnTo>
                <a:lnTo>
                  <a:pt x="0" y="0"/>
                </a:lnTo>
                <a:lnTo>
                  <a:pt x="0" y="1556003"/>
                </a:lnTo>
                <a:close/>
              </a:path>
            </a:pathLst>
          </a:custGeom>
          <a:ln w="28956">
            <a:solidFill>
              <a:srgbClr val="FFCC0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5076444" y="4000500"/>
            <a:ext cx="2034540" cy="522731"/>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5076444" y="4000500"/>
            <a:ext cx="2034539" cy="523240"/>
          </a:xfrm>
          <a:custGeom>
            <a:avLst/>
            <a:gdLst/>
            <a:ahLst/>
            <a:cxnLst/>
            <a:rect l="l" t="t" r="r" b="b"/>
            <a:pathLst>
              <a:path w="2034540" h="523239">
                <a:moveTo>
                  <a:pt x="0" y="522732"/>
                </a:moveTo>
                <a:lnTo>
                  <a:pt x="2034540" y="522732"/>
                </a:lnTo>
                <a:lnTo>
                  <a:pt x="2034540" y="0"/>
                </a:lnTo>
                <a:lnTo>
                  <a:pt x="0" y="0"/>
                </a:lnTo>
                <a:lnTo>
                  <a:pt x="0" y="522732"/>
                </a:lnTo>
                <a:close/>
              </a:path>
            </a:pathLst>
          </a:custGeom>
          <a:ln w="6096">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txBox="1"/>
          <p:nvPr/>
        </p:nvSpPr>
        <p:spPr>
          <a:xfrm>
            <a:off x="5267705" y="4024630"/>
            <a:ext cx="1654175" cy="452755"/>
          </a:xfrm>
          <a:prstGeom prst="rect">
            <a:avLst/>
          </a:prstGeom>
        </p:spPr>
        <p:txBody>
          <a:bodyPr vert="horz" wrap="square" lIns="0" tIns="12700" rIns="0" bIns="0" rtlCol="0">
            <a:spAutoFit/>
          </a:bodyPr>
          <a:lstStyle/>
          <a:p>
            <a:pPr marL="27940" marR="5080" lvl="0" indent="-1524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Calibri"/>
                <a:ea typeface="+mn-ea"/>
                <a:cs typeface="Calibri"/>
              </a:rPr>
              <a:t>STPSat-6 Antenna</a:t>
            </a:r>
            <a:r>
              <a:rPr kumimoji="0" sz="1400" b="1" i="0" u="none" strike="noStrike" kern="1200" cap="none" spc="-120" normalizeH="0" baseline="0" noProof="0" dirty="0">
                <a:ln>
                  <a:noFill/>
                </a:ln>
                <a:solidFill>
                  <a:prstClr val="black"/>
                </a:solidFill>
                <a:effectLst/>
                <a:uLnTx/>
                <a:uFillTx/>
                <a:latin typeface="Calibri"/>
                <a:ea typeface="+mn-ea"/>
                <a:cs typeface="Calibri"/>
              </a:rPr>
              <a:t> </a:t>
            </a:r>
            <a:r>
              <a:rPr kumimoji="0" sz="1400" b="1" i="0" u="none" strike="noStrike" kern="1200" cap="none" spc="0" normalizeH="0" baseline="0" noProof="0" dirty="0">
                <a:ln>
                  <a:noFill/>
                </a:ln>
                <a:solidFill>
                  <a:prstClr val="black"/>
                </a:solidFill>
                <a:effectLst/>
                <a:uLnTx/>
                <a:uFillTx/>
                <a:latin typeface="Calibri"/>
                <a:ea typeface="+mn-ea"/>
                <a:cs typeface="Calibri"/>
              </a:rPr>
              <a:t>and  Ground </a:t>
            </a:r>
            <a:r>
              <a:rPr kumimoji="0" sz="1400" b="1" i="0" u="none" strike="noStrike" kern="1200" cap="none" spc="-5" normalizeH="0" baseline="0" noProof="0" dirty="0">
                <a:ln>
                  <a:noFill/>
                </a:ln>
                <a:solidFill>
                  <a:prstClr val="black"/>
                </a:solidFill>
                <a:effectLst/>
                <a:uLnTx/>
                <a:uFillTx/>
                <a:latin typeface="Calibri"/>
                <a:ea typeface="+mn-ea"/>
                <a:cs typeface="Calibri"/>
              </a:rPr>
              <a:t>Equip.</a:t>
            </a:r>
            <a:r>
              <a:rPr kumimoji="0" sz="1400" b="1" i="0" u="none" strike="noStrike" kern="1200" cap="none" spc="-114" normalizeH="0" baseline="0" noProof="0" dirty="0">
                <a:ln>
                  <a:noFill/>
                </a:ln>
                <a:solidFill>
                  <a:prstClr val="black"/>
                </a:solidFill>
                <a:effectLst/>
                <a:uLnTx/>
                <a:uFillTx/>
                <a:latin typeface="Calibri"/>
                <a:ea typeface="+mn-ea"/>
                <a:cs typeface="Calibri"/>
              </a:rPr>
              <a:t> </a:t>
            </a:r>
            <a:r>
              <a:rPr kumimoji="0" sz="1400" b="1" i="0" u="none" strike="noStrike" kern="1200" cap="none" spc="-5" normalizeH="0" baseline="0" noProof="0" dirty="0">
                <a:ln>
                  <a:noFill/>
                </a:ln>
                <a:solidFill>
                  <a:prstClr val="black"/>
                </a:solidFill>
                <a:effectLst/>
                <a:uLnTx/>
                <a:uFillTx/>
                <a:latin typeface="Calibri"/>
                <a:ea typeface="+mn-ea"/>
                <a:cs typeface="Calibri"/>
              </a:rPr>
              <a:t>(SAGE)</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txBox="1"/>
          <p:nvPr/>
        </p:nvSpPr>
        <p:spPr>
          <a:xfrm>
            <a:off x="5631941" y="6117437"/>
            <a:ext cx="104457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1" u="none" strike="noStrike" kern="1200" cap="none" spc="0" normalizeH="0" baseline="0" noProof="0" dirty="0">
                <a:ln>
                  <a:noFill/>
                </a:ln>
                <a:solidFill>
                  <a:prstClr val="black"/>
                </a:solidFill>
                <a:effectLst/>
                <a:uLnTx/>
                <a:uFillTx/>
                <a:latin typeface="Calibri"/>
                <a:ea typeface="+mn-ea"/>
                <a:cs typeface="Times New Roman"/>
              </a:rPr>
              <a:t>White Sands,</a:t>
            </a:r>
            <a:r>
              <a:rPr kumimoji="0" sz="1100" b="1" i="1" u="none" strike="noStrike" kern="1200" cap="none" spc="-110" normalizeH="0" baseline="0" noProof="0" dirty="0">
                <a:ln>
                  <a:noFill/>
                </a:ln>
                <a:solidFill>
                  <a:prstClr val="black"/>
                </a:solidFill>
                <a:effectLst/>
                <a:uLnTx/>
                <a:uFillTx/>
                <a:latin typeface="Calibri"/>
                <a:ea typeface="+mn-ea"/>
                <a:cs typeface="Times New Roman"/>
              </a:rPr>
              <a:t> </a:t>
            </a:r>
            <a:r>
              <a:rPr kumimoji="0" sz="1100" b="1" i="1" u="none" strike="noStrike" kern="1200" cap="none" spc="-5" normalizeH="0" baseline="0" noProof="0" dirty="0">
                <a:ln>
                  <a:noFill/>
                </a:ln>
                <a:solidFill>
                  <a:prstClr val="black"/>
                </a:solidFill>
                <a:effectLst/>
                <a:uLnTx/>
                <a:uFillTx/>
                <a:latin typeface="Calibri"/>
                <a:ea typeface="+mn-ea"/>
                <a:cs typeface="Times New Roman"/>
              </a:rPr>
              <a:t>NM</a:t>
            </a:r>
            <a:endParaRPr kumimoji="0" sz="1100" b="0" i="0" u="none" strike="noStrike" kern="1200" cap="none" spc="0" normalizeH="0" baseline="0" noProof="0">
              <a:ln>
                <a:noFill/>
              </a:ln>
              <a:solidFill>
                <a:prstClr val="black"/>
              </a:solidFill>
              <a:effectLst/>
              <a:uLnTx/>
              <a:uFillTx/>
              <a:latin typeface="Calibri"/>
              <a:ea typeface="+mn-ea"/>
              <a:cs typeface="Times New Roman"/>
            </a:endParaRPr>
          </a:p>
        </p:txBody>
      </p:sp>
      <p:sp>
        <p:nvSpPr>
          <p:cNvPr id="19" name="object 19"/>
          <p:cNvSpPr txBox="1"/>
          <p:nvPr/>
        </p:nvSpPr>
        <p:spPr>
          <a:xfrm>
            <a:off x="2270886" y="4258182"/>
            <a:ext cx="115887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1" i="1" u="none" strike="noStrike" kern="1200" cap="none" spc="0" normalizeH="0" baseline="0" noProof="0" dirty="0">
                <a:ln>
                  <a:noFill/>
                </a:ln>
                <a:solidFill>
                  <a:prstClr val="black"/>
                </a:solidFill>
                <a:effectLst/>
                <a:uLnTx/>
                <a:uFillTx/>
                <a:latin typeface="Calibri"/>
                <a:ea typeface="+mn-ea"/>
                <a:cs typeface="Times New Roman"/>
              </a:rPr>
              <a:t>Table </a:t>
            </a:r>
            <a:r>
              <a:rPr kumimoji="0" sz="1100" b="1" i="1" u="none" strike="noStrike" kern="1200" cap="none" spc="0" normalizeH="0" baseline="0" noProof="0" dirty="0">
                <a:ln>
                  <a:noFill/>
                </a:ln>
                <a:solidFill>
                  <a:prstClr val="black"/>
                </a:solidFill>
                <a:effectLst/>
                <a:uLnTx/>
                <a:uFillTx/>
                <a:latin typeface="Calibri"/>
                <a:ea typeface="+mn-ea"/>
                <a:cs typeface="Times New Roman"/>
              </a:rPr>
              <a:t>Mountain</a:t>
            </a:r>
            <a:r>
              <a:rPr kumimoji="0" sz="1000" b="1" i="1" u="none" strike="noStrike" kern="1200" cap="none" spc="0" normalizeH="0" baseline="0" noProof="0" dirty="0">
                <a:ln>
                  <a:noFill/>
                </a:ln>
                <a:solidFill>
                  <a:prstClr val="black"/>
                </a:solidFill>
                <a:effectLst/>
                <a:uLnTx/>
                <a:uFillTx/>
                <a:latin typeface="Calibri"/>
                <a:ea typeface="+mn-ea"/>
                <a:cs typeface="Times New Roman"/>
              </a:rPr>
              <a:t>,</a:t>
            </a:r>
            <a:r>
              <a:rPr kumimoji="0" sz="1000" b="1" i="1" u="none" strike="noStrike" kern="1200" cap="none" spc="-100" normalizeH="0" baseline="0" noProof="0" dirty="0">
                <a:ln>
                  <a:noFill/>
                </a:ln>
                <a:solidFill>
                  <a:prstClr val="black"/>
                </a:solidFill>
                <a:effectLst/>
                <a:uLnTx/>
                <a:uFillTx/>
                <a:latin typeface="Calibri"/>
                <a:ea typeface="+mn-ea"/>
                <a:cs typeface="Times New Roman"/>
              </a:rPr>
              <a:t> </a:t>
            </a:r>
            <a:r>
              <a:rPr kumimoji="0" sz="1000" b="1" i="1" u="none" strike="noStrike" kern="1200" cap="none" spc="-10" normalizeH="0" baseline="0" noProof="0" dirty="0">
                <a:ln>
                  <a:noFill/>
                </a:ln>
                <a:solidFill>
                  <a:prstClr val="black"/>
                </a:solidFill>
                <a:effectLst/>
                <a:uLnTx/>
                <a:uFillTx/>
                <a:latin typeface="Calibri"/>
                <a:ea typeface="+mn-ea"/>
                <a:cs typeface="Times New Roman"/>
              </a:rPr>
              <a:t>CA</a:t>
            </a:r>
            <a:endParaRPr kumimoji="0" sz="1000" b="0" i="0" u="none" strike="noStrike" kern="1200" cap="none" spc="0" normalizeH="0" baseline="0" noProof="0">
              <a:ln>
                <a:noFill/>
              </a:ln>
              <a:solidFill>
                <a:prstClr val="black"/>
              </a:solidFill>
              <a:effectLst/>
              <a:uLnTx/>
              <a:uFillTx/>
              <a:latin typeface="Calibri"/>
              <a:ea typeface="+mn-ea"/>
              <a:cs typeface="Times New Roman"/>
            </a:endParaRPr>
          </a:p>
        </p:txBody>
      </p:sp>
      <p:sp>
        <p:nvSpPr>
          <p:cNvPr id="20" name="object 20"/>
          <p:cNvSpPr/>
          <p:nvPr/>
        </p:nvSpPr>
        <p:spPr>
          <a:xfrm>
            <a:off x="5113020" y="5568695"/>
            <a:ext cx="2034539" cy="522731"/>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txBox="1"/>
          <p:nvPr/>
        </p:nvSpPr>
        <p:spPr>
          <a:xfrm>
            <a:off x="5113020" y="5568695"/>
            <a:ext cx="2034539" cy="468718"/>
          </a:xfrm>
          <a:prstGeom prst="rect">
            <a:avLst/>
          </a:prstGeom>
          <a:ln w="6096">
            <a:solidFill>
              <a:srgbClr val="FFC000"/>
            </a:solidFill>
          </a:ln>
        </p:spPr>
        <p:txBody>
          <a:bodyPr vert="horz" wrap="square" lIns="0" tIns="37465" rIns="0" bIns="0" rtlCol="0">
            <a:spAutoFit/>
          </a:bodyPr>
          <a:lstStyle/>
          <a:p>
            <a:pPr marL="1905" marR="0" lvl="0" indent="0" algn="ctr" defTabSz="914400" rtl="0" eaLnBrk="1" fontAlgn="auto" latinLnBrk="0" hangingPunct="1">
              <a:lnSpc>
                <a:spcPct val="100000"/>
              </a:lnSpc>
              <a:spcBef>
                <a:spcPts val="29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Calibri"/>
                <a:ea typeface="+mn-ea"/>
                <a:cs typeface="Calibri"/>
              </a:rPr>
              <a:t>LCRD</a:t>
            </a:r>
            <a:r>
              <a:rPr kumimoji="0" sz="1400" b="1" i="0" u="none" strike="noStrike" kern="1200" cap="none" spc="-25" normalizeH="0" baseline="0" noProof="0" dirty="0">
                <a:ln>
                  <a:noFill/>
                </a:ln>
                <a:solidFill>
                  <a:prstClr val="black"/>
                </a:solidFill>
                <a:effectLst/>
                <a:uLnTx/>
                <a:uFillTx/>
                <a:latin typeface="Calibri"/>
                <a:ea typeface="+mn-ea"/>
                <a:cs typeface="Calibri"/>
              </a:rPr>
              <a:t> </a:t>
            </a:r>
            <a:r>
              <a:rPr kumimoji="0" sz="1400" b="1" i="0" u="none" strike="noStrike" kern="1200" cap="none" spc="0" normalizeH="0" baseline="0" noProof="0" dirty="0">
                <a:ln>
                  <a:noFill/>
                </a:ln>
                <a:solidFill>
                  <a:prstClr val="black"/>
                </a:solidFill>
                <a:effectLst/>
                <a:uLnTx/>
                <a:uFillTx/>
                <a:latin typeface="Calibri"/>
                <a:ea typeface="+mn-ea"/>
                <a:cs typeface="Calibri"/>
              </a:rPr>
              <a:t>Mission</a:t>
            </a:r>
            <a:endParaRPr kumimoji="0" sz="1400" b="0" i="0" u="none" strike="noStrike" kern="1200" cap="none" spc="0" normalizeH="0" baseline="0" noProof="0">
              <a:ln>
                <a:noFill/>
              </a:ln>
              <a:solidFill>
                <a:prstClr val="black"/>
              </a:solidFill>
              <a:effectLst/>
              <a:uLnTx/>
              <a:uFillTx/>
              <a:latin typeface="Calibri"/>
              <a:ea typeface="+mn-ea"/>
              <a:cs typeface="Calibri"/>
            </a:endParaRPr>
          </a:p>
          <a:p>
            <a:pPr marL="2540" marR="0" lvl="0" indent="0" algn="ctr" defTabSz="914400" rtl="0" eaLnBrk="1" fontAlgn="auto" latinLnBrk="0" hangingPunct="1">
              <a:lnSpc>
                <a:spcPct val="100000"/>
              </a:lnSpc>
              <a:spcBef>
                <a:spcPts val="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Calibri"/>
                <a:ea typeface="+mn-ea"/>
                <a:cs typeface="Calibri"/>
              </a:rPr>
              <a:t>Ops Center</a:t>
            </a:r>
            <a:r>
              <a:rPr kumimoji="0" sz="1400" b="1" i="0" u="none" strike="noStrike" kern="1200" cap="none" spc="-55" normalizeH="0" baseline="0" noProof="0" dirty="0">
                <a:ln>
                  <a:noFill/>
                </a:ln>
                <a:solidFill>
                  <a:prstClr val="black"/>
                </a:solidFill>
                <a:effectLst/>
                <a:uLnTx/>
                <a:uFillTx/>
                <a:latin typeface="Calibri"/>
                <a:ea typeface="+mn-ea"/>
                <a:cs typeface="Calibri"/>
              </a:rPr>
              <a:t> </a:t>
            </a:r>
            <a:r>
              <a:rPr kumimoji="0" sz="1400" b="1" i="0" u="none" strike="noStrike" kern="1200" cap="none" spc="-5" normalizeH="0" baseline="0" noProof="0" dirty="0">
                <a:ln>
                  <a:noFill/>
                </a:ln>
                <a:solidFill>
                  <a:prstClr val="black"/>
                </a:solidFill>
                <a:effectLst/>
                <a:uLnTx/>
                <a:uFillTx/>
                <a:latin typeface="Calibri"/>
                <a:ea typeface="+mn-ea"/>
                <a:cs typeface="Calibri"/>
              </a:rPr>
              <a:t>(LMOC)</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object 22"/>
          <p:cNvSpPr/>
          <p:nvPr/>
        </p:nvSpPr>
        <p:spPr>
          <a:xfrm>
            <a:off x="1847088" y="5670803"/>
            <a:ext cx="2186940" cy="307847"/>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txBox="1"/>
          <p:nvPr/>
        </p:nvSpPr>
        <p:spPr>
          <a:xfrm>
            <a:off x="1847088" y="5670803"/>
            <a:ext cx="2186940" cy="253274"/>
          </a:xfrm>
          <a:prstGeom prst="rect">
            <a:avLst/>
          </a:prstGeom>
          <a:ln w="6096">
            <a:solidFill>
              <a:srgbClr val="FFC000"/>
            </a:solidFill>
          </a:ln>
        </p:spPr>
        <p:txBody>
          <a:bodyPr vert="horz" wrap="square" lIns="0" tIns="37465" rIns="0" bIns="0" rtlCol="0">
            <a:spAutoFit/>
          </a:bodyPr>
          <a:lstStyle/>
          <a:p>
            <a:pPr marL="489584" marR="0" lvl="0" indent="0" algn="l" defTabSz="914400" rtl="0" eaLnBrk="1" fontAlgn="auto" latinLnBrk="0" hangingPunct="1">
              <a:lnSpc>
                <a:spcPct val="100000"/>
              </a:lnSpc>
              <a:spcBef>
                <a:spcPts val="29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Calibri"/>
                <a:ea typeface="+mn-ea"/>
                <a:cs typeface="Calibri"/>
              </a:rPr>
              <a:t>LMOC</a:t>
            </a:r>
            <a:r>
              <a:rPr kumimoji="0" sz="1400" b="1" i="0" u="none" strike="noStrike" kern="1200" cap="none" spc="-20" normalizeH="0" baseline="0" noProof="0" dirty="0">
                <a:ln>
                  <a:noFill/>
                </a:ln>
                <a:solidFill>
                  <a:prstClr val="black"/>
                </a:solidFill>
                <a:effectLst/>
                <a:uLnTx/>
                <a:uFillTx/>
                <a:latin typeface="Calibri"/>
                <a:ea typeface="+mn-ea"/>
                <a:cs typeface="Calibri"/>
              </a:rPr>
              <a:t> </a:t>
            </a:r>
            <a:r>
              <a:rPr kumimoji="0" sz="1400" b="1" i="0" u="none" strike="noStrike" kern="1200" cap="none" spc="0" normalizeH="0" baseline="0" noProof="0" dirty="0">
                <a:ln>
                  <a:noFill/>
                </a:ln>
                <a:solidFill>
                  <a:prstClr val="black"/>
                </a:solidFill>
                <a:effectLst/>
                <a:uLnTx/>
                <a:uFillTx/>
                <a:latin typeface="Calibri"/>
                <a:ea typeface="+mn-ea"/>
                <a:cs typeface="Calibri"/>
              </a:rPr>
              <a:t>Extension</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object 24"/>
          <p:cNvSpPr/>
          <p:nvPr/>
        </p:nvSpPr>
        <p:spPr>
          <a:xfrm>
            <a:off x="4059173" y="5783580"/>
            <a:ext cx="1031875" cy="114300"/>
          </a:xfrm>
          <a:custGeom>
            <a:avLst/>
            <a:gdLst/>
            <a:ahLst/>
            <a:cxnLst/>
            <a:rect l="l" t="t" r="r" b="b"/>
            <a:pathLst>
              <a:path w="1031875" h="114300">
                <a:moveTo>
                  <a:pt x="114300" y="0"/>
                </a:moveTo>
                <a:lnTo>
                  <a:pt x="0" y="57150"/>
                </a:lnTo>
                <a:lnTo>
                  <a:pt x="114300" y="114300"/>
                </a:lnTo>
                <a:lnTo>
                  <a:pt x="114300" y="76200"/>
                </a:lnTo>
                <a:lnTo>
                  <a:pt x="95250" y="76200"/>
                </a:lnTo>
                <a:lnTo>
                  <a:pt x="95250" y="38100"/>
                </a:lnTo>
                <a:lnTo>
                  <a:pt x="114300" y="38100"/>
                </a:lnTo>
                <a:lnTo>
                  <a:pt x="114300" y="0"/>
                </a:lnTo>
                <a:close/>
              </a:path>
              <a:path w="1031875" h="114300">
                <a:moveTo>
                  <a:pt x="917448" y="0"/>
                </a:moveTo>
                <a:lnTo>
                  <a:pt x="917448" y="114300"/>
                </a:lnTo>
                <a:lnTo>
                  <a:pt x="993648" y="76200"/>
                </a:lnTo>
                <a:lnTo>
                  <a:pt x="936498" y="76200"/>
                </a:lnTo>
                <a:lnTo>
                  <a:pt x="936498" y="38100"/>
                </a:lnTo>
                <a:lnTo>
                  <a:pt x="993648" y="38100"/>
                </a:lnTo>
                <a:lnTo>
                  <a:pt x="917448" y="0"/>
                </a:lnTo>
                <a:close/>
              </a:path>
              <a:path w="1031875" h="114300">
                <a:moveTo>
                  <a:pt x="114300" y="38100"/>
                </a:moveTo>
                <a:lnTo>
                  <a:pt x="95250" y="38100"/>
                </a:lnTo>
                <a:lnTo>
                  <a:pt x="95250" y="76200"/>
                </a:lnTo>
                <a:lnTo>
                  <a:pt x="114300" y="76200"/>
                </a:lnTo>
                <a:lnTo>
                  <a:pt x="114300" y="38100"/>
                </a:lnTo>
                <a:close/>
              </a:path>
              <a:path w="1031875" h="114300">
                <a:moveTo>
                  <a:pt x="917448" y="38100"/>
                </a:moveTo>
                <a:lnTo>
                  <a:pt x="114300" y="38100"/>
                </a:lnTo>
                <a:lnTo>
                  <a:pt x="114300" y="76200"/>
                </a:lnTo>
                <a:lnTo>
                  <a:pt x="917448" y="76200"/>
                </a:lnTo>
                <a:lnTo>
                  <a:pt x="917448" y="38100"/>
                </a:lnTo>
                <a:close/>
              </a:path>
              <a:path w="1031875" h="114300">
                <a:moveTo>
                  <a:pt x="993648" y="38100"/>
                </a:moveTo>
                <a:lnTo>
                  <a:pt x="936498" y="38100"/>
                </a:lnTo>
                <a:lnTo>
                  <a:pt x="936498" y="76200"/>
                </a:lnTo>
                <a:lnTo>
                  <a:pt x="993648" y="76200"/>
                </a:lnTo>
                <a:lnTo>
                  <a:pt x="1031748" y="57150"/>
                </a:lnTo>
                <a:lnTo>
                  <a:pt x="993648" y="3810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txBox="1"/>
          <p:nvPr/>
        </p:nvSpPr>
        <p:spPr>
          <a:xfrm>
            <a:off x="2705861" y="6131763"/>
            <a:ext cx="390525"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1" u="none" strike="noStrike" kern="1200" cap="none" spc="-10" normalizeH="0" baseline="0" noProof="0" dirty="0">
                <a:ln>
                  <a:noFill/>
                </a:ln>
                <a:solidFill>
                  <a:prstClr val="black"/>
                </a:solidFill>
                <a:effectLst/>
                <a:uLnTx/>
                <a:uFillTx/>
                <a:latin typeface="Calibri"/>
                <a:ea typeface="+mn-ea"/>
                <a:cs typeface="Times New Roman"/>
              </a:rPr>
              <a:t>G</a:t>
            </a:r>
            <a:r>
              <a:rPr kumimoji="0" sz="1100" b="1" i="1" u="none" strike="noStrike" kern="1200" cap="none" spc="0" normalizeH="0" baseline="0" noProof="0" dirty="0">
                <a:ln>
                  <a:noFill/>
                </a:ln>
                <a:solidFill>
                  <a:prstClr val="black"/>
                </a:solidFill>
                <a:effectLst/>
                <a:uLnTx/>
                <a:uFillTx/>
                <a:latin typeface="Calibri"/>
                <a:ea typeface="+mn-ea"/>
                <a:cs typeface="Times New Roman"/>
              </a:rPr>
              <a:t>S</a:t>
            </a:r>
            <a:r>
              <a:rPr kumimoji="0" sz="1100" b="1" i="1" u="none" strike="noStrike" kern="1200" cap="none" spc="-10" normalizeH="0" baseline="0" noProof="0" dirty="0">
                <a:ln>
                  <a:noFill/>
                </a:ln>
                <a:solidFill>
                  <a:prstClr val="black"/>
                </a:solidFill>
                <a:effectLst/>
                <a:uLnTx/>
                <a:uFillTx/>
                <a:latin typeface="Calibri"/>
                <a:ea typeface="+mn-ea"/>
                <a:cs typeface="Times New Roman"/>
              </a:rPr>
              <a:t>F</a:t>
            </a:r>
            <a:r>
              <a:rPr kumimoji="0" sz="1100" b="1" i="1" u="none" strike="noStrike" kern="1200" cap="none" spc="0" normalizeH="0" baseline="0" noProof="0" dirty="0">
                <a:ln>
                  <a:noFill/>
                </a:ln>
                <a:solidFill>
                  <a:prstClr val="black"/>
                </a:solidFill>
                <a:effectLst/>
                <a:uLnTx/>
                <a:uFillTx/>
                <a:latin typeface="Calibri"/>
                <a:ea typeface="+mn-ea"/>
                <a:cs typeface="Times New Roman"/>
              </a:rPr>
              <a:t>C</a:t>
            </a:r>
            <a:endParaRPr kumimoji="0" sz="1100" b="0" i="0" u="none" strike="noStrike" kern="1200" cap="none" spc="0" normalizeH="0" baseline="0" noProof="0">
              <a:ln>
                <a:noFill/>
              </a:ln>
              <a:solidFill>
                <a:prstClr val="black"/>
              </a:solidFill>
              <a:effectLst/>
              <a:uLnTx/>
              <a:uFillTx/>
              <a:latin typeface="Calibri"/>
              <a:ea typeface="+mn-ea"/>
              <a:cs typeface="Times New Roman"/>
            </a:endParaRPr>
          </a:p>
        </p:txBody>
      </p:sp>
      <p:sp>
        <p:nvSpPr>
          <p:cNvPr id="26" name="object 26"/>
          <p:cNvSpPr txBox="1"/>
          <p:nvPr/>
        </p:nvSpPr>
        <p:spPr>
          <a:xfrm>
            <a:off x="4345940" y="2038857"/>
            <a:ext cx="89916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srgbClr val="FF0000"/>
                </a:solidFill>
                <a:effectLst/>
                <a:uLnTx/>
                <a:uFillTx/>
                <a:latin typeface="Calibri"/>
                <a:ea typeface="+mn-ea"/>
                <a:cs typeface="Arial"/>
              </a:rPr>
              <a:t>Optical</a:t>
            </a:r>
            <a:r>
              <a:rPr kumimoji="0" sz="1200" b="1" i="0" u="none" strike="noStrike" kern="1200" cap="none" spc="-75" normalizeH="0" baseline="0" noProof="0" dirty="0">
                <a:ln>
                  <a:noFill/>
                </a:ln>
                <a:solidFill>
                  <a:srgbClr val="FF0000"/>
                </a:solidFill>
                <a:effectLst/>
                <a:uLnTx/>
                <a:uFillTx/>
                <a:latin typeface="Calibri"/>
                <a:ea typeface="+mn-ea"/>
                <a:cs typeface="Arial"/>
              </a:rPr>
              <a:t> </a:t>
            </a:r>
            <a:r>
              <a:rPr kumimoji="0" sz="1200" b="1" i="0" u="none" strike="noStrike" kern="1200" cap="none" spc="0" normalizeH="0" baseline="0" noProof="0" dirty="0">
                <a:ln>
                  <a:noFill/>
                </a:ln>
                <a:solidFill>
                  <a:srgbClr val="FF0000"/>
                </a:solidFill>
                <a:effectLst/>
                <a:uLnTx/>
                <a:uFillTx/>
                <a:latin typeface="Calibri"/>
                <a:ea typeface="+mn-ea"/>
                <a:cs typeface="Arial"/>
              </a:rPr>
              <a:t>Link</a:t>
            </a: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27" name="object 27"/>
          <p:cNvSpPr txBox="1"/>
          <p:nvPr/>
        </p:nvSpPr>
        <p:spPr>
          <a:xfrm>
            <a:off x="7481696" y="2038857"/>
            <a:ext cx="89916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srgbClr val="FF0000"/>
                </a:solidFill>
                <a:effectLst/>
                <a:uLnTx/>
                <a:uFillTx/>
                <a:latin typeface="Calibri"/>
                <a:ea typeface="+mn-ea"/>
                <a:cs typeface="Arial"/>
              </a:rPr>
              <a:t>Optical</a:t>
            </a:r>
            <a:r>
              <a:rPr kumimoji="0" sz="1200" b="1" i="0" u="none" strike="noStrike" kern="1200" cap="none" spc="-75" normalizeH="0" baseline="0" noProof="0" dirty="0">
                <a:ln>
                  <a:noFill/>
                </a:ln>
                <a:solidFill>
                  <a:srgbClr val="FF0000"/>
                </a:solidFill>
                <a:effectLst/>
                <a:uLnTx/>
                <a:uFillTx/>
                <a:latin typeface="Calibri"/>
                <a:ea typeface="+mn-ea"/>
                <a:cs typeface="Arial"/>
              </a:rPr>
              <a:t> </a:t>
            </a:r>
            <a:r>
              <a:rPr kumimoji="0" sz="1200" b="1" i="0" u="none" strike="noStrike" kern="1200" cap="none" spc="0" normalizeH="0" baseline="0" noProof="0" dirty="0">
                <a:ln>
                  <a:noFill/>
                </a:ln>
                <a:solidFill>
                  <a:srgbClr val="FF0000"/>
                </a:solidFill>
                <a:effectLst/>
                <a:uLnTx/>
                <a:uFillTx/>
                <a:latin typeface="Calibri"/>
                <a:ea typeface="+mn-ea"/>
                <a:cs typeface="Arial"/>
              </a:rPr>
              <a:t>Link</a:t>
            </a:r>
            <a:endParaRPr kumimoji="0" sz="1200" b="0" i="0" u="none" strike="noStrike" kern="1200" cap="none" spc="0" normalizeH="0" baseline="0" noProof="0" dirty="0">
              <a:ln>
                <a:noFill/>
              </a:ln>
              <a:solidFill>
                <a:prstClr val="black"/>
              </a:solidFill>
              <a:effectLst/>
              <a:uLnTx/>
              <a:uFillTx/>
              <a:latin typeface="Calibri"/>
              <a:ea typeface="+mn-ea"/>
              <a:cs typeface="Arial"/>
            </a:endParaRPr>
          </a:p>
        </p:txBody>
      </p:sp>
      <p:sp>
        <p:nvSpPr>
          <p:cNvPr id="28" name="object 28"/>
          <p:cNvSpPr/>
          <p:nvPr/>
        </p:nvSpPr>
        <p:spPr>
          <a:xfrm>
            <a:off x="8110728" y="5564124"/>
            <a:ext cx="2034539" cy="522732"/>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txBox="1"/>
          <p:nvPr/>
        </p:nvSpPr>
        <p:spPr>
          <a:xfrm>
            <a:off x="8110728" y="5564124"/>
            <a:ext cx="2034539" cy="468718"/>
          </a:xfrm>
          <a:prstGeom prst="rect">
            <a:avLst/>
          </a:prstGeom>
          <a:ln w="6096">
            <a:solidFill>
              <a:srgbClr val="FFC000"/>
            </a:solidFill>
          </a:ln>
        </p:spPr>
        <p:txBody>
          <a:bodyPr vert="horz" wrap="square" lIns="0" tIns="37465" rIns="0" bIns="0" rtlCol="0">
            <a:spAutoFit/>
          </a:bodyPr>
          <a:lstStyle/>
          <a:p>
            <a:pPr marL="344805" marR="335280" lvl="0" indent="30480" algn="l" defTabSz="914400" rtl="0" eaLnBrk="1" fontAlgn="auto" latinLnBrk="0" hangingPunct="1">
              <a:lnSpc>
                <a:spcPct val="100000"/>
              </a:lnSpc>
              <a:spcBef>
                <a:spcPts val="29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Calibri"/>
                <a:ea typeface="+mn-ea"/>
                <a:cs typeface="Calibri"/>
              </a:rPr>
              <a:t>STPSat-6 Satellite  Ops Center</a:t>
            </a:r>
            <a:r>
              <a:rPr kumimoji="0" sz="1400" b="1" i="0" u="none" strike="noStrike" kern="1200" cap="none" spc="-114" normalizeH="0" baseline="0" noProof="0" dirty="0">
                <a:ln>
                  <a:noFill/>
                </a:ln>
                <a:solidFill>
                  <a:prstClr val="black"/>
                </a:solidFill>
                <a:effectLst/>
                <a:uLnTx/>
                <a:uFillTx/>
                <a:latin typeface="Calibri"/>
                <a:ea typeface="+mn-ea"/>
                <a:cs typeface="Calibri"/>
              </a:rPr>
              <a:t> </a:t>
            </a:r>
            <a:r>
              <a:rPr kumimoji="0" sz="1400" b="1" i="0" u="none" strike="noStrike" kern="1200" cap="none" spc="-5" normalizeH="0" baseline="0" noProof="0" dirty="0">
                <a:ln>
                  <a:noFill/>
                </a:ln>
                <a:solidFill>
                  <a:prstClr val="black"/>
                </a:solidFill>
                <a:effectLst/>
                <a:uLnTx/>
                <a:uFillTx/>
                <a:latin typeface="Calibri"/>
                <a:ea typeface="+mn-ea"/>
                <a:cs typeface="Calibri"/>
              </a:rPr>
              <a:t>(SSOC)</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30"/>
          <p:cNvSpPr txBox="1"/>
          <p:nvPr/>
        </p:nvSpPr>
        <p:spPr>
          <a:xfrm>
            <a:off x="8524113" y="6103112"/>
            <a:ext cx="122809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1" u="none" strike="noStrike" kern="1200" cap="none" spc="0" normalizeH="0" baseline="0" noProof="0" dirty="0">
                <a:ln>
                  <a:noFill/>
                </a:ln>
                <a:solidFill>
                  <a:prstClr val="black"/>
                </a:solidFill>
                <a:effectLst/>
                <a:uLnTx/>
                <a:uFillTx/>
                <a:latin typeface="Calibri"/>
                <a:ea typeface="+mn-ea"/>
                <a:cs typeface="Times New Roman"/>
              </a:rPr>
              <a:t>Space</a:t>
            </a:r>
            <a:r>
              <a:rPr kumimoji="0" sz="1100" b="1" i="1" u="none" strike="noStrike" kern="1200" cap="none" spc="-65" normalizeH="0" baseline="0" noProof="0" dirty="0">
                <a:ln>
                  <a:noFill/>
                </a:ln>
                <a:solidFill>
                  <a:prstClr val="black"/>
                </a:solidFill>
                <a:effectLst/>
                <a:uLnTx/>
                <a:uFillTx/>
                <a:latin typeface="Calibri"/>
                <a:ea typeface="+mn-ea"/>
                <a:cs typeface="Times New Roman"/>
              </a:rPr>
              <a:t> </a:t>
            </a:r>
            <a:r>
              <a:rPr kumimoji="0" sz="1100" b="1" i="1" u="none" strike="noStrike" kern="1200" cap="none" spc="0" normalizeH="0" baseline="0" noProof="0" dirty="0">
                <a:ln>
                  <a:noFill/>
                </a:ln>
                <a:solidFill>
                  <a:prstClr val="black"/>
                </a:solidFill>
                <a:effectLst/>
                <a:uLnTx/>
                <a:uFillTx/>
                <a:latin typeface="Calibri"/>
                <a:ea typeface="+mn-ea"/>
                <a:cs typeface="Times New Roman"/>
              </a:rPr>
              <a:t>Network/WSC</a:t>
            </a:r>
            <a:endParaRPr kumimoji="0" sz="1100" b="0" i="0" u="none" strike="noStrike" kern="1200" cap="none" spc="0" normalizeH="0" baseline="0" noProof="0">
              <a:ln>
                <a:noFill/>
              </a:ln>
              <a:solidFill>
                <a:prstClr val="black"/>
              </a:solidFill>
              <a:effectLst/>
              <a:uLnTx/>
              <a:uFillTx/>
              <a:latin typeface="Calibri"/>
              <a:ea typeface="+mn-ea"/>
              <a:cs typeface="Times New Roman"/>
            </a:endParaRPr>
          </a:p>
        </p:txBody>
      </p:sp>
      <p:sp>
        <p:nvSpPr>
          <p:cNvPr id="31" name="object 31"/>
          <p:cNvSpPr txBox="1"/>
          <p:nvPr/>
        </p:nvSpPr>
        <p:spPr>
          <a:xfrm>
            <a:off x="5514847" y="4599177"/>
            <a:ext cx="1228090" cy="1821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1" i="1" u="none" strike="noStrike" kern="1200" cap="none" spc="0" normalizeH="0" baseline="0" noProof="0" dirty="0">
                <a:ln>
                  <a:noFill/>
                </a:ln>
                <a:solidFill>
                  <a:prstClr val="black"/>
                </a:solidFill>
                <a:effectLst/>
                <a:uLnTx/>
                <a:uFillTx/>
                <a:latin typeface="Calibri"/>
                <a:ea typeface="+mn-ea"/>
                <a:cs typeface="Times New Roman"/>
              </a:rPr>
              <a:t>Space</a:t>
            </a:r>
            <a:r>
              <a:rPr kumimoji="0" sz="1100" b="1" i="1" u="none" strike="noStrike" kern="1200" cap="none" spc="-65" normalizeH="0" baseline="0" noProof="0" dirty="0">
                <a:ln>
                  <a:noFill/>
                </a:ln>
                <a:solidFill>
                  <a:prstClr val="black"/>
                </a:solidFill>
                <a:effectLst/>
                <a:uLnTx/>
                <a:uFillTx/>
                <a:latin typeface="Calibri"/>
                <a:ea typeface="+mn-ea"/>
                <a:cs typeface="Times New Roman"/>
              </a:rPr>
              <a:t> </a:t>
            </a:r>
            <a:r>
              <a:rPr kumimoji="0" sz="1100" b="1" i="1" u="none" strike="noStrike" kern="1200" cap="none" spc="0" normalizeH="0" baseline="0" noProof="0" dirty="0">
                <a:ln>
                  <a:noFill/>
                </a:ln>
                <a:solidFill>
                  <a:prstClr val="black"/>
                </a:solidFill>
                <a:effectLst/>
                <a:uLnTx/>
                <a:uFillTx/>
                <a:latin typeface="Calibri"/>
                <a:ea typeface="+mn-ea"/>
                <a:cs typeface="Times New Roman"/>
              </a:rPr>
              <a:t>Network/WSC</a:t>
            </a:r>
            <a:endParaRPr kumimoji="0" sz="1100" b="0" i="0" u="none" strike="noStrike" kern="1200" cap="none" spc="0" normalizeH="0" baseline="0" noProof="0">
              <a:ln>
                <a:noFill/>
              </a:ln>
              <a:solidFill>
                <a:prstClr val="black"/>
              </a:solidFill>
              <a:effectLst/>
              <a:uLnTx/>
              <a:uFillTx/>
              <a:latin typeface="Calibri"/>
              <a:ea typeface="+mn-ea"/>
              <a:cs typeface="Times New Roman"/>
            </a:endParaRPr>
          </a:p>
        </p:txBody>
      </p:sp>
      <p:sp>
        <p:nvSpPr>
          <p:cNvPr id="32" name="object 32"/>
          <p:cNvSpPr txBox="1"/>
          <p:nvPr/>
        </p:nvSpPr>
        <p:spPr>
          <a:xfrm>
            <a:off x="6360921" y="3111499"/>
            <a:ext cx="811530" cy="33020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10" normalizeH="0" baseline="0" noProof="0" dirty="0">
                <a:ln>
                  <a:noFill/>
                </a:ln>
                <a:solidFill>
                  <a:srgbClr val="00AF50"/>
                </a:solidFill>
                <a:effectLst/>
                <a:uLnTx/>
                <a:uFillTx/>
                <a:latin typeface="Calibri"/>
                <a:ea typeface="+mn-ea"/>
                <a:cs typeface="Calibri"/>
              </a:rPr>
              <a:t>High </a:t>
            </a:r>
            <a:r>
              <a:rPr kumimoji="0" sz="1000" b="1" i="0" u="none" strike="noStrike" kern="1200" cap="none" spc="-5" normalizeH="0" baseline="0" noProof="0" dirty="0">
                <a:ln>
                  <a:noFill/>
                </a:ln>
                <a:solidFill>
                  <a:srgbClr val="00AF50"/>
                </a:solidFill>
                <a:effectLst/>
                <a:uLnTx/>
                <a:uFillTx/>
                <a:latin typeface="Calibri"/>
                <a:ea typeface="+mn-ea"/>
                <a:cs typeface="Calibri"/>
              </a:rPr>
              <a:t>Data</a:t>
            </a:r>
            <a:r>
              <a:rPr kumimoji="0" sz="1000" b="1" i="0" u="none" strike="noStrike" kern="1200" cap="none" spc="-45" normalizeH="0" baseline="0" noProof="0" dirty="0">
                <a:ln>
                  <a:noFill/>
                </a:ln>
                <a:solidFill>
                  <a:srgbClr val="00AF50"/>
                </a:solidFill>
                <a:effectLst/>
                <a:uLnTx/>
                <a:uFillTx/>
                <a:latin typeface="Calibri"/>
                <a:ea typeface="+mn-ea"/>
                <a:cs typeface="Calibri"/>
              </a:rPr>
              <a:t> </a:t>
            </a:r>
            <a:r>
              <a:rPr kumimoji="0" sz="1000" b="1" i="0" u="none" strike="noStrike" kern="1200" cap="none" spc="-5" normalizeH="0" baseline="0" noProof="0" dirty="0">
                <a:ln>
                  <a:noFill/>
                </a:ln>
                <a:solidFill>
                  <a:srgbClr val="00AF50"/>
                </a:solidFill>
                <a:effectLst/>
                <a:uLnTx/>
                <a:uFillTx/>
                <a:latin typeface="Calibri"/>
                <a:ea typeface="+mn-ea"/>
                <a:cs typeface="Calibri"/>
              </a:rPr>
              <a:t>Rate  System</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3" name="object 33"/>
          <p:cNvSpPr txBox="1"/>
          <p:nvPr/>
        </p:nvSpPr>
        <p:spPr>
          <a:xfrm>
            <a:off x="5213350" y="3095371"/>
            <a:ext cx="737235" cy="330200"/>
          </a:xfrm>
          <a:prstGeom prst="rect">
            <a:avLst/>
          </a:prstGeom>
        </p:spPr>
        <p:txBody>
          <a:bodyPr vert="horz" wrap="square" lIns="0" tIns="12065" rIns="0" bIns="0" rtlCol="0">
            <a:spAutoFit/>
          </a:bodyPr>
          <a:lstStyle/>
          <a:p>
            <a:pPr marL="0" marR="5080" lvl="0" indent="0" algn="r" defTabSz="914400" rtl="0" eaLnBrk="1" fontAlgn="auto" latinLnBrk="0" hangingPunct="1">
              <a:lnSpc>
                <a:spcPct val="100000"/>
              </a:lnSpc>
              <a:spcBef>
                <a:spcPts val="95"/>
              </a:spcBef>
              <a:spcAft>
                <a:spcPts val="0"/>
              </a:spcAft>
              <a:buClrTx/>
              <a:buSzTx/>
              <a:buFontTx/>
              <a:buNone/>
              <a:tabLst/>
              <a:defRPr/>
            </a:pPr>
            <a:r>
              <a:rPr kumimoji="0" sz="1000" b="1" i="0" u="none" strike="noStrike" kern="1200" cap="none" spc="-5" normalizeH="0" baseline="0" noProof="0" dirty="0">
                <a:ln>
                  <a:noFill/>
                </a:ln>
                <a:solidFill>
                  <a:srgbClr val="0000CC"/>
                </a:solidFill>
                <a:effectLst/>
                <a:uLnTx/>
                <a:uFillTx/>
                <a:latin typeface="Calibri"/>
                <a:ea typeface="+mn-ea"/>
                <a:cs typeface="Calibri"/>
              </a:rPr>
              <a:t>Satellite</a:t>
            </a:r>
            <a:r>
              <a:rPr kumimoji="0" sz="1000" b="1" i="0" u="none" strike="noStrike" kern="1200" cap="none" spc="-60" normalizeH="0" baseline="0" noProof="0" dirty="0">
                <a:ln>
                  <a:noFill/>
                </a:ln>
                <a:solidFill>
                  <a:srgbClr val="0000CC"/>
                </a:solidFill>
                <a:effectLst/>
                <a:uLnTx/>
                <a:uFillTx/>
                <a:latin typeface="Calibri"/>
                <a:ea typeface="+mn-ea"/>
                <a:cs typeface="Calibri"/>
              </a:rPr>
              <a:t> </a:t>
            </a:r>
            <a:r>
              <a:rPr kumimoji="0" sz="1000" b="1" i="0" u="none" strike="noStrike" kern="1200" cap="none" spc="-10" normalizeH="0" baseline="0" noProof="0" dirty="0">
                <a:ln>
                  <a:noFill/>
                </a:ln>
                <a:solidFill>
                  <a:srgbClr val="0000CC"/>
                </a:solidFill>
                <a:effectLst/>
                <a:uLnTx/>
                <a:uFillTx/>
                <a:latin typeface="Calibri"/>
                <a:ea typeface="+mn-ea"/>
                <a:cs typeface="Calibri"/>
              </a:rPr>
              <a:t>T&amp;C,</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srgbClr val="0000CC"/>
                </a:solidFill>
                <a:effectLst/>
                <a:uLnTx/>
                <a:uFillTx/>
                <a:latin typeface="Calibri"/>
                <a:ea typeface="+mn-ea"/>
                <a:cs typeface="Calibri"/>
              </a:rPr>
              <a:t>Ran</a:t>
            </a:r>
            <a:r>
              <a:rPr kumimoji="0" sz="1000" b="1" i="0" u="none" strike="noStrike" kern="1200" cap="none" spc="-10" normalizeH="0" baseline="0" noProof="0" dirty="0">
                <a:ln>
                  <a:noFill/>
                </a:ln>
                <a:solidFill>
                  <a:srgbClr val="0000CC"/>
                </a:solidFill>
                <a:effectLst/>
                <a:uLnTx/>
                <a:uFillTx/>
                <a:latin typeface="Calibri"/>
                <a:ea typeface="+mn-ea"/>
                <a:cs typeface="Calibri"/>
              </a:rPr>
              <a:t>gi</a:t>
            </a:r>
            <a:r>
              <a:rPr kumimoji="0" sz="1000" b="1" i="0" u="none" strike="noStrike" kern="1200" cap="none" spc="-5" normalizeH="0" baseline="0" noProof="0" dirty="0">
                <a:ln>
                  <a:noFill/>
                </a:ln>
                <a:solidFill>
                  <a:srgbClr val="0000CC"/>
                </a:solidFill>
                <a:effectLst/>
                <a:uLnTx/>
                <a:uFillTx/>
                <a:latin typeface="Calibri"/>
                <a:ea typeface="+mn-ea"/>
                <a:cs typeface="Calibri"/>
              </a:rPr>
              <a:t>ng</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34" name="object 34"/>
          <p:cNvSpPr/>
          <p:nvPr/>
        </p:nvSpPr>
        <p:spPr>
          <a:xfrm>
            <a:off x="1743455" y="4501857"/>
            <a:ext cx="2362962" cy="31322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txBox="1"/>
          <p:nvPr/>
        </p:nvSpPr>
        <p:spPr>
          <a:xfrm>
            <a:off x="2004186" y="4529455"/>
            <a:ext cx="184340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Calibri"/>
                <a:ea typeface="+mn-ea"/>
                <a:cs typeface="Calibri"/>
              </a:rPr>
              <a:t>Optical Ground Station</a:t>
            </a:r>
            <a:r>
              <a:rPr kumimoji="0" sz="1400" b="1" i="0" u="none" strike="noStrike" kern="1200" cap="none" spc="-95" normalizeH="0" baseline="0" noProof="0" dirty="0">
                <a:ln>
                  <a:noFill/>
                </a:ln>
                <a:solidFill>
                  <a:prstClr val="black"/>
                </a:solidFill>
                <a:effectLst/>
                <a:uLnTx/>
                <a:uFillTx/>
                <a:latin typeface="Calibri"/>
                <a:ea typeface="+mn-ea"/>
                <a:cs typeface="Calibri"/>
              </a:rPr>
              <a:t> </a:t>
            </a:r>
            <a:r>
              <a:rPr kumimoji="0" sz="1400" b="1" i="0" u="none" strike="noStrike" kern="1200" cap="none" spc="0" normalizeH="0" baseline="0" noProof="0" dirty="0">
                <a:ln>
                  <a:noFill/>
                </a:ln>
                <a:solidFill>
                  <a:prstClr val="black"/>
                </a:solidFill>
                <a:effectLst/>
                <a:uLnTx/>
                <a:uFillTx/>
                <a:latin typeface="Calibri"/>
                <a:ea typeface="+mn-ea"/>
                <a:cs typeface="Calibri"/>
              </a:rPr>
              <a:t>1</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6" name="object 36"/>
          <p:cNvSpPr/>
          <p:nvPr/>
        </p:nvSpPr>
        <p:spPr>
          <a:xfrm>
            <a:off x="8234171" y="4501857"/>
            <a:ext cx="2330957" cy="313220"/>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txBox="1"/>
          <p:nvPr/>
        </p:nvSpPr>
        <p:spPr>
          <a:xfrm>
            <a:off x="8479281" y="4282186"/>
            <a:ext cx="1843405" cy="487045"/>
          </a:xfrm>
          <a:prstGeom prst="rect">
            <a:avLst/>
          </a:prstGeom>
        </p:spPr>
        <p:txBody>
          <a:bodyPr vert="horz" wrap="square" lIns="0" tIns="51435" rIns="0" bIns="0" rtlCol="0">
            <a:spAutoFit/>
          </a:bodyPr>
          <a:lstStyle/>
          <a:p>
            <a:pPr marL="97155" marR="0" lvl="0" indent="0" algn="ctr" defTabSz="914400" rtl="0" eaLnBrk="1" fontAlgn="auto" latinLnBrk="0" hangingPunct="1">
              <a:lnSpc>
                <a:spcPct val="100000"/>
              </a:lnSpc>
              <a:spcBef>
                <a:spcPts val="405"/>
              </a:spcBef>
              <a:spcAft>
                <a:spcPts val="0"/>
              </a:spcAft>
              <a:buClrTx/>
              <a:buSzTx/>
              <a:buFontTx/>
              <a:buNone/>
              <a:tabLst/>
              <a:defRPr/>
            </a:pPr>
            <a:r>
              <a:rPr kumimoji="0" sz="1000" b="1" i="1" u="none" strike="noStrike" kern="1200" cap="none" spc="-5" normalizeH="0" baseline="0" noProof="0" dirty="0">
                <a:ln>
                  <a:noFill/>
                </a:ln>
                <a:solidFill>
                  <a:prstClr val="black"/>
                </a:solidFill>
                <a:effectLst/>
                <a:uLnTx/>
                <a:uFillTx/>
                <a:latin typeface="Calibri"/>
                <a:ea typeface="+mn-ea"/>
                <a:cs typeface="Times New Roman"/>
              </a:rPr>
              <a:t>Hawaii</a:t>
            </a:r>
            <a:endParaRPr kumimoji="0" sz="1000" b="0" i="0" u="none" strike="noStrike" kern="1200" cap="none" spc="0" normalizeH="0" baseline="0" noProof="0">
              <a:ln>
                <a:noFill/>
              </a:ln>
              <a:solidFill>
                <a:prstClr val="black"/>
              </a:solidFill>
              <a:effectLst/>
              <a:uLnTx/>
              <a:uFillTx/>
              <a:latin typeface="Calibri"/>
              <a:ea typeface="+mn-ea"/>
              <a:cs typeface="Times New Roman"/>
            </a:endParaRPr>
          </a:p>
          <a:p>
            <a:pPr marL="12700" marR="0" lvl="0" indent="0" algn="l" defTabSz="914400" rtl="0" eaLnBrk="1" fontAlgn="auto" latinLnBrk="0" hangingPunct="1">
              <a:lnSpc>
                <a:spcPct val="100000"/>
              </a:lnSpc>
              <a:spcBef>
                <a:spcPts val="44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Calibri"/>
                <a:ea typeface="+mn-ea"/>
                <a:cs typeface="Calibri"/>
              </a:rPr>
              <a:t>Optical Ground Station</a:t>
            </a:r>
            <a:r>
              <a:rPr kumimoji="0" sz="1400" b="1" i="0" u="none" strike="noStrike" kern="1200" cap="none" spc="-95" normalizeH="0" baseline="0" noProof="0" dirty="0">
                <a:ln>
                  <a:noFill/>
                </a:ln>
                <a:solidFill>
                  <a:prstClr val="black"/>
                </a:solidFill>
                <a:effectLst/>
                <a:uLnTx/>
                <a:uFillTx/>
                <a:latin typeface="Calibri"/>
                <a:ea typeface="+mn-ea"/>
                <a:cs typeface="Calibri"/>
              </a:rPr>
              <a:t> </a:t>
            </a:r>
            <a:r>
              <a:rPr kumimoji="0" sz="1400" b="1" i="0" u="none" strike="noStrike" kern="1200" cap="none" spc="0" normalizeH="0" baseline="0" noProof="0" dirty="0">
                <a:ln>
                  <a:noFill/>
                </a:ln>
                <a:solidFill>
                  <a:prstClr val="black"/>
                </a:solidFill>
                <a:effectLst/>
                <a:uLnTx/>
                <a:uFillTx/>
                <a:latin typeface="Calibri"/>
                <a:ea typeface="+mn-ea"/>
                <a:cs typeface="Calibri"/>
              </a:rPr>
              <a:t>2</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38" name="object 38"/>
          <p:cNvSpPr/>
          <p:nvPr/>
        </p:nvSpPr>
        <p:spPr>
          <a:xfrm>
            <a:off x="5155691" y="712088"/>
            <a:ext cx="1824608" cy="1920570"/>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2717292" y="1112519"/>
            <a:ext cx="2217420" cy="522732"/>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txBox="1"/>
          <p:nvPr/>
        </p:nvSpPr>
        <p:spPr>
          <a:xfrm>
            <a:off x="2717292" y="1112519"/>
            <a:ext cx="2217420" cy="467436"/>
          </a:xfrm>
          <a:prstGeom prst="rect">
            <a:avLst/>
          </a:prstGeom>
          <a:ln w="6096">
            <a:solidFill>
              <a:srgbClr val="FFC000"/>
            </a:solidFill>
          </a:ln>
        </p:spPr>
        <p:txBody>
          <a:bodyPr vert="horz" wrap="square" lIns="0" tIns="36195" rIns="0" bIns="0" rtlCol="0">
            <a:spAutoFit/>
          </a:bodyPr>
          <a:lstStyle/>
          <a:p>
            <a:pPr marL="0" marR="0" lvl="0" indent="0" algn="ctr" defTabSz="914400" rtl="0" eaLnBrk="1" fontAlgn="auto" latinLnBrk="0" hangingPunct="1">
              <a:lnSpc>
                <a:spcPct val="100000"/>
              </a:lnSpc>
              <a:spcBef>
                <a:spcPts val="28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Calibri"/>
                <a:ea typeface="+mn-ea"/>
                <a:cs typeface="Calibri"/>
              </a:rPr>
              <a:t>LCRD Flight</a:t>
            </a:r>
            <a:r>
              <a:rPr kumimoji="0" sz="1400" b="1" i="0" u="none" strike="noStrike" kern="1200" cap="none" spc="-45" normalizeH="0" baseline="0" noProof="0" dirty="0">
                <a:ln>
                  <a:noFill/>
                </a:ln>
                <a:solidFill>
                  <a:prstClr val="black"/>
                </a:solidFill>
                <a:effectLst/>
                <a:uLnTx/>
                <a:uFillTx/>
                <a:latin typeface="Calibri"/>
                <a:ea typeface="+mn-ea"/>
                <a:cs typeface="Calibri"/>
              </a:rPr>
              <a:t> </a:t>
            </a:r>
            <a:r>
              <a:rPr kumimoji="0" sz="1400" b="1" i="0" u="none" strike="noStrike" kern="1200" cap="none" spc="-10" normalizeH="0" baseline="0" noProof="0" dirty="0">
                <a:ln>
                  <a:noFill/>
                </a:ln>
                <a:solidFill>
                  <a:prstClr val="black"/>
                </a:solidFill>
                <a:effectLst/>
                <a:uLnTx/>
                <a:uFillTx/>
                <a:latin typeface="Calibri"/>
                <a:ea typeface="+mn-ea"/>
                <a:cs typeface="Calibri"/>
              </a:rPr>
              <a:t>Payload</a:t>
            </a:r>
            <a:endParaRPr kumimoji="0" sz="14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5"/>
              </a:spcBef>
              <a:spcAft>
                <a:spcPts val="0"/>
              </a:spcAft>
              <a:buClrTx/>
              <a:buSzTx/>
              <a:buFontTx/>
              <a:buNone/>
              <a:tabLst/>
              <a:defRPr/>
            </a:pPr>
            <a:r>
              <a:rPr kumimoji="0" sz="1400" b="1" i="0" u="none" strike="noStrike" kern="1200" cap="none" spc="0" normalizeH="0" baseline="0" noProof="0" dirty="0">
                <a:ln>
                  <a:noFill/>
                </a:ln>
                <a:solidFill>
                  <a:prstClr val="black"/>
                </a:solidFill>
                <a:effectLst/>
                <a:uLnTx/>
                <a:uFillTx/>
                <a:latin typeface="Calibri"/>
                <a:ea typeface="+mn-ea"/>
                <a:cs typeface="Calibri"/>
              </a:rPr>
              <a:t>on</a:t>
            </a:r>
            <a:r>
              <a:rPr kumimoji="0" sz="1400" b="1" i="0" u="none" strike="noStrike" kern="1200" cap="none" spc="-20" normalizeH="0" baseline="0" noProof="0" dirty="0">
                <a:ln>
                  <a:noFill/>
                </a:ln>
                <a:solidFill>
                  <a:prstClr val="black"/>
                </a:solidFill>
                <a:effectLst/>
                <a:uLnTx/>
                <a:uFillTx/>
                <a:latin typeface="Calibri"/>
                <a:ea typeface="+mn-ea"/>
                <a:cs typeface="Calibri"/>
              </a:rPr>
              <a:t> </a:t>
            </a:r>
            <a:r>
              <a:rPr kumimoji="0" sz="1400" b="1" i="0" u="none" strike="noStrike" kern="1200" cap="none" spc="-5" normalizeH="0" baseline="0" noProof="0" dirty="0">
                <a:ln>
                  <a:noFill/>
                </a:ln>
                <a:solidFill>
                  <a:prstClr val="black"/>
                </a:solidFill>
                <a:effectLst/>
                <a:uLnTx/>
                <a:uFillTx/>
                <a:latin typeface="Calibri"/>
                <a:ea typeface="+mn-ea"/>
                <a:cs typeface="Calibri"/>
              </a:rPr>
              <a:t>STPSat-6</a:t>
            </a:r>
            <a:endParaRPr kumimoji="0" sz="1400" b="0" i="0" u="none" strike="noStrike" kern="1200" cap="none" spc="0" normalizeH="0" baseline="0" noProof="0">
              <a:ln>
                <a:noFill/>
              </a:ln>
              <a:solidFill>
                <a:prstClr val="black"/>
              </a:solidFill>
              <a:effectLst/>
              <a:uLnTx/>
              <a:uFillTx/>
              <a:latin typeface="Calibri"/>
              <a:ea typeface="+mn-ea"/>
              <a:cs typeface="Calibri"/>
            </a:endParaRPr>
          </a:p>
        </p:txBody>
      </p:sp>
      <p:sp>
        <p:nvSpPr>
          <p:cNvPr id="41" name="object 41"/>
          <p:cNvSpPr/>
          <p:nvPr/>
        </p:nvSpPr>
        <p:spPr>
          <a:xfrm>
            <a:off x="6004559" y="2148077"/>
            <a:ext cx="151130" cy="1744980"/>
          </a:xfrm>
          <a:custGeom>
            <a:avLst/>
            <a:gdLst/>
            <a:ahLst/>
            <a:cxnLst/>
            <a:rect l="l" t="t" r="r" b="b"/>
            <a:pathLst>
              <a:path w="151129" h="1744979">
                <a:moveTo>
                  <a:pt x="50291" y="1594103"/>
                </a:moveTo>
                <a:lnTo>
                  <a:pt x="0" y="1594103"/>
                </a:lnTo>
                <a:lnTo>
                  <a:pt x="75437" y="1744980"/>
                </a:lnTo>
                <a:lnTo>
                  <a:pt x="138302" y="1619250"/>
                </a:lnTo>
                <a:lnTo>
                  <a:pt x="50291" y="1619250"/>
                </a:lnTo>
                <a:lnTo>
                  <a:pt x="50291" y="1594103"/>
                </a:lnTo>
                <a:close/>
              </a:path>
              <a:path w="151129" h="1744979">
                <a:moveTo>
                  <a:pt x="67055" y="125729"/>
                </a:moveTo>
                <a:lnTo>
                  <a:pt x="50291" y="125729"/>
                </a:lnTo>
                <a:lnTo>
                  <a:pt x="50291" y="1619250"/>
                </a:lnTo>
                <a:lnTo>
                  <a:pt x="67055" y="1619250"/>
                </a:lnTo>
                <a:lnTo>
                  <a:pt x="67055" y="125729"/>
                </a:lnTo>
                <a:close/>
              </a:path>
              <a:path w="151129" h="1744979">
                <a:moveTo>
                  <a:pt x="83819" y="1594103"/>
                </a:moveTo>
                <a:lnTo>
                  <a:pt x="67055" y="1594103"/>
                </a:lnTo>
                <a:lnTo>
                  <a:pt x="67055" y="1619250"/>
                </a:lnTo>
                <a:lnTo>
                  <a:pt x="83819" y="1619250"/>
                </a:lnTo>
                <a:lnTo>
                  <a:pt x="83819" y="1594103"/>
                </a:lnTo>
                <a:close/>
              </a:path>
              <a:path w="151129" h="1744979">
                <a:moveTo>
                  <a:pt x="100584" y="125729"/>
                </a:moveTo>
                <a:lnTo>
                  <a:pt x="83819" y="125729"/>
                </a:lnTo>
                <a:lnTo>
                  <a:pt x="83819" y="1619250"/>
                </a:lnTo>
                <a:lnTo>
                  <a:pt x="100584" y="1619250"/>
                </a:lnTo>
                <a:lnTo>
                  <a:pt x="100584" y="125729"/>
                </a:lnTo>
                <a:close/>
              </a:path>
              <a:path w="151129" h="1744979">
                <a:moveTo>
                  <a:pt x="150875" y="1594103"/>
                </a:moveTo>
                <a:lnTo>
                  <a:pt x="100584" y="1594103"/>
                </a:lnTo>
                <a:lnTo>
                  <a:pt x="100584" y="1619250"/>
                </a:lnTo>
                <a:lnTo>
                  <a:pt x="138302" y="1619250"/>
                </a:lnTo>
                <a:lnTo>
                  <a:pt x="150875" y="1594103"/>
                </a:lnTo>
                <a:close/>
              </a:path>
              <a:path w="151129" h="1744979">
                <a:moveTo>
                  <a:pt x="75437" y="0"/>
                </a:moveTo>
                <a:lnTo>
                  <a:pt x="0" y="150875"/>
                </a:lnTo>
                <a:lnTo>
                  <a:pt x="50291" y="150875"/>
                </a:lnTo>
                <a:lnTo>
                  <a:pt x="50291" y="125729"/>
                </a:lnTo>
                <a:lnTo>
                  <a:pt x="138302" y="125729"/>
                </a:lnTo>
                <a:lnTo>
                  <a:pt x="75437" y="0"/>
                </a:lnTo>
                <a:close/>
              </a:path>
              <a:path w="151129" h="1744979">
                <a:moveTo>
                  <a:pt x="83819" y="125729"/>
                </a:moveTo>
                <a:lnTo>
                  <a:pt x="67055" y="125729"/>
                </a:lnTo>
                <a:lnTo>
                  <a:pt x="67055" y="150875"/>
                </a:lnTo>
                <a:lnTo>
                  <a:pt x="83819" y="150875"/>
                </a:lnTo>
                <a:lnTo>
                  <a:pt x="83819" y="125729"/>
                </a:lnTo>
                <a:close/>
              </a:path>
              <a:path w="151129" h="1744979">
                <a:moveTo>
                  <a:pt x="138302" y="125729"/>
                </a:moveTo>
                <a:lnTo>
                  <a:pt x="100584" y="125729"/>
                </a:lnTo>
                <a:lnTo>
                  <a:pt x="100584" y="150875"/>
                </a:lnTo>
                <a:lnTo>
                  <a:pt x="150875" y="150875"/>
                </a:lnTo>
                <a:lnTo>
                  <a:pt x="138302" y="125729"/>
                </a:lnTo>
                <a:close/>
              </a:path>
            </a:pathLst>
          </a:custGeom>
          <a:solidFill>
            <a:srgbClr val="000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4132326" y="4229862"/>
            <a:ext cx="1838325" cy="1339850"/>
          </a:xfrm>
          <a:custGeom>
            <a:avLst/>
            <a:gdLst/>
            <a:ahLst/>
            <a:cxnLst/>
            <a:rect l="l" t="t" r="r" b="b"/>
            <a:pathLst>
              <a:path w="1838325" h="1339850">
                <a:moveTo>
                  <a:pt x="1701181" y="1271076"/>
                </a:moveTo>
                <a:lnTo>
                  <a:pt x="1671574" y="1311694"/>
                </a:lnTo>
                <a:lnTo>
                  <a:pt x="1837944" y="1339595"/>
                </a:lnTo>
                <a:lnTo>
                  <a:pt x="1810172" y="1285874"/>
                </a:lnTo>
                <a:lnTo>
                  <a:pt x="1721485" y="1285874"/>
                </a:lnTo>
                <a:lnTo>
                  <a:pt x="1701181" y="1271076"/>
                </a:lnTo>
                <a:close/>
              </a:path>
              <a:path w="1838325" h="1339850">
                <a:moveTo>
                  <a:pt x="1711087" y="1257487"/>
                </a:moveTo>
                <a:lnTo>
                  <a:pt x="1701181" y="1271076"/>
                </a:lnTo>
                <a:lnTo>
                  <a:pt x="1721485" y="1285874"/>
                </a:lnTo>
                <a:lnTo>
                  <a:pt x="1731390" y="1272285"/>
                </a:lnTo>
                <a:lnTo>
                  <a:pt x="1711087" y="1257487"/>
                </a:lnTo>
                <a:close/>
              </a:path>
              <a:path w="1838325" h="1339850">
                <a:moveTo>
                  <a:pt x="1720932" y="1243981"/>
                </a:moveTo>
                <a:lnTo>
                  <a:pt x="1711087" y="1257487"/>
                </a:lnTo>
                <a:lnTo>
                  <a:pt x="1731390" y="1272285"/>
                </a:lnTo>
                <a:lnTo>
                  <a:pt x="1721485" y="1285874"/>
                </a:lnTo>
                <a:lnTo>
                  <a:pt x="1810172" y="1285874"/>
                </a:lnTo>
                <a:lnTo>
                  <a:pt x="1796188" y="1258823"/>
                </a:lnTo>
                <a:lnTo>
                  <a:pt x="1741297" y="1258823"/>
                </a:lnTo>
                <a:lnTo>
                  <a:pt x="1720932" y="1243981"/>
                </a:lnTo>
                <a:close/>
              </a:path>
              <a:path w="1838325" h="1339850">
                <a:moveTo>
                  <a:pt x="117019" y="95620"/>
                </a:moveTo>
                <a:lnTo>
                  <a:pt x="107111" y="109208"/>
                </a:lnTo>
                <a:lnTo>
                  <a:pt x="1701181" y="1271076"/>
                </a:lnTo>
                <a:lnTo>
                  <a:pt x="1711087" y="1257487"/>
                </a:lnTo>
                <a:lnTo>
                  <a:pt x="117019" y="95620"/>
                </a:lnTo>
                <a:close/>
              </a:path>
              <a:path w="1838325" h="1339850">
                <a:moveTo>
                  <a:pt x="1730838" y="1230391"/>
                </a:moveTo>
                <a:lnTo>
                  <a:pt x="1720932" y="1243981"/>
                </a:lnTo>
                <a:lnTo>
                  <a:pt x="1741297" y="1258823"/>
                </a:lnTo>
                <a:lnTo>
                  <a:pt x="1751202" y="1245234"/>
                </a:lnTo>
                <a:lnTo>
                  <a:pt x="1730838" y="1230391"/>
                </a:lnTo>
                <a:close/>
              </a:path>
              <a:path w="1838325" h="1339850">
                <a:moveTo>
                  <a:pt x="1760474" y="1189735"/>
                </a:moveTo>
                <a:lnTo>
                  <a:pt x="1730838" y="1230391"/>
                </a:lnTo>
                <a:lnTo>
                  <a:pt x="1751202" y="1245234"/>
                </a:lnTo>
                <a:lnTo>
                  <a:pt x="1741297" y="1258823"/>
                </a:lnTo>
                <a:lnTo>
                  <a:pt x="1796188" y="1258823"/>
                </a:lnTo>
                <a:lnTo>
                  <a:pt x="1760474" y="1189735"/>
                </a:lnTo>
                <a:close/>
              </a:path>
              <a:path w="1838325" h="1339850">
                <a:moveTo>
                  <a:pt x="136774" y="68528"/>
                </a:moveTo>
                <a:lnTo>
                  <a:pt x="126866" y="82115"/>
                </a:lnTo>
                <a:lnTo>
                  <a:pt x="1720932" y="1243981"/>
                </a:lnTo>
                <a:lnTo>
                  <a:pt x="1730838" y="1230391"/>
                </a:lnTo>
                <a:lnTo>
                  <a:pt x="136774" y="68528"/>
                </a:lnTo>
                <a:close/>
              </a:path>
              <a:path w="1838325" h="1339850">
                <a:moveTo>
                  <a:pt x="0" y="0"/>
                </a:moveTo>
                <a:lnTo>
                  <a:pt x="77470" y="149859"/>
                </a:lnTo>
                <a:lnTo>
                  <a:pt x="107111" y="109208"/>
                </a:lnTo>
                <a:lnTo>
                  <a:pt x="86740" y="94360"/>
                </a:lnTo>
                <a:lnTo>
                  <a:pt x="96647" y="80771"/>
                </a:lnTo>
                <a:lnTo>
                  <a:pt x="125022" y="80771"/>
                </a:lnTo>
                <a:lnTo>
                  <a:pt x="106552" y="67309"/>
                </a:lnTo>
                <a:lnTo>
                  <a:pt x="116459" y="53720"/>
                </a:lnTo>
                <a:lnTo>
                  <a:pt x="147571" y="53720"/>
                </a:lnTo>
                <a:lnTo>
                  <a:pt x="166370" y="27939"/>
                </a:lnTo>
                <a:lnTo>
                  <a:pt x="0" y="0"/>
                </a:lnTo>
                <a:close/>
              </a:path>
              <a:path w="1838325" h="1339850">
                <a:moveTo>
                  <a:pt x="96647" y="80771"/>
                </a:moveTo>
                <a:lnTo>
                  <a:pt x="86740" y="94360"/>
                </a:lnTo>
                <a:lnTo>
                  <a:pt x="107111" y="109208"/>
                </a:lnTo>
                <a:lnTo>
                  <a:pt x="117019" y="95620"/>
                </a:lnTo>
                <a:lnTo>
                  <a:pt x="96647" y="80771"/>
                </a:lnTo>
                <a:close/>
              </a:path>
              <a:path w="1838325" h="1339850">
                <a:moveTo>
                  <a:pt x="125022" y="80771"/>
                </a:moveTo>
                <a:lnTo>
                  <a:pt x="96647" y="80771"/>
                </a:lnTo>
                <a:lnTo>
                  <a:pt x="117019" y="95620"/>
                </a:lnTo>
                <a:lnTo>
                  <a:pt x="126866" y="82115"/>
                </a:lnTo>
                <a:lnTo>
                  <a:pt x="125022" y="80771"/>
                </a:lnTo>
                <a:close/>
              </a:path>
              <a:path w="1838325" h="1339850">
                <a:moveTo>
                  <a:pt x="116459" y="53720"/>
                </a:moveTo>
                <a:lnTo>
                  <a:pt x="106552" y="67309"/>
                </a:lnTo>
                <a:lnTo>
                  <a:pt x="126866" y="82115"/>
                </a:lnTo>
                <a:lnTo>
                  <a:pt x="136774" y="68528"/>
                </a:lnTo>
                <a:lnTo>
                  <a:pt x="116459" y="53720"/>
                </a:lnTo>
                <a:close/>
              </a:path>
              <a:path w="1838325" h="1339850">
                <a:moveTo>
                  <a:pt x="147571" y="53720"/>
                </a:moveTo>
                <a:lnTo>
                  <a:pt x="116459" y="53720"/>
                </a:lnTo>
                <a:lnTo>
                  <a:pt x="136774" y="68528"/>
                </a:lnTo>
                <a:lnTo>
                  <a:pt x="147571" y="5372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6387846" y="4292345"/>
            <a:ext cx="1927860" cy="1286510"/>
          </a:xfrm>
          <a:custGeom>
            <a:avLst/>
            <a:gdLst/>
            <a:ahLst/>
            <a:cxnLst/>
            <a:rect l="l" t="t" r="r" b="b"/>
            <a:pathLst>
              <a:path w="1927859" h="1286510">
                <a:moveTo>
                  <a:pt x="83692" y="1139825"/>
                </a:moveTo>
                <a:lnTo>
                  <a:pt x="0" y="1286256"/>
                </a:lnTo>
                <a:lnTo>
                  <a:pt x="167385" y="1265275"/>
                </a:lnTo>
                <a:lnTo>
                  <a:pt x="148788" y="1237399"/>
                </a:lnTo>
                <a:lnTo>
                  <a:pt x="118490" y="1237399"/>
                </a:lnTo>
                <a:lnTo>
                  <a:pt x="109219" y="1223391"/>
                </a:lnTo>
                <a:lnTo>
                  <a:pt x="129968" y="1209548"/>
                </a:lnTo>
                <a:lnTo>
                  <a:pt x="99949" y="1209548"/>
                </a:lnTo>
                <a:lnTo>
                  <a:pt x="90678" y="1195577"/>
                </a:lnTo>
                <a:lnTo>
                  <a:pt x="111583" y="1181630"/>
                </a:lnTo>
                <a:lnTo>
                  <a:pt x="83692" y="1139825"/>
                </a:lnTo>
                <a:close/>
              </a:path>
              <a:path w="1927859" h="1286510">
                <a:moveTo>
                  <a:pt x="130134" y="1209437"/>
                </a:moveTo>
                <a:lnTo>
                  <a:pt x="109219" y="1223391"/>
                </a:lnTo>
                <a:lnTo>
                  <a:pt x="118490" y="1237399"/>
                </a:lnTo>
                <a:lnTo>
                  <a:pt x="139456" y="1223410"/>
                </a:lnTo>
                <a:lnTo>
                  <a:pt x="130134" y="1209437"/>
                </a:lnTo>
                <a:close/>
              </a:path>
              <a:path w="1927859" h="1286510">
                <a:moveTo>
                  <a:pt x="139456" y="1223410"/>
                </a:moveTo>
                <a:lnTo>
                  <a:pt x="118490" y="1237399"/>
                </a:lnTo>
                <a:lnTo>
                  <a:pt x="148788" y="1237399"/>
                </a:lnTo>
                <a:lnTo>
                  <a:pt x="139456" y="1223410"/>
                </a:lnTo>
                <a:close/>
              </a:path>
              <a:path w="1927859" h="1286510">
                <a:moveTo>
                  <a:pt x="1806977" y="90674"/>
                </a:moveTo>
                <a:lnTo>
                  <a:pt x="130134" y="1209437"/>
                </a:lnTo>
                <a:lnTo>
                  <a:pt x="139456" y="1223410"/>
                </a:lnTo>
                <a:lnTo>
                  <a:pt x="1816281" y="104623"/>
                </a:lnTo>
                <a:lnTo>
                  <a:pt x="1806977" y="90674"/>
                </a:lnTo>
                <a:close/>
              </a:path>
              <a:path w="1927859" h="1286510">
                <a:moveTo>
                  <a:pt x="111583" y="1181630"/>
                </a:moveTo>
                <a:lnTo>
                  <a:pt x="90677" y="1195578"/>
                </a:lnTo>
                <a:lnTo>
                  <a:pt x="99949" y="1209548"/>
                </a:lnTo>
                <a:lnTo>
                  <a:pt x="120887" y="1195577"/>
                </a:lnTo>
                <a:lnTo>
                  <a:pt x="111583" y="1181630"/>
                </a:lnTo>
                <a:close/>
              </a:path>
              <a:path w="1927859" h="1286510">
                <a:moveTo>
                  <a:pt x="120887" y="1195577"/>
                </a:moveTo>
                <a:lnTo>
                  <a:pt x="99949" y="1209548"/>
                </a:lnTo>
                <a:lnTo>
                  <a:pt x="129968" y="1209548"/>
                </a:lnTo>
                <a:lnTo>
                  <a:pt x="130134" y="1209437"/>
                </a:lnTo>
                <a:lnTo>
                  <a:pt x="120887" y="1195577"/>
                </a:lnTo>
                <a:close/>
              </a:path>
              <a:path w="1927859" h="1286510">
                <a:moveTo>
                  <a:pt x="1788428" y="62865"/>
                </a:moveTo>
                <a:lnTo>
                  <a:pt x="111583" y="1181630"/>
                </a:lnTo>
                <a:lnTo>
                  <a:pt x="120887" y="1195577"/>
                </a:lnTo>
                <a:lnTo>
                  <a:pt x="1797732" y="76814"/>
                </a:lnTo>
                <a:lnTo>
                  <a:pt x="1788428" y="62865"/>
                </a:lnTo>
                <a:close/>
              </a:path>
              <a:path w="1927859" h="1286510">
                <a:moveTo>
                  <a:pt x="1884017" y="76708"/>
                </a:moveTo>
                <a:lnTo>
                  <a:pt x="1827910" y="76708"/>
                </a:lnTo>
                <a:lnTo>
                  <a:pt x="1837181" y="90678"/>
                </a:lnTo>
                <a:lnTo>
                  <a:pt x="1816281" y="104623"/>
                </a:lnTo>
                <a:lnTo>
                  <a:pt x="1844167" y="146431"/>
                </a:lnTo>
                <a:lnTo>
                  <a:pt x="1884017" y="76708"/>
                </a:lnTo>
                <a:close/>
              </a:path>
              <a:path w="1927859" h="1286510">
                <a:moveTo>
                  <a:pt x="1827910" y="76708"/>
                </a:moveTo>
                <a:lnTo>
                  <a:pt x="1806979" y="90678"/>
                </a:lnTo>
                <a:lnTo>
                  <a:pt x="1816281" y="104623"/>
                </a:lnTo>
                <a:lnTo>
                  <a:pt x="1837179" y="90674"/>
                </a:lnTo>
                <a:lnTo>
                  <a:pt x="1827910" y="76708"/>
                </a:lnTo>
                <a:close/>
              </a:path>
              <a:path w="1927859" h="1286510">
                <a:moveTo>
                  <a:pt x="1899913" y="48895"/>
                </a:moveTo>
                <a:lnTo>
                  <a:pt x="1809369" y="48895"/>
                </a:lnTo>
                <a:lnTo>
                  <a:pt x="1818638" y="62865"/>
                </a:lnTo>
                <a:lnTo>
                  <a:pt x="1797732" y="76814"/>
                </a:lnTo>
                <a:lnTo>
                  <a:pt x="1806977" y="90674"/>
                </a:lnTo>
                <a:lnTo>
                  <a:pt x="1827910" y="76708"/>
                </a:lnTo>
                <a:lnTo>
                  <a:pt x="1884017" y="76708"/>
                </a:lnTo>
                <a:lnTo>
                  <a:pt x="1899913" y="48895"/>
                </a:lnTo>
                <a:close/>
              </a:path>
              <a:path w="1927859" h="1286510">
                <a:moveTo>
                  <a:pt x="1809369" y="48895"/>
                </a:moveTo>
                <a:lnTo>
                  <a:pt x="1788428" y="62865"/>
                </a:lnTo>
                <a:lnTo>
                  <a:pt x="1797732" y="76814"/>
                </a:lnTo>
                <a:lnTo>
                  <a:pt x="1818639" y="62865"/>
                </a:lnTo>
                <a:lnTo>
                  <a:pt x="1809369" y="48895"/>
                </a:lnTo>
                <a:close/>
              </a:path>
              <a:path w="1927859" h="1286510">
                <a:moveTo>
                  <a:pt x="1927859" y="0"/>
                </a:moveTo>
                <a:lnTo>
                  <a:pt x="1760474" y="20955"/>
                </a:lnTo>
                <a:lnTo>
                  <a:pt x="1788428" y="62865"/>
                </a:lnTo>
                <a:lnTo>
                  <a:pt x="1809369" y="48895"/>
                </a:lnTo>
                <a:lnTo>
                  <a:pt x="1899913" y="48895"/>
                </a:lnTo>
                <a:lnTo>
                  <a:pt x="1927859"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4117085" y="1822577"/>
            <a:ext cx="1923414" cy="1202690"/>
          </a:xfrm>
          <a:custGeom>
            <a:avLst/>
            <a:gdLst/>
            <a:ahLst/>
            <a:cxnLst/>
            <a:rect l="l" t="t" r="r" b="b"/>
            <a:pathLst>
              <a:path w="1923414" h="1202689">
                <a:moveTo>
                  <a:pt x="96774" y="939673"/>
                </a:moveTo>
                <a:lnTo>
                  <a:pt x="0" y="1175892"/>
                </a:lnTo>
                <a:lnTo>
                  <a:pt x="253873" y="1202689"/>
                </a:lnTo>
                <a:lnTo>
                  <a:pt x="217158" y="1141222"/>
                </a:lnTo>
                <a:lnTo>
                  <a:pt x="157606" y="1141222"/>
                </a:lnTo>
                <a:lnTo>
                  <a:pt x="148971" y="1126616"/>
                </a:lnTo>
                <a:lnTo>
                  <a:pt x="173627" y="1111885"/>
                </a:lnTo>
                <a:lnTo>
                  <a:pt x="140208" y="1111885"/>
                </a:lnTo>
                <a:lnTo>
                  <a:pt x="122809" y="1082675"/>
                </a:lnTo>
                <a:lnTo>
                  <a:pt x="147256" y="1068069"/>
                </a:lnTo>
                <a:lnTo>
                  <a:pt x="114046" y="1068069"/>
                </a:lnTo>
                <a:lnTo>
                  <a:pt x="105283" y="1053464"/>
                </a:lnTo>
                <a:lnTo>
                  <a:pt x="149103" y="1027284"/>
                </a:lnTo>
                <a:lnTo>
                  <a:pt x="96774" y="939673"/>
                </a:lnTo>
                <a:close/>
              </a:path>
              <a:path w="1923414" h="1202689">
                <a:moveTo>
                  <a:pt x="192795" y="1100432"/>
                </a:moveTo>
                <a:lnTo>
                  <a:pt x="148971" y="1126616"/>
                </a:lnTo>
                <a:lnTo>
                  <a:pt x="157606" y="1141222"/>
                </a:lnTo>
                <a:lnTo>
                  <a:pt x="201496" y="1115000"/>
                </a:lnTo>
                <a:lnTo>
                  <a:pt x="192795" y="1100432"/>
                </a:lnTo>
                <a:close/>
              </a:path>
              <a:path w="1923414" h="1202689">
                <a:moveTo>
                  <a:pt x="201496" y="1115000"/>
                </a:moveTo>
                <a:lnTo>
                  <a:pt x="157606" y="1141222"/>
                </a:lnTo>
                <a:lnTo>
                  <a:pt x="217158" y="1141222"/>
                </a:lnTo>
                <a:lnTo>
                  <a:pt x="201496" y="1115000"/>
                </a:lnTo>
                <a:close/>
              </a:path>
              <a:path w="1923414" h="1202689">
                <a:moveTo>
                  <a:pt x="1765451" y="160784"/>
                </a:moveTo>
                <a:lnTo>
                  <a:pt x="192795" y="1100432"/>
                </a:lnTo>
                <a:lnTo>
                  <a:pt x="201496" y="1115000"/>
                </a:lnTo>
                <a:lnTo>
                  <a:pt x="1774184" y="175405"/>
                </a:lnTo>
                <a:lnTo>
                  <a:pt x="1765451" y="160784"/>
                </a:lnTo>
                <a:close/>
              </a:path>
              <a:path w="1923414" h="1202689">
                <a:moveTo>
                  <a:pt x="166572" y="1056530"/>
                </a:moveTo>
                <a:lnTo>
                  <a:pt x="122809" y="1082675"/>
                </a:lnTo>
                <a:lnTo>
                  <a:pt x="140208" y="1111885"/>
                </a:lnTo>
                <a:lnTo>
                  <a:pt x="184006" y="1085719"/>
                </a:lnTo>
                <a:lnTo>
                  <a:pt x="166572" y="1056530"/>
                </a:lnTo>
                <a:close/>
              </a:path>
              <a:path w="1923414" h="1202689">
                <a:moveTo>
                  <a:pt x="184006" y="1085719"/>
                </a:moveTo>
                <a:lnTo>
                  <a:pt x="140208" y="1111885"/>
                </a:lnTo>
                <a:lnTo>
                  <a:pt x="173627" y="1111885"/>
                </a:lnTo>
                <a:lnTo>
                  <a:pt x="192795" y="1100432"/>
                </a:lnTo>
                <a:lnTo>
                  <a:pt x="184006" y="1085719"/>
                </a:lnTo>
                <a:close/>
              </a:path>
              <a:path w="1923414" h="1202689">
                <a:moveTo>
                  <a:pt x="1739281" y="116970"/>
                </a:moveTo>
                <a:lnTo>
                  <a:pt x="166572" y="1056530"/>
                </a:lnTo>
                <a:lnTo>
                  <a:pt x="184006" y="1085719"/>
                </a:lnTo>
                <a:lnTo>
                  <a:pt x="1756715" y="146159"/>
                </a:lnTo>
                <a:lnTo>
                  <a:pt x="1739281" y="116970"/>
                </a:lnTo>
                <a:close/>
              </a:path>
              <a:path w="1923414" h="1202689">
                <a:moveTo>
                  <a:pt x="149103" y="1027284"/>
                </a:moveTo>
                <a:lnTo>
                  <a:pt x="105283" y="1053464"/>
                </a:lnTo>
                <a:lnTo>
                  <a:pt x="114046" y="1068069"/>
                </a:lnTo>
                <a:lnTo>
                  <a:pt x="157836" y="1041905"/>
                </a:lnTo>
                <a:lnTo>
                  <a:pt x="149103" y="1027284"/>
                </a:lnTo>
                <a:close/>
              </a:path>
              <a:path w="1923414" h="1202689">
                <a:moveTo>
                  <a:pt x="157836" y="1041905"/>
                </a:moveTo>
                <a:lnTo>
                  <a:pt x="114046" y="1068069"/>
                </a:lnTo>
                <a:lnTo>
                  <a:pt x="147256" y="1068069"/>
                </a:lnTo>
                <a:lnTo>
                  <a:pt x="166572" y="1056530"/>
                </a:lnTo>
                <a:lnTo>
                  <a:pt x="157836" y="1041905"/>
                </a:lnTo>
                <a:close/>
              </a:path>
              <a:path w="1923414" h="1202689">
                <a:moveTo>
                  <a:pt x="1721791" y="87689"/>
                </a:moveTo>
                <a:lnTo>
                  <a:pt x="149103" y="1027284"/>
                </a:lnTo>
                <a:lnTo>
                  <a:pt x="157836" y="1041905"/>
                </a:lnTo>
                <a:lnTo>
                  <a:pt x="1730492" y="102257"/>
                </a:lnTo>
                <a:lnTo>
                  <a:pt x="1721791" y="87689"/>
                </a:lnTo>
                <a:close/>
              </a:path>
              <a:path w="1923414" h="1202689">
                <a:moveTo>
                  <a:pt x="1879115" y="134619"/>
                </a:moveTo>
                <a:lnTo>
                  <a:pt x="1809241" y="134619"/>
                </a:lnTo>
                <a:lnTo>
                  <a:pt x="1818004" y="149225"/>
                </a:lnTo>
                <a:lnTo>
                  <a:pt x="1774184" y="175405"/>
                </a:lnTo>
                <a:lnTo>
                  <a:pt x="1826514" y="263016"/>
                </a:lnTo>
                <a:lnTo>
                  <a:pt x="1879115" y="134619"/>
                </a:lnTo>
                <a:close/>
              </a:path>
              <a:path w="1923414" h="1202689">
                <a:moveTo>
                  <a:pt x="1809241" y="134619"/>
                </a:moveTo>
                <a:lnTo>
                  <a:pt x="1765451" y="160784"/>
                </a:lnTo>
                <a:lnTo>
                  <a:pt x="1774184" y="175405"/>
                </a:lnTo>
                <a:lnTo>
                  <a:pt x="1818004" y="149225"/>
                </a:lnTo>
                <a:lnTo>
                  <a:pt x="1809241" y="134619"/>
                </a:lnTo>
                <a:close/>
              </a:path>
              <a:path w="1923414" h="1202689">
                <a:moveTo>
                  <a:pt x="1897065" y="90804"/>
                </a:moveTo>
                <a:lnTo>
                  <a:pt x="1783079" y="90804"/>
                </a:lnTo>
                <a:lnTo>
                  <a:pt x="1800478" y="120014"/>
                </a:lnTo>
                <a:lnTo>
                  <a:pt x="1756715" y="146159"/>
                </a:lnTo>
                <a:lnTo>
                  <a:pt x="1765451" y="160784"/>
                </a:lnTo>
                <a:lnTo>
                  <a:pt x="1809241" y="134619"/>
                </a:lnTo>
                <a:lnTo>
                  <a:pt x="1879115" y="134619"/>
                </a:lnTo>
                <a:lnTo>
                  <a:pt x="1897065" y="90804"/>
                </a:lnTo>
                <a:close/>
              </a:path>
              <a:path w="1923414" h="1202689">
                <a:moveTo>
                  <a:pt x="1783079" y="90804"/>
                </a:moveTo>
                <a:lnTo>
                  <a:pt x="1739281" y="116970"/>
                </a:lnTo>
                <a:lnTo>
                  <a:pt x="1756715" y="146159"/>
                </a:lnTo>
                <a:lnTo>
                  <a:pt x="1800478" y="120014"/>
                </a:lnTo>
                <a:lnTo>
                  <a:pt x="1783079" y="90804"/>
                </a:lnTo>
                <a:close/>
              </a:path>
              <a:path w="1923414" h="1202689">
                <a:moveTo>
                  <a:pt x="1909084" y="61467"/>
                </a:moveTo>
                <a:lnTo>
                  <a:pt x="1765680" y="61467"/>
                </a:lnTo>
                <a:lnTo>
                  <a:pt x="1774316" y="76073"/>
                </a:lnTo>
                <a:lnTo>
                  <a:pt x="1730492" y="102257"/>
                </a:lnTo>
                <a:lnTo>
                  <a:pt x="1739281" y="116970"/>
                </a:lnTo>
                <a:lnTo>
                  <a:pt x="1783079" y="90804"/>
                </a:lnTo>
                <a:lnTo>
                  <a:pt x="1897065" y="90804"/>
                </a:lnTo>
                <a:lnTo>
                  <a:pt x="1909084" y="61467"/>
                </a:lnTo>
                <a:close/>
              </a:path>
              <a:path w="1923414" h="1202689">
                <a:moveTo>
                  <a:pt x="1765680" y="61467"/>
                </a:moveTo>
                <a:lnTo>
                  <a:pt x="1721791" y="87689"/>
                </a:lnTo>
                <a:lnTo>
                  <a:pt x="1730492" y="102257"/>
                </a:lnTo>
                <a:lnTo>
                  <a:pt x="1774316" y="76073"/>
                </a:lnTo>
                <a:lnTo>
                  <a:pt x="1765680" y="61467"/>
                </a:lnTo>
                <a:close/>
              </a:path>
              <a:path w="1923414" h="1202689">
                <a:moveTo>
                  <a:pt x="1669414" y="0"/>
                </a:moveTo>
                <a:lnTo>
                  <a:pt x="1721791" y="87689"/>
                </a:lnTo>
                <a:lnTo>
                  <a:pt x="1765680" y="61467"/>
                </a:lnTo>
                <a:lnTo>
                  <a:pt x="1909084" y="61467"/>
                </a:lnTo>
                <a:lnTo>
                  <a:pt x="1923288" y="26797"/>
                </a:lnTo>
                <a:lnTo>
                  <a:pt x="1669414"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6596633" y="1803399"/>
            <a:ext cx="1765300" cy="1078230"/>
          </a:xfrm>
          <a:custGeom>
            <a:avLst/>
            <a:gdLst/>
            <a:ahLst/>
            <a:cxnLst/>
            <a:rect l="l" t="t" r="r" b="b"/>
            <a:pathLst>
              <a:path w="1765300" h="1078230">
                <a:moveTo>
                  <a:pt x="1562373" y="989539"/>
                </a:moveTo>
                <a:lnTo>
                  <a:pt x="1511427" y="1077976"/>
                </a:lnTo>
                <a:lnTo>
                  <a:pt x="1764792" y="1047241"/>
                </a:lnTo>
                <a:lnTo>
                  <a:pt x="1750984" y="1014983"/>
                </a:lnTo>
                <a:lnTo>
                  <a:pt x="1606550" y="1014983"/>
                </a:lnTo>
                <a:lnTo>
                  <a:pt x="1562373" y="989539"/>
                </a:lnTo>
                <a:close/>
              </a:path>
              <a:path w="1765300" h="1078230">
                <a:moveTo>
                  <a:pt x="1570865" y="974797"/>
                </a:moveTo>
                <a:lnTo>
                  <a:pt x="1562373" y="989539"/>
                </a:lnTo>
                <a:lnTo>
                  <a:pt x="1606550" y="1014983"/>
                </a:lnTo>
                <a:lnTo>
                  <a:pt x="1615059" y="1000251"/>
                </a:lnTo>
                <a:lnTo>
                  <a:pt x="1570865" y="974797"/>
                </a:lnTo>
                <a:close/>
              </a:path>
              <a:path w="1765300" h="1078230">
                <a:moveTo>
                  <a:pt x="1579357" y="960055"/>
                </a:moveTo>
                <a:lnTo>
                  <a:pt x="1570865" y="974797"/>
                </a:lnTo>
                <a:lnTo>
                  <a:pt x="1615059" y="1000251"/>
                </a:lnTo>
                <a:lnTo>
                  <a:pt x="1606550" y="1014983"/>
                </a:lnTo>
                <a:lnTo>
                  <a:pt x="1750984" y="1014983"/>
                </a:lnTo>
                <a:lnTo>
                  <a:pt x="1738373" y="985519"/>
                </a:lnTo>
                <a:lnTo>
                  <a:pt x="1623568" y="985519"/>
                </a:lnTo>
                <a:lnTo>
                  <a:pt x="1579357" y="960055"/>
                </a:lnTo>
                <a:close/>
              </a:path>
              <a:path w="1765300" h="1078230">
                <a:moveTo>
                  <a:pt x="159957" y="162144"/>
                </a:moveTo>
                <a:lnTo>
                  <a:pt x="151464" y="176886"/>
                </a:lnTo>
                <a:lnTo>
                  <a:pt x="1562373" y="989539"/>
                </a:lnTo>
                <a:lnTo>
                  <a:pt x="1570865" y="974797"/>
                </a:lnTo>
                <a:lnTo>
                  <a:pt x="159957" y="162144"/>
                </a:lnTo>
                <a:close/>
              </a:path>
              <a:path w="1765300" h="1078230">
                <a:moveTo>
                  <a:pt x="1596342" y="930572"/>
                </a:moveTo>
                <a:lnTo>
                  <a:pt x="1579357" y="960055"/>
                </a:lnTo>
                <a:lnTo>
                  <a:pt x="1623568" y="985519"/>
                </a:lnTo>
                <a:lnTo>
                  <a:pt x="1640586" y="956055"/>
                </a:lnTo>
                <a:lnTo>
                  <a:pt x="1596342" y="930572"/>
                </a:lnTo>
                <a:close/>
              </a:path>
              <a:path w="1765300" h="1078230">
                <a:moveTo>
                  <a:pt x="1604834" y="915831"/>
                </a:moveTo>
                <a:lnTo>
                  <a:pt x="1596342" y="930572"/>
                </a:lnTo>
                <a:lnTo>
                  <a:pt x="1640586" y="956055"/>
                </a:lnTo>
                <a:lnTo>
                  <a:pt x="1623568" y="985519"/>
                </a:lnTo>
                <a:lnTo>
                  <a:pt x="1738373" y="985519"/>
                </a:lnTo>
                <a:lnTo>
                  <a:pt x="1719455" y="941324"/>
                </a:lnTo>
                <a:lnTo>
                  <a:pt x="1649095" y="941324"/>
                </a:lnTo>
                <a:lnTo>
                  <a:pt x="1604834" y="915831"/>
                </a:lnTo>
                <a:close/>
              </a:path>
              <a:path w="1765300" h="1078230">
                <a:moveTo>
                  <a:pt x="185434" y="117920"/>
                </a:moveTo>
                <a:lnTo>
                  <a:pt x="168449" y="147403"/>
                </a:lnTo>
                <a:lnTo>
                  <a:pt x="1579357" y="960055"/>
                </a:lnTo>
                <a:lnTo>
                  <a:pt x="1596342" y="930572"/>
                </a:lnTo>
                <a:lnTo>
                  <a:pt x="185434" y="117920"/>
                </a:lnTo>
                <a:close/>
              </a:path>
              <a:path w="1765300" h="1078230">
                <a:moveTo>
                  <a:pt x="1613327" y="901089"/>
                </a:moveTo>
                <a:lnTo>
                  <a:pt x="1604834" y="915831"/>
                </a:lnTo>
                <a:lnTo>
                  <a:pt x="1649095" y="941324"/>
                </a:lnTo>
                <a:lnTo>
                  <a:pt x="1657604" y="926591"/>
                </a:lnTo>
                <a:lnTo>
                  <a:pt x="1613327" y="901089"/>
                </a:lnTo>
                <a:close/>
              </a:path>
              <a:path w="1765300" h="1078230">
                <a:moveTo>
                  <a:pt x="1664335" y="812545"/>
                </a:moveTo>
                <a:lnTo>
                  <a:pt x="1613327" y="901089"/>
                </a:lnTo>
                <a:lnTo>
                  <a:pt x="1657604" y="926591"/>
                </a:lnTo>
                <a:lnTo>
                  <a:pt x="1649095" y="941324"/>
                </a:lnTo>
                <a:lnTo>
                  <a:pt x="1719455" y="941324"/>
                </a:lnTo>
                <a:lnTo>
                  <a:pt x="1664335" y="812545"/>
                </a:lnTo>
                <a:close/>
              </a:path>
              <a:path w="1765300" h="1078230">
                <a:moveTo>
                  <a:pt x="202418" y="88436"/>
                </a:moveTo>
                <a:lnTo>
                  <a:pt x="193926" y="103178"/>
                </a:lnTo>
                <a:lnTo>
                  <a:pt x="1604834" y="915831"/>
                </a:lnTo>
                <a:lnTo>
                  <a:pt x="1613327" y="901089"/>
                </a:lnTo>
                <a:lnTo>
                  <a:pt x="202418" y="88436"/>
                </a:lnTo>
                <a:close/>
              </a:path>
              <a:path w="1765300" h="1078230">
                <a:moveTo>
                  <a:pt x="253365" y="0"/>
                </a:moveTo>
                <a:lnTo>
                  <a:pt x="0" y="30733"/>
                </a:lnTo>
                <a:lnTo>
                  <a:pt x="100457" y="265429"/>
                </a:lnTo>
                <a:lnTo>
                  <a:pt x="151464" y="176886"/>
                </a:lnTo>
                <a:lnTo>
                  <a:pt x="107188" y="151383"/>
                </a:lnTo>
                <a:lnTo>
                  <a:pt x="115697" y="136651"/>
                </a:lnTo>
                <a:lnTo>
                  <a:pt x="149783" y="136651"/>
                </a:lnTo>
                <a:lnTo>
                  <a:pt x="124206" y="121919"/>
                </a:lnTo>
                <a:lnTo>
                  <a:pt x="141224" y="92455"/>
                </a:lnTo>
                <a:lnTo>
                  <a:pt x="175310" y="92455"/>
                </a:lnTo>
                <a:lnTo>
                  <a:pt x="149733" y="77724"/>
                </a:lnTo>
                <a:lnTo>
                  <a:pt x="158242" y="62991"/>
                </a:lnTo>
                <a:lnTo>
                  <a:pt x="217076" y="62991"/>
                </a:lnTo>
                <a:lnTo>
                  <a:pt x="253365" y="0"/>
                </a:lnTo>
                <a:close/>
              </a:path>
              <a:path w="1765300" h="1078230">
                <a:moveTo>
                  <a:pt x="115697" y="136651"/>
                </a:moveTo>
                <a:lnTo>
                  <a:pt x="107188" y="151383"/>
                </a:lnTo>
                <a:lnTo>
                  <a:pt x="151464" y="176886"/>
                </a:lnTo>
                <a:lnTo>
                  <a:pt x="159957" y="162144"/>
                </a:lnTo>
                <a:lnTo>
                  <a:pt x="115697" y="136651"/>
                </a:lnTo>
                <a:close/>
              </a:path>
              <a:path w="1765300" h="1078230">
                <a:moveTo>
                  <a:pt x="149783" y="136651"/>
                </a:moveTo>
                <a:lnTo>
                  <a:pt x="115697" y="136651"/>
                </a:lnTo>
                <a:lnTo>
                  <a:pt x="159957" y="162144"/>
                </a:lnTo>
                <a:lnTo>
                  <a:pt x="168449" y="147403"/>
                </a:lnTo>
                <a:lnTo>
                  <a:pt x="149783" y="136651"/>
                </a:lnTo>
                <a:close/>
              </a:path>
              <a:path w="1765300" h="1078230">
                <a:moveTo>
                  <a:pt x="141224" y="92455"/>
                </a:moveTo>
                <a:lnTo>
                  <a:pt x="124206" y="121919"/>
                </a:lnTo>
                <a:lnTo>
                  <a:pt x="168449" y="147403"/>
                </a:lnTo>
                <a:lnTo>
                  <a:pt x="185434" y="117920"/>
                </a:lnTo>
                <a:lnTo>
                  <a:pt x="141224" y="92455"/>
                </a:lnTo>
                <a:close/>
              </a:path>
              <a:path w="1765300" h="1078230">
                <a:moveTo>
                  <a:pt x="175310" y="92455"/>
                </a:moveTo>
                <a:lnTo>
                  <a:pt x="141224" y="92455"/>
                </a:lnTo>
                <a:lnTo>
                  <a:pt x="185434" y="117920"/>
                </a:lnTo>
                <a:lnTo>
                  <a:pt x="193926" y="103178"/>
                </a:lnTo>
                <a:lnTo>
                  <a:pt x="175310" y="92455"/>
                </a:lnTo>
                <a:close/>
              </a:path>
              <a:path w="1765300" h="1078230">
                <a:moveTo>
                  <a:pt x="158242" y="62991"/>
                </a:moveTo>
                <a:lnTo>
                  <a:pt x="149733" y="77724"/>
                </a:lnTo>
                <a:lnTo>
                  <a:pt x="193926" y="103178"/>
                </a:lnTo>
                <a:lnTo>
                  <a:pt x="202418" y="88436"/>
                </a:lnTo>
                <a:lnTo>
                  <a:pt x="158242" y="62991"/>
                </a:lnTo>
                <a:close/>
              </a:path>
              <a:path w="1765300" h="1078230">
                <a:moveTo>
                  <a:pt x="217076" y="62991"/>
                </a:moveTo>
                <a:lnTo>
                  <a:pt x="158242" y="62991"/>
                </a:lnTo>
                <a:lnTo>
                  <a:pt x="202418" y="88436"/>
                </a:lnTo>
                <a:lnTo>
                  <a:pt x="217076" y="62991"/>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6138164" y="2147315"/>
            <a:ext cx="234315" cy="1744980"/>
          </a:xfrm>
          <a:custGeom>
            <a:avLst/>
            <a:gdLst/>
            <a:ahLst/>
            <a:cxnLst/>
            <a:rect l="l" t="t" r="r" b="b"/>
            <a:pathLst>
              <a:path w="234314" h="1744979">
                <a:moveTo>
                  <a:pt x="0" y="1515871"/>
                </a:moveTo>
                <a:lnTo>
                  <a:pt x="113284" y="1744980"/>
                </a:lnTo>
                <a:lnTo>
                  <a:pt x="209530" y="1554607"/>
                </a:lnTo>
                <a:lnTo>
                  <a:pt x="139573" y="1554607"/>
                </a:lnTo>
                <a:lnTo>
                  <a:pt x="101473" y="1554480"/>
                </a:lnTo>
                <a:lnTo>
                  <a:pt x="101473" y="1554352"/>
                </a:lnTo>
                <a:lnTo>
                  <a:pt x="76073" y="1554352"/>
                </a:lnTo>
                <a:lnTo>
                  <a:pt x="76236" y="1516210"/>
                </a:lnTo>
                <a:lnTo>
                  <a:pt x="0" y="1515871"/>
                </a:lnTo>
                <a:close/>
              </a:path>
              <a:path w="234314" h="1744979">
                <a:moveTo>
                  <a:pt x="139736" y="1516493"/>
                </a:moveTo>
                <a:lnTo>
                  <a:pt x="139573" y="1554607"/>
                </a:lnTo>
                <a:lnTo>
                  <a:pt x="152273" y="1554607"/>
                </a:lnTo>
                <a:lnTo>
                  <a:pt x="152436" y="1516549"/>
                </a:lnTo>
                <a:lnTo>
                  <a:pt x="139736" y="1516493"/>
                </a:lnTo>
                <a:close/>
              </a:path>
              <a:path w="234314" h="1744979">
                <a:moveTo>
                  <a:pt x="152436" y="1516549"/>
                </a:moveTo>
                <a:lnTo>
                  <a:pt x="152273" y="1554607"/>
                </a:lnTo>
                <a:lnTo>
                  <a:pt x="209530" y="1554607"/>
                </a:lnTo>
                <a:lnTo>
                  <a:pt x="228600" y="1516888"/>
                </a:lnTo>
                <a:lnTo>
                  <a:pt x="152436" y="1516549"/>
                </a:lnTo>
                <a:close/>
              </a:path>
              <a:path w="234314" h="1744979">
                <a:moveTo>
                  <a:pt x="101636" y="1516323"/>
                </a:moveTo>
                <a:lnTo>
                  <a:pt x="101473" y="1554480"/>
                </a:lnTo>
                <a:lnTo>
                  <a:pt x="126873" y="1554480"/>
                </a:lnTo>
                <a:lnTo>
                  <a:pt x="127035" y="1516436"/>
                </a:lnTo>
                <a:lnTo>
                  <a:pt x="101636" y="1516323"/>
                </a:lnTo>
                <a:close/>
              </a:path>
              <a:path w="234314" h="1744979">
                <a:moveTo>
                  <a:pt x="127035" y="1516436"/>
                </a:moveTo>
                <a:lnTo>
                  <a:pt x="126873" y="1554480"/>
                </a:lnTo>
                <a:lnTo>
                  <a:pt x="139573" y="1554480"/>
                </a:lnTo>
                <a:lnTo>
                  <a:pt x="139736" y="1516493"/>
                </a:lnTo>
                <a:lnTo>
                  <a:pt x="127035" y="1516436"/>
                </a:lnTo>
                <a:close/>
              </a:path>
              <a:path w="234314" h="1744979">
                <a:moveTo>
                  <a:pt x="76236" y="1516210"/>
                </a:moveTo>
                <a:lnTo>
                  <a:pt x="76073" y="1554352"/>
                </a:lnTo>
                <a:lnTo>
                  <a:pt x="88773" y="1554352"/>
                </a:lnTo>
                <a:lnTo>
                  <a:pt x="88936" y="1516267"/>
                </a:lnTo>
                <a:lnTo>
                  <a:pt x="76236" y="1516210"/>
                </a:lnTo>
                <a:close/>
              </a:path>
              <a:path w="234314" h="1744979">
                <a:moveTo>
                  <a:pt x="88936" y="1516267"/>
                </a:moveTo>
                <a:lnTo>
                  <a:pt x="88773" y="1554352"/>
                </a:lnTo>
                <a:lnTo>
                  <a:pt x="101473" y="1554352"/>
                </a:lnTo>
                <a:lnTo>
                  <a:pt x="101636" y="1516323"/>
                </a:lnTo>
                <a:lnTo>
                  <a:pt x="88936" y="1516267"/>
                </a:lnTo>
                <a:close/>
              </a:path>
              <a:path w="234314" h="1744979">
                <a:moveTo>
                  <a:pt x="145251" y="228712"/>
                </a:moveTo>
                <a:lnTo>
                  <a:pt x="139736" y="1516493"/>
                </a:lnTo>
                <a:lnTo>
                  <a:pt x="152436" y="1516549"/>
                </a:lnTo>
                <a:lnTo>
                  <a:pt x="157951" y="228769"/>
                </a:lnTo>
                <a:lnTo>
                  <a:pt x="145251" y="228712"/>
                </a:lnTo>
                <a:close/>
              </a:path>
              <a:path w="234314" h="1744979">
                <a:moveTo>
                  <a:pt x="107152" y="228543"/>
                </a:moveTo>
                <a:lnTo>
                  <a:pt x="101636" y="1516323"/>
                </a:lnTo>
                <a:lnTo>
                  <a:pt x="127035" y="1516436"/>
                </a:lnTo>
                <a:lnTo>
                  <a:pt x="132551" y="228656"/>
                </a:lnTo>
                <a:lnTo>
                  <a:pt x="107152" y="228543"/>
                </a:lnTo>
                <a:close/>
              </a:path>
              <a:path w="234314" h="1744979">
                <a:moveTo>
                  <a:pt x="81751" y="228430"/>
                </a:moveTo>
                <a:lnTo>
                  <a:pt x="76236" y="1516210"/>
                </a:lnTo>
                <a:lnTo>
                  <a:pt x="88936" y="1516267"/>
                </a:lnTo>
                <a:lnTo>
                  <a:pt x="94451" y="228486"/>
                </a:lnTo>
                <a:lnTo>
                  <a:pt x="81751" y="228430"/>
                </a:lnTo>
                <a:close/>
              </a:path>
              <a:path w="234314" h="1744979">
                <a:moveTo>
                  <a:pt x="215160" y="190626"/>
                </a:moveTo>
                <a:lnTo>
                  <a:pt x="158114" y="190626"/>
                </a:lnTo>
                <a:lnTo>
                  <a:pt x="157951" y="228769"/>
                </a:lnTo>
                <a:lnTo>
                  <a:pt x="234187" y="229108"/>
                </a:lnTo>
                <a:lnTo>
                  <a:pt x="215160" y="190626"/>
                </a:lnTo>
                <a:close/>
              </a:path>
              <a:path w="234314" h="1744979">
                <a:moveTo>
                  <a:pt x="158114" y="190626"/>
                </a:moveTo>
                <a:lnTo>
                  <a:pt x="145414" y="190626"/>
                </a:lnTo>
                <a:lnTo>
                  <a:pt x="145251" y="228712"/>
                </a:lnTo>
                <a:lnTo>
                  <a:pt x="157951" y="228769"/>
                </a:lnTo>
                <a:lnTo>
                  <a:pt x="158114" y="190626"/>
                </a:lnTo>
                <a:close/>
              </a:path>
              <a:path w="234314" h="1744979">
                <a:moveTo>
                  <a:pt x="215098" y="190500"/>
                </a:moveTo>
                <a:lnTo>
                  <a:pt x="132714" y="190500"/>
                </a:lnTo>
                <a:lnTo>
                  <a:pt x="132551" y="228656"/>
                </a:lnTo>
                <a:lnTo>
                  <a:pt x="145251" y="228712"/>
                </a:lnTo>
                <a:lnTo>
                  <a:pt x="145414" y="190626"/>
                </a:lnTo>
                <a:lnTo>
                  <a:pt x="215160" y="190626"/>
                </a:lnTo>
                <a:close/>
              </a:path>
              <a:path w="234314" h="1744979">
                <a:moveTo>
                  <a:pt x="132714" y="190500"/>
                </a:moveTo>
                <a:lnTo>
                  <a:pt x="107314" y="190500"/>
                </a:lnTo>
                <a:lnTo>
                  <a:pt x="107152" y="228543"/>
                </a:lnTo>
                <a:lnTo>
                  <a:pt x="132551" y="228656"/>
                </a:lnTo>
                <a:lnTo>
                  <a:pt x="132714" y="190500"/>
                </a:lnTo>
                <a:close/>
              </a:path>
              <a:path w="234314" h="1744979">
                <a:moveTo>
                  <a:pt x="215035" y="190373"/>
                </a:moveTo>
                <a:lnTo>
                  <a:pt x="94614" y="190373"/>
                </a:lnTo>
                <a:lnTo>
                  <a:pt x="94451" y="228486"/>
                </a:lnTo>
                <a:lnTo>
                  <a:pt x="107152" y="228543"/>
                </a:lnTo>
                <a:lnTo>
                  <a:pt x="107314" y="190500"/>
                </a:lnTo>
                <a:lnTo>
                  <a:pt x="215098" y="190500"/>
                </a:lnTo>
                <a:close/>
              </a:path>
              <a:path w="234314" h="1744979">
                <a:moveTo>
                  <a:pt x="94614" y="190373"/>
                </a:moveTo>
                <a:lnTo>
                  <a:pt x="81914" y="190373"/>
                </a:lnTo>
                <a:lnTo>
                  <a:pt x="81751" y="228430"/>
                </a:lnTo>
                <a:lnTo>
                  <a:pt x="94451" y="228486"/>
                </a:lnTo>
                <a:lnTo>
                  <a:pt x="94614" y="190373"/>
                </a:lnTo>
                <a:close/>
              </a:path>
              <a:path w="234314" h="1744979">
                <a:moveTo>
                  <a:pt x="120903" y="0"/>
                </a:moveTo>
                <a:lnTo>
                  <a:pt x="5587" y="228091"/>
                </a:lnTo>
                <a:lnTo>
                  <a:pt x="81751" y="228430"/>
                </a:lnTo>
                <a:lnTo>
                  <a:pt x="81914" y="190373"/>
                </a:lnTo>
                <a:lnTo>
                  <a:pt x="215035" y="190373"/>
                </a:lnTo>
                <a:lnTo>
                  <a:pt x="120903" y="0"/>
                </a:lnTo>
                <a:close/>
              </a:path>
            </a:pathLst>
          </a:custGeom>
          <a:solidFill>
            <a:srgbClr val="00AF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7143750" y="5757570"/>
            <a:ext cx="972819" cy="157480"/>
          </a:xfrm>
          <a:custGeom>
            <a:avLst/>
            <a:gdLst/>
            <a:ahLst/>
            <a:cxnLst/>
            <a:rect l="l" t="t" r="r" b="b"/>
            <a:pathLst>
              <a:path w="972820" h="157479">
                <a:moveTo>
                  <a:pt x="821520" y="73359"/>
                </a:moveTo>
                <a:lnTo>
                  <a:pt x="821351" y="90124"/>
                </a:lnTo>
                <a:lnTo>
                  <a:pt x="846454" y="90360"/>
                </a:lnTo>
                <a:lnTo>
                  <a:pt x="846327" y="107124"/>
                </a:lnTo>
                <a:lnTo>
                  <a:pt x="821179" y="107124"/>
                </a:lnTo>
                <a:lnTo>
                  <a:pt x="820674" y="157175"/>
                </a:lnTo>
                <a:lnTo>
                  <a:pt x="923214" y="107124"/>
                </a:lnTo>
                <a:lnTo>
                  <a:pt x="846327" y="107124"/>
                </a:lnTo>
                <a:lnTo>
                  <a:pt x="923699" y="106887"/>
                </a:lnTo>
                <a:lnTo>
                  <a:pt x="972311" y="83159"/>
                </a:lnTo>
                <a:lnTo>
                  <a:pt x="953631" y="73596"/>
                </a:lnTo>
                <a:lnTo>
                  <a:pt x="846708" y="73596"/>
                </a:lnTo>
                <a:lnTo>
                  <a:pt x="821520" y="73359"/>
                </a:lnTo>
                <a:close/>
              </a:path>
              <a:path w="972820" h="157479">
                <a:moveTo>
                  <a:pt x="151638" y="0"/>
                </a:moveTo>
                <a:lnTo>
                  <a:pt x="0" y="74015"/>
                </a:lnTo>
                <a:lnTo>
                  <a:pt x="150114" y="150863"/>
                </a:lnTo>
                <a:lnTo>
                  <a:pt x="150621" y="100579"/>
                </a:lnTo>
                <a:lnTo>
                  <a:pt x="125475" y="100342"/>
                </a:lnTo>
                <a:lnTo>
                  <a:pt x="125602" y="83578"/>
                </a:lnTo>
                <a:lnTo>
                  <a:pt x="150793" y="83578"/>
                </a:lnTo>
                <a:lnTo>
                  <a:pt x="150960" y="67050"/>
                </a:lnTo>
                <a:lnTo>
                  <a:pt x="125856" y="66814"/>
                </a:lnTo>
                <a:lnTo>
                  <a:pt x="125983" y="50050"/>
                </a:lnTo>
                <a:lnTo>
                  <a:pt x="151132" y="50050"/>
                </a:lnTo>
                <a:lnTo>
                  <a:pt x="151638" y="0"/>
                </a:lnTo>
                <a:close/>
              </a:path>
              <a:path w="972820" h="157479">
                <a:moveTo>
                  <a:pt x="821351" y="90124"/>
                </a:moveTo>
                <a:lnTo>
                  <a:pt x="821181" y="106887"/>
                </a:lnTo>
                <a:lnTo>
                  <a:pt x="846327" y="107124"/>
                </a:lnTo>
                <a:lnTo>
                  <a:pt x="846454" y="90360"/>
                </a:lnTo>
                <a:lnTo>
                  <a:pt x="821351" y="90124"/>
                </a:lnTo>
                <a:close/>
              </a:path>
              <a:path w="972820" h="157479">
                <a:moveTo>
                  <a:pt x="150791" y="83815"/>
                </a:moveTo>
                <a:lnTo>
                  <a:pt x="150621" y="100579"/>
                </a:lnTo>
                <a:lnTo>
                  <a:pt x="821181" y="106887"/>
                </a:lnTo>
                <a:lnTo>
                  <a:pt x="821351" y="90124"/>
                </a:lnTo>
                <a:lnTo>
                  <a:pt x="150791" y="83815"/>
                </a:lnTo>
                <a:close/>
              </a:path>
              <a:path w="972820" h="157479">
                <a:moveTo>
                  <a:pt x="125602" y="83578"/>
                </a:moveTo>
                <a:lnTo>
                  <a:pt x="125475" y="100342"/>
                </a:lnTo>
                <a:lnTo>
                  <a:pt x="150621" y="100579"/>
                </a:lnTo>
                <a:lnTo>
                  <a:pt x="150791" y="83815"/>
                </a:lnTo>
                <a:lnTo>
                  <a:pt x="125602" y="83578"/>
                </a:lnTo>
                <a:close/>
              </a:path>
              <a:path w="972820" h="157479">
                <a:moveTo>
                  <a:pt x="150793" y="83578"/>
                </a:moveTo>
                <a:lnTo>
                  <a:pt x="125602" y="83578"/>
                </a:lnTo>
                <a:lnTo>
                  <a:pt x="150791" y="83815"/>
                </a:lnTo>
                <a:lnTo>
                  <a:pt x="150793" y="83578"/>
                </a:lnTo>
                <a:close/>
              </a:path>
              <a:path w="972820" h="157479">
                <a:moveTo>
                  <a:pt x="821690" y="56595"/>
                </a:moveTo>
                <a:lnTo>
                  <a:pt x="821520" y="73359"/>
                </a:lnTo>
                <a:lnTo>
                  <a:pt x="846708" y="73596"/>
                </a:lnTo>
                <a:lnTo>
                  <a:pt x="846835" y="56832"/>
                </a:lnTo>
                <a:lnTo>
                  <a:pt x="821690" y="56595"/>
                </a:lnTo>
                <a:close/>
              </a:path>
              <a:path w="972820" h="157479">
                <a:moveTo>
                  <a:pt x="822198" y="6311"/>
                </a:moveTo>
                <a:lnTo>
                  <a:pt x="821690" y="56595"/>
                </a:lnTo>
                <a:lnTo>
                  <a:pt x="846835" y="56832"/>
                </a:lnTo>
                <a:lnTo>
                  <a:pt x="846708" y="73596"/>
                </a:lnTo>
                <a:lnTo>
                  <a:pt x="953631" y="73596"/>
                </a:lnTo>
                <a:lnTo>
                  <a:pt x="822198" y="6311"/>
                </a:lnTo>
                <a:close/>
              </a:path>
              <a:path w="972820" h="157479">
                <a:moveTo>
                  <a:pt x="151130" y="50287"/>
                </a:moveTo>
                <a:lnTo>
                  <a:pt x="150960" y="67050"/>
                </a:lnTo>
                <a:lnTo>
                  <a:pt x="821520" y="73359"/>
                </a:lnTo>
                <a:lnTo>
                  <a:pt x="821690" y="56595"/>
                </a:lnTo>
                <a:lnTo>
                  <a:pt x="151130" y="50287"/>
                </a:lnTo>
                <a:close/>
              </a:path>
              <a:path w="972820" h="157479">
                <a:moveTo>
                  <a:pt x="125983" y="50050"/>
                </a:moveTo>
                <a:lnTo>
                  <a:pt x="125856" y="66814"/>
                </a:lnTo>
                <a:lnTo>
                  <a:pt x="150960" y="67050"/>
                </a:lnTo>
                <a:lnTo>
                  <a:pt x="151130" y="50287"/>
                </a:lnTo>
                <a:lnTo>
                  <a:pt x="125983" y="50050"/>
                </a:lnTo>
                <a:close/>
              </a:path>
              <a:path w="972820" h="157479">
                <a:moveTo>
                  <a:pt x="151132" y="50050"/>
                </a:moveTo>
                <a:lnTo>
                  <a:pt x="125983" y="50050"/>
                </a:lnTo>
                <a:lnTo>
                  <a:pt x="151130" y="50287"/>
                </a:lnTo>
                <a:lnTo>
                  <a:pt x="151132" y="50050"/>
                </a:lnTo>
                <a:close/>
              </a:path>
            </a:pathLst>
          </a:custGeom>
          <a:solidFill>
            <a:srgbClr val="000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7111745" y="4523994"/>
            <a:ext cx="1004569" cy="1026160"/>
          </a:xfrm>
          <a:custGeom>
            <a:avLst/>
            <a:gdLst/>
            <a:ahLst/>
            <a:cxnLst/>
            <a:rect l="l" t="t" r="r" b="b"/>
            <a:pathLst>
              <a:path w="1004570" h="1026160">
                <a:moveTo>
                  <a:pt x="880804" y="935423"/>
                </a:moveTo>
                <a:lnTo>
                  <a:pt x="844803" y="970661"/>
                </a:lnTo>
                <a:lnTo>
                  <a:pt x="1004315" y="1025652"/>
                </a:lnTo>
                <a:lnTo>
                  <a:pt x="981047" y="953389"/>
                </a:lnTo>
                <a:lnTo>
                  <a:pt x="898398" y="953389"/>
                </a:lnTo>
                <a:lnTo>
                  <a:pt x="880804" y="935423"/>
                </a:lnTo>
                <a:close/>
              </a:path>
              <a:path w="1004570" h="1026160">
                <a:moveTo>
                  <a:pt x="892742" y="923739"/>
                </a:moveTo>
                <a:lnTo>
                  <a:pt x="880804" y="935423"/>
                </a:lnTo>
                <a:lnTo>
                  <a:pt x="898398" y="953389"/>
                </a:lnTo>
                <a:lnTo>
                  <a:pt x="910335" y="941705"/>
                </a:lnTo>
                <a:lnTo>
                  <a:pt x="892742" y="923739"/>
                </a:lnTo>
                <a:close/>
              </a:path>
              <a:path w="1004570" h="1026160">
                <a:moveTo>
                  <a:pt x="904808" y="911928"/>
                </a:moveTo>
                <a:lnTo>
                  <a:pt x="892742" y="923739"/>
                </a:lnTo>
                <a:lnTo>
                  <a:pt x="910335" y="941705"/>
                </a:lnTo>
                <a:lnTo>
                  <a:pt x="898398" y="953389"/>
                </a:lnTo>
                <a:lnTo>
                  <a:pt x="981047" y="953389"/>
                </a:lnTo>
                <a:lnTo>
                  <a:pt x="973482" y="929894"/>
                </a:lnTo>
                <a:lnTo>
                  <a:pt x="922401" y="929894"/>
                </a:lnTo>
                <a:lnTo>
                  <a:pt x="904808" y="911928"/>
                </a:lnTo>
                <a:close/>
              </a:path>
              <a:path w="1004570" h="1026160">
                <a:moveTo>
                  <a:pt x="99507" y="113723"/>
                </a:moveTo>
                <a:lnTo>
                  <a:pt x="87570" y="125407"/>
                </a:lnTo>
                <a:lnTo>
                  <a:pt x="880804" y="935423"/>
                </a:lnTo>
                <a:lnTo>
                  <a:pt x="892742" y="923739"/>
                </a:lnTo>
                <a:lnTo>
                  <a:pt x="99507" y="113723"/>
                </a:lnTo>
                <a:close/>
              </a:path>
              <a:path w="1004570" h="1026160">
                <a:moveTo>
                  <a:pt x="916745" y="900244"/>
                </a:moveTo>
                <a:lnTo>
                  <a:pt x="904808" y="911928"/>
                </a:lnTo>
                <a:lnTo>
                  <a:pt x="922401" y="929894"/>
                </a:lnTo>
                <a:lnTo>
                  <a:pt x="934338" y="918210"/>
                </a:lnTo>
                <a:lnTo>
                  <a:pt x="916745" y="900244"/>
                </a:lnTo>
                <a:close/>
              </a:path>
              <a:path w="1004570" h="1026160">
                <a:moveTo>
                  <a:pt x="952626" y="865124"/>
                </a:moveTo>
                <a:lnTo>
                  <a:pt x="916745" y="900244"/>
                </a:lnTo>
                <a:lnTo>
                  <a:pt x="934338" y="918210"/>
                </a:lnTo>
                <a:lnTo>
                  <a:pt x="922401" y="929894"/>
                </a:lnTo>
                <a:lnTo>
                  <a:pt x="973482" y="929894"/>
                </a:lnTo>
                <a:lnTo>
                  <a:pt x="952626" y="865124"/>
                </a:lnTo>
                <a:close/>
              </a:path>
              <a:path w="1004570" h="1026160">
                <a:moveTo>
                  <a:pt x="123511" y="90228"/>
                </a:moveTo>
                <a:lnTo>
                  <a:pt x="111573" y="101912"/>
                </a:lnTo>
                <a:lnTo>
                  <a:pt x="904808" y="911928"/>
                </a:lnTo>
                <a:lnTo>
                  <a:pt x="916745" y="900244"/>
                </a:lnTo>
                <a:lnTo>
                  <a:pt x="123511" y="90228"/>
                </a:lnTo>
                <a:close/>
              </a:path>
              <a:path w="1004570" h="1026160">
                <a:moveTo>
                  <a:pt x="0" y="0"/>
                </a:moveTo>
                <a:lnTo>
                  <a:pt x="51688" y="160528"/>
                </a:lnTo>
                <a:lnTo>
                  <a:pt x="87570" y="125407"/>
                </a:lnTo>
                <a:lnTo>
                  <a:pt x="69976" y="107442"/>
                </a:lnTo>
                <a:lnTo>
                  <a:pt x="81914" y="95758"/>
                </a:lnTo>
                <a:lnTo>
                  <a:pt x="105546" y="95758"/>
                </a:lnTo>
                <a:lnTo>
                  <a:pt x="93979" y="83947"/>
                </a:lnTo>
                <a:lnTo>
                  <a:pt x="105918" y="72262"/>
                </a:lnTo>
                <a:lnTo>
                  <a:pt x="141865" y="72262"/>
                </a:lnTo>
                <a:lnTo>
                  <a:pt x="159511" y="54991"/>
                </a:lnTo>
                <a:lnTo>
                  <a:pt x="0" y="0"/>
                </a:lnTo>
                <a:close/>
              </a:path>
              <a:path w="1004570" h="1026160">
                <a:moveTo>
                  <a:pt x="81914" y="95758"/>
                </a:moveTo>
                <a:lnTo>
                  <a:pt x="69976" y="107442"/>
                </a:lnTo>
                <a:lnTo>
                  <a:pt x="87570" y="125407"/>
                </a:lnTo>
                <a:lnTo>
                  <a:pt x="99507" y="113723"/>
                </a:lnTo>
                <a:lnTo>
                  <a:pt x="81914" y="95758"/>
                </a:lnTo>
                <a:close/>
              </a:path>
              <a:path w="1004570" h="1026160">
                <a:moveTo>
                  <a:pt x="105546" y="95758"/>
                </a:moveTo>
                <a:lnTo>
                  <a:pt x="81914" y="95758"/>
                </a:lnTo>
                <a:lnTo>
                  <a:pt x="99507" y="113723"/>
                </a:lnTo>
                <a:lnTo>
                  <a:pt x="111573" y="101912"/>
                </a:lnTo>
                <a:lnTo>
                  <a:pt x="105546" y="95758"/>
                </a:lnTo>
                <a:close/>
              </a:path>
              <a:path w="1004570" h="1026160">
                <a:moveTo>
                  <a:pt x="105918" y="72262"/>
                </a:moveTo>
                <a:lnTo>
                  <a:pt x="93979" y="83947"/>
                </a:lnTo>
                <a:lnTo>
                  <a:pt x="111573" y="101912"/>
                </a:lnTo>
                <a:lnTo>
                  <a:pt x="123511" y="90228"/>
                </a:lnTo>
                <a:lnTo>
                  <a:pt x="105918" y="72262"/>
                </a:lnTo>
                <a:close/>
              </a:path>
              <a:path w="1004570" h="1026160">
                <a:moveTo>
                  <a:pt x="141865" y="72262"/>
                </a:moveTo>
                <a:lnTo>
                  <a:pt x="105918" y="72262"/>
                </a:lnTo>
                <a:lnTo>
                  <a:pt x="123511" y="90228"/>
                </a:lnTo>
                <a:lnTo>
                  <a:pt x="141865" y="72262"/>
                </a:lnTo>
                <a:close/>
              </a:path>
            </a:pathLst>
          </a:custGeom>
          <a:solidFill>
            <a:srgbClr val="000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6074664" y="4752594"/>
            <a:ext cx="151130" cy="826135"/>
          </a:xfrm>
          <a:custGeom>
            <a:avLst/>
            <a:gdLst/>
            <a:ahLst/>
            <a:cxnLst/>
            <a:rect l="l" t="t" r="r" b="b"/>
            <a:pathLst>
              <a:path w="151129" h="826135">
                <a:moveTo>
                  <a:pt x="50291" y="675132"/>
                </a:moveTo>
                <a:lnTo>
                  <a:pt x="0" y="675132"/>
                </a:lnTo>
                <a:lnTo>
                  <a:pt x="75437" y="826008"/>
                </a:lnTo>
                <a:lnTo>
                  <a:pt x="138302" y="700278"/>
                </a:lnTo>
                <a:lnTo>
                  <a:pt x="50291" y="700278"/>
                </a:lnTo>
                <a:lnTo>
                  <a:pt x="50291" y="675132"/>
                </a:lnTo>
                <a:close/>
              </a:path>
              <a:path w="151129" h="826135">
                <a:moveTo>
                  <a:pt x="67056" y="125730"/>
                </a:moveTo>
                <a:lnTo>
                  <a:pt x="50291" y="125730"/>
                </a:lnTo>
                <a:lnTo>
                  <a:pt x="50291" y="700278"/>
                </a:lnTo>
                <a:lnTo>
                  <a:pt x="67056" y="700278"/>
                </a:lnTo>
                <a:lnTo>
                  <a:pt x="67056" y="125730"/>
                </a:lnTo>
                <a:close/>
              </a:path>
              <a:path w="151129" h="826135">
                <a:moveTo>
                  <a:pt x="83820" y="675132"/>
                </a:moveTo>
                <a:lnTo>
                  <a:pt x="67056" y="675132"/>
                </a:lnTo>
                <a:lnTo>
                  <a:pt x="67056" y="700278"/>
                </a:lnTo>
                <a:lnTo>
                  <a:pt x="83820" y="700278"/>
                </a:lnTo>
                <a:lnTo>
                  <a:pt x="83820" y="675132"/>
                </a:lnTo>
                <a:close/>
              </a:path>
              <a:path w="151129" h="826135">
                <a:moveTo>
                  <a:pt x="100584" y="125730"/>
                </a:moveTo>
                <a:lnTo>
                  <a:pt x="83820" y="125730"/>
                </a:lnTo>
                <a:lnTo>
                  <a:pt x="83820" y="700278"/>
                </a:lnTo>
                <a:lnTo>
                  <a:pt x="100584" y="700278"/>
                </a:lnTo>
                <a:lnTo>
                  <a:pt x="100584" y="125730"/>
                </a:lnTo>
                <a:close/>
              </a:path>
              <a:path w="151129" h="826135">
                <a:moveTo>
                  <a:pt x="150875" y="675132"/>
                </a:moveTo>
                <a:lnTo>
                  <a:pt x="100584" y="675132"/>
                </a:lnTo>
                <a:lnTo>
                  <a:pt x="100584" y="700278"/>
                </a:lnTo>
                <a:lnTo>
                  <a:pt x="138302" y="700278"/>
                </a:lnTo>
                <a:lnTo>
                  <a:pt x="150875" y="675132"/>
                </a:lnTo>
                <a:close/>
              </a:path>
              <a:path w="151129" h="826135">
                <a:moveTo>
                  <a:pt x="75437" y="0"/>
                </a:moveTo>
                <a:lnTo>
                  <a:pt x="0" y="150875"/>
                </a:lnTo>
                <a:lnTo>
                  <a:pt x="50291" y="150875"/>
                </a:lnTo>
                <a:lnTo>
                  <a:pt x="50291" y="125730"/>
                </a:lnTo>
                <a:lnTo>
                  <a:pt x="138302" y="125730"/>
                </a:lnTo>
                <a:lnTo>
                  <a:pt x="75437" y="0"/>
                </a:lnTo>
                <a:close/>
              </a:path>
              <a:path w="151129" h="826135">
                <a:moveTo>
                  <a:pt x="83820" y="125730"/>
                </a:moveTo>
                <a:lnTo>
                  <a:pt x="67056" y="125730"/>
                </a:lnTo>
                <a:lnTo>
                  <a:pt x="67056" y="150875"/>
                </a:lnTo>
                <a:lnTo>
                  <a:pt x="83820" y="150875"/>
                </a:lnTo>
                <a:lnTo>
                  <a:pt x="83820" y="125730"/>
                </a:lnTo>
                <a:close/>
              </a:path>
              <a:path w="151129" h="826135">
                <a:moveTo>
                  <a:pt x="138302" y="125730"/>
                </a:moveTo>
                <a:lnTo>
                  <a:pt x="100584" y="125730"/>
                </a:lnTo>
                <a:lnTo>
                  <a:pt x="100584" y="150875"/>
                </a:lnTo>
                <a:lnTo>
                  <a:pt x="150875" y="150875"/>
                </a:lnTo>
                <a:lnTo>
                  <a:pt x="138302" y="125730"/>
                </a:lnTo>
                <a:close/>
              </a:path>
            </a:pathLst>
          </a:custGeom>
          <a:solidFill>
            <a:srgbClr val="00AF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Title 51">
            <a:extLst>
              <a:ext uri="{FF2B5EF4-FFF2-40B4-BE49-F238E27FC236}">
                <a16:creationId xmlns:a16="http://schemas.microsoft.com/office/drawing/2014/main" id="{6E3B266C-48FC-433F-A7C2-34375B3C8F92}"/>
              </a:ext>
            </a:extLst>
          </p:cNvPr>
          <p:cNvSpPr>
            <a:spLocks noGrp="1"/>
          </p:cNvSpPr>
          <p:nvPr>
            <p:ph type="title" idx="4294967295"/>
          </p:nvPr>
        </p:nvSpPr>
        <p:spPr>
          <a:xfrm>
            <a:off x="123951" y="40698"/>
            <a:ext cx="7048500" cy="836116"/>
          </a:xfrm>
        </p:spPr>
        <p:txBody>
          <a:bodyPr>
            <a:noAutofit/>
          </a:bodyPr>
          <a:lstStyle/>
          <a:p>
            <a:r>
              <a:rPr lang="en-US" dirty="0"/>
              <a:t>Mission Architecture</a:t>
            </a:r>
          </a:p>
        </p:txBody>
      </p:sp>
    </p:spTree>
    <p:extLst>
      <p:ext uri="{BB962C8B-B14F-4D97-AF65-F5344CB8AC3E}">
        <p14:creationId xmlns:p14="http://schemas.microsoft.com/office/powerpoint/2010/main" val="180108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13" y="4252825"/>
            <a:ext cx="3239111" cy="2123013"/>
          </a:xfrm>
          <a:prstGeom prst="rect">
            <a:avLst/>
          </a:prstGeom>
        </p:spPr>
      </p:pic>
      <p:pic>
        <p:nvPicPr>
          <p:cNvPr id="42" name="Picture 4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3367" y="1428942"/>
            <a:ext cx="1980268" cy="1465169"/>
          </a:xfrm>
          <a:prstGeom prst="rect">
            <a:avLst/>
          </a:prstGeom>
        </p:spPr>
      </p:pic>
      <p:cxnSp>
        <p:nvCxnSpPr>
          <p:cNvPr id="5" name="Straight Arrow Connector 4"/>
          <p:cNvCxnSpPr/>
          <p:nvPr/>
        </p:nvCxnSpPr>
        <p:spPr>
          <a:xfrm>
            <a:off x="204886" y="3429000"/>
            <a:ext cx="1130741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236" y="3824392"/>
            <a:ext cx="1453539" cy="584775"/>
          </a:xfrm>
          <a:prstGeom prst="rect">
            <a:avLst/>
          </a:prstGeom>
          <a:noFill/>
        </p:spPr>
        <p:txBody>
          <a:bodyPr wrap="none" rtlCol="0">
            <a:spAutoFit/>
          </a:bodyPr>
          <a:lstStyle/>
          <a:p>
            <a:pPr algn="ctr"/>
            <a:r>
              <a:rPr lang="en-US" sz="1600" dirty="0"/>
              <a:t>6/2011</a:t>
            </a:r>
          </a:p>
          <a:p>
            <a:pPr algn="ctr"/>
            <a:r>
              <a:rPr lang="en-US" sz="1600" dirty="0"/>
              <a:t>LCRD Proposed</a:t>
            </a:r>
          </a:p>
        </p:txBody>
      </p:sp>
      <p:cxnSp>
        <p:nvCxnSpPr>
          <p:cNvPr id="8" name="Straight Connector 7"/>
          <p:cNvCxnSpPr>
            <a:stCxn id="6" idx="0"/>
          </p:cNvCxnSpPr>
          <p:nvPr/>
        </p:nvCxnSpPr>
        <p:spPr>
          <a:xfrm flipH="1" flipV="1">
            <a:off x="894005" y="3429000"/>
            <a:ext cx="1" cy="39539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13369" y="2320103"/>
            <a:ext cx="1481111" cy="584775"/>
          </a:xfrm>
          <a:prstGeom prst="rect">
            <a:avLst/>
          </a:prstGeom>
          <a:noFill/>
        </p:spPr>
        <p:txBody>
          <a:bodyPr wrap="none" rtlCol="0">
            <a:spAutoFit/>
          </a:bodyPr>
          <a:lstStyle/>
          <a:p>
            <a:pPr algn="ctr"/>
            <a:r>
              <a:rPr lang="en-US" sz="1600" dirty="0"/>
              <a:t>8/2011</a:t>
            </a:r>
          </a:p>
          <a:p>
            <a:pPr algn="ctr"/>
            <a:r>
              <a:rPr lang="en-US" sz="1600" dirty="0"/>
              <a:t>LCRD SELECTED</a:t>
            </a:r>
          </a:p>
        </p:txBody>
      </p:sp>
      <p:sp>
        <p:nvSpPr>
          <p:cNvPr id="10" name="TextBox 9"/>
          <p:cNvSpPr txBox="1"/>
          <p:nvPr/>
        </p:nvSpPr>
        <p:spPr>
          <a:xfrm>
            <a:off x="3514184" y="2329211"/>
            <a:ext cx="995786" cy="584775"/>
          </a:xfrm>
          <a:prstGeom prst="rect">
            <a:avLst/>
          </a:prstGeom>
          <a:noFill/>
        </p:spPr>
        <p:txBody>
          <a:bodyPr wrap="none" rtlCol="0">
            <a:spAutoFit/>
          </a:bodyPr>
          <a:lstStyle/>
          <a:p>
            <a:pPr algn="ctr"/>
            <a:r>
              <a:rPr lang="en-US" sz="1600" dirty="0"/>
              <a:t>3/2013</a:t>
            </a:r>
          </a:p>
          <a:p>
            <a:pPr algn="ctr"/>
            <a:r>
              <a:rPr lang="en-US" sz="1600" dirty="0"/>
              <a:t>MDR/SRR</a:t>
            </a:r>
          </a:p>
        </p:txBody>
      </p:sp>
      <p:sp>
        <p:nvSpPr>
          <p:cNvPr id="12" name="TextBox 11"/>
          <p:cNvSpPr txBox="1"/>
          <p:nvPr/>
        </p:nvSpPr>
        <p:spPr>
          <a:xfrm>
            <a:off x="5139226" y="3824392"/>
            <a:ext cx="888385" cy="584775"/>
          </a:xfrm>
          <a:prstGeom prst="rect">
            <a:avLst/>
          </a:prstGeom>
          <a:noFill/>
        </p:spPr>
        <p:txBody>
          <a:bodyPr wrap="none" rtlCol="0">
            <a:spAutoFit/>
          </a:bodyPr>
          <a:lstStyle/>
          <a:p>
            <a:pPr algn="ctr"/>
            <a:r>
              <a:rPr lang="en-US" sz="1600" dirty="0"/>
              <a:t>10/2013</a:t>
            </a:r>
          </a:p>
          <a:p>
            <a:pPr algn="ctr"/>
            <a:r>
              <a:rPr lang="en-US" sz="1600" dirty="0"/>
              <a:t>PDR</a:t>
            </a:r>
          </a:p>
        </p:txBody>
      </p:sp>
      <p:sp>
        <p:nvSpPr>
          <p:cNvPr id="13" name="TextBox 12"/>
          <p:cNvSpPr txBox="1"/>
          <p:nvPr/>
        </p:nvSpPr>
        <p:spPr>
          <a:xfrm>
            <a:off x="6207034" y="2352608"/>
            <a:ext cx="1512254" cy="584775"/>
          </a:xfrm>
          <a:prstGeom prst="rect">
            <a:avLst/>
          </a:prstGeom>
          <a:noFill/>
        </p:spPr>
        <p:txBody>
          <a:bodyPr wrap="square" rtlCol="0">
            <a:spAutoFit/>
          </a:bodyPr>
          <a:lstStyle/>
          <a:p>
            <a:pPr algn="ctr"/>
            <a:r>
              <a:rPr lang="en-US" sz="1600" dirty="0"/>
              <a:t>12/2016</a:t>
            </a:r>
          </a:p>
          <a:p>
            <a:pPr algn="ctr"/>
            <a:r>
              <a:rPr lang="en-US" sz="1600" dirty="0"/>
              <a:t>CDR</a:t>
            </a:r>
          </a:p>
        </p:txBody>
      </p:sp>
      <p:sp>
        <p:nvSpPr>
          <p:cNvPr id="14" name="TextBox 13"/>
          <p:cNvSpPr txBox="1"/>
          <p:nvPr/>
        </p:nvSpPr>
        <p:spPr>
          <a:xfrm>
            <a:off x="9762778" y="3824390"/>
            <a:ext cx="784189" cy="584775"/>
          </a:xfrm>
          <a:prstGeom prst="rect">
            <a:avLst/>
          </a:prstGeom>
          <a:noFill/>
        </p:spPr>
        <p:txBody>
          <a:bodyPr wrap="none" rtlCol="0">
            <a:spAutoFit/>
          </a:bodyPr>
          <a:lstStyle/>
          <a:p>
            <a:pPr algn="ctr"/>
            <a:r>
              <a:rPr lang="en-US" sz="1600" dirty="0"/>
              <a:t>5/2021</a:t>
            </a:r>
          </a:p>
          <a:p>
            <a:pPr algn="ctr"/>
            <a:r>
              <a:rPr lang="en-US" sz="1600" dirty="0"/>
              <a:t>ORR</a:t>
            </a:r>
          </a:p>
        </p:txBody>
      </p:sp>
      <p:sp>
        <p:nvSpPr>
          <p:cNvPr id="15" name="TextBox 14"/>
          <p:cNvSpPr txBox="1"/>
          <p:nvPr/>
        </p:nvSpPr>
        <p:spPr>
          <a:xfrm>
            <a:off x="7790777" y="3824391"/>
            <a:ext cx="888385" cy="584775"/>
          </a:xfrm>
          <a:prstGeom prst="rect">
            <a:avLst/>
          </a:prstGeom>
          <a:noFill/>
        </p:spPr>
        <p:txBody>
          <a:bodyPr wrap="none" rtlCol="0">
            <a:spAutoFit/>
          </a:bodyPr>
          <a:lstStyle/>
          <a:p>
            <a:pPr algn="ctr"/>
            <a:r>
              <a:rPr lang="en-US" sz="1600" dirty="0"/>
              <a:t>11/2019</a:t>
            </a:r>
          </a:p>
          <a:p>
            <a:pPr algn="ctr"/>
            <a:r>
              <a:rPr lang="en-US" sz="1600" dirty="0"/>
              <a:t>PSR</a:t>
            </a:r>
          </a:p>
        </p:txBody>
      </p:sp>
      <p:sp>
        <p:nvSpPr>
          <p:cNvPr id="16" name="TextBox 15"/>
          <p:cNvSpPr txBox="1"/>
          <p:nvPr/>
        </p:nvSpPr>
        <p:spPr>
          <a:xfrm>
            <a:off x="8284384" y="2304072"/>
            <a:ext cx="1824666" cy="830997"/>
          </a:xfrm>
          <a:prstGeom prst="rect">
            <a:avLst/>
          </a:prstGeom>
          <a:noFill/>
        </p:spPr>
        <p:txBody>
          <a:bodyPr wrap="none" rtlCol="0">
            <a:spAutoFit/>
          </a:bodyPr>
          <a:lstStyle/>
          <a:p>
            <a:pPr algn="ctr"/>
            <a:r>
              <a:rPr lang="en-US" sz="1600" dirty="0"/>
              <a:t>1/2020</a:t>
            </a:r>
          </a:p>
          <a:p>
            <a:pPr algn="ctr"/>
            <a:r>
              <a:rPr lang="en-US" sz="1600" dirty="0"/>
              <a:t>PAYLOAD DELIVERY </a:t>
            </a:r>
          </a:p>
          <a:p>
            <a:pPr algn="ctr"/>
            <a:r>
              <a:rPr lang="en-US" sz="1600" dirty="0"/>
              <a:t>TO SPACEVEHICLE</a:t>
            </a:r>
          </a:p>
        </p:txBody>
      </p:sp>
      <p:sp>
        <p:nvSpPr>
          <p:cNvPr id="17" name="TextBox 16"/>
          <p:cNvSpPr txBox="1"/>
          <p:nvPr/>
        </p:nvSpPr>
        <p:spPr>
          <a:xfrm>
            <a:off x="10532540" y="3824391"/>
            <a:ext cx="1071127" cy="584775"/>
          </a:xfrm>
          <a:prstGeom prst="rect">
            <a:avLst/>
          </a:prstGeom>
          <a:noFill/>
        </p:spPr>
        <p:txBody>
          <a:bodyPr wrap="none" rtlCol="0">
            <a:spAutoFit/>
          </a:bodyPr>
          <a:lstStyle/>
          <a:p>
            <a:pPr algn="ctr"/>
            <a:r>
              <a:rPr lang="en-US" sz="1600" dirty="0"/>
              <a:t>12/7/2021</a:t>
            </a:r>
          </a:p>
          <a:p>
            <a:pPr algn="ctr"/>
            <a:r>
              <a:rPr lang="en-US" sz="1600" dirty="0"/>
              <a:t>LAUNCH</a:t>
            </a:r>
          </a:p>
        </p:txBody>
      </p:sp>
      <p:cxnSp>
        <p:nvCxnSpPr>
          <p:cNvPr id="19" name="Straight Connector 18"/>
          <p:cNvCxnSpPr/>
          <p:nvPr/>
        </p:nvCxnSpPr>
        <p:spPr>
          <a:xfrm flipH="1" flipV="1">
            <a:off x="2389550" y="2843239"/>
            <a:ext cx="8379" cy="585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034966" y="2843239"/>
            <a:ext cx="10907" cy="585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0"/>
          </p:cNvCxnSpPr>
          <p:nvPr/>
        </p:nvCxnSpPr>
        <p:spPr>
          <a:xfrm flipH="1" flipV="1">
            <a:off x="5583153" y="3429000"/>
            <a:ext cx="266" cy="395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3" idx="2"/>
          </p:cNvCxnSpPr>
          <p:nvPr/>
        </p:nvCxnSpPr>
        <p:spPr>
          <a:xfrm flipH="1" flipV="1">
            <a:off x="6963161" y="2937383"/>
            <a:ext cx="12956" cy="511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0"/>
          </p:cNvCxnSpPr>
          <p:nvPr/>
        </p:nvCxnSpPr>
        <p:spPr>
          <a:xfrm flipH="1" flipV="1">
            <a:off x="8231973" y="3429000"/>
            <a:ext cx="2997" cy="39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9196717" y="3084677"/>
            <a:ext cx="6316" cy="344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4" idx="0"/>
          </p:cNvCxnSpPr>
          <p:nvPr/>
        </p:nvCxnSpPr>
        <p:spPr>
          <a:xfrm>
            <a:off x="10154872" y="3429000"/>
            <a:ext cx="1" cy="395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0"/>
          </p:cNvCxnSpPr>
          <p:nvPr/>
        </p:nvCxnSpPr>
        <p:spPr>
          <a:xfrm flipH="1" flipV="1">
            <a:off x="11068103" y="3429000"/>
            <a:ext cx="1" cy="395391"/>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3916" y="4635712"/>
            <a:ext cx="1268373" cy="1686360"/>
          </a:xfrm>
          <a:prstGeom prst="rect">
            <a:avLst/>
          </a:prstGeom>
        </p:spPr>
      </p:pic>
      <p:pic>
        <p:nvPicPr>
          <p:cNvPr id="45"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3277" y="931416"/>
            <a:ext cx="2546879" cy="1325935"/>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93591" y="3714626"/>
            <a:ext cx="1719072" cy="2676144"/>
          </a:xfrm>
          <a:prstGeom prst="rect">
            <a:avLst/>
          </a:prstGeom>
          <a:ln>
            <a:noFill/>
          </a:ln>
        </p:spPr>
      </p:pic>
      <p:pic>
        <p:nvPicPr>
          <p:cNvPr id="53" name="Picture 5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95832" y="4177382"/>
            <a:ext cx="1226586" cy="2213388"/>
          </a:xfrm>
          <a:prstGeom prst="rect">
            <a:avLst/>
          </a:prstGeom>
        </p:spPr>
      </p:pic>
      <p:pic>
        <p:nvPicPr>
          <p:cNvPr id="1026" name="Picture 2" descr="See the source image"/>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4978792" y="1624225"/>
            <a:ext cx="878360" cy="123993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4991140" y="2827988"/>
            <a:ext cx="841897" cy="400110"/>
          </a:xfrm>
          <a:prstGeom prst="rect">
            <a:avLst/>
          </a:prstGeom>
          <a:noFill/>
        </p:spPr>
        <p:txBody>
          <a:bodyPr wrap="none" rtlCol="0">
            <a:spAutoFit/>
          </a:bodyPr>
          <a:lstStyle/>
          <a:p>
            <a:pPr algn="ctr"/>
            <a:r>
              <a:rPr lang="en-US" sz="1000" dirty="0"/>
              <a:t>9/2013 </a:t>
            </a:r>
          </a:p>
          <a:p>
            <a:pPr algn="ctr"/>
            <a:r>
              <a:rPr lang="en-US" sz="1000" dirty="0"/>
              <a:t>LLCD Launch</a:t>
            </a:r>
          </a:p>
        </p:txBody>
      </p:sp>
      <p:grpSp>
        <p:nvGrpSpPr>
          <p:cNvPr id="11" name="Group 10">
            <a:extLst>
              <a:ext uri="{FF2B5EF4-FFF2-40B4-BE49-F238E27FC236}">
                <a16:creationId xmlns:a16="http://schemas.microsoft.com/office/drawing/2014/main" id="{420B1FA5-45F0-32FD-E01E-732811178F4C}"/>
              </a:ext>
            </a:extLst>
          </p:cNvPr>
          <p:cNvGrpSpPr/>
          <p:nvPr/>
        </p:nvGrpSpPr>
        <p:grpSpPr>
          <a:xfrm>
            <a:off x="6802250" y="1042434"/>
            <a:ext cx="1106578" cy="1377631"/>
            <a:chOff x="6414390" y="685418"/>
            <a:chExt cx="1172603" cy="1684450"/>
          </a:xfrm>
        </p:grpSpPr>
        <p:pic>
          <p:nvPicPr>
            <p:cNvPr id="51" name="Picture 5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14390" y="685418"/>
              <a:ext cx="1172603" cy="1462950"/>
            </a:xfrm>
            <a:prstGeom prst="rect">
              <a:avLst/>
            </a:prstGeom>
          </p:spPr>
        </p:pic>
        <p:sp>
          <p:nvSpPr>
            <p:cNvPr id="56" name="TextBox 55"/>
            <p:cNvSpPr txBox="1"/>
            <p:nvPr/>
          </p:nvSpPr>
          <p:spPr>
            <a:xfrm>
              <a:off x="6554094" y="2123647"/>
              <a:ext cx="893193" cy="246221"/>
            </a:xfrm>
            <a:prstGeom prst="rect">
              <a:avLst/>
            </a:prstGeom>
            <a:noFill/>
          </p:spPr>
          <p:txBody>
            <a:bodyPr wrap="none" rtlCol="0">
              <a:spAutoFit/>
            </a:bodyPr>
            <a:lstStyle/>
            <a:p>
              <a:pPr algn="ctr"/>
              <a:r>
                <a:rPr lang="en-US" sz="1000" dirty="0"/>
                <a:t>LCRD Payload</a:t>
              </a:r>
            </a:p>
          </p:txBody>
        </p:sp>
      </p:grpSp>
      <p:sp>
        <p:nvSpPr>
          <p:cNvPr id="57" name="TextBox 56"/>
          <p:cNvSpPr txBox="1"/>
          <p:nvPr/>
        </p:nvSpPr>
        <p:spPr>
          <a:xfrm>
            <a:off x="6069308" y="6390770"/>
            <a:ext cx="1370889" cy="246221"/>
          </a:xfrm>
          <a:prstGeom prst="rect">
            <a:avLst/>
          </a:prstGeom>
          <a:noFill/>
        </p:spPr>
        <p:txBody>
          <a:bodyPr wrap="none" rtlCol="0">
            <a:spAutoFit/>
          </a:bodyPr>
          <a:lstStyle/>
          <a:p>
            <a:pPr algn="ctr"/>
            <a:r>
              <a:rPr lang="en-US" sz="1000" dirty="0"/>
              <a:t>STPsat-6 Configuration</a:t>
            </a:r>
          </a:p>
        </p:txBody>
      </p:sp>
      <p:sp>
        <p:nvSpPr>
          <p:cNvPr id="58" name="TextBox 57"/>
          <p:cNvSpPr txBox="1"/>
          <p:nvPr/>
        </p:nvSpPr>
        <p:spPr>
          <a:xfrm>
            <a:off x="8719941" y="6390769"/>
            <a:ext cx="1093569" cy="246221"/>
          </a:xfrm>
          <a:prstGeom prst="rect">
            <a:avLst/>
          </a:prstGeom>
          <a:noFill/>
        </p:spPr>
        <p:txBody>
          <a:bodyPr wrap="none" rtlCol="0">
            <a:spAutoFit/>
          </a:bodyPr>
          <a:lstStyle/>
          <a:p>
            <a:pPr algn="ctr"/>
            <a:r>
              <a:rPr lang="en-US" sz="1000" dirty="0"/>
              <a:t>LCRD on STPsat-6</a:t>
            </a:r>
          </a:p>
        </p:txBody>
      </p:sp>
      <p:sp>
        <p:nvSpPr>
          <p:cNvPr id="59" name="TextBox 58"/>
          <p:cNvSpPr txBox="1"/>
          <p:nvPr/>
        </p:nvSpPr>
        <p:spPr>
          <a:xfrm>
            <a:off x="10243471" y="6296861"/>
            <a:ext cx="1725152" cy="246221"/>
          </a:xfrm>
          <a:prstGeom prst="rect">
            <a:avLst/>
          </a:prstGeom>
          <a:noFill/>
        </p:spPr>
        <p:txBody>
          <a:bodyPr wrap="none" rtlCol="0">
            <a:spAutoFit/>
          </a:bodyPr>
          <a:lstStyle/>
          <a:p>
            <a:pPr algn="ctr"/>
            <a:r>
              <a:rPr lang="en-US" sz="1000" dirty="0"/>
              <a:t>STPsat-6 in the Atlas V Fairing</a:t>
            </a:r>
          </a:p>
        </p:txBody>
      </p:sp>
      <p:sp>
        <p:nvSpPr>
          <p:cNvPr id="35" name="TextBox 34"/>
          <p:cNvSpPr txBox="1"/>
          <p:nvPr/>
        </p:nvSpPr>
        <p:spPr>
          <a:xfrm>
            <a:off x="5937469" y="2680619"/>
            <a:ext cx="784189" cy="584775"/>
          </a:xfrm>
          <a:prstGeom prst="rect">
            <a:avLst/>
          </a:prstGeom>
          <a:noFill/>
        </p:spPr>
        <p:txBody>
          <a:bodyPr wrap="none" rtlCol="0">
            <a:spAutoFit/>
          </a:bodyPr>
          <a:lstStyle/>
          <a:p>
            <a:pPr algn="ctr"/>
            <a:r>
              <a:rPr lang="en-US" sz="1600" dirty="0"/>
              <a:t>7/2015</a:t>
            </a:r>
          </a:p>
          <a:p>
            <a:pPr algn="ctr"/>
            <a:r>
              <a:rPr lang="en-US" sz="1600" dirty="0"/>
              <a:t>D-PDR</a:t>
            </a:r>
          </a:p>
        </p:txBody>
      </p:sp>
      <p:cxnSp>
        <p:nvCxnSpPr>
          <p:cNvPr id="36" name="Straight Connector 35"/>
          <p:cNvCxnSpPr/>
          <p:nvPr/>
        </p:nvCxnSpPr>
        <p:spPr>
          <a:xfrm flipH="1" flipV="1">
            <a:off x="6320380" y="3165256"/>
            <a:ext cx="9183" cy="26374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272952" y="2462008"/>
            <a:ext cx="646648" cy="860313"/>
          </a:xfrm>
          <a:prstGeom prst="rect">
            <a:avLst/>
          </a:prstGeom>
        </p:spPr>
      </p:pic>
      <p:sp>
        <p:nvSpPr>
          <p:cNvPr id="2" name="Title 1"/>
          <p:cNvSpPr>
            <a:spLocks noGrp="1"/>
          </p:cNvSpPr>
          <p:nvPr>
            <p:ph type="title"/>
          </p:nvPr>
        </p:nvSpPr>
        <p:spPr>
          <a:xfrm>
            <a:off x="0" y="76931"/>
            <a:ext cx="11227314" cy="775230"/>
          </a:xfrm>
        </p:spPr>
        <p:txBody>
          <a:bodyPr>
            <a:normAutofit/>
          </a:bodyPr>
          <a:lstStyle/>
          <a:p>
            <a:r>
              <a:rPr lang="en-US" dirty="0"/>
              <a:t>Development Leading to Launch</a:t>
            </a:r>
          </a:p>
        </p:txBody>
      </p:sp>
      <p:sp>
        <p:nvSpPr>
          <p:cNvPr id="4" name="Slide Number Placeholder 3"/>
          <p:cNvSpPr>
            <a:spLocks noGrp="1"/>
          </p:cNvSpPr>
          <p:nvPr>
            <p:ph type="sldNum" sz="quarter" idx="12"/>
          </p:nvPr>
        </p:nvSpPr>
        <p:spPr/>
        <p:txBody>
          <a:bodyPr/>
          <a:lstStyle/>
          <a:p>
            <a:pPr defTabSz="685800"/>
            <a:fld id="{69A0ACF5-37AE-4D46-A10E-A532F7FD3110}" type="slidenum">
              <a:rPr lang="en-US" smtClean="0">
                <a:solidFill>
                  <a:prstClr val="black">
                    <a:tint val="75000"/>
                  </a:prstClr>
                </a:solidFill>
              </a:rPr>
              <a:pPr defTabSz="685800"/>
              <a:t>5</a:t>
            </a:fld>
            <a:endParaRPr lang="en-US">
              <a:solidFill>
                <a:prstClr val="black">
                  <a:tint val="75000"/>
                </a:prstClr>
              </a:solidFill>
            </a:endParaRPr>
          </a:p>
        </p:txBody>
      </p:sp>
      <p:sp>
        <p:nvSpPr>
          <p:cNvPr id="18" name="Slide Number Placeholder 5">
            <a:extLst>
              <a:ext uri="{FF2B5EF4-FFF2-40B4-BE49-F238E27FC236}">
                <a16:creationId xmlns:a16="http://schemas.microsoft.com/office/drawing/2014/main" id="{56715BCA-7009-CA35-799F-29BCFDE6E068}"/>
              </a:ext>
            </a:extLst>
          </p:cNvPr>
          <p:cNvSpPr txBox="1">
            <a:spLocks/>
          </p:cNvSpPr>
          <p:nvPr/>
        </p:nvSpPr>
        <p:spPr>
          <a:xfrm>
            <a:off x="9448800" y="64036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69A0ACF5-37AE-4D46-A10E-A532F7FD3110}" type="slidenum">
              <a:rPr lang="en-US" smtClean="0">
                <a:solidFill>
                  <a:prstClr val="black">
                    <a:tint val="75000"/>
                  </a:prstClr>
                </a:solidFill>
              </a:rPr>
              <a:pPr defTabSz="685800"/>
              <a:t>5</a:t>
            </a:fld>
            <a:endParaRPr lang="en-US" dirty="0">
              <a:solidFill>
                <a:prstClr val="black">
                  <a:tint val="75000"/>
                </a:prstClr>
              </a:solidFill>
            </a:endParaRPr>
          </a:p>
        </p:txBody>
      </p:sp>
    </p:spTree>
    <p:extLst>
      <p:ext uri="{BB962C8B-B14F-4D97-AF65-F5344CB8AC3E}">
        <p14:creationId xmlns:p14="http://schemas.microsoft.com/office/powerpoint/2010/main" val="155386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F1351-5A30-4871-B313-907013256320}"/>
              </a:ext>
            </a:extLst>
          </p:cNvPr>
          <p:cNvSpPr>
            <a:spLocks noGrp="1"/>
          </p:cNvSpPr>
          <p:nvPr>
            <p:ph type="title"/>
          </p:nvPr>
        </p:nvSpPr>
        <p:spPr/>
        <p:txBody>
          <a:bodyPr/>
          <a:lstStyle/>
          <a:p>
            <a:r>
              <a:rPr lang="en-US" dirty="0"/>
              <a:t>LCRD Inflight Activation Timeline  </a:t>
            </a:r>
          </a:p>
        </p:txBody>
      </p:sp>
      <p:sp>
        <p:nvSpPr>
          <p:cNvPr id="8" name="Slide Number Placeholder 7"/>
          <p:cNvSpPr>
            <a:spLocks noGrp="1"/>
          </p:cNvSpPr>
          <p:nvPr>
            <p:ph type="sldNum" sz="quarter" idx="12"/>
          </p:nvPr>
        </p:nvSpPr>
        <p:spPr>
          <a:xfrm>
            <a:off x="9388927" y="6407768"/>
            <a:ext cx="2743200" cy="365125"/>
          </a:xfrm>
        </p:spPr>
        <p:txBody>
          <a:bodyPr/>
          <a:lstStyle/>
          <a:p>
            <a:pPr defTabSz="685800"/>
            <a:fld id="{69A0ACF5-37AE-4D46-A10E-A532F7FD3110}" type="slidenum">
              <a:rPr lang="en-US" smtClean="0">
                <a:solidFill>
                  <a:prstClr val="black">
                    <a:tint val="75000"/>
                  </a:prstClr>
                </a:solidFill>
              </a:rPr>
              <a:pPr defTabSz="685800"/>
              <a:t>6</a:t>
            </a:fld>
            <a:endParaRPr lang="en-US" dirty="0">
              <a:solidFill>
                <a:prstClr val="black">
                  <a:tint val="75000"/>
                </a:prstClr>
              </a:solidFill>
            </a:endParaRPr>
          </a:p>
        </p:txBody>
      </p:sp>
      <p:sp>
        <p:nvSpPr>
          <p:cNvPr id="2" name="Arrow: Right 1">
            <a:extLst>
              <a:ext uri="{FF2B5EF4-FFF2-40B4-BE49-F238E27FC236}">
                <a16:creationId xmlns:a16="http://schemas.microsoft.com/office/drawing/2014/main" id="{F64B9316-22F5-4266-A310-108AB9E16AB5}"/>
              </a:ext>
            </a:extLst>
          </p:cNvPr>
          <p:cNvSpPr/>
          <p:nvPr/>
        </p:nvSpPr>
        <p:spPr>
          <a:xfrm>
            <a:off x="143288" y="4797242"/>
            <a:ext cx="12048712" cy="76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D2A787F-7F47-403C-81D6-88CDA026A289}"/>
              </a:ext>
            </a:extLst>
          </p:cNvPr>
          <p:cNvCxnSpPr>
            <a:cxnSpLocks/>
          </p:cNvCxnSpPr>
          <p:nvPr/>
        </p:nvCxnSpPr>
        <p:spPr>
          <a:xfrm>
            <a:off x="433870" y="3666745"/>
            <a:ext cx="0" cy="1596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40537B-EAF9-481B-8D31-4ED72CE4214C}"/>
              </a:ext>
            </a:extLst>
          </p:cNvPr>
          <p:cNvCxnSpPr>
            <a:cxnSpLocks/>
          </p:cNvCxnSpPr>
          <p:nvPr/>
        </p:nvCxnSpPr>
        <p:spPr>
          <a:xfrm>
            <a:off x="2413498" y="4727315"/>
            <a:ext cx="0" cy="536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AEAC05-690F-40AD-8F2B-8F533695C003}"/>
              </a:ext>
            </a:extLst>
          </p:cNvPr>
          <p:cNvCxnSpPr>
            <a:cxnSpLocks/>
          </p:cNvCxnSpPr>
          <p:nvPr/>
        </p:nvCxnSpPr>
        <p:spPr>
          <a:xfrm>
            <a:off x="10914223" y="2095975"/>
            <a:ext cx="0" cy="3141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7B211F-E60E-4C83-8A02-7E8C3A13E610}"/>
              </a:ext>
            </a:extLst>
          </p:cNvPr>
          <p:cNvCxnSpPr>
            <a:cxnSpLocks/>
          </p:cNvCxnSpPr>
          <p:nvPr/>
        </p:nvCxnSpPr>
        <p:spPr>
          <a:xfrm>
            <a:off x="5796604" y="3019345"/>
            <a:ext cx="0" cy="2375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2300E6-B778-48A3-8D0C-220CB4F798E8}"/>
              </a:ext>
            </a:extLst>
          </p:cNvPr>
          <p:cNvCxnSpPr>
            <a:cxnSpLocks/>
          </p:cNvCxnSpPr>
          <p:nvPr/>
        </p:nvCxnSpPr>
        <p:spPr>
          <a:xfrm>
            <a:off x="8105150" y="2884657"/>
            <a:ext cx="0" cy="237900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12276DA-0A63-4B1C-82AA-04A127CC7760}"/>
              </a:ext>
            </a:extLst>
          </p:cNvPr>
          <p:cNvSpPr txBox="1"/>
          <p:nvPr/>
        </p:nvSpPr>
        <p:spPr>
          <a:xfrm>
            <a:off x="1" y="5400612"/>
            <a:ext cx="1798650" cy="1107996"/>
          </a:xfrm>
          <a:prstGeom prst="rect">
            <a:avLst/>
          </a:prstGeom>
          <a:solidFill>
            <a:schemeClr val="bg1"/>
          </a:solidFill>
        </p:spPr>
        <p:txBody>
          <a:bodyPr wrap="square" rtlCol="0">
            <a:spAutoFit/>
          </a:bodyPr>
          <a:lstStyle/>
          <a:p>
            <a:r>
              <a:rPr lang="en-US" sz="1100" dirty="0">
                <a:solidFill>
                  <a:schemeClr val="accent1"/>
                </a:solidFill>
                <a:latin typeface="+mj-lt"/>
              </a:rPr>
              <a:t>Dec 7, 2021 at 5:19am</a:t>
            </a:r>
          </a:p>
          <a:p>
            <a:r>
              <a:rPr lang="en-US" sz="1100" dirty="0">
                <a:solidFill>
                  <a:schemeClr val="accent1"/>
                </a:solidFill>
                <a:latin typeface="+mj-lt"/>
              </a:rPr>
              <a:t>Launch </a:t>
            </a:r>
            <a:r>
              <a:rPr lang="en-US" sz="1100" dirty="0">
                <a:solidFill>
                  <a:schemeClr val="accent1"/>
                </a:solidFill>
              </a:rPr>
              <a:t>from</a:t>
            </a:r>
            <a:r>
              <a:rPr lang="en-US" sz="1100" dirty="0">
                <a:solidFill>
                  <a:schemeClr val="accent1"/>
                </a:solidFill>
                <a:latin typeface="+mj-lt"/>
              </a:rPr>
              <a:t> Kennedy Space Center on a ULA Atlas V hosted by </a:t>
            </a:r>
            <a:r>
              <a:rPr lang="en-US" sz="1100" b="0" i="0" dirty="0">
                <a:solidFill>
                  <a:schemeClr val="accent1"/>
                </a:solidFill>
                <a:effectLst/>
                <a:latin typeface="+mj-lt"/>
              </a:rPr>
              <a:t>U.S. Air Force’s STPSat-6 satellite</a:t>
            </a:r>
            <a:endParaRPr lang="en-US" sz="1100" dirty="0">
              <a:solidFill>
                <a:schemeClr val="accent1"/>
              </a:solidFill>
              <a:latin typeface="+mj-lt"/>
            </a:endParaRPr>
          </a:p>
        </p:txBody>
      </p:sp>
      <p:sp>
        <p:nvSpPr>
          <p:cNvPr id="21" name="TextBox 20">
            <a:extLst>
              <a:ext uri="{FF2B5EF4-FFF2-40B4-BE49-F238E27FC236}">
                <a16:creationId xmlns:a16="http://schemas.microsoft.com/office/drawing/2014/main" id="{5D23CC97-8E23-47F9-BD28-C4B759FCC0DC}"/>
              </a:ext>
            </a:extLst>
          </p:cNvPr>
          <p:cNvSpPr txBox="1"/>
          <p:nvPr/>
        </p:nvSpPr>
        <p:spPr>
          <a:xfrm>
            <a:off x="2111999" y="5400611"/>
            <a:ext cx="1239658" cy="769441"/>
          </a:xfrm>
          <a:prstGeom prst="rect">
            <a:avLst/>
          </a:prstGeom>
          <a:solidFill>
            <a:schemeClr val="bg1"/>
          </a:solidFill>
        </p:spPr>
        <p:txBody>
          <a:bodyPr wrap="square" rtlCol="0">
            <a:spAutoFit/>
          </a:bodyPr>
          <a:lstStyle/>
          <a:p>
            <a:r>
              <a:rPr lang="en-US" sz="1100" dirty="0">
                <a:solidFill>
                  <a:schemeClr val="accent1"/>
                </a:solidFill>
              </a:rPr>
              <a:t>Jan 12, 2022</a:t>
            </a:r>
          </a:p>
          <a:p>
            <a:r>
              <a:rPr lang="en-US" sz="1100" dirty="0">
                <a:solidFill>
                  <a:schemeClr val="accent1"/>
                </a:solidFill>
              </a:rPr>
              <a:t>Successfully powered on in orbit</a:t>
            </a:r>
          </a:p>
        </p:txBody>
      </p:sp>
      <p:sp>
        <p:nvSpPr>
          <p:cNvPr id="22" name="TextBox 21">
            <a:extLst>
              <a:ext uri="{FF2B5EF4-FFF2-40B4-BE49-F238E27FC236}">
                <a16:creationId xmlns:a16="http://schemas.microsoft.com/office/drawing/2014/main" id="{EE060537-3D77-4636-86C9-4771B8FF46D8}"/>
              </a:ext>
            </a:extLst>
          </p:cNvPr>
          <p:cNvSpPr txBox="1"/>
          <p:nvPr/>
        </p:nvSpPr>
        <p:spPr>
          <a:xfrm>
            <a:off x="3323751" y="5478832"/>
            <a:ext cx="1877052" cy="769441"/>
          </a:xfrm>
          <a:prstGeom prst="rect">
            <a:avLst/>
          </a:prstGeom>
          <a:solidFill>
            <a:schemeClr val="bg1"/>
          </a:solidFill>
        </p:spPr>
        <p:txBody>
          <a:bodyPr wrap="square" rtlCol="0">
            <a:spAutoFit/>
          </a:bodyPr>
          <a:lstStyle/>
          <a:p>
            <a:r>
              <a:rPr lang="en-US" sz="1100" dirty="0">
                <a:solidFill>
                  <a:schemeClr val="accent1"/>
                </a:solidFill>
              </a:rPr>
              <a:t>Jan 19, 2022</a:t>
            </a:r>
          </a:p>
          <a:p>
            <a:r>
              <a:rPr lang="en-US" sz="1100" dirty="0">
                <a:solidFill>
                  <a:schemeClr val="accent1"/>
                </a:solidFill>
              </a:rPr>
              <a:t>Acquired first optical link with Optical Ground Station OGS-2 in Hawaii</a:t>
            </a:r>
          </a:p>
        </p:txBody>
      </p:sp>
      <p:sp>
        <p:nvSpPr>
          <p:cNvPr id="23" name="TextBox 22">
            <a:extLst>
              <a:ext uri="{FF2B5EF4-FFF2-40B4-BE49-F238E27FC236}">
                <a16:creationId xmlns:a16="http://schemas.microsoft.com/office/drawing/2014/main" id="{1B40BF26-443D-438B-BBCA-801E76C8C04A}"/>
              </a:ext>
            </a:extLst>
          </p:cNvPr>
          <p:cNvSpPr txBox="1"/>
          <p:nvPr/>
        </p:nvSpPr>
        <p:spPr>
          <a:xfrm>
            <a:off x="5218545" y="5437005"/>
            <a:ext cx="2388101" cy="938719"/>
          </a:xfrm>
          <a:prstGeom prst="rect">
            <a:avLst/>
          </a:prstGeom>
          <a:solidFill>
            <a:schemeClr val="bg1"/>
          </a:solidFill>
        </p:spPr>
        <p:txBody>
          <a:bodyPr wrap="square" rtlCol="0">
            <a:spAutoFit/>
          </a:bodyPr>
          <a:lstStyle/>
          <a:p>
            <a:r>
              <a:rPr lang="en-US" sz="1100" dirty="0">
                <a:solidFill>
                  <a:schemeClr val="accent1"/>
                </a:solidFill>
              </a:rPr>
              <a:t>Jan 27, 2022 – “First Light achieved”</a:t>
            </a:r>
          </a:p>
          <a:p>
            <a:r>
              <a:rPr lang="en-US" sz="1100" dirty="0">
                <a:solidFill>
                  <a:schemeClr val="accent1"/>
                </a:solidFill>
              </a:rPr>
              <a:t>Both LCRD payload terminals at GEO achieved bi-directional laser communication individually with both Optical Ground Stations. </a:t>
            </a:r>
          </a:p>
        </p:txBody>
      </p:sp>
      <p:pic>
        <p:nvPicPr>
          <p:cNvPr id="28" name="Picture 27">
            <a:extLst>
              <a:ext uri="{FF2B5EF4-FFF2-40B4-BE49-F238E27FC236}">
                <a16:creationId xmlns:a16="http://schemas.microsoft.com/office/drawing/2014/main" id="{CD8F6972-4040-4E95-8E5C-5EEEEC6B84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23234" y="963665"/>
            <a:ext cx="2381979" cy="1724949"/>
          </a:xfrm>
          <a:prstGeom prst="rect">
            <a:avLst/>
          </a:prstGeom>
        </p:spPr>
      </p:pic>
      <p:pic>
        <p:nvPicPr>
          <p:cNvPr id="4" name="Picture 3">
            <a:extLst>
              <a:ext uri="{FF2B5EF4-FFF2-40B4-BE49-F238E27FC236}">
                <a16:creationId xmlns:a16="http://schemas.microsoft.com/office/drawing/2014/main" id="{75CCBE68-DDF2-443A-9EC8-F7381D27D8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103" y="1523560"/>
            <a:ext cx="2161385" cy="2712610"/>
          </a:xfrm>
          <a:prstGeom prst="rect">
            <a:avLst/>
          </a:prstGeom>
        </p:spPr>
      </p:pic>
      <p:sp>
        <p:nvSpPr>
          <p:cNvPr id="25" name="TextBox 24">
            <a:extLst>
              <a:ext uri="{FF2B5EF4-FFF2-40B4-BE49-F238E27FC236}">
                <a16:creationId xmlns:a16="http://schemas.microsoft.com/office/drawing/2014/main" id="{686E20AA-1B3C-7D45-8330-CFD75221A72A}"/>
              </a:ext>
            </a:extLst>
          </p:cNvPr>
          <p:cNvSpPr txBox="1"/>
          <p:nvPr/>
        </p:nvSpPr>
        <p:spPr>
          <a:xfrm>
            <a:off x="7518983" y="5521645"/>
            <a:ext cx="1437792" cy="938719"/>
          </a:xfrm>
          <a:prstGeom prst="rect">
            <a:avLst/>
          </a:prstGeom>
          <a:solidFill>
            <a:schemeClr val="bg1"/>
          </a:solidFill>
        </p:spPr>
        <p:txBody>
          <a:bodyPr wrap="square" rtlCol="0">
            <a:spAutoFit/>
          </a:bodyPr>
          <a:lstStyle/>
          <a:p>
            <a:r>
              <a:rPr lang="en-US" sz="1100" dirty="0">
                <a:solidFill>
                  <a:schemeClr val="accent1"/>
                </a:solidFill>
              </a:rPr>
              <a:t>February 2022</a:t>
            </a:r>
          </a:p>
          <a:p>
            <a:r>
              <a:rPr lang="en-US" sz="1100" dirty="0">
                <a:solidFill>
                  <a:schemeClr val="accent1"/>
                </a:solidFill>
              </a:rPr>
              <a:t>Completion of Flight Modem calibrations, link/service characterizations</a:t>
            </a:r>
          </a:p>
        </p:txBody>
      </p:sp>
      <p:sp>
        <p:nvSpPr>
          <p:cNvPr id="26" name="TextBox 25">
            <a:extLst>
              <a:ext uri="{FF2B5EF4-FFF2-40B4-BE49-F238E27FC236}">
                <a16:creationId xmlns:a16="http://schemas.microsoft.com/office/drawing/2014/main" id="{686E20AA-1B3C-7D45-8330-CFD75221A72A}"/>
              </a:ext>
            </a:extLst>
          </p:cNvPr>
          <p:cNvSpPr txBox="1"/>
          <p:nvPr/>
        </p:nvSpPr>
        <p:spPr>
          <a:xfrm>
            <a:off x="9017820" y="5606283"/>
            <a:ext cx="1291810" cy="769441"/>
          </a:xfrm>
          <a:prstGeom prst="rect">
            <a:avLst/>
          </a:prstGeom>
          <a:solidFill>
            <a:schemeClr val="bg1"/>
          </a:solidFill>
        </p:spPr>
        <p:txBody>
          <a:bodyPr wrap="square" rtlCol="0">
            <a:spAutoFit/>
          </a:bodyPr>
          <a:lstStyle/>
          <a:p>
            <a:r>
              <a:rPr lang="en-US" sz="1100" dirty="0">
                <a:solidFill>
                  <a:schemeClr val="accent1"/>
                </a:solidFill>
              </a:rPr>
              <a:t>March-April 2022</a:t>
            </a:r>
          </a:p>
          <a:p>
            <a:r>
              <a:rPr lang="en-US" sz="1100" dirty="0">
                <a:solidFill>
                  <a:schemeClr val="accent1"/>
                </a:solidFill>
              </a:rPr>
              <a:t>Optical – to – Optical links and services testing</a:t>
            </a:r>
          </a:p>
        </p:txBody>
      </p:sp>
      <p:sp>
        <p:nvSpPr>
          <p:cNvPr id="24" name="TextBox 23">
            <a:extLst>
              <a:ext uri="{FF2B5EF4-FFF2-40B4-BE49-F238E27FC236}">
                <a16:creationId xmlns:a16="http://schemas.microsoft.com/office/drawing/2014/main" id="{E88097CC-B1FA-41A0-B7EB-9BEC1020550D}"/>
              </a:ext>
            </a:extLst>
          </p:cNvPr>
          <p:cNvSpPr txBox="1"/>
          <p:nvPr/>
        </p:nvSpPr>
        <p:spPr>
          <a:xfrm>
            <a:off x="10452906" y="5611162"/>
            <a:ext cx="1417141" cy="769441"/>
          </a:xfrm>
          <a:prstGeom prst="rect">
            <a:avLst/>
          </a:prstGeom>
          <a:solidFill>
            <a:schemeClr val="bg1"/>
          </a:solidFill>
        </p:spPr>
        <p:txBody>
          <a:bodyPr wrap="square" rtlCol="0">
            <a:spAutoFit/>
          </a:bodyPr>
          <a:lstStyle/>
          <a:p>
            <a:r>
              <a:rPr lang="en-US" sz="1100" dirty="0">
                <a:solidFill>
                  <a:schemeClr val="accent1"/>
                </a:solidFill>
              </a:rPr>
              <a:t>June 10, 2022</a:t>
            </a:r>
          </a:p>
          <a:p>
            <a:r>
              <a:rPr lang="en-US" sz="1100" dirty="0">
                <a:solidFill>
                  <a:schemeClr val="accent1"/>
                </a:solidFill>
              </a:rPr>
              <a:t>Beginning for 2 years of experiments</a:t>
            </a:r>
          </a:p>
        </p:txBody>
      </p:sp>
      <p:cxnSp>
        <p:nvCxnSpPr>
          <p:cNvPr id="18" name="Straight Connector 17">
            <a:extLst>
              <a:ext uri="{FF2B5EF4-FFF2-40B4-BE49-F238E27FC236}">
                <a16:creationId xmlns:a16="http://schemas.microsoft.com/office/drawing/2014/main" id="{B9A914CA-DDBE-6F7E-FBF6-F0B78833A302}"/>
              </a:ext>
            </a:extLst>
          </p:cNvPr>
          <p:cNvCxnSpPr>
            <a:cxnSpLocks/>
          </p:cNvCxnSpPr>
          <p:nvPr/>
        </p:nvCxnSpPr>
        <p:spPr>
          <a:xfrm>
            <a:off x="9502456" y="2884657"/>
            <a:ext cx="0" cy="2379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0C8A22-F778-DE83-9340-729169E01B11}"/>
              </a:ext>
            </a:extLst>
          </p:cNvPr>
          <p:cNvCxnSpPr>
            <a:cxnSpLocks/>
          </p:cNvCxnSpPr>
          <p:nvPr/>
        </p:nvCxnSpPr>
        <p:spPr>
          <a:xfrm>
            <a:off x="3795719" y="2801927"/>
            <a:ext cx="0" cy="2379003"/>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952CE47C-1739-4F81-91AB-7B9080BB2DD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61562" y="1090968"/>
            <a:ext cx="2469599" cy="3704398"/>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2" name="Picture 11" descr="LCRD View from Optical Modules">
            <a:extLst>
              <a:ext uri="{FF2B5EF4-FFF2-40B4-BE49-F238E27FC236}">
                <a16:creationId xmlns:a16="http://schemas.microsoft.com/office/drawing/2014/main" id="{842945FC-3179-4B3F-3CA3-B6BBAAC0248D}"/>
              </a:ext>
            </a:extLst>
          </p:cNvPr>
          <p:cNvPicPr>
            <a:picLocks noChangeAspect="1"/>
          </p:cNvPicPr>
          <p:nvPr/>
        </p:nvPicPr>
        <p:blipFill>
          <a:blip r:embed="rId6"/>
          <a:stretch>
            <a:fillRect/>
          </a:stretch>
        </p:blipFill>
        <p:spPr>
          <a:xfrm>
            <a:off x="4841531" y="1740549"/>
            <a:ext cx="4876800" cy="2743200"/>
          </a:xfrm>
          <a:prstGeom prst="rect">
            <a:avLst/>
          </a:prstGeom>
        </p:spPr>
      </p:pic>
    </p:spTree>
    <p:extLst>
      <p:ext uri="{BB962C8B-B14F-4D97-AF65-F5344CB8AC3E}">
        <p14:creationId xmlns:p14="http://schemas.microsoft.com/office/powerpoint/2010/main" val="58037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9175" y="197083"/>
            <a:ext cx="9780939" cy="498827"/>
          </a:xfrm>
        </p:spPr>
        <p:txBody>
          <a:bodyPr>
            <a:noAutofit/>
          </a:bodyPr>
          <a:lstStyle/>
          <a:p>
            <a:r>
              <a:rPr lang="en-US" dirty="0"/>
              <a:t>LCRD Experiment Program</a:t>
            </a:r>
          </a:p>
        </p:txBody>
      </p:sp>
      <p:sp>
        <p:nvSpPr>
          <p:cNvPr id="13" name="Content Placeholder 12"/>
          <p:cNvSpPr>
            <a:spLocks noGrp="1"/>
          </p:cNvSpPr>
          <p:nvPr>
            <p:ph idx="1"/>
          </p:nvPr>
        </p:nvSpPr>
        <p:spPr>
          <a:xfrm>
            <a:off x="260477" y="1171594"/>
            <a:ext cx="7750914" cy="5426633"/>
          </a:xfrm>
        </p:spPr>
        <p:txBody>
          <a:bodyPr>
            <a:noAutofit/>
          </a:bodyPr>
          <a:lstStyle/>
          <a:p>
            <a:r>
              <a:rPr lang="en-US" sz="1800" dirty="0">
                <a:solidFill>
                  <a:schemeClr val="tx1"/>
                </a:solidFill>
              </a:rPr>
              <a:t>The LCRD Experiment program began </a:t>
            </a:r>
            <a:r>
              <a:rPr lang="en-US" sz="1800" dirty="0"/>
              <a:t>on June 10, 2022 and will run for 2 years</a:t>
            </a:r>
          </a:p>
          <a:p>
            <a:r>
              <a:rPr lang="en-US" sz="1800" dirty="0"/>
              <a:t>Initial e</a:t>
            </a:r>
            <a:r>
              <a:rPr lang="en-US" sz="1800" dirty="0">
                <a:solidFill>
                  <a:schemeClr val="tx1"/>
                </a:solidFill>
              </a:rPr>
              <a:t>xperiments will demonstrate technology readiness for operational optical communications systems</a:t>
            </a:r>
          </a:p>
          <a:p>
            <a:pPr lvl="1"/>
            <a:r>
              <a:rPr lang="en-US" sz="1600" dirty="0">
                <a:solidFill>
                  <a:schemeClr val="tx1"/>
                </a:solidFill>
              </a:rPr>
              <a:t>Laser Communications Link and Atmospheric Characterization</a:t>
            </a:r>
          </a:p>
          <a:p>
            <a:pPr lvl="1"/>
            <a:r>
              <a:rPr lang="en-US" sz="1600" dirty="0">
                <a:solidFill>
                  <a:schemeClr val="tx1"/>
                </a:solidFill>
              </a:rPr>
              <a:t>Relay Operations</a:t>
            </a:r>
          </a:p>
          <a:p>
            <a:pPr lvl="1"/>
            <a:r>
              <a:rPr lang="en-US" sz="1600" dirty="0">
                <a:solidFill>
                  <a:schemeClr val="tx1"/>
                </a:solidFill>
              </a:rPr>
              <a:t>Optical-based Networking Services</a:t>
            </a:r>
          </a:p>
          <a:p>
            <a:r>
              <a:rPr lang="en-US" sz="1800" dirty="0">
                <a:solidFill>
                  <a:schemeClr val="tx1"/>
                </a:solidFill>
              </a:rPr>
              <a:t>Other experiments under development include:</a:t>
            </a:r>
          </a:p>
          <a:p>
            <a:pPr lvl="1"/>
            <a:r>
              <a:rPr lang="en-US" sz="1600" dirty="0">
                <a:solidFill>
                  <a:schemeClr val="tx1"/>
                </a:solidFill>
              </a:rPr>
              <a:t>Development of operations efficiency (handover strategies, more autonomous ops, etc.)</a:t>
            </a:r>
          </a:p>
          <a:p>
            <a:pPr lvl="1"/>
            <a:r>
              <a:rPr lang="en-US" sz="1600" dirty="0">
                <a:solidFill>
                  <a:schemeClr val="tx1"/>
                </a:solidFill>
              </a:rPr>
              <a:t>Planetary/Near-Earth Relay scenarios (additional delays, reduced data rates, non-continuous trunkline visibility)</a:t>
            </a:r>
          </a:p>
          <a:p>
            <a:pPr lvl="1"/>
            <a:r>
              <a:rPr lang="en-US" sz="1600" dirty="0">
                <a:solidFill>
                  <a:schemeClr val="tx1"/>
                </a:solidFill>
              </a:rPr>
              <a:t>Low Earth Orbit (LEO) - real or simulated</a:t>
            </a:r>
          </a:p>
          <a:p>
            <a:pPr lvl="1"/>
            <a:r>
              <a:rPr lang="en-US" sz="1600" dirty="0">
                <a:solidFill>
                  <a:schemeClr val="tx1"/>
                </a:solidFill>
              </a:rPr>
              <a:t>User-to-User Relay</a:t>
            </a:r>
          </a:p>
          <a:p>
            <a:pPr lvl="1"/>
            <a:r>
              <a:rPr lang="en-US" sz="1600" dirty="0">
                <a:solidFill>
                  <a:schemeClr val="tx1"/>
                </a:solidFill>
              </a:rPr>
              <a:t>Direct Uplink/Downlink</a:t>
            </a:r>
          </a:p>
          <a:p>
            <a:pPr lvl="1"/>
            <a:r>
              <a:rPr lang="en-US" sz="1600" dirty="0">
                <a:solidFill>
                  <a:schemeClr val="tx1"/>
                </a:solidFill>
              </a:rPr>
              <a:t>Commercial applications</a:t>
            </a:r>
          </a:p>
          <a:p>
            <a:r>
              <a:rPr lang="en-US" sz="1800" dirty="0">
                <a:solidFill>
                  <a:schemeClr val="tx1"/>
                </a:solidFill>
              </a:rPr>
              <a:t>LCRD Introduction for Experimenters document describes experiment types as an introduction for the Guest Experimenter Program</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3110" y="1171594"/>
            <a:ext cx="3606856" cy="4667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5">
            <a:extLst>
              <a:ext uri="{FF2B5EF4-FFF2-40B4-BE49-F238E27FC236}">
                <a16:creationId xmlns:a16="http://schemas.microsoft.com/office/drawing/2014/main" id="{CA7EDC04-C366-5FBD-1D3C-1CC30E833694}"/>
              </a:ext>
            </a:extLst>
          </p:cNvPr>
          <p:cNvSpPr txBox="1">
            <a:spLocks/>
          </p:cNvSpPr>
          <p:nvPr/>
        </p:nvSpPr>
        <p:spPr>
          <a:xfrm>
            <a:off x="9448800" y="640366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69A0ACF5-37AE-4D46-A10E-A532F7FD3110}" type="slidenum">
              <a:rPr lang="en-US" smtClean="0">
                <a:solidFill>
                  <a:prstClr val="black">
                    <a:tint val="75000"/>
                  </a:prstClr>
                </a:solidFill>
              </a:rPr>
              <a:pPr defTabSz="685800"/>
              <a:t>7</a:t>
            </a:fld>
            <a:endParaRPr lang="en-US" dirty="0">
              <a:solidFill>
                <a:prstClr val="black">
                  <a:tint val="75000"/>
                </a:prstClr>
              </a:solidFill>
            </a:endParaRPr>
          </a:p>
        </p:txBody>
      </p:sp>
    </p:spTree>
    <p:extLst>
      <p:ext uri="{BB962C8B-B14F-4D97-AF65-F5344CB8AC3E}">
        <p14:creationId xmlns:p14="http://schemas.microsoft.com/office/powerpoint/2010/main" val="21091383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A17C-175B-1848-887A-08B8CEB4AE49}"/>
              </a:ext>
            </a:extLst>
          </p:cNvPr>
          <p:cNvSpPr>
            <a:spLocks noGrp="1"/>
          </p:cNvSpPr>
          <p:nvPr>
            <p:ph type="title"/>
          </p:nvPr>
        </p:nvSpPr>
        <p:spPr>
          <a:xfrm>
            <a:off x="168165" y="126125"/>
            <a:ext cx="10000403" cy="704192"/>
          </a:xfrm>
        </p:spPr>
        <p:txBody>
          <a:bodyPr>
            <a:normAutofit fontScale="90000"/>
          </a:bodyPr>
          <a:lstStyle/>
          <a:p>
            <a:r>
              <a:rPr lang="en-US" dirty="0"/>
              <a:t>LCRD Experiment Coordination Process</a:t>
            </a:r>
          </a:p>
        </p:txBody>
      </p:sp>
      <p:pic>
        <p:nvPicPr>
          <p:cNvPr id="13" name="Picture 12">
            <a:extLst>
              <a:ext uri="{FF2B5EF4-FFF2-40B4-BE49-F238E27FC236}">
                <a16:creationId xmlns:a16="http://schemas.microsoft.com/office/drawing/2014/main" id="{9168EA1B-AF7B-264F-8BF3-111E30CD6227}"/>
              </a:ext>
            </a:extLst>
          </p:cNvPr>
          <p:cNvPicPr>
            <a:picLocks noChangeAspect="1"/>
          </p:cNvPicPr>
          <p:nvPr/>
        </p:nvPicPr>
        <p:blipFill>
          <a:blip r:embed="rId2"/>
          <a:stretch>
            <a:fillRect/>
          </a:stretch>
        </p:blipFill>
        <p:spPr>
          <a:xfrm>
            <a:off x="168166" y="1374486"/>
            <a:ext cx="11934094" cy="4641850"/>
          </a:xfrm>
          <a:prstGeom prst="rect">
            <a:avLst/>
          </a:prstGeom>
        </p:spPr>
      </p:pic>
      <p:sp>
        <p:nvSpPr>
          <p:cNvPr id="3" name="Slide Number Placeholder 5">
            <a:extLst>
              <a:ext uri="{FF2B5EF4-FFF2-40B4-BE49-F238E27FC236}">
                <a16:creationId xmlns:a16="http://schemas.microsoft.com/office/drawing/2014/main" id="{4BBD7864-D375-5797-D6C7-E17CABCDDFAA}"/>
              </a:ext>
            </a:extLst>
          </p:cNvPr>
          <p:cNvSpPr>
            <a:spLocks noGrp="1"/>
          </p:cNvSpPr>
          <p:nvPr>
            <p:ph type="sldNum" sz="quarter" idx="12"/>
          </p:nvPr>
        </p:nvSpPr>
        <p:spPr>
          <a:xfrm>
            <a:off x="9448800" y="6403667"/>
            <a:ext cx="2743200" cy="365125"/>
          </a:xfrm>
        </p:spPr>
        <p:txBody>
          <a:bodyPr/>
          <a:lstStyle/>
          <a:p>
            <a:pPr defTabSz="685800"/>
            <a:fld id="{69A0ACF5-37AE-4D46-A10E-A532F7FD3110}" type="slidenum">
              <a:rPr lang="en-US" smtClean="0">
                <a:solidFill>
                  <a:prstClr val="black">
                    <a:tint val="75000"/>
                  </a:prstClr>
                </a:solidFill>
              </a:rPr>
              <a:pPr defTabSz="685800"/>
              <a:t>8</a:t>
            </a:fld>
            <a:endParaRPr lang="en-US" dirty="0">
              <a:solidFill>
                <a:prstClr val="black">
                  <a:tint val="75000"/>
                </a:prstClr>
              </a:solidFill>
            </a:endParaRPr>
          </a:p>
        </p:txBody>
      </p:sp>
    </p:spTree>
    <p:extLst>
      <p:ext uri="{BB962C8B-B14F-4D97-AF65-F5344CB8AC3E}">
        <p14:creationId xmlns:p14="http://schemas.microsoft.com/office/powerpoint/2010/main" val="206581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F13A-57F5-7346-90D6-9835091BDAAE}"/>
              </a:ext>
            </a:extLst>
          </p:cNvPr>
          <p:cNvSpPr>
            <a:spLocks noGrp="1"/>
          </p:cNvSpPr>
          <p:nvPr>
            <p:ph type="title"/>
          </p:nvPr>
        </p:nvSpPr>
        <p:spPr/>
        <p:txBody>
          <a:bodyPr>
            <a:normAutofit/>
          </a:bodyPr>
          <a:lstStyle/>
          <a:p>
            <a:r>
              <a:rPr lang="en-US" dirty="0"/>
              <a:t>Sample Experiment Configuration</a:t>
            </a:r>
          </a:p>
        </p:txBody>
      </p:sp>
      <p:pic>
        <p:nvPicPr>
          <p:cNvPr id="9" name="Content Placeholder 8" descr="Diagram&#10;&#10;Description automatically generated">
            <a:extLst>
              <a:ext uri="{FF2B5EF4-FFF2-40B4-BE49-F238E27FC236}">
                <a16:creationId xmlns:a16="http://schemas.microsoft.com/office/drawing/2014/main" id="{EB4E6769-4703-F14F-8A54-2E25B6FBDB3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810851" y="1170379"/>
            <a:ext cx="6381149" cy="4901809"/>
          </a:xfrm>
        </p:spPr>
      </p:pic>
      <p:sp>
        <p:nvSpPr>
          <p:cNvPr id="4" name="TextBox 3">
            <a:extLst>
              <a:ext uri="{FF2B5EF4-FFF2-40B4-BE49-F238E27FC236}">
                <a16:creationId xmlns:a16="http://schemas.microsoft.com/office/drawing/2014/main" id="{EDA7EC88-1F92-3F48-88BF-4F9EA33DE551}"/>
              </a:ext>
            </a:extLst>
          </p:cNvPr>
          <p:cNvSpPr txBox="1"/>
          <p:nvPr/>
        </p:nvSpPr>
        <p:spPr>
          <a:xfrm>
            <a:off x="1733334" y="6292526"/>
            <a:ext cx="8725331" cy="369332"/>
          </a:xfrm>
          <a:prstGeom prst="rect">
            <a:avLst/>
          </a:prstGeom>
          <a:noFill/>
          <a:ln>
            <a:solidFill>
              <a:schemeClr val="accent1"/>
            </a:solidFill>
          </a:ln>
        </p:spPr>
        <p:txBody>
          <a:bodyPr wrap="square" rtlCol="0">
            <a:spAutoFit/>
          </a:bodyPr>
          <a:lstStyle/>
          <a:p>
            <a:pPr algn="ctr"/>
            <a:r>
              <a:rPr lang="en-US" b="1" dirty="0"/>
              <a:t>Further configurations available in the LCRD Introduction for Experimenters</a:t>
            </a:r>
          </a:p>
        </p:txBody>
      </p:sp>
      <p:sp>
        <p:nvSpPr>
          <p:cNvPr id="10" name="TextBox 9">
            <a:extLst>
              <a:ext uri="{FF2B5EF4-FFF2-40B4-BE49-F238E27FC236}">
                <a16:creationId xmlns:a16="http://schemas.microsoft.com/office/drawing/2014/main" id="{6E9EC8E5-7254-E245-B5B1-C4F445DE73A3}"/>
              </a:ext>
            </a:extLst>
          </p:cNvPr>
          <p:cNvSpPr txBox="1"/>
          <p:nvPr/>
        </p:nvSpPr>
        <p:spPr>
          <a:xfrm>
            <a:off x="256301" y="950041"/>
            <a:ext cx="5642685" cy="6186309"/>
          </a:xfrm>
          <a:prstGeom prst="rect">
            <a:avLst/>
          </a:prstGeom>
          <a:noFill/>
        </p:spPr>
        <p:txBody>
          <a:bodyPr wrap="square" rtlCol="0">
            <a:spAutoFit/>
          </a:bodyPr>
          <a:lstStyle/>
          <a:p>
            <a:pPr marL="285750" indent="-285750">
              <a:buFont typeface="Arial" panose="020B0604020202020204" pitchFamily="34" charset="0"/>
              <a:buChar char="•"/>
            </a:pPr>
            <a:r>
              <a:rPr lang="en-US" dirty="0"/>
              <a:t>LCRD can be configured to simulate a user spacecraft communicating via a relay spacecraft to the ground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 left (Operational Scenario): user spacecraft employs an optical link to communicate with the relay spacecraft, and the relay spacecraft uses an RF link to exchange data with the ground station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 right (LCRD System configuration): One of the optical ground stations functions as the user spacecraft, using its user element simulators to generate and receive user data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LCRD flight segment functions as the relay spacecraft. The RF link between the HBRF and RF ground station simulates the trunkline, and the LCRD RF ground station employs its UMS to function as the User MOC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5">
            <a:extLst>
              <a:ext uri="{FF2B5EF4-FFF2-40B4-BE49-F238E27FC236}">
                <a16:creationId xmlns:a16="http://schemas.microsoft.com/office/drawing/2014/main" id="{D452DC19-157A-3E75-78B9-CCD5537E3A8D}"/>
              </a:ext>
            </a:extLst>
          </p:cNvPr>
          <p:cNvSpPr>
            <a:spLocks noGrp="1"/>
          </p:cNvSpPr>
          <p:nvPr>
            <p:ph type="sldNum" sz="quarter" idx="12"/>
          </p:nvPr>
        </p:nvSpPr>
        <p:spPr>
          <a:xfrm>
            <a:off x="9448800" y="6414684"/>
            <a:ext cx="2743200" cy="365125"/>
          </a:xfrm>
        </p:spPr>
        <p:txBody>
          <a:bodyPr/>
          <a:lstStyle/>
          <a:p>
            <a:pPr defTabSz="685800"/>
            <a:fld id="{69A0ACF5-37AE-4D46-A10E-A532F7FD3110}" type="slidenum">
              <a:rPr lang="en-US" smtClean="0">
                <a:solidFill>
                  <a:prstClr val="black">
                    <a:tint val="75000"/>
                  </a:prstClr>
                </a:solidFill>
              </a:rPr>
              <a:pPr defTabSz="685800"/>
              <a:t>9</a:t>
            </a:fld>
            <a:endParaRPr lang="en-US" dirty="0">
              <a:solidFill>
                <a:prstClr val="black">
                  <a:tint val="75000"/>
                </a:prstClr>
              </a:solidFill>
            </a:endParaRPr>
          </a:p>
        </p:txBody>
      </p:sp>
    </p:spTree>
    <p:extLst>
      <p:ext uri="{BB962C8B-B14F-4D97-AF65-F5344CB8AC3E}">
        <p14:creationId xmlns:p14="http://schemas.microsoft.com/office/powerpoint/2010/main" val="1815887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30162</TotalTime>
  <Words>1035</Words>
  <Application>Microsoft Office PowerPoint</Application>
  <PresentationFormat>Widescreen</PresentationFormat>
  <Paragraphs>189</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LCRD Experiment Program</vt:lpstr>
      <vt:lpstr>Agenda</vt:lpstr>
      <vt:lpstr>LCRD Mission Overview</vt:lpstr>
      <vt:lpstr>Mission Architecture</vt:lpstr>
      <vt:lpstr>Development Leading to Launch</vt:lpstr>
      <vt:lpstr>LCRD Inflight Activation Timeline  </vt:lpstr>
      <vt:lpstr>LCRD Experiment Program</vt:lpstr>
      <vt:lpstr>LCRD Experiment Coordination Process</vt:lpstr>
      <vt:lpstr>Sample Experiment Configuration</vt:lpstr>
      <vt:lpstr>LCRD Operational Hours Procession</vt:lpstr>
      <vt:lpstr>LCRD Experiment Portfolio</vt:lpstr>
      <vt:lpstr>LCRD Experiment Status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amber.c.jacobson@nasa.gov</dc:creator>
  <cp:lastModifiedBy>Calhoun, JoAnne (GSFC-2710)</cp:lastModifiedBy>
  <cp:revision>247</cp:revision>
  <cp:lastPrinted>2018-12-18T20:03:16Z</cp:lastPrinted>
  <dcterms:created xsi:type="dcterms:W3CDTF">2018-04-06T18:54:08Z</dcterms:created>
  <dcterms:modified xsi:type="dcterms:W3CDTF">2022-11-10T14:00:08Z</dcterms:modified>
</cp:coreProperties>
</file>