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sldIdLst>
    <p:sldId id="2656" r:id="rId5"/>
    <p:sldId id="2658" r:id="rId6"/>
    <p:sldId id="2661" r:id="rId7"/>
    <p:sldId id="2667" r:id="rId8"/>
    <p:sldId id="2668" r:id="rId9"/>
    <p:sldId id="2660" r:id="rId10"/>
    <p:sldId id="2669" r:id="rId11"/>
    <p:sldId id="26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9" d="100"/>
          <a:sy n="119" d="100"/>
        </p:scale>
        <p:origin x="13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spcBef>
                <a:spcPts val="0"/>
              </a:spcBef>
              <a:spcAft>
                <a:spcPts val="600"/>
              </a:spcAft>
              <a:defRPr sz="20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21ED3AB-64F0-4369-BFB0-AA1AFAE4D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8857" y="73695"/>
            <a:ext cx="2386715" cy="737209"/>
          </a:xfrm>
          <a:prstGeom prst="rect">
            <a:avLst/>
          </a:prstGeom>
        </p:spPr>
      </p:pic>
    </p:spTree>
    <p:extLst>
      <p:ext uri="{BB962C8B-B14F-4D97-AF65-F5344CB8AC3E}">
        <p14:creationId xmlns:p14="http://schemas.microsoft.com/office/powerpoint/2010/main" val="992985428"/>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91E5CE86-4879-4E96-907F-7217CE79D358}"/>
              </a:ext>
            </a:extLst>
          </p:cNvPr>
          <p:cNvPicPr>
            <a:picLocks noChangeAspect="1"/>
          </p:cNvPicPr>
          <p:nvPr userDrawn="1"/>
        </p:nvPicPr>
        <p:blipFill>
          <a:blip r:embed="rId2"/>
          <a:stretch>
            <a:fillRect/>
          </a:stretch>
        </p:blipFill>
        <p:spPr>
          <a:xfrm>
            <a:off x="10471395" y="0"/>
            <a:ext cx="789810" cy="835502"/>
          </a:xfrm>
          <a:prstGeom prst="rect">
            <a:avLst/>
          </a:prstGeom>
        </p:spPr>
      </p:pic>
    </p:spTree>
    <p:extLst>
      <p:ext uri="{BB962C8B-B14F-4D97-AF65-F5344CB8AC3E}">
        <p14:creationId xmlns:p14="http://schemas.microsoft.com/office/powerpoint/2010/main" val="1713318990"/>
      </p:ext>
    </p:extLst>
  </p:cSld>
  <p:clrMapOvr>
    <a:masterClrMapping/>
  </p:clrMapOvr>
  <p:transitio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9FD829-EC6C-400A-9D55-CFADD1B2B436}"/>
              </a:ext>
            </a:extLst>
          </p:cNvPr>
          <p:cNvPicPr>
            <a:picLocks noChangeAspect="1"/>
          </p:cNvPicPr>
          <p:nvPr userDrawn="1"/>
        </p:nvPicPr>
        <p:blipFill>
          <a:blip r:embed="rId2"/>
          <a:stretch>
            <a:fillRect/>
          </a:stretch>
        </p:blipFill>
        <p:spPr>
          <a:xfrm>
            <a:off x="10471395" y="0"/>
            <a:ext cx="789810" cy="835502"/>
          </a:xfrm>
          <a:prstGeom prst="rect">
            <a:avLst/>
          </a:prstGeom>
        </p:spPr>
      </p:pic>
    </p:spTree>
    <p:extLst>
      <p:ext uri="{BB962C8B-B14F-4D97-AF65-F5344CB8AC3E}">
        <p14:creationId xmlns:p14="http://schemas.microsoft.com/office/powerpoint/2010/main" val="1545508953"/>
      </p:ext>
    </p:extLst>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mp; Bullets blue and black America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492391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175E30-A378-4B52-B7EA-BD0FCAEEE871}" type="datetime1">
              <a:rPr lang="en-US" smtClean="0"/>
              <a:t>11/8/2022</a:t>
            </a:fld>
            <a:endParaRPr lang="en-US" dirty="0"/>
          </a:p>
        </p:txBody>
      </p:sp>
      <p:pic>
        <p:nvPicPr>
          <p:cNvPr id="4" name="Picture 3" descr="Logo&#10;&#10;Description automatically generated">
            <a:extLst>
              <a:ext uri="{FF2B5EF4-FFF2-40B4-BE49-F238E27FC236}">
                <a16:creationId xmlns:a16="http://schemas.microsoft.com/office/drawing/2014/main" id="{4046A819-29F9-47FD-B4F2-EC7020FC509C}"/>
              </a:ext>
            </a:extLst>
          </p:cNvPr>
          <p:cNvPicPr>
            <a:picLocks noChangeAspect="1"/>
          </p:cNvPicPr>
          <p:nvPr userDrawn="1"/>
        </p:nvPicPr>
        <p:blipFill>
          <a:blip r:embed="rId2"/>
          <a:stretch>
            <a:fillRect/>
          </a:stretch>
        </p:blipFill>
        <p:spPr>
          <a:xfrm>
            <a:off x="10471395" y="0"/>
            <a:ext cx="789810" cy="835502"/>
          </a:xfrm>
          <a:prstGeom prst="rect">
            <a:avLst/>
          </a:prstGeom>
        </p:spPr>
      </p:pic>
    </p:spTree>
    <p:extLst>
      <p:ext uri="{BB962C8B-B14F-4D97-AF65-F5344CB8AC3E}">
        <p14:creationId xmlns:p14="http://schemas.microsoft.com/office/powerpoint/2010/main" val="577314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BB0EB-DF2B-7A44-8581-EDFA770EDFD7}"/>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 y="-1"/>
            <a:ext cx="12192002" cy="6858001"/>
          </a:xfrm>
          <a:prstGeom prst="rect">
            <a:avLst/>
          </a:prstGeom>
        </p:spPr>
      </p:pic>
      <p:sp>
        <p:nvSpPr>
          <p:cNvPr id="4" name="Rectangle 3">
            <a:extLst>
              <a:ext uri="{FF2B5EF4-FFF2-40B4-BE49-F238E27FC236}">
                <a16:creationId xmlns:a16="http://schemas.microsoft.com/office/drawing/2014/main" id="{7535CCF1-918E-0A4F-BA86-74BBB3FBB4EF}"/>
              </a:ext>
            </a:extLst>
          </p:cNvPr>
          <p:cNvSpPr/>
          <p:nvPr userDrawn="1"/>
        </p:nvSpPr>
        <p:spPr>
          <a:xfrm>
            <a:off x="-2" y="-1"/>
            <a:ext cx="12192002" cy="6858001"/>
          </a:xfrm>
          <a:prstGeom prst="rect">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34626A-4705-F940-87D8-8A21D52FC9E1}"/>
              </a:ext>
            </a:extLst>
          </p:cNvPr>
          <p:cNvSpPr/>
          <p:nvPr userDrawn="1"/>
        </p:nvSpPr>
        <p:spPr>
          <a:xfrm>
            <a:off x="-2" y="2523147"/>
            <a:ext cx="12192001" cy="1811706"/>
          </a:xfrm>
          <a:prstGeom prst="rect">
            <a:avLst/>
          </a:prstGeom>
          <a:solidFill>
            <a:srgbClr val="336B3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5292A49-5639-D945-99AD-73CD6044943A}"/>
              </a:ext>
            </a:extLst>
          </p:cNvPr>
          <p:cNvGrpSpPr/>
          <p:nvPr userDrawn="1"/>
        </p:nvGrpSpPr>
        <p:grpSpPr>
          <a:xfrm>
            <a:off x="8166100" y="194309"/>
            <a:ext cx="4025900" cy="1027995"/>
            <a:chOff x="8166100" y="194309"/>
            <a:chExt cx="4025900" cy="1027995"/>
          </a:xfrm>
        </p:grpSpPr>
        <p:sp>
          <p:nvSpPr>
            <p:cNvPr id="8" name="Rectangle 7">
              <a:extLst>
                <a:ext uri="{FF2B5EF4-FFF2-40B4-BE49-F238E27FC236}">
                  <a16:creationId xmlns:a16="http://schemas.microsoft.com/office/drawing/2014/main" id="{1E6F38C8-B4D2-AA4E-8D57-1491B7CB1FCD}"/>
                </a:ext>
              </a:extLst>
            </p:cNvPr>
            <p:cNvSpPr/>
            <p:nvPr userDrawn="1"/>
          </p:nvSpPr>
          <p:spPr>
            <a:xfrm>
              <a:off x="8166100" y="194309"/>
              <a:ext cx="4025900" cy="1027995"/>
            </a:xfrm>
            <a:prstGeom prst="rect">
              <a:avLst/>
            </a:prstGeom>
            <a:gradFill>
              <a:gsLst>
                <a:gs pos="12000">
                  <a:schemeClr val="tx1">
                    <a:alpha val="0"/>
                  </a:schemeClr>
                </a:gs>
                <a:gs pos="34000">
                  <a:srgbClr val="000000">
                    <a:alpha val="71000"/>
                  </a:srgbClr>
                </a:gs>
                <a:gs pos="72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6457389-4FBF-4F40-9FE5-D48BD07FED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30495" y="386871"/>
              <a:ext cx="773826" cy="642871"/>
            </a:xfrm>
            <a:prstGeom prst="rect">
              <a:avLst/>
            </a:prstGeom>
          </p:spPr>
        </p:pic>
        <p:sp>
          <p:nvSpPr>
            <p:cNvPr id="10" name="TextBox 9">
              <a:extLst>
                <a:ext uri="{FF2B5EF4-FFF2-40B4-BE49-F238E27FC236}">
                  <a16:creationId xmlns:a16="http://schemas.microsoft.com/office/drawing/2014/main" id="{3BD68FD3-6580-0147-BEC3-8F42195BE472}"/>
                </a:ext>
              </a:extLst>
            </p:cNvPr>
            <p:cNvSpPr txBox="1"/>
            <p:nvPr userDrawn="1"/>
          </p:nvSpPr>
          <p:spPr>
            <a:xfrm>
              <a:off x="8666174" y="492863"/>
              <a:ext cx="2064759" cy="430887"/>
            </a:xfrm>
            <a:prstGeom prst="rect">
              <a:avLst/>
            </a:prstGeom>
            <a:noFill/>
          </p:spPr>
          <p:txBody>
            <a:bodyPr wrap="square" rtlCol="0">
              <a:spAutoFit/>
            </a:bodyPr>
            <a:lstStyle/>
            <a:p>
              <a:pPr algn="r"/>
              <a:r>
                <a:rPr lang="en-US" sz="1100" dirty="0">
                  <a:solidFill>
                    <a:schemeClr val="bg1"/>
                  </a:solidFill>
                  <a:latin typeface="Arial" panose="020B0604020202020204" pitchFamily="34" charset="0"/>
                  <a:cs typeface="Arial" panose="020B0604020202020204" pitchFamily="34" charset="0"/>
                </a:rPr>
                <a:t>National Aeronautics and Space Administration</a:t>
              </a:r>
            </a:p>
          </p:txBody>
        </p:sp>
        <p:cxnSp>
          <p:nvCxnSpPr>
            <p:cNvPr id="11" name="Straight Connector 10">
              <a:extLst>
                <a:ext uri="{FF2B5EF4-FFF2-40B4-BE49-F238E27FC236}">
                  <a16:creationId xmlns:a16="http://schemas.microsoft.com/office/drawing/2014/main" id="{2D5066DF-1CDC-A342-87A1-9820B141934F}"/>
                </a:ext>
              </a:extLst>
            </p:cNvPr>
            <p:cNvCxnSpPr>
              <a:cxnSpLocks/>
            </p:cNvCxnSpPr>
            <p:nvPr userDrawn="1"/>
          </p:nvCxnSpPr>
          <p:spPr>
            <a:xfrm>
              <a:off x="10789261" y="388266"/>
              <a:ext cx="0" cy="640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58AE4A22-C3C7-D241-AB5C-18AF803FD964}"/>
              </a:ext>
            </a:extLst>
          </p:cNvPr>
          <p:cNvSpPr txBox="1"/>
          <p:nvPr userDrawn="1"/>
        </p:nvSpPr>
        <p:spPr>
          <a:xfrm>
            <a:off x="10693240" y="6477000"/>
            <a:ext cx="1117759" cy="276999"/>
          </a:xfrm>
          <a:prstGeom prst="rect">
            <a:avLst/>
          </a:prstGeom>
          <a:noFill/>
        </p:spPr>
        <p:txBody>
          <a:bodyPr wrap="square" rtlCol="0">
            <a:spAutoFit/>
          </a:bodyPr>
          <a:lstStyle/>
          <a:p>
            <a:pPr algn="r"/>
            <a:fld id="{C2061B48-3430-9549-98EA-6CE46FF28842}" type="slidenum">
              <a:rPr lang="en-US" sz="1200" smtClean="0">
                <a:solidFill>
                  <a:schemeClr val="bg1"/>
                </a:solidFill>
                <a:latin typeface="Arial" panose="020B0604020202020204" pitchFamily="34" charset="0"/>
                <a:cs typeface="Arial" panose="020B0604020202020204" pitchFamily="34" charset="0"/>
              </a:rPr>
              <a:t>‹#›</a:t>
            </a:fld>
            <a:endParaRPr lang="en-US" sz="1200" dirty="0">
              <a:solidFill>
                <a:schemeClr val="bg1"/>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B2FDB3D3-2A57-B446-9475-62FBCFD59A77}"/>
              </a:ext>
            </a:extLst>
          </p:cNvPr>
          <p:cNvSpPr>
            <a:spLocks noGrp="1"/>
          </p:cNvSpPr>
          <p:nvPr>
            <p:ph type="body" sz="quarter" idx="10"/>
          </p:nvPr>
        </p:nvSpPr>
        <p:spPr>
          <a:xfrm>
            <a:off x="381000" y="2795752"/>
            <a:ext cx="11430000" cy="1208689"/>
          </a:xfrm>
          <a:prstGeom prst="rect">
            <a:avLst/>
          </a:prstGeom>
        </p:spPr>
        <p:txBody>
          <a:bodyPr anchor="ctr"/>
          <a:lstStyle>
            <a:lvl1pPr algn="ctr">
              <a:lnSpc>
                <a:spcPct val="100000"/>
              </a:lnSpc>
              <a:buNone/>
              <a:defRPr sz="3600" b="1">
                <a:solidFill>
                  <a:schemeClr val="bg1"/>
                </a:solidFill>
                <a:latin typeface="Arial" panose="020B0604020202020204" pitchFamily="34" charset="0"/>
                <a:cs typeface="Arial" panose="020B0604020202020204" pitchFamily="34" charset="0"/>
              </a:defRPr>
            </a:lvl1pPr>
            <a:lvl2pPr algn="ctr">
              <a:lnSpc>
                <a:spcPct val="100000"/>
              </a:lnSpc>
              <a:buNone/>
              <a:defRPr>
                <a:solidFill>
                  <a:schemeClr val="bg1"/>
                </a:solidFill>
                <a:latin typeface="Arial" panose="020B0604020202020204" pitchFamily="34" charset="0"/>
                <a:cs typeface="Arial" panose="020B0604020202020204" pitchFamily="34" charset="0"/>
              </a:defRPr>
            </a:lvl2pPr>
            <a:lvl3pPr algn="ctr">
              <a:lnSpc>
                <a:spcPct val="100000"/>
              </a:lnSpc>
              <a:buNone/>
              <a:defRPr>
                <a:solidFill>
                  <a:schemeClr val="bg1"/>
                </a:solidFill>
                <a:latin typeface="Arial" panose="020B0604020202020204" pitchFamily="34" charset="0"/>
                <a:cs typeface="Arial" panose="020B0604020202020204" pitchFamily="34" charset="0"/>
              </a:defRPr>
            </a:lvl3pPr>
            <a:lvl4pPr algn="ctr">
              <a:lnSpc>
                <a:spcPct val="100000"/>
              </a:lnSpc>
              <a:buNone/>
              <a:defRPr>
                <a:solidFill>
                  <a:schemeClr val="bg1"/>
                </a:solidFill>
                <a:latin typeface="Arial" panose="020B0604020202020204" pitchFamily="34" charset="0"/>
                <a:cs typeface="Arial" panose="020B0604020202020204" pitchFamily="34" charset="0"/>
              </a:defRPr>
            </a:lvl4pPr>
            <a:lvl5pPr algn="ctr">
              <a:lnSpc>
                <a:spcPct val="100000"/>
              </a:lnSpc>
              <a:buNone/>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8395525"/>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D1245290-73CA-4B92-9B8A-B7AF4486FAC3}"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672678" y="63819"/>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3439097184"/>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ACA7F1F3-FAEF-4371-883A-42FE271C22C4}"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51301"/>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Accomplishments</a:t>
            </a:r>
            <a:endParaRPr lang="en-US" sz="3200" b="1" dirty="0">
              <a:solidFill>
                <a:schemeClr val="bg1"/>
              </a:solidFill>
            </a:endParaRPr>
          </a:p>
        </p:txBody>
      </p:sp>
      <p:sp>
        <p:nvSpPr>
          <p:cNvPr id="10" name="Rectangle 9"/>
          <p:cNvSpPr/>
          <p:nvPr userDrawn="1"/>
        </p:nvSpPr>
        <p:spPr>
          <a:xfrm>
            <a:off x="1122164" y="505351"/>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992588029"/>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7FB06F53-EA98-482F-A083-1B0239168B85}"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52655"/>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Schedule (Key Activities &amp; Dates)</a:t>
            </a:r>
            <a:b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userDrawn="1"/>
        </p:nvSpPr>
        <p:spPr>
          <a:xfrm>
            <a:off x="1122164" y="526377"/>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3136804005"/>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8A028EEA-18CD-4311-BA4D-B4D82DD3F7E5}"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13888"/>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Risks/Mitigations</a:t>
            </a:r>
            <a:endParaRPr lang="en-US" sz="3200" b="1" dirty="0">
              <a:solidFill>
                <a:schemeClr val="bg1"/>
              </a:solidFill>
            </a:endParaRPr>
          </a:p>
        </p:txBody>
      </p:sp>
      <p:sp>
        <p:nvSpPr>
          <p:cNvPr id="10" name="Rectangle 9"/>
          <p:cNvSpPr/>
          <p:nvPr userDrawn="1"/>
        </p:nvSpPr>
        <p:spPr>
          <a:xfrm>
            <a:off x="1122164" y="551081"/>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4160007658"/>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171604A0-D611-4418-9C33-DFFC3B9409C3}"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28656" y="-40149"/>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Budget Summary</a:t>
            </a:r>
            <a:endParaRPr lang="en-US" sz="3200" b="1" dirty="0">
              <a:solidFill>
                <a:schemeClr val="bg1"/>
              </a:solidFill>
            </a:endParaRPr>
          </a:p>
        </p:txBody>
      </p:sp>
      <p:sp>
        <p:nvSpPr>
          <p:cNvPr id="10" name="Rectangle 9"/>
          <p:cNvSpPr/>
          <p:nvPr userDrawn="1"/>
        </p:nvSpPr>
        <p:spPr>
          <a:xfrm>
            <a:off x="1122164" y="553892"/>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52779206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F4B41A43-E19E-4F2F-B43A-D52F68E32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8857" y="73695"/>
            <a:ext cx="2386715" cy="737209"/>
          </a:xfrm>
          <a:prstGeom prst="rect">
            <a:avLst/>
          </a:prstGeom>
        </p:spPr>
      </p:pic>
    </p:spTree>
    <p:extLst>
      <p:ext uri="{BB962C8B-B14F-4D97-AF65-F5344CB8AC3E}">
        <p14:creationId xmlns:p14="http://schemas.microsoft.com/office/powerpoint/2010/main" val="382264420"/>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26F0FFB4-DFEE-4883-B864-668E968F5523}"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14210"/>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Additional Information/Graphics</a:t>
            </a:r>
            <a:endParaRPr lang="en-US" sz="3200" b="1" dirty="0">
              <a:solidFill>
                <a:schemeClr val="bg1"/>
              </a:solidFill>
            </a:endParaRPr>
          </a:p>
        </p:txBody>
      </p:sp>
      <p:sp>
        <p:nvSpPr>
          <p:cNvPr id="10" name="Rectangle 9"/>
          <p:cNvSpPr/>
          <p:nvPr userDrawn="1"/>
        </p:nvSpPr>
        <p:spPr>
          <a:xfrm>
            <a:off x="1116544" y="550759"/>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3799367548"/>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672678" y="63819"/>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1558428027"/>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51301"/>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Accomplishments</a:t>
            </a:r>
            <a:endParaRPr lang="en-US" sz="3200" b="1" dirty="0">
              <a:solidFill>
                <a:schemeClr val="bg1"/>
              </a:solidFill>
            </a:endParaRPr>
          </a:p>
        </p:txBody>
      </p:sp>
      <p:sp>
        <p:nvSpPr>
          <p:cNvPr id="10" name="Rectangle 9"/>
          <p:cNvSpPr/>
          <p:nvPr userDrawn="1"/>
        </p:nvSpPr>
        <p:spPr>
          <a:xfrm>
            <a:off x="1122164" y="505351"/>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2310293559"/>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52655"/>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Schedule (Key Activities &amp; Dates)</a:t>
            </a:r>
            <a:b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userDrawn="1"/>
        </p:nvSpPr>
        <p:spPr>
          <a:xfrm>
            <a:off x="1122164" y="526377"/>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2812727108"/>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13888"/>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Risks/Mitigations</a:t>
            </a:r>
            <a:endParaRPr lang="en-US" sz="3200" b="1" dirty="0">
              <a:solidFill>
                <a:schemeClr val="bg1"/>
              </a:solidFill>
            </a:endParaRPr>
          </a:p>
        </p:txBody>
      </p:sp>
      <p:sp>
        <p:nvSpPr>
          <p:cNvPr id="10" name="Rectangle 9"/>
          <p:cNvSpPr/>
          <p:nvPr userDrawn="1"/>
        </p:nvSpPr>
        <p:spPr>
          <a:xfrm>
            <a:off x="1122164" y="551081"/>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3069447296"/>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28656" y="-40149"/>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Budget Summary</a:t>
            </a:r>
            <a:endParaRPr lang="en-US" sz="3200" b="1" dirty="0">
              <a:solidFill>
                <a:schemeClr val="bg1"/>
              </a:solidFill>
            </a:endParaRPr>
          </a:p>
        </p:txBody>
      </p:sp>
      <p:sp>
        <p:nvSpPr>
          <p:cNvPr id="10" name="Rectangle 9"/>
          <p:cNvSpPr/>
          <p:nvPr userDrawn="1"/>
        </p:nvSpPr>
        <p:spPr>
          <a:xfrm>
            <a:off x="1122164" y="553892"/>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2350025726"/>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14210"/>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Additional Information/Graphics</a:t>
            </a:r>
            <a:endParaRPr lang="en-US" sz="3200" b="1" dirty="0">
              <a:solidFill>
                <a:schemeClr val="bg1"/>
              </a:solidFill>
            </a:endParaRPr>
          </a:p>
        </p:txBody>
      </p:sp>
      <p:sp>
        <p:nvSpPr>
          <p:cNvPr id="10" name="Rectangle 9"/>
          <p:cNvSpPr/>
          <p:nvPr userDrawn="1"/>
        </p:nvSpPr>
        <p:spPr>
          <a:xfrm>
            <a:off x="1116544" y="550759"/>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2847865696"/>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Tree>
    <p:extLst>
      <p:ext uri="{BB962C8B-B14F-4D97-AF65-F5344CB8AC3E}">
        <p14:creationId xmlns:p14="http://schemas.microsoft.com/office/powerpoint/2010/main" val="2483439773"/>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93B98873-EE52-409C-81C0-C8A38963E5DF}"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672678" y="63819"/>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179740064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93B98873-EE52-409C-81C0-C8A38963E5DF}"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51301"/>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Accomplishments</a:t>
            </a:r>
            <a:endParaRPr lang="en-US" sz="3200" b="1" dirty="0">
              <a:solidFill>
                <a:schemeClr val="bg1"/>
              </a:solidFill>
            </a:endParaRPr>
          </a:p>
        </p:txBody>
      </p:sp>
      <p:sp>
        <p:nvSpPr>
          <p:cNvPr id="10" name="Rectangle 9"/>
          <p:cNvSpPr/>
          <p:nvPr userDrawn="1"/>
        </p:nvSpPr>
        <p:spPr>
          <a:xfrm>
            <a:off x="1122164" y="505351"/>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2577014216"/>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681796"/>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93B98873-EE52-409C-81C0-C8A38963E5DF}"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52655"/>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Schedule (Key Activities &amp; Dates)</a:t>
            </a:r>
            <a:b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userDrawn="1"/>
        </p:nvSpPr>
        <p:spPr>
          <a:xfrm>
            <a:off x="1122164" y="526377"/>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3569855442"/>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93B98873-EE52-409C-81C0-C8A38963E5DF}"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13888"/>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Risks/Mitigations</a:t>
            </a:r>
            <a:endParaRPr lang="en-US" sz="3200" b="1" dirty="0">
              <a:solidFill>
                <a:schemeClr val="bg1"/>
              </a:solidFill>
            </a:endParaRPr>
          </a:p>
        </p:txBody>
      </p:sp>
      <p:sp>
        <p:nvSpPr>
          <p:cNvPr id="10" name="Rectangle 9"/>
          <p:cNvSpPr/>
          <p:nvPr userDrawn="1"/>
        </p:nvSpPr>
        <p:spPr>
          <a:xfrm>
            <a:off x="1122164" y="551081"/>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2173815013"/>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93B98873-EE52-409C-81C0-C8A38963E5DF}"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28656" y="-40149"/>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Budget Summary</a:t>
            </a:r>
            <a:endParaRPr lang="en-US" sz="3200" b="1" dirty="0">
              <a:solidFill>
                <a:schemeClr val="bg1"/>
              </a:solidFill>
            </a:endParaRPr>
          </a:p>
        </p:txBody>
      </p:sp>
      <p:sp>
        <p:nvSpPr>
          <p:cNvPr id="10" name="Rectangle 9"/>
          <p:cNvSpPr/>
          <p:nvPr userDrawn="1"/>
        </p:nvSpPr>
        <p:spPr>
          <a:xfrm>
            <a:off x="1122164" y="553892"/>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707535842"/>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41" y="1461052"/>
            <a:ext cx="11669172" cy="4986579"/>
          </a:xfrm>
        </p:spPr>
        <p:txBody>
          <a:bodyPr/>
          <a:lstStyle>
            <a:lvl1pPr marL="228600" indent="-228600">
              <a:buFont typeface="Wingdings" pitchFamily="2" charset="2"/>
              <a:buChar char="Ø"/>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64544" y="6356350"/>
            <a:ext cx="3862909" cy="4571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rPr>
              <a:t>HEO Workforce Capability Initiative</a:t>
            </a:r>
          </a:p>
        </p:txBody>
      </p:sp>
      <p:sp>
        <p:nvSpPr>
          <p:cNvPr id="9" name="Date Placeholder 3"/>
          <p:cNvSpPr>
            <a:spLocks noGrp="1"/>
          </p:cNvSpPr>
          <p:nvPr>
            <p:ph type="dt" sz="half" idx="10"/>
          </p:nvPr>
        </p:nvSpPr>
        <p:spPr>
          <a:xfrm>
            <a:off x="297541" y="6447631"/>
            <a:ext cx="1649246" cy="273844"/>
          </a:xfrm>
          <a:prstGeom prst="rect">
            <a:avLst/>
          </a:prstGeom>
        </p:spPr>
        <p:txBody>
          <a:bodyPr/>
          <a:lstStyle>
            <a:lvl1pPr>
              <a:defRPr>
                <a:solidFill>
                  <a:schemeClr val="tx1">
                    <a:lumMod val="65000"/>
                    <a:lumOff val="35000"/>
                  </a:schemeClr>
                </a:solidFill>
              </a:defRPr>
            </a:lvl1pPr>
          </a:lstStyle>
          <a:p>
            <a:fld id="{93B98873-EE52-409C-81C0-C8A38963E5DF}" type="datetime1">
              <a:rPr lang="en-US" smtClean="0"/>
              <a:t>11/8/2022</a:t>
            </a:fld>
            <a:endParaRPr lang="en-US" dirty="0"/>
          </a:p>
        </p:txBody>
      </p:sp>
      <p:sp>
        <p:nvSpPr>
          <p:cNvPr id="4" name="Rectangle 3">
            <a:extLst>
              <a:ext uri="{FF2B5EF4-FFF2-40B4-BE49-F238E27FC236}">
                <a16:creationId xmlns:a16="http://schemas.microsoft.com/office/drawing/2014/main" id="{0499D2AB-F0FA-C940-851C-71D9545E6318}"/>
              </a:ext>
            </a:extLst>
          </p:cNvPr>
          <p:cNvSpPr/>
          <p:nvPr userDrawn="1"/>
        </p:nvSpPr>
        <p:spPr>
          <a:xfrm>
            <a:off x="1445623" y="74464"/>
            <a:ext cx="9308515" cy="861774"/>
          </a:xfrm>
          <a:prstGeom prst="rect">
            <a:avLst/>
          </a:prstGeom>
        </p:spPr>
        <p:txBody>
          <a:bodyPr wrap="square">
            <a:spAutoFit/>
          </a:bodyPr>
          <a:lstStyle/>
          <a:p>
            <a:pPr algn="ctr"/>
            <a:br>
              <a:rPr lang="en-US" sz="1800" b="1" dirty="0">
                <a:solidFill>
                  <a:srgbClr val="FF0000"/>
                </a:solidFill>
                <a:latin typeface="Arial" panose="020B0604020202020204" pitchFamily="34" charset="0"/>
                <a:cs typeface="Arial" panose="020B0604020202020204" pitchFamily="34" charset="0"/>
              </a:rPr>
            </a:br>
            <a:endParaRPr lang="en-US" sz="3200" dirty="0">
              <a:latin typeface="+mn-lt"/>
            </a:endParaRPr>
          </a:p>
        </p:txBody>
      </p:sp>
      <p:sp>
        <p:nvSpPr>
          <p:cNvPr id="7" name="Title 1"/>
          <p:cNvSpPr txBox="1">
            <a:spLocks/>
          </p:cNvSpPr>
          <p:nvPr userDrawn="1"/>
        </p:nvSpPr>
        <p:spPr>
          <a:xfrm>
            <a:off x="2764785" y="-14210"/>
            <a:ext cx="6734684" cy="479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Additional Information/Graphics</a:t>
            </a:r>
            <a:endParaRPr lang="en-US" sz="3200" b="1" dirty="0">
              <a:solidFill>
                <a:schemeClr val="bg1"/>
              </a:solidFill>
            </a:endParaRPr>
          </a:p>
        </p:txBody>
      </p:sp>
      <p:sp>
        <p:nvSpPr>
          <p:cNvPr id="10" name="Rectangle 9"/>
          <p:cNvSpPr/>
          <p:nvPr userDrawn="1"/>
        </p:nvSpPr>
        <p:spPr>
          <a:xfrm>
            <a:off x="1116544" y="550759"/>
            <a:ext cx="6096000" cy="707886"/>
          </a:xfrm>
          <a:prstGeom prst="rect">
            <a:avLst/>
          </a:prstGeom>
        </p:spPr>
        <p:txBody>
          <a:bodyPr>
            <a:spAutoFit/>
          </a:bodyPr>
          <a:lstStyle/>
          <a:p>
            <a:r>
              <a:rPr kumimoji="0" lang="en-US" sz="2000" b="1" i="0" u="none" strike="noStrike" kern="1200" cap="none" spc="0" normalizeH="0" baseline="0" noProof="0" dirty="0">
                <a:ln>
                  <a:noFill/>
                </a:ln>
                <a:solidFill>
                  <a:prstClr val="white"/>
                </a:solidFill>
                <a:effectLst/>
                <a:uLnTx/>
                <a:uFillTx/>
                <a:latin typeface="+mn-lt"/>
                <a:ea typeface="+mn-ea"/>
                <a:cs typeface="+mn-cs"/>
              </a:rPr>
              <a:t>Title:</a:t>
            </a:r>
            <a:br>
              <a:rPr kumimoji="0" lang="en-US" sz="2000" b="1" i="0" u="none" strike="noStrike" kern="1200" cap="none" spc="0" normalizeH="0" baseline="0" noProof="0" dirty="0">
                <a:ln>
                  <a:noFill/>
                </a:ln>
                <a:solidFill>
                  <a:prstClr val="white"/>
                </a:solidFill>
                <a:effectLst/>
                <a:uLnTx/>
                <a:uFillTx/>
                <a:latin typeface="+mn-lt"/>
                <a:ea typeface="+mn-ea"/>
                <a:cs typeface="+mn-cs"/>
              </a:rPr>
            </a:br>
            <a:r>
              <a:rPr kumimoji="0" lang="en-US" sz="2000" b="1" i="0" u="none" strike="noStrike" kern="1200" cap="none" spc="0" normalizeH="0" baseline="0" noProof="0" dirty="0">
                <a:ln>
                  <a:noFill/>
                </a:ln>
                <a:solidFill>
                  <a:prstClr val="white"/>
                </a:solidFill>
                <a:effectLst/>
                <a:uLnTx/>
                <a:uFillTx/>
                <a:latin typeface="+mn-lt"/>
                <a:ea typeface="+mn-ea"/>
                <a:cs typeface="+mn-cs"/>
              </a:rPr>
              <a:t>PI/Org:</a:t>
            </a:r>
            <a:endParaRPr lang="en-US" dirty="0"/>
          </a:p>
        </p:txBody>
      </p:sp>
      <p:sp>
        <p:nvSpPr>
          <p:cNvPr id="11" name="Slide Number Placeholder 5"/>
          <p:cNvSpPr>
            <a:spLocks noGrp="1"/>
          </p:cNvSpPr>
          <p:nvPr>
            <p:ph type="sldNum" sz="quarter" idx="4"/>
          </p:nvPr>
        </p:nvSpPr>
        <p:spPr>
          <a:xfrm>
            <a:off x="9223513" y="64728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3CF76-E579-485D-A414-2646A753A5CE}" type="slidenum">
              <a:rPr lang="en-US" smtClean="0"/>
              <a:t>‹#›</a:t>
            </a:fld>
            <a:endParaRPr lang="en-US" dirty="0"/>
          </a:p>
        </p:txBody>
      </p:sp>
    </p:spTree>
    <p:extLst>
      <p:ext uri="{BB962C8B-B14F-4D97-AF65-F5344CB8AC3E}">
        <p14:creationId xmlns:p14="http://schemas.microsoft.com/office/powerpoint/2010/main" val="3226670689"/>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7E8EBEFC-EAD2-49F6-8A9F-34772C1CF8BE}" type="datetime1">
              <a:rPr lang="en-US" smtClean="0"/>
              <a:t>11/8/2022</a:t>
            </a:fld>
            <a:endParaRPr lang="en-US" dirty="0"/>
          </a:p>
        </p:txBody>
      </p:sp>
    </p:spTree>
    <p:extLst>
      <p:ext uri="{BB962C8B-B14F-4D97-AF65-F5344CB8AC3E}">
        <p14:creationId xmlns:p14="http://schemas.microsoft.com/office/powerpoint/2010/main" val="2237214677"/>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FA31-D6DF-4F32-9EFD-BB1FB5102E1C}"/>
              </a:ext>
            </a:extLst>
          </p:cNvPr>
          <p:cNvSpPr>
            <a:spLocks noGrp="1"/>
          </p:cNvSpPr>
          <p:nvPr>
            <p:ph type="title"/>
          </p:nvPr>
        </p:nvSpPr>
        <p:spPr>
          <a:xfrm>
            <a:off x="2733674" y="13495"/>
            <a:ext cx="8620125" cy="615156"/>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5B4F836-D918-409C-9EBD-EED726CCE0F9}"/>
              </a:ext>
            </a:extLst>
          </p:cNvPr>
          <p:cNvSpPr>
            <a:spLocks noGrp="1"/>
          </p:cNvSpPr>
          <p:nvPr>
            <p:ph type="sldNum" sz="quarter" idx="10"/>
          </p:nvPr>
        </p:nvSpPr>
        <p:spPr>
          <a:xfrm>
            <a:off x="9448799" y="6488906"/>
            <a:ext cx="2714625" cy="365125"/>
          </a:xfrm>
          <a:prstGeom prst="rect">
            <a:avLst/>
          </a:prstGeom>
        </p:spPr>
        <p:txBody>
          <a:bodyPr/>
          <a:lstStyle>
            <a:lvl1pPr>
              <a:defRPr sz="900"/>
            </a:lvl1pPr>
          </a:lstStyle>
          <a:p>
            <a:fld id="{147605D5-323C-4E1A-8884-4BA5C64B2DFF}" type="slidenum">
              <a:rPr lang="en-US" smtClean="0"/>
              <a:pPr/>
              <a:t>‹#›</a:t>
            </a:fld>
            <a:endParaRPr lang="en-US" dirty="0"/>
          </a:p>
        </p:txBody>
      </p:sp>
    </p:spTree>
    <p:extLst>
      <p:ext uri="{BB962C8B-B14F-4D97-AF65-F5344CB8AC3E}">
        <p14:creationId xmlns:p14="http://schemas.microsoft.com/office/powerpoint/2010/main" val="1060646785"/>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4A175E30-A378-4B52-B7EA-BD0FCAEEE871}" type="datetime1">
              <a:rPr lang="en-US" smtClean="0"/>
              <a:t>11/8/2022</a:t>
            </a:fld>
            <a:endParaRPr lang="en-US" dirty="0"/>
          </a:p>
        </p:txBody>
      </p:sp>
    </p:spTree>
    <p:extLst>
      <p:ext uri="{BB962C8B-B14F-4D97-AF65-F5344CB8AC3E}">
        <p14:creationId xmlns:p14="http://schemas.microsoft.com/office/powerpoint/2010/main" val="2550479652"/>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305432"/>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ABE5393A-8998-4625-AFF1-AE19F9437D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8857" y="73695"/>
            <a:ext cx="2386715" cy="737209"/>
          </a:xfrm>
          <a:prstGeom prst="rect">
            <a:avLst/>
          </a:prstGeom>
        </p:spPr>
      </p:pic>
    </p:spTree>
    <p:extLst>
      <p:ext uri="{BB962C8B-B14F-4D97-AF65-F5344CB8AC3E}">
        <p14:creationId xmlns:p14="http://schemas.microsoft.com/office/powerpoint/2010/main" val="61403899"/>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156146"/>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95469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5469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11674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0887715"/>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3336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845536"/>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60009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9347200" y="6488668"/>
            <a:ext cx="2844800" cy="365125"/>
          </a:xfrm>
          <a:prstGeom prst="rect">
            <a:avLst/>
          </a:prstGeom>
        </p:spPr>
        <p:txBody>
          <a:bodyPr/>
          <a:lstStyle>
            <a:lvl1pPr>
              <a:defRPr/>
            </a:lvl1pPr>
          </a:lstStyle>
          <a:p>
            <a:pPr>
              <a:defRPr/>
            </a:pPr>
            <a:fld id="{00250982-42F3-5447-871F-AFA39A36BE82}" type="slidenum">
              <a:rPr lang="en-US"/>
              <a:pPr>
                <a:defRPr/>
              </a:pPr>
              <a:t>‹#›</a:t>
            </a:fld>
            <a:endParaRPr lang="en-US" dirty="0"/>
          </a:p>
        </p:txBody>
      </p:sp>
    </p:spTree>
    <p:extLst>
      <p:ext uri="{BB962C8B-B14F-4D97-AF65-F5344CB8AC3E}">
        <p14:creationId xmlns:p14="http://schemas.microsoft.com/office/powerpoint/2010/main" val="9196831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183866"/>
      </p:ext>
    </p:extLst>
  </p:cSld>
  <p:clrMapOvr>
    <a:masterClrMapping/>
  </p:clrMapOvr>
  <p:transition advClick="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a:solidFill>
                <a:srgbClr val="000000"/>
              </a:solidFill>
              <a:latin typeface="Arial" pitchFamily="34" charset="0"/>
              <a:cs typeface="ＭＳ Ｐゴシック" charset="0"/>
            </a:endParaRPr>
          </a:p>
        </p:txBody>
      </p:sp>
      <p:sp>
        <p:nvSpPr>
          <p:cNvPr id="1028" name="Title Placeholder 1"/>
          <p:cNvSpPr>
            <a:spLocks noGrp="1"/>
          </p:cNvSpPr>
          <p:nvPr>
            <p:ph type="title"/>
          </p:nvPr>
        </p:nvSpPr>
        <p:spPr bwMode="auto">
          <a:xfrm>
            <a:off x="854578" y="51912"/>
            <a:ext cx="8339298"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p:cNvSpPr txBox="1"/>
          <p:nvPr userDrawn="1"/>
        </p:nvSpPr>
        <p:spPr>
          <a:xfrm>
            <a:off x="10723594" y="6480742"/>
            <a:ext cx="1323703" cy="307777"/>
          </a:xfrm>
          <a:prstGeom prst="rect">
            <a:avLst/>
          </a:prstGeom>
          <a:noFill/>
        </p:spPr>
        <p:txBody>
          <a:bodyPr wrap="square" rtlCol="0">
            <a:spAutoFit/>
          </a:bodyPr>
          <a:lstStyle/>
          <a:p>
            <a:pPr algn="r"/>
            <a:fld id="{74E5DB78-4BDE-46FE-B77E-1696301DFFBD}" type="slidenum">
              <a:rPr lang="en-US" sz="1400" smtClean="0">
                <a:latin typeface="Arial"/>
                <a:cs typeface="Arial"/>
              </a:rPr>
              <a:pPr algn="r"/>
              <a:t>‹#›</a:t>
            </a:fld>
            <a:endParaRPr lang="en-US" sz="1400">
              <a:latin typeface="Arial"/>
              <a:cs typeface="Arial"/>
            </a:endParaRPr>
          </a:p>
        </p:txBody>
      </p:sp>
      <p:pic>
        <p:nvPicPr>
          <p:cNvPr id="8" name="Picture 7"/>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11280174" y="42068"/>
            <a:ext cx="756742" cy="756742"/>
          </a:xfrm>
          <a:prstGeom prst="rect">
            <a:avLst/>
          </a:prstGeom>
        </p:spPr>
      </p:pic>
      <p:pic>
        <p:nvPicPr>
          <p:cNvPr id="3" name="Picture 2"/>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0" y="69273"/>
            <a:ext cx="854578" cy="707591"/>
          </a:xfrm>
          <a:prstGeom prst="rect">
            <a:avLst/>
          </a:prstGeom>
        </p:spPr>
      </p:pic>
      <p:pic>
        <p:nvPicPr>
          <p:cNvPr id="5" name="Picture 4" descr="Logo&#10;&#10;Description automatically generated">
            <a:extLst>
              <a:ext uri="{FF2B5EF4-FFF2-40B4-BE49-F238E27FC236}">
                <a16:creationId xmlns:a16="http://schemas.microsoft.com/office/drawing/2014/main" id="{0DD8D68B-FE4C-446B-BD99-E39BD9F4C3FF}"/>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452995" y="-43307"/>
            <a:ext cx="840805" cy="889446"/>
          </a:xfrm>
          <a:prstGeom prst="rect">
            <a:avLst/>
          </a:prstGeom>
        </p:spPr>
      </p:pic>
    </p:spTree>
    <p:extLst>
      <p:ext uri="{BB962C8B-B14F-4D97-AF65-F5344CB8AC3E}">
        <p14:creationId xmlns:p14="http://schemas.microsoft.com/office/powerpoint/2010/main" val="291180811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Lst>
  <p:transition advClick="0"/>
  <p:hf hd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ddie.paddock@nasa.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pgda.gsfc.nasa.gov/products/78"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6648-AD01-4C89-AEC2-8C299355566E}"/>
              </a:ext>
            </a:extLst>
          </p:cNvPr>
          <p:cNvSpPr>
            <a:spLocks noGrp="1"/>
          </p:cNvSpPr>
          <p:nvPr>
            <p:ph type="title"/>
          </p:nvPr>
        </p:nvSpPr>
        <p:spPr>
          <a:xfrm>
            <a:off x="963084" y="5297240"/>
            <a:ext cx="5540600" cy="1362075"/>
          </a:xfrm>
        </p:spPr>
        <p:txBody>
          <a:bodyPr/>
          <a:lstStyle/>
          <a:p>
            <a:r>
              <a:rPr lang="en-US" sz="1400" dirty="0">
                <a:solidFill>
                  <a:schemeClr val="tx1"/>
                </a:solidFill>
              </a:rPr>
              <a:t>November 2022</a:t>
            </a:r>
            <a:br>
              <a:rPr lang="en-US" sz="1400" dirty="0">
                <a:solidFill>
                  <a:schemeClr val="tx1"/>
                </a:solidFill>
              </a:rPr>
            </a:br>
            <a:r>
              <a:rPr lang="en-US" sz="1400" dirty="0" err="1">
                <a:solidFill>
                  <a:schemeClr val="tx1"/>
                </a:solidFill>
                <a:ea typeface="ヒラギノ角ゴ Pro W3"/>
              </a:rPr>
              <a:t>eddie</a:t>
            </a:r>
            <a:r>
              <a:rPr lang="en-US" sz="1400" dirty="0">
                <a:solidFill>
                  <a:schemeClr val="tx1"/>
                </a:solidFill>
                <a:ea typeface="ヒラギノ角ゴ Pro W3"/>
              </a:rPr>
              <a:t> J. Paddock</a:t>
            </a:r>
            <a:br>
              <a:rPr lang="en-US" sz="1400" dirty="0">
                <a:solidFill>
                  <a:schemeClr val="tx1"/>
                </a:solidFill>
                <a:ea typeface="ヒラギノ角ゴ Pro W3"/>
              </a:rPr>
            </a:br>
            <a:r>
              <a:rPr lang="en-US" sz="1400" dirty="0">
                <a:solidFill>
                  <a:schemeClr val="tx1"/>
                </a:solidFill>
                <a:ea typeface="ヒラギノ角ゴ Pro W3"/>
                <a:hlinkClick r:id="rId2"/>
              </a:rPr>
              <a:t>eddie.paddock@nasa.gov</a:t>
            </a:r>
            <a:br>
              <a:rPr lang="en-US" sz="1400" dirty="0">
                <a:solidFill>
                  <a:schemeClr val="tx1"/>
                </a:solidFill>
                <a:ea typeface="ヒラギノ角ゴ Pro W3"/>
              </a:rPr>
            </a:br>
            <a:r>
              <a:rPr lang="en-US" sz="1400" dirty="0">
                <a:solidFill>
                  <a:schemeClr val="tx1"/>
                </a:solidFill>
                <a:ea typeface="ヒラギノ角ゴ Pro W3"/>
              </a:rPr>
              <a:t>832-628-9671</a:t>
            </a:r>
            <a:br>
              <a:rPr lang="en-US" sz="2000" dirty="0">
                <a:solidFill>
                  <a:schemeClr val="tx1"/>
                </a:solidFill>
                <a:ea typeface="ヒラギノ角ゴ Pro W3"/>
              </a:rPr>
            </a:br>
            <a:br>
              <a:rPr lang="en-US" sz="2000" dirty="0">
                <a:solidFill>
                  <a:schemeClr val="tx1"/>
                </a:solidFill>
              </a:rPr>
            </a:br>
            <a:endParaRPr lang="en-US" sz="2000" dirty="0">
              <a:solidFill>
                <a:schemeClr val="tx1"/>
              </a:solidFill>
            </a:endParaRPr>
          </a:p>
        </p:txBody>
      </p:sp>
      <p:sp>
        <p:nvSpPr>
          <p:cNvPr id="3" name="Text Placeholder 2">
            <a:extLst>
              <a:ext uri="{FF2B5EF4-FFF2-40B4-BE49-F238E27FC236}">
                <a16:creationId xmlns:a16="http://schemas.microsoft.com/office/drawing/2014/main" id="{DD68F16F-08AF-4AC4-8202-9CDE724C03D2}"/>
              </a:ext>
            </a:extLst>
          </p:cNvPr>
          <p:cNvSpPr>
            <a:spLocks noGrp="1"/>
          </p:cNvSpPr>
          <p:nvPr>
            <p:ph type="body" idx="1"/>
          </p:nvPr>
        </p:nvSpPr>
        <p:spPr>
          <a:xfrm>
            <a:off x="914400" y="1331494"/>
            <a:ext cx="10363200" cy="2297363"/>
          </a:xfrm>
        </p:spPr>
        <p:txBody>
          <a:bodyPr>
            <a:normAutofit fontScale="32500" lnSpcReduction="20000"/>
          </a:bodyPr>
          <a:lstStyle/>
          <a:p>
            <a:r>
              <a:rPr lang="en-US" sz="8600" cap="all" dirty="0">
                <a:solidFill>
                  <a:schemeClr val="tx1"/>
                </a:solidFill>
                <a:ea typeface="ヒラギノ角ゴ Pro W3"/>
              </a:rPr>
              <a:t>84 South Project Description With Initial Validation Report</a:t>
            </a:r>
          </a:p>
          <a:p>
            <a:endParaRPr lang="en-US" sz="4000" cap="all" dirty="0">
              <a:solidFill>
                <a:schemeClr val="tx1"/>
              </a:solidFill>
              <a:ea typeface="ヒラギノ角ゴ Pro W3"/>
            </a:endParaRPr>
          </a:p>
          <a:p>
            <a:r>
              <a:rPr lang="en-US" sz="7200" cap="all" dirty="0">
                <a:solidFill>
                  <a:schemeClr val="tx1"/>
                </a:solidFill>
                <a:ea typeface="ヒラギノ角ゴ Pro W3"/>
              </a:rPr>
              <a:t>Lunar surface Terrain Modeling &amp; visualization</a:t>
            </a:r>
          </a:p>
          <a:p>
            <a:r>
              <a:rPr lang="en-US" sz="7200" cap="all" dirty="0">
                <a:solidFill>
                  <a:schemeClr val="tx1"/>
                </a:solidFill>
                <a:ea typeface="ヒラギノ角ゴ Pro W3"/>
              </a:rPr>
              <a:t>JSC’s Simulation and Graphics Branch</a:t>
            </a:r>
          </a:p>
        </p:txBody>
      </p:sp>
    </p:spTree>
    <p:extLst>
      <p:ext uri="{BB962C8B-B14F-4D97-AF65-F5344CB8AC3E}">
        <p14:creationId xmlns:p14="http://schemas.microsoft.com/office/powerpoint/2010/main" val="176093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48A7-276E-4C94-9C96-46A71EAAA761}"/>
              </a:ext>
            </a:extLst>
          </p:cNvPr>
          <p:cNvSpPr>
            <a:spLocks noGrp="1"/>
          </p:cNvSpPr>
          <p:nvPr>
            <p:ph type="title"/>
          </p:nvPr>
        </p:nvSpPr>
        <p:spPr/>
        <p:txBody>
          <a:bodyPr/>
          <a:lstStyle/>
          <a:p>
            <a:r>
              <a:rPr lang="en-US" dirty="0"/>
              <a:t>Background and Project Description</a:t>
            </a:r>
          </a:p>
        </p:txBody>
      </p:sp>
      <p:sp>
        <p:nvSpPr>
          <p:cNvPr id="3" name="Content Placeholder 2">
            <a:extLst>
              <a:ext uri="{FF2B5EF4-FFF2-40B4-BE49-F238E27FC236}">
                <a16:creationId xmlns:a16="http://schemas.microsoft.com/office/drawing/2014/main" id="{E573CC73-1422-4E70-A5B7-0BDCB4D143FE}"/>
              </a:ext>
            </a:extLst>
          </p:cNvPr>
          <p:cNvSpPr>
            <a:spLocks noGrp="1"/>
          </p:cNvSpPr>
          <p:nvPr>
            <p:ph idx="1"/>
          </p:nvPr>
        </p:nvSpPr>
        <p:spPr>
          <a:xfrm>
            <a:off x="609600" y="1011324"/>
            <a:ext cx="10972800" cy="5646150"/>
          </a:xfrm>
        </p:spPr>
        <p:txBody>
          <a:bodyPr/>
          <a:lstStyle/>
          <a:p>
            <a:r>
              <a:rPr lang="en-US" sz="1800" dirty="0"/>
              <a:t>Background:</a:t>
            </a:r>
          </a:p>
          <a:p>
            <a:pPr lvl="1"/>
            <a:r>
              <a:rPr lang="en-US" sz="1600" dirty="0"/>
              <a:t>Lunar Reconnaissance Orbiter (LRO) surface digital elevation map (DEM) data is available in the public domain (</a:t>
            </a:r>
            <a:r>
              <a:rPr lang="en-US" sz="1600" dirty="0">
                <a:hlinkClick r:id="rId2"/>
              </a:rPr>
              <a:t>PGDA - High-Resolution LOLA Topography for Lunar South Pole Sites (nasa.gov)</a:t>
            </a:r>
            <a:r>
              <a:rPr lang="en-US" sz="1600" dirty="0"/>
              <a:t>); however, it is not readily usable for visualization without specialized processing.</a:t>
            </a:r>
          </a:p>
          <a:p>
            <a:pPr lvl="1"/>
            <a:r>
              <a:rPr lang="en-US" sz="1600" dirty="0"/>
              <a:t>The 84 South Project attempts to process the DEM data to provide manageable polygonal terrain models of the 84 and 87 South Latitude of the Moon in OBJ formatted models of the South Pole cap along with the 13 Artemis landing regions at manageable resolutions and file sizes.</a:t>
            </a:r>
          </a:p>
          <a:p>
            <a:r>
              <a:rPr lang="en-US" sz="1800" dirty="0"/>
              <a:t>Project Description</a:t>
            </a:r>
          </a:p>
          <a:p>
            <a:pPr lvl="1"/>
            <a:r>
              <a:rPr lang="en-US" sz="1600" dirty="0"/>
              <a:t>Simulation and Visualization teams have created 3D models that represent the terrain of the lunar south pole (below the 84S parallel including 13 potential early Artemis mission landing regions of interest – see next slide)</a:t>
            </a:r>
          </a:p>
          <a:p>
            <a:pPr lvl="1"/>
            <a:r>
              <a:rPr lang="en-US" sz="1600" dirty="0"/>
              <a:t>The project is composed of three phased releases:</a:t>
            </a:r>
          </a:p>
          <a:p>
            <a:pPr marL="1257300" lvl="2" indent="-342900">
              <a:buFont typeface="+mj-lt"/>
              <a:buAutoNum type="arabicPeriod"/>
            </a:pPr>
            <a:r>
              <a:rPr lang="en-US" sz="1400" dirty="0"/>
              <a:t>87 South Cap at 100 meters per pixel (</a:t>
            </a:r>
            <a:r>
              <a:rPr lang="en-US" sz="1400" dirty="0" err="1"/>
              <a:t>mpp</a:t>
            </a:r>
            <a:r>
              <a:rPr lang="en-US" sz="1400" dirty="0"/>
              <a:t>) with 6 landing regions at 5 </a:t>
            </a:r>
            <a:r>
              <a:rPr lang="en-US" sz="1400" dirty="0" err="1"/>
              <a:t>mpp</a:t>
            </a:r>
            <a:r>
              <a:rPr lang="en-US" sz="1400" dirty="0"/>
              <a:t> (November/2022 time frame)</a:t>
            </a:r>
          </a:p>
          <a:p>
            <a:pPr marL="1257300" lvl="2" indent="-342900">
              <a:buFont typeface="+mj-lt"/>
              <a:buAutoNum type="arabicPeriod"/>
            </a:pPr>
            <a:r>
              <a:rPr lang="en-US" sz="1400" dirty="0"/>
              <a:t>84 South Cap outer ring at 100 </a:t>
            </a:r>
            <a:r>
              <a:rPr lang="en-US" sz="1400" dirty="0" err="1"/>
              <a:t>mpp</a:t>
            </a:r>
            <a:r>
              <a:rPr lang="en-US" sz="1400" dirty="0"/>
              <a:t> with 7 additional landing regions at 5 </a:t>
            </a:r>
            <a:r>
              <a:rPr lang="en-US" sz="1400" dirty="0" err="1"/>
              <a:t>mpp</a:t>
            </a:r>
            <a:r>
              <a:rPr lang="en-US" sz="1400" dirty="0"/>
              <a:t> (December/2022 time frame)</a:t>
            </a:r>
          </a:p>
          <a:p>
            <a:pPr marL="1257300" lvl="2" indent="-342900">
              <a:buFont typeface="+mj-lt"/>
              <a:buAutoNum type="arabicPeriod"/>
            </a:pPr>
            <a:r>
              <a:rPr lang="en-US" sz="1400" dirty="0"/>
              <a:t>Terrain exporter tool release for configurable 84 South locations and resolutions (February/2023 time frame)</a:t>
            </a:r>
          </a:p>
          <a:p>
            <a:pPr lvl="1"/>
            <a:r>
              <a:rPr lang="en-US" sz="1600" dirty="0"/>
              <a:t>These Lunar Surface Models can be used in many publicly available viewing tools and/or custom simulations</a:t>
            </a:r>
          </a:p>
          <a:p>
            <a:pPr lvl="1"/>
            <a:r>
              <a:rPr lang="en-US" sz="1600" dirty="0"/>
              <a:t>South Pole rendered lighting conditions would need to be configured independently with tools like JPL’s SPICE</a:t>
            </a:r>
          </a:p>
          <a:p>
            <a:pPr lvl="1"/>
            <a:r>
              <a:rPr lang="en-US" sz="1600" dirty="0"/>
              <a:t>Initial validation of models and tools has been performed</a:t>
            </a:r>
          </a:p>
          <a:p>
            <a:pPr lvl="2"/>
            <a:r>
              <a:rPr lang="en-US" sz="1600" dirty="0"/>
              <a:t> See pages at the end of this presentation for this initial validation description</a:t>
            </a:r>
          </a:p>
        </p:txBody>
      </p:sp>
    </p:spTree>
    <p:extLst>
      <p:ext uri="{BB962C8B-B14F-4D97-AF65-F5344CB8AC3E}">
        <p14:creationId xmlns:p14="http://schemas.microsoft.com/office/powerpoint/2010/main" val="9185264"/>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8BDBB-FAA1-4CDD-B066-107B63ADFFB7}"/>
              </a:ext>
            </a:extLst>
          </p:cNvPr>
          <p:cNvSpPr>
            <a:spLocks noGrp="1"/>
          </p:cNvSpPr>
          <p:nvPr>
            <p:ph type="title"/>
          </p:nvPr>
        </p:nvSpPr>
        <p:spPr/>
        <p:txBody>
          <a:bodyPr/>
          <a:lstStyle/>
          <a:p>
            <a:r>
              <a:rPr lang="en-US" sz="2000" dirty="0"/>
              <a:t>Artemis Landing Regions of Interest for 87S and 84S</a:t>
            </a:r>
          </a:p>
        </p:txBody>
      </p:sp>
      <p:pic>
        <p:nvPicPr>
          <p:cNvPr id="3" name="Content Placeholder 6" descr="Map&#10;&#10;Description automatically generated">
            <a:extLst>
              <a:ext uri="{FF2B5EF4-FFF2-40B4-BE49-F238E27FC236}">
                <a16:creationId xmlns:a16="http://schemas.microsoft.com/office/drawing/2014/main" id="{127903D0-EE95-4EC1-BB67-2355B9717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957" y="1589737"/>
            <a:ext cx="8051835" cy="4528646"/>
          </a:xfrm>
          <a:prstGeom prst="rect">
            <a:avLst/>
          </a:prstGeom>
        </p:spPr>
      </p:pic>
      <p:sp>
        <p:nvSpPr>
          <p:cNvPr id="4" name="TextBox 3">
            <a:extLst>
              <a:ext uri="{FF2B5EF4-FFF2-40B4-BE49-F238E27FC236}">
                <a16:creationId xmlns:a16="http://schemas.microsoft.com/office/drawing/2014/main" id="{39703247-CCC9-4BB1-A66E-9833BCABCA7A}"/>
              </a:ext>
            </a:extLst>
          </p:cNvPr>
          <p:cNvSpPr txBox="1"/>
          <p:nvPr/>
        </p:nvSpPr>
        <p:spPr>
          <a:xfrm>
            <a:off x="395208" y="1453403"/>
            <a:ext cx="3441968" cy="4801314"/>
          </a:xfrm>
          <a:prstGeom prst="rect">
            <a:avLst/>
          </a:prstGeom>
          <a:noFill/>
        </p:spPr>
        <p:txBody>
          <a:bodyPr wrap="none" rtlCol="0">
            <a:spAutoFit/>
          </a:bodyPr>
          <a:lstStyle/>
          <a:p>
            <a:pPr algn="l"/>
            <a:r>
              <a:rPr lang="en-US" b="1" i="0" u="sng" dirty="0">
                <a:solidFill>
                  <a:srgbClr val="000000"/>
                </a:solidFill>
                <a:effectLst/>
                <a:latin typeface="Helvetica Neue"/>
              </a:rPr>
              <a:t>87 South</a:t>
            </a:r>
          </a:p>
          <a:p>
            <a:pPr marL="342900" indent="-342900" algn="l">
              <a:buFont typeface="+mj-lt"/>
              <a:buAutoNum type="arabicPeriod"/>
            </a:pPr>
            <a:r>
              <a:rPr lang="en-US" b="0" i="0" dirty="0">
                <a:solidFill>
                  <a:srgbClr val="000000"/>
                </a:solidFill>
                <a:effectLst/>
                <a:latin typeface="Helvetica Neue"/>
              </a:rPr>
              <a:t>Faustini Rim A</a:t>
            </a:r>
          </a:p>
          <a:p>
            <a:pPr marL="342900" indent="-342900" algn="l">
              <a:buFont typeface="+mj-lt"/>
              <a:buAutoNum type="arabicPeriod"/>
            </a:pPr>
            <a:r>
              <a:rPr lang="en-US" b="0" i="0" dirty="0">
                <a:solidFill>
                  <a:srgbClr val="000000"/>
                </a:solidFill>
                <a:effectLst/>
                <a:latin typeface="Helvetica Neue"/>
              </a:rPr>
              <a:t>Peak Near Shackleton</a:t>
            </a:r>
          </a:p>
          <a:p>
            <a:pPr marL="342900" indent="-342900" algn="l">
              <a:buFont typeface="+mj-lt"/>
              <a:buAutoNum type="arabicPeriod"/>
            </a:pPr>
            <a:r>
              <a:rPr lang="en-US" b="0" i="0" dirty="0">
                <a:solidFill>
                  <a:srgbClr val="000000"/>
                </a:solidFill>
                <a:effectLst/>
                <a:latin typeface="Helvetica Neue"/>
              </a:rPr>
              <a:t>Connecting Ridge</a:t>
            </a:r>
          </a:p>
          <a:p>
            <a:pPr marL="342900" indent="-342900" algn="l">
              <a:buFont typeface="+mj-lt"/>
              <a:buAutoNum type="arabicPeriod"/>
            </a:pPr>
            <a:r>
              <a:rPr lang="en-US" b="0" i="0" dirty="0">
                <a:solidFill>
                  <a:srgbClr val="000000"/>
                </a:solidFill>
                <a:effectLst/>
                <a:latin typeface="Helvetica Neue"/>
              </a:rPr>
              <a:t>Connecting Ridge Extension</a:t>
            </a:r>
          </a:p>
          <a:p>
            <a:pPr marL="342900" indent="-342900" algn="l">
              <a:buFont typeface="+mj-lt"/>
              <a:buAutoNum type="arabicPeriod"/>
            </a:pPr>
            <a:r>
              <a:rPr lang="en-US" b="0" i="0" dirty="0">
                <a:solidFill>
                  <a:srgbClr val="000000"/>
                </a:solidFill>
                <a:effectLst/>
                <a:latin typeface="Helvetica Neue"/>
              </a:rPr>
              <a:t>de </a:t>
            </a:r>
            <a:r>
              <a:rPr lang="en-US" b="0" i="0" dirty="0" err="1">
                <a:solidFill>
                  <a:srgbClr val="000000"/>
                </a:solidFill>
                <a:effectLst/>
                <a:latin typeface="Helvetica Neue"/>
              </a:rPr>
              <a:t>Gerlache</a:t>
            </a:r>
            <a:r>
              <a:rPr lang="en-US" b="0" i="0" dirty="0">
                <a:solidFill>
                  <a:srgbClr val="000000"/>
                </a:solidFill>
                <a:effectLst/>
                <a:latin typeface="Helvetica Neue"/>
              </a:rPr>
              <a:t> Rim 1</a:t>
            </a:r>
          </a:p>
          <a:p>
            <a:pPr marL="342900" indent="-342900" algn="l">
              <a:buFont typeface="+mj-lt"/>
              <a:buAutoNum type="arabicPeriod"/>
            </a:pPr>
            <a:r>
              <a:rPr lang="en-US" b="0" i="0" dirty="0">
                <a:solidFill>
                  <a:srgbClr val="000000"/>
                </a:solidFill>
                <a:effectLst/>
                <a:latin typeface="Helvetica Neue"/>
              </a:rPr>
              <a:t>de </a:t>
            </a:r>
            <a:r>
              <a:rPr lang="en-US" b="0" i="0" dirty="0" err="1">
                <a:solidFill>
                  <a:srgbClr val="000000"/>
                </a:solidFill>
                <a:effectLst/>
                <a:latin typeface="Helvetica Neue"/>
              </a:rPr>
              <a:t>Gerlache</a:t>
            </a:r>
            <a:r>
              <a:rPr lang="en-US" b="0" i="0" dirty="0">
                <a:solidFill>
                  <a:srgbClr val="000000"/>
                </a:solidFill>
                <a:effectLst/>
                <a:latin typeface="Helvetica Neue"/>
              </a:rPr>
              <a:t> Rim 2</a:t>
            </a:r>
          </a:p>
          <a:p>
            <a:pPr algn="l"/>
            <a:endParaRPr lang="en-US" b="1" i="0" u="sng" dirty="0">
              <a:solidFill>
                <a:srgbClr val="000000"/>
              </a:solidFill>
              <a:effectLst/>
              <a:latin typeface="Helvetica Neue"/>
            </a:endParaRPr>
          </a:p>
          <a:p>
            <a:pPr algn="l"/>
            <a:r>
              <a:rPr lang="en-US" b="1" i="0" u="sng" dirty="0">
                <a:solidFill>
                  <a:srgbClr val="000000"/>
                </a:solidFill>
                <a:effectLst/>
                <a:latin typeface="Helvetica Neue"/>
              </a:rPr>
              <a:t>84 South</a:t>
            </a:r>
          </a:p>
          <a:p>
            <a:pPr marL="342900" indent="-342900" algn="l">
              <a:buFont typeface="+mj-lt"/>
              <a:buAutoNum type="arabicPeriod"/>
            </a:pPr>
            <a:r>
              <a:rPr lang="en-US" b="0" i="0" dirty="0">
                <a:solidFill>
                  <a:srgbClr val="000000"/>
                </a:solidFill>
                <a:effectLst/>
                <a:latin typeface="Helvetica Neue"/>
              </a:rPr>
              <a:t>de </a:t>
            </a:r>
            <a:r>
              <a:rPr lang="en-US" b="0" i="0" dirty="0" err="1">
                <a:solidFill>
                  <a:srgbClr val="000000"/>
                </a:solidFill>
                <a:effectLst/>
                <a:latin typeface="Helvetica Neue"/>
              </a:rPr>
              <a:t>Gerlache</a:t>
            </a:r>
            <a:r>
              <a:rPr lang="en-US" b="0" i="0" dirty="0">
                <a:solidFill>
                  <a:srgbClr val="000000"/>
                </a:solidFill>
                <a:effectLst/>
                <a:latin typeface="Helvetica Neue"/>
              </a:rPr>
              <a:t>-Kocher Massif</a:t>
            </a:r>
          </a:p>
          <a:p>
            <a:pPr marL="342900" indent="-342900" algn="l">
              <a:buFont typeface="+mj-lt"/>
              <a:buAutoNum type="arabicPeriod"/>
            </a:pPr>
            <a:r>
              <a:rPr lang="en-US" b="0" i="0" dirty="0">
                <a:solidFill>
                  <a:srgbClr val="000000"/>
                </a:solidFill>
                <a:effectLst/>
                <a:latin typeface="Helvetica Neue"/>
              </a:rPr>
              <a:t>Haworth</a:t>
            </a:r>
          </a:p>
          <a:p>
            <a:pPr marL="342900" indent="-342900" algn="l">
              <a:buFont typeface="+mj-lt"/>
              <a:buAutoNum type="arabicPeriod"/>
            </a:pPr>
            <a:r>
              <a:rPr lang="en-US" b="0" i="0" dirty="0">
                <a:solidFill>
                  <a:srgbClr val="000000"/>
                </a:solidFill>
                <a:effectLst/>
                <a:latin typeface="Helvetica Neue"/>
              </a:rPr>
              <a:t>Malapert Massif</a:t>
            </a:r>
          </a:p>
          <a:p>
            <a:pPr marL="342900" indent="-342900" algn="l">
              <a:buFont typeface="+mj-lt"/>
              <a:buAutoNum type="arabicPeriod"/>
            </a:pPr>
            <a:r>
              <a:rPr lang="en-US" b="0" i="0" dirty="0">
                <a:solidFill>
                  <a:srgbClr val="000000"/>
                </a:solidFill>
                <a:effectLst/>
                <a:latin typeface="Helvetica Neue"/>
              </a:rPr>
              <a:t>Leibnitz Beta Plateau</a:t>
            </a:r>
          </a:p>
          <a:p>
            <a:pPr marL="342900" indent="-342900" algn="l">
              <a:buFont typeface="+mj-lt"/>
              <a:buAutoNum type="arabicPeriod"/>
            </a:pPr>
            <a:r>
              <a:rPr lang="en-US" b="0" i="0" dirty="0">
                <a:solidFill>
                  <a:srgbClr val="000000"/>
                </a:solidFill>
                <a:effectLst/>
                <a:latin typeface="Helvetica Neue"/>
              </a:rPr>
              <a:t>Nobile Rim 1</a:t>
            </a:r>
          </a:p>
          <a:p>
            <a:pPr marL="342900" indent="-342900" algn="l">
              <a:buFont typeface="+mj-lt"/>
              <a:buAutoNum type="arabicPeriod"/>
            </a:pPr>
            <a:r>
              <a:rPr lang="en-US" b="0" i="0" dirty="0">
                <a:solidFill>
                  <a:srgbClr val="000000"/>
                </a:solidFill>
                <a:effectLst/>
                <a:latin typeface="Helvetica Neue"/>
              </a:rPr>
              <a:t>Nobile Rim 2</a:t>
            </a:r>
          </a:p>
          <a:p>
            <a:pPr marL="342900" indent="-342900" algn="l">
              <a:buFont typeface="+mj-lt"/>
              <a:buAutoNum type="arabicPeriod"/>
            </a:pPr>
            <a:r>
              <a:rPr lang="en-US" b="0" i="0" dirty="0">
                <a:solidFill>
                  <a:srgbClr val="000000"/>
                </a:solidFill>
                <a:effectLst/>
                <a:latin typeface="Helvetica Neue"/>
              </a:rPr>
              <a:t>Amundsen Rim</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ECC59751-ACCB-4E44-8FC7-C955E56C791B}"/>
              </a:ext>
            </a:extLst>
          </p:cNvPr>
          <p:cNvSpPr txBox="1"/>
          <p:nvPr/>
        </p:nvSpPr>
        <p:spPr>
          <a:xfrm>
            <a:off x="5727032" y="1145626"/>
            <a:ext cx="3954672" cy="307777"/>
          </a:xfrm>
          <a:prstGeom prst="rect">
            <a:avLst/>
          </a:prstGeom>
          <a:noFill/>
        </p:spPr>
        <p:txBody>
          <a:bodyPr wrap="none" rtlCol="0">
            <a:spAutoFit/>
          </a:bodyPr>
          <a:lstStyle/>
          <a:p>
            <a:r>
              <a:rPr lang="en-US" sz="1400" b="1" dirty="0">
                <a:latin typeface="Arial"/>
                <a:cs typeface="Arial"/>
              </a:rPr>
              <a:t>Figure 1: 84 South Artemis Landing Regions</a:t>
            </a:r>
          </a:p>
        </p:txBody>
      </p:sp>
    </p:spTree>
    <p:extLst>
      <p:ext uri="{BB962C8B-B14F-4D97-AF65-F5344CB8AC3E}">
        <p14:creationId xmlns:p14="http://schemas.microsoft.com/office/powerpoint/2010/main" val="2077705789"/>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66D6-7236-4D6A-B6F0-49DA159AF2D0}"/>
              </a:ext>
            </a:extLst>
          </p:cNvPr>
          <p:cNvSpPr>
            <a:spLocks noGrp="1"/>
          </p:cNvSpPr>
          <p:nvPr>
            <p:ph type="title"/>
          </p:nvPr>
        </p:nvSpPr>
        <p:spPr/>
        <p:txBody>
          <a:bodyPr/>
          <a:lstStyle/>
          <a:p>
            <a:r>
              <a:rPr lang="en-US" dirty="0"/>
              <a:t>87S and 84S Models (Phase 1 &amp; 2)</a:t>
            </a:r>
          </a:p>
        </p:txBody>
      </p:sp>
      <p:pic>
        <p:nvPicPr>
          <p:cNvPr id="4" name="Picture 3" descr="A picture containing text, sign, old, nature&#10;&#10;Description automatically generated">
            <a:extLst>
              <a:ext uri="{FF2B5EF4-FFF2-40B4-BE49-F238E27FC236}">
                <a16:creationId xmlns:a16="http://schemas.microsoft.com/office/drawing/2014/main" id="{1704D6DA-A02B-45DD-88C4-3BA33C7F2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78" y="1377263"/>
            <a:ext cx="5799949" cy="3344386"/>
          </a:xfrm>
          <a:prstGeom prst="rect">
            <a:avLst/>
          </a:prstGeom>
        </p:spPr>
      </p:pic>
      <p:pic>
        <p:nvPicPr>
          <p:cNvPr id="6" name="Picture 5" descr="A picture containing text, nature, rain, rainy&#10;&#10;Description automatically generated">
            <a:extLst>
              <a:ext uri="{FF2B5EF4-FFF2-40B4-BE49-F238E27FC236}">
                <a16:creationId xmlns:a16="http://schemas.microsoft.com/office/drawing/2014/main" id="{40477492-3C9D-4B17-A41E-4F74B8674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7263"/>
            <a:ext cx="5772912" cy="3344386"/>
          </a:xfrm>
          <a:prstGeom prst="rect">
            <a:avLst/>
          </a:prstGeom>
        </p:spPr>
      </p:pic>
      <p:sp>
        <p:nvSpPr>
          <p:cNvPr id="7" name="TextBox 6">
            <a:extLst>
              <a:ext uri="{FF2B5EF4-FFF2-40B4-BE49-F238E27FC236}">
                <a16:creationId xmlns:a16="http://schemas.microsoft.com/office/drawing/2014/main" id="{F5A41F8F-572D-44FF-8B1E-00C9675392BA}"/>
              </a:ext>
            </a:extLst>
          </p:cNvPr>
          <p:cNvSpPr txBox="1"/>
          <p:nvPr/>
        </p:nvSpPr>
        <p:spPr>
          <a:xfrm>
            <a:off x="405541" y="4965056"/>
            <a:ext cx="11207142" cy="2000548"/>
          </a:xfrm>
          <a:prstGeom prst="rect">
            <a:avLst/>
          </a:prstGeom>
          <a:noFill/>
        </p:spPr>
        <p:txBody>
          <a:bodyPr wrap="square" rtlCol="0">
            <a:spAutoFit/>
          </a:bodyPr>
          <a:lstStyle/>
          <a:p>
            <a:pPr marL="285750" indent="-285750">
              <a:buFont typeface="Arial" panose="020B0604020202020204" pitchFamily="34" charset="0"/>
              <a:buChar char="•"/>
            </a:pPr>
            <a:r>
              <a:rPr lang="en-US" dirty="0"/>
              <a:t>100 </a:t>
            </a:r>
            <a:r>
              <a:rPr lang="en-US" dirty="0" err="1"/>
              <a:t>mpp</a:t>
            </a:r>
            <a:r>
              <a:rPr lang="en-US" dirty="0"/>
              <a:t> 84/87 Cap models will have “cut out” models of landing regions with separate 100 </a:t>
            </a:r>
            <a:r>
              <a:rPr lang="en-US" dirty="0" err="1"/>
              <a:t>mpp</a:t>
            </a:r>
            <a:r>
              <a:rPr lang="en-US" dirty="0"/>
              <a:t> and 5 </a:t>
            </a:r>
            <a:r>
              <a:rPr lang="en-US" dirty="0" err="1"/>
              <a:t>mpp</a:t>
            </a:r>
            <a:r>
              <a:rPr lang="en-US" dirty="0"/>
              <a:t> “fill in” models for custom resolution setup</a:t>
            </a:r>
          </a:p>
          <a:p>
            <a:pPr marL="285750" indent="-285750">
              <a:buFont typeface="Arial" panose="020B0604020202020204" pitchFamily="34" charset="0"/>
              <a:buChar char="•"/>
            </a:pPr>
            <a:r>
              <a:rPr lang="en-US" dirty="0"/>
              <a:t>With lunar surface models, user will be able to:</a:t>
            </a:r>
          </a:p>
          <a:p>
            <a:pPr marL="742950" lvl="1" indent="-285750">
              <a:buFont typeface="Arial" panose="020B0604020202020204" pitchFamily="34" charset="0"/>
              <a:buChar char="•"/>
            </a:pPr>
            <a:r>
              <a:rPr lang="en-US" dirty="0"/>
              <a:t>Render the 84/87 South lunar terrain models (OBJ formats) via publicly available rendering tools </a:t>
            </a:r>
          </a:p>
          <a:p>
            <a:pPr marL="1200150" lvl="2" indent="-285750">
              <a:buFont typeface="Arial" panose="020B0604020202020204" pitchFamily="34" charset="0"/>
              <a:buChar char="•"/>
            </a:pPr>
            <a:r>
              <a:rPr lang="en-US" dirty="0"/>
              <a:t>84/87 Caps at 100 </a:t>
            </a:r>
            <a:r>
              <a:rPr lang="en-US" dirty="0" err="1"/>
              <a:t>mpp</a:t>
            </a:r>
            <a:r>
              <a:rPr lang="en-US" dirty="0"/>
              <a:t> plus 13 Artemis landing regions at 5 </a:t>
            </a:r>
            <a:r>
              <a:rPr lang="en-US" dirty="0" err="1"/>
              <a:t>mpp</a:t>
            </a:r>
            <a:endParaRPr lang="en-US" dirty="0"/>
          </a:p>
          <a:p>
            <a:pPr marL="742950" lvl="1" indent="-285750">
              <a:buFont typeface="Arial" panose="020B0604020202020204" pitchFamily="34" charset="0"/>
              <a:buChar char="•"/>
            </a:pPr>
            <a:r>
              <a:rPr lang="en-US" dirty="0"/>
              <a:t>Integrate terrain models into lunar simulations with user added lighting conditions</a:t>
            </a:r>
          </a:p>
          <a:p>
            <a:endParaRPr lang="en-US" sz="1600" dirty="0">
              <a:latin typeface="Arial"/>
              <a:cs typeface="Arial"/>
            </a:endParaRPr>
          </a:p>
        </p:txBody>
      </p:sp>
      <p:sp>
        <p:nvSpPr>
          <p:cNvPr id="8" name="TextBox 7">
            <a:extLst>
              <a:ext uri="{FF2B5EF4-FFF2-40B4-BE49-F238E27FC236}">
                <a16:creationId xmlns:a16="http://schemas.microsoft.com/office/drawing/2014/main" id="{D4FDB0F3-51FE-488D-A955-3BEB500D529A}"/>
              </a:ext>
            </a:extLst>
          </p:cNvPr>
          <p:cNvSpPr txBox="1"/>
          <p:nvPr/>
        </p:nvSpPr>
        <p:spPr>
          <a:xfrm>
            <a:off x="58106" y="868137"/>
            <a:ext cx="5799949" cy="461665"/>
          </a:xfrm>
          <a:prstGeom prst="rect">
            <a:avLst/>
          </a:prstGeom>
          <a:noFill/>
        </p:spPr>
        <p:txBody>
          <a:bodyPr wrap="square" rtlCol="0">
            <a:spAutoFit/>
          </a:bodyPr>
          <a:lstStyle/>
          <a:p>
            <a:pPr algn="ctr"/>
            <a:r>
              <a:rPr lang="en-US" sz="1200" dirty="0">
                <a:latin typeface="Arial"/>
                <a:cs typeface="Arial"/>
              </a:rPr>
              <a:t>Figure 2: Unity game engine view of 87S at 100mpp with cut out of 6 landing regions with inserted 5 </a:t>
            </a:r>
            <a:r>
              <a:rPr lang="en-US" sz="1200" dirty="0" err="1">
                <a:latin typeface="Arial"/>
                <a:cs typeface="Arial"/>
              </a:rPr>
              <a:t>mpp</a:t>
            </a:r>
            <a:r>
              <a:rPr lang="en-US" sz="1200" dirty="0">
                <a:latin typeface="Arial"/>
                <a:cs typeface="Arial"/>
              </a:rPr>
              <a:t> Connecting Ridge model</a:t>
            </a:r>
          </a:p>
        </p:txBody>
      </p:sp>
      <p:sp>
        <p:nvSpPr>
          <p:cNvPr id="9" name="TextBox 8">
            <a:extLst>
              <a:ext uri="{FF2B5EF4-FFF2-40B4-BE49-F238E27FC236}">
                <a16:creationId xmlns:a16="http://schemas.microsoft.com/office/drawing/2014/main" id="{DF2FD1AD-CEC8-467B-AA25-9ACD010E84DE}"/>
              </a:ext>
            </a:extLst>
          </p:cNvPr>
          <p:cNvSpPr txBox="1"/>
          <p:nvPr/>
        </p:nvSpPr>
        <p:spPr>
          <a:xfrm>
            <a:off x="5858055" y="978560"/>
            <a:ext cx="5799949" cy="276999"/>
          </a:xfrm>
          <a:prstGeom prst="rect">
            <a:avLst/>
          </a:prstGeom>
          <a:noFill/>
        </p:spPr>
        <p:txBody>
          <a:bodyPr wrap="square" rtlCol="0">
            <a:spAutoFit/>
          </a:bodyPr>
          <a:lstStyle/>
          <a:p>
            <a:pPr algn="ctr"/>
            <a:r>
              <a:rPr lang="en-US" sz="1200" dirty="0">
                <a:latin typeface="Arial"/>
                <a:cs typeface="Arial"/>
              </a:rPr>
              <a:t>Figure 3: “Zoomed in view ” of Figure 2</a:t>
            </a:r>
          </a:p>
        </p:txBody>
      </p:sp>
    </p:spTree>
    <p:extLst>
      <p:ext uri="{BB962C8B-B14F-4D97-AF65-F5344CB8AC3E}">
        <p14:creationId xmlns:p14="http://schemas.microsoft.com/office/powerpoint/2010/main" val="115089088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BE0DF-9C20-40E8-AFF4-A32B24E27415}"/>
              </a:ext>
            </a:extLst>
          </p:cNvPr>
          <p:cNvSpPr>
            <a:spLocks noGrp="1"/>
          </p:cNvSpPr>
          <p:nvPr>
            <p:ph type="title"/>
          </p:nvPr>
        </p:nvSpPr>
        <p:spPr/>
        <p:txBody>
          <a:bodyPr/>
          <a:lstStyle/>
          <a:p>
            <a:r>
              <a:rPr lang="en-US" dirty="0"/>
              <a:t>84S Exported Models (Phase 3)</a:t>
            </a:r>
          </a:p>
        </p:txBody>
      </p:sp>
      <p:sp>
        <p:nvSpPr>
          <p:cNvPr id="5" name="TextBox 4">
            <a:extLst>
              <a:ext uri="{FF2B5EF4-FFF2-40B4-BE49-F238E27FC236}">
                <a16:creationId xmlns:a16="http://schemas.microsoft.com/office/drawing/2014/main" id="{48CE84D0-EDE1-47FE-9F51-4B7900A418D6}"/>
              </a:ext>
            </a:extLst>
          </p:cNvPr>
          <p:cNvSpPr txBox="1"/>
          <p:nvPr/>
        </p:nvSpPr>
        <p:spPr>
          <a:xfrm>
            <a:off x="854578" y="5960945"/>
            <a:ext cx="1076269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a:cs typeface="Arial"/>
              </a:rPr>
              <a:t>With phase 3, users can export terrain at specified regions with higher resolutions, and run custom simulations with surface views </a:t>
            </a:r>
          </a:p>
        </p:txBody>
      </p:sp>
      <p:sp>
        <p:nvSpPr>
          <p:cNvPr id="6" name="TextBox 5">
            <a:extLst>
              <a:ext uri="{FF2B5EF4-FFF2-40B4-BE49-F238E27FC236}">
                <a16:creationId xmlns:a16="http://schemas.microsoft.com/office/drawing/2014/main" id="{A1FAE9F5-3C2F-4890-A4A1-DFF8B611885A}"/>
              </a:ext>
            </a:extLst>
          </p:cNvPr>
          <p:cNvSpPr txBox="1"/>
          <p:nvPr/>
        </p:nvSpPr>
        <p:spPr>
          <a:xfrm>
            <a:off x="1976876" y="932257"/>
            <a:ext cx="7553884" cy="461665"/>
          </a:xfrm>
          <a:prstGeom prst="rect">
            <a:avLst/>
          </a:prstGeom>
          <a:noFill/>
        </p:spPr>
        <p:txBody>
          <a:bodyPr wrap="square" rtlCol="0">
            <a:spAutoFit/>
          </a:bodyPr>
          <a:lstStyle/>
          <a:p>
            <a:pPr algn="ctr"/>
            <a:r>
              <a:rPr lang="en-US" sz="1200" dirty="0">
                <a:latin typeface="Arial"/>
                <a:cs typeface="Arial"/>
              </a:rPr>
              <a:t>Figure 4: Lunar Assets for VR Assessments (LAVA) VR Tool, with Sun/Earth set up at specific azimuth and altitude defined by SPICE ephemeris for a date and location (lighting not included in models)</a:t>
            </a:r>
          </a:p>
        </p:txBody>
      </p:sp>
      <p:pic>
        <p:nvPicPr>
          <p:cNvPr id="9" name="Picture 8">
            <a:extLst>
              <a:ext uri="{FF2B5EF4-FFF2-40B4-BE49-F238E27FC236}">
                <a16:creationId xmlns:a16="http://schemas.microsoft.com/office/drawing/2014/main" id="{360C9725-3FF4-4FE0-A7CB-1860213865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52369" y="1480220"/>
            <a:ext cx="7802898" cy="4394426"/>
          </a:xfrm>
          <a:prstGeom prst="rect">
            <a:avLst/>
          </a:prstGeom>
          <a:noFill/>
          <a:ln>
            <a:noFill/>
          </a:ln>
        </p:spPr>
      </p:pic>
    </p:spTree>
    <p:extLst>
      <p:ext uri="{BB962C8B-B14F-4D97-AF65-F5344CB8AC3E}">
        <p14:creationId xmlns:p14="http://schemas.microsoft.com/office/powerpoint/2010/main" val="237850270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0873-5CA7-4361-9806-3E1C9EDE0686}"/>
              </a:ext>
            </a:extLst>
          </p:cNvPr>
          <p:cNvSpPr>
            <a:spLocks noGrp="1"/>
          </p:cNvSpPr>
          <p:nvPr>
            <p:ph type="title"/>
          </p:nvPr>
        </p:nvSpPr>
        <p:spPr/>
        <p:txBody>
          <a:bodyPr/>
          <a:lstStyle/>
          <a:p>
            <a:r>
              <a:rPr lang="en-US" dirty="0"/>
              <a:t>Initial Validation</a:t>
            </a:r>
          </a:p>
        </p:txBody>
      </p:sp>
      <p:sp>
        <p:nvSpPr>
          <p:cNvPr id="3" name="Content Placeholder 2">
            <a:extLst>
              <a:ext uri="{FF2B5EF4-FFF2-40B4-BE49-F238E27FC236}">
                <a16:creationId xmlns:a16="http://schemas.microsoft.com/office/drawing/2014/main" id="{6C5FEECA-4C05-4A87-B1B8-FE9BB5C5803F}"/>
              </a:ext>
            </a:extLst>
          </p:cNvPr>
          <p:cNvSpPr>
            <a:spLocks noGrp="1"/>
          </p:cNvSpPr>
          <p:nvPr>
            <p:ph idx="1"/>
          </p:nvPr>
        </p:nvSpPr>
        <p:spPr>
          <a:xfrm>
            <a:off x="609600" y="994159"/>
            <a:ext cx="10972800" cy="5122863"/>
          </a:xfrm>
        </p:spPr>
        <p:txBody>
          <a:bodyPr/>
          <a:lstStyle/>
          <a:p>
            <a:r>
              <a:rPr lang="en-US" sz="2800" dirty="0"/>
              <a:t>84 South Model Validation Process</a:t>
            </a:r>
          </a:p>
          <a:p>
            <a:pPr lvl="1"/>
            <a:r>
              <a:rPr lang="en-US" sz="2000" dirty="0"/>
              <a:t>Validation of the terrain model and DEM data processing</a:t>
            </a:r>
          </a:p>
          <a:p>
            <a:pPr lvl="2"/>
            <a:r>
              <a:rPr lang="en-US" sz="2000" dirty="0"/>
              <a:t> Compare virtual model generated images to LROC images (See following pages)</a:t>
            </a:r>
          </a:p>
          <a:p>
            <a:pPr lvl="2"/>
            <a:r>
              <a:rPr lang="en-US" sz="2000" dirty="0"/>
              <a:t> Compare LLA/XYZ trigonometry math referenced back to Digital Elevation Map (DEM) vertices (See following pages)</a:t>
            </a:r>
          </a:p>
          <a:p>
            <a:pPr lvl="1"/>
            <a:r>
              <a:rPr lang="en-US" sz="2000" dirty="0"/>
              <a:t>Release IEEE conference validation paper and 84S Model Description and Validation Document (this document)</a:t>
            </a:r>
          </a:p>
          <a:p>
            <a:pPr lvl="2"/>
            <a:r>
              <a:rPr lang="en-US" sz="2000" dirty="0"/>
              <a:t> Will be included with model package</a:t>
            </a:r>
          </a:p>
          <a:p>
            <a:pPr lvl="1"/>
            <a:r>
              <a:rPr lang="en-US" sz="2000" dirty="0"/>
              <a:t>Release a NASA-STD-7009 Credibility and Appropriate Use document</a:t>
            </a:r>
          </a:p>
          <a:p>
            <a:pPr lvl="2"/>
            <a:r>
              <a:rPr lang="en-US" sz="2000" dirty="0"/>
              <a:t> Will be included in model package and will describe model/tool fidelity, validation limitations, risks and accredited use</a:t>
            </a:r>
          </a:p>
          <a:p>
            <a:pPr lvl="1"/>
            <a:r>
              <a:rPr lang="en-US" sz="2000" dirty="0"/>
              <a:t>Further validation is planned with JSC’s </a:t>
            </a:r>
            <a:r>
              <a:rPr lang="en-US" sz="2000" dirty="0" err="1"/>
              <a:t>Astromaterials</a:t>
            </a:r>
            <a:r>
              <a:rPr lang="en-US" sz="2000" dirty="0"/>
              <a:t> Research and Exploration Science (ARES) Division (XI)</a:t>
            </a:r>
          </a:p>
        </p:txBody>
      </p:sp>
    </p:spTree>
    <p:extLst>
      <p:ext uri="{BB962C8B-B14F-4D97-AF65-F5344CB8AC3E}">
        <p14:creationId xmlns:p14="http://schemas.microsoft.com/office/powerpoint/2010/main" val="3792647809"/>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0873-5CA7-4361-9806-3E1C9EDE0686}"/>
              </a:ext>
            </a:extLst>
          </p:cNvPr>
          <p:cNvSpPr>
            <a:spLocks noGrp="1"/>
          </p:cNvSpPr>
          <p:nvPr>
            <p:ph type="title"/>
          </p:nvPr>
        </p:nvSpPr>
        <p:spPr/>
        <p:txBody>
          <a:bodyPr/>
          <a:lstStyle/>
          <a:p>
            <a:r>
              <a:rPr lang="en-US" dirty="0"/>
              <a:t>Validation – Virtual Images Compared to LROC</a:t>
            </a:r>
          </a:p>
        </p:txBody>
      </p:sp>
      <p:pic>
        <p:nvPicPr>
          <p:cNvPr id="9" name="Picture 8">
            <a:extLst>
              <a:ext uri="{FF2B5EF4-FFF2-40B4-BE49-F238E27FC236}">
                <a16:creationId xmlns:a16="http://schemas.microsoft.com/office/drawing/2014/main" id="{04F29E98-2F3C-437E-82C0-031A3F4A9C1C}"/>
              </a:ext>
            </a:extLst>
          </p:cNvPr>
          <p:cNvPicPr>
            <a:picLocks noChangeAspect="1"/>
          </p:cNvPicPr>
          <p:nvPr/>
        </p:nvPicPr>
        <p:blipFill>
          <a:blip r:embed="rId2"/>
          <a:stretch>
            <a:fillRect/>
          </a:stretch>
        </p:blipFill>
        <p:spPr>
          <a:xfrm>
            <a:off x="6041471" y="1510060"/>
            <a:ext cx="5854868" cy="1256284"/>
          </a:xfrm>
          <a:prstGeom prst="rect">
            <a:avLst/>
          </a:prstGeom>
        </p:spPr>
      </p:pic>
      <p:pic>
        <p:nvPicPr>
          <p:cNvPr id="10" name="Content Placeholder 4">
            <a:extLst>
              <a:ext uri="{FF2B5EF4-FFF2-40B4-BE49-F238E27FC236}">
                <a16:creationId xmlns:a16="http://schemas.microsoft.com/office/drawing/2014/main" id="{55978223-214E-4791-A66A-5DA95ABD4D89}"/>
              </a:ext>
            </a:extLst>
          </p:cNvPr>
          <p:cNvPicPr/>
          <p:nvPr/>
        </p:nvPicPr>
        <p:blipFill>
          <a:blip r:embed="rId3"/>
          <a:srcRect l="6650" t="25738" r="8666" b="28842"/>
          <a:stretch/>
        </p:blipFill>
        <p:spPr>
          <a:xfrm>
            <a:off x="295660" y="1507982"/>
            <a:ext cx="5631897" cy="1256284"/>
          </a:xfrm>
          <a:prstGeom prst="rect">
            <a:avLst/>
          </a:prstGeom>
          <a:ln>
            <a:noFill/>
          </a:ln>
        </p:spPr>
      </p:pic>
      <p:sp>
        <p:nvSpPr>
          <p:cNvPr id="11" name="TextBox 10">
            <a:extLst>
              <a:ext uri="{FF2B5EF4-FFF2-40B4-BE49-F238E27FC236}">
                <a16:creationId xmlns:a16="http://schemas.microsoft.com/office/drawing/2014/main" id="{5BAA65C1-40B1-4B30-989F-90B493C5352E}"/>
              </a:ext>
            </a:extLst>
          </p:cNvPr>
          <p:cNvSpPr txBox="1"/>
          <p:nvPr/>
        </p:nvSpPr>
        <p:spPr>
          <a:xfrm>
            <a:off x="5818341" y="900964"/>
            <a:ext cx="6574907" cy="584775"/>
          </a:xfrm>
          <a:prstGeom prst="rect">
            <a:avLst/>
          </a:prstGeom>
          <a:noFill/>
        </p:spPr>
        <p:txBody>
          <a:bodyPr wrap="square" rtlCol="0">
            <a:spAutoFit/>
          </a:bodyPr>
          <a:lstStyle/>
          <a:p>
            <a:pPr algn="ctr"/>
            <a:r>
              <a:rPr lang="en-US" sz="1600" b="1" dirty="0">
                <a:latin typeface="Arial"/>
                <a:cs typeface="Arial"/>
              </a:rPr>
              <a:t>84 South Models Rendered in Unreal Game Engine with</a:t>
            </a:r>
          </a:p>
          <a:p>
            <a:pPr algn="ctr"/>
            <a:r>
              <a:rPr lang="en-US" sz="1600" b="1" dirty="0">
                <a:latin typeface="Arial"/>
                <a:cs typeface="Arial"/>
              </a:rPr>
              <a:t>Matching Camera &amp; Sun Light Source for Comparisons</a:t>
            </a:r>
          </a:p>
        </p:txBody>
      </p:sp>
      <p:sp>
        <p:nvSpPr>
          <p:cNvPr id="12" name="TextBox 11">
            <a:extLst>
              <a:ext uri="{FF2B5EF4-FFF2-40B4-BE49-F238E27FC236}">
                <a16:creationId xmlns:a16="http://schemas.microsoft.com/office/drawing/2014/main" id="{60A5E19D-EB73-4C2B-A479-47652E9BD41C}"/>
              </a:ext>
            </a:extLst>
          </p:cNvPr>
          <p:cNvSpPr txBox="1"/>
          <p:nvPr/>
        </p:nvSpPr>
        <p:spPr>
          <a:xfrm>
            <a:off x="2222482" y="826170"/>
            <a:ext cx="1529586" cy="338554"/>
          </a:xfrm>
          <a:prstGeom prst="rect">
            <a:avLst/>
          </a:prstGeom>
          <a:noFill/>
        </p:spPr>
        <p:txBody>
          <a:bodyPr wrap="none" rtlCol="0">
            <a:spAutoFit/>
          </a:bodyPr>
          <a:lstStyle/>
          <a:p>
            <a:r>
              <a:rPr lang="en-US" sz="1600" b="1" dirty="0">
                <a:latin typeface="Arial"/>
                <a:cs typeface="Arial"/>
              </a:rPr>
              <a:t>LROC Images</a:t>
            </a:r>
          </a:p>
        </p:txBody>
      </p:sp>
      <p:pic>
        <p:nvPicPr>
          <p:cNvPr id="20" name="Picture 9">
            <a:extLst>
              <a:ext uri="{FF2B5EF4-FFF2-40B4-BE49-F238E27FC236}">
                <a16:creationId xmlns:a16="http://schemas.microsoft.com/office/drawing/2014/main" id="{AAFECBD8-B7B0-4A42-A2CA-40946009ABDA}"/>
              </a:ext>
            </a:extLst>
          </p:cNvPr>
          <p:cNvPicPr/>
          <p:nvPr/>
        </p:nvPicPr>
        <p:blipFill rotWithShape="1">
          <a:blip r:embed="rId4"/>
          <a:srcRect l="2042" t="30592" b="19047"/>
          <a:stretch/>
        </p:blipFill>
        <p:spPr>
          <a:xfrm>
            <a:off x="3074404" y="3221253"/>
            <a:ext cx="2853153" cy="1777770"/>
          </a:xfrm>
          <a:prstGeom prst="rect">
            <a:avLst/>
          </a:prstGeom>
          <a:ln>
            <a:noFill/>
          </a:ln>
        </p:spPr>
      </p:pic>
      <p:pic>
        <p:nvPicPr>
          <p:cNvPr id="22" name="Picture 21">
            <a:extLst>
              <a:ext uri="{FF2B5EF4-FFF2-40B4-BE49-F238E27FC236}">
                <a16:creationId xmlns:a16="http://schemas.microsoft.com/office/drawing/2014/main" id="{3433E3A7-6697-41DC-9040-1B33E764B14E}"/>
              </a:ext>
            </a:extLst>
          </p:cNvPr>
          <p:cNvPicPr>
            <a:picLocks noChangeAspect="1"/>
          </p:cNvPicPr>
          <p:nvPr/>
        </p:nvPicPr>
        <p:blipFill>
          <a:blip r:embed="rId5"/>
          <a:stretch>
            <a:fillRect/>
          </a:stretch>
        </p:blipFill>
        <p:spPr>
          <a:xfrm>
            <a:off x="6049493" y="3230159"/>
            <a:ext cx="2919412" cy="1777988"/>
          </a:xfrm>
          <a:prstGeom prst="rect">
            <a:avLst/>
          </a:prstGeom>
        </p:spPr>
      </p:pic>
      <p:pic>
        <p:nvPicPr>
          <p:cNvPr id="24" name="Picture 23" descr="A black and white image of the moon&#10;&#10;Description automatically generated with low confidence">
            <a:extLst>
              <a:ext uri="{FF2B5EF4-FFF2-40B4-BE49-F238E27FC236}">
                <a16:creationId xmlns:a16="http://schemas.microsoft.com/office/drawing/2014/main" id="{7065598F-4226-419F-859C-BC67D2842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471" y="5353058"/>
            <a:ext cx="2306001" cy="1453030"/>
          </a:xfrm>
          <a:prstGeom prst="rect">
            <a:avLst/>
          </a:prstGeom>
        </p:spPr>
      </p:pic>
      <p:pic>
        <p:nvPicPr>
          <p:cNvPr id="26" name="Picture 25">
            <a:extLst>
              <a:ext uri="{FF2B5EF4-FFF2-40B4-BE49-F238E27FC236}">
                <a16:creationId xmlns:a16="http://schemas.microsoft.com/office/drawing/2014/main" id="{C687EE4C-591C-40C1-9840-4E0A8F6F692E}"/>
              </a:ext>
            </a:extLst>
          </p:cNvPr>
          <p:cNvPicPr>
            <a:picLocks noChangeAspect="1"/>
          </p:cNvPicPr>
          <p:nvPr/>
        </p:nvPicPr>
        <p:blipFill>
          <a:blip r:embed="rId7"/>
          <a:stretch>
            <a:fillRect/>
          </a:stretch>
        </p:blipFill>
        <p:spPr>
          <a:xfrm>
            <a:off x="3618730" y="5363542"/>
            <a:ext cx="2308827" cy="1442546"/>
          </a:xfrm>
          <a:prstGeom prst="rect">
            <a:avLst/>
          </a:prstGeom>
        </p:spPr>
      </p:pic>
      <p:sp>
        <p:nvSpPr>
          <p:cNvPr id="27" name="TextBox 26">
            <a:extLst>
              <a:ext uri="{FF2B5EF4-FFF2-40B4-BE49-F238E27FC236}">
                <a16:creationId xmlns:a16="http://schemas.microsoft.com/office/drawing/2014/main" id="{B99E5E32-2499-49DD-88F3-E06D0ECC4E5C}"/>
              </a:ext>
            </a:extLst>
          </p:cNvPr>
          <p:cNvSpPr txBox="1"/>
          <p:nvPr/>
        </p:nvSpPr>
        <p:spPr>
          <a:xfrm>
            <a:off x="1899531" y="2830525"/>
            <a:ext cx="3705074" cy="553998"/>
          </a:xfrm>
          <a:prstGeom prst="rect">
            <a:avLst/>
          </a:prstGeom>
          <a:noFill/>
        </p:spPr>
        <p:txBody>
          <a:bodyPr wrap="square" rtlCol="0">
            <a:spAutoFit/>
          </a:bodyPr>
          <a:lstStyle/>
          <a:p>
            <a:r>
              <a:rPr lang="en-US" sz="1000" b="0" i="0" u="none" strike="noStrike" baseline="0" dirty="0">
                <a:solidFill>
                  <a:srgbClr val="000000"/>
                </a:solidFill>
                <a:latin typeface="Times New Roman" panose="02020603050405020304" pitchFamily="18" charset="0"/>
              </a:rPr>
              <a:t>Figure 6: NAC M1224655261, was captured on 2016-08-01 T1:46:34 UTC and features a low sun elevation of 0.86° and solar azimuth of -152.83°. </a:t>
            </a:r>
            <a:endParaRPr lang="en-US" sz="1000" dirty="0">
              <a:latin typeface="Arial"/>
              <a:cs typeface="Arial"/>
            </a:endParaRPr>
          </a:p>
        </p:txBody>
      </p:sp>
      <p:sp>
        <p:nvSpPr>
          <p:cNvPr id="28" name="TextBox 27">
            <a:extLst>
              <a:ext uri="{FF2B5EF4-FFF2-40B4-BE49-F238E27FC236}">
                <a16:creationId xmlns:a16="http://schemas.microsoft.com/office/drawing/2014/main" id="{C1575AB4-752F-49E3-9032-F136B98E6990}"/>
              </a:ext>
            </a:extLst>
          </p:cNvPr>
          <p:cNvSpPr txBox="1"/>
          <p:nvPr/>
        </p:nvSpPr>
        <p:spPr>
          <a:xfrm>
            <a:off x="222149" y="1114641"/>
            <a:ext cx="5927554" cy="400110"/>
          </a:xfrm>
          <a:prstGeom prst="rect">
            <a:avLst/>
          </a:prstGeom>
          <a:noFill/>
        </p:spPr>
        <p:txBody>
          <a:bodyPr wrap="square" rtlCol="0">
            <a:spAutoFit/>
          </a:bodyPr>
          <a:lstStyle/>
          <a:p>
            <a:r>
              <a:rPr lang="en-US" sz="1000" b="0" i="0" u="none" strike="noStrike" baseline="0" dirty="0">
                <a:solidFill>
                  <a:srgbClr val="000000"/>
                </a:solidFill>
                <a:latin typeface="Times New Roman" panose="02020603050405020304" pitchFamily="18" charset="0"/>
              </a:rPr>
              <a:t>Figure 5: NAC M1195011983, was captured on 2015-08-23 T 23:31:55 UTC and displays an illuminated view of Shackleton crater. The solar azimuth and elevation shown in this image are 68.97° and 0.84°, respectively. </a:t>
            </a:r>
            <a:endParaRPr lang="en-US" sz="1000" dirty="0">
              <a:latin typeface="Arial"/>
              <a:cs typeface="Arial"/>
            </a:endParaRPr>
          </a:p>
        </p:txBody>
      </p:sp>
      <p:sp>
        <p:nvSpPr>
          <p:cNvPr id="29" name="TextBox 28">
            <a:extLst>
              <a:ext uri="{FF2B5EF4-FFF2-40B4-BE49-F238E27FC236}">
                <a16:creationId xmlns:a16="http://schemas.microsoft.com/office/drawing/2014/main" id="{03CA412A-F742-4C64-A020-FF2323BCFA0B}"/>
              </a:ext>
            </a:extLst>
          </p:cNvPr>
          <p:cNvSpPr txBox="1"/>
          <p:nvPr/>
        </p:nvSpPr>
        <p:spPr>
          <a:xfrm>
            <a:off x="2222482" y="4999023"/>
            <a:ext cx="3942337" cy="553998"/>
          </a:xfrm>
          <a:prstGeom prst="rect">
            <a:avLst/>
          </a:prstGeom>
          <a:noFill/>
        </p:spPr>
        <p:txBody>
          <a:bodyPr wrap="square" rtlCol="0">
            <a:spAutoFit/>
          </a:bodyPr>
          <a:lstStyle/>
          <a:p>
            <a:r>
              <a:rPr lang="en-US" sz="1000" b="0" i="0" u="none" strike="noStrike" baseline="0" dirty="0">
                <a:solidFill>
                  <a:srgbClr val="000000"/>
                </a:solidFill>
                <a:latin typeface="Times New Roman" panose="02020603050405020304" pitchFamily="18" charset="0"/>
              </a:rPr>
              <a:t>Figure 7: NAC M103870068RE, “Connecting Ridge”, was captured on 2009-8-2 T 16:33:20 UTC with a solar azimuth and elevation of 38.75° and -0.23°, respectively. </a:t>
            </a:r>
            <a:endParaRPr lang="en-US" sz="1000" dirty="0">
              <a:latin typeface="Arial"/>
              <a:cs typeface="Arial"/>
            </a:endParaRPr>
          </a:p>
        </p:txBody>
      </p:sp>
    </p:spTree>
    <p:extLst>
      <p:ext uri="{BB962C8B-B14F-4D97-AF65-F5344CB8AC3E}">
        <p14:creationId xmlns:p14="http://schemas.microsoft.com/office/powerpoint/2010/main" val="198401326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0873-5CA7-4361-9806-3E1C9EDE0686}"/>
              </a:ext>
            </a:extLst>
          </p:cNvPr>
          <p:cNvSpPr>
            <a:spLocks noGrp="1"/>
          </p:cNvSpPr>
          <p:nvPr>
            <p:ph type="title"/>
          </p:nvPr>
        </p:nvSpPr>
        <p:spPr/>
        <p:txBody>
          <a:bodyPr/>
          <a:lstStyle/>
          <a:p>
            <a:r>
              <a:rPr lang="en-US" dirty="0"/>
              <a:t>Validation of GDAL/Blender DEM Processing</a:t>
            </a:r>
          </a:p>
        </p:txBody>
      </p:sp>
      <p:pic>
        <p:nvPicPr>
          <p:cNvPr id="7" name="Picture 6" descr="Diagram, pie chart&#10;&#10;Description automatically generated">
            <a:extLst>
              <a:ext uri="{FF2B5EF4-FFF2-40B4-BE49-F238E27FC236}">
                <a16:creationId xmlns:a16="http://schemas.microsoft.com/office/drawing/2014/main" id="{1B70F3F4-E7F4-4572-B933-4DA5FA63B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63" y="1265546"/>
            <a:ext cx="9849853" cy="5540542"/>
          </a:xfrm>
          <a:prstGeom prst="rect">
            <a:avLst/>
          </a:prstGeom>
        </p:spPr>
      </p:pic>
      <p:sp>
        <p:nvSpPr>
          <p:cNvPr id="8" name="TextBox 7">
            <a:extLst>
              <a:ext uri="{FF2B5EF4-FFF2-40B4-BE49-F238E27FC236}">
                <a16:creationId xmlns:a16="http://schemas.microsoft.com/office/drawing/2014/main" id="{3C3D41C5-2482-47F9-8975-9D5C19FB4BB2}"/>
              </a:ext>
            </a:extLst>
          </p:cNvPr>
          <p:cNvSpPr txBox="1"/>
          <p:nvPr/>
        </p:nvSpPr>
        <p:spPr>
          <a:xfrm>
            <a:off x="715360" y="865436"/>
            <a:ext cx="10361619" cy="369332"/>
          </a:xfrm>
          <a:prstGeom prst="rect">
            <a:avLst/>
          </a:prstGeom>
          <a:noFill/>
        </p:spPr>
        <p:txBody>
          <a:bodyPr wrap="none" rtlCol="0">
            <a:spAutoFit/>
          </a:bodyPr>
          <a:lstStyle/>
          <a:p>
            <a:r>
              <a:rPr lang="en-US" dirty="0"/>
              <a:t>Figure 8: Comparison of LLA/XYZ trigonometry math referenced back to Digital Elevation Map (DEM) vertices</a:t>
            </a:r>
            <a:endParaRPr lang="en-US" dirty="0">
              <a:latin typeface="Arial"/>
              <a:cs typeface="Arial"/>
            </a:endParaRPr>
          </a:p>
        </p:txBody>
      </p:sp>
    </p:spTree>
    <p:extLst>
      <p:ext uri="{BB962C8B-B14F-4D97-AF65-F5344CB8AC3E}">
        <p14:creationId xmlns:p14="http://schemas.microsoft.com/office/powerpoint/2010/main" val="3375131107"/>
      </p:ext>
    </p:extLst>
  </p:cSld>
  <p:clrMapOvr>
    <a:masterClrMapping/>
  </p:clrMapOvr>
  <p:transition advClick="0"/>
</p:sld>
</file>

<file path=ppt/theme/theme1.xml><?xml version="1.0" encoding="utf-8"?>
<a:theme xmlns:a="http://schemas.openxmlformats.org/drawingml/2006/main" name="4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49BE6A31494A4A8619DF528144AE7D" ma:contentTypeVersion="2" ma:contentTypeDescription="Create a new document." ma:contentTypeScope="" ma:versionID="016cc5b94bcca059f3b1e5880a42de51">
  <xsd:schema xmlns:xsd="http://www.w3.org/2001/XMLSchema" xmlns:xs="http://www.w3.org/2001/XMLSchema" xmlns:p="http://schemas.microsoft.com/office/2006/metadata/properties" xmlns:ns2="ab13bc5f-17c1-4377-b024-fea15d3daf90" targetNamespace="http://schemas.microsoft.com/office/2006/metadata/properties" ma:root="true" ma:fieldsID="55ff7a6436b3db1102113c54995adfc6" ns2:_="">
    <xsd:import namespace="ab13bc5f-17c1-4377-b024-fea15d3daf9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3bc5f-17c1-4377-b024-fea15d3daf9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A7D1F9-275A-4B28-83C3-5F45D2BACE79}">
  <ds:schemaRefs>
    <ds:schemaRef ds:uri="http://schemas.microsoft.com/sharepoint/v3/contenttype/forms"/>
  </ds:schemaRefs>
</ds:datastoreItem>
</file>

<file path=customXml/itemProps2.xml><?xml version="1.0" encoding="utf-8"?>
<ds:datastoreItem xmlns:ds="http://schemas.openxmlformats.org/officeDocument/2006/customXml" ds:itemID="{799B9DD2-446D-4CFD-A3F7-CE7EB8CD5EB0}">
  <ds:schemaRefs>
    <ds:schemaRef ds:uri="http://purl.org/dc/elements/1.1/"/>
    <ds:schemaRef ds:uri="http://www.w3.org/XML/1998/namespace"/>
    <ds:schemaRef ds:uri="http://purl.org/dc/term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ab13bc5f-17c1-4377-b024-fea15d3daf90"/>
  </ds:schemaRefs>
</ds:datastoreItem>
</file>

<file path=customXml/itemProps3.xml><?xml version="1.0" encoding="utf-8"?>
<ds:datastoreItem xmlns:ds="http://schemas.openxmlformats.org/officeDocument/2006/customXml" ds:itemID="{F20D6279-E269-47B8-A71F-040DD57BA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13bc5f-17c1-4377-b024-fea15d3daf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6055</TotalTime>
  <Words>843</Words>
  <Application>Microsoft Office PowerPoint</Application>
  <PresentationFormat>Widescreen</PresentationFormat>
  <Paragraphs>67</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Courier New</vt:lpstr>
      <vt:lpstr>Helvetica Neue</vt:lpstr>
      <vt:lpstr>Times New Roman</vt:lpstr>
      <vt:lpstr>Wingdings</vt:lpstr>
      <vt:lpstr>4_ExplorationScenario-Updated</vt:lpstr>
      <vt:lpstr>November 2022 eddie J. Paddock eddie.paddock@nasa.gov 832-628-9671  </vt:lpstr>
      <vt:lpstr>Background and Project Description</vt:lpstr>
      <vt:lpstr>Artemis Landing Regions of Interest for 87S and 84S</vt:lpstr>
      <vt:lpstr>87S and 84S Models (Phase 1 &amp; 2)</vt:lpstr>
      <vt:lpstr>84S Exported Models (Phase 3)</vt:lpstr>
      <vt:lpstr>Initial Validation</vt:lpstr>
      <vt:lpstr>Validation – Virtual Images Compared to LROC</vt:lpstr>
      <vt:lpstr>Validation of GDAL/Blender DEM Processing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2022</dc:title>
  <dc:creator>Feng, Christopher (JSC-DT111)</dc:creator>
  <cp:lastModifiedBy>Eddie</cp:lastModifiedBy>
  <cp:revision>65</cp:revision>
  <dcterms:created xsi:type="dcterms:W3CDTF">2022-10-31T19:49:27Z</dcterms:created>
  <dcterms:modified xsi:type="dcterms:W3CDTF">2022-11-08T20:26:09Z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0x0101003649BE6A31494A4A8619DF528144AE7D</vt:lpwstr>
  </property>
</Properties>
</file>