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10"/>
  </p:notesMasterIdLst>
  <p:sldIdLst>
    <p:sldId id="256" r:id="rId3"/>
    <p:sldId id="1798" r:id="rId4"/>
    <p:sldId id="257" r:id="rId5"/>
    <p:sldId id="1799" r:id="rId6"/>
    <p:sldId id="1801" r:id="rId7"/>
    <p:sldId id="1800" r:id="rId8"/>
    <p:sldId id="17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A9100-8F50-5EE8-3877-266A93BA90D9}" name="Gasch, Matthew J. (ARC-TSM)" initials="GMJ(T" userId="S::mgasch@ndc.nasa.gov::dabd78cf-68fe-4ff6-8f68-4f618d893af8" providerId="AD"/>
  <p188:author id="{A80FAAB3-91D0-E07B-31F8-5066D9C8F723}" name="Ellerby, Donald T. (ARC-TSS)" initials="EDT(T" userId="S::dellerby@ndc.nasa.gov::ff6b1639-51bc-449e-9443-292f8c7895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76D6FF"/>
    <a:srgbClr val="73FEFF"/>
    <a:srgbClr val="D883FF"/>
    <a:srgbClr val="F8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7"/>
    <p:restoredTop sz="96190"/>
  </p:normalViewPr>
  <p:slideViewPr>
    <p:cSldViewPr snapToGrid="0">
      <p:cViewPr varScale="1">
        <p:scale>
          <a:sx n="119" d="100"/>
          <a:sy n="119"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310D0-707B-3841-9043-874EFEA5FD82}" type="datetimeFigureOut">
              <a:rPr lang="en-US" smtClean="0"/>
              <a:t>11/9/22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B092F-0553-B44A-85A8-7151D7A778B9}" type="slidenum">
              <a:rPr lang="en-US" smtClean="0"/>
              <a:t>‹#›</a:t>
            </a:fld>
            <a:endParaRPr lang="en-US" dirty="0"/>
          </a:p>
        </p:txBody>
      </p:sp>
    </p:spTree>
    <p:extLst>
      <p:ext uri="{BB962C8B-B14F-4D97-AF65-F5344CB8AC3E}">
        <p14:creationId xmlns:p14="http://schemas.microsoft.com/office/powerpoint/2010/main" val="61169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an interesting question about what the risk is to TPS manufacturing.  I know its too late for this presentation but it would be useful to develop a 5 x 5 risk matrix for TPS atrophy.  I think the risk to 3D weaving is likely relatively low.  Both BRM and TEAM now have industry unique looms that they are unlikely to get rid of.  The risk may more be that some DoD or other customer comes in and wants to use the loom, making it less accessible when NASA needs it.  The larger risks maybe blended yarn sustainability, and this one is hard to characterize.  Schappe has been around awhile and has some pretty unique capabilities so the likelihood of it going away feels pretty low (although the consequence is pretty high).  Given FMIs shift to C/C work for DoD, infusion and </a:t>
            </a:r>
            <a:r>
              <a:rPr lang="en-US" dirty="0" err="1"/>
              <a:t>fiberform</a:t>
            </a:r>
            <a:r>
              <a:rPr lang="en-US" dirty="0"/>
              <a:t> sustainability maybe more of an issue.  </a:t>
            </a:r>
          </a:p>
        </p:txBody>
      </p:sp>
      <p:sp>
        <p:nvSpPr>
          <p:cNvPr id="4" name="Slide Number Placeholder 3"/>
          <p:cNvSpPr>
            <a:spLocks noGrp="1"/>
          </p:cNvSpPr>
          <p:nvPr>
            <p:ph type="sldNum" sz="quarter" idx="5"/>
          </p:nvPr>
        </p:nvSpPr>
        <p:spPr/>
        <p:txBody>
          <a:bodyPr/>
          <a:lstStyle/>
          <a:p>
            <a:fld id="{384B092F-0553-B44A-85A8-7151D7A778B9}" type="slidenum">
              <a:rPr lang="en-US" smtClean="0"/>
              <a:t>4</a:t>
            </a:fld>
            <a:endParaRPr lang="en-US" dirty="0"/>
          </a:p>
        </p:txBody>
      </p:sp>
    </p:spTree>
    <p:extLst>
      <p:ext uri="{BB962C8B-B14F-4D97-AF65-F5344CB8AC3E}">
        <p14:creationId xmlns:p14="http://schemas.microsoft.com/office/powerpoint/2010/main" val="356334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In 2 min here is what I would suggest highlighting:</a:t>
            </a:r>
          </a:p>
          <a:p>
            <a:endParaRPr lang="en-US" dirty="0"/>
          </a:p>
          <a:p>
            <a:pPr marL="228600" indent="-228600">
              <a:buFont typeface="+mj-lt"/>
              <a:buAutoNum type="arabicPeriod"/>
            </a:pPr>
            <a:r>
              <a:rPr lang="en-US" dirty="0"/>
              <a:t>A more efficient TPS compared to HEEET – Dual Layer – Can enable Ice-Giant Aerocapture mission and Saturn Probe missions, with a much more efficient TPS can consider higher latitude or heading orientation different that pro-grade equatorial for better science.</a:t>
            </a:r>
          </a:p>
          <a:p>
            <a:pPr marL="228600" indent="-228600">
              <a:buFont typeface="+mj-lt"/>
              <a:buAutoNum type="arabicPeriod"/>
            </a:pPr>
            <a:r>
              <a:rPr lang="en-US" dirty="0"/>
              <a:t>HEEET single layer as well as Conformal PICA are much more efficient derivatives.  So, the completion of their development is much simpler and low cost.</a:t>
            </a:r>
          </a:p>
          <a:p>
            <a:pPr marL="228600" indent="-228600">
              <a:buFont typeface="+mj-lt"/>
              <a:buAutoNum type="arabicPeriod"/>
            </a:pPr>
            <a:r>
              <a:rPr lang="en-US" dirty="0"/>
              <a:t>The overall mass fraction benefit makes these developments very attractive and hence we seek OPAG”s support and advocacy    </a:t>
            </a:r>
          </a:p>
          <a:p>
            <a:endParaRPr lang="en-US" dirty="0"/>
          </a:p>
        </p:txBody>
      </p:sp>
      <p:sp>
        <p:nvSpPr>
          <p:cNvPr id="4" name="Slide Number Placeholder 3"/>
          <p:cNvSpPr>
            <a:spLocks noGrp="1"/>
          </p:cNvSpPr>
          <p:nvPr>
            <p:ph type="sldNum" sz="quarter" idx="5"/>
          </p:nvPr>
        </p:nvSpPr>
        <p:spPr/>
        <p:txBody>
          <a:bodyPr/>
          <a:lstStyle/>
          <a:p>
            <a:fld id="{2D2C6D85-B1D2-4026-BA11-30D809339651}" type="slidenum">
              <a:rPr lang="en-US" smtClean="0"/>
              <a:t>7</a:t>
            </a:fld>
            <a:endParaRPr lang="en-US" dirty="0"/>
          </a:p>
        </p:txBody>
      </p:sp>
    </p:spTree>
    <p:extLst>
      <p:ext uri="{BB962C8B-B14F-4D97-AF65-F5344CB8AC3E}">
        <p14:creationId xmlns:p14="http://schemas.microsoft.com/office/powerpoint/2010/main" val="375296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4DA3-9FF8-3B47-A36E-4068A569383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4FFE49-A6AA-9F40-8DAD-FE5A6DC7EC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61F6B-8D42-8E46-B798-14C1F339A94E}"/>
              </a:ext>
            </a:extLst>
          </p:cNvPr>
          <p:cNvSpPr>
            <a:spLocks noGrp="1"/>
          </p:cNvSpPr>
          <p:nvPr>
            <p:ph type="dt" sz="half" idx="10"/>
          </p:nvPr>
        </p:nvSpPr>
        <p:spPr/>
        <p:txBody>
          <a:bodyPr/>
          <a:lstStyle/>
          <a:p>
            <a:fld id="{E00D3D1D-6764-3744-B395-051A5D9EA0A1}" type="datetime1">
              <a:rPr lang="en-US" smtClean="0"/>
              <a:t>11/9/22</a:t>
            </a:fld>
            <a:endParaRPr lang="en-US" dirty="0"/>
          </a:p>
        </p:txBody>
      </p:sp>
      <p:sp>
        <p:nvSpPr>
          <p:cNvPr id="5" name="Footer Placeholder 4">
            <a:extLst>
              <a:ext uri="{FF2B5EF4-FFF2-40B4-BE49-F238E27FC236}">
                <a16:creationId xmlns:a16="http://schemas.microsoft.com/office/drawing/2014/main" id="{300EDED9-A829-EB4D-ADC1-2F95AD11F898}"/>
              </a:ext>
            </a:extLst>
          </p:cNvPr>
          <p:cNvSpPr>
            <a:spLocks noGrp="1"/>
          </p:cNvSpPr>
          <p:nvPr>
            <p:ph type="ftr" sz="quarter" idx="11"/>
          </p:nvPr>
        </p:nvSpPr>
        <p:spPr/>
        <p:txBody>
          <a:bodyPr/>
          <a:lstStyle/>
          <a:p>
            <a:r>
              <a:rPr lang="en-US" dirty="0"/>
              <a:t>ethiraj.Venkatapathy-1@nasa.gov</a:t>
            </a:r>
          </a:p>
        </p:txBody>
      </p:sp>
      <p:sp>
        <p:nvSpPr>
          <p:cNvPr id="6" name="Slide Number Placeholder 5">
            <a:extLst>
              <a:ext uri="{FF2B5EF4-FFF2-40B4-BE49-F238E27FC236}">
                <a16:creationId xmlns:a16="http://schemas.microsoft.com/office/drawing/2014/main" id="{0F3FE744-90D3-E847-A4E4-857B99ED63C9}"/>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9598433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C23E-7F44-924A-B7E3-236F3C1EE278}"/>
              </a:ext>
            </a:extLst>
          </p:cNvPr>
          <p:cNvSpPr>
            <a:spLocks noGrp="1"/>
          </p:cNvSpPr>
          <p:nvPr>
            <p:ph type="title"/>
          </p:nvPr>
        </p:nvSpPr>
        <p:spPr>
          <a:xfrm>
            <a:off x="838200" y="365125"/>
            <a:ext cx="10515600" cy="73010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16A7-79A9-EA4B-B32A-74792FEBAA6C}"/>
              </a:ext>
            </a:extLst>
          </p:cNvPr>
          <p:cNvSpPr>
            <a:spLocks noGrp="1"/>
          </p:cNvSpPr>
          <p:nvPr>
            <p:ph type="body" orient="vert" idx="1"/>
          </p:nvPr>
        </p:nvSpPr>
        <p:spPr>
          <a:xfrm>
            <a:off x="838200" y="1274618"/>
            <a:ext cx="10515600" cy="490234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4A520-5BB0-9449-BE0A-63E9E741A187}"/>
              </a:ext>
            </a:extLst>
          </p:cNvPr>
          <p:cNvSpPr>
            <a:spLocks noGrp="1"/>
          </p:cNvSpPr>
          <p:nvPr>
            <p:ph type="dt" sz="half" idx="10"/>
          </p:nvPr>
        </p:nvSpPr>
        <p:spPr/>
        <p:txBody>
          <a:bodyPr/>
          <a:lstStyle/>
          <a:p>
            <a:fld id="{EFE70903-0BDF-024E-8024-D35EED30F496}" type="datetime1">
              <a:rPr lang="en-US" smtClean="0"/>
              <a:t>11/9/22</a:t>
            </a:fld>
            <a:endParaRPr lang="en-US" dirty="0"/>
          </a:p>
        </p:txBody>
      </p:sp>
      <p:sp>
        <p:nvSpPr>
          <p:cNvPr id="5" name="Footer Placeholder 4">
            <a:extLst>
              <a:ext uri="{FF2B5EF4-FFF2-40B4-BE49-F238E27FC236}">
                <a16:creationId xmlns:a16="http://schemas.microsoft.com/office/drawing/2014/main" id="{F8C16B4D-515A-C64B-8F0A-13A6A3B3B60A}"/>
              </a:ext>
            </a:extLst>
          </p:cNvPr>
          <p:cNvSpPr>
            <a:spLocks noGrp="1"/>
          </p:cNvSpPr>
          <p:nvPr>
            <p:ph type="ftr" sz="quarter" idx="11"/>
          </p:nvPr>
        </p:nvSpPr>
        <p:spPr/>
        <p:txBody>
          <a:bodyPr/>
          <a:lstStyle/>
          <a:p>
            <a:r>
              <a:rPr lang="en-US"/>
              <a:t>ethiraj.Venkatapathy-1@nasa.gov</a:t>
            </a:r>
            <a:endParaRPr lang="en-US" dirty="0"/>
          </a:p>
        </p:txBody>
      </p:sp>
      <p:sp>
        <p:nvSpPr>
          <p:cNvPr id="6" name="Slide Number Placeholder 5">
            <a:extLst>
              <a:ext uri="{FF2B5EF4-FFF2-40B4-BE49-F238E27FC236}">
                <a16:creationId xmlns:a16="http://schemas.microsoft.com/office/drawing/2014/main" id="{E8B789B0-49B1-E643-99EB-547BE1172BA1}"/>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336906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7EB49-3AF0-8B43-A6FE-CAC582525E1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FDE3B-3620-0545-882F-101A2DF237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78F4A-0B82-B241-936E-06AFF83FC9DA}"/>
              </a:ext>
            </a:extLst>
          </p:cNvPr>
          <p:cNvSpPr>
            <a:spLocks noGrp="1"/>
          </p:cNvSpPr>
          <p:nvPr>
            <p:ph type="dt" sz="half" idx="10"/>
          </p:nvPr>
        </p:nvSpPr>
        <p:spPr/>
        <p:txBody>
          <a:bodyPr/>
          <a:lstStyle/>
          <a:p>
            <a:fld id="{E11B9E5D-2ACE-7B40-B051-0928CE77990B}" type="datetime1">
              <a:rPr lang="en-US" smtClean="0"/>
              <a:t>11/9/22</a:t>
            </a:fld>
            <a:endParaRPr lang="en-US" dirty="0"/>
          </a:p>
        </p:txBody>
      </p:sp>
      <p:sp>
        <p:nvSpPr>
          <p:cNvPr id="5" name="Footer Placeholder 4">
            <a:extLst>
              <a:ext uri="{FF2B5EF4-FFF2-40B4-BE49-F238E27FC236}">
                <a16:creationId xmlns:a16="http://schemas.microsoft.com/office/drawing/2014/main" id="{5A6139F0-4093-4943-A340-D5C7D8D71430}"/>
              </a:ext>
            </a:extLst>
          </p:cNvPr>
          <p:cNvSpPr>
            <a:spLocks noGrp="1"/>
          </p:cNvSpPr>
          <p:nvPr>
            <p:ph type="ftr" sz="quarter" idx="11"/>
          </p:nvPr>
        </p:nvSpPr>
        <p:spPr/>
        <p:txBody>
          <a:bodyPr/>
          <a:lstStyle/>
          <a:p>
            <a:r>
              <a:rPr lang="en-US"/>
              <a:t>ethiraj.Venkatapathy-1@nasa.gov</a:t>
            </a:r>
            <a:endParaRPr lang="en-US" dirty="0"/>
          </a:p>
        </p:txBody>
      </p:sp>
      <p:sp>
        <p:nvSpPr>
          <p:cNvPr id="6" name="Slide Number Placeholder 5">
            <a:extLst>
              <a:ext uri="{FF2B5EF4-FFF2-40B4-BE49-F238E27FC236}">
                <a16:creationId xmlns:a16="http://schemas.microsoft.com/office/drawing/2014/main" id="{5D2302A7-0251-A246-9D80-156C510CDCC3}"/>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408106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0105"/>
          </a:xfrm>
          <a:prstGeom prst="rect">
            <a:avLst/>
          </a:prstGeom>
        </p:spPr>
        <p:txBody>
          <a:bodyPr/>
          <a:lstStyle/>
          <a:p>
            <a:r>
              <a:rPr lang="en-US" dirty="0"/>
              <a:t>Click to edit Master title style</a:t>
            </a:r>
          </a:p>
        </p:txBody>
      </p:sp>
      <p:sp>
        <p:nvSpPr>
          <p:cNvPr id="4" name="Text Placeholder 2"/>
          <p:cNvSpPr>
            <a:spLocks noGrp="1"/>
          </p:cNvSpPr>
          <p:nvPr>
            <p:ph idx="1"/>
          </p:nvPr>
        </p:nvSpPr>
        <p:spPr>
          <a:xfrm>
            <a:off x="609600" y="1126398"/>
            <a:ext cx="10971389"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729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dirty="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141391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Tree>
    <p:extLst>
      <p:ext uri="{BB962C8B-B14F-4D97-AF65-F5344CB8AC3E}">
        <p14:creationId xmlns:p14="http://schemas.microsoft.com/office/powerpoint/2010/main" val="2379890248"/>
      </p:ext>
    </p:extLst>
  </p:cSld>
  <p:clrMapOvr>
    <a:masterClrMapping/>
  </p:clrMapOvr>
  <p:extLst>
    <p:ext uri="{DCECCB84-F9BA-43D5-87BE-67443E8EF086}">
      <p15:sldGuideLst xmlns:p15="http://schemas.microsoft.com/office/powerpoint/2012/main">
        <p15:guide id="1" orient="horz" pos="816">
          <p15:clr>
            <a:srgbClr val="FBAE40"/>
          </p15:clr>
        </p15:guide>
        <p15:guide id="2" pos="3840">
          <p15:clr>
            <a:srgbClr val="FBAE40"/>
          </p15:clr>
        </p15:guide>
        <p15:guide id="3" pos="67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fld id="{640DD7B5-CD11-0341-9081-894D18F54DE8}" type="datetime1">
              <a:rPr lang="en-US" smtClean="0"/>
              <a:t>11/9/22</a:t>
            </a:fld>
            <a:endParaRPr lang="en-US" dirty="0"/>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r>
              <a:rPr lang="en-US"/>
              <a:t>ethiraj.Venkatapathy-1@nasa.gov</a:t>
            </a:r>
            <a:endParaRPr lang="en-US" dirty="0"/>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164821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fld id="{217FADDE-56B4-7441-AA57-C16DF74D8C21}" type="datetime1">
              <a:rPr lang="en-US" smtClean="0"/>
              <a:t>11/9/22</a:t>
            </a:fld>
            <a:endParaRPr lang="en-US" dirty="0"/>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r>
              <a:rPr lang="en-US"/>
              <a:t>ethiraj.Venkatapathy-1@nasa.gov</a:t>
            </a:r>
            <a:endParaRPr lang="en-US" dirty="0"/>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128220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dirty="0"/>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FY18</a:t>
            </a:r>
            <a:r>
              <a:rPr lang="en-US" sz="800" baseline="0" dirty="0">
                <a:solidFill>
                  <a:schemeClr val="tx1"/>
                </a:solidFill>
              </a:rPr>
              <a:t> Annual Review</a:t>
            </a:r>
            <a:endParaRPr lang="en-US" sz="800" dirty="0">
              <a:solidFill>
                <a:schemeClr val="tx1"/>
              </a:solidFill>
            </a:endParaRPr>
          </a:p>
        </p:txBody>
      </p:sp>
    </p:spTree>
    <p:extLst>
      <p:ext uri="{BB962C8B-B14F-4D97-AF65-F5344CB8AC3E}">
        <p14:creationId xmlns:p14="http://schemas.microsoft.com/office/powerpoint/2010/main" val="739861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20429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11551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8914-B7E2-9745-BB9C-7E591DCD3652}"/>
              </a:ext>
            </a:extLst>
          </p:cNvPr>
          <p:cNvSpPr>
            <a:spLocks noGrp="1"/>
          </p:cNvSpPr>
          <p:nvPr>
            <p:ph type="title"/>
          </p:nvPr>
        </p:nvSpPr>
        <p:spPr>
          <a:xfrm>
            <a:off x="838200" y="365126"/>
            <a:ext cx="10515600" cy="538642"/>
          </a:xfrm>
          <a:prstGeom prst="rect">
            <a:avLst/>
          </a:prstGeom>
        </p:spPr>
        <p:txBody>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86F9294-2756-5245-81F8-825D821720B1}"/>
              </a:ext>
            </a:extLst>
          </p:cNvPr>
          <p:cNvSpPr>
            <a:spLocks noGrp="1"/>
          </p:cNvSpPr>
          <p:nvPr>
            <p:ph idx="1"/>
          </p:nvPr>
        </p:nvSpPr>
        <p:spPr>
          <a:xfrm>
            <a:off x="838200" y="1096448"/>
            <a:ext cx="10515600" cy="5080516"/>
          </a:xfrm>
          <a:prstGeom prst="rect">
            <a:avLst/>
          </a:prstGeom>
        </p:spPr>
        <p:txBody>
          <a:bodyPr>
            <a:normAutofit/>
          </a:bodyPr>
          <a:lstStyle>
            <a:lvl1pPr>
              <a:lnSpc>
                <a:spcPct val="100000"/>
              </a:lnSpc>
              <a:spcBef>
                <a:spcPts val="600"/>
              </a:spcBef>
              <a:defRPr sz="2000"/>
            </a:lvl1pPr>
            <a:lvl2pPr>
              <a:lnSpc>
                <a:spcPct val="100000"/>
              </a:lnSpc>
              <a:spcBef>
                <a:spcPts val="600"/>
              </a:spcBef>
              <a:defRPr sz="1800"/>
            </a:lvl2pPr>
            <a:lvl3pPr>
              <a:lnSpc>
                <a:spcPct val="100000"/>
              </a:lnSpc>
              <a:spcBef>
                <a:spcPts val="600"/>
              </a:spcBef>
              <a:defRPr sz="1600"/>
            </a:lvl3pPr>
            <a:lvl4pPr>
              <a:lnSpc>
                <a:spcPct val="100000"/>
              </a:lnSpc>
              <a:spcBef>
                <a:spcPts val="600"/>
              </a:spcBef>
              <a:defRPr sz="1600"/>
            </a:lvl4pPr>
            <a:lvl5pPr>
              <a:lnSpc>
                <a:spcPct val="100000"/>
              </a:lnSpc>
              <a:spcBef>
                <a:spcPts val="600"/>
              </a:spcBef>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4EE9FA-4E2C-D546-9767-4A438D7819F0}"/>
              </a:ext>
            </a:extLst>
          </p:cNvPr>
          <p:cNvSpPr>
            <a:spLocks noGrp="1"/>
          </p:cNvSpPr>
          <p:nvPr>
            <p:ph type="dt" sz="half" idx="10"/>
          </p:nvPr>
        </p:nvSpPr>
        <p:spPr/>
        <p:txBody>
          <a:bodyPr/>
          <a:lstStyle>
            <a:lvl1pPr>
              <a:defRPr/>
            </a:lvl1pPr>
          </a:lstStyle>
          <a:p>
            <a:fld id="{FBD974C0-FCDC-744C-BB72-CACDFD0AE950}" type="datetime1">
              <a:rPr lang="en-US" smtClean="0"/>
              <a:t>11/9/22</a:t>
            </a:fld>
            <a:endParaRPr lang="en-US" dirty="0"/>
          </a:p>
        </p:txBody>
      </p:sp>
      <p:sp>
        <p:nvSpPr>
          <p:cNvPr id="5" name="Footer Placeholder 4">
            <a:extLst>
              <a:ext uri="{FF2B5EF4-FFF2-40B4-BE49-F238E27FC236}">
                <a16:creationId xmlns:a16="http://schemas.microsoft.com/office/drawing/2014/main" id="{4E7012D5-AB9A-8647-9F5C-CE101D13E67A}"/>
              </a:ext>
            </a:extLst>
          </p:cNvPr>
          <p:cNvSpPr>
            <a:spLocks noGrp="1"/>
          </p:cNvSpPr>
          <p:nvPr>
            <p:ph type="ftr" sz="quarter" idx="11"/>
          </p:nvPr>
        </p:nvSpPr>
        <p:spPr/>
        <p:txBody>
          <a:bodyPr/>
          <a:lstStyle/>
          <a:p>
            <a:r>
              <a:rPr lang="en-US"/>
              <a:t>ethiraj.Venkatapathy-1@nasa.gov</a:t>
            </a:r>
            <a:endParaRPr lang="en-US" dirty="0"/>
          </a:p>
        </p:txBody>
      </p:sp>
      <p:sp>
        <p:nvSpPr>
          <p:cNvPr id="6" name="Slide Number Placeholder 5">
            <a:extLst>
              <a:ext uri="{FF2B5EF4-FFF2-40B4-BE49-F238E27FC236}">
                <a16:creationId xmlns:a16="http://schemas.microsoft.com/office/drawing/2014/main" id="{1429C6A0-5E1F-324F-BF37-5DD3D83EA518}"/>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7" name="Straight Connector 6">
            <a:extLst>
              <a:ext uri="{FF2B5EF4-FFF2-40B4-BE49-F238E27FC236}">
                <a16:creationId xmlns:a16="http://schemas.microsoft.com/office/drawing/2014/main" id="{1492BF8E-2DC5-8443-8F43-0549A4551DD3}"/>
              </a:ext>
            </a:extLst>
          </p:cNvPr>
          <p:cNvCxnSpPr>
            <a:cxnSpLocks/>
          </p:cNvCxnSpPr>
          <p:nvPr userDrawn="1"/>
        </p:nvCxnSpPr>
        <p:spPr>
          <a:xfrm>
            <a:off x="838200" y="1000107"/>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300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2881218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extLst>
      <p:ext uri="{BB962C8B-B14F-4D97-AF65-F5344CB8AC3E}">
        <p14:creationId xmlns:p14="http://schemas.microsoft.com/office/powerpoint/2010/main" val="240090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80B0-14E7-8A4D-8B92-45C02191FF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2691D-D0F7-3540-A7B4-F373CD826B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D8B281-FCE5-BA43-9E7F-FB8A0B494775}"/>
              </a:ext>
            </a:extLst>
          </p:cNvPr>
          <p:cNvSpPr>
            <a:spLocks noGrp="1"/>
          </p:cNvSpPr>
          <p:nvPr>
            <p:ph type="dt" sz="half" idx="10"/>
          </p:nvPr>
        </p:nvSpPr>
        <p:spPr/>
        <p:txBody>
          <a:bodyPr/>
          <a:lstStyle/>
          <a:p>
            <a:fld id="{A6B14070-8461-664A-B97B-5377B7DD3D73}" type="datetime1">
              <a:rPr lang="en-US" smtClean="0"/>
              <a:t>11/9/22</a:t>
            </a:fld>
            <a:endParaRPr lang="en-US" dirty="0"/>
          </a:p>
        </p:txBody>
      </p:sp>
      <p:sp>
        <p:nvSpPr>
          <p:cNvPr id="5" name="Footer Placeholder 4">
            <a:extLst>
              <a:ext uri="{FF2B5EF4-FFF2-40B4-BE49-F238E27FC236}">
                <a16:creationId xmlns:a16="http://schemas.microsoft.com/office/drawing/2014/main" id="{FFCA6605-32BC-8F44-B39E-3539CF6C8968}"/>
              </a:ext>
            </a:extLst>
          </p:cNvPr>
          <p:cNvSpPr>
            <a:spLocks noGrp="1"/>
          </p:cNvSpPr>
          <p:nvPr>
            <p:ph type="ftr" sz="quarter" idx="11"/>
          </p:nvPr>
        </p:nvSpPr>
        <p:spPr/>
        <p:txBody>
          <a:bodyPr/>
          <a:lstStyle/>
          <a:p>
            <a:r>
              <a:rPr lang="en-US"/>
              <a:t>ethiraj.Venkatapathy-1@nasa.gov</a:t>
            </a:r>
            <a:endParaRPr lang="en-US" dirty="0"/>
          </a:p>
        </p:txBody>
      </p:sp>
      <p:sp>
        <p:nvSpPr>
          <p:cNvPr id="6" name="Slide Number Placeholder 5">
            <a:extLst>
              <a:ext uri="{FF2B5EF4-FFF2-40B4-BE49-F238E27FC236}">
                <a16:creationId xmlns:a16="http://schemas.microsoft.com/office/drawing/2014/main" id="{8ED85AE5-8BD1-3A47-A86E-47CB31324DB7}"/>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41969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B6CC-A6A9-6B4E-B354-CEF32E18A047}"/>
              </a:ext>
            </a:extLst>
          </p:cNvPr>
          <p:cNvSpPr>
            <a:spLocks noGrp="1"/>
          </p:cNvSpPr>
          <p:nvPr>
            <p:ph type="title"/>
          </p:nvPr>
        </p:nvSpPr>
        <p:spPr>
          <a:xfrm>
            <a:off x="838200" y="365125"/>
            <a:ext cx="10515600" cy="73010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D880F2-E35F-7D44-93A3-FFC78A315C02}"/>
              </a:ext>
            </a:extLst>
          </p:cNvPr>
          <p:cNvSpPr>
            <a:spLocks noGrp="1"/>
          </p:cNvSpPr>
          <p:nvPr>
            <p:ph sz="half" idx="1"/>
          </p:nvPr>
        </p:nvSpPr>
        <p:spPr>
          <a:xfrm>
            <a:off x="838200" y="1233055"/>
            <a:ext cx="5181600" cy="494390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E163FC-91DA-CA48-B660-1E84FA7F057B}"/>
              </a:ext>
            </a:extLst>
          </p:cNvPr>
          <p:cNvSpPr>
            <a:spLocks noGrp="1"/>
          </p:cNvSpPr>
          <p:nvPr>
            <p:ph sz="half" idx="2"/>
          </p:nvPr>
        </p:nvSpPr>
        <p:spPr>
          <a:xfrm>
            <a:off x="6172200" y="1233055"/>
            <a:ext cx="5181600" cy="494390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D7746B-74CA-7A4D-85F5-68E2DEED1B03}"/>
              </a:ext>
            </a:extLst>
          </p:cNvPr>
          <p:cNvSpPr>
            <a:spLocks noGrp="1"/>
          </p:cNvSpPr>
          <p:nvPr>
            <p:ph type="dt" sz="half" idx="10"/>
          </p:nvPr>
        </p:nvSpPr>
        <p:spPr/>
        <p:txBody>
          <a:bodyPr/>
          <a:lstStyle/>
          <a:p>
            <a:fld id="{C58E6B20-D2EB-284A-87C0-10528C3556A7}" type="datetime1">
              <a:rPr lang="en-US" smtClean="0"/>
              <a:t>11/9/22</a:t>
            </a:fld>
            <a:endParaRPr lang="en-US" dirty="0"/>
          </a:p>
        </p:txBody>
      </p:sp>
      <p:sp>
        <p:nvSpPr>
          <p:cNvPr id="6" name="Footer Placeholder 5">
            <a:extLst>
              <a:ext uri="{FF2B5EF4-FFF2-40B4-BE49-F238E27FC236}">
                <a16:creationId xmlns:a16="http://schemas.microsoft.com/office/drawing/2014/main" id="{D8FF7C79-9CD9-EA42-9E38-D7CDFD181189}"/>
              </a:ext>
            </a:extLst>
          </p:cNvPr>
          <p:cNvSpPr>
            <a:spLocks noGrp="1"/>
          </p:cNvSpPr>
          <p:nvPr>
            <p:ph type="ftr" sz="quarter" idx="11"/>
          </p:nvPr>
        </p:nvSpPr>
        <p:spPr/>
        <p:txBody>
          <a:bodyPr/>
          <a:lstStyle/>
          <a:p>
            <a:r>
              <a:rPr lang="en-US"/>
              <a:t>ethiraj.Venkatapathy-1@nasa.gov</a:t>
            </a:r>
            <a:endParaRPr lang="en-US" dirty="0"/>
          </a:p>
        </p:txBody>
      </p:sp>
      <p:sp>
        <p:nvSpPr>
          <p:cNvPr id="7" name="Slide Number Placeholder 6">
            <a:extLst>
              <a:ext uri="{FF2B5EF4-FFF2-40B4-BE49-F238E27FC236}">
                <a16:creationId xmlns:a16="http://schemas.microsoft.com/office/drawing/2014/main" id="{50754407-71A5-5245-8D44-FBEDEBD08719}"/>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8" name="Straight Connector 7">
            <a:extLst>
              <a:ext uri="{FF2B5EF4-FFF2-40B4-BE49-F238E27FC236}">
                <a16:creationId xmlns:a16="http://schemas.microsoft.com/office/drawing/2014/main" id="{8A036CFA-D291-C348-883E-3DBBCD326C5B}"/>
              </a:ext>
            </a:extLst>
          </p:cNvPr>
          <p:cNvCxnSpPr>
            <a:cxnSpLocks/>
          </p:cNvCxnSpPr>
          <p:nvPr userDrawn="1"/>
        </p:nvCxnSpPr>
        <p:spPr>
          <a:xfrm>
            <a:off x="838200" y="1177638"/>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07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0DD8-209A-6743-ADFF-687F1C9370D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4924581-29AA-6843-9CC6-6FCEB18A17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A56FE6-A85E-5A48-B645-77ED46C06E5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556DE-F397-5040-8F0E-DF948DF91E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3ED792-F82E-4748-B67D-1BC6CB93B07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9FB43-C922-8848-B4E9-88CDA3C249EA}"/>
              </a:ext>
            </a:extLst>
          </p:cNvPr>
          <p:cNvSpPr>
            <a:spLocks noGrp="1"/>
          </p:cNvSpPr>
          <p:nvPr>
            <p:ph type="dt" sz="half" idx="10"/>
          </p:nvPr>
        </p:nvSpPr>
        <p:spPr/>
        <p:txBody>
          <a:bodyPr/>
          <a:lstStyle/>
          <a:p>
            <a:fld id="{39276D2E-F94E-524F-B42D-9FEB27AC381F}" type="datetime1">
              <a:rPr lang="en-US" smtClean="0"/>
              <a:t>11/9/22</a:t>
            </a:fld>
            <a:endParaRPr lang="en-US" dirty="0"/>
          </a:p>
        </p:txBody>
      </p:sp>
      <p:sp>
        <p:nvSpPr>
          <p:cNvPr id="8" name="Footer Placeholder 7">
            <a:extLst>
              <a:ext uri="{FF2B5EF4-FFF2-40B4-BE49-F238E27FC236}">
                <a16:creationId xmlns:a16="http://schemas.microsoft.com/office/drawing/2014/main" id="{EBF4BD56-F79D-354F-91B9-BB6329842821}"/>
              </a:ext>
            </a:extLst>
          </p:cNvPr>
          <p:cNvSpPr>
            <a:spLocks noGrp="1"/>
          </p:cNvSpPr>
          <p:nvPr>
            <p:ph type="ftr" sz="quarter" idx="11"/>
          </p:nvPr>
        </p:nvSpPr>
        <p:spPr/>
        <p:txBody>
          <a:bodyPr/>
          <a:lstStyle/>
          <a:p>
            <a:r>
              <a:rPr lang="en-US"/>
              <a:t>ethiraj.Venkatapathy-1@nasa.gov</a:t>
            </a:r>
            <a:endParaRPr lang="en-US" dirty="0"/>
          </a:p>
        </p:txBody>
      </p:sp>
      <p:sp>
        <p:nvSpPr>
          <p:cNvPr id="9" name="Slide Number Placeholder 8">
            <a:extLst>
              <a:ext uri="{FF2B5EF4-FFF2-40B4-BE49-F238E27FC236}">
                <a16:creationId xmlns:a16="http://schemas.microsoft.com/office/drawing/2014/main" id="{81DFC076-2D36-DD4E-97BD-92A184CB2D69}"/>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139018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0BD4-E14E-0F49-AAFB-3423466FFDAC}"/>
              </a:ext>
            </a:extLst>
          </p:cNvPr>
          <p:cNvSpPr>
            <a:spLocks noGrp="1"/>
          </p:cNvSpPr>
          <p:nvPr>
            <p:ph type="title"/>
          </p:nvPr>
        </p:nvSpPr>
        <p:spPr>
          <a:xfrm>
            <a:off x="838200" y="365125"/>
            <a:ext cx="10515600" cy="73010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A3AD705-9094-D842-860F-AF51B95D094B}"/>
              </a:ext>
            </a:extLst>
          </p:cNvPr>
          <p:cNvSpPr>
            <a:spLocks noGrp="1"/>
          </p:cNvSpPr>
          <p:nvPr>
            <p:ph type="dt" sz="half" idx="10"/>
          </p:nvPr>
        </p:nvSpPr>
        <p:spPr/>
        <p:txBody>
          <a:bodyPr/>
          <a:lstStyle/>
          <a:p>
            <a:fld id="{256E4715-41A5-B648-A749-90DB235DD9E9}" type="datetime1">
              <a:rPr lang="en-US" smtClean="0"/>
              <a:t>11/9/22</a:t>
            </a:fld>
            <a:endParaRPr lang="en-US" dirty="0"/>
          </a:p>
        </p:txBody>
      </p:sp>
      <p:sp>
        <p:nvSpPr>
          <p:cNvPr id="4" name="Footer Placeholder 3">
            <a:extLst>
              <a:ext uri="{FF2B5EF4-FFF2-40B4-BE49-F238E27FC236}">
                <a16:creationId xmlns:a16="http://schemas.microsoft.com/office/drawing/2014/main" id="{C0AB9B0A-EAD1-644D-B18E-8E3D2C694FEA}"/>
              </a:ext>
            </a:extLst>
          </p:cNvPr>
          <p:cNvSpPr>
            <a:spLocks noGrp="1"/>
          </p:cNvSpPr>
          <p:nvPr>
            <p:ph type="ftr" sz="quarter" idx="11"/>
          </p:nvPr>
        </p:nvSpPr>
        <p:spPr/>
        <p:txBody>
          <a:bodyPr/>
          <a:lstStyle/>
          <a:p>
            <a:r>
              <a:rPr lang="en-US"/>
              <a:t>ethiraj.Venkatapathy-1@nasa.gov</a:t>
            </a:r>
            <a:endParaRPr lang="en-US" dirty="0"/>
          </a:p>
        </p:txBody>
      </p:sp>
      <p:sp>
        <p:nvSpPr>
          <p:cNvPr id="5" name="Slide Number Placeholder 4">
            <a:extLst>
              <a:ext uri="{FF2B5EF4-FFF2-40B4-BE49-F238E27FC236}">
                <a16:creationId xmlns:a16="http://schemas.microsoft.com/office/drawing/2014/main" id="{5466DB3C-B87A-0E4A-8567-517228086F15}"/>
              </a:ext>
            </a:extLst>
          </p:cNvPr>
          <p:cNvSpPr>
            <a:spLocks noGrp="1"/>
          </p:cNvSpPr>
          <p:nvPr>
            <p:ph type="sldNum" sz="quarter" idx="12"/>
          </p:nvPr>
        </p:nvSpPr>
        <p:spPr/>
        <p:txBody>
          <a:bodyPr/>
          <a:lstStyle/>
          <a:p>
            <a:fld id="{25ADB87F-70B0-D147-BFD4-A1CFE22B7145}" type="slidenum">
              <a:rPr lang="en-US" smtClean="0"/>
              <a:t>‹#›</a:t>
            </a:fld>
            <a:endParaRPr lang="en-US" dirty="0"/>
          </a:p>
        </p:txBody>
      </p:sp>
      <p:cxnSp>
        <p:nvCxnSpPr>
          <p:cNvPr id="6" name="Straight Connector 5">
            <a:extLst>
              <a:ext uri="{FF2B5EF4-FFF2-40B4-BE49-F238E27FC236}">
                <a16:creationId xmlns:a16="http://schemas.microsoft.com/office/drawing/2014/main" id="{6D915805-EB8D-6B48-A622-4C8238791354}"/>
              </a:ext>
            </a:extLst>
          </p:cNvPr>
          <p:cNvCxnSpPr>
            <a:cxnSpLocks/>
          </p:cNvCxnSpPr>
          <p:nvPr userDrawn="1"/>
        </p:nvCxnSpPr>
        <p:spPr>
          <a:xfrm>
            <a:off x="838200" y="1233054"/>
            <a:ext cx="10515599" cy="0"/>
          </a:xfrm>
          <a:prstGeom prst="line">
            <a:avLst/>
          </a:prstGeom>
          <a:ln w="38100">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77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018BA-C2F5-2A48-B497-19B4E5EBA6B1}"/>
              </a:ext>
            </a:extLst>
          </p:cNvPr>
          <p:cNvSpPr>
            <a:spLocks noGrp="1"/>
          </p:cNvSpPr>
          <p:nvPr>
            <p:ph type="dt" sz="half" idx="10"/>
          </p:nvPr>
        </p:nvSpPr>
        <p:spPr/>
        <p:txBody>
          <a:bodyPr/>
          <a:lstStyle/>
          <a:p>
            <a:fld id="{67F169F0-BECE-3E45-84D6-A78180EB7033}" type="datetime1">
              <a:rPr lang="en-US" smtClean="0"/>
              <a:t>11/9/22</a:t>
            </a:fld>
            <a:endParaRPr lang="en-US" dirty="0"/>
          </a:p>
        </p:txBody>
      </p:sp>
      <p:sp>
        <p:nvSpPr>
          <p:cNvPr id="3" name="Footer Placeholder 2">
            <a:extLst>
              <a:ext uri="{FF2B5EF4-FFF2-40B4-BE49-F238E27FC236}">
                <a16:creationId xmlns:a16="http://schemas.microsoft.com/office/drawing/2014/main" id="{511896DC-825F-4746-B096-E9CCD99E4B30}"/>
              </a:ext>
            </a:extLst>
          </p:cNvPr>
          <p:cNvSpPr>
            <a:spLocks noGrp="1"/>
          </p:cNvSpPr>
          <p:nvPr>
            <p:ph type="ftr" sz="quarter" idx="11"/>
          </p:nvPr>
        </p:nvSpPr>
        <p:spPr/>
        <p:txBody>
          <a:bodyPr/>
          <a:lstStyle/>
          <a:p>
            <a:r>
              <a:rPr lang="en-US"/>
              <a:t>ethiraj.Venkatapathy-1@nasa.gov</a:t>
            </a:r>
            <a:endParaRPr lang="en-US" dirty="0"/>
          </a:p>
        </p:txBody>
      </p:sp>
      <p:sp>
        <p:nvSpPr>
          <p:cNvPr id="4" name="Slide Number Placeholder 3">
            <a:extLst>
              <a:ext uri="{FF2B5EF4-FFF2-40B4-BE49-F238E27FC236}">
                <a16:creationId xmlns:a16="http://schemas.microsoft.com/office/drawing/2014/main" id="{B4975E57-6C3F-A74A-A193-F6D0840214EC}"/>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220898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CB9E-C906-994B-B7D3-6141C34950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6667B-2637-944D-9AAC-FF03D2FA3A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91ABE-ADA1-0F4A-968F-1534F56FD5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D9FFFD-104F-3547-9D1F-22BE8752A54F}"/>
              </a:ext>
            </a:extLst>
          </p:cNvPr>
          <p:cNvSpPr>
            <a:spLocks noGrp="1"/>
          </p:cNvSpPr>
          <p:nvPr>
            <p:ph type="dt" sz="half" idx="10"/>
          </p:nvPr>
        </p:nvSpPr>
        <p:spPr/>
        <p:txBody>
          <a:bodyPr/>
          <a:lstStyle/>
          <a:p>
            <a:fld id="{12C1431E-FE63-BD45-92E0-00A159547772}" type="datetime1">
              <a:rPr lang="en-US" smtClean="0"/>
              <a:t>11/9/22</a:t>
            </a:fld>
            <a:endParaRPr lang="en-US" dirty="0"/>
          </a:p>
        </p:txBody>
      </p:sp>
      <p:sp>
        <p:nvSpPr>
          <p:cNvPr id="6" name="Footer Placeholder 5">
            <a:extLst>
              <a:ext uri="{FF2B5EF4-FFF2-40B4-BE49-F238E27FC236}">
                <a16:creationId xmlns:a16="http://schemas.microsoft.com/office/drawing/2014/main" id="{0A24B9A8-DFA7-624F-BD9C-EBE23D111F3B}"/>
              </a:ext>
            </a:extLst>
          </p:cNvPr>
          <p:cNvSpPr>
            <a:spLocks noGrp="1"/>
          </p:cNvSpPr>
          <p:nvPr>
            <p:ph type="ftr" sz="quarter" idx="11"/>
          </p:nvPr>
        </p:nvSpPr>
        <p:spPr/>
        <p:txBody>
          <a:bodyPr/>
          <a:lstStyle/>
          <a:p>
            <a:r>
              <a:rPr lang="en-US"/>
              <a:t>ethiraj.Venkatapathy-1@nasa.gov</a:t>
            </a:r>
            <a:endParaRPr lang="en-US" dirty="0"/>
          </a:p>
        </p:txBody>
      </p:sp>
      <p:sp>
        <p:nvSpPr>
          <p:cNvPr id="7" name="Slide Number Placeholder 6">
            <a:extLst>
              <a:ext uri="{FF2B5EF4-FFF2-40B4-BE49-F238E27FC236}">
                <a16:creationId xmlns:a16="http://schemas.microsoft.com/office/drawing/2014/main" id="{B6E19650-D2BA-9044-AF9D-B6DD138BC451}"/>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208195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1FBF-8B3F-D543-BE73-36E4684147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450BC-32B2-6C45-8D15-837E68A8AE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844CF4-CF05-E54A-906E-306207472C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2297FC-5AC0-4D4B-A9E8-ADE7DB1985B9}"/>
              </a:ext>
            </a:extLst>
          </p:cNvPr>
          <p:cNvSpPr>
            <a:spLocks noGrp="1"/>
          </p:cNvSpPr>
          <p:nvPr>
            <p:ph type="dt" sz="half" idx="10"/>
          </p:nvPr>
        </p:nvSpPr>
        <p:spPr/>
        <p:txBody>
          <a:bodyPr/>
          <a:lstStyle/>
          <a:p>
            <a:fld id="{FE567E35-8A8C-4746-8DEC-8FB3E84E6FDC}" type="datetime1">
              <a:rPr lang="en-US" smtClean="0"/>
              <a:t>11/9/22</a:t>
            </a:fld>
            <a:endParaRPr lang="en-US" dirty="0"/>
          </a:p>
        </p:txBody>
      </p:sp>
      <p:sp>
        <p:nvSpPr>
          <p:cNvPr id="6" name="Footer Placeholder 5">
            <a:extLst>
              <a:ext uri="{FF2B5EF4-FFF2-40B4-BE49-F238E27FC236}">
                <a16:creationId xmlns:a16="http://schemas.microsoft.com/office/drawing/2014/main" id="{D6307C53-4BE8-CE48-A06E-C4901AEA9BEE}"/>
              </a:ext>
            </a:extLst>
          </p:cNvPr>
          <p:cNvSpPr>
            <a:spLocks noGrp="1"/>
          </p:cNvSpPr>
          <p:nvPr>
            <p:ph type="ftr" sz="quarter" idx="11"/>
          </p:nvPr>
        </p:nvSpPr>
        <p:spPr/>
        <p:txBody>
          <a:bodyPr/>
          <a:lstStyle/>
          <a:p>
            <a:r>
              <a:rPr lang="en-US"/>
              <a:t>ethiraj.Venkatapathy-1@nasa.gov</a:t>
            </a:r>
            <a:endParaRPr lang="en-US" dirty="0"/>
          </a:p>
        </p:txBody>
      </p:sp>
      <p:sp>
        <p:nvSpPr>
          <p:cNvPr id="7" name="Slide Number Placeholder 6">
            <a:extLst>
              <a:ext uri="{FF2B5EF4-FFF2-40B4-BE49-F238E27FC236}">
                <a16:creationId xmlns:a16="http://schemas.microsoft.com/office/drawing/2014/main" id="{BD27629C-57D9-0A4A-B78B-AFA75C74F3F7}"/>
              </a:ext>
            </a:extLst>
          </p:cNvPr>
          <p:cNvSpPr>
            <a:spLocks noGrp="1"/>
          </p:cNvSpPr>
          <p:nvPr>
            <p:ph type="sldNum" sz="quarter" idx="12"/>
          </p:nvPr>
        </p:nvSpPr>
        <p:spPr/>
        <p:txBody>
          <a:bodyPr/>
          <a:lstStyle/>
          <a:p>
            <a:fld id="{25ADB87F-70B0-D147-BFD4-A1CFE22B7145}" type="slidenum">
              <a:rPr lang="en-US" smtClean="0"/>
              <a:t>‹#›</a:t>
            </a:fld>
            <a:endParaRPr lang="en-US" dirty="0"/>
          </a:p>
        </p:txBody>
      </p:sp>
    </p:spTree>
    <p:extLst>
      <p:ext uri="{BB962C8B-B14F-4D97-AF65-F5344CB8AC3E}">
        <p14:creationId xmlns:p14="http://schemas.microsoft.com/office/powerpoint/2010/main" val="103692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97320-3AF0-5D44-9066-73C3676C7B9A}"/>
              </a:ext>
            </a:extLst>
          </p:cNvPr>
          <p:cNvSpPr>
            <a:spLocks noGrp="1"/>
          </p:cNvSpPr>
          <p:nvPr>
            <p:ph type="title"/>
          </p:nvPr>
        </p:nvSpPr>
        <p:spPr>
          <a:xfrm>
            <a:off x="838200" y="365126"/>
            <a:ext cx="10515600" cy="4961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E841B9D-1DDF-D14F-8C04-2008F217F295}"/>
              </a:ext>
            </a:extLst>
          </p:cNvPr>
          <p:cNvSpPr>
            <a:spLocks noGrp="1"/>
          </p:cNvSpPr>
          <p:nvPr>
            <p:ph type="body" idx="1"/>
          </p:nvPr>
        </p:nvSpPr>
        <p:spPr>
          <a:xfrm>
            <a:off x="838200" y="1127052"/>
            <a:ext cx="10515600" cy="50499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4B2F80-9BC6-F046-8E95-DD26CF08B790}"/>
              </a:ext>
            </a:extLst>
          </p:cNvPr>
          <p:cNvSpPr>
            <a:spLocks noGrp="1"/>
          </p:cNvSpPr>
          <p:nvPr>
            <p:ph type="dt" sz="half" idx="2"/>
          </p:nvPr>
        </p:nvSpPr>
        <p:spPr>
          <a:xfrm>
            <a:off x="838200" y="6356350"/>
            <a:ext cx="921327" cy="365125"/>
          </a:xfrm>
          <a:prstGeom prst="rect">
            <a:avLst/>
          </a:prstGeom>
        </p:spPr>
        <p:txBody>
          <a:bodyPr vert="horz" lIns="91440" tIns="45720" rIns="91440" bIns="45720" rtlCol="0" anchor="ctr"/>
          <a:lstStyle>
            <a:lvl1pPr algn="l">
              <a:defRPr sz="1200">
                <a:solidFill>
                  <a:schemeClr val="tx1"/>
                </a:solidFill>
              </a:defRPr>
            </a:lvl1pPr>
          </a:lstStyle>
          <a:p>
            <a:fld id="{B312AAA1-3FBF-B845-9B22-2320C2007E3A}" type="datetime1">
              <a:rPr lang="en-US" smtClean="0"/>
              <a:t>11/9/22</a:t>
            </a:fld>
            <a:endParaRPr lang="en-US" dirty="0"/>
          </a:p>
        </p:txBody>
      </p:sp>
      <p:sp>
        <p:nvSpPr>
          <p:cNvPr id="5" name="Footer Placeholder 4">
            <a:extLst>
              <a:ext uri="{FF2B5EF4-FFF2-40B4-BE49-F238E27FC236}">
                <a16:creationId xmlns:a16="http://schemas.microsoft.com/office/drawing/2014/main" id="{DC65011D-EE93-9743-95FF-B098C3A2A353}"/>
              </a:ext>
            </a:extLst>
          </p:cNvPr>
          <p:cNvSpPr>
            <a:spLocks noGrp="1"/>
          </p:cNvSpPr>
          <p:nvPr>
            <p:ph type="ftr" sz="quarter" idx="3"/>
          </p:nvPr>
        </p:nvSpPr>
        <p:spPr>
          <a:xfrm>
            <a:off x="4246417" y="6356349"/>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ethiraj.Venkatapathy-1@nasa.gov</a:t>
            </a:r>
          </a:p>
        </p:txBody>
      </p:sp>
      <p:sp>
        <p:nvSpPr>
          <p:cNvPr id="6" name="Slide Number Placeholder 5">
            <a:extLst>
              <a:ext uri="{FF2B5EF4-FFF2-40B4-BE49-F238E27FC236}">
                <a16:creationId xmlns:a16="http://schemas.microsoft.com/office/drawing/2014/main" id="{CE810F3D-DD49-B947-AB10-207BB93D2BF4}"/>
              </a:ext>
            </a:extLst>
          </p:cNvPr>
          <p:cNvSpPr>
            <a:spLocks noGrp="1"/>
          </p:cNvSpPr>
          <p:nvPr>
            <p:ph type="sldNum" sz="quarter" idx="4"/>
          </p:nvPr>
        </p:nvSpPr>
        <p:spPr>
          <a:xfrm>
            <a:off x="10848108" y="6356350"/>
            <a:ext cx="505691" cy="365125"/>
          </a:xfrm>
          <a:prstGeom prst="rect">
            <a:avLst/>
          </a:prstGeom>
        </p:spPr>
        <p:txBody>
          <a:bodyPr vert="horz" lIns="91440" tIns="45720" rIns="91440" bIns="45720" rtlCol="0" anchor="ctr"/>
          <a:lstStyle>
            <a:lvl1pPr algn="r">
              <a:defRPr sz="1200">
                <a:solidFill>
                  <a:schemeClr val="tx1"/>
                </a:solidFill>
              </a:defRPr>
            </a:lvl1pPr>
          </a:lstStyle>
          <a:p>
            <a:fld id="{25ADB87F-70B0-D147-BFD4-A1CFE22B7145}" type="slidenum">
              <a:rPr lang="en-US" smtClean="0"/>
              <a:pPr/>
              <a:t>‹#›</a:t>
            </a:fld>
            <a:endParaRPr lang="en-US" dirty="0"/>
          </a:p>
        </p:txBody>
      </p:sp>
      <p:pic>
        <p:nvPicPr>
          <p:cNvPr id="10" name="Picture 9">
            <a:extLst>
              <a:ext uri="{FF2B5EF4-FFF2-40B4-BE49-F238E27FC236}">
                <a16:creationId xmlns:a16="http://schemas.microsoft.com/office/drawing/2014/main" id="{3687A43D-259F-374E-B8CE-4C368628736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53799" y="185737"/>
            <a:ext cx="731520" cy="585216"/>
          </a:xfrm>
          <a:prstGeom prst="rect">
            <a:avLst/>
          </a:prstGeom>
        </p:spPr>
      </p:pic>
    </p:spTree>
    <p:extLst>
      <p:ext uri="{BB962C8B-B14F-4D97-AF65-F5344CB8AC3E}">
        <p14:creationId xmlns:p14="http://schemas.microsoft.com/office/powerpoint/2010/main" val="2290298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52275908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jpeg"/><Relationship Id="rId4" Type="http://schemas.openxmlformats.org/officeDocument/2006/relationships/image" Target="../media/image7.tiff"/><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3A%2F%2Fwww.hou.usra.edu%2Fmeetings%2Fgiantplanets2022%2Fpdf%2F4012.pdf&amp;data=05%7C01%7Cmatthew.j.gasch%40nasa.gov%7Cd1a08bcc750747b5cd0d08dabebc3e16%7C7005d45845be48ae8140d43da96dd17b%7C0%7C0%7C638032012951564142%7CUnknown%7CTWFpbGZsb3d8eyJWIjoiMC4wLjAwMDAiLCJQIjoiV2luMzIiLCJBTiI6Ik1haWwiLCJXVCI6Mn0%3D%7C3000%7C%7C%7C&amp;sdata=Rr%2F4iCIfxlg0%2BqSRYGcDhrEeKk27Qwu%2BqcqzPqVkiqU%3D&amp;reserved=0" TargetMode="External"/><Relationship Id="rId2" Type="http://schemas.openxmlformats.org/officeDocument/2006/relationships/hyperlink" Target="https://gcc02.safelinks.protection.outlook.com/?url=https%3A%2F%2Fwww.hou.usra.edu%2Fmeeting_portal%2Fprogram_committee%2Findex.cfm%3Fmtg%3D712%26screen%3Dview_abstract%26abstract_no%3D4040&amp;data=05%7C01%7Cmatthew.j.gasch%40nasa.gov%7Cd1a08bcc750747b5cd0d08dabebc3e16%7C7005d45845be48ae8140d43da96dd17b%7C0%7C0%7C638032012951407918%7CUnknown%7CTWFpbGZsb3d8eyJWIjoiMC4wLjAwMDAiLCJQIjoiV2luMzIiLCJBTiI6Ik1haWwiLCJXVCI6Mn0%3D%7C3000%7C%7C%7C&amp;sdata=z4k7W7rmSrfVwWUzL1%2BdMR9kTEY%2BbAG%2FcsPwZ05tPNU%3D&amp;reserved=0" TargetMode="External"/><Relationship Id="rId1" Type="http://schemas.openxmlformats.org/officeDocument/2006/relationships/slideLayout" Target="../slideLayouts/slideLayout2.xml"/><Relationship Id="rId4" Type="http://schemas.openxmlformats.org/officeDocument/2006/relationships/hyperlink" Target="https://gcc02.safelinks.protection.outlook.com/?url=https%3A%2F%2Fwww.hou.usra.edu%2Fmeetings%2FOPAG2021Aug%2Feposterindex.cfm&amp;data=05%7C01%7Cmatthew.j.gasch%40nasa.gov%7Cd1a08bcc750747b5cd0d08dabebc3e16%7C7005d45845be48ae8140d43da96dd17b%7C0%7C0%7C638032012951564142%7CUnknown%7CTWFpbGZsb3d8eyJWIjoiMC4wLjAwMDAiLCJQIjoiV2luMzIiLCJBTiI6Ik1haWwiLCJXVCI6Mn0%3D%7C3000%7C%7C%7C&amp;sdata=KMpxOsHe4XKykknYS3mmW2J1YM6i45SA8iRI67tpwfI%3D&amp;reserved=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27CEA7B-35D9-2CE4-BC08-BA59D9CD9247}"/>
              </a:ext>
            </a:extLst>
          </p:cNvPr>
          <p:cNvSpPr/>
          <p:nvPr/>
        </p:nvSpPr>
        <p:spPr>
          <a:xfrm>
            <a:off x="0" y="1321186"/>
            <a:ext cx="12192001" cy="4478462"/>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2" name="Title 1">
            <a:extLst>
              <a:ext uri="{FF2B5EF4-FFF2-40B4-BE49-F238E27FC236}">
                <a16:creationId xmlns:a16="http://schemas.microsoft.com/office/drawing/2014/main" id="{F06B4E3E-4AEC-16CD-A943-7FFF828AE53A}"/>
              </a:ext>
            </a:extLst>
          </p:cNvPr>
          <p:cNvSpPr>
            <a:spLocks noGrp="1"/>
          </p:cNvSpPr>
          <p:nvPr>
            <p:ph type="ctrTitle"/>
          </p:nvPr>
        </p:nvSpPr>
        <p:spPr>
          <a:xfrm>
            <a:off x="688181" y="0"/>
            <a:ext cx="10815638" cy="1321186"/>
          </a:xfrm>
        </p:spPr>
        <p:txBody>
          <a:bodyPr anchor="ctr"/>
          <a:lstStyle/>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HEATSHIELD for EXTREME ENTRY ENVIRONMENT TECHNOLOGY (HEEET)  </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and 3D Woven TPS  Readiness for Outer Planet Probe Missions</a:t>
            </a:r>
            <a:endParaRPr lang="en-US" sz="7200" dirty="0"/>
          </a:p>
        </p:txBody>
      </p:sp>
      <p:sp>
        <p:nvSpPr>
          <p:cNvPr id="3" name="Subtitle 2">
            <a:extLst>
              <a:ext uri="{FF2B5EF4-FFF2-40B4-BE49-F238E27FC236}">
                <a16:creationId xmlns:a16="http://schemas.microsoft.com/office/drawing/2014/main" id="{515118DC-F17F-C811-EDE0-607010787C74}"/>
              </a:ext>
            </a:extLst>
          </p:cNvPr>
          <p:cNvSpPr>
            <a:spLocks noGrp="1"/>
          </p:cNvSpPr>
          <p:nvPr>
            <p:ph type="subTitle" idx="1"/>
          </p:nvPr>
        </p:nvSpPr>
        <p:spPr>
          <a:xfrm>
            <a:off x="1524000" y="6045200"/>
            <a:ext cx="9144000" cy="812800"/>
          </a:xfrm>
        </p:spPr>
        <p:txBody>
          <a:bodyPr>
            <a:normAutofit/>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M. Gasch</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2000" dirty="0">
                <a:latin typeface="Calibri" panose="020F0502020204030204" pitchFamily="34" charset="0"/>
                <a:ea typeface="Times New Roman" panose="02020603050405020304" pitchFamily="18" charset="0"/>
                <a:cs typeface="Calibri" panose="020F0502020204030204" pitchFamily="34" charset="0"/>
              </a:rPr>
              <a:t>, J. Monk</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 </a:t>
            </a:r>
            <a:r>
              <a:rPr lang="en-US" sz="2000" dirty="0">
                <a:effectLst/>
                <a:latin typeface="Calibri" panose="020F0502020204030204" pitchFamily="34" charset="0"/>
                <a:ea typeface="Times New Roman" panose="02020603050405020304" pitchFamily="18" charset="0"/>
                <a:cs typeface="Calibri" panose="020F0502020204030204" pitchFamily="34" charset="0"/>
              </a:rPr>
              <a:t>, H. Alpert and E. Venkatapathy</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2000" dirty="0">
                <a:effectLst/>
                <a:latin typeface="Calibri" panose="020F0502020204030204" pitchFamily="34" charset="0"/>
                <a:ea typeface="Times New Roman" panose="02020603050405020304" pitchFamily="18" charset="0"/>
                <a:cs typeface="Calibri" panose="020F0502020204030204" pitchFamily="34" charset="0"/>
              </a:rPr>
              <a:t>NASA Ames Research Center, Moffett Field, CA 94035, USA.</a:t>
            </a:r>
            <a:endParaRPr lang="en-US" sz="2000" dirty="0"/>
          </a:p>
        </p:txBody>
      </p:sp>
    </p:spTree>
    <p:extLst>
      <p:ext uri="{BB962C8B-B14F-4D97-AF65-F5344CB8AC3E}">
        <p14:creationId xmlns:p14="http://schemas.microsoft.com/office/powerpoint/2010/main" val="157010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68A46BE6-BBCA-43CF-0013-08758837CC6B}"/>
              </a:ext>
            </a:extLst>
          </p:cNvPr>
          <p:cNvSpPr txBox="1"/>
          <p:nvPr/>
        </p:nvSpPr>
        <p:spPr>
          <a:xfrm>
            <a:off x="3238737" y="3891354"/>
            <a:ext cx="2279265" cy="307777"/>
          </a:xfrm>
          <a:prstGeom prst="rect">
            <a:avLst/>
          </a:prstGeom>
          <a:solidFill>
            <a:srgbClr val="F8AF00"/>
          </a:solidFill>
        </p:spPr>
        <p:txBody>
          <a:bodyPr wrap="square" rtlCol="0">
            <a:spAutoFit/>
          </a:bodyPr>
          <a:lstStyle/>
          <a:p>
            <a:pPr algn="ctr"/>
            <a:r>
              <a:rPr lang="en-US" sz="1400" dirty="0">
                <a:latin typeface="Arial" charset="0"/>
                <a:ea typeface="Arial" charset="0"/>
                <a:cs typeface="Arial" charset="0"/>
              </a:rPr>
              <a:t>Infusion</a:t>
            </a:r>
          </a:p>
        </p:txBody>
      </p:sp>
      <p:sp>
        <p:nvSpPr>
          <p:cNvPr id="2" name="Title 1">
            <a:extLst>
              <a:ext uri="{FF2B5EF4-FFF2-40B4-BE49-F238E27FC236}">
                <a16:creationId xmlns:a16="http://schemas.microsoft.com/office/drawing/2014/main" id="{749CA939-DDE0-4D9D-D761-BF204C1A4F4B}"/>
              </a:ext>
            </a:extLst>
          </p:cNvPr>
          <p:cNvSpPr>
            <a:spLocks noGrp="1"/>
          </p:cNvSpPr>
          <p:nvPr>
            <p:ph type="title"/>
          </p:nvPr>
        </p:nvSpPr>
        <p:spPr/>
        <p:txBody>
          <a:bodyPr/>
          <a:lstStyle/>
          <a:p>
            <a:r>
              <a:rPr lang="en-US" dirty="0"/>
              <a:t>Background – Dual Layer HEEET vs Single Layer 3MDCP </a:t>
            </a:r>
          </a:p>
        </p:txBody>
      </p:sp>
      <p:pic>
        <p:nvPicPr>
          <p:cNvPr id="7" name="Picture 6">
            <a:extLst>
              <a:ext uri="{FF2B5EF4-FFF2-40B4-BE49-F238E27FC236}">
                <a16:creationId xmlns:a16="http://schemas.microsoft.com/office/drawing/2014/main" id="{494B3AB2-F559-F28B-0A16-5CB06C50B8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01" r="1401"/>
          <a:stretch/>
        </p:blipFill>
        <p:spPr>
          <a:xfrm>
            <a:off x="182510" y="1104296"/>
            <a:ext cx="2838450" cy="5261159"/>
          </a:xfrm>
          <a:prstGeom prst="rect">
            <a:avLst/>
          </a:prstGeom>
        </p:spPr>
      </p:pic>
      <p:sp>
        <p:nvSpPr>
          <p:cNvPr id="20" name="TextBox 19">
            <a:extLst>
              <a:ext uri="{FF2B5EF4-FFF2-40B4-BE49-F238E27FC236}">
                <a16:creationId xmlns:a16="http://schemas.microsoft.com/office/drawing/2014/main" id="{E1ABA7C5-7034-ADBE-B854-4B031A19938E}"/>
              </a:ext>
            </a:extLst>
          </p:cNvPr>
          <p:cNvSpPr txBox="1"/>
          <p:nvPr/>
        </p:nvSpPr>
        <p:spPr>
          <a:xfrm>
            <a:off x="4025776" y="1383693"/>
            <a:ext cx="1310170" cy="307777"/>
          </a:xfrm>
          <a:prstGeom prst="rect">
            <a:avLst/>
          </a:prstGeom>
          <a:noFill/>
        </p:spPr>
        <p:txBody>
          <a:bodyPr wrap="square" rtlCol="0">
            <a:spAutoFit/>
          </a:bodyPr>
          <a:lstStyle/>
          <a:p>
            <a:r>
              <a:rPr lang="en-US" sz="1400" dirty="0">
                <a:latin typeface="Arial" charset="0"/>
                <a:ea typeface="Arial" charset="0"/>
                <a:cs typeface="Arial" charset="0"/>
              </a:rPr>
              <a:t>3D Weaving</a:t>
            </a:r>
          </a:p>
        </p:txBody>
      </p:sp>
      <p:pic>
        <p:nvPicPr>
          <p:cNvPr id="22" name="Picture 21">
            <a:extLst>
              <a:ext uri="{FF2B5EF4-FFF2-40B4-BE49-F238E27FC236}">
                <a16:creationId xmlns:a16="http://schemas.microsoft.com/office/drawing/2014/main" id="{F617B8BF-8377-19D7-E977-61FA25D59158}"/>
              </a:ext>
            </a:extLst>
          </p:cNvPr>
          <p:cNvPicPr/>
          <p:nvPr/>
        </p:nvPicPr>
        <p:blipFill>
          <a:blip r:embed="rId4" cstate="screen">
            <a:extLst>
              <a:ext uri="{28A0092B-C50C-407E-A947-70E740481C1C}">
                <a14:useLocalDpi xmlns:a14="http://schemas.microsoft.com/office/drawing/2010/main"/>
              </a:ext>
            </a:extLst>
          </a:blip>
          <a:stretch>
            <a:fillRect/>
          </a:stretch>
        </p:blipFill>
        <p:spPr>
          <a:xfrm>
            <a:off x="3134966" y="1334073"/>
            <a:ext cx="930139" cy="1237940"/>
          </a:xfrm>
          <a:prstGeom prst="rect">
            <a:avLst/>
          </a:prstGeom>
          <a:ln w="38100">
            <a:noFill/>
          </a:ln>
        </p:spPr>
      </p:pic>
      <p:pic>
        <p:nvPicPr>
          <p:cNvPr id="23" name="Picture 22">
            <a:extLst>
              <a:ext uri="{FF2B5EF4-FFF2-40B4-BE49-F238E27FC236}">
                <a16:creationId xmlns:a16="http://schemas.microsoft.com/office/drawing/2014/main" id="{B4EBD44A-933B-3E78-5C5F-371625CF7CC3}"/>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0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648838" y="4524071"/>
            <a:ext cx="711862" cy="949149"/>
          </a:xfrm>
          <a:prstGeom prst="rect">
            <a:avLst/>
          </a:prstGeom>
          <a:ln w="38100">
            <a:noFill/>
          </a:ln>
        </p:spPr>
      </p:pic>
      <p:pic>
        <p:nvPicPr>
          <p:cNvPr id="24" name="Picture 23">
            <a:extLst>
              <a:ext uri="{FF2B5EF4-FFF2-40B4-BE49-F238E27FC236}">
                <a16:creationId xmlns:a16="http://schemas.microsoft.com/office/drawing/2014/main" id="{013D36E6-F0B5-759F-BE8F-5044D5A93D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79111" y="1741891"/>
            <a:ext cx="1338892" cy="725772"/>
          </a:xfrm>
          <a:prstGeom prst="rect">
            <a:avLst/>
          </a:prstGeom>
          <a:ln w="38100">
            <a:noFill/>
          </a:ln>
        </p:spPr>
      </p:pic>
      <p:pic>
        <p:nvPicPr>
          <p:cNvPr id="25" name="Picture 24">
            <a:extLst>
              <a:ext uri="{FF2B5EF4-FFF2-40B4-BE49-F238E27FC236}">
                <a16:creationId xmlns:a16="http://schemas.microsoft.com/office/drawing/2014/main" id="{452CC9BC-5A8A-63B7-8767-AA22AE3A73D6}"/>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0" b="99611" l="0" r="98969"/>
                    </a14:imgEffect>
                  </a14:imgLayer>
                </a14:imgProps>
              </a:ext>
              <a:ext uri="{28A0092B-C50C-407E-A947-70E740481C1C}">
                <a14:useLocalDpi xmlns:a14="http://schemas.microsoft.com/office/drawing/2010/main"/>
              </a:ext>
            </a:extLst>
          </a:blip>
          <a:srcRect/>
          <a:stretch>
            <a:fillRect/>
          </a:stretch>
        </p:blipFill>
        <p:spPr bwMode="auto">
          <a:xfrm>
            <a:off x="4437235" y="5285458"/>
            <a:ext cx="1338893" cy="118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ight Arrow 25">
            <a:extLst>
              <a:ext uri="{FF2B5EF4-FFF2-40B4-BE49-F238E27FC236}">
                <a16:creationId xmlns:a16="http://schemas.microsoft.com/office/drawing/2014/main" id="{D8331D13-986F-AC71-AF54-7ACD66C05E9B}"/>
              </a:ext>
            </a:extLst>
          </p:cNvPr>
          <p:cNvSpPr/>
          <p:nvPr/>
        </p:nvSpPr>
        <p:spPr>
          <a:xfrm>
            <a:off x="3991119" y="2076388"/>
            <a:ext cx="428992" cy="279718"/>
          </a:xfrm>
          <a:prstGeom prst="rightArrow">
            <a:avLst/>
          </a:prstGeom>
          <a:solidFill>
            <a:schemeClr val="accent5">
              <a:lumMod val="20000"/>
              <a:lumOff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charset="0"/>
              <a:ea typeface="Arial" charset="0"/>
              <a:cs typeface="Arial" charset="0"/>
            </a:endParaRPr>
          </a:p>
        </p:txBody>
      </p:sp>
      <p:sp>
        <p:nvSpPr>
          <p:cNvPr id="29" name="TextBox 28">
            <a:extLst>
              <a:ext uri="{FF2B5EF4-FFF2-40B4-BE49-F238E27FC236}">
                <a16:creationId xmlns:a16="http://schemas.microsoft.com/office/drawing/2014/main" id="{867BDD31-0652-E4C0-EACC-C153D4D01707}"/>
              </a:ext>
            </a:extLst>
          </p:cNvPr>
          <p:cNvSpPr txBox="1"/>
          <p:nvPr/>
        </p:nvSpPr>
        <p:spPr>
          <a:xfrm>
            <a:off x="4291390" y="4238200"/>
            <a:ext cx="1377249" cy="316250"/>
          </a:xfrm>
          <a:prstGeom prst="rect">
            <a:avLst/>
          </a:prstGeom>
          <a:noFill/>
        </p:spPr>
        <p:txBody>
          <a:bodyPr wrap="square" rtlCol="0">
            <a:spAutoFit/>
          </a:bodyPr>
          <a:lstStyle/>
          <a:p>
            <a:pPr algn="ctr"/>
            <a:r>
              <a:rPr lang="en-US" sz="1400" dirty="0">
                <a:latin typeface="Arial" charset="0"/>
                <a:ea typeface="Arial" charset="0"/>
                <a:cs typeface="Arial" charset="0"/>
              </a:rPr>
              <a:t>Machining</a:t>
            </a:r>
          </a:p>
        </p:txBody>
      </p:sp>
      <p:sp>
        <p:nvSpPr>
          <p:cNvPr id="30" name="TextBox 29">
            <a:extLst>
              <a:ext uri="{FF2B5EF4-FFF2-40B4-BE49-F238E27FC236}">
                <a16:creationId xmlns:a16="http://schemas.microsoft.com/office/drawing/2014/main" id="{69214796-14A3-DDA6-F76D-82429A100E18}"/>
              </a:ext>
            </a:extLst>
          </p:cNvPr>
          <p:cNvSpPr txBox="1"/>
          <p:nvPr/>
        </p:nvSpPr>
        <p:spPr>
          <a:xfrm>
            <a:off x="4420111" y="6351170"/>
            <a:ext cx="1377249" cy="523220"/>
          </a:xfrm>
          <a:prstGeom prst="rect">
            <a:avLst/>
          </a:prstGeom>
          <a:noFill/>
        </p:spPr>
        <p:txBody>
          <a:bodyPr wrap="square" rtlCol="0">
            <a:spAutoFit/>
          </a:bodyPr>
          <a:lstStyle/>
          <a:p>
            <a:pPr algn="ctr"/>
            <a:r>
              <a:rPr lang="en-US" sz="1400" dirty="0">
                <a:latin typeface="Arial" charset="0"/>
                <a:ea typeface="Arial" charset="0"/>
                <a:cs typeface="Arial" charset="0"/>
              </a:rPr>
              <a:t>Integration &amp; Final Machine</a:t>
            </a:r>
          </a:p>
        </p:txBody>
      </p:sp>
      <p:pic>
        <p:nvPicPr>
          <p:cNvPr id="34" name="Picture 33">
            <a:extLst>
              <a:ext uri="{FF2B5EF4-FFF2-40B4-BE49-F238E27FC236}">
                <a16:creationId xmlns:a16="http://schemas.microsoft.com/office/drawing/2014/main" id="{0D3C58DE-B97E-0C3B-20E6-FD5F6EE0BF06}"/>
              </a:ext>
            </a:extLst>
          </p:cNvPr>
          <p:cNvPicPr>
            <a:picLocks noChangeAspect="1"/>
          </p:cNvPicPr>
          <p:nvPr/>
        </p:nvPicPr>
        <p:blipFill>
          <a:blip r:embed="rId10"/>
          <a:srcRect/>
          <a:stretch/>
        </p:blipFill>
        <p:spPr>
          <a:xfrm>
            <a:off x="3201227" y="2692564"/>
            <a:ext cx="1376207" cy="1131548"/>
          </a:xfrm>
          <a:prstGeom prst="rect">
            <a:avLst/>
          </a:prstGeom>
        </p:spPr>
      </p:pic>
      <p:sp>
        <p:nvSpPr>
          <p:cNvPr id="36" name="TextBox 35">
            <a:extLst>
              <a:ext uri="{FF2B5EF4-FFF2-40B4-BE49-F238E27FC236}">
                <a16:creationId xmlns:a16="http://schemas.microsoft.com/office/drawing/2014/main" id="{A6D5A0AE-33CD-F976-78F9-D34365309624}"/>
              </a:ext>
            </a:extLst>
          </p:cNvPr>
          <p:cNvSpPr txBox="1"/>
          <p:nvPr/>
        </p:nvSpPr>
        <p:spPr>
          <a:xfrm>
            <a:off x="5804814" y="1953043"/>
            <a:ext cx="6203288" cy="4647426"/>
          </a:xfrm>
          <a:prstGeom prst="rect">
            <a:avLst/>
          </a:prstGeom>
          <a:noFill/>
        </p:spPr>
        <p:txBody>
          <a:bodyPr wrap="square">
            <a:spAutoFit/>
          </a:bodyPr>
          <a:lstStyle/>
          <a:p>
            <a:pPr algn="l"/>
            <a:r>
              <a:rPr lang="en-US" sz="1600" b="1" i="0" u="none" strike="noStrike" dirty="0">
                <a:solidFill>
                  <a:srgbClr val="000000"/>
                </a:solidFill>
                <a:effectLst/>
                <a:latin typeface="Calibri" panose="020F0502020204030204" pitchFamily="34" charset="0"/>
              </a:rPr>
              <a:t>The 3D woven Family of materials</a:t>
            </a:r>
          </a:p>
          <a:p>
            <a:pPr marL="171450" indent="-171450">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Dual Layer HEEET and Single Layer 3MDCP</a:t>
            </a:r>
          </a:p>
          <a:p>
            <a:pPr marL="463550" lvl="1" indent="-195263">
              <a:buFont typeface="Courier New" panose="02070309020205020404" pitchFamily="49" charset="0"/>
              <a:buChar char="o"/>
            </a:pPr>
            <a:r>
              <a:rPr lang="en-US" sz="1400" dirty="0"/>
              <a:t>3MDCP = 3(D) Mid-Density Carbon Phenolic  is the Insulation Layer from HEEET dual layer weave</a:t>
            </a:r>
          </a:p>
          <a:p>
            <a:pPr marL="171450" indent="-171450">
              <a:buFont typeface="Arial" panose="020B0604020202020204" pitchFamily="34" charset="0"/>
              <a:buChar char="•"/>
            </a:pPr>
            <a:r>
              <a:rPr lang="en-US" sz="1600" dirty="0"/>
              <a:t>Both Dual Layer HEEET and 3MDCP have predictable response in arcjet testing</a:t>
            </a:r>
          </a:p>
          <a:p>
            <a:pPr marL="463550" lvl="1" indent="-187325">
              <a:buFont typeface="Courier New" panose="02070309020205020404" pitchFamily="49" charset="0"/>
              <a:buChar char="o"/>
            </a:pPr>
            <a:r>
              <a:rPr lang="en-US" sz="1400" dirty="0"/>
              <a:t>Stagnation @ 3600 W/cm2 and 5.3 atm, </a:t>
            </a:r>
          </a:p>
          <a:p>
            <a:pPr marL="463550" lvl="1" indent="-187325">
              <a:buFont typeface="Courier New" panose="02070309020205020404" pitchFamily="49" charset="0"/>
              <a:buChar char="o"/>
            </a:pPr>
            <a:r>
              <a:rPr lang="en-US" sz="1400" dirty="0"/>
              <a:t>AEDC H3 at 1200 W/cm2, 2.9 atm and 4000Pa shear</a:t>
            </a:r>
            <a:endParaRPr lang="en-US" sz="1600" b="0" i="0" u="none" strike="noStrike" dirty="0">
              <a:solidFill>
                <a:srgbClr val="000000"/>
              </a:solidFill>
              <a:effectLst/>
              <a:latin typeface="Calibri" panose="020F0502020204030204" pitchFamily="34" charset="0"/>
            </a:endParaRPr>
          </a:p>
          <a:p>
            <a:pPr marL="177800" indent="-177800" algn="l">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The scalability challenges and limitations they place on developers have been addressed in previous presentations ( Ref: there are 5 ) </a:t>
            </a:r>
          </a:p>
          <a:p>
            <a:pPr marL="177800" indent="-177800" algn="l">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HEEET (2 layer) and 3MDCP (lighter insulating layer) are both capable of supporting Giant planet missions</a:t>
            </a:r>
          </a:p>
          <a:p>
            <a:pPr marL="463550" lvl="1" indent="-171450" algn="l">
              <a:buFont typeface="Courier New" panose="02070309020205020404" pitchFamily="49" charset="0"/>
              <a:buChar char="o"/>
            </a:pPr>
            <a:r>
              <a:rPr lang="en-US" sz="1400" b="0" i="0" u="none" strike="noStrike" dirty="0">
                <a:solidFill>
                  <a:srgbClr val="000000"/>
                </a:solidFill>
                <a:effectLst/>
                <a:latin typeface="Calibri" panose="020F0502020204030204" pitchFamily="34" charset="0"/>
              </a:rPr>
              <a:t>HEEET can support any diameter (Ref 1, 4) and mission constraints due to </a:t>
            </a:r>
            <a:r>
              <a:rPr lang="en-US" sz="1400" b="0" i="0" u="none" strike="noStrike" dirty="0" err="1">
                <a:solidFill>
                  <a:srgbClr val="000000"/>
                </a:solidFill>
                <a:effectLst/>
                <a:latin typeface="Calibri" panose="020F0502020204030204" pitchFamily="34" charset="0"/>
              </a:rPr>
              <a:t>weaveable</a:t>
            </a:r>
            <a:r>
              <a:rPr lang="en-US" sz="1400" b="0" i="0" u="none" strike="noStrike" dirty="0">
                <a:solidFill>
                  <a:srgbClr val="000000"/>
                </a:solidFill>
                <a:effectLst/>
                <a:latin typeface="Calibri" panose="020F0502020204030204" pitchFamily="34" charset="0"/>
              </a:rPr>
              <a:t> thickness have been addressed in Ref 1</a:t>
            </a:r>
          </a:p>
          <a:p>
            <a:pPr marL="463550" lvl="1" indent="-171450" algn="l">
              <a:buFont typeface="Courier New" panose="02070309020205020404" pitchFamily="49" charset="0"/>
              <a:buChar char="o"/>
            </a:pPr>
            <a:r>
              <a:rPr lang="en-US" sz="1400" b="0" i="0" u="none" strike="noStrike" dirty="0">
                <a:solidFill>
                  <a:srgbClr val="000000"/>
                </a:solidFill>
                <a:effectLst/>
                <a:latin typeface="Calibri" panose="020F0502020204030204" pitchFamily="34" charset="0"/>
              </a:rPr>
              <a:t>3MDCP seamless design targets </a:t>
            </a:r>
            <a:r>
              <a:rPr lang="en-US" sz="1400" b="0" i="0" u="none" strike="noStrike" dirty="0" err="1">
                <a:solidFill>
                  <a:srgbClr val="000000"/>
                </a:solidFill>
                <a:effectLst/>
                <a:latin typeface="Calibri" panose="020F0502020204030204" pitchFamily="34" charset="0"/>
              </a:rPr>
              <a:t>dia</a:t>
            </a:r>
            <a:r>
              <a:rPr lang="en-US" sz="1400" b="0" i="0" u="none" strike="noStrike" dirty="0">
                <a:solidFill>
                  <a:srgbClr val="000000"/>
                </a:solidFill>
                <a:effectLst/>
                <a:latin typeface="Calibri" panose="020F0502020204030204" pitchFamily="34" charset="0"/>
              </a:rPr>
              <a:t> &lt; 1.3 m. due to max weave width of ~80-inch. Ice Giant </a:t>
            </a:r>
            <a:r>
              <a:rPr lang="en-US" sz="1400" dirty="0">
                <a:solidFill>
                  <a:srgbClr val="000000"/>
                </a:solidFill>
                <a:latin typeface="Calibri" panose="020F0502020204030204" pitchFamily="34" charset="0"/>
              </a:rPr>
              <a:t>M</a:t>
            </a:r>
            <a:r>
              <a:rPr lang="en-US" sz="1400" b="0" i="0" u="none" strike="noStrike" dirty="0">
                <a:solidFill>
                  <a:srgbClr val="000000"/>
                </a:solidFill>
                <a:effectLst/>
                <a:latin typeface="Calibri" panose="020F0502020204030204" pitchFamily="34" charset="0"/>
              </a:rPr>
              <a:t>ission constraints due to woven thickness limitations is explored in Ref 2, 3, 6.</a:t>
            </a:r>
          </a:p>
          <a:p>
            <a:pPr marL="463550" lvl="1" indent="-171450" algn="l">
              <a:buFont typeface="Courier New" panose="02070309020205020404" pitchFamily="49" charset="0"/>
              <a:buChar char="o"/>
            </a:pPr>
            <a:r>
              <a:rPr lang="en-US" sz="1400" b="0" i="0" u="none" strike="noStrike" dirty="0">
                <a:solidFill>
                  <a:srgbClr val="000000"/>
                </a:solidFill>
                <a:effectLst/>
                <a:latin typeface="Calibri" panose="020F0502020204030204" pitchFamily="34" charset="0"/>
              </a:rPr>
              <a:t>We are ready to support Saturn Probe mission NF-5 proposals and UOP flagship study with the two TPS options </a:t>
            </a:r>
          </a:p>
          <a:p>
            <a:pPr marL="463550" lvl="1" indent="-171450" algn="l">
              <a:buFont typeface="Courier New" panose="02070309020205020404" pitchFamily="49" charset="0"/>
              <a:buChar char="o"/>
            </a:pPr>
            <a:r>
              <a:rPr lang="en-US" sz="1400" dirty="0">
                <a:solidFill>
                  <a:srgbClr val="000000"/>
                </a:solidFill>
                <a:latin typeface="Calibri" panose="020F0502020204030204" pitchFamily="34" charset="0"/>
              </a:rPr>
              <a:t>Options to relax </a:t>
            </a:r>
            <a:r>
              <a:rPr lang="en-US" sz="1400" b="0" i="0" u="none" strike="noStrike" dirty="0">
                <a:solidFill>
                  <a:srgbClr val="000000"/>
                </a:solidFill>
                <a:effectLst/>
                <a:latin typeface="Calibri" panose="020F0502020204030204" pitchFamily="34" charset="0"/>
              </a:rPr>
              <a:t>mission constraints are being evaluated</a:t>
            </a:r>
          </a:p>
        </p:txBody>
      </p:sp>
      <p:sp>
        <p:nvSpPr>
          <p:cNvPr id="31" name="Right Arrow 30">
            <a:extLst>
              <a:ext uri="{FF2B5EF4-FFF2-40B4-BE49-F238E27FC236}">
                <a16:creationId xmlns:a16="http://schemas.microsoft.com/office/drawing/2014/main" id="{801DFCCB-DFA1-1C77-4ABD-F70AA2833922}"/>
              </a:ext>
            </a:extLst>
          </p:cNvPr>
          <p:cNvSpPr/>
          <p:nvPr/>
        </p:nvSpPr>
        <p:spPr>
          <a:xfrm rot="5400000">
            <a:off x="3366275" y="2477522"/>
            <a:ext cx="428992" cy="274320"/>
          </a:xfrm>
          <a:prstGeom prst="rightArrow">
            <a:avLst/>
          </a:prstGeom>
          <a:solidFill>
            <a:schemeClr val="accent5">
              <a:lumMod val="20000"/>
              <a:lumOff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charset="0"/>
              <a:ea typeface="Arial" charset="0"/>
              <a:cs typeface="Arial" charset="0"/>
            </a:endParaRPr>
          </a:p>
        </p:txBody>
      </p:sp>
      <p:sp>
        <p:nvSpPr>
          <p:cNvPr id="39" name="Right Arrow 38">
            <a:extLst>
              <a:ext uri="{FF2B5EF4-FFF2-40B4-BE49-F238E27FC236}">
                <a16:creationId xmlns:a16="http://schemas.microsoft.com/office/drawing/2014/main" id="{1FCC9413-0BF4-3979-C6BF-C9C7A5837C17}"/>
              </a:ext>
            </a:extLst>
          </p:cNvPr>
          <p:cNvSpPr/>
          <p:nvPr/>
        </p:nvSpPr>
        <p:spPr>
          <a:xfrm rot="5400000">
            <a:off x="4092379" y="3215409"/>
            <a:ext cx="1893655" cy="274319"/>
          </a:xfrm>
          <a:prstGeom prst="rightArrow">
            <a:avLst/>
          </a:prstGeom>
          <a:solidFill>
            <a:schemeClr val="accent5">
              <a:lumMod val="20000"/>
              <a:lumOff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charset="0"/>
              <a:ea typeface="Arial" charset="0"/>
              <a:cs typeface="Arial" charset="0"/>
            </a:endParaRPr>
          </a:p>
        </p:txBody>
      </p:sp>
      <p:sp>
        <p:nvSpPr>
          <p:cNvPr id="42" name="Right Arrow 41">
            <a:extLst>
              <a:ext uri="{FF2B5EF4-FFF2-40B4-BE49-F238E27FC236}">
                <a16:creationId xmlns:a16="http://schemas.microsoft.com/office/drawing/2014/main" id="{1E4E8624-C72A-D871-DE7C-DA700C5B32AE}"/>
              </a:ext>
            </a:extLst>
          </p:cNvPr>
          <p:cNvSpPr/>
          <p:nvPr/>
        </p:nvSpPr>
        <p:spPr>
          <a:xfrm rot="5400000">
            <a:off x="2824097" y="4409037"/>
            <a:ext cx="1554480" cy="274320"/>
          </a:xfrm>
          <a:prstGeom prst="rightArrow">
            <a:avLst/>
          </a:prstGeom>
          <a:solidFill>
            <a:schemeClr val="accent5">
              <a:lumMod val="20000"/>
              <a:lumOff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charset="0"/>
              <a:ea typeface="Arial" charset="0"/>
              <a:cs typeface="Arial" charset="0"/>
            </a:endParaRPr>
          </a:p>
        </p:txBody>
      </p:sp>
      <p:sp>
        <p:nvSpPr>
          <p:cNvPr id="28" name="TextBox 27">
            <a:extLst>
              <a:ext uri="{FF2B5EF4-FFF2-40B4-BE49-F238E27FC236}">
                <a16:creationId xmlns:a16="http://schemas.microsoft.com/office/drawing/2014/main" id="{3851B829-248E-0C16-FE48-761A55734381}"/>
              </a:ext>
            </a:extLst>
          </p:cNvPr>
          <p:cNvSpPr txBox="1"/>
          <p:nvPr/>
        </p:nvSpPr>
        <p:spPr>
          <a:xfrm>
            <a:off x="4643696" y="2877676"/>
            <a:ext cx="1338892" cy="523220"/>
          </a:xfrm>
          <a:prstGeom prst="rect">
            <a:avLst/>
          </a:prstGeom>
          <a:noFill/>
        </p:spPr>
        <p:txBody>
          <a:bodyPr wrap="square" rtlCol="0">
            <a:spAutoFit/>
          </a:bodyPr>
          <a:lstStyle/>
          <a:p>
            <a:r>
              <a:rPr lang="en-US" sz="1400" dirty="0">
                <a:latin typeface="Arial" charset="0"/>
                <a:ea typeface="Arial" charset="0"/>
                <a:cs typeface="Arial" charset="0"/>
              </a:rPr>
              <a:t>Forming &amp; Infusion</a:t>
            </a:r>
          </a:p>
        </p:txBody>
      </p:sp>
      <p:pic>
        <p:nvPicPr>
          <p:cNvPr id="45" name="Picture 44">
            <a:extLst>
              <a:ext uri="{FF2B5EF4-FFF2-40B4-BE49-F238E27FC236}">
                <a16:creationId xmlns:a16="http://schemas.microsoft.com/office/drawing/2014/main" id="{F00FE8D7-83EE-8B18-19AC-97F8F6855BCC}"/>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66364" y="5400093"/>
            <a:ext cx="1362826" cy="863123"/>
          </a:xfrm>
          <a:prstGeom prst="rect">
            <a:avLst/>
          </a:prstGeom>
        </p:spPr>
      </p:pic>
      <p:sp>
        <p:nvSpPr>
          <p:cNvPr id="46" name="TextBox 45">
            <a:extLst>
              <a:ext uri="{FF2B5EF4-FFF2-40B4-BE49-F238E27FC236}">
                <a16:creationId xmlns:a16="http://schemas.microsoft.com/office/drawing/2014/main" id="{3673CC06-2F45-A2C8-DE52-178B38DB040B}"/>
              </a:ext>
            </a:extLst>
          </p:cNvPr>
          <p:cNvSpPr txBox="1"/>
          <p:nvPr/>
        </p:nvSpPr>
        <p:spPr>
          <a:xfrm>
            <a:off x="2914141" y="6351170"/>
            <a:ext cx="1377249" cy="523220"/>
          </a:xfrm>
          <a:prstGeom prst="rect">
            <a:avLst/>
          </a:prstGeom>
          <a:noFill/>
        </p:spPr>
        <p:txBody>
          <a:bodyPr wrap="square" rtlCol="0">
            <a:spAutoFit/>
          </a:bodyPr>
          <a:lstStyle/>
          <a:p>
            <a:pPr algn="ctr"/>
            <a:r>
              <a:rPr lang="en-US" sz="1400" dirty="0">
                <a:latin typeface="Arial" charset="0"/>
                <a:ea typeface="Arial" charset="0"/>
                <a:cs typeface="Arial" charset="0"/>
              </a:rPr>
              <a:t>Final Machine &amp; Integration</a:t>
            </a:r>
          </a:p>
        </p:txBody>
      </p:sp>
      <p:sp>
        <p:nvSpPr>
          <p:cNvPr id="4" name="TextBox 3">
            <a:extLst>
              <a:ext uri="{FF2B5EF4-FFF2-40B4-BE49-F238E27FC236}">
                <a16:creationId xmlns:a16="http://schemas.microsoft.com/office/drawing/2014/main" id="{58641291-D994-E9F7-14A0-D86388EB3C4B}"/>
              </a:ext>
            </a:extLst>
          </p:cNvPr>
          <p:cNvSpPr txBox="1"/>
          <p:nvPr/>
        </p:nvSpPr>
        <p:spPr>
          <a:xfrm>
            <a:off x="5776128" y="1080066"/>
            <a:ext cx="6331507" cy="830997"/>
          </a:xfrm>
          <a:prstGeom prst="rect">
            <a:avLst/>
          </a:prstGeom>
          <a:solidFill>
            <a:schemeClr val="accent5">
              <a:lumMod val="40000"/>
              <a:lumOff val="60000"/>
            </a:schemeClr>
          </a:solidFill>
        </p:spPr>
        <p:txBody>
          <a:bodyPr wrap="square">
            <a:spAutoFit/>
          </a:bodyPr>
          <a:lstStyle/>
          <a:p>
            <a:pPr algn="just"/>
            <a:r>
              <a:rPr lang="en-US" sz="1600" b="0" i="0" u="none" strike="noStrike" dirty="0">
                <a:solidFill>
                  <a:srgbClr val="000000"/>
                </a:solidFill>
                <a:effectLst/>
                <a:latin typeface="Calibri" panose="020F0502020204030204" pitchFamily="34" charset="0"/>
              </a:rPr>
              <a:t>There are </a:t>
            </a:r>
            <a:r>
              <a:rPr lang="en-US" sz="1600" dirty="0">
                <a:solidFill>
                  <a:srgbClr val="000000"/>
                </a:solidFill>
                <a:latin typeface="Calibri" panose="020F0502020204030204" pitchFamily="34" charset="0"/>
              </a:rPr>
              <a:t>now heatshield technology options for for </a:t>
            </a:r>
            <a:r>
              <a:rPr lang="en-US" sz="1600" b="0" i="0" u="none" strike="noStrike" dirty="0">
                <a:solidFill>
                  <a:srgbClr val="000000"/>
                </a:solidFill>
                <a:effectLst/>
                <a:latin typeface="Calibri" panose="020F0502020204030204" pitchFamily="34" charset="0"/>
              </a:rPr>
              <a:t>Giant Planet in situ probes as well as for Aerocapture missions – </a:t>
            </a:r>
            <a:r>
              <a:rPr lang="en-US" sz="1600" dirty="0">
                <a:solidFill>
                  <a:srgbClr val="000000"/>
                </a:solidFill>
                <a:latin typeface="Calibri" panose="020F0502020204030204" pitchFamily="34" charset="0"/>
              </a:rPr>
              <a:t>options are </a:t>
            </a:r>
            <a:r>
              <a:rPr lang="en-US" sz="1600" b="0" i="0" u="none" strike="noStrike" dirty="0">
                <a:solidFill>
                  <a:srgbClr val="000000"/>
                </a:solidFill>
                <a:effectLst/>
                <a:latin typeface="Calibri" panose="020F0502020204030204" pitchFamily="34" charset="0"/>
              </a:rPr>
              <a:t>scalable but with some limitations (environment, diameter and thickness) </a:t>
            </a:r>
          </a:p>
        </p:txBody>
      </p:sp>
    </p:spTree>
    <p:extLst>
      <p:ext uri="{BB962C8B-B14F-4D97-AF65-F5344CB8AC3E}">
        <p14:creationId xmlns:p14="http://schemas.microsoft.com/office/powerpoint/2010/main" val="113154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B11A2B31-877E-00EF-73A2-D8D4E5221917}"/>
              </a:ext>
            </a:extLst>
          </p:cNvPr>
          <p:cNvSpPr txBox="1"/>
          <p:nvPr/>
        </p:nvSpPr>
        <p:spPr>
          <a:xfrm>
            <a:off x="321405" y="3439613"/>
            <a:ext cx="1336974" cy="369332"/>
          </a:xfrm>
          <a:prstGeom prst="rect">
            <a:avLst/>
          </a:prstGeom>
          <a:solidFill>
            <a:schemeClr val="tx1">
              <a:lumMod val="65000"/>
              <a:lumOff val="35000"/>
            </a:schemeClr>
          </a:solidFill>
          <a:ln w="19050">
            <a:solidFill>
              <a:schemeClr val="tx1"/>
            </a:solidFill>
          </a:ln>
        </p:spPr>
        <p:txBody>
          <a:bodyPr wrap="square" rtlCol="0">
            <a:spAutoFit/>
          </a:bodyPr>
          <a:lstStyle>
            <a:defPPr>
              <a:defRPr lang="en-US"/>
            </a:defPPr>
            <a:lvl1pPr algn="ctr">
              <a:defRPr sz="1000">
                <a:latin typeface="Arial" charset="0"/>
                <a:ea typeface="Arial" charset="0"/>
                <a:cs typeface="Arial" charset="0"/>
              </a:defRPr>
            </a:lvl1pPr>
          </a:lstStyle>
          <a:p>
            <a:r>
              <a:rPr lang="en-US" sz="900" dirty="0">
                <a:solidFill>
                  <a:schemeClr val="bg1"/>
                </a:solidFill>
              </a:rPr>
              <a:t>Phase A </a:t>
            </a:r>
            <a:br>
              <a:rPr lang="en-US" sz="900" dirty="0">
                <a:solidFill>
                  <a:schemeClr val="bg1"/>
                </a:solidFill>
              </a:rPr>
            </a:br>
            <a:r>
              <a:rPr lang="en-US" sz="900" dirty="0">
                <a:solidFill>
                  <a:schemeClr val="bg1"/>
                </a:solidFill>
              </a:rPr>
              <a:t>6-8 months</a:t>
            </a:r>
          </a:p>
        </p:txBody>
      </p:sp>
      <p:sp>
        <p:nvSpPr>
          <p:cNvPr id="56" name="Striped Right Arrow 55">
            <a:extLst>
              <a:ext uri="{FF2B5EF4-FFF2-40B4-BE49-F238E27FC236}">
                <a16:creationId xmlns:a16="http://schemas.microsoft.com/office/drawing/2014/main" id="{BE36DFD8-4C89-386C-78F7-7794C9DAAD93}"/>
              </a:ext>
            </a:extLst>
          </p:cNvPr>
          <p:cNvSpPr/>
          <p:nvPr/>
        </p:nvSpPr>
        <p:spPr>
          <a:xfrm>
            <a:off x="158360" y="3705131"/>
            <a:ext cx="11938640" cy="2751363"/>
          </a:xfrm>
          <a:prstGeom prst="stripedRightArrow">
            <a:avLst>
              <a:gd name="adj1" fmla="val 72835"/>
              <a:gd name="adj2" fmla="val 17734"/>
            </a:avLst>
          </a:prstGeom>
          <a:gradFill flip="none" rotWithShape="1">
            <a:gsLst>
              <a:gs pos="0">
                <a:schemeClr val="accent1">
                  <a:lumMod val="75000"/>
                </a:schemeClr>
              </a:gs>
              <a:gs pos="92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9CA939-DDE0-4D9D-D761-BF204C1A4F4B}"/>
              </a:ext>
            </a:extLst>
          </p:cNvPr>
          <p:cNvSpPr>
            <a:spLocks noGrp="1"/>
          </p:cNvSpPr>
          <p:nvPr>
            <p:ph type="title"/>
          </p:nvPr>
        </p:nvSpPr>
        <p:spPr/>
        <p:txBody>
          <a:bodyPr/>
          <a:lstStyle/>
          <a:p>
            <a:r>
              <a:rPr lang="en-US" dirty="0"/>
              <a:t>TPS Lead Times are Long</a:t>
            </a:r>
          </a:p>
        </p:txBody>
      </p:sp>
      <p:sp>
        <p:nvSpPr>
          <p:cNvPr id="13" name="TextBox 12">
            <a:extLst>
              <a:ext uri="{FF2B5EF4-FFF2-40B4-BE49-F238E27FC236}">
                <a16:creationId xmlns:a16="http://schemas.microsoft.com/office/drawing/2014/main" id="{A49F21D0-BA36-7705-53E7-6867906E1048}"/>
              </a:ext>
            </a:extLst>
          </p:cNvPr>
          <p:cNvSpPr txBox="1"/>
          <p:nvPr/>
        </p:nvSpPr>
        <p:spPr>
          <a:xfrm>
            <a:off x="1041188" y="6179937"/>
            <a:ext cx="9903280" cy="584775"/>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US" sz="1600" dirty="0"/>
              <a:t>Looms exist for Dual Layer HEEET and 3MDCP weaving, however, set up and weaving are long lead items and </a:t>
            </a:r>
            <a:br>
              <a:rPr lang="en-US" sz="1600" dirty="0"/>
            </a:br>
            <a:r>
              <a:rPr lang="en-US" sz="1600" dirty="0"/>
              <a:t>therefore, TPS procurement needs to be initiated at least 2 years prior to CDR.  </a:t>
            </a:r>
          </a:p>
        </p:txBody>
      </p:sp>
      <p:sp>
        <p:nvSpPr>
          <p:cNvPr id="36" name="TextBox 35">
            <a:extLst>
              <a:ext uri="{FF2B5EF4-FFF2-40B4-BE49-F238E27FC236}">
                <a16:creationId xmlns:a16="http://schemas.microsoft.com/office/drawing/2014/main" id="{A6D5A0AE-33CD-F976-78F9-D34365309624}"/>
              </a:ext>
            </a:extLst>
          </p:cNvPr>
          <p:cNvSpPr txBox="1"/>
          <p:nvPr/>
        </p:nvSpPr>
        <p:spPr>
          <a:xfrm>
            <a:off x="251474" y="1059347"/>
            <a:ext cx="11608089" cy="2185214"/>
          </a:xfrm>
          <a:prstGeom prst="rect">
            <a:avLst/>
          </a:prstGeom>
          <a:noFill/>
        </p:spPr>
        <p:txBody>
          <a:bodyPr wrap="square">
            <a:spAutoFit/>
          </a:bodyPr>
          <a:lstStyle/>
          <a:p>
            <a:pPr marL="234950" indent="-234950">
              <a:buFont typeface="Arial" panose="020B0604020202020204" pitchFamily="34" charset="0"/>
              <a:buChar char="•"/>
            </a:pPr>
            <a:r>
              <a:rPr lang="en-US" b="0" i="0" u="none" strike="noStrike" dirty="0">
                <a:solidFill>
                  <a:srgbClr val="000000"/>
                </a:solidFill>
                <a:effectLst/>
                <a:latin typeface="Calibri" panose="020F0502020204030204" pitchFamily="34" charset="0"/>
              </a:rPr>
              <a:t>In addition to weave size and thickness constraints, proposal teams need to be aware of the long lead items related to 3D weaving</a:t>
            </a:r>
            <a:r>
              <a:rPr lang="en-US" dirty="0">
                <a:solidFill>
                  <a:srgbClr val="000000"/>
                </a:solidFill>
                <a:latin typeface="Calibri" panose="020F0502020204030204" pitchFamily="34" charset="0"/>
              </a:rPr>
              <a:t>. In particular: </a:t>
            </a:r>
          </a:p>
          <a:p>
            <a:pPr marL="800100" lvl="1" indent="-342900">
              <a:buFont typeface="Courier New" panose="02070309020205020404" pitchFamily="49" charset="0"/>
              <a:buChar char="o"/>
            </a:pPr>
            <a:r>
              <a:rPr lang="en-US" sz="1600" dirty="0">
                <a:solidFill>
                  <a:srgbClr val="000000"/>
                </a:solidFill>
                <a:latin typeface="Calibri" panose="020F0502020204030204" pitchFamily="34" charset="0"/>
              </a:rPr>
              <a:t>S</a:t>
            </a:r>
            <a:r>
              <a:rPr lang="en-US" sz="1600" b="0" i="0" u="none" strike="noStrike" dirty="0">
                <a:solidFill>
                  <a:srgbClr val="000000"/>
                </a:solidFill>
                <a:effectLst/>
                <a:latin typeface="Calibri" panose="020F0502020204030204" pitchFamily="34" charset="0"/>
              </a:rPr>
              <a:t>chedule for loom set up and weaving</a:t>
            </a:r>
          </a:p>
          <a:p>
            <a:pPr marL="800100" lvl="1" indent="-342900">
              <a:buFont typeface="Courier New" panose="02070309020205020404" pitchFamily="49" charset="0"/>
              <a:buChar char="o"/>
            </a:pPr>
            <a:r>
              <a:rPr lang="en-US" sz="1600" dirty="0">
                <a:solidFill>
                  <a:srgbClr val="000000"/>
                </a:solidFill>
                <a:latin typeface="Calibri" panose="020F0502020204030204" pitchFamily="34" charset="0"/>
              </a:rPr>
              <a:t>Molding/forming and infusion </a:t>
            </a:r>
          </a:p>
          <a:p>
            <a:pPr marL="800100" lvl="1" indent="-342900">
              <a:buFont typeface="Courier New" panose="02070309020205020404" pitchFamily="49" charset="0"/>
              <a:buChar char="o"/>
            </a:pPr>
            <a:r>
              <a:rPr lang="en-US" sz="1600" dirty="0">
                <a:solidFill>
                  <a:srgbClr val="000000"/>
                </a:solidFill>
                <a:latin typeface="Calibri" panose="020F0502020204030204" pitchFamily="34" charset="0"/>
              </a:rPr>
              <a:t>Integration onto an aeroshell or structure for development testing and then flight</a:t>
            </a:r>
            <a:r>
              <a:rPr lang="en-US" b="0" i="0" u="none" strike="noStrike" dirty="0">
                <a:solidFill>
                  <a:srgbClr val="000000"/>
                </a:solidFill>
                <a:effectLst/>
                <a:latin typeface="Calibri" panose="020F0502020204030204" pitchFamily="34" charset="0"/>
              </a:rPr>
              <a:t> </a:t>
            </a:r>
          </a:p>
          <a:p>
            <a:pPr marL="234950" indent="-234950" algn="l">
              <a:buFont typeface="Arial" panose="020B0604020202020204" pitchFamily="34" charset="0"/>
              <a:buChar char="•"/>
            </a:pPr>
            <a:r>
              <a:rPr lang="en-US" b="0" i="0" u="none" strike="noStrike" dirty="0">
                <a:solidFill>
                  <a:srgbClr val="000000"/>
                </a:solidFill>
                <a:effectLst/>
                <a:latin typeface="Calibri" panose="020F0502020204030204" pitchFamily="34" charset="0"/>
              </a:rPr>
              <a:t>The following is an estimated schedule for 3D woven TPS manufacturing.  </a:t>
            </a:r>
          </a:p>
          <a:p>
            <a:pPr marL="800100" lvl="1" indent="-342900">
              <a:buFont typeface="Courier New" panose="02070309020205020404" pitchFamily="49" charset="0"/>
              <a:buChar char="o"/>
            </a:pPr>
            <a:r>
              <a:rPr lang="en-US" sz="1600" dirty="0">
                <a:solidFill>
                  <a:srgbClr val="000000"/>
                </a:solidFill>
                <a:latin typeface="Calibri" panose="020F0502020204030204" pitchFamily="34" charset="0"/>
              </a:rPr>
              <a:t>It is critical that mission teams plan on engaging heatshield related vendors prior to the beginning of phase B so that procurement can be initiated when Phase B funding arrives (i.e. have SOW’s and quotes in place ready to award) </a:t>
            </a:r>
          </a:p>
        </p:txBody>
      </p:sp>
      <p:pic>
        <p:nvPicPr>
          <p:cNvPr id="7" name="Picture 6">
            <a:extLst>
              <a:ext uri="{FF2B5EF4-FFF2-40B4-BE49-F238E27FC236}">
                <a16:creationId xmlns:a16="http://schemas.microsoft.com/office/drawing/2014/main" id="{3B1B1004-6E14-4932-0B9D-F40F19568850}"/>
              </a:ext>
            </a:extLst>
          </p:cNvPr>
          <p:cNvPicPr>
            <a:picLocks noChangeAspect="1"/>
          </p:cNvPicPr>
          <p:nvPr/>
        </p:nvPicPr>
        <p:blipFill>
          <a:blip r:embed="rId2"/>
          <a:stretch>
            <a:fillRect/>
          </a:stretch>
        </p:blipFill>
        <p:spPr>
          <a:xfrm>
            <a:off x="1345155" y="3244303"/>
            <a:ext cx="10498485" cy="2627416"/>
          </a:xfrm>
          <a:prstGeom prst="rect">
            <a:avLst/>
          </a:prstGeom>
        </p:spPr>
      </p:pic>
      <p:sp>
        <p:nvSpPr>
          <p:cNvPr id="8" name="TextBox 7">
            <a:extLst>
              <a:ext uri="{FF2B5EF4-FFF2-40B4-BE49-F238E27FC236}">
                <a16:creationId xmlns:a16="http://schemas.microsoft.com/office/drawing/2014/main" id="{738B7420-239E-3FF7-CB1F-5E39047796BC}"/>
              </a:ext>
            </a:extLst>
          </p:cNvPr>
          <p:cNvSpPr txBox="1"/>
          <p:nvPr/>
        </p:nvSpPr>
        <p:spPr>
          <a:xfrm>
            <a:off x="242578" y="4471221"/>
            <a:ext cx="1336973" cy="400110"/>
          </a:xfrm>
          <a:prstGeom prst="rect">
            <a:avLst/>
          </a:prstGeom>
          <a:solidFill>
            <a:srgbClr val="FF7E79"/>
          </a:solidFill>
        </p:spPr>
        <p:txBody>
          <a:bodyPr wrap="square" rtlCol="0">
            <a:spAutoFit/>
          </a:bodyPr>
          <a:lstStyle/>
          <a:p>
            <a:pPr algn="ctr"/>
            <a:r>
              <a:rPr lang="en-US" sz="1000" dirty="0">
                <a:latin typeface="Arial" charset="0"/>
                <a:ea typeface="Arial" charset="0"/>
                <a:cs typeface="Arial" charset="0"/>
              </a:rPr>
              <a:t>Establish SOWs and Gather Quotes</a:t>
            </a:r>
          </a:p>
        </p:txBody>
      </p:sp>
    </p:spTree>
    <p:extLst>
      <p:ext uri="{BB962C8B-B14F-4D97-AF65-F5344CB8AC3E}">
        <p14:creationId xmlns:p14="http://schemas.microsoft.com/office/powerpoint/2010/main" val="229022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A939-DDE0-4D9D-D761-BF204C1A4F4B}"/>
              </a:ext>
            </a:extLst>
          </p:cNvPr>
          <p:cNvSpPr>
            <a:spLocks noGrp="1"/>
          </p:cNvSpPr>
          <p:nvPr>
            <p:ph type="title"/>
          </p:nvPr>
        </p:nvSpPr>
        <p:spPr/>
        <p:txBody>
          <a:bodyPr/>
          <a:lstStyle/>
          <a:p>
            <a:r>
              <a:rPr lang="en-US" dirty="0"/>
              <a:t>Sustainability of HEEET and Single Layer 3MDCP TPS</a:t>
            </a:r>
          </a:p>
        </p:txBody>
      </p:sp>
      <p:sp>
        <p:nvSpPr>
          <p:cNvPr id="36" name="TextBox 35">
            <a:extLst>
              <a:ext uri="{FF2B5EF4-FFF2-40B4-BE49-F238E27FC236}">
                <a16:creationId xmlns:a16="http://schemas.microsoft.com/office/drawing/2014/main" id="{A6D5A0AE-33CD-F976-78F9-D34365309624}"/>
              </a:ext>
            </a:extLst>
          </p:cNvPr>
          <p:cNvSpPr txBox="1"/>
          <p:nvPr/>
        </p:nvSpPr>
        <p:spPr>
          <a:xfrm>
            <a:off x="107576" y="1002141"/>
            <a:ext cx="11975567" cy="4308872"/>
          </a:xfrm>
          <a:prstGeom prst="rect">
            <a:avLst/>
          </a:prstGeom>
          <a:noFill/>
        </p:spPr>
        <p:txBody>
          <a:bodyPr wrap="square">
            <a:spAutoFit/>
          </a:bodyPr>
          <a:lstStyle/>
          <a:p>
            <a:pPr marL="349250" indent="-349250">
              <a:buFont typeface="Arial" panose="020B0604020202020204" pitchFamily="34" charset="0"/>
              <a:buChar char="•"/>
            </a:pPr>
            <a:r>
              <a:rPr lang="en-US" dirty="0">
                <a:solidFill>
                  <a:srgbClr val="000000"/>
                </a:solidFill>
                <a:latin typeface="Calibri" panose="020F0502020204030204" pitchFamily="34" charset="0"/>
              </a:rPr>
              <a:t>Two vendors are certified to weave TPS preforms for NASA: </a:t>
            </a:r>
            <a:r>
              <a:rPr lang="en-US" b="0" i="0" u="none" strike="noStrike" dirty="0">
                <a:solidFill>
                  <a:srgbClr val="000000"/>
                </a:solidFill>
                <a:effectLst/>
                <a:latin typeface="Calibri" panose="020F0502020204030204" pitchFamily="34" charset="0"/>
              </a:rPr>
              <a:t>one for DL HEEET and another for 3MDCP  </a:t>
            </a:r>
          </a:p>
          <a:p>
            <a:pPr marL="742950" lvl="1" indent="-285750">
              <a:buFont typeface="Courier New" panose="02070309020205020404" pitchFamily="49" charset="0"/>
              <a:buChar char="o"/>
            </a:pPr>
            <a:r>
              <a:rPr lang="en-US" sz="1600" dirty="0"/>
              <a:t>MSR EES has currently baselined 3MDCP as the heatshield</a:t>
            </a:r>
          </a:p>
          <a:p>
            <a:pPr marL="1200150" lvl="2" indent="-285750">
              <a:buFont typeface="Courier New" panose="02070309020205020404" pitchFamily="49" charset="0"/>
              <a:buChar char="o"/>
            </a:pPr>
            <a:r>
              <a:rPr lang="en-US" sz="1600" dirty="0"/>
              <a:t>MSR Weaving to be completed in 2023 – 300m of material loaded on the loom, additional 200m available and </a:t>
            </a:r>
            <a:r>
              <a:rPr lang="en-US" sz="1600" i="1" u="sng" dirty="0"/>
              <a:t>should</a:t>
            </a:r>
            <a:r>
              <a:rPr lang="en-US" sz="1600" dirty="0"/>
              <a:t> be woven </a:t>
            </a:r>
          </a:p>
          <a:p>
            <a:pPr marL="1200150" lvl="2" indent="-285750">
              <a:buFont typeface="Courier New" panose="02070309020205020404" pitchFamily="49" charset="0"/>
              <a:buChar char="o"/>
            </a:pPr>
            <a:r>
              <a:rPr lang="en-US" sz="1600" dirty="0"/>
              <a:t>Mission launches in 2027</a:t>
            </a:r>
          </a:p>
          <a:p>
            <a:pPr marL="342900" indent="-342900">
              <a:buFont typeface="Arial" panose="020B0604020202020204" pitchFamily="34" charset="0"/>
              <a:buChar char="•"/>
            </a:pPr>
            <a:r>
              <a:rPr lang="en-US" dirty="0">
                <a:solidFill>
                  <a:srgbClr val="000000"/>
                </a:solidFill>
                <a:latin typeface="Calibri" panose="020F0502020204030204" pitchFamily="34" charset="0"/>
              </a:rPr>
              <a:t>One vendor certified to resin infuse TPS for NASA: FMI</a:t>
            </a:r>
          </a:p>
          <a:p>
            <a:pPr marL="349250" indent="-349250" algn="l">
              <a:buFont typeface="Arial" panose="020B0604020202020204" pitchFamily="34" charset="0"/>
              <a:buChar char="•"/>
            </a:pPr>
            <a:r>
              <a:rPr lang="en-US" b="0" i="0" u="none" strike="noStrike" dirty="0">
                <a:solidFill>
                  <a:srgbClr val="000000"/>
                </a:solidFill>
                <a:effectLst/>
                <a:latin typeface="Calibri" panose="020F0502020204030204" pitchFamily="34" charset="0"/>
              </a:rPr>
              <a:t>By 2023, all weaving activity will be completed and by 2024 all resin infusion will be completed by FMI for DFly &amp; MSR</a:t>
            </a:r>
          </a:p>
          <a:p>
            <a:pPr marL="349250" indent="-349250" algn="l">
              <a:buFont typeface="Arial" panose="020B0604020202020204" pitchFamily="34" charset="0"/>
              <a:buChar char="•"/>
            </a:pPr>
            <a:r>
              <a:rPr lang="en-US" b="0" i="0" u="none" strike="noStrike" dirty="0">
                <a:solidFill>
                  <a:srgbClr val="000000"/>
                </a:solidFill>
                <a:effectLst/>
                <a:latin typeface="Calibri" panose="020F0502020204030204" pitchFamily="34" charset="0"/>
              </a:rPr>
              <a:t>There is a real risk to TPS sustainability by the time a Saturn Probe or Flagship UOP mission would need the capability  </a:t>
            </a:r>
          </a:p>
          <a:p>
            <a:pPr marL="806450" lvl="1" indent="-349250">
              <a:buFont typeface="Courier New" panose="02070309020205020404" pitchFamily="49" charset="0"/>
              <a:buChar char="o"/>
            </a:pPr>
            <a:r>
              <a:rPr lang="en-US" sz="1600" dirty="0"/>
              <a:t>Between 2023 and beginning of Phase B for Saturn Probe mission (if selected) or a Flagship mission, there is a gap around 4 or more years  </a:t>
            </a:r>
          </a:p>
          <a:p>
            <a:pPr marL="349250" indent="-349250" algn="l">
              <a:buFont typeface="Arial" panose="020B0604020202020204" pitchFamily="34" charset="0"/>
              <a:buChar char="•"/>
            </a:pPr>
            <a:r>
              <a:rPr lang="en-US" b="0" i="0" u="none" strike="noStrike" dirty="0">
                <a:solidFill>
                  <a:srgbClr val="000000"/>
                </a:solidFill>
                <a:effectLst/>
                <a:latin typeface="Calibri" panose="020F0502020204030204" pitchFamily="34" charset="0"/>
              </a:rPr>
              <a:t>In order to safeguard against atrophy of 3D Woven and PICA TPS which will be needed for Outer/Giant Planet missions, it is important NASA maintains awareness through annual assessments of the external TPS manufacturing capabilities </a:t>
            </a:r>
          </a:p>
          <a:p>
            <a:pPr marL="742950" lvl="1" indent="-285750">
              <a:buFont typeface="Courier New" panose="02070309020205020404" pitchFamily="49" charset="0"/>
              <a:buChar char="o"/>
            </a:pPr>
            <a:r>
              <a:rPr lang="en-US" sz="1600" dirty="0"/>
              <a:t>From raw materials to weaving to molding/forming , resin infusion – all aspects of S-of-the-A TPS manufacturing needs to be assessed for atrophy to assure that all companies involved are mission ready</a:t>
            </a:r>
          </a:p>
          <a:p>
            <a:pPr marL="285750" indent="-285750">
              <a:buFont typeface="Arial" panose="020B0604020202020204" pitchFamily="34" charset="0"/>
              <a:buChar char="•"/>
            </a:pPr>
            <a:r>
              <a:rPr lang="en-US" dirty="0">
                <a:solidFill>
                  <a:srgbClr val="000000"/>
                </a:solidFill>
                <a:latin typeface="Calibri" panose="020F0502020204030204" pitchFamily="34" charset="0"/>
              </a:rPr>
              <a:t>If risks are identified, it will be important to work with HQ to retire the risks and ensure all TPS options (3D Woven and PICA) are available for future missions </a:t>
            </a:r>
          </a:p>
          <a:p>
            <a:pPr marL="349250" indent="-349250" algn="l">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2DE8D187-17CE-F9A3-1418-97CC869A25CE}"/>
              </a:ext>
            </a:extLst>
          </p:cNvPr>
          <p:cNvSpPr txBox="1"/>
          <p:nvPr/>
        </p:nvSpPr>
        <p:spPr>
          <a:xfrm>
            <a:off x="395865" y="4978696"/>
            <a:ext cx="11400270" cy="1815882"/>
          </a:xfrm>
          <a:prstGeom prst="rect">
            <a:avLst/>
          </a:prstGeom>
          <a:solidFill>
            <a:schemeClr val="accent2">
              <a:lumMod val="40000"/>
              <a:lumOff val="60000"/>
            </a:schemeClr>
          </a:solidFill>
        </p:spPr>
        <p:txBody>
          <a:bodyPr wrap="square" rtlCol="0">
            <a:spAutoFit/>
          </a:bodyPr>
          <a:lstStyle/>
          <a:p>
            <a:pPr marL="411163" lvl="1" indent="-234950"/>
            <a:r>
              <a:rPr lang="en-US" sz="1600" b="1" i="1" dirty="0"/>
              <a:t>Recommendations: </a:t>
            </a:r>
          </a:p>
          <a:p>
            <a:pPr lvl="1" indent="-339725">
              <a:buFont typeface="+mj-lt"/>
              <a:buAutoNum type="arabicPeriod"/>
            </a:pPr>
            <a:r>
              <a:rPr lang="en-US" sz="1600" dirty="0"/>
              <a:t>OPAG to identify the importance of 3D Woven and general TPS Sustainability and recommend NASA HEEET/3MDCP/PICA Team to monitor and assess manufacturing industrial base and make recommendations to SMD-PSD to ensure the capability is ready to support NF-4/5 as well as Flagship missions. </a:t>
            </a:r>
          </a:p>
          <a:p>
            <a:pPr lvl="1" indent="-280988">
              <a:buFont typeface="+mj-lt"/>
              <a:buAutoNum type="arabicPeriod"/>
            </a:pPr>
            <a:r>
              <a:rPr lang="en-US" sz="1600" dirty="0"/>
              <a:t>OPAG to recommend SMD fund to weave out remaining 3MDCP dry weave to support future OP missions to reduce risk during long lead procurements / loom set up in Phase B</a:t>
            </a:r>
            <a:endParaRPr lang="en-US" sz="1600" b="1" i="1" dirty="0"/>
          </a:p>
          <a:p>
            <a:pPr lvl="1" algn="ctr"/>
            <a:r>
              <a:rPr lang="en-US" sz="1600" b="1" i="1" dirty="0"/>
              <a:t>3D Woven TPS is an enabling TPS, developed for Outer Planet in-situ missions</a:t>
            </a:r>
            <a:endParaRPr lang="en-US" sz="1600" b="1" i="1" strike="sngStrike" dirty="0"/>
          </a:p>
        </p:txBody>
      </p:sp>
    </p:spTree>
    <p:extLst>
      <p:ext uri="{BB962C8B-B14F-4D97-AF65-F5344CB8AC3E}">
        <p14:creationId xmlns:p14="http://schemas.microsoft.com/office/powerpoint/2010/main" val="11827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A939-DDE0-4D9D-D761-BF204C1A4F4B}"/>
              </a:ext>
            </a:extLst>
          </p:cNvPr>
          <p:cNvSpPr>
            <a:spLocks noGrp="1"/>
          </p:cNvSpPr>
          <p:nvPr>
            <p:ph type="title"/>
          </p:nvPr>
        </p:nvSpPr>
        <p:spPr/>
        <p:txBody>
          <a:bodyPr/>
          <a:lstStyle/>
          <a:p>
            <a:r>
              <a:rPr lang="en-US" dirty="0"/>
              <a:t>References</a:t>
            </a:r>
          </a:p>
        </p:txBody>
      </p:sp>
      <p:sp>
        <p:nvSpPr>
          <p:cNvPr id="36" name="TextBox 35">
            <a:extLst>
              <a:ext uri="{FF2B5EF4-FFF2-40B4-BE49-F238E27FC236}">
                <a16:creationId xmlns:a16="http://schemas.microsoft.com/office/drawing/2014/main" id="{A6D5A0AE-33CD-F976-78F9-D34365309624}"/>
              </a:ext>
            </a:extLst>
          </p:cNvPr>
          <p:cNvSpPr txBox="1"/>
          <p:nvPr/>
        </p:nvSpPr>
        <p:spPr>
          <a:xfrm>
            <a:off x="330550" y="1189920"/>
            <a:ext cx="11608089" cy="5355312"/>
          </a:xfrm>
          <a:prstGeom prst="rect">
            <a:avLst/>
          </a:prstGeom>
          <a:noFill/>
        </p:spPr>
        <p:txBody>
          <a:bodyPr wrap="square">
            <a:spAutoFit/>
          </a:bodyPr>
          <a:lstStyle/>
          <a:p>
            <a:pPr marL="0" marR="0" algn="l">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Venkatapathy, E., “Recent Advances in Ablative TPS in the U.S. for In-situ Exploration of Giant Planets,” In Situ Exploration of the Giant Planets II Workshop, July, 2022, Laurel, MD.  (Talked about single and dual layers)</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buFont typeface="+mj-lt"/>
              <a:buAutoNum type="arabicPeriod" startAt="2"/>
            </a:pPr>
            <a:r>
              <a:rPr lang="en-US" sz="1800" b="0" i="0" u="none" strike="noStrike" dirty="0">
                <a:solidFill>
                  <a:srgbClr val="000000"/>
                </a:solidFill>
                <a:effectLst/>
                <a:latin typeface="Calibri" panose="020F0502020204030204" pitchFamily="34" charset="0"/>
              </a:rPr>
              <a:t>Monk, J., et al., “</a:t>
            </a:r>
            <a:r>
              <a:rPr lang="en-US" sz="1800" b="0" i="0" u="sng" strike="noStrike" dirty="0">
                <a:solidFill>
                  <a:srgbClr val="0563C1"/>
                </a:solidFill>
                <a:effectLst/>
                <a:latin typeface="Calibri" panose="020F0502020204030204" pitchFamily="34" charset="0"/>
                <a:hlinkClick r:id="rId2" tooltip="https://gcc02.safelinks.protection.outlook.com/?url=https%3A%2F%2Fwww.hou.usra.edu%2Fmeeting_portal%2Fprogram_committee%2Findex.cfm%3Fmtg%3D712%26screen%3Dview_abstract%26abstract_no%3D4040&amp;data=05%7C01%7Cmatthew.j.gasch%40nasa.gov%7Cd1a08bcc750747b5cd0d08dabebc3e16%7C7005d45845be48ae8140d43da96dd17b%7C0%7C0%7C638032012951407918%7CUnknown%7CTWFpbGZsb3d8eyJWIjoiMC4wLjAwMDAiLCJQIjoiV2luMzIiLCJBTiI6Ik1haWwiLCJXVCI6Mn0%3D%7C3000%7C%7C%7C&amp;sdata=z4k7W7rmSrfVwWUzL1%2BdMR9kTEY%2BbAG%2FcsPwZ05tPNU%3D&amp;reserved=0"/>
              </a:rPr>
              <a:t>Uranus Probe Entry and Descent Mission Concept</a:t>
            </a:r>
            <a:r>
              <a:rPr lang="en-US" sz="1800" b="0" i="0" u="none" strike="noStrike" dirty="0">
                <a:solidFill>
                  <a:srgbClr val="000000"/>
                </a:solidFill>
                <a:effectLst/>
                <a:latin typeface="Calibri" panose="020F0502020204030204" pitchFamily="34" charset="0"/>
              </a:rPr>
              <a:t>,” In Situ Exploration of the Giant Planets II Workshop, July, 2022, Laurel, MD.  (used Single layer in the evaluation)</a:t>
            </a:r>
          </a:p>
          <a:p>
            <a:pPr marL="0" marR="0" indent="28575"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buFont typeface="+mj-lt"/>
              <a:buAutoNum type="arabicPeriod" startAt="3"/>
            </a:pPr>
            <a:r>
              <a:rPr lang="en-US" sz="1800" b="0" i="0" u="none" strike="noStrike" dirty="0">
                <a:solidFill>
                  <a:srgbClr val="000000"/>
                </a:solidFill>
                <a:effectLst/>
                <a:latin typeface="Calibri" panose="020F0502020204030204" pitchFamily="34" charset="0"/>
              </a:rPr>
              <a:t>Hannah, A., et al., “</a:t>
            </a:r>
            <a:r>
              <a:rPr lang="en-US" sz="1800" b="0" i="1" u="sng" strike="noStrike" dirty="0">
                <a:solidFill>
                  <a:srgbClr val="833C0B"/>
                </a:solidFill>
                <a:effectLst/>
                <a:latin typeface="Calibri" panose="020F0502020204030204" pitchFamily="34" charset="0"/>
                <a:hlinkClick r:id="rId3" tooltip="https://gcc02.safelinks.protection.outlook.com/?url=http%3A%2F%2Fwww.hou.usra.edu%2Fmeetings%2Fgiantplanets2022%2Fpdf%2F4012.pdf&amp;data=05%7C01%7Cmatthew.j.gasch%40nasa.gov%7Cd1a08bcc750747b5cd0d08dabebc3e16%7C7005d45845be48ae8140d43da96dd17b%7C0%7C0%7C638032012951564142%7CUnknown%7CTWFpbGZsb3d8eyJWIjoiMC4wLjAwMDAiLCJQIjoiV2luMzIiLCJBTiI6Ik1haWwiLCJXVCI6Mn0%3D%7C3000%7C%7C%7C&amp;sdata=Rr%2F4iCIfxlg0%2BqSRYGcDhrEeKk27Qwu%2BqcqzPqVkiqU%3D&amp;reserved=0"/>
              </a:rPr>
              <a:t>A TPS Design Analysis of Entry Probe Delivery from Orbit for Ice Giant Missions</a:t>
            </a:r>
            <a:r>
              <a:rPr lang="en-US" sz="1800" b="0" i="0" u="none" strike="noStrike" dirty="0">
                <a:solidFill>
                  <a:srgbClr val="000000"/>
                </a:solidFill>
                <a:effectLst/>
                <a:latin typeface="Calibri" panose="020F0502020204030204" pitchFamily="34" charset="0"/>
              </a:rPr>
              <a:t>,” In Situ Exploration of the Giant Planets II Workshop, July, 2022, Laurel, MD.  (for dual and single layer of HEEET)</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buFont typeface="+mj-lt"/>
              <a:buAutoNum type="arabicPeriod" startAt="4"/>
            </a:pPr>
            <a:r>
              <a:rPr lang="en-US" sz="1800" b="0" i="0" u="none" strike="noStrike" dirty="0">
                <a:solidFill>
                  <a:srgbClr val="000000"/>
                </a:solidFill>
                <a:effectLst/>
                <a:latin typeface="Calibri" panose="020F0502020204030204" pitchFamily="34" charset="0"/>
              </a:rPr>
              <a:t>Venkatapathy, E., et. al., “Next Generation Thermal Protection Systems for Outer Planet Missions,” </a:t>
            </a:r>
            <a:r>
              <a:rPr lang="en-US" sz="1800" b="0" i="0" u="sng" strike="noStrike" dirty="0">
                <a:solidFill>
                  <a:srgbClr val="0563C1"/>
                </a:solidFill>
                <a:effectLst/>
                <a:latin typeface="Calibri" panose="020F0502020204030204" pitchFamily="34" charset="0"/>
                <a:hlinkClick r:id="rId4" tooltip="https://gcc02.safelinks.protection.outlook.com/?url=https%3A%2F%2Fwww.hou.usra.edu%2Fmeetings%2FOPAG2021Aug%2Feposterindex.cfm&amp;data=05%7C01%7Cmatthew.j.gasch%40nasa.gov%7Cd1a08bcc750747b5cd0d08dabebc3e16%7C7005d45845be48ae8140d43da96dd17b%7C0%7C0%7C638032012951564142%7CUnknown%7CTWFpbGZsb3d8eyJWIjoiMC4wLjAwMDAiLCJQIjoiV2luMzIiLCJBTiI6Ik1haWwiLCJXVCI6Mn0%3D%7C3000%7C%7C%7C&amp;sdata=KMpxOsHe4XKykknYS3mmW2J1YM6i45SA8iRI67tpwfI%3D&amp;reserved=0"/>
              </a:rPr>
              <a:t>https://www.hou.usra.edu/meetings/OPAG2021Aug/eposterindex.cfm</a:t>
            </a:r>
            <a:r>
              <a:rPr lang="en-US" sz="1800" b="0" i="0" u="none" strike="noStrike" dirty="0">
                <a:solidFill>
                  <a:srgbClr val="000000"/>
                </a:solidFill>
                <a:effectLst/>
                <a:latin typeface="Calibri" panose="020F0502020204030204" pitchFamily="34" charset="0"/>
              </a:rPr>
              <a:t>, OPAG Sept., 2021.  (TPS aspects of Ice Giant Aerocapture and Saturn Probe)</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buFont typeface="+mj-lt"/>
              <a:buAutoNum type="arabicPeriod" startAt="5"/>
            </a:pPr>
            <a:r>
              <a:rPr lang="en-US" sz="1800" b="0" i="0" u="none" strike="noStrike" dirty="0">
                <a:solidFill>
                  <a:srgbClr val="000000"/>
                </a:solidFill>
                <a:effectLst/>
                <a:latin typeface="Calibri" panose="020F0502020204030204" pitchFamily="34" charset="0"/>
              </a:rPr>
              <a:t>Venkatapathy, E., et al., “Entry System Technology Readiness for Ice-Giant Probe Missions,” Space Sciences Review, 2020.  ( All about HEEET)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buFont typeface="+mj-lt"/>
              <a:buAutoNum type="arabicPeriod" startAt="6"/>
            </a:pPr>
            <a:r>
              <a:rPr lang="en-US" sz="1800" b="0" i="0" u="none" strike="noStrike" dirty="0">
                <a:solidFill>
                  <a:srgbClr val="000000"/>
                </a:solidFill>
                <a:effectLst/>
                <a:latin typeface="Calibri" panose="020F0502020204030204" pitchFamily="34" charset="0"/>
              </a:rPr>
              <a:t>Prabhu, D., “Exploration of Atmospheric Entries at Saturn, Uranus &amp; Neptune with HEEET as Heatshield TPS,” Intl. Conf. on Flight Vehicles, Aerothermodynamics, Re-entry Missions &amp; Engineering – FAR 2019, </a:t>
            </a:r>
            <a:r>
              <a:rPr lang="en-US" sz="1800" b="0" i="0" u="none" strike="noStrike" dirty="0" err="1">
                <a:solidFill>
                  <a:srgbClr val="000000"/>
                </a:solidFill>
                <a:effectLst/>
                <a:latin typeface="Calibri" panose="020F0502020204030204" pitchFamily="34" charset="0"/>
              </a:rPr>
              <a:t>Monopoli</a:t>
            </a:r>
            <a:r>
              <a:rPr lang="en-US" sz="1800" b="0" i="0" u="none" strike="noStrike" dirty="0">
                <a:solidFill>
                  <a:srgbClr val="000000"/>
                </a:solidFill>
                <a:effectLst/>
                <a:latin typeface="Calibri" panose="020F0502020204030204" pitchFamily="34" charset="0"/>
              </a:rPr>
              <a:t>, Italy. (Only dual layer HEEET)</a:t>
            </a:r>
          </a:p>
        </p:txBody>
      </p:sp>
    </p:spTree>
    <p:extLst>
      <p:ext uri="{BB962C8B-B14F-4D97-AF65-F5344CB8AC3E}">
        <p14:creationId xmlns:p14="http://schemas.microsoft.com/office/powerpoint/2010/main" val="12665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A939-DDE0-4D9D-D761-BF204C1A4F4B}"/>
              </a:ext>
            </a:extLst>
          </p:cNvPr>
          <p:cNvSpPr>
            <a:spLocks noGrp="1"/>
          </p:cNvSpPr>
          <p:nvPr>
            <p:ph type="title"/>
          </p:nvPr>
        </p:nvSpPr>
        <p:spPr>
          <a:xfrm>
            <a:off x="944336" y="3159679"/>
            <a:ext cx="10515600" cy="538642"/>
          </a:xfrm>
        </p:spPr>
        <p:txBody>
          <a:bodyPr/>
          <a:lstStyle/>
          <a:p>
            <a:pPr algn="ctr"/>
            <a:r>
              <a:rPr lang="en-US" dirty="0"/>
              <a:t>Backup</a:t>
            </a:r>
          </a:p>
        </p:txBody>
      </p:sp>
    </p:spTree>
    <p:extLst>
      <p:ext uri="{BB962C8B-B14F-4D97-AF65-F5344CB8AC3E}">
        <p14:creationId xmlns:p14="http://schemas.microsoft.com/office/powerpoint/2010/main" val="40404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0EDA9F-ECF1-064E-8129-F4A9A092F698}"/>
              </a:ext>
            </a:extLst>
          </p:cNvPr>
          <p:cNvSpPr>
            <a:spLocks noGrp="1"/>
          </p:cNvSpPr>
          <p:nvPr>
            <p:ph type="title"/>
          </p:nvPr>
        </p:nvSpPr>
        <p:spPr>
          <a:xfrm>
            <a:off x="327487" y="125411"/>
            <a:ext cx="11237979" cy="642938"/>
          </a:xfrm>
        </p:spPr>
        <p:txBody>
          <a:bodyPr/>
          <a:lstStyle/>
          <a:p>
            <a:r>
              <a:rPr lang="en-US" dirty="0"/>
              <a:t>Advocacy Sought from OPAG for the Next Generation of Ablative TPS to Enable Ice-Giant Aerocapture and Enhance Saturn Probe Mission </a:t>
            </a:r>
          </a:p>
        </p:txBody>
      </p:sp>
      <p:sp>
        <p:nvSpPr>
          <p:cNvPr id="11" name="Content Placeholder 10">
            <a:extLst>
              <a:ext uri="{FF2B5EF4-FFF2-40B4-BE49-F238E27FC236}">
                <a16:creationId xmlns:a16="http://schemas.microsoft.com/office/drawing/2014/main" id="{284E8D13-824A-D544-82F2-FF852404CDC2}"/>
              </a:ext>
            </a:extLst>
          </p:cNvPr>
          <p:cNvSpPr>
            <a:spLocks noGrp="1"/>
          </p:cNvSpPr>
          <p:nvPr>
            <p:ph idx="1"/>
          </p:nvPr>
        </p:nvSpPr>
        <p:spPr>
          <a:xfrm>
            <a:off x="123736" y="1061122"/>
            <a:ext cx="4221813" cy="5080516"/>
          </a:xfrm>
        </p:spPr>
        <p:txBody>
          <a:bodyPr>
            <a:normAutofit/>
          </a:bodyPr>
          <a:lstStyle/>
          <a:p>
            <a:pPr marL="0" indent="0" algn="ctr">
              <a:spcBef>
                <a:spcPct val="20000"/>
              </a:spcBef>
              <a:buNone/>
            </a:pPr>
            <a:r>
              <a:rPr lang="en-US" sz="1600" b="1" dirty="0">
                <a:solidFill>
                  <a:srgbClr val="990099"/>
                </a:solidFill>
                <a:latin typeface="Calibri" charset="0"/>
                <a:ea typeface="ヒラギノ角ゴ Pro W3" charset="0"/>
                <a:cs typeface="Calibri" charset="0"/>
              </a:rPr>
              <a:t>Saturn Probe</a:t>
            </a:r>
          </a:p>
          <a:p>
            <a:pPr marL="231775" indent="-231775">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Saturn mission designers are generally interested in shallow entries with lower g-loads (around 50g’s), which saves science instrument development schedule and qualification costs. </a:t>
            </a:r>
          </a:p>
          <a:p>
            <a:pPr marL="231775" indent="-231775">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Shallow entries result in higher heat-loads, in the range of  150 kJ/cm</a:t>
            </a:r>
            <a:r>
              <a:rPr lang="en-US" sz="1100" baseline="30000" dirty="0">
                <a:solidFill>
                  <a:srgbClr val="000000"/>
                </a:solidFill>
                <a:latin typeface="Arial" panose="020B0604020202020204" pitchFamily="34" charset="0"/>
                <a:cs typeface="Arial" panose="020B0604020202020204" pitchFamily="34" charset="0"/>
              </a:rPr>
              <a:t>2</a:t>
            </a:r>
            <a:r>
              <a:rPr lang="en-US" sz="1100" dirty="0">
                <a:solidFill>
                  <a:srgbClr val="000000"/>
                </a:solidFill>
                <a:latin typeface="Arial" panose="020B0604020202020204" pitchFamily="34" charset="0"/>
                <a:cs typeface="Arial" panose="020B0604020202020204" pitchFamily="34" charset="0"/>
              </a:rPr>
              <a:t> – 300 kJ/cm</a:t>
            </a:r>
            <a:r>
              <a:rPr lang="en-US" sz="1100" baseline="30000" dirty="0">
                <a:solidFill>
                  <a:srgbClr val="000000"/>
                </a:solidFill>
                <a:latin typeface="Arial" panose="020B0604020202020204" pitchFamily="34" charset="0"/>
                <a:cs typeface="Arial" panose="020B0604020202020204" pitchFamily="34" charset="0"/>
              </a:rPr>
              <a:t>2</a:t>
            </a:r>
            <a:r>
              <a:rPr lang="en-US" sz="1100" dirty="0">
                <a:solidFill>
                  <a:srgbClr val="000000"/>
                </a:solidFill>
                <a:latin typeface="Arial" panose="020B0604020202020204" pitchFamily="34" charset="0"/>
                <a:cs typeface="Arial" panose="020B0604020202020204" pitchFamily="34" charset="0"/>
              </a:rPr>
              <a:t>, an order of magnitude higher than Venus or Sample Return missions, </a:t>
            </a:r>
            <a:r>
              <a:rPr lang="en-US" sz="1100" dirty="0">
                <a:solidFill>
                  <a:srgbClr val="000000"/>
                </a:solidFill>
              </a:rPr>
              <a:t>in the </a:t>
            </a:r>
            <a:r>
              <a:rPr lang="en-US" sz="1100" dirty="0">
                <a:solidFill>
                  <a:srgbClr val="000000"/>
                </a:solidFill>
                <a:latin typeface="Arial" panose="020B0604020202020204" pitchFamily="34" charset="0"/>
                <a:cs typeface="Arial" panose="020B0604020202020204" pitchFamily="34" charset="0"/>
              </a:rPr>
              <a:t>~20 kJ/cm</a:t>
            </a:r>
            <a:r>
              <a:rPr lang="en-US" sz="1100" baseline="30000" dirty="0">
                <a:solidFill>
                  <a:srgbClr val="000000"/>
                </a:solidFill>
                <a:latin typeface="Arial" panose="020B0604020202020204" pitchFamily="34" charset="0"/>
                <a:cs typeface="Arial" panose="020B0604020202020204" pitchFamily="34" charset="0"/>
              </a:rPr>
              <a:t>2</a:t>
            </a:r>
            <a:r>
              <a:rPr lang="en-US" sz="1100" dirty="0">
                <a:solidFill>
                  <a:srgbClr val="000000"/>
                </a:solidFill>
                <a:latin typeface="Arial" panose="020B0604020202020204" pitchFamily="34" charset="0"/>
                <a:cs typeface="Arial" panose="020B0604020202020204" pitchFamily="34" charset="0"/>
              </a:rPr>
              <a:t> range. </a:t>
            </a:r>
          </a:p>
          <a:p>
            <a:pPr marL="231775" indent="-231775">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To enable Saturn probe missions, TPS must offer mass efficient thermal protection </a:t>
            </a:r>
            <a:r>
              <a:rPr lang="en-US" sz="1100" dirty="0">
                <a:solidFill>
                  <a:srgbClr val="000000"/>
                </a:solidFill>
              </a:rPr>
              <a:t>in order to </a:t>
            </a:r>
            <a:r>
              <a:rPr lang="en-US" sz="1100" dirty="0">
                <a:solidFill>
                  <a:srgbClr val="000000"/>
                </a:solidFill>
                <a:latin typeface="Arial" panose="020B0604020202020204" pitchFamily="34" charset="0"/>
                <a:cs typeface="Arial" panose="020B0604020202020204" pitchFamily="34" charset="0"/>
              </a:rPr>
              <a:t>meet science mass requirements.  </a:t>
            </a:r>
          </a:p>
          <a:p>
            <a:pPr marL="0" indent="0">
              <a:spcBef>
                <a:spcPts val="1824"/>
              </a:spcBef>
              <a:buNone/>
            </a:pPr>
            <a:r>
              <a:rPr lang="en-US" sz="1100" b="1" dirty="0">
                <a:solidFill>
                  <a:srgbClr val="000000"/>
                </a:solidFill>
                <a:latin typeface="Calibri" charset="0"/>
                <a:cs typeface="Calibri" charset="0"/>
              </a:rPr>
              <a:t>Heatshield:</a:t>
            </a:r>
          </a:p>
          <a:p>
            <a:pPr marL="231775" indent="-233363">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While DL-HEEET offers robust protection it could require ~50% of the mass of the entry system. </a:t>
            </a:r>
          </a:p>
          <a:p>
            <a:pPr marL="231775" indent="-233363">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Recent analysis shows Saturn Probe missions could benefit from the use of single-layer HEEET (3MDCP) which potentially offers a 30% - 50% mass savings over DL-HEEET.  </a:t>
            </a:r>
          </a:p>
          <a:p>
            <a:pPr marL="0" indent="0">
              <a:spcBef>
                <a:spcPts val="1824"/>
              </a:spcBef>
              <a:buNone/>
            </a:pPr>
            <a:r>
              <a:rPr lang="en-US" sz="1100" b="1" dirty="0">
                <a:solidFill>
                  <a:srgbClr val="000000"/>
                </a:solidFill>
                <a:latin typeface="Calibri" charset="0"/>
                <a:cs typeface="Calibri" charset="0"/>
              </a:rPr>
              <a:t>Backshell: </a:t>
            </a:r>
          </a:p>
          <a:p>
            <a:pPr marL="231775" indent="-233363">
              <a:spcBef>
                <a:spcPct val="20000"/>
              </a:spcBef>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Both PICA and C-PICA can </a:t>
            </a:r>
            <a:r>
              <a:rPr lang="en-US" sz="1100" dirty="0">
                <a:solidFill>
                  <a:srgbClr val="000000"/>
                </a:solidFill>
              </a:rPr>
              <a:t>meet thermal </a:t>
            </a:r>
            <a:r>
              <a:rPr lang="en-US" sz="1100" dirty="0">
                <a:solidFill>
                  <a:srgbClr val="000000"/>
                </a:solidFill>
                <a:latin typeface="Arial" panose="020B0604020202020204" pitchFamily="34" charset="0"/>
                <a:cs typeface="Arial" panose="020B0604020202020204" pitchFamily="34" charset="0"/>
              </a:rPr>
              <a:t>protection requirements for the backshell.  However, C-PICA is more mass efficient with 30% - 50% mass savings compared to PICA. Every kg of mass reduction for the backshell helps with stability and results in ~3 times overall mass savings. </a:t>
            </a:r>
          </a:p>
          <a:p>
            <a:pPr marL="0" indent="0">
              <a:buNone/>
            </a:pPr>
            <a:endParaRPr lang="en-US" sz="1600" dirty="0"/>
          </a:p>
        </p:txBody>
      </p:sp>
      <p:pic>
        <p:nvPicPr>
          <p:cNvPr id="13" name="Picture 12">
            <a:extLst>
              <a:ext uri="{FF2B5EF4-FFF2-40B4-BE49-F238E27FC236}">
                <a16:creationId xmlns:a16="http://schemas.microsoft.com/office/drawing/2014/main" id="{E5663D9B-08A7-A245-825C-AE0B2DB69720}"/>
              </a:ext>
            </a:extLst>
          </p:cNvPr>
          <p:cNvPicPr>
            <a:picLocks noChangeAspect="1"/>
          </p:cNvPicPr>
          <p:nvPr/>
        </p:nvPicPr>
        <p:blipFill>
          <a:blip r:embed="rId3"/>
          <a:stretch>
            <a:fillRect/>
          </a:stretch>
        </p:blipFill>
        <p:spPr>
          <a:xfrm>
            <a:off x="9440527" y="3457498"/>
            <a:ext cx="2559686" cy="1839046"/>
          </a:xfrm>
          <a:prstGeom prst="rect">
            <a:avLst/>
          </a:prstGeom>
        </p:spPr>
      </p:pic>
      <p:sp>
        <p:nvSpPr>
          <p:cNvPr id="14" name="TextBox 13">
            <a:extLst>
              <a:ext uri="{FF2B5EF4-FFF2-40B4-BE49-F238E27FC236}">
                <a16:creationId xmlns:a16="http://schemas.microsoft.com/office/drawing/2014/main" id="{89C53E09-AAEA-1D4E-8171-8234D10F7E68}"/>
              </a:ext>
            </a:extLst>
          </p:cNvPr>
          <p:cNvSpPr txBox="1"/>
          <p:nvPr/>
        </p:nvSpPr>
        <p:spPr>
          <a:xfrm>
            <a:off x="9346161" y="5360013"/>
            <a:ext cx="2748419" cy="646331"/>
          </a:xfrm>
          <a:prstGeom prst="rect">
            <a:avLst/>
          </a:prstGeom>
          <a:solidFill>
            <a:schemeClr val="accent6">
              <a:lumMod val="20000"/>
              <a:lumOff val="80000"/>
            </a:schemeClr>
          </a:solidFill>
        </p:spPr>
        <p:txBody>
          <a:bodyPr wrap="square" rtlCol="0">
            <a:spAutoFit/>
          </a:bodyPr>
          <a:lstStyle/>
          <a:p>
            <a:r>
              <a:rPr lang="en-US" sz="900" b="1" dirty="0"/>
              <a:t>C-PICA and SL-HEEET can lower the TPS mass fraction  by a factor of (3 – 4) compared to DL-HEEET. (5%-20%)  TPS mass fraction range makes aerocapture Ice Giant missions very attractive</a:t>
            </a:r>
          </a:p>
        </p:txBody>
      </p:sp>
      <p:sp>
        <p:nvSpPr>
          <p:cNvPr id="23" name="TextBox 22">
            <a:extLst>
              <a:ext uri="{FF2B5EF4-FFF2-40B4-BE49-F238E27FC236}">
                <a16:creationId xmlns:a16="http://schemas.microsoft.com/office/drawing/2014/main" id="{43B604F3-7267-4544-8C4F-A00CEA4515A7}"/>
              </a:ext>
            </a:extLst>
          </p:cNvPr>
          <p:cNvSpPr txBox="1"/>
          <p:nvPr/>
        </p:nvSpPr>
        <p:spPr>
          <a:xfrm>
            <a:off x="174392" y="6111245"/>
            <a:ext cx="11790878" cy="646331"/>
          </a:xfrm>
          <a:prstGeom prst="rect">
            <a:avLst/>
          </a:prstGeom>
          <a:solidFill>
            <a:srgbClr val="FFD579"/>
          </a:solidFill>
        </p:spPr>
        <p:txBody>
          <a:bodyPr wrap="square" rtlCol="0">
            <a:spAutoFit/>
          </a:bodyPr>
          <a:lstStyle/>
          <a:p>
            <a:pPr algn="ctr"/>
            <a:r>
              <a:rPr lang="en-US" b="1" dirty="0">
                <a:latin typeface="Calibri" charset="0"/>
                <a:cs typeface="Calibri" charset="0"/>
              </a:rPr>
              <a:t>Use of SL-HEEET (3MDCP) with C-PICA can result in significant mass savings and provide additional opportunities for enhanced mission science.   We seek OPAG support and advocacy to demonstrate the TPS architectures.</a:t>
            </a:r>
            <a:endParaRPr lang="en-US" dirty="0"/>
          </a:p>
        </p:txBody>
      </p:sp>
      <p:sp>
        <p:nvSpPr>
          <p:cNvPr id="7" name="Content Placeholder 10">
            <a:extLst>
              <a:ext uri="{FF2B5EF4-FFF2-40B4-BE49-F238E27FC236}">
                <a16:creationId xmlns:a16="http://schemas.microsoft.com/office/drawing/2014/main" id="{67A876D9-0B7F-AA99-B635-C38D9DC0E1FD}"/>
              </a:ext>
            </a:extLst>
          </p:cNvPr>
          <p:cNvSpPr txBox="1">
            <a:spLocks/>
          </p:cNvSpPr>
          <p:nvPr/>
        </p:nvSpPr>
        <p:spPr>
          <a:xfrm>
            <a:off x="4345550" y="1061122"/>
            <a:ext cx="7779512" cy="50805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990099"/>
                </a:solidFill>
                <a:latin typeface="Calibri" charset="0"/>
                <a:cs typeface="Calibri" charset="0"/>
              </a:rPr>
              <a:t>Aerocapture to Achieve </a:t>
            </a:r>
            <a:r>
              <a:rPr lang="en-US" sz="1600" b="1" dirty="0">
                <a:solidFill>
                  <a:srgbClr val="FF0000"/>
                </a:solidFill>
                <a:latin typeface="Calibri" charset="0"/>
                <a:cs typeface="Calibri" charset="0"/>
              </a:rPr>
              <a:t>“Faster and  Better” </a:t>
            </a:r>
            <a:r>
              <a:rPr lang="en-US" sz="1600" b="1" dirty="0">
                <a:solidFill>
                  <a:srgbClr val="990099"/>
                </a:solidFill>
                <a:latin typeface="Calibri" charset="0"/>
                <a:cs typeface="Calibri" charset="0"/>
              </a:rPr>
              <a:t>Science for Ice Giant Missions</a:t>
            </a:r>
            <a:endParaRPr lang="en-US" sz="1400" dirty="0"/>
          </a:p>
          <a:p>
            <a:pPr marL="231775" indent="-231775">
              <a:spcBef>
                <a:spcPct val="20000"/>
              </a:spcBef>
            </a:pPr>
            <a:r>
              <a:rPr lang="en-US" sz="1100" dirty="0">
                <a:solidFill>
                  <a:srgbClr val="000000"/>
                </a:solidFill>
              </a:rPr>
              <a:t>An aerocapture mission will require a mass efficient TPS that can handle extreme heat-load, ~ 100 kJ/cm2 – 500 kJ/cm2.  Such as TPS can enable:</a:t>
            </a:r>
          </a:p>
          <a:p>
            <a:pPr marL="463550" indent="-252413">
              <a:spcBef>
                <a:spcPct val="20000"/>
              </a:spcBef>
              <a:buFont typeface="+mj-lt"/>
              <a:buAutoNum type="arabicPeriod"/>
            </a:pPr>
            <a:r>
              <a:rPr lang="en-US" sz="1100" b="1" dirty="0">
                <a:latin typeface="Calibri" charset="0"/>
                <a:cs typeface="Calibri" charset="0"/>
              </a:rPr>
              <a:t>Reduced trip time </a:t>
            </a:r>
            <a:r>
              <a:rPr lang="en-US" sz="1100" dirty="0">
                <a:latin typeface="Calibri" charset="0"/>
                <a:cs typeface="Calibri" charset="0"/>
              </a:rPr>
              <a:t>by ~ 4- 8 years (30% -50%), compared to propulsive 12 – 17 years</a:t>
            </a:r>
          </a:p>
          <a:p>
            <a:pPr marL="463550" indent="-252413">
              <a:spcBef>
                <a:spcPct val="20000"/>
              </a:spcBef>
              <a:buFont typeface="+mj-lt"/>
              <a:buAutoNum type="arabicPeriod"/>
            </a:pPr>
            <a:r>
              <a:rPr lang="en-US" sz="1100" b="1" dirty="0">
                <a:latin typeface="Calibri" charset="0"/>
                <a:cs typeface="Calibri" charset="0"/>
              </a:rPr>
              <a:t>Improved science payload mass to accommodate probe(s) and lander</a:t>
            </a:r>
            <a:endParaRPr lang="en-US" sz="1100" strike="sngStrike" dirty="0">
              <a:solidFill>
                <a:srgbClr val="000000"/>
              </a:solidFill>
            </a:endParaRPr>
          </a:p>
          <a:p>
            <a:pPr marL="231775" indent="-231775">
              <a:buFont typeface="Arial" panose="020B0604020202020204" pitchFamily="34" charset="0"/>
              <a:buChar char="•"/>
            </a:pPr>
            <a:r>
              <a:rPr lang="en-US" sz="1100" dirty="0">
                <a:solidFill>
                  <a:srgbClr val="000000"/>
                </a:solidFill>
              </a:rPr>
              <a:t>To assess the TPS choices and and associated mass, a wide range of conditions were evaluated:  entry velocities that will reduce the trip by 4 – 8 years (approach velocities of 8, 14, 18 and 22 km/s, for an entry mass of 2200 kg and for aeroshell diameters of 3, 4 and 5 m).  </a:t>
            </a:r>
          </a:p>
          <a:p>
            <a:pPr marL="231775" indent="-231775">
              <a:buFont typeface="Arial" panose="020B0604020202020204" pitchFamily="34" charset="0"/>
              <a:buChar char="•"/>
            </a:pPr>
            <a:r>
              <a:rPr lang="en-US" sz="1100" dirty="0">
                <a:solidFill>
                  <a:srgbClr val="000000"/>
                </a:solidFill>
              </a:rPr>
              <a:t>In order to achieve aerocapture with a blunt body, the geometry chosen was the well studied.  </a:t>
            </a:r>
            <a:br>
              <a:rPr lang="en-US" sz="1100" dirty="0">
                <a:solidFill>
                  <a:srgbClr val="000000"/>
                </a:solidFill>
              </a:rPr>
            </a:br>
            <a:r>
              <a:rPr lang="en-US" sz="1100" dirty="0">
                <a:solidFill>
                  <a:srgbClr val="000000"/>
                </a:solidFill>
              </a:rPr>
              <a:t>The optimized (and patented) geometry can provide L/D of 0.6 but for the current study it was  limited to 0.44</a:t>
            </a:r>
          </a:p>
          <a:p>
            <a:pPr marL="231775" indent="-231775">
              <a:buFont typeface="Arial" panose="020B0604020202020204" pitchFamily="34" charset="0"/>
              <a:buChar char="•"/>
            </a:pPr>
            <a:r>
              <a:rPr lang="en-US" sz="1100" dirty="0">
                <a:solidFill>
                  <a:srgbClr val="000000"/>
                </a:solidFill>
              </a:rPr>
              <a:t>For every geometry, approach velocity, the undershoot and overshoot aerocapture trajectories were determined around Neptune that reaches </a:t>
            </a:r>
            <a:r>
              <a:rPr lang="en-US" sz="1200" dirty="0">
                <a:solidFill>
                  <a:srgbClr val="000000"/>
                </a:solidFill>
              </a:rPr>
              <a:t>Triton. </a:t>
            </a:r>
          </a:p>
          <a:p>
            <a:pPr marL="0" indent="0">
              <a:buFont typeface="Arial" panose="020B0604020202020204" pitchFamily="34" charset="0"/>
              <a:buNone/>
            </a:pPr>
            <a:endParaRPr lang="en-US" sz="1600" dirty="0"/>
          </a:p>
        </p:txBody>
      </p:sp>
      <p:sp>
        <p:nvSpPr>
          <p:cNvPr id="8" name="Content Placeholder 10">
            <a:extLst>
              <a:ext uri="{FF2B5EF4-FFF2-40B4-BE49-F238E27FC236}">
                <a16:creationId xmlns:a16="http://schemas.microsoft.com/office/drawing/2014/main" id="{FC16B0FE-7E3E-1E70-6246-4B1C1E4A8030}"/>
              </a:ext>
            </a:extLst>
          </p:cNvPr>
          <p:cNvSpPr txBox="1">
            <a:spLocks/>
          </p:cNvSpPr>
          <p:nvPr/>
        </p:nvSpPr>
        <p:spPr>
          <a:xfrm>
            <a:off x="4345549" y="3164678"/>
            <a:ext cx="5031092" cy="29465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000000"/>
              </a:solidFill>
            </a:endParaRPr>
          </a:p>
          <a:p>
            <a:pPr marL="0" indent="0">
              <a:spcBef>
                <a:spcPts val="1824"/>
              </a:spcBef>
              <a:buFont typeface="Arial" panose="020B0604020202020204" pitchFamily="34" charset="0"/>
              <a:buNone/>
            </a:pPr>
            <a:r>
              <a:rPr lang="en-US" sz="1200" b="1" dirty="0">
                <a:solidFill>
                  <a:srgbClr val="000000"/>
                </a:solidFill>
                <a:latin typeface="Calibri" charset="0"/>
                <a:cs typeface="Calibri" charset="0"/>
              </a:rPr>
              <a:t>Heatshield:</a:t>
            </a:r>
          </a:p>
          <a:p>
            <a:pPr marL="231775" indent="-231775">
              <a:spcBef>
                <a:spcPts val="600"/>
              </a:spcBef>
              <a:buFont typeface="Arial" panose="020B0604020202020204" pitchFamily="34" charset="0"/>
              <a:buChar char="•"/>
            </a:pPr>
            <a:r>
              <a:rPr lang="en-US" sz="1100" dirty="0">
                <a:latin typeface="Arial" panose="020B0604020202020204" pitchFamily="34" charset="0"/>
                <a:cs typeface="Arial" panose="020B0604020202020204" pitchFamily="34" charset="0"/>
              </a:rPr>
              <a:t>While DL-HEEET is applicable across the entire aerocapture design space, it is heavy with </a:t>
            </a:r>
            <a:r>
              <a:rPr lang="en-US" sz="1100" dirty="0">
                <a:solidFill>
                  <a:srgbClr val="000000"/>
                </a:solidFill>
                <a:latin typeface="Arial" panose="020B0604020202020204" pitchFamily="34" charset="0"/>
                <a:cs typeface="Arial" panose="020B0604020202020204" pitchFamily="34" charset="0"/>
              </a:rPr>
              <a:t>TPS mass fractions between 22%  and 67%</a:t>
            </a:r>
          </a:p>
          <a:p>
            <a:pPr marL="231775" indent="-231775">
              <a:spcBef>
                <a:spcPts val="600"/>
              </a:spcBef>
              <a:buFont typeface="Arial" panose="020B0604020202020204" pitchFamily="34" charset="0"/>
              <a:buChar char="•"/>
            </a:pPr>
            <a:r>
              <a:rPr lang="en-US" sz="1100" dirty="0">
                <a:latin typeface="Arial" panose="020B0604020202020204" pitchFamily="34" charset="0"/>
                <a:cs typeface="Arial" panose="020B0604020202020204" pitchFamily="34" charset="0"/>
              </a:rPr>
              <a:t>For cases where heat-flux is &gt; 1500 W/cm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use of SL-HEEET on the wind-side and C-PICA on the lee-side of the heat-shield results in lowest mass. </a:t>
            </a:r>
          </a:p>
          <a:p>
            <a:pPr marL="688975" lvl="1" indent="-231775"/>
            <a:r>
              <a:rPr lang="en-US" sz="1050" dirty="0">
                <a:latin typeface="Arial" panose="020B0604020202020204" pitchFamily="34" charset="0"/>
                <a:cs typeface="Arial" panose="020B0604020202020204" pitchFamily="34" charset="0"/>
              </a:rPr>
              <a:t>SL-HEEET is more mass efficient for all cases but it is not as efficient as PICA or Conformal PICA for heat-flux &lt; 1500 W/cm</a:t>
            </a:r>
            <a:r>
              <a:rPr lang="en-US" sz="1050" baseline="30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a:t>
            </a:r>
          </a:p>
          <a:p>
            <a:pPr marL="231775" indent="-231775"/>
            <a:r>
              <a:rPr lang="en-US" sz="1100" dirty="0">
                <a:latin typeface="Arial" panose="020B0604020202020204" pitchFamily="34" charset="0"/>
                <a:cs typeface="Arial" panose="020B0604020202020204" pitchFamily="34" charset="0"/>
              </a:rPr>
              <a:t>For all cases where the peak heat-flux is &lt; 1500 W/cm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Conformal PICA is the most mass efficient due to its more insulative nature compared to PICA. C-PICA is less expensive and also more compliant making it very attractive for large diameter aeroshells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4413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18126</TotalTime>
  <Words>1988</Words>
  <Application>Microsoft Macintosh PowerPoint</Application>
  <PresentationFormat>Widescreen</PresentationFormat>
  <Paragraphs>94</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.AppleSystemUIFont</vt:lpstr>
      <vt:lpstr>Arial</vt:lpstr>
      <vt:lpstr>Arial</vt:lpstr>
      <vt:lpstr>Arial Bold</vt:lpstr>
      <vt:lpstr>Calibri</vt:lpstr>
      <vt:lpstr>Courier New</vt:lpstr>
      <vt:lpstr>1_Office Theme</vt:lpstr>
      <vt:lpstr>2_Office Theme</vt:lpstr>
      <vt:lpstr>HEATSHIELD for EXTREME ENTRY ENVIRONMENT TECHNOLOGY (HEEET)   and 3D Woven TPS  Readiness for Outer Planet Probe Missions</vt:lpstr>
      <vt:lpstr>Background – Dual Layer HEEET vs Single Layer 3MDCP </vt:lpstr>
      <vt:lpstr>TPS Lead Times are Long</vt:lpstr>
      <vt:lpstr>Sustainability of HEEET and Single Layer 3MDCP TPS</vt:lpstr>
      <vt:lpstr>References</vt:lpstr>
      <vt:lpstr>Backup</vt:lpstr>
      <vt:lpstr>Advocacy Sought from OPAG for the Next Generation of Ablative TPS to Enable Ice-Giant Aerocapture and Enhance Saturn Probe Mission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TPS in Late 1980’s to Early 1990</dc:title>
  <dc:creator>Venkatapathy, Ethiraj (ARC-TS)</dc:creator>
  <cp:lastModifiedBy>Gasch, Matthew J. (ARC-TSM)</cp:lastModifiedBy>
  <cp:revision>51</cp:revision>
  <dcterms:created xsi:type="dcterms:W3CDTF">2022-08-24T14:40:12Z</dcterms:created>
  <dcterms:modified xsi:type="dcterms:W3CDTF">2022-11-10T00:31:55Z</dcterms:modified>
</cp:coreProperties>
</file>