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sldIdLst>
    <p:sldId id="256" r:id="rId2"/>
  </p:sldIdLst>
  <p:sldSz cx="27432000" cy="37033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47"/>
    <p:restoredTop sz="96327"/>
  </p:normalViewPr>
  <p:slideViewPr>
    <p:cSldViewPr snapToGrid="0">
      <p:cViewPr varScale="1">
        <p:scale>
          <a:sx n="37" d="100"/>
          <a:sy n="37" d="100"/>
        </p:scale>
        <p:origin x="1144"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6060760"/>
            <a:ext cx="23317200" cy="12893040"/>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3429000" y="19451005"/>
            <a:ext cx="20574000" cy="8941115"/>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4CC14C-9A9C-7843-9577-280E62CFCE7B}" type="datetimeFigureOut">
              <a:rPr lang="en-US" smtClean="0"/>
              <a:t>10/15/22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212487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4CC14C-9A9C-7843-9577-280E62CFCE7B}" type="datetimeFigureOut">
              <a:rPr lang="en-US" smtClean="0"/>
              <a:t>10/15/22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4375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31027" y="1971675"/>
            <a:ext cx="5915025" cy="313839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885952" y="1971675"/>
            <a:ext cx="17402175" cy="31383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4CC14C-9A9C-7843-9577-280E62CFCE7B}" type="datetimeFigureOut">
              <a:rPr lang="en-US" smtClean="0"/>
              <a:t>10/15/22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415039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4CC14C-9A9C-7843-9577-280E62CFCE7B}" type="datetimeFigureOut">
              <a:rPr lang="en-US" smtClean="0"/>
              <a:t>10/15/22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56939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71664" y="9232593"/>
            <a:ext cx="23660100" cy="15404780"/>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1871664" y="24783108"/>
            <a:ext cx="23660100" cy="8101010"/>
          </a:xfrm>
        </p:spPr>
        <p:txBody>
          <a:bodyPr/>
          <a:lstStyle>
            <a:lvl1pPr marL="0" indent="0">
              <a:buNone/>
              <a:defRPr sz="7200">
                <a:solidFill>
                  <a:schemeClr val="tx1"/>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CC14C-9A9C-7843-9577-280E62CFCE7B}" type="datetimeFigureOut">
              <a:rPr lang="en-US" smtClean="0"/>
              <a:t>10/15/22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1880042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5950" y="9858375"/>
            <a:ext cx="11658600" cy="2349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3887450" y="9858375"/>
            <a:ext cx="11658600" cy="2349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4CC14C-9A9C-7843-9577-280E62CFCE7B}" type="datetimeFigureOut">
              <a:rPr lang="en-US" smtClean="0"/>
              <a:t>10/15/22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55618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9523" y="1971683"/>
            <a:ext cx="23660100" cy="71580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889526" y="9078280"/>
            <a:ext cx="11605020" cy="4449125"/>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1889526" y="13527405"/>
            <a:ext cx="11605020" cy="1989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3887452" y="9078280"/>
            <a:ext cx="11662173" cy="4449125"/>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3887452" y="13527405"/>
            <a:ext cx="11662173" cy="1989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4CC14C-9A9C-7843-9577-280E62CFCE7B}" type="datetimeFigureOut">
              <a:rPr lang="en-US" smtClean="0"/>
              <a:t>10/15/22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336689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4CC14C-9A9C-7843-9577-280E62CFCE7B}" type="datetimeFigureOut">
              <a:rPr lang="en-US" smtClean="0"/>
              <a:t>10/15/22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1934362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CC14C-9A9C-7843-9577-280E62CFCE7B}" type="datetimeFigureOut">
              <a:rPr lang="en-US" smtClean="0"/>
              <a:t>10/15/22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245064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468880"/>
            <a:ext cx="8847534" cy="8641080"/>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1662173" y="5332103"/>
            <a:ext cx="13887450" cy="263175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889523" y="11109960"/>
            <a:ext cx="8847534" cy="20582575"/>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E84CC14C-9A9C-7843-9577-280E62CFCE7B}" type="datetimeFigureOut">
              <a:rPr lang="en-US" smtClean="0"/>
              <a:t>10/15/22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2039524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468880"/>
            <a:ext cx="8847534" cy="8641080"/>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62173" y="5332103"/>
            <a:ext cx="13887450" cy="26317575"/>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1889523" y="11109960"/>
            <a:ext cx="8847534" cy="20582575"/>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E84CC14C-9A9C-7843-9577-280E62CFCE7B}" type="datetimeFigureOut">
              <a:rPr lang="en-US" smtClean="0"/>
              <a:t>10/15/22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0C39F-A1EB-EA45-ABC6-CCA4C0045F9B}" type="slidenum">
              <a:rPr lang="en-US" smtClean="0"/>
              <a:t>‹#›</a:t>
            </a:fld>
            <a:endParaRPr lang="en-US"/>
          </a:p>
        </p:txBody>
      </p:sp>
    </p:spTree>
    <p:extLst>
      <p:ext uri="{BB962C8B-B14F-4D97-AF65-F5344CB8AC3E}">
        <p14:creationId xmlns:p14="http://schemas.microsoft.com/office/powerpoint/2010/main" val="2494033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71683"/>
            <a:ext cx="23660100" cy="71580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885950" y="9858375"/>
            <a:ext cx="23660100" cy="234972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885950" y="34324298"/>
            <a:ext cx="6172200" cy="1971675"/>
          </a:xfrm>
          <a:prstGeom prst="rect">
            <a:avLst/>
          </a:prstGeom>
        </p:spPr>
        <p:txBody>
          <a:bodyPr vert="horz" lIns="91440" tIns="45720" rIns="91440" bIns="45720" rtlCol="0" anchor="ctr"/>
          <a:lstStyle>
            <a:lvl1pPr algn="l">
              <a:defRPr sz="3600">
                <a:solidFill>
                  <a:schemeClr val="tx1">
                    <a:tint val="75000"/>
                  </a:schemeClr>
                </a:solidFill>
              </a:defRPr>
            </a:lvl1pPr>
          </a:lstStyle>
          <a:p>
            <a:fld id="{E84CC14C-9A9C-7843-9577-280E62CFCE7B}" type="datetimeFigureOut">
              <a:rPr lang="en-US" smtClean="0"/>
              <a:t>10/15/22</a:t>
            </a:fld>
            <a:endParaRPr lang="en-US"/>
          </a:p>
        </p:txBody>
      </p:sp>
      <p:sp>
        <p:nvSpPr>
          <p:cNvPr id="5" name="Footer Placeholder 4"/>
          <p:cNvSpPr>
            <a:spLocks noGrp="1"/>
          </p:cNvSpPr>
          <p:nvPr>
            <p:ph type="ftr" sz="quarter" idx="3"/>
          </p:nvPr>
        </p:nvSpPr>
        <p:spPr>
          <a:xfrm>
            <a:off x="9086850" y="34324298"/>
            <a:ext cx="9258300" cy="19716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4324298"/>
            <a:ext cx="6172200" cy="1971675"/>
          </a:xfrm>
          <a:prstGeom prst="rect">
            <a:avLst/>
          </a:prstGeom>
        </p:spPr>
        <p:txBody>
          <a:bodyPr vert="horz" lIns="91440" tIns="45720" rIns="91440" bIns="45720" rtlCol="0" anchor="ctr"/>
          <a:lstStyle>
            <a:lvl1pPr algn="r">
              <a:defRPr sz="3600">
                <a:solidFill>
                  <a:schemeClr val="tx1">
                    <a:tint val="75000"/>
                  </a:schemeClr>
                </a:solidFill>
              </a:defRPr>
            </a:lvl1pPr>
          </a:lstStyle>
          <a:p>
            <a:fld id="{0770C39F-A1EB-EA45-ABC6-CCA4C0045F9B}" type="slidenum">
              <a:rPr lang="en-US" smtClean="0"/>
              <a:t>‹#›</a:t>
            </a:fld>
            <a:endParaRPr lang="en-US"/>
          </a:p>
        </p:txBody>
      </p:sp>
    </p:spTree>
    <p:extLst>
      <p:ext uri="{BB962C8B-B14F-4D97-AF65-F5344CB8AC3E}">
        <p14:creationId xmlns:p14="http://schemas.microsoft.com/office/powerpoint/2010/main" val="46248710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BC53A7E-ADFC-857B-165A-9B3A9404CEDA}"/>
              </a:ext>
            </a:extLst>
          </p:cNvPr>
          <p:cNvSpPr/>
          <p:nvPr/>
        </p:nvSpPr>
        <p:spPr>
          <a:xfrm>
            <a:off x="502920" y="457200"/>
            <a:ext cx="26426160" cy="36118800"/>
          </a:xfrm>
          <a:prstGeom prst="rect">
            <a:avLst/>
          </a:prstGeom>
          <a:solidFill>
            <a:srgbClr val="0033CC">
              <a:alpha val="50000"/>
            </a:srgbClr>
          </a:solidFill>
          <a:ln w="254000" cmpd="thickThi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BE5DEAE3-95E3-C576-4452-4CA2EE8831A0}"/>
              </a:ext>
            </a:extLst>
          </p:cNvPr>
          <p:cNvGrpSpPr/>
          <p:nvPr/>
        </p:nvGrpSpPr>
        <p:grpSpPr>
          <a:xfrm>
            <a:off x="914400" y="9122841"/>
            <a:ext cx="25603200" cy="10253350"/>
            <a:chOff x="914400" y="8982165"/>
            <a:chExt cx="25603200" cy="10253350"/>
          </a:xfrm>
        </p:grpSpPr>
        <p:sp>
          <p:nvSpPr>
            <p:cNvPr id="50" name="Text Box 7">
              <a:extLst>
                <a:ext uri="{FF2B5EF4-FFF2-40B4-BE49-F238E27FC236}">
                  <a16:creationId xmlns:a16="http://schemas.microsoft.com/office/drawing/2014/main" id="{A07D2917-900A-8D97-D0F6-93AC9B01FB6A}"/>
                </a:ext>
              </a:extLst>
            </p:cNvPr>
            <p:cNvSpPr txBox="1">
              <a:spLocks noChangeArrowheads="1"/>
            </p:cNvSpPr>
            <p:nvPr/>
          </p:nvSpPr>
          <p:spPr bwMode="auto">
            <a:xfrm>
              <a:off x="914400" y="8982165"/>
              <a:ext cx="25603200" cy="10253350"/>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pPr eaLnBrk="1" hangingPunct="1"/>
              <a:r>
                <a:rPr lang="en-US" sz="4400" b="1" u="sng" cap="small" dirty="0">
                  <a:latin typeface="Arial" panose="020B0604020202020204" pitchFamily="34" charset="0"/>
                  <a:cs typeface="Arial" panose="020B0604020202020204" pitchFamily="34" charset="0"/>
                </a:rPr>
                <a:t>NAST-I: Brief </a:t>
              </a:r>
              <a:r>
                <a:rPr lang="en-US" altLang="en-US" sz="4400" b="1" u="sng" cap="small" dirty="0">
                  <a:latin typeface="Arial" panose="020B0604020202020204" pitchFamily="34" charset="0"/>
                  <a:cs typeface="Arial" panose="020B0604020202020204" pitchFamily="34" charset="0"/>
                </a:rPr>
                <a:t>Description and Objectives</a:t>
              </a:r>
              <a:r>
                <a:rPr lang="en-US" sz="4400" b="1" u="sng" cap="small" dirty="0">
                  <a:latin typeface="Arial" panose="020B0604020202020204" pitchFamily="34" charset="0"/>
                  <a:cs typeface="Arial" panose="020B0604020202020204" pitchFamily="34" charset="0"/>
                </a:rPr>
                <a:t> </a:t>
              </a:r>
            </a:p>
          </p:txBody>
        </p:sp>
        <p:sp>
          <p:nvSpPr>
            <p:cNvPr id="51" name="Text Box 15">
              <a:extLst>
                <a:ext uri="{FF2B5EF4-FFF2-40B4-BE49-F238E27FC236}">
                  <a16:creationId xmlns:a16="http://schemas.microsoft.com/office/drawing/2014/main" id="{2BF635A7-10F3-A151-5EE8-10AA98789531}"/>
                </a:ext>
              </a:extLst>
            </p:cNvPr>
            <p:cNvSpPr txBox="1">
              <a:spLocks noChangeArrowheads="1"/>
            </p:cNvSpPr>
            <p:nvPr/>
          </p:nvSpPr>
          <p:spPr bwMode="auto">
            <a:xfrm>
              <a:off x="1097280" y="10157686"/>
              <a:ext cx="12652766" cy="807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600"/>
                </a:spcBef>
              </a:pPr>
              <a:r>
                <a:rPr lang="en-US" altLang="en-US" sz="2800" b="1" dirty="0">
                  <a:cs typeface="Arial" panose="020B0604020202020204" pitchFamily="34" charset="0"/>
                </a:rPr>
                <a:t>NAST-I was developed in 1997-1998; refurbished in 2009 &amp; 2016. </a:t>
              </a:r>
            </a:p>
            <a:p>
              <a:pPr>
                <a:spcBef>
                  <a:spcPts val="600"/>
                </a:spcBef>
              </a:pPr>
              <a:r>
                <a:rPr lang="en-US" altLang="en-US" sz="2800" b="1" dirty="0">
                  <a:cs typeface="Arial" panose="020B0604020202020204" pitchFamily="34" charset="0"/>
                </a:rPr>
                <a:t>NAST-I Sensor Characteristics:</a:t>
              </a:r>
            </a:p>
            <a:p>
              <a:pPr marL="344488" indent="-169863">
                <a:buFont typeface="Arial" panose="020B0604020202020204" pitchFamily="34" charset="0"/>
                <a:buChar char="•"/>
              </a:pPr>
              <a:r>
                <a:rPr lang="en-US" altLang="en-US" sz="2800" dirty="0">
                  <a:cs typeface="Arial" panose="020B0604020202020204" pitchFamily="34" charset="0"/>
                </a:rPr>
                <a:t>Michelson interferometer (FTE).</a:t>
              </a:r>
            </a:p>
            <a:p>
              <a:pPr marL="344488" indent="-169863">
                <a:buFont typeface="Arial" panose="020B0604020202020204" pitchFamily="34" charset="0"/>
                <a:buChar char="•"/>
              </a:pPr>
              <a:r>
                <a:rPr lang="en-US" altLang="en-US" sz="2800" dirty="0">
                  <a:cs typeface="Arial" panose="020B0604020202020204" pitchFamily="34" charset="0"/>
                </a:rPr>
                <a:t>~8500 spectral channels, ~650-2800 cm</a:t>
              </a:r>
              <a:r>
                <a:rPr lang="en-US" altLang="en-US" sz="2800" baseline="30000" dirty="0">
                  <a:cs typeface="Arial" panose="020B0604020202020204" pitchFamily="34" charset="0"/>
                </a:rPr>
                <a:t>-1</a:t>
              </a:r>
              <a:r>
                <a:rPr lang="en-US" altLang="en-US" sz="2800" dirty="0">
                  <a:cs typeface="Arial" panose="020B0604020202020204" pitchFamily="34" charset="0"/>
                </a:rPr>
                <a:t> at 0.25 cm</a:t>
              </a:r>
              <a:r>
                <a:rPr lang="en-US" altLang="en-US" sz="2800" baseline="30000" dirty="0">
                  <a:cs typeface="Arial" panose="020B0604020202020204" pitchFamily="34" charset="0"/>
                </a:rPr>
                <a:t>-1</a:t>
              </a:r>
              <a:r>
                <a:rPr lang="en-US" altLang="en-US" sz="2800" dirty="0">
                  <a:cs typeface="Arial" panose="020B0604020202020204" pitchFamily="34" charset="0"/>
                </a:rPr>
                <a:t> spectral resolution.</a:t>
              </a:r>
              <a:endParaRPr lang="en-US" altLang="en-US" sz="2800" baseline="30000" dirty="0">
                <a:cs typeface="Arial" panose="020B0604020202020204" pitchFamily="34" charset="0"/>
              </a:endParaRPr>
            </a:p>
            <a:p>
              <a:pPr marL="344488" indent="-169863">
                <a:buFont typeface="Arial" panose="020B0604020202020204" pitchFamily="34" charset="0"/>
                <a:buChar char="•"/>
              </a:pPr>
              <a:r>
                <a:rPr lang="en-US" altLang="en-US" sz="2800" dirty="0">
                  <a:cs typeface="Arial" panose="020B0604020202020204" pitchFamily="34" charset="0"/>
                </a:rPr>
                <a:t>Spatial resolution ~130 m/km flight altitude.</a:t>
              </a:r>
            </a:p>
            <a:p>
              <a:pPr marL="344488" indent="-169863">
                <a:buFont typeface="Arial" panose="020B0604020202020204" pitchFamily="34" charset="0"/>
                <a:buChar char="•"/>
              </a:pPr>
              <a:r>
                <a:rPr lang="en-US" altLang="en-US" sz="2800" dirty="0">
                  <a:cs typeface="Arial" panose="020B0604020202020204" pitchFamily="34" charset="0"/>
                </a:rPr>
                <a:t>Radiances ~0.5 K absolute accuracy with 0.1 K precision.</a:t>
              </a:r>
              <a:endParaRPr lang="en-US" altLang="en-US" sz="2800" b="1" dirty="0">
                <a:cs typeface="Arial" panose="020B0604020202020204" pitchFamily="34" charset="0"/>
              </a:endParaRPr>
            </a:p>
            <a:p>
              <a:pPr>
                <a:spcBef>
                  <a:spcPts val="600"/>
                </a:spcBef>
              </a:pPr>
              <a:r>
                <a:rPr lang="en-US" altLang="en-US" sz="2800" b="1" dirty="0">
                  <a:cs typeface="Arial" panose="020B0604020202020204" pitchFamily="34" charset="0"/>
                </a:rPr>
                <a:t>Aircraft Accommodation:</a:t>
              </a:r>
            </a:p>
            <a:p>
              <a:pPr marL="344488" indent="-169863">
                <a:buFont typeface="Arial" panose="020B0604020202020204" pitchFamily="34" charset="0"/>
                <a:buChar char="•"/>
              </a:pPr>
              <a:r>
                <a:rPr lang="en-US" altLang="en-US" sz="2800" dirty="0">
                  <a:cs typeface="Arial" panose="020B0604020202020204" pitchFamily="34" charset="0"/>
                </a:rPr>
                <a:t>ER-2  wing super pod</a:t>
              </a:r>
            </a:p>
            <a:p>
              <a:pPr marL="344488" indent="-169863">
                <a:buFont typeface="Arial" panose="020B0604020202020204" pitchFamily="34" charset="0"/>
                <a:buChar char="•"/>
              </a:pPr>
              <a:r>
                <a:rPr lang="en-US" altLang="en-US" sz="2800" dirty="0">
                  <a:cs typeface="Arial" panose="020B0604020202020204" pitchFamily="34" charset="0"/>
                </a:rPr>
                <a:t>PROTEUS underbelly pod</a:t>
              </a:r>
            </a:p>
            <a:p>
              <a:pPr marL="344488" indent="-169863">
                <a:buFont typeface="Arial" panose="020B0604020202020204" pitchFamily="34" charset="0"/>
                <a:buChar char="•"/>
              </a:pPr>
              <a:r>
                <a:rPr lang="en-US" altLang="en-US" sz="2800" dirty="0">
                  <a:cs typeface="Arial" panose="020B0604020202020204" pitchFamily="34" charset="0"/>
                </a:rPr>
                <a:t>WB-57 underbelly pallet.</a:t>
              </a:r>
            </a:p>
            <a:p>
              <a:pPr>
                <a:spcBef>
                  <a:spcPts val="600"/>
                </a:spcBef>
              </a:pPr>
              <a:r>
                <a:rPr lang="en-US" altLang="en-US" sz="2800" b="1" dirty="0">
                  <a:cs typeface="Arial" panose="020B0604020202020204" pitchFamily="34" charset="0"/>
                </a:rPr>
                <a:t>NAST-I Field Campaigns:</a:t>
              </a:r>
            </a:p>
            <a:p>
              <a:pPr marL="344488" lvl="1" indent="-169863">
                <a:buFont typeface="Arial" panose="020B0604020202020204" pitchFamily="34" charset="0"/>
                <a:buChar char="•"/>
              </a:pPr>
              <a:r>
                <a:rPr lang="en-US" altLang="en-US" sz="2800" dirty="0">
                  <a:cs typeface="Arial" panose="020B0604020202020204" pitchFamily="34" charset="0"/>
                </a:rPr>
                <a:t>Before AIRS launch (&lt;2002): 9 missions collecting geophysical field state characterization for satellite remote sensing system risk mitigation (sensors and algorithms).</a:t>
              </a:r>
            </a:p>
            <a:p>
              <a:pPr marL="344488" lvl="1" indent="-169863">
                <a:buFont typeface="Arial" panose="020B0604020202020204" pitchFamily="34" charset="0"/>
                <a:buChar char="•"/>
              </a:pPr>
              <a:r>
                <a:rPr lang="en-US" altLang="en-US" sz="2800" dirty="0">
                  <a:cs typeface="Arial" panose="020B0604020202020204" pitchFamily="34" charset="0"/>
                </a:rPr>
                <a:t>After AIRS launch (&gt;2002): 13 missions for advanced satellite remote sensor Cal/Val (e.g., Aqua AIRS, MetOp IASI, &amp; SNPP/JPSS CrIS), and airborne science.</a:t>
              </a:r>
            </a:p>
            <a:p>
              <a:pPr marL="344488" lvl="1" indent="-169863">
                <a:buFont typeface="Arial" panose="020B0604020202020204" pitchFamily="34" charset="0"/>
                <a:buChar char="•"/>
              </a:pPr>
              <a:r>
                <a:rPr lang="en-US" altLang="en-US" sz="2800" dirty="0">
                  <a:cs typeface="Arial" panose="020B0604020202020204" pitchFamily="34" charset="0"/>
                </a:rPr>
                <a:t>The most recent field campaign: FIREX-AQ (August 2019).</a:t>
              </a:r>
            </a:p>
          </p:txBody>
        </p:sp>
        <p:pic>
          <p:nvPicPr>
            <p:cNvPr id="52" name="Picture 51">
              <a:extLst>
                <a:ext uri="{FF2B5EF4-FFF2-40B4-BE49-F238E27FC236}">
                  <a16:creationId xmlns:a16="http://schemas.microsoft.com/office/drawing/2014/main" id="{B026B3FE-2418-B850-17C1-85BAFCE40B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25125" y="9303798"/>
              <a:ext cx="5669280" cy="4223614"/>
            </a:xfrm>
            <a:prstGeom prst="rect">
              <a:avLst/>
            </a:prstGeom>
          </p:spPr>
        </p:pic>
        <p:pic>
          <p:nvPicPr>
            <p:cNvPr id="53" name="Picture 52">
              <a:extLst>
                <a:ext uri="{FF2B5EF4-FFF2-40B4-BE49-F238E27FC236}">
                  <a16:creationId xmlns:a16="http://schemas.microsoft.com/office/drawing/2014/main" id="{5B924EB3-234D-2045-16EF-489CA1E3E89A}"/>
                </a:ext>
              </a:extLst>
            </p:cNvPr>
            <p:cNvPicPr>
              <a:picLocks noChangeAspect="1"/>
            </p:cNvPicPr>
            <p:nvPr/>
          </p:nvPicPr>
          <p:blipFill>
            <a:blip r:embed="rId3"/>
            <a:stretch>
              <a:fillRect/>
            </a:stretch>
          </p:blipFill>
          <p:spPr>
            <a:xfrm>
              <a:off x="14623882" y="9303799"/>
              <a:ext cx="5669280" cy="4227662"/>
            </a:xfrm>
            <a:prstGeom prst="rect">
              <a:avLst/>
            </a:prstGeom>
          </p:spPr>
        </p:pic>
        <p:pic>
          <p:nvPicPr>
            <p:cNvPr id="54" name="Picture 53">
              <a:extLst>
                <a:ext uri="{FF2B5EF4-FFF2-40B4-BE49-F238E27FC236}">
                  <a16:creationId xmlns:a16="http://schemas.microsoft.com/office/drawing/2014/main" id="{FB82B184-F3E5-91FC-602A-727ADBC8D3F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278281" y="13660600"/>
              <a:ext cx="6309360" cy="4218324"/>
            </a:xfrm>
            <a:prstGeom prst="rect">
              <a:avLst/>
            </a:prstGeom>
          </p:spPr>
        </p:pic>
        <p:pic>
          <p:nvPicPr>
            <p:cNvPr id="55" name="Picture 3">
              <a:extLst>
                <a:ext uri="{FF2B5EF4-FFF2-40B4-BE49-F238E27FC236}">
                  <a16:creationId xmlns:a16="http://schemas.microsoft.com/office/drawing/2014/main" id="{D1A66E18-952A-FAC4-6EC8-D8A7DDFD170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r="2858"/>
            <a:stretch/>
          </p:blipFill>
          <p:spPr>
            <a:xfrm>
              <a:off x="20958352" y="14036138"/>
              <a:ext cx="5394960" cy="4347509"/>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pic>
        <p:sp>
          <p:nvSpPr>
            <p:cNvPr id="56" name="Rectangle 1028">
              <a:extLst>
                <a:ext uri="{FF2B5EF4-FFF2-40B4-BE49-F238E27FC236}">
                  <a16:creationId xmlns:a16="http://schemas.microsoft.com/office/drawing/2014/main" id="{16F9C788-F35F-DF42-3685-CAD14E2C05BC}"/>
                </a:ext>
              </a:extLst>
            </p:cNvPr>
            <p:cNvSpPr>
              <a:spLocks noChangeArrowheads="1"/>
            </p:cNvSpPr>
            <p:nvPr/>
          </p:nvSpPr>
          <p:spPr bwMode="auto">
            <a:xfrm>
              <a:off x="14080809" y="17821526"/>
              <a:ext cx="707354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400" dirty="0">
                  <a:latin typeface="Arial" panose="020B0604020202020204" pitchFamily="34" charset="0"/>
                  <a:cs typeface="Arial" panose="020B0604020202020204" pitchFamily="34" charset="0"/>
                </a:rPr>
                <a:t>NAST-I spectral coverage encompasses all satellite IR sounders with a higher (or equivalent) spectral resolution and higher spatial resolution.</a:t>
              </a:r>
            </a:p>
          </p:txBody>
        </p:sp>
      </p:grpSp>
      <p:sp>
        <p:nvSpPr>
          <p:cNvPr id="57" name="Text Box 7">
            <a:extLst>
              <a:ext uri="{FF2B5EF4-FFF2-40B4-BE49-F238E27FC236}">
                <a16:creationId xmlns:a16="http://schemas.microsoft.com/office/drawing/2014/main" id="{CFE28E69-B8C1-7ED8-808D-173B915B7588}"/>
              </a:ext>
            </a:extLst>
          </p:cNvPr>
          <p:cNvSpPr txBox="1">
            <a:spLocks noChangeArrowheads="1"/>
          </p:cNvSpPr>
          <p:nvPr/>
        </p:nvSpPr>
        <p:spPr bwMode="auto">
          <a:xfrm>
            <a:off x="914400" y="822960"/>
            <a:ext cx="25603200" cy="2956225"/>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pPr eaLnBrk="1" hangingPunct="1"/>
            <a:endParaRPr lang="en-US" sz="4400" b="1" u="sng" cap="small"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300A6274-CC4A-0571-5D85-5FDF2FEB748F}"/>
              </a:ext>
            </a:extLst>
          </p:cNvPr>
          <p:cNvSpPr txBox="1"/>
          <p:nvPr/>
        </p:nvSpPr>
        <p:spPr>
          <a:xfrm>
            <a:off x="914400" y="1097280"/>
            <a:ext cx="25559655" cy="2303195"/>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Wildfire-Induced CO Plume Observed during FIREX-AQ Experiment (1)</a:t>
            </a:r>
          </a:p>
          <a:p>
            <a:pPr algn="ctr"/>
            <a:endParaRPr lang="en-US" sz="2800" dirty="0">
              <a:latin typeface="Arial" panose="020B0604020202020204" pitchFamily="34" charset="0"/>
              <a:cs typeface="Arial" panose="020B0604020202020204" pitchFamily="34" charset="0"/>
            </a:endParaRPr>
          </a:p>
          <a:p>
            <a:pPr algn="ctr">
              <a:lnSpc>
                <a:spcPts val="3700"/>
              </a:lnSpc>
            </a:pPr>
            <a:r>
              <a:rPr lang="en-US" sz="4000" dirty="0">
                <a:latin typeface="Arial" panose="020B0604020202020204" pitchFamily="34" charset="0"/>
                <a:cs typeface="Arial" panose="020B0604020202020204" pitchFamily="34" charset="0"/>
              </a:rPr>
              <a:t>Daniel K. Zhou, Allen M. Larar, Xu Liu</a:t>
            </a:r>
            <a:r>
              <a:rPr lang="en-US" sz="4000">
                <a:latin typeface="Arial" panose="020B0604020202020204" pitchFamily="34" charset="0"/>
                <a:cs typeface="Arial" panose="020B0604020202020204" pitchFamily="34" charset="0"/>
              </a:rPr>
              <a:t>, and </a:t>
            </a:r>
            <a:r>
              <a:rPr lang="el-GR" sz="4000" dirty="0">
                <a:effectLst/>
                <a:latin typeface="Arial" panose="020B0604020202020204" pitchFamily="34" charset="0"/>
                <a:ea typeface="Calibri" panose="020F0502020204030204" pitchFamily="34" charset="0"/>
                <a:cs typeface="Arial" panose="020B0604020202020204" pitchFamily="34" charset="0"/>
              </a:rPr>
              <a:t>Xiaozhen Xiong</a:t>
            </a:r>
            <a:r>
              <a:rPr lang="en-US" sz="4000" dirty="0">
                <a:effectLst/>
                <a:latin typeface="Arial" panose="020B0604020202020204" pitchFamily="34" charset="0"/>
                <a:cs typeface="Arial" panose="020B0604020202020204" pitchFamily="34" charset="0"/>
              </a:rPr>
              <a:t> </a:t>
            </a:r>
            <a:endParaRPr lang="en-US" sz="4000" baseline="30000" dirty="0">
              <a:latin typeface="Arial" panose="020B0604020202020204" pitchFamily="34" charset="0"/>
              <a:cs typeface="Arial" panose="020B0604020202020204" pitchFamily="34" charset="0"/>
            </a:endParaRPr>
          </a:p>
          <a:p>
            <a:pPr algn="ctr">
              <a:lnSpc>
                <a:spcPts val="3700"/>
              </a:lnSpc>
            </a:pPr>
            <a:r>
              <a:rPr lang="en-US" sz="3600" dirty="0">
                <a:latin typeface="Arial" panose="020B0604020202020204" pitchFamily="34" charset="0"/>
                <a:cs typeface="Arial" panose="020B0604020202020204" pitchFamily="34" charset="0"/>
              </a:rPr>
              <a:t>NASA Langley Research Center, Hampton, VA 23681</a:t>
            </a:r>
          </a:p>
        </p:txBody>
      </p:sp>
      <p:sp>
        <p:nvSpPr>
          <p:cNvPr id="59" name="Text Box 7">
            <a:extLst>
              <a:ext uri="{FF2B5EF4-FFF2-40B4-BE49-F238E27FC236}">
                <a16:creationId xmlns:a16="http://schemas.microsoft.com/office/drawing/2014/main" id="{56B2AF36-5FA7-A3E6-DCD5-6FCDCAFFDE90}"/>
              </a:ext>
            </a:extLst>
          </p:cNvPr>
          <p:cNvSpPr txBox="1">
            <a:spLocks noChangeArrowheads="1"/>
          </p:cNvSpPr>
          <p:nvPr/>
        </p:nvSpPr>
        <p:spPr bwMode="auto">
          <a:xfrm>
            <a:off x="914400" y="4108992"/>
            <a:ext cx="25603199" cy="4604124"/>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pPr eaLnBrk="1" hangingPunct="1">
              <a:spcAft>
                <a:spcPct val="20000"/>
              </a:spcAft>
            </a:pPr>
            <a:r>
              <a:rPr lang="en-US" sz="4400" b="1" u="sng" cap="small" dirty="0">
                <a:latin typeface="Arial" panose="020B0604020202020204" pitchFamily="34" charset="0"/>
                <a:cs typeface="Arial" panose="020B0604020202020204" pitchFamily="34" charset="0"/>
              </a:rPr>
              <a:t>Introduction</a:t>
            </a:r>
          </a:p>
        </p:txBody>
      </p:sp>
      <p:sp>
        <p:nvSpPr>
          <p:cNvPr id="60" name="TextBox 53">
            <a:extLst>
              <a:ext uri="{FF2B5EF4-FFF2-40B4-BE49-F238E27FC236}">
                <a16:creationId xmlns:a16="http://schemas.microsoft.com/office/drawing/2014/main" id="{5CAB75EB-7388-3ED8-EA0A-4C79E33961E1}"/>
              </a:ext>
            </a:extLst>
          </p:cNvPr>
          <p:cNvSpPr txBox="1">
            <a:spLocks noChangeArrowheads="1"/>
          </p:cNvSpPr>
          <p:nvPr/>
        </p:nvSpPr>
        <p:spPr bwMode="auto">
          <a:xfrm>
            <a:off x="1097280" y="4896585"/>
            <a:ext cx="25156373"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a:spcBef>
                <a:spcPts val="0"/>
              </a:spcBef>
              <a:spcAft>
                <a:spcPts val="600"/>
              </a:spcAft>
            </a:pPr>
            <a:r>
              <a:rPr lang="en-US" sz="2800" dirty="0">
                <a:effectLst/>
                <a:latin typeface="Arial" panose="020B0604020202020204" pitchFamily="34" charset="0"/>
                <a:ea typeface="Calibri" panose="020F0502020204030204" pitchFamily="34" charset="0"/>
                <a:cs typeface="Arial" panose="020B0604020202020204" pitchFamily="34" charset="0"/>
              </a:rPr>
              <a:t>The Fire Influence on Regional to Global Environments and Air Quality (FIREX‑AQ) field campaign was conducted during August 2019 to investigate the impact of wildfire and biomass smoke on air quality and weather in the continental United States. Ultra-spectral resolved infrared measurements contain information about tropospheric carbon monoxide (CO) and ozone (O</a:t>
            </a:r>
            <a:r>
              <a:rPr lang="en-US" sz="2800" baseline="-25000" dirty="0">
                <a:effectLst/>
                <a:latin typeface="Arial" panose="020B0604020202020204" pitchFamily="34" charset="0"/>
                <a:ea typeface="Calibri" panose="020F0502020204030204" pitchFamily="34" charset="0"/>
                <a:cs typeface="Arial" panose="020B0604020202020204" pitchFamily="34" charset="0"/>
              </a:rPr>
              <a:t>3</a:t>
            </a:r>
            <a:r>
              <a:rPr lang="en-US" sz="2800" dirty="0">
                <a:effectLst/>
                <a:latin typeface="Arial" panose="020B0604020202020204" pitchFamily="34" charset="0"/>
                <a:ea typeface="Calibri" panose="020F0502020204030204" pitchFamily="34" charset="0"/>
                <a:cs typeface="Arial" panose="020B0604020202020204" pitchFamily="34" charset="0"/>
              </a:rPr>
              <a:t>), as well as other trace species.  A methodology of retrieving these tropospheric trace species from such remotely sensed spectral data has been developed and validated for the National Airborne Sounder Testbed-Interferometer (NAST‑I).  NAST‑I CO and O</a:t>
            </a:r>
            <a:r>
              <a:rPr lang="en-US" sz="2800" baseline="-25000" dirty="0">
                <a:effectLst/>
                <a:latin typeface="Arial" panose="020B0604020202020204" pitchFamily="34" charset="0"/>
                <a:ea typeface="Calibri" panose="020F0502020204030204" pitchFamily="34" charset="0"/>
                <a:cs typeface="Arial" panose="020B0604020202020204" pitchFamily="34" charset="0"/>
              </a:rPr>
              <a:t>3 </a:t>
            </a:r>
            <a:r>
              <a:rPr lang="en-US" sz="2800" dirty="0">
                <a:effectLst/>
                <a:latin typeface="Arial" panose="020B0604020202020204" pitchFamily="34" charset="0"/>
                <a:ea typeface="Calibri" panose="020F0502020204030204" pitchFamily="34" charset="0"/>
                <a:cs typeface="Arial" panose="020B0604020202020204" pitchFamily="34" charset="0"/>
              </a:rPr>
              <a:t>measurements from the recent FIREX‑AQ field campaign are presented herein and used to estimate wildfire plume age.  Results show enhanced CO plume evolution and transport away from fire ground site, and its plume age associated with the plume distance in both vertical and horizontal directions from the wildfire location, as enabled by the moderate-vertical and high-horizontal resolution obtained from the NAST‑I remotely sensed IR spectrometer onboard NASA ER‑2 aircraft.  This study advances our knowledge of fire-induced plume with its evolution and age in 3-dimensional space. </a:t>
            </a:r>
          </a:p>
        </p:txBody>
      </p:sp>
      <p:sp>
        <p:nvSpPr>
          <p:cNvPr id="61" name="TextBox 60">
            <a:extLst>
              <a:ext uri="{FF2B5EF4-FFF2-40B4-BE49-F238E27FC236}">
                <a16:creationId xmlns:a16="http://schemas.microsoft.com/office/drawing/2014/main" id="{BC4F1DB0-722E-D0F4-81EF-93478BA34C31}"/>
              </a:ext>
            </a:extLst>
          </p:cNvPr>
          <p:cNvSpPr txBox="1"/>
          <p:nvPr/>
        </p:nvSpPr>
        <p:spPr>
          <a:xfrm rot="20622106">
            <a:off x="1056221" y="2492585"/>
            <a:ext cx="3724096" cy="923330"/>
          </a:xfrm>
          <a:prstGeom prst="rect">
            <a:avLst/>
          </a:prstGeom>
          <a:noFill/>
        </p:spPr>
        <p:txBody>
          <a:bodyPr wrap="none" rtlCol="0">
            <a:spAutoFit/>
          </a:bodyPr>
          <a:lstStyle/>
          <a:p>
            <a:r>
              <a:rPr lang="en-US" sz="5400" b="1" i="1" dirty="0">
                <a:solidFill>
                  <a:srgbClr val="C00000"/>
                </a:solidFill>
                <a:latin typeface="Arial" panose="020B0604020202020204" pitchFamily="34" charset="0"/>
                <a:cs typeface="Arial" panose="020B0604020202020204" pitchFamily="34" charset="0"/>
              </a:rPr>
              <a:t>A22C-1679</a:t>
            </a:r>
          </a:p>
        </p:txBody>
      </p:sp>
      <p:grpSp>
        <p:nvGrpSpPr>
          <p:cNvPr id="62" name="Group 61">
            <a:extLst>
              <a:ext uri="{FF2B5EF4-FFF2-40B4-BE49-F238E27FC236}">
                <a16:creationId xmlns:a16="http://schemas.microsoft.com/office/drawing/2014/main" id="{6468CB15-8E34-AF01-F174-F5E251B71F6D}"/>
              </a:ext>
            </a:extLst>
          </p:cNvPr>
          <p:cNvGrpSpPr/>
          <p:nvPr/>
        </p:nvGrpSpPr>
        <p:grpSpPr>
          <a:xfrm>
            <a:off x="914400" y="19724835"/>
            <a:ext cx="25603200" cy="16459200"/>
            <a:chOff x="914400" y="19513821"/>
            <a:chExt cx="25603200" cy="16459200"/>
          </a:xfrm>
        </p:grpSpPr>
        <p:sp>
          <p:nvSpPr>
            <p:cNvPr id="63" name="Text Box 7">
              <a:extLst>
                <a:ext uri="{FF2B5EF4-FFF2-40B4-BE49-F238E27FC236}">
                  <a16:creationId xmlns:a16="http://schemas.microsoft.com/office/drawing/2014/main" id="{B4637D2D-7005-FDFA-D0A2-50C3FD2F22B7}"/>
                </a:ext>
              </a:extLst>
            </p:cNvPr>
            <p:cNvSpPr txBox="1">
              <a:spLocks noChangeArrowheads="1"/>
            </p:cNvSpPr>
            <p:nvPr/>
          </p:nvSpPr>
          <p:spPr bwMode="auto">
            <a:xfrm>
              <a:off x="914400" y="19513821"/>
              <a:ext cx="25603200" cy="16459200"/>
            </a:xfrm>
            <a:prstGeom prst="rect">
              <a:avLst/>
            </a:prstGeom>
            <a:solidFill>
              <a:schemeClr val="bg1"/>
            </a:solidFill>
            <a:ln w="38100">
              <a:noFill/>
              <a:miter lim="800000"/>
              <a:headEnd/>
              <a:tailEnd/>
            </a:ln>
            <a:effectLst>
              <a:outerShdw blurRad="254000" dist="254000" dir="2700000" algn="tl" rotWithShape="0">
                <a:prstClr val="black">
                  <a:alpha val="50000"/>
                </a:prstClr>
              </a:outerShdw>
            </a:effectLst>
          </p:spPr>
          <p:txBody>
            <a:bodyPr lIns="274320" tIns="0" rIns="274320" bIns="137135" anchor="t" anchorCtr="0"/>
            <a:lstStyle>
              <a:lvl1pPr defTabSz="4335463" eaLnBrk="0" hangingPunct="0">
                <a:tabLst>
                  <a:tab pos="914400" algn="l"/>
                </a:tabLst>
                <a:defRPr sz="8600">
                  <a:solidFill>
                    <a:schemeClr val="tx1"/>
                  </a:solidFill>
                  <a:latin typeface="Arial" charset="0"/>
                  <a:ea typeface="ヒラギノ角ゴ Pro W3" charset="0"/>
                  <a:cs typeface="ヒラギノ角ゴ Pro W3" charset="0"/>
                </a:defRPr>
              </a:lvl1pPr>
              <a:lvl2pPr marL="37931725" indent="-37474525" defTabSz="4335463" eaLnBrk="0" hangingPunct="0">
                <a:tabLst>
                  <a:tab pos="914400" algn="l"/>
                </a:tabLst>
                <a:defRPr sz="8600">
                  <a:solidFill>
                    <a:schemeClr val="tx1"/>
                  </a:solidFill>
                  <a:latin typeface="Arial" charset="0"/>
                  <a:ea typeface="ヒラギノ角ゴ Pro W3" charset="0"/>
                  <a:cs typeface="ヒラギノ角ゴ Pro W3" charset="0"/>
                </a:defRPr>
              </a:lvl2pPr>
              <a:lvl3pPr eaLnBrk="0" hangingPunct="0">
                <a:tabLst>
                  <a:tab pos="914400" algn="l"/>
                </a:tabLst>
                <a:defRPr sz="8600">
                  <a:solidFill>
                    <a:schemeClr val="tx1"/>
                  </a:solidFill>
                  <a:latin typeface="Arial" charset="0"/>
                  <a:ea typeface="ヒラギノ角ゴ Pro W3" charset="0"/>
                  <a:cs typeface="ヒラギノ角ゴ Pro W3" charset="0"/>
                </a:defRPr>
              </a:lvl3pPr>
              <a:lvl4pPr eaLnBrk="0" hangingPunct="0">
                <a:tabLst>
                  <a:tab pos="914400" algn="l"/>
                </a:tabLst>
                <a:defRPr sz="8600">
                  <a:solidFill>
                    <a:schemeClr val="tx1"/>
                  </a:solidFill>
                  <a:latin typeface="Arial" charset="0"/>
                  <a:ea typeface="ヒラギノ角ゴ Pro W3" charset="0"/>
                  <a:cs typeface="ヒラギノ角ゴ Pro W3" charset="0"/>
                </a:defRPr>
              </a:lvl4pPr>
              <a:lvl5pPr eaLnBrk="0" hangingPunct="0">
                <a:tabLst>
                  <a:tab pos="914400" algn="l"/>
                </a:tabLst>
                <a:defRPr sz="86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914400" algn="l"/>
                </a:tabLst>
                <a:defRPr sz="8600">
                  <a:solidFill>
                    <a:schemeClr val="tx1"/>
                  </a:solidFill>
                  <a:latin typeface="Arial" charset="0"/>
                  <a:ea typeface="ヒラギノ角ゴ Pro W3" charset="0"/>
                  <a:cs typeface="ヒラギノ角ゴ Pro W3" charset="0"/>
                </a:defRPr>
              </a:lvl9pPr>
            </a:lstStyle>
            <a:p>
              <a:pPr eaLnBrk="1" hangingPunct="1"/>
              <a:r>
                <a:rPr lang="en-US" sz="4400" b="1" u="sng" cap="small" dirty="0">
                  <a:latin typeface="Arial" panose="020B0604020202020204" pitchFamily="34" charset="0"/>
                  <a:cs typeface="Arial" panose="020B0604020202020204" pitchFamily="34" charset="0"/>
                </a:rPr>
                <a:t>NAST-I Level 2 Data Processing &amp; CO Retrieval Demo</a:t>
              </a:r>
              <a:endParaRPr lang="en-US" sz="2400" u="sng" cap="small" dirty="0">
                <a:latin typeface="Arial" panose="020B0604020202020204" pitchFamily="34" charset="0"/>
                <a:cs typeface="Arial" panose="020B0604020202020204" pitchFamily="34" charset="0"/>
              </a:endParaRPr>
            </a:p>
          </p:txBody>
        </p:sp>
        <p:grpSp>
          <p:nvGrpSpPr>
            <p:cNvPr id="64" name="Group 63">
              <a:extLst>
                <a:ext uri="{FF2B5EF4-FFF2-40B4-BE49-F238E27FC236}">
                  <a16:creationId xmlns:a16="http://schemas.microsoft.com/office/drawing/2014/main" id="{A99462E2-6B5B-0E8D-B655-4F0EFF0E5DF3}"/>
                </a:ext>
              </a:extLst>
            </p:cNvPr>
            <p:cNvGrpSpPr/>
            <p:nvPr/>
          </p:nvGrpSpPr>
          <p:grpSpPr>
            <a:xfrm>
              <a:off x="13635611" y="29354821"/>
              <a:ext cx="6126480" cy="6309360"/>
              <a:chOff x="12077519" y="29029264"/>
              <a:chExt cx="5266961" cy="6120845"/>
            </a:xfrm>
          </p:grpSpPr>
          <p:pic>
            <p:nvPicPr>
              <p:cNvPr id="73" name="Picture 72">
                <a:extLst>
                  <a:ext uri="{FF2B5EF4-FFF2-40B4-BE49-F238E27FC236}">
                    <a16:creationId xmlns:a16="http://schemas.microsoft.com/office/drawing/2014/main" id="{C4F6AD19-8BD0-D5BB-2AB4-3B05DC6F2B30}"/>
                  </a:ext>
                </a:extLst>
              </p:cNvPr>
              <p:cNvPicPr>
                <a:picLocks noChangeAspect="1"/>
              </p:cNvPicPr>
              <p:nvPr/>
            </p:nvPicPr>
            <p:blipFill rotWithShape="1">
              <a:blip r:embed="rId6"/>
              <a:srcRect t="23983" r="48108" b="57566"/>
              <a:stretch/>
            </p:blipFill>
            <p:spPr>
              <a:xfrm>
                <a:off x="12077519" y="29029264"/>
                <a:ext cx="5266961" cy="2697726"/>
              </a:xfrm>
              <a:prstGeom prst="rect">
                <a:avLst/>
              </a:prstGeom>
            </p:spPr>
          </p:pic>
          <p:pic>
            <p:nvPicPr>
              <p:cNvPr id="74" name="Picture 73">
                <a:extLst>
                  <a:ext uri="{FF2B5EF4-FFF2-40B4-BE49-F238E27FC236}">
                    <a16:creationId xmlns:a16="http://schemas.microsoft.com/office/drawing/2014/main" id="{45460AD0-D0E0-8E10-DEB4-47579EC6A37A}"/>
                  </a:ext>
                </a:extLst>
              </p:cNvPr>
              <p:cNvPicPr>
                <a:picLocks noChangeAspect="1"/>
              </p:cNvPicPr>
              <p:nvPr/>
            </p:nvPicPr>
            <p:blipFill rotWithShape="1">
              <a:blip r:embed="rId6"/>
              <a:srcRect l="51548" t="23983" b="53250"/>
              <a:stretch/>
            </p:blipFill>
            <p:spPr>
              <a:xfrm>
                <a:off x="12405413" y="31821362"/>
                <a:ext cx="4917802" cy="3328747"/>
              </a:xfrm>
              <a:prstGeom prst="rect">
                <a:avLst/>
              </a:prstGeom>
            </p:spPr>
          </p:pic>
        </p:grpSp>
        <p:grpSp>
          <p:nvGrpSpPr>
            <p:cNvPr id="65" name="Group 64">
              <a:extLst>
                <a:ext uri="{FF2B5EF4-FFF2-40B4-BE49-F238E27FC236}">
                  <a16:creationId xmlns:a16="http://schemas.microsoft.com/office/drawing/2014/main" id="{F7A4A8E2-CC4C-3CC0-AD44-2A6477B244F0}"/>
                </a:ext>
              </a:extLst>
            </p:cNvPr>
            <p:cNvGrpSpPr>
              <a:grpSpLocks/>
            </p:cNvGrpSpPr>
            <p:nvPr/>
          </p:nvGrpSpPr>
          <p:grpSpPr>
            <a:xfrm>
              <a:off x="19894542" y="29312258"/>
              <a:ext cx="6126480" cy="6379538"/>
              <a:chOff x="19875737" y="29025344"/>
              <a:chExt cx="5288226" cy="6074284"/>
            </a:xfrm>
          </p:grpSpPr>
          <p:pic>
            <p:nvPicPr>
              <p:cNvPr id="71" name="Picture 70">
                <a:extLst>
                  <a:ext uri="{FF2B5EF4-FFF2-40B4-BE49-F238E27FC236}">
                    <a16:creationId xmlns:a16="http://schemas.microsoft.com/office/drawing/2014/main" id="{CDB6A71F-ADAC-ECD4-27B4-A947FC7F2788}"/>
                  </a:ext>
                </a:extLst>
              </p:cNvPr>
              <p:cNvPicPr>
                <a:picLocks noChangeAspect="1"/>
              </p:cNvPicPr>
              <p:nvPr/>
            </p:nvPicPr>
            <p:blipFill rotWithShape="1">
              <a:blip r:embed="rId6"/>
              <a:srcRect t="46297" r="48108" b="35252"/>
              <a:stretch/>
            </p:blipFill>
            <p:spPr>
              <a:xfrm>
                <a:off x="19875737" y="29025344"/>
                <a:ext cx="5266961" cy="2697726"/>
              </a:xfrm>
              <a:prstGeom prst="rect">
                <a:avLst/>
              </a:prstGeom>
            </p:spPr>
          </p:pic>
          <p:pic>
            <p:nvPicPr>
              <p:cNvPr id="72" name="Picture 71">
                <a:extLst>
                  <a:ext uri="{FF2B5EF4-FFF2-40B4-BE49-F238E27FC236}">
                    <a16:creationId xmlns:a16="http://schemas.microsoft.com/office/drawing/2014/main" id="{88E9711E-1C72-505A-3BE6-3B40BAE83B5F}"/>
                  </a:ext>
                </a:extLst>
              </p:cNvPr>
              <p:cNvPicPr>
                <a:picLocks noChangeAspect="1"/>
              </p:cNvPicPr>
              <p:nvPr/>
            </p:nvPicPr>
            <p:blipFill rotWithShape="1">
              <a:blip r:embed="rId6"/>
              <a:srcRect l="51146" t="46297" b="30624"/>
              <a:stretch/>
            </p:blipFill>
            <p:spPr>
              <a:xfrm>
                <a:off x="20205391" y="31725260"/>
                <a:ext cx="4958572" cy="3374368"/>
              </a:xfrm>
              <a:prstGeom prst="rect">
                <a:avLst/>
              </a:prstGeom>
            </p:spPr>
          </p:pic>
        </p:grpSp>
        <p:sp>
          <p:nvSpPr>
            <p:cNvPr id="66" name="TextBox 65">
              <a:extLst>
                <a:ext uri="{FF2B5EF4-FFF2-40B4-BE49-F238E27FC236}">
                  <a16:creationId xmlns:a16="http://schemas.microsoft.com/office/drawing/2014/main" id="{688D06D4-1CC8-B7D3-4300-1455EAA9CC89}"/>
                </a:ext>
              </a:extLst>
            </p:cNvPr>
            <p:cNvSpPr txBox="1"/>
            <p:nvPr/>
          </p:nvSpPr>
          <p:spPr>
            <a:xfrm>
              <a:off x="1222587" y="29879885"/>
              <a:ext cx="5904636" cy="3416320"/>
            </a:xfrm>
            <a:prstGeom prst="rect">
              <a:avLst/>
            </a:prstGeom>
            <a:noFill/>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NAST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a:effectLst/>
                  <a:latin typeface="Arial" panose="020B0604020202020204" pitchFamily="34" charset="0"/>
                  <a:ea typeface="Times New Roman" panose="02020603050405020304" pitchFamily="18" charset="0"/>
                  <a:cs typeface="Arial" panose="020B0604020202020204" pitchFamily="34" charset="0"/>
                </a:rPr>
                <a:t>I CO retrieval progression through </a:t>
              </a:r>
            </a:p>
            <a:p>
              <a:pPr marL="514350" indent="-514350">
                <a:buFont typeface="+mj-lt"/>
                <a:buAutoNum type="arabicPeriod"/>
              </a:pPr>
              <a:r>
                <a:rPr lang="en-US" sz="2400" dirty="0">
                  <a:effectLst/>
                  <a:latin typeface="Arial" panose="020B0604020202020204" pitchFamily="34" charset="0"/>
                  <a:ea typeface="Times New Roman" panose="02020603050405020304" pitchFamily="18" charset="0"/>
                  <a:cs typeface="Arial" panose="020B0604020202020204" pitchFamily="34" charset="0"/>
                </a:rPr>
                <a:t>statistical EOF regression (left panel), </a:t>
              </a:r>
            </a:p>
            <a:p>
              <a:pPr marL="514350" indent="-514350">
                <a:buFont typeface="+mj-lt"/>
                <a:buAutoNum type="arabicPeriod"/>
              </a:pPr>
              <a:r>
                <a:rPr lang="en-US" sz="2400" dirty="0">
                  <a:effectLst/>
                  <a:latin typeface="Arial" panose="020B0604020202020204" pitchFamily="34" charset="0"/>
                  <a:ea typeface="Times New Roman" panose="02020603050405020304" pitchFamily="18" charset="0"/>
                  <a:cs typeface="Arial" panose="020B0604020202020204" pitchFamily="34" charset="0"/>
                </a:rPr>
                <a:t>physical simultaneous retrieval (middle panel), and </a:t>
              </a:r>
            </a:p>
            <a:p>
              <a:pPr marL="514350" indent="-514350">
                <a:buFont typeface="+mj-lt"/>
                <a:buAutoNum type="arabicPeriod"/>
              </a:pPr>
              <a:r>
                <a:rPr lang="en-US" sz="2400" dirty="0">
                  <a:effectLst/>
                  <a:latin typeface="Arial" panose="020B0604020202020204" pitchFamily="34" charset="0"/>
                  <a:ea typeface="Times New Roman" panose="02020603050405020304" pitchFamily="18" charset="0"/>
                  <a:cs typeface="Arial" panose="020B0604020202020204" pitchFamily="34" charset="0"/>
                </a:rPr>
                <a:t>CO physical sequential retrieval (right panel) </a:t>
              </a:r>
            </a:p>
            <a:p>
              <a:r>
                <a:rPr lang="en-US" sz="2400" dirty="0">
                  <a:effectLst/>
                  <a:latin typeface="Arial" panose="020B0604020202020204" pitchFamily="34" charset="0"/>
                  <a:ea typeface="Times New Roman" panose="02020603050405020304" pitchFamily="18" charset="0"/>
                  <a:cs typeface="Arial" panose="020B0604020202020204" pitchFamily="34" charset="0"/>
                </a:rPr>
                <a:t>from relatively clean (upwind, or west) and polluted (downwind, or east) regions near Sheridan fire on August 21, 2019.</a:t>
              </a:r>
            </a:p>
          </p:txBody>
        </p:sp>
        <p:grpSp>
          <p:nvGrpSpPr>
            <p:cNvPr id="67" name="Group 66">
              <a:extLst>
                <a:ext uri="{FF2B5EF4-FFF2-40B4-BE49-F238E27FC236}">
                  <a16:creationId xmlns:a16="http://schemas.microsoft.com/office/drawing/2014/main" id="{890DBBCE-A372-7040-0BA5-6CE85B387E10}"/>
                </a:ext>
              </a:extLst>
            </p:cNvPr>
            <p:cNvGrpSpPr>
              <a:grpSpLocks noChangeAspect="1"/>
            </p:cNvGrpSpPr>
            <p:nvPr/>
          </p:nvGrpSpPr>
          <p:grpSpPr>
            <a:xfrm>
              <a:off x="7371587" y="29078924"/>
              <a:ext cx="6126480" cy="6746419"/>
              <a:chOff x="4727642" y="28892654"/>
              <a:chExt cx="5266961" cy="6343647"/>
            </a:xfrm>
          </p:grpSpPr>
          <p:pic>
            <p:nvPicPr>
              <p:cNvPr id="69" name="Picture 68">
                <a:extLst>
                  <a:ext uri="{FF2B5EF4-FFF2-40B4-BE49-F238E27FC236}">
                    <a16:creationId xmlns:a16="http://schemas.microsoft.com/office/drawing/2014/main" id="{33068510-D53E-5415-E0FA-7FAE38008646}"/>
                  </a:ext>
                </a:extLst>
              </p:cNvPr>
              <p:cNvPicPr>
                <a:picLocks noChangeAspect="1"/>
              </p:cNvPicPr>
              <p:nvPr/>
            </p:nvPicPr>
            <p:blipFill rotWithShape="1">
              <a:blip r:embed="rId6"/>
              <a:srcRect l="51548" t="1465" b="75409"/>
              <a:stretch/>
            </p:blipFill>
            <p:spPr>
              <a:xfrm>
                <a:off x="5072341" y="31855145"/>
                <a:ext cx="4917802" cy="3381156"/>
              </a:xfrm>
              <a:prstGeom prst="rect">
                <a:avLst/>
              </a:prstGeom>
            </p:spPr>
          </p:pic>
          <p:pic>
            <p:nvPicPr>
              <p:cNvPr id="70" name="Picture 69">
                <a:extLst>
                  <a:ext uri="{FF2B5EF4-FFF2-40B4-BE49-F238E27FC236}">
                    <a16:creationId xmlns:a16="http://schemas.microsoft.com/office/drawing/2014/main" id="{5E6FDDEA-9336-64EE-6BFA-0B3FF76B4435}"/>
                  </a:ext>
                </a:extLst>
              </p:cNvPr>
              <p:cNvPicPr>
                <a:picLocks noChangeAspect="1"/>
              </p:cNvPicPr>
              <p:nvPr/>
            </p:nvPicPr>
            <p:blipFill rotWithShape="1">
              <a:blip r:embed="rId6"/>
              <a:srcRect r="48108" b="79883"/>
              <a:stretch/>
            </p:blipFill>
            <p:spPr>
              <a:xfrm>
                <a:off x="4727642" y="28892654"/>
                <a:ext cx="5266961" cy="2941226"/>
              </a:xfrm>
              <a:prstGeom prst="rect">
                <a:avLst/>
              </a:prstGeom>
            </p:spPr>
          </p:pic>
        </p:grpSp>
        <p:pic>
          <p:nvPicPr>
            <p:cNvPr id="68" name="Picture 67" descr="Diagram&#10;&#10;Description automatically generated">
              <a:extLst>
                <a:ext uri="{FF2B5EF4-FFF2-40B4-BE49-F238E27FC236}">
                  <a16:creationId xmlns:a16="http://schemas.microsoft.com/office/drawing/2014/main" id="{065B5F91-101B-CCAB-1844-214FB18224A0}"/>
                </a:ext>
              </a:extLst>
            </p:cNvPr>
            <p:cNvPicPr>
              <a:picLocks noChangeAspect="1"/>
            </p:cNvPicPr>
            <p:nvPr/>
          </p:nvPicPr>
          <p:blipFill rotWithShape="1">
            <a:blip r:embed="rId7"/>
            <a:srcRect l="2543" t="5323" r="1909" b="4355"/>
            <a:stretch/>
          </p:blipFill>
          <p:spPr>
            <a:xfrm>
              <a:off x="1049865" y="20444897"/>
              <a:ext cx="25237440" cy="8675422"/>
            </a:xfrm>
            <a:prstGeom prst="rect">
              <a:avLst/>
            </a:prstGeom>
          </p:spPr>
        </p:pic>
      </p:grpSp>
    </p:spTree>
    <p:extLst>
      <p:ext uri="{BB962C8B-B14F-4D97-AF65-F5344CB8AC3E}">
        <p14:creationId xmlns:p14="http://schemas.microsoft.com/office/powerpoint/2010/main" val="64317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780</TotalTime>
  <Words>478</Words>
  <Application>Microsoft Macintosh PowerPoint</Application>
  <PresentationFormat>Custom</PresentationFormat>
  <Paragraphs>29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Zhou, Daniel K. (LARC-E303)</dc:creator>
  <cp:lastModifiedBy>Zhou, Daniel K. (LARC-E303)</cp:lastModifiedBy>
  <cp:revision>32</cp:revision>
  <dcterms:created xsi:type="dcterms:W3CDTF">2022-10-13T18:02:28Z</dcterms:created>
  <dcterms:modified xsi:type="dcterms:W3CDTF">2022-10-15T12:54:38Z</dcterms:modified>
</cp:coreProperties>
</file>