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27432000" cy="37033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7"/>
    <p:restoredTop sz="96327"/>
  </p:normalViewPr>
  <p:slideViewPr>
    <p:cSldViewPr snapToGrid="0">
      <p:cViewPr varScale="1">
        <p:scale>
          <a:sx n="37" d="100"/>
          <a:sy n="37" d="100"/>
        </p:scale>
        <p:origin x="151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060760"/>
            <a:ext cx="23317200" cy="12893040"/>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451005"/>
            <a:ext cx="20574000" cy="8941115"/>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4CC14C-9A9C-7843-9577-280E62CFCE7B}"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405162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CC14C-9A9C-7843-9577-280E62CFCE7B}"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274385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71675"/>
            <a:ext cx="5915025" cy="313839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71675"/>
            <a:ext cx="17402175" cy="31383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CC14C-9A9C-7843-9577-280E62CFCE7B}"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56603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4CC14C-9A9C-7843-9577-280E62CFCE7B}"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66185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232593"/>
            <a:ext cx="23660100" cy="15404780"/>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783108"/>
            <a:ext cx="23660100" cy="8101010"/>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C14C-9A9C-7843-9577-280E62CFCE7B}" type="datetimeFigureOut">
              <a:rPr lang="en-US" smtClean="0"/>
              <a:t>10/15/22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36251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858375"/>
            <a:ext cx="11658600" cy="2349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858375"/>
            <a:ext cx="11658600" cy="2349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4CC14C-9A9C-7843-9577-280E62CFCE7B}"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326240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71683"/>
            <a:ext cx="23660100" cy="71580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9078280"/>
            <a:ext cx="11605020" cy="4449125"/>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3527405"/>
            <a:ext cx="11605020" cy="1989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9078280"/>
            <a:ext cx="11662173" cy="4449125"/>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3527405"/>
            <a:ext cx="11662173" cy="1989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4CC14C-9A9C-7843-9577-280E62CFCE7B}" type="datetimeFigureOut">
              <a:rPr lang="en-US" smtClean="0"/>
              <a:t>10/15/22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233503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4CC14C-9A9C-7843-9577-280E62CFCE7B}" type="datetimeFigureOut">
              <a:rPr lang="en-US" smtClean="0"/>
              <a:t>10/15/22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31748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C14C-9A9C-7843-9577-280E62CFCE7B}" type="datetimeFigureOut">
              <a:rPr lang="en-US" smtClean="0"/>
              <a:t>10/15/22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418822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68880"/>
            <a:ext cx="8847534" cy="864108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332103"/>
            <a:ext cx="13887450" cy="26317575"/>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1109960"/>
            <a:ext cx="8847534" cy="20582575"/>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E84CC14C-9A9C-7843-9577-280E62CFCE7B}"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7320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68880"/>
            <a:ext cx="8847534" cy="864108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332103"/>
            <a:ext cx="13887450" cy="26317575"/>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1109960"/>
            <a:ext cx="8847534" cy="20582575"/>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E84CC14C-9A9C-7843-9577-280E62CFCE7B}" type="datetimeFigureOut">
              <a:rPr lang="en-US" smtClean="0"/>
              <a:t>10/15/22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0C39F-A1EB-EA45-ABC6-CCA4C0045F9B}" type="slidenum">
              <a:rPr lang="en-US" smtClean="0"/>
              <a:t>‹#›</a:t>
            </a:fld>
            <a:endParaRPr lang="en-US"/>
          </a:p>
        </p:txBody>
      </p:sp>
    </p:spTree>
    <p:extLst>
      <p:ext uri="{BB962C8B-B14F-4D97-AF65-F5344CB8AC3E}">
        <p14:creationId xmlns:p14="http://schemas.microsoft.com/office/powerpoint/2010/main" val="16427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71683"/>
            <a:ext cx="23660100" cy="71580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858375"/>
            <a:ext cx="23660100" cy="2349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4324298"/>
            <a:ext cx="6172200" cy="1971675"/>
          </a:xfrm>
          <a:prstGeom prst="rect">
            <a:avLst/>
          </a:prstGeom>
        </p:spPr>
        <p:txBody>
          <a:bodyPr vert="horz" lIns="91440" tIns="45720" rIns="91440" bIns="45720" rtlCol="0" anchor="ctr"/>
          <a:lstStyle>
            <a:lvl1pPr algn="l">
              <a:defRPr sz="3600">
                <a:solidFill>
                  <a:schemeClr val="tx1">
                    <a:tint val="75000"/>
                  </a:schemeClr>
                </a:solidFill>
              </a:defRPr>
            </a:lvl1pPr>
          </a:lstStyle>
          <a:p>
            <a:fld id="{E84CC14C-9A9C-7843-9577-280E62CFCE7B}" type="datetimeFigureOut">
              <a:rPr lang="en-US" smtClean="0"/>
              <a:t>10/15/22</a:t>
            </a:fld>
            <a:endParaRPr lang="en-US"/>
          </a:p>
        </p:txBody>
      </p:sp>
      <p:sp>
        <p:nvSpPr>
          <p:cNvPr id="5" name="Footer Placeholder 4"/>
          <p:cNvSpPr>
            <a:spLocks noGrp="1"/>
          </p:cNvSpPr>
          <p:nvPr>
            <p:ph type="ftr" sz="quarter" idx="3"/>
          </p:nvPr>
        </p:nvSpPr>
        <p:spPr>
          <a:xfrm>
            <a:off x="9086850" y="34324298"/>
            <a:ext cx="9258300" cy="1971675"/>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4324298"/>
            <a:ext cx="6172200" cy="1971675"/>
          </a:xfrm>
          <a:prstGeom prst="rect">
            <a:avLst/>
          </a:prstGeom>
        </p:spPr>
        <p:txBody>
          <a:bodyPr vert="horz" lIns="91440" tIns="45720" rIns="91440" bIns="45720" rtlCol="0" anchor="ctr"/>
          <a:lstStyle>
            <a:lvl1pPr algn="r">
              <a:defRPr sz="3600">
                <a:solidFill>
                  <a:schemeClr val="tx1">
                    <a:tint val="75000"/>
                  </a:schemeClr>
                </a:solidFill>
              </a:defRPr>
            </a:lvl1pPr>
          </a:lstStyle>
          <a:p>
            <a:fld id="{0770C39F-A1EB-EA45-ABC6-CCA4C0045F9B}" type="slidenum">
              <a:rPr lang="en-US" smtClean="0"/>
              <a:t>‹#›</a:t>
            </a:fld>
            <a:endParaRPr lang="en-US"/>
          </a:p>
        </p:txBody>
      </p:sp>
    </p:spTree>
    <p:extLst>
      <p:ext uri="{BB962C8B-B14F-4D97-AF65-F5344CB8AC3E}">
        <p14:creationId xmlns:p14="http://schemas.microsoft.com/office/powerpoint/2010/main" val="3773180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2B9245-C4EB-4B71-C077-103367903086}"/>
              </a:ext>
            </a:extLst>
          </p:cNvPr>
          <p:cNvSpPr/>
          <p:nvPr/>
        </p:nvSpPr>
        <p:spPr>
          <a:xfrm>
            <a:off x="502920" y="457200"/>
            <a:ext cx="26426160" cy="36118800"/>
          </a:xfrm>
          <a:prstGeom prst="rect">
            <a:avLst/>
          </a:prstGeom>
          <a:solidFill>
            <a:srgbClr val="0033CC">
              <a:alpha val="50000"/>
            </a:srgbClr>
          </a:solidFill>
          <a:ln w="254000" cmpd="thickThi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D6F39C7-0AE2-127D-6A96-4977B4EDE30F}"/>
              </a:ext>
            </a:extLst>
          </p:cNvPr>
          <p:cNvGrpSpPr/>
          <p:nvPr/>
        </p:nvGrpSpPr>
        <p:grpSpPr>
          <a:xfrm>
            <a:off x="10791519" y="11731312"/>
            <a:ext cx="15713766" cy="13573813"/>
            <a:chOff x="10791519" y="11625805"/>
            <a:chExt cx="15713766" cy="13573813"/>
          </a:xfrm>
        </p:grpSpPr>
        <p:sp>
          <p:nvSpPr>
            <p:cNvPr id="14" name="Text Box 7">
              <a:extLst>
                <a:ext uri="{FF2B5EF4-FFF2-40B4-BE49-F238E27FC236}">
                  <a16:creationId xmlns:a16="http://schemas.microsoft.com/office/drawing/2014/main" id="{AF36D61F-0201-BE80-4E68-1A81C36E1423}"/>
                </a:ext>
              </a:extLst>
            </p:cNvPr>
            <p:cNvSpPr txBox="1">
              <a:spLocks noChangeArrowheads="1"/>
            </p:cNvSpPr>
            <p:nvPr/>
          </p:nvSpPr>
          <p:spPr bwMode="auto">
            <a:xfrm>
              <a:off x="10791519" y="11625805"/>
              <a:ext cx="15713766" cy="13573813"/>
            </a:xfrm>
            <a:prstGeom prst="rect">
              <a:avLst/>
            </a:prstGeom>
            <a:solidFill>
              <a:schemeClr val="bg1"/>
            </a:solidFill>
            <a:ln w="38100">
              <a:noFill/>
              <a:miter lim="800000"/>
              <a:headEnd/>
              <a:tailEnd/>
            </a:ln>
            <a:effectLst>
              <a:outerShdw blurRad="254000" dist="254000" dir="2700000" algn="tl" rotWithShape="0">
                <a:prstClr val="black">
                  <a:alpha val="50000"/>
                </a:prstClr>
              </a:outerShdw>
            </a:effectLst>
          </p:spPr>
          <p:txBody>
            <a:bodyPr lIns="274320" tIns="0" rIns="274320" bIns="137135" anchor="t" anchorCtr="0"/>
            <a:lstStyle>
              <a:lvl1pPr defTabSz="4335463" eaLnBrk="0" hangingPunct="0">
                <a:tabLst>
                  <a:tab pos="914400" algn="l"/>
                </a:tabLst>
                <a:defRPr sz="8600">
                  <a:solidFill>
                    <a:schemeClr val="tx1"/>
                  </a:solidFill>
                  <a:latin typeface="Arial" charset="0"/>
                  <a:ea typeface="ヒラギノ角ゴ Pro W3" charset="0"/>
                  <a:cs typeface="ヒラギノ角ゴ Pro W3" charset="0"/>
                </a:defRPr>
              </a:lvl1pPr>
              <a:lvl2pPr marL="37931725" indent="-37474525" defTabSz="4335463" eaLnBrk="0" hangingPunct="0">
                <a:tabLst>
                  <a:tab pos="914400" algn="l"/>
                </a:tabLst>
                <a:defRPr sz="8600">
                  <a:solidFill>
                    <a:schemeClr val="tx1"/>
                  </a:solidFill>
                  <a:latin typeface="Arial" charset="0"/>
                  <a:ea typeface="ヒラギノ角ゴ Pro W3" charset="0"/>
                  <a:cs typeface="ヒラギノ角ゴ Pro W3" charset="0"/>
                </a:defRPr>
              </a:lvl2pPr>
              <a:lvl3pPr eaLnBrk="0" hangingPunct="0">
                <a:tabLst>
                  <a:tab pos="914400" algn="l"/>
                </a:tabLst>
                <a:defRPr sz="8600">
                  <a:solidFill>
                    <a:schemeClr val="tx1"/>
                  </a:solidFill>
                  <a:latin typeface="Arial" charset="0"/>
                  <a:ea typeface="ヒラギノ角ゴ Pro W3" charset="0"/>
                  <a:cs typeface="ヒラギノ角ゴ Pro W3" charset="0"/>
                </a:defRPr>
              </a:lvl3pPr>
              <a:lvl4pPr eaLnBrk="0" hangingPunct="0">
                <a:tabLst>
                  <a:tab pos="914400" algn="l"/>
                </a:tabLst>
                <a:defRPr sz="8600">
                  <a:solidFill>
                    <a:schemeClr val="tx1"/>
                  </a:solidFill>
                  <a:latin typeface="Arial" charset="0"/>
                  <a:ea typeface="ヒラギノ角ゴ Pro W3" charset="0"/>
                  <a:cs typeface="ヒラギノ角ゴ Pro W3" charset="0"/>
                </a:defRPr>
              </a:lvl4pPr>
              <a:lvl5pPr eaLnBrk="0" hangingPunct="0">
                <a:tabLst>
                  <a:tab pos="914400" algn="l"/>
                </a:tabLst>
                <a:defRPr sz="86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9pPr>
            </a:lstStyle>
            <a:p>
              <a:r>
                <a:rPr lang="en-US" sz="4400" b="1" u="sng" cap="small" dirty="0">
                  <a:latin typeface="Arial" panose="020B0604020202020204" pitchFamily="34" charset="0"/>
                  <a:cs typeface="Arial" panose="020B0604020202020204" pitchFamily="34" charset="0"/>
                </a:rPr>
                <a:t>Williams Flats Fire Induced CO Plume Progression</a:t>
              </a:r>
            </a:p>
          </p:txBody>
        </p:sp>
        <p:pic>
          <p:nvPicPr>
            <p:cNvPr id="20" name="Picture 19" descr="Graphical user interface, application, table&#10;&#10;Description automatically generated">
              <a:extLst>
                <a:ext uri="{FF2B5EF4-FFF2-40B4-BE49-F238E27FC236}">
                  <a16:creationId xmlns:a16="http://schemas.microsoft.com/office/drawing/2014/main" id="{ACA2AFAB-394E-6F8F-F466-973A188C761A}"/>
                </a:ext>
              </a:extLst>
            </p:cNvPr>
            <p:cNvPicPr>
              <a:picLocks noChangeAspect="1"/>
            </p:cNvPicPr>
            <p:nvPr/>
          </p:nvPicPr>
          <p:blipFill rotWithShape="1">
            <a:blip r:embed="rId2">
              <a:extLst>
                <a:ext uri="{28A0092B-C50C-407E-A947-70E740481C1C}">
                  <a14:useLocalDpi xmlns:a14="http://schemas.microsoft.com/office/drawing/2010/main" val="0"/>
                </a:ext>
              </a:extLst>
            </a:blip>
            <a:srcRect t="885" b="47309"/>
            <a:stretch/>
          </p:blipFill>
          <p:spPr>
            <a:xfrm>
              <a:off x="10802864" y="12612109"/>
              <a:ext cx="15544800" cy="10322628"/>
            </a:xfrm>
            <a:prstGeom prst="rect">
              <a:avLst/>
            </a:prstGeom>
          </p:spPr>
        </p:pic>
        <p:sp>
          <p:nvSpPr>
            <p:cNvPr id="23" name="TextBox 22">
              <a:extLst>
                <a:ext uri="{FF2B5EF4-FFF2-40B4-BE49-F238E27FC236}">
                  <a16:creationId xmlns:a16="http://schemas.microsoft.com/office/drawing/2014/main" id="{CD88AAD9-0445-C9A3-8CF2-A9EF23C36F04}"/>
                </a:ext>
              </a:extLst>
            </p:cNvPr>
            <p:cNvSpPr txBox="1"/>
            <p:nvPr/>
          </p:nvSpPr>
          <p:spPr>
            <a:xfrm>
              <a:off x="10960486" y="23016140"/>
              <a:ext cx="15544799" cy="147732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Williams Flats fire progression from August 6 (left column), to August 7 (middle column), then to August 8 (right column). (A) eMAS true-color imageries, (B) CO column density (10</a:t>
              </a:r>
              <a:r>
                <a:rPr lang="en-US" sz="2400" baseline="30000" dirty="0">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/cm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 CO vertical profile (ppb) cross section with CPL layer top, and (D) the relative humidity vertical profile (%) cross section with CPL layer top.</a:t>
              </a:r>
            </a:p>
            <a:p>
              <a:endParaRPr lang="en-US" dirty="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04004A52-6F5D-A10C-7147-B851D55CA7D8}"/>
              </a:ext>
            </a:extLst>
          </p:cNvPr>
          <p:cNvGrpSpPr/>
          <p:nvPr/>
        </p:nvGrpSpPr>
        <p:grpSpPr>
          <a:xfrm>
            <a:off x="914400" y="4071111"/>
            <a:ext cx="25657427" cy="7386134"/>
            <a:chOff x="914400" y="4035942"/>
            <a:chExt cx="25657427" cy="7386134"/>
          </a:xfrm>
        </p:grpSpPr>
        <p:sp>
          <p:nvSpPr>
            <p:cNvPr id="27" name="Text Box 7">
              <a:extLst>
                <a:ext uri="{FF2B5EF4-FFF2-40B4-BE49-F238E27FC236}">
                  <a16:creationId xmlns:a16="http://schemas.microsoft.com/office/drawing/2014/main" id="{5391E54C-2686-22DD-62F5-5B954C5BEBA8}"/>
                </a:ext>
              </a:extLst>
            </p:cNvPr>
            <p:cNvSpPr txBox="1">
              <a:spLocks noChangeArrowheads="1"/>
            </p:cNvSpPr>
            <p:nvPr/>
          </p:nvSpPr>
          <p:spPr bwMode="auto">
            <a:xfrm>
              <a:off x="914400" y="4057241"/>
              <a:ext cx="25603200" cy="7364835"/>
            </a:xfrm>
            <a:prstGeom prst="rect">
              <a:avLst/>
            </a:prstGeom>
            <a:solidFill>
              <a:schemeClr val="bg1"/>
            </a:solidFill>
            <a:ln w="38100">
              <a:noFill/>
              <a:miter lim="800000"/>
              <a:headEnd/>
              <a:tailEnd/>
            </a:ln>
            <a:effectLst>
              <a:outerShdw blurRad="127000" dist="127000" dir="2700000" algn="tl" rotWithShape="0">
                <a:srgbClr val="000000">
                  <a:alpha val="80000"/>
                </a:srgbClr>
              </a:outerShdw>
            </a:effectLst>
          </p:spPr>
          <p:txBody>
            <a:bodyPr lIns="182865" tIns="0" rIns="182865" bIns="137148"/>
            <a:lstStyle>
              <a:lvl1pPr defTabSz="4335463" eaLnBrk="0" hangingPunct="0">
                <a:tabLst>
                  <a:tab pos="406400" algn="l"/>
                </a:tabLst>
                <a:defRPr sz="8600">
                  <a:solidFill>
                    <a:schemeClr val="tx1"/>
                  </a:solidFill>
                  <a:latin typeface="Arial" charset="0"/>
                  <a:ea typeface="ヒラギノ角ゴ Pro W3" charset="0"/>
                  <a:cs typeface="ヒラギノ角ゴ Pro W3" charset="0"/>
                </a:defRPr>
              </a:lvl1pPr>
              <a:lvl2pPr marL="742950" indent="-285750" defTabSz="4335463" eaLnBrk="0" hangingPunct="0">
                <a:tabLst>
                  <a:tab pos="406400" algn="l"/>
                </a:tabLst>
                <a:defRPr sz="8600">
                  <a:solidFill>
                    <a:schemeClr val="tx1"/>
                  </a:solidFill>
                  <a:latin typeface="Arial" charset="0"/>
                  <a:ea typeface="ヒラギノ角ゴ Pro W3" charset="0"/>
                  <a:cs typeface="ヒラギノ角ゴ Pro W3" charset="0"/>
                </a:defRPr>
              </a:lvl2pPr>
              <a:lvl3pPr marL="1143000" indent="-228600" defTabSz="4335463" eaLnBrk="0" hangingPunct="0">
                <a:tabLst>
                  <a:tab pos="406400" algn="l"/>
                </a:tabLst>
                <a:defRPr sz="8600">
                  <a:solidFill>
                    <a:schemeClr val="tx1"/>
                  </a:solidFill>
                  <a:latin typeface="Arial" charset="0"/>
                  <a:ea typeface="ヒラギノ角ゴ Pro W3" charset="0"/>
                  <a:cs typeface="ヒラギノ角ゴ Pro W3" charset="0"/>
                </a:defRPr>
              </a:lvl3pPr>
              <a:lvl4pPr marL="1600200" indent="-228600" defTabSz="4335463" eaLnBrk="0" hangingPunct="0">
                <a:tabLst>
                  <a:tab pos="406400" algn="l"/>
                </a:tabLst>
                <a:defRPr sz="8600">
                  <a:solidFill>
                    <a:schemeClr val="tx1"/>
                  </a:solidFill>
                  <a:latin typeface="Arial" charset="0"/>
                  <a:ea typeface="ヒラギノ角ゴ Pro W3" charset="0"/>
                  <a:cs typeface="ヒラギノ角ゴ Pro W3" charset="0"/>
                </a:defRPr>
              </a:lvl4pPr>
              <a:lvl5pPr marL="2057400" indent="-228600" defTabSz="4335463" eaLnBrk="0" hangingPunct="0">
                <a:tabLst>
                  <a:tab pos="406400" algn="l"/>
                </a:tabLst>
                <a:defRPr sz="8600">
                  <a:solidFill>
                    <a:schemeClr val="tx1"/>
                  </a:solidFill>
                  <a:latin typeface="Arial" charset="0"/>
                  <a:ea typeface="ヒラギノ角ゴ Pro W3" charset="0"/>
                  <a:cs typeface="ヒラギノ角ゴ Pro W3" charset="0"/>
                </a:defRPr>
              </a:lvl5pPr>
              <a:lvl6pPr marL="2514600" indent="-228600" defTabSz="4335463" eaLnBrk="0" fontAlgn="base" hangingPunct="0">
                <a:spcBef>
                  <a:spcPct val="0"/>
                </a:spcBef>
                <a:spcAft>
                  <a:spcPct val="0"/>
                </a:spcAft>
                <a:tabLst>
                  <a:tab pos="406400" algn="l"/>
                </a:tabLst>
                <a:defRPr sz="8600">
                  <a:solidFill>
                    <a:schemeClr val="tx1"/>
                  </a:solidFill>
                  <a:latin typeface="Arial" charset="0"/>
                  <a:ea typeface="ヒラギノ角ゴ Pro W3" charset="0"/>
                  <a:cs typeface="ヒラギノ角ゴ Pro W3" charset="0"/>
                </a:defRPr>
              </a:lvl6pPr>
              <a:lvl7pPr marL="2971800" indent="-228600" defTabSz="4335463" eaLnBrk="0" fontAlgn="base" hangingPunct="0">
                <a:spcBef>
                  <a:spcPct val="0"/>
                </a:spcBef>
                <a:spcAft>
                  <a:spcPct val="0"/>
                </a:spcAft>
                <a:tabLst>
                  <a:tab pos="406400" algn="l"/>
                </a:tabLst>
                <a:defRPr sz="8600">
                  <a:solidFill>
                    <a:schemeClr val="tx1"/>
                  </a:solidFill>
                  <a:latin typeface="Arial" charset="0"/>
                  <a:ea typeface="ヒラギノ角ゴ Pro W3" charset="0"/>
                  <a:cs typeface="ヒラギノ角ゴ Pro W3" charset="0"/>
                </a:defRPr>
              </a:lvl7pPr>
              <a:lvl8pPr marL="3429000" indent="-228600" defTabSz="4335463" eaLnBrk="0" fontAlgn="base" hangingPunct="0">
                <a:spcBef>
                  <a:spcPct val="0"/>
                </a:spcBef>
                <a:spcAft>
                  <a:spcPct val="0"/>
                </a:spcAft>
                <a:tabLst>
                  <a:tab pos="406400" algn="l"/>
                </a:tabLst>
                <a:defRPr sz="8600">
                  <a:solidFill>
                    <a:schemeClr val="tx1"/>
                  </a:solidFill>
                  <a:latin typeface="Arial" charset="0"/>
                  <a:ea typeface="ヒラギノ角ゴ Pro W3" charset="0"/>
                  <a:cs typeface="ヒラギノ角ゴ Pro W3" charset="0"/>
                </a:defRPr>
              </a:lvl8pPr>
              <a:lvl9pPr marL="3886200" indent="-228600" defTabSz="4335463" eaLnBrk="0" fontAlgn="base" hangingPunct="0">
                <a:spcBef>
                  <a:spcPct val="0"/>
                </a:spcBef>
                <a:spcAft>
                  <a:spcPct val="0"/>
                </a:spcAft>
                <a:tabLst>
                  <a:tab pos="406400" algn="l"/>
                </a:tabLst>
                <a:defRPr sz="8600">
                  <a:solidFill>
                    <a:schemeClr val="tx1"/>
                  </a:solidFill>
                  <a:latin typeface="Arial" charset="0"/>
                  <a:ea typeface="ヒラギノ角ゴ Pro W3" charset="0"/>
                  <a:cs typeface="ヒラギノ角ゴ Pro W3" charset="0"/>
                </a:defRPr>
              </a:lvl9pPr>
            </a:lstStyle>
            <a:p>
              <a:pPr eaLnBrk="1" hangingPunct="1">
                <a:spcAft>
                  <a:spcPts val="1150"/>
                </a:spcAft>
                <a:defRPr/>
              </a:pPr>
              <a:r>
                <a:rPr lang="en-US" sz="4400" b="1" u="sng" cap="small" dirty="0">
                  <a:latin typeface="Arial" panose="020B0604020202020204" pitchFamily="34" charset="0"/>
                  <a:cs typeface="Arial" panose="020B0604020202020204" pitchFamily="34" charset="0"/>
                </a:rPr>
                <a:t>Sheridan Fire Induced CO Distribution and Evolution </a:t>
              </a:r>
            </a:p>
          </p:txBody>
        </p:sp>
        <p:sp>
          <p:nvSpPr>
            <p:cNvPr id="32" name="TextBox 31">
              <a:extLst>
                <a:ext uri="{FF2B5EF4-FFF2-40B4-BE49-F238E27FC236}">
                  <a16:creationId xmlns:a16="http://schemas.microsoft.com/office/drawing/2014/main" id="{54027C9C-FE2F-A04D-4C69-353BCA33CC43}"/>
                </a:ext>
              </a:extLst>
            </p:cNvPr>
            <p:cNvSpPr txBox="1"/>
            <p:nvPr/>
          </p:nvSpPr>
          <p:spPr>
            <a:xfrm>
              <a:off x="16785546" y="9632917"/>
              <a:ext cx="9786281"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 time-evolution shown in its vertical profile cross sections up- and down-wind of the Sheridan fire location (about 140 km) from (A) 23:28:13–23:39:37 UTC of August 21, 2019, to (B) 00:38:35–00:49:24 UTC of August 22, 2019. (A) and (B) are about 70 minutes apart.</a:t>
              </a:r>
            </a:p>
          </p:txBody>
        </p:sp>
        <p:pic>
          <p:nvPicPr>
            <p:cNvPr id="33" name="Picture 32" descr="Graphical user interface&#10;&#10;Description automatically generated">
              <a:extLst>
                <a:ext uri="{FF2B5EF4-FFF2-40B4-BE49-F238E27FC236}">
                  <a16:creationId xmlns:a16="http://schemas.microsoft.com/office/drawing/2014/main" id="{7EE079A0-2840-3FE3-2E17-57CDC49B4F9E}"/>
                </a:ext>
              </a:extLst>
            </p:cNvPr>
            <p:cNvPicPr>
              <a:picLocks noChangeAspect="1"/>
            </p:cNvPicPr>
            <p:nvPr/>
          </p:nvPicPr>
          <p:blipFill rotWithShape="1">
            <a:blip r:embed="rId3">
              <a:extLst>
                <a:ext uri="{28A0092B-C50C-407E-A947-70E740481C1C}">
                  <a14:useLocalDpi xmlns:a14="http://schemas.microsoft.com/office/drawing/2010/main" val="0"/>
                </a:ext>
              </a:extLst>
            </a:blip>
            <a:srcRect l="3944" t="2202" r="3553" b="78627"/>
            <a:stretch/>
          </p:blipFill>
          <p:spPr>
            <a:xfrm>
              <a:off x="1170089" y="5176828"/>
              <a:ext cx="15087600" cy="4403061"/>
            </a:xfrm>
            <a:prstGeom prst="rect">
              <a:avLst/>
            </a:prstGeom>
          </p:spPr>
        </p:pic>
        <p:sp>
          <p:nvSpPr>
            <p:cNvPr id="34" name="TextBox 33">
              <a:extLst>
                <a:ext uri="{FF2B5EF4-FFF2-40B4-BE49-F238E27FC236}">
                  <a16:creationId xmlns:a16="http://schemas.microsoft.com/office/drawing/2014/main" id="{A86B369D-FF8C-A606-1269-38E025F12186}"/>
                </a:ext>
              </a:extLst>
            </p:cNvPr>
            <p:cNvSpPr txBox="1"/>
            <p:nvPr/>
          </p:nvSpPr>
          <p:spPr>
            <a:xfrm>
              <a:off x="1224151" y="9965517"/>
              <a:ext cx="15087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NAST‑I three-dimensional CO (ppb) distribution shows the plume evolution and transport near the Sheridan fire ground location (34.80º latitude, ‑112.85º longitude) from August 21, 2019.</a:t>
              </a:r>
            </a:p>
          </p:txBody>
        </p:sp>
        <p:pic>
          <p:nvPicPr>
            <p:cNvPr id="37" name="Picture 36" descr="Graphical user interface, application&#10;&#10;Description automatically generated">
              <a:extLst>
                <a:ext uri="{FF2B5EF4-FFF2-40B4-BE49-F238E27FC236}">
                  <a16:creationId xmlns:a16="http://schemas.microsoft.com/office/drawing/2014/main" id="{7961B800-C1FF-AC1B-C497-4E81CB99C9D4}"/>
                </a:ext>
              </a:extLst>
            </p:cNvPr>
            <p:cNvPicPr>
              <a:picLocks noChangeAspect="1"/>
            </p:cNvPicPr>
            <p:nvPr/>
          </p:nvPicPr>
          <p:blipFill rotWithShape="1">
            <a:blip r:embed="rId4">
              <a:extLst>
                <a:ext uri="{28A0092B-C50C-407E-A947-70E740481C1C}">
                  <a14:useLocalDpi xmlns:a14="http://schemas.microsoft.com/office/drawing/2010/main" val="0"/>
                </a:ext>
              </a:extLst>
            </a:blip>
            <a:srcRect t="13569" r="50863" b="74415"/>
            <a:stretch/>
          </p:blipFill>
          <p:spPr>
            <a:xfrm>
              <a:off x="17229565" y="6806359"/>
              <a:ext cx="8138160" cy="2866608"/>
            </a:xfrm>
            <a:prstGeom prst="rect">
              <a:avLst/>
            </a:prstGeom>
          </p:spPr>
        </p:pic>
        <p:pic>
          <p:nvPicPr>
            <p:cNvPr id="38" name="Picture 37" descr="Graphical user interface, application&#10;&#10;Description automatically generated">
              <a:extLst>
                <a:ext uri="{FF2B5EF4-FFF2-40B4-BE49-F238E27FC236}">
                  <a16:creationId xmlns:a16="http://schemas.microsoft.com/office/drawing/2014/main" id="{C20B6FD8-077E-F2FF-04F5-5C90211084FB}"/>
                </a:ext>
              </a:extLst>
            </p:cNvPr>
            <p:cNvPicPr>
              <a:picLocks noChangeAspect="1"/>
            </p:cNvPicPr>
            <p:nvPr/>
          </p:nvPicPr>
          <p:blipFill rotWithShape="1">
            <a:blip r:embed="rId4">
              <a:extLst>
                <a:ext uri="{28A0092B-C50C-407E-A947-70E740481C1C}">
                  <a14:useLocalDpi xmlns:a14="http://schemas.microsoft.com/office/drawing/2010/main" val="0"/>
                </a:ext>
              </a:extLst>
            </a:blip>
            <a:srcRect r="50863" b="87207"/>
            <a:stretch/>
          </p:blipFill>
          <p:spPr>
            <a:xfrm>
              <a:off x="17229565" y="4035942"/>
              <a:ext cx="8138160" cy="3051954"/>
            </a:xfrm>
            <a:prstGeom prst="rect">
              <a:avLst/>
            </a:prstGeom>
          </p:spPr>
        </p:pic>
      </p:grpSp>
      <p:grpSp>
        <p:nvGrpSpPr>
          <p:cNvPr id="42" name="Group 41">
            <a:extLst>
              <a:ext uri="{FF2B5EF4-FFF2-40B4-BE49-F238E27FC236}">
                <a16:creationId xmlns:a16="http://schemas.microsoft.com/office/drawing/2014/main" id="{CE289FF3-8945-EA87-77F9-24EF3835DC2A}"/>
              </a:ext>
            </a:extLst>
          </p:cNvPr>
          <p:cNvGrpSpPr/>
          <p:nvPr/>
        </p:nvGrpSpPr>
        <p:grpSpPr>
          <a:xfrm>
            <a:off x="914400" y="25631236"/>
            <a:ext cx="17092966" cy="10607040"/>
            <a:chOff x="914400" y="25385053"/>
            <a:chExt cx="17092966" cy="10607040"/>
          </a:xfrm>
        </p:grpSpPr>
        <p:sp>
          <p:nvSpPr>
            <p:cNvPr id="43" name="Text Box 7">
              <a:extLst>
                <a:ext uri="{FF2B5EF4-FFF2-40B4-BE49-F238E27FC236}">
                  <a16:creationId xmlns:a16="http://schemas.microsoft.com/office/drawing/2014/main" id="{9EF26F9A-4E4A-C7BB-9533-11964FAC602D}"/>
                </a:ext>
              </a:extLst>
            </p:cNvPr>
            <p:cNvSpPr txBox="1">
              <a:spLocks noChangeArrowheads="1"/>
            </p:cNvSpPr>
            <p:nvPr/>
          </p:nvSpPr>
          <p:spPr bwMode="auto">
            <a:xfrm>
              <a:off x="914400" y="25385053"/>
              <a:ext cx="17092966" cy="10607040"/>
            </a:xfrm>
            <a:prstGeom prst="rect">
              <a:avLst/>
            </a:prstGeom>
            <a:solidFill>
              <a:schemeClr val="bg1"/>
            </a:solidFill>
            <a:ln w="38100">
              <a:noFill/>
              <a:miter lim="800000"/>
              <a:headEnd/>
              <a:tailEnd/>
            </a:ln>
            <a:effectLst>
              <a:outerShdw blurRad="254000" dist="254000" dir="2700000" algn="tl" rotWithShape="0">
                <a:prstClr val="black">
                  <a:alpha val="50000"/>
                </a:prstClr>
              </a:outerShdw>
            </a:effectLst>
          </p:spPr>
          <p:txBody>
            <a:bodyPr lIns="274320" tIns="0" rIns="274320" bIns="137135" anchor="t" anchorCtr="0"/>
            <a:lstStyle>
              <a:lvl1pPr defTabSz="4335463" eaLnBrk="0" hangingPunct="0">
                <a:tabLst>
                  <a:tab pos="914400" algn="l"/>
                </a:tabLst>
                <a:defRPr sz="8600">
                  <a:solidFill>
                    <a:schemeClr val="tx1"/>
                  </a:solidFill>
                  <a:latin typeface="Arial" charset="0"/>
                  <a:ea typeface="ヒラギノ角ゴ Pro W3" charset="0"/>
                  <a:cs typeface="ヒラギノ角ゴ Pro W3" charset="0"/>
                </a:defRPr>
              </a:lvl1pPr>
              <a:lvl2pPr marL="37931725" indent="-37474525" defTabSz="4335463" eaLnBrk="0" hangingPunct="0">
                <a:tabLst>
                  <a:tab pos="914400" algn="l"/>
                </a:tabLst>
                <a:defRPr sz="8600">
                  <a:solidFill>
                    <a:schemeClr val="tx1"/>
                  </a:solidFill>
                  <a:latin typeface="Arial" charset="0"/>
                  <a:ea typeface="ヒラギノ角ゴ Pro W3" charset="0"/>
                  <a:cs typeface="ヒラギノ角ゴ Pro W3" charset="0"/>
                </a:defRPr>
              </a:lvl2pPr>
              <a:lvl3pPr eaLnBrk="0" hangingPunct="0">
                <a:tabLst>
                  <a:tab pos="914400" algn="l"/>
                </a:tabLst>
                <a:defRPr sz="8600">
                  <a:solidFill>
                    <a:schemeClr val="tx1"/>
                  </a:solidFill>
                  <a:latin typeface="Arial" charset="0"/>
                  <a:ea typeface="ヒラギノ角ゴ Pro W3" charset="0"/>
                  <a:cs typeface="ヒラギノ角ゴ Pro W3" charset="0"/>
                </a:defRPr>
              </a:lvl3pPr>
              <a:lvl4pPr eaLnBrk="0" hangingPunct="0">
                <a:tabLst>
                  <a:tab pos="914400" algn="l"/>
                </a:tabLst>
                <a:defRPr sz="8600">
                  <a:solidFill>
                    <a:schemeClr val="tx1"/>
                  </a:solidFill>
                  <a:latin typeface="Arial" charset="0"/>
                  <a:ea typeface="ヒラギノ角ゴ Pro W3" charset="0"/>
                  <a:cs typeface="ヒラギノ角ゴ Pro W3" charset="0"/>
                </a:defRPr>
              </a:lvl4pPr>
              <a:lvl5pPr eaLnBrk="0" hangingPunct="0">
                <a:tabLst>
                  <a:tab pos="914400" algn="l"/>
                </a:tabLst>
                <a:defRPr sz="86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9pPr>
            </a:lstStyle>
            <a:p>
              <a:r>
                <a:rPr lang="en-US" sz="4400" b="1" u="sng" cap="small" dirty="0">
                  <a:latin typeface="Arial" panose="020B0604020202020204" pitchFamily="34" charset="0"/>
                  <a:cs typeface="Arial" panose="020B0604020202020204" pitchFamily="34" charset="0"/>
                </a:rPr>
                <a:t>Wildfire CO Plume Age Estimation</a:t>
              </a:r>
            </a:p>
          </p:txBody>
        </p:sp>
        <p:sp>
          <p:nvSpPr>
            <p:cNvPr id="44" name="TextBox 43">
              <a:extLst>
                <a:ext uri="{FF2B5EF4-FFF2-40B4-BE49-F238E27FC236}">
                  <a16:creationId xmlns:a16="http://schemas.microsoft.com/office/drawing/2014/main" id="{4F84D44C-1E01-3886-0E56-E16332DEB13E}"/>
                </a:ext>
              </a:extLst>
            </p:cNvPr>
            <p:cNvSpPr txBox="1"/>
            <p:nvPr/>
          </p:nvSpPr>
          <p:spPr>
            <a:xfrm>
              <a:off x="1277949" y="26138118"/>
              <a:ext cx="8349018" cy="4570482"/>
            </a:xfrm>
            <a:prstGeom prst="rect">
              <a:avLst/>
            </a:prstGeom>
            <a:noFill/>
          </p:spPr>
          <p:txBody>
            <a:bodyPr wrap="square" rtlCol="0">
              <a:spAutoFit/>
            </a:bodyPr>
            <a:lstStyle/>
            <a:p>
              <a:pPr>
                <a:lnSpc>
                  <a:spcPts val="3160"/>
                </a:lnSpc>
              </a:pPr>
              <a:r>
                <a:rPr lang="en-US" sz="2800" dirty="0">
                  <a:latin typeface="Arial" panose="020B0604020202020204" pitchFamily="34" charset="0"/>
                  <a:cs typeface="Arial" panose="020B0604020202020204" pitchFamily="34" charset="0"/>
                </a:rPr>
                <a:t>Wildfire plume age is estimated using O</a:t>
              </a:r>
              <a:r>
                <a:rPr lang="en-US" sz="2800" baseline="-25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 and CO data based on an empirical relationship derived from in-situ measurements*.  A positive relationship is found between the △O</a:t>
              </a:r>
              <a:r>
                <a:rPr lang="en-US" sz="2800" baseline="-25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/△CO ratio and plume age.  For this case study of wildfire plume age, we have chosen the ER‑2 sorties over the William Flats fire and the extended downwind area from August 7, 2019, as the ER-2 sorties have ~450 km downwind flight leg segments.</a:t>
              </a:r>
            </a:p>
            <a:p>
              <a:pPr>
                <a:spcBef>
                  <a:spcPts val="1800"/>
                </a:spcBef>
              </a:pPr>
              <a:r>
                <a:rPr lang="en-US" dirty="0">
                  <a:latin typeface="Arial" panose="020B0604020202020204" pitchFamily="34" charset="0"/>
                  <a:cs typeface="Arial" panose="020B0604020202020204" pitchFamily="34" charset="0"/>
                </a:rPr>
                <a:t>*D. A. Jaffe and N. L. Wigder, “Ozone production from wildfires: A critical review,” </a:t>
              </a:r>
              <a:r>
                <a:rPr lang="en-US" i="1" dirty="0">
                  <a:latin typeface="Arial" panose="020B0604020202020204" pitchFamily="34" charset="0"/>
                  <a:cs typeface="Arial" panose="020B0604020202020204" pitchFamily="34" charset="0"/>
                </a:rPr>
                <a:t>Atmospheric Environment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51</a:t>
              </a:r>
              <a:r>
                <a:rPr lang="en-US" dirty="0">
                  <a:latin typeface="Arial" panose="020B0604020202020204" pitchFamily="34" charset="0"/>
                  <a:cs typeface="Arial" panose="020B0604020202020204" pitchFamily="34" charset="0"/>
                </a:rPr>
                <a:t>, 1-10 (2012). </a:t>
              </a:r>
            </a:p>
          </p:txBody>
        </p:sp>
        <p:pic>
          <p:nvPicPr>
            <p:cNvPr id="45" name="Picture 44" descr="Text&#10;&#10;Description automatically generated">
              <a:extLst>
                <a:ext uri="{FF2B5EF4-FFF2-40B4-BE49-F238E27FC236}">
                  <a16:creationId xmlns:a16="http://schemas.microsoft.com/office/drawing/2014/main" id="{159FDEBA-3486-F715-B41F-94E8E458058E}"/>
                </a:ext>
              </a:extLst>
            </p:cNvPr>
            <p:cNvPicPr>
              <a:picLocks noChangeAspect="1"/>
            </p:cNvPicPr>
            <p:nvPr/>
          </p:nvPicPr>
          <p:blipFill rotWithShape="1">
            <a:blip r:embed="rId5"/>
            <a:srcRect b="37877"/>
            <a:stretch/>
          </p:blipFill>
          <p:spPr bwMode="auto">
            <a:xfrm>
              <a:off x="1148912" y="31069767"/>
              <a:ext cx="8961120" cy="4172177"/>
            </a:xfrm>
            <a:prstGeom prst="rect">
              <a:avLst/>
            </a:prstGeom>
            <a:ln>
              <a:noFill/>
            </a:ln>
            <a:extLst>
              <a:ext uri="{53640926-AAD7-44D8-BBD7-CCE9431645EC}">
                <a14:shadowObscured xmlns:a14="http://schemas.microsoft.com/office/drawing/2010/main"/>
              </a:ext>
            </a:extLst>
          </p:spPr>
        </p:pic>
        <p:sp>
          <p:nvSpPr>
            <p:cNvPr id="46" name="TextBox 45">
              <a:extLst>
                <a:ext uri="{FF2B5EF4-FFF2-40B4-BE49-F238E27FC236}">
                  <a16:creationId xmlns:a16="http://schemas.microsoft.com/office/drawing/2014/main" id="{80D424C2-B100-4AF5-0F8C-9F0876C3D07E}"/>
                </a:ext>
              </a:extLst>
            </p:cNvPr>
            <p:cNvSpPr txBox="1"/>
            <p:nvPr/>
          </p:nvSpPr>
          <p:spPr>
            <a:xfrm>
              <a:off x="1343262" y="35025227"/>
              <a:ext cx="85252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/△CO distribution along the longitude within the fire-induced plumes, and (b) estimated plume age distribution</a:t>
              </a:r>
            </a:p>
          </p:txBody>
        </p:sp>
        <p:pic>
          <p:nvPicPr>
            <p:cNvPr id="47" name="Picture 46" descr="Chart, scatter chart&#10;&#10;Description automatically generated">
              <a:extLst>
                <a:ext uri="{FF2B5EF4-FFF2-40B4-BE49-F238E27FC236}">
                  <a16:creationId xmlns:a16="http://schemas.microsoft.com/office/drawing/2014/main" id="{4201833A-DA38-4442-B1C5-3B44A88569CE}"/>
                </a:ext>
              </a:extLst>
            </p:cNvPr>
            <p:cNvPicPr>
              <a:picLocks noChangeAspect="1"/>
            </p:cNvPicPr>
            <p:nvPr/>
          </p:nvPicPr>
          <p:blipFill rotWithShape="1">
            <a:blip r:embed="rId6"/>
            <a:srcRect t="1" r="2871" b="2090"/>
            <a:stretch/>
          </p:blipFill>
          <p:spPr bwMode="auto">
            <a:xfrm>
              <a:off x="9810510" y="26745128"/>
              <a:ext cx="8109341" cy="6126480"/>
            </a:xfrm>
            <a:prstGeom prst="rect">
              <a:avLst/>
            </a:prstGeom>
            <a:ln>
              <a:noFill/>
            </a:ln>
            <a:extLst>
              <a:ext uri="{53640926-AAD7-44D8-BBD7-CCE9431645EC}">
                <a14:shadowObscured xmlns:a14="http://schemas.microsoft.com/office/drawing/2010/main"/>
              </a:ext>
            </a:extLst>
          </p:spPr>
        </p:pic>
        <p:sp>
          <p:nvSpPr>
            <p:cNvPr id="48" name="TextBox 47">
              <a:extLst>
                <a:ext uri="{FF2B5EF4-FFF2-40B4-BE49-F238E27FC236}">
                  <a16:creationId xmlns:a16="http://schemas.microsoft.com/office/drawing/2014/main" id="{7C74C75D-8740-DE20-E624-8F261B97E707}"/>
                </a:ext>
              </a:extLst>
            </p:cNvPr>
            <p:cNvSpPr txBox="1"/>
            <p:nvPr/>
          </p:nvSpPr>
          <p:spPr>
            <a:xfrm>
              <a:off x="10236063" y="32977154"/>
              <a:ext cx="765393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Plume age distribution along the longitude.  Plume age distribution along the altitude: (b) all data shown from (a), (c) data from longitude less than ‑117.0º (near fire location), and (d) data from longitude greater than ‑117.0º (further away from fire location.</a:t>
              </a:r>
            </a:p>
          </p:txBody>
        </p:sp>
      </p:grpSp>
      <p:sp>
        <p:nvSpPr>
          <p:cNvPr id="49" name="Text Box 7">
            <a:extLst>
              <a:ext uri="{FF2B5EF4-FFF2-40B4-BE49-F238E27FC236}">
                <a16:creationId xmlns:a16="http://schemas.microsoft.com/office/drawing/2014/main" id="{0D021560-A75E-04A2-A989-9AA8B0806BF8}"/>
              </a:ext>
            </a:extLst>
          </p:cNvPr>
          <p:cNvSpPr txBox="1">
            <a:spLocks noChangeArrowheads="1"/>
          </p:cNvSpPr>
          <p:nvPr/>
        </p:nvSpPr>
        <p:spPr bwMode="auto">
          <a:xfrm>
            <a:off x="18196560" y="25631234"/>
            <a:ext cx="8362810" cy="10607040"/>
          </a:xfrm>
          <a:prstGeom prst="rect">
            <a:avLst/>
          </a:prstGeom>
          <a:solidFill>
            <a:schemeClr val="bg1"/>
          </a:solidFill>
          <a:ln w="38100">
            <a:noFill/>
            <a:miter lim="800000"/>
            <a:headEnd/>
            <a:tailEnd/>
          </a:ln>
          <a:effectLst>
            <a:outerShdw blurRad="254000" dist="254000" dir="2700000" algn="tl" rotWithShape="0">
              <a:prstClr val="black">
                <a:alpha val="50000"/>
              </a:prstClr>
            </a:outerShdw>
          </a:effectLst>
        </p:spPr>
        <p:txBody>
          <a:bodyPr lIns="274320" tIns="0" rIns="274320" bIns="137135" anchor="t" anchorCtr="0"/>
          <a:lstStyle>
            <a:lvl1pPr defTabSz="4335463" eaLnBrk="0" hangingPunct="0">
              <a:tabLst>
                <a:tab pos="914400" algn="l"/>
              </a:tabLst>
              <a:defRPr sz="8600">
                <a:solidFill>
                  <a:schemeClr val="tx1"/>
                </a:solidFill>
                <a:latin typeface="Arial" charset="0"/>
                <a:ea typeface="ヒラギノ角ゴ Pro W3" charset="0"/>
                <a:cs typeface="ヒラギノ角ゴ Pro W3" charset="0"/>
              </a:defRPr>
            </a:lvl1pPr>
            <a:lvl2pPr marL="37931725" indent="-37474525" defTabSz="4335463" eaLnBrk="0" hangingPunct="0">
              <a:tabLst>
                <a:tab pos="914400" algn="l"/>
              </a:tabLst>
              <a:defRPr sz="8600">
                <a:solidFill>
                  <a:schemeClr val="tx1"/>
                </a:solidFill>
                <a:latin typeface="Arial" charset="0"/>
                <a:ea typeface="ヒラギノ角ゴ Pro W3" charset="0"/>
                <a:cs typeface="ヒラギノ角ゴ Pro W3" charset="0"/>
              </a:defRPr>
            </a:lvl2pPr>
            <a:lvl3pPr eaLnBrk="0" hangingPunct="0">
              <a:tabLst>
                <a:tab pos="914400" algn="l"/>
              </a:tabLst>
              <a:defRPr sz="8600">
                <a:solidFill>
                  <a:schemeClr val="tx1"/>
                </a:solidFill>
                <a:latin typeface="Arial" charset="0"/>
                <a:ea typeface="ヒラギノ角ゴ Pro W3" charset="0"/>
                <a:cs typeface="ヒラギノ角ゴ Pro W3" charset="0"/>
              </a:defRPr>
            </a:lvl3pPr>
            <a:lvl4pPr eaLnBrk="0" hangingPunct="0">
              <a:tabLst>
                <a:tab pos="914400" algn="l"/>
              </a:tabLst>
              <a:defRPr sz="8600">
                <a:solidFill>
                  <a:schemeClr val="tx1"/>
                </a:solidFill>
                <a:latin typeface="Arial" charset="0"/>
                <a:ea typeface="ヒラギノ角ゴ Pro W3" charset="0"/>
                <a:cs typeface="ヒラギノ角ゴ Pro W3" charset="0"/>
              </a:defRPr>
            </a:lvl4pPr>
            <a:lvl5pPr eaLnBrk="0" hangingPunct="0">
              <a:tabLst>
                <a:tab pos="914400" algn="l"/>
              </a:tabLst>
              <a:defRPr sz="86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9pPr>
          </a:lstStyle>
          <a:p>
            <a:pPr eaLnBrk="1" hangingPunct="1"/>
            <a:r>
              <a:rPr lang="en-US" sz="4400" b="1" u="sng" cap="small" dirty="0">
                <a:latin typeface="Arial" panose="020B0604020202020204" pitchFamily="34" charset="0"/>
                <a:cs typeface="Arial" panose="020B0604020202020204" pitchFamily="34" charset="0"/>
              </a:rPr>
              <a:t>Conclusion</a:t>
            </a:r>
            <a:endParaRPr lang="en-US" sz="4400" cap="small"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B0B9F41-4E3D-A320-CD5F-323BDEA5E385}"/>
              </a:ext>
            </a:extLst>
          </p:cNvPr>
          <p:cNvSpPr txBox="1"/>
          <p:nvPr/>
        </p:nvSpPr>
        <p:spPr>
          <a:xfrm>
            <a:off x="18294531" y="26527924"/>
            <a:ext cx="8086528" cy="9530814"/>
          </a:xfrm>
          <a:prstGeom prst="rect">
            <a:avLst/>
          </a:prstGeom>
          <a:noFill/>
          <a:ln>
            <a:noFill/>
          </a:ln>
        </p:spPr>
        <p:txBody>
          <a:bodyPr wrap="square" rtlCol="0">
            <a:spAutoFit/>
          </a:bodyPr>
          <a:lstStyle/>
          <a:p>
            <a:pPr marL="457200" indent="-457200">
              <a:lnSpc>
                <a:spcPts val="3160"/>
              </a:lnSpc>
              <a:buFont typeface="Wingdings" charset="2"/>
              <a:buChar char="Ø"/>
            </a:pPr>
            <a:r>
              <a:rPr lang="en-US" sz="2800" dirty="0">
                <a:latin typeface="Arial" panose="020B0604020202020204" pitchFamily="34" charset="0"/>
                <a:cs typeface="Arial" panose="020B0604020202020204" pitchFamily="34" charset="0"/>
              </a:rPr>
              <a:t>Wildfire induced CO plumes, in conjunction with their evolution and transport, are readily identified with NAST‑I measurements.</a:t>
            </a:r>
          </a:p>
          <a:p>
            <a:pPr marL="457200" indent="-457200">
              <a:lnSpc>
                <a:spcPts val="3160"/>
              </a:lnSpc>
              <a:buFont typeface="Wingdings" charset="2"/>
              <a:buChar char="Ø"/>
            </a:pPr>
            <a:r>
              <a:rPr lang="en-US" sz="2800" dirty="0">
                <a:latin typeface="Arial" panose="020B0604020202020204" pitchFamily="34" charset="0"/>
                <a:cs typeface="Arial" panose="020B0604020202020204" pitchFamily="34" charset="0"/>
              </a:rPr>
              <a:t>NAST‑I retrieval ability is demonstrated showing the contrast between nominal atmospheric background and fire-induced elevated CO profiles.</a:t>
            </a:r>
          </a:p>
          <a:p>
            <a:pPr marL="457200" indent="-457200">
              <a:lnSpc>
                <a:spcPts val="3160"/>
              </a:lnSpc>
              <a:buFont typeface="Wingdings" charset="2"/>
              <a:buChar char="Ø"/>
            </a:pPr>
            <a:r>
              <a:rPr lang="en-US" sz="2800" dirty="0">
                <a:latin typeface="Arial" panose="020B0604020202020204" pitchFamily="34" charset="0"/>
                <a:cs typeface="Arial" panose="020B0604020202020204" pitchFamily="34" charset="0"/>
              </a:rPr>
              <a:t>NAST‑I remotely-sensed CO is evaluated by favorable inter-comparisons with the DACOM in-situ CO measurements which show a positive agreement.</a:t>
            </a:r>
          </a:p>
          <a:p>
            <a:pPr marL="457200" indent="-457200">
              <a:lnSpc>
                <a:spcPts val="3160"/>
              </a:lnSpc>
              <a:buFont typeface="Wingdings" charset="2"/>
              <a:buChar char="Ø"/>
            </a:pPr>
            <a:r>
              <a:rPr lang="en-US" sz="2800" dirty="0">
                <a:latin typeface="Arial" panose="020B0604020202020204" pitchFamily="34" charset="0"/>
                <a:cs typeface="Arial" panose="020B0604020202020204" pitchFamily="34" charset="0"/>
              </a:rPr>
              <a:t>Plume characterization correlation between CO and smoke-dust detected by the CPL and eMAS is assessed and presented a good correspondence.</a:t>
            </a:r>
          </a:p>
          <a:p>
            <a:pPr marL="457200" indent="-457200">
              <a:lnSpc>
                <a:spcPts val="3160"/>
              </a:lnSpc>
              <a:buFont typeface="Wingdings" pitchFamily="2" charset="2"/>
              <a:buChar char="Ø"/>
            </a:pPr>
            <a:r>
              <a:rPr lang="en-US" sz="2800" dirty="0">
                <a:latin typeface="Arial" panose="020B0604020202020204" pitchFamily="34" charset="0"/>
                <a:cs typeface="Arial" panose="020B0604020202020204" pitchFamily="34" charset="0"/>
              </a:rPr>
              <a:t>Plume age estimation in a 3-d high-spatial-resolution adds critical temporal information of the fire-induced plume, demonstrating the capability of an ultraspectral remote sensor with a higher spectral and spatial resolution to monitor CO and O</a:t>
            </a:r>
            <a:r>
              <a:rPr lang="en-US" sz="2800" baseline="-25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 and its advantage of giving broader spatial and temporal assessment by rapidly covering a large field of observation.</a:t>
            </a:r>
          </a:p>
        </p:txBody>
      </p:sp>
      <p:sp>
        <p:nvSpPr>
          <p:cNvPr id="51" name="Text Box 7">
            <a:extLst>
              <a:ext uri="{FF2B5EF4-FFF2-40B4-BE49-F238E27FC236}">
                <a16:creationId xmlns:a16="http://schemas.microsoft.com/office/drawing/2014/main" id="{29251614-28D7-1B0A-D74A-A3D4A1D0F24B}"/>
              </a:ext>
            </a:extLst>
          </p:cNvPr>
          <p:cNvSpPr txBox="1">
            <a:spLocks noChangeArrowheads="1"/>
          </p:cNvSpPr>
          <p:nvPr/>
        </p:nvSpPr>
        <p:spPr bwMode="auto">
          <a:xfrm>
            <a:off x="914400" y="822960"/>
            <a:ext cx="25603200" cy="2956225"/>
          </a:xfrm>
          <a:prstGeom prst="rect">
            <a:avLst/>
          </a:prstGeom>
          <a:solidFill>
            <a:schemeClr val="bg1"/>
          </a:solidFill>
          <a:ln w="38100">
            <a:noFill/>
            <a:miter lim="800000"/>
            <a:headEnd/>
            <a:tailEnd/>
          </a:ln>
          <a:effectLst>
            <a:outerShdw blurRad="254000" dist="254000" dir="2700000" algn="tl" rotWithShape="0">
              <a:prstClr val="black">
                <a:alpha val="50000"/>
              </a:prstClr>
            </a:outerShdw>
          </a:effectLst>
        </p:spPr>
        <p:txBody>
          <a:bodyPr lIns="274320" tIns="0" rIns="274320" bIns="137135" anchor="t" anchorCtr="0"/>
          <a:lstStyle>
            <a:lvl1pPr defTabSz="4335463" eaLnBrk="0" hangingPunct="0">
              <a:tabLst>
                <a:tab pos="914400" algn="l"/>
              </a:tabLst>
              <a:defRPr sz="8600">
                <a:solidFill>
                  <a:schemeClr val="tx1"/>
                </a:solidFill>
                <a:latin typeface="Arial" charset="0"/>
                <a:ea typeface="ヒラギノ角ゴ Pro W3" charset="0"/>
                <a:cs typeface="ヒラギノ角ゴ Pro W3" charset="0"/>
              </a:defRPr>
            </a:lvl1pPr>
            <a:lvl2pPr marL="37931725" indent="-37474525" defTabSz="4335463" eaLnBrk="0" hangingPunct="0">
              <a:tabLst>
                <a:tab pos="914400" algn="l"/>
              </a:tabLst>
              <a:defRPr sz="8600">
                <a:solidFill>
                  <a:schemeClr val="tx1"/>
                </a:solidFill>
                <a:latin typeface="Arial" charset="0"/>
                <a:ea typeface="ヒラギノ角ゴ Pro W3" charset="0"/>
                <a:cs typeface="ヒラギノ角ゴ Pro W3" charset="0"/>
              </a:defRPr>
            </a:lvl2pPr>
            <a:lvl3pPr eaLnBrk="0" hangingPunct="0">
              <a:tabLst>
                <a:tab pos="914400" algn="l"/>
              </a:tabLst>
              <a:defRPr sz="8600">
                <a:solidFill>
                  <a:schemeClr val="tx1"/>
                </a:solidFill>
                <a:latin typeface="Arial" charset="0"/>
                <a:ea typeface="ヒラギノ角ゴ Pro W3" charset="0"/>
                <a:cs typeface="ヒラギノ角ゴ Pro W3" charset="0"/>
              </a:defRPr>
            </a:lvl3pPr>
            <a:lvl4pPr eaLnBrk="0" hangingPunct="0">
              <a:tabLst>
                <a:tab pos="914400" algn="l"/>
              </a:tabLst>
              <a:defRPr sz="8600">
                <a:solidFill>
                  <a:schemeClr val="tx1"/>
                </a:solidFill>
                <a:latin typeface="Arial" charset="0"/>
                <a:ea typeface="ヒラギノ角ゴ Pro W3" charset="0"/>
                <a:cs typeface="ヒラギノ角ゴ Pro W3" charset="0"/>
              </a:defRPr>
            </a:lvl4pPr>
            <a:lvl5pPr eaLnBrk="0" hangingPunct="0">
              <a:tabLst>
                <a:tab pos="914400" algn="l"/>
              </a:tabLst>
              <a:defRPr sz="86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9pPr>
          </a:lstStyle>
          <a:p>
            <a:pPr eaLnBrk="1" hangingPunct="1"/>
            <a:endParaRPr lang="en-US" sz="4400" b="1" u="sng" cap="small"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CF37383E-7B08-9AA2-885F-4303EDA852AD}"/>
              </a:ext>
            </a:extLst>
          </p:cNvPr>
          <p:cNvSpPr txBox="1"/>
          <p:nvPr/>
        </p:nvSpPr>
        <p:spPr>
          <a:xfrm>
            <a:off x="914400" y="1097280"/>
            <a:ext cx="25559655" cy="2303195"/>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Wildfire-Induced CO Plume Observed during FIREX-AQ Experiment (2)</a:t>
            </a:r>
          </a:p>
          <a:p>
            <a:pPr algn="ctr"/>
            <a:endParaRPr lang="en-US" sz="2800" dirty="0">
              <a:latin typeface="Arial" panose="020B0604020202020204" pitchFamily="34" charset="0"/>
              <a:cs typeface="Arial" panose="020B0604020202020204" pitchFamily="34" charset="0"/>
            </a:endParaRPr>
          </a:p>
          <a:p>
            <a:pPr algn="ctr">
              <a:lnSpc>
                <a:spcPts val="3700"/>
              </a:lnSpc>
            </a:pPr>
            <a:r>
              <a:rPr lang="en-US" sz="4000" dirty="0">
                <a:latin typeface="Arial" panose="020B0604020202020204" pitchFamily="34" charset="0"/>
                <a:cs typeface="Arial" panose="020B0604020202020204" pitchFamily="34" charset="0"/>
              </a:rPr>
              <a:t>Daniel K. Zhou, Allen M. Larar, Xu Liu</a:t>
            </a:r>
            <a:r>
              <a:rPr lang="en-US" sz="4000">
                <a:latin typeface="Arial" panose="020B0604020202020204" pitchFamily="34" charset="0"/>
                <a:cs typeface="Arial" panose="020B0604020202020204" pitchFamily="34" charset="0"/>
              </a:rPr>
              <a:t>, and </a:t>
            </a:r>
            <a:r>
              <a:rPr lang="el-GR" sz="4000" dirty="0">
                <a:effectLst/>
                <a:latin typeface="Arial" panose="020B0604020202020204" pitchFamily="34" charset="0"/>
                <a:ea typeface="Calibri" panose="020F0502020204030204" pitchFamily="34" charset="0"/>
                <a:cs typeface="Arial" panose="020B0604020202020204" pitchFamily="34" charset="0"/>
              </a:rPr>
              <a:t>Xiaozhen Xiong</a:t>
            </a:r>
            <a:r>
              <a:rPr lang="en-US" sz="4000" dirty="0">
                <a:effectLst/>
                <a:latin typeface="Arial" panose="020B0604020202020204" pitchFamily="34" charset="0"/>
                <a:cs typeface="Arial" panose="020B0604020202020204" pitchFamily="34" charset="0"/>
              </a:rPr>
              <a:t> </a:t>
            </a:r>
            <a:endParaRPr lang="en-US" sz="4000" baseline="30000" dirty="0">
              <a:latin typeface="Arial" panose="020B0604020202020204" pitchFamily="34" charset="0"/>
              <a:cs typeface="Arial" panose="020B0604020202020204" pitchFamily="34" charset="0"/>
            </a:endParaRPr>
          </a:p>
          <a:p>
            <a:pPr algn="ctr">
              <a:lnSpc>
                <a:spcPts val="3700"/>
              </a:lnSpc>
            </a:pPr>
            <a:r>
              <a:rPr lang="en-US" sz="3600" dirty="0">
                <a:latin typeface="Arial" panose="020B0604020202020204" pitchFamily="34" charset="0"/>
                <a:cs typeface="Arial" panose="020B0604020202020204" pitchFamily="34" charset="0"/>
              </a:rPr>
              <a:t>NASA Langley Research Center, Hampton, VA 23681</a:t>
            </a:r>
          </a:p>
        </p:txBody>
      </p:sp>
      <p:sp>
        <p:nvSpPr>
          <p:cNvPr id="53" name="TextBox 52">
            <a:extLst>
              <a:ext uri="{FF2B5EF4-FFF2-40B4-BE49-F238E27FC236}">
                <a16:creationId xmlns:a16="http://schemas.microsoft.com/office/drawing/2014/main" id="{34CF169D-3357-B7ED-7EB3-4E3BDD6C9E8B}"/>
              </a:ext>
            </a:extLst>
          </p:cNvPr>
          <p:cNvSpPr txBox="1"/>
          <p:nvPr/>
        </p:nvSpPr>
        <p:spPr>
          <a:xfrm rot="20622106">
            <a:off x="22740582" y="2492585"/>
            <a:ext cx="3724096" cy="923330"/>
          </a:xfrm>
          <a:prstGeom prst="rect">
            <a:avLst/>
          </a:prstGeom>
          <a:noFill/>
        </p:spPr>
        <p:txBody>
          <a:bodyPr wrap="none" rtlCol="0">
            <a:spAutoFit/>
          </a:bodyPr>
          <a:lstStyle/>
          <a:p>
            <a:r>
              <a:rPr lang="en-US" sz="5400" b="1" i="1" dirty="0">
                <a:solidFill>
                  <a:srgbClr val="C00000"/>
                </a:solidFill>
                <a:latin typeface="Arial" panose="020B0604020202020204" pitchFamily="34" charset="0"/>
                <a:cs typeface="Arial" panose="020B0604020202020204" pitchFamily="34" charset="0"/>
              </a:rPr>
              <a:t>A22C-1679</a:t>
            </a:r>
          </a:p>
        </p:txBody>
      </p:sp>
      <p:grpSp>
        <p:nvGrpSpPr>
          <p:cNvPr id="54" name="Group 53">
            <a:extLst>
              <a:ext uri="{FF2B5EF4-FFF2-40B4-BE49-F238E27FC236}">
                <a16:creationId xmlns:a16="http://schemas.microsoft.com/office/drawing/2014/main" id="{45F70A22-F133-2918-87B8-E94D1D3DBBF0}"/>
              </a:ext>
            </a:extLst>
          </p:cNvPr>
          <p:cNvGrpSpPr/>
          <p:nvPr/>
        </p:nvGrpSpPr>
        <p:grpSpPr>
          <a:xfrm>
            <a:off x="914400" y="11727531"/>
            <a:ext cx="9622291" cy="13573813"/>
            <a:chOff x="914400" y="11622024"/>
            <a:chExt cx="9622291" cy="13573813"/>
          </a:xfrm>
        </p:grpSpPr>
        <p:sp>
          <p:nvSpPr>
            <p:cNvPr id="55" name="Text Box 7">
              <a:extLst>
                <a:ext uri="{FF2B5EF4-FFF2-40B4-BE49-F238E27FC236}">
                  <a16:creationId xmlns:a16="http://schemas.microsoft.com/office/drawing/2014/main" id="{EB04BAE1-BDB2-F689-15A3-57E5DD1BA20E}"/>
                </a:ext>
              </a:extLst>
            </p:cNvPr>
            <p:cNvSpPr txBox="1">
              <a:spLocks noChangeArrowheads="1"/>
            </p:cNvSpPr>
            <p:nvPr/>
          </p:nvSpPr>
          <p:spPr bwMode="auto">
            <a:xfrm>
              <a:off x="914400" y="11622024"/>
              <a:ext cx="9622291" cy="13573813"/>
            </a:xfrm>
            <a:prstGeom prst="rect">
              <a:avLst/>
            </a:prstGeom>
            <a:solidFill>
              <a:schemeClr val="bg1"/>
            </a:solidFill>
            <a:ln w="38100">
              <a:noFill/>
              <a:miter lim="800000"/>
              <a:headEnd/>
              <a:tailEnd/>
            </a:ln>
            <a:effectLst>
              <a:outerShdw blurRad="254000" dist="254000" dir="2700000" algn="tl" rotWithShape="0">
                <a:prstClr val="black">
                  <a:alpha val="50000"/>
                </a:prstClr>
              </a:outerShdw>
            </a:effectLst>
          </p:spPr>
          <p:txBody>
            <a:bodyPr lIns="274320" tIns="0" rIns="274320" bIns="137135" anchor="t" anchorCtr="0"/>
            <a:lstStyle>
              <a:lvl1pPr defTabSz="4335463" eaLnBrk="0" hangingPunct="0">
                <a:tabLst>
                  <a:tab pos="914400" algn="l"/>
                </a:tabLst>
                <a:defRPr sz="8600">
                  <a:solidFill>
                    <a:schemeClr val="tx1"/>
                  </a:solidFill>
                  <a:latin typeface="Arial" charset="0"/>
                  <a:ea typeface="ヒラギノ角ゴ Pro W3" charset="0"/>
                  <a:cs typeface="ヒラギノ角ゴ Pro W3" charset="0"/>
                </a:defRPr>
              </a:lvl1pPr>
              <a:lvl2pPr marL="37931725" indent="-37474525" defTabSz="4335463" eaLnBrk="0" hangingPunct="0">
                <a:tabLst>
                  <a:tab pos="914400" algn="l"/>
                </a:tabLst>
                <a:defRPr sz="8600">
                  <a:solidFill>
                    <a:schemeClr val="tx1"/>
                  </a:solidFill>
                  <a:latin typeface="Arial" charset="0"/>
                  <a:ea typeface="ヒラギノ角ゴ Pro W3" charset="0"/>
                  <a:cs typeface="ヒラギノ角ゴ Pro W3" charset="0"/>
                </a:defRPr>
              </a:lvl2pPr>
              <a:lvl3pPr eaLnBrk="0" hangingPunct="0">
                <a:tabLst>
                  <a:tab pos="914400" algn="l"/>
                </a:tabLst>
                <a:defRPr sz="8600">
                  <a:solidFill>
                    <a:schemeClr val="tx1"/>
                  </a:solidFill>
                  <a:latin typeface="Arial" charset="0"/>
                  <a:ea typeface="ヒラギノ角ゴ Pro W3" charset="0"/>
                  <a:cs typeface="ヒラギノ角ゴ Pro W3" charset="0"/>
                </a:defRPr>
              </a:lvl3pPr>
              <a:lvl4pPr eaLnBrk="0" hangingPunct="0">
                <a:tabLst>
                  <a:tab pos="914400" algn="l"/>
                </a:tabLst>
                <a:defRPr sz="8600">
                  <a:solidFill>
                    <a:schemeClr val="tx1"/>
                  </a:solidFill>
                  <a:latin typeface="Arial" charset="0"/>
                  <a:ea typeface="ヒラギノ角ゴ Pro W3" charset="0"/>
                  <a:cs typeface="ヒラギノ角ゴ Pro W3" charset="0"/>
                </a:defRPr>
              </a:lvl4pPr>
              <a:lvl5pPr eaLnBrk="0" hangingPunct="0">
                <a:tabLst>
                  <a:tab pos="914400" algn="l"/>
                </a:tabLst>
                <a:defRPr sz="86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4400" algn="l"/>
                </a:tabLst>
                <a:defRPr sz="8600">
                  <a:solidFill>
                    <a:schemeClr val="tx1"/>
                  </a:solidFill>
                  <a:latin typeface="Arial" charset="0"/>
                  <a:ea typeface="ヒラギノ角ゴ Pro W3" charset="0"/>
                  <a:cs typeface="ヒラギノ角ゴ Pro W3" charset="0"/>
                </a:defRPr>
              </a:lvl9pPr>
            </a:lstStyle>
            <a:p>
              <a:r>
                <a:rPr lang="en-US" sz="4400" b="1" u="sng" cap="small" dirty="0">
                  <a:latin typeface="Arial" panose="020B0604020202020204" pitchFamily="34" charset="0"/>
                  <a:cs typeface="Arial" panose="020B0604020202020204" pitchFamily="34" charset="0"/>
                </a:rPr>
                <a:t>CO Retrieval Evaluation</a:t>
              </a:r>
            </a:p>
          </p:txBody>
        </p:sp>
        <p:pic>
          <p:nvPicPr>
            <p:cNvPr id="56" name="Picture 55" descr="Diagram&#10;&#10;Description automatically generated">
              <a:extLst>
                <a:ext uri="{FF2B5EF4-FFF2-40B4-BE49-F238E27FC236}">
                  <a16:creationId xmlns:a16="http://schemas.microsoft.com/office/drawing/2014/main" id="{B0156883-8418-CEE6-50B4-7F87E66C326C}"/>
                </a:ext>
              </a:extLst>
            </p:cNvPr>
            <p:cNvPicPr>
              <a:picLocks noChangeAspect="1"/>
            </p:cNvPicPr>
            <p:nvPr/>
          </p:nvPicPr>
          <p:blipFill rotWithShape="1">
            <a:blip r:embed="rId7"/>
            <a:srcRect l="5098" r="2652" b="29856"/>
            <a:stretch/>
          </p:blipFill>
          <p:spPr>
            <a:xfrm>
              <a:off x="1176964" y="12257979"/>
              <a:ext cx="9194568" cy="10070830"/>
            </a:xfrm>
            <a:prstGeom prst="rect">
              <a:avLst/>
            </a:prstGeom>
          </p:spPr>
        </p:pic>
        <p:sp>
          <p:nvSpPr>
            <p:cNvPr id="57" name="TextBox 56">
              <a:extLst>
                <a:ext uri="{FF2B5EF4-FFF2-40B4-BE49-F238E27FC236}">
                  <a16:creationId xmlns:a16="http://schemas.microsoft.com/office/drawing/2014/main" id="{D526B5BE-E07A-1411-4A48-5480B79D4D2C}"/>
                </a:ext>
              </a:extLst>
            </p:cNvPr>
            <p:cNvSpPr txBox="1"/>
            <p:nvPr/>
          </p:nvSpPr>
          <p:spPr>
            <a:xfrm>
              <a:off x="1148269" y="22384178"/>
              <a:ext cx="9282580" cy="2677656"/>
            </a:xfrm>
            <a:prstGeom prst="rect">
              <a:avLst/>
            </a:prstGeom>
            <a:noFill/>
          </p:spPr>
          <p:txBody>
            <a:bodyPr wrap="square" rtlCol="0">
              <a:spAutoFit/>
            </a:bodyPr>
            <a:lstStyle/>
            <a:p>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Inter-comparison between DACOM (smCO</a:t>
              </a:r>
              <a:r>
                <a:rPr lang="en-US" sz="2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NAST‑I (CO</a:t>
              </a:r>
              <a:r>
                <a:rPr lang="en-US" sz="2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 August 6, 2019: (A) smCO</a:t>
              </a:r>
              <a:r>
                <a:rPr lang="en-US" sz="2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CO</a:t>
              </a:r>
              <a:r>
                <a:rPr lang="en-US" sz="2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comparison with statistical parameters of bias, STDE, and </a:t>
              </a: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lang="en-US" sz="24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associated ∆UTC is less than ±2 hours, (B) data locations (near Williams Flats fire). (C) and (D) are the same as (A) and (B) but with associated ∆UTC less than ±1 hour; and (E) and (F) are the same as (A) and (B) but with associated ∆UTC less than ±0.5 hour</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317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685</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Daniel K. (LARC-E303)</dc:creator>
  <cp:lastModifiedBy>Zhou, Daniel K. (LARC-E303)</cp:lastModifiedBy>
  <cp:revision>28</cp:revision>
  <dcterms:created xsi:type="dcterms:W3CDTF">2022-10-13T18:02:28Z</dcterms:created>
  <dcterms:modified xsi:type="dcterms:W3CDTF">2022-10-15T12:54:35Z</dcterms:modified>
</cp:coreProperties>
</file>