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59" r:id="rId9"/>
    <p:sldId id="275" r:id="rId10"/>
    <p:sldId id="262" r:id="rId11"/>
    <p:sldId id="263" r:id="rId12"/>
    <p:sldId id="264" r:id="rId13"/>
    <p:sldId id="260" r:id="rId14"/>
    <p:sldId id="265" r:id="rId15"/>
    <p:sldId id="266" r:id="rId16"/>
    <p:sldId id="276" r:id="rId17"/>
    <p:sldId id="268" r:id="rId18"/>
    <p:sldId id="27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pes, Leonard V. (LARC-D314)" initials="LLV(D" lastIdx="1" clrIdx="0">
    <p:extLst>
      <p:ext uri="{19B8F6BF-5375-455C-9EA6-DF929625EA0E}">
        <p15:presenceInfo xmlns:p15="http://schemas.microsoft.com/office/powerpoint/2012/main" userId="S::llopes@ndc.nasa.gov::86c0cb56-ef41-4f40-8dbb-e82c168253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3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09T14:13:26.75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39F2-FAC0-492A-B047-0D56E69557C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36CC5-3B7D-4767-8C0B-93753CEA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DC65-871F-47AD-819A-3CF035C41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BCBAE-B301-4EB1-8F16-8E0C10E59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548A6-F867-4E0F-8D62-0EB2CC4B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E05F9-59C9-4CEF-A16F-5D4093BC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E240C-6C86-43EE-9DA4-C5057A07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F763-A1D6-4144-AC00-CD7323DC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B8645-EE45-4594-BBED-9D3FFA96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03706-7876-4228-9C0F-678FD496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4D2A-2BD6-4B30-83E3-54824A29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2F37-ED30-4C2D-8F23-75FCFBAA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9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E84060-1469-400E-A4CA-AECFD2273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3D9AD-B41F-4ECB-840D-BFDFDD6A8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BF7F3-918F-4956-B61F-0776E15D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31DE2-D531-4739-89E8-FD2F3F1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734D-03D9-4030-AA71-738DB3B5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1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4065-4262-483F-A596-8A249E10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EEF6B-75CA-427B-9787-C83FF141C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953"/>
            <a:ext cx="10515600" cy="5052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3FDFE-E05C-4183-9078-506B89FD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4A0F8-75B0-460E-9DEE-1A3789DD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ABF8-4097-4F27-95A9-14B14768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6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310E1-C259-4B9A-8E46-AAC097A4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C8948-F359-4017-8C61-0382CEDD2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6DFA4-585A-4D78-9195-C1300B00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C4A71-4283-4C78-B3D9-3EDBFB95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2E67-9FC8-4A08-9AA0-92D4A35F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0AE6E-502C-4417-9572-0F87EA02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646C3-54F5-4DD1-8647-CF719E45D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F6942-1D73-4D82-9663-BB0F5BD4D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65A54-3D28-47D0-9374-9822B8E9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A984D-2DB8-4431-865A-EB500727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67E23-E231-42CD-BD8D-9892ADCF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1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5817-28F4-488A-9A87-8A7CF915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3FF2D-33A1-4F39-BE92-168F2B0BF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B18F6-737B-4524-AA2B-9C6B30301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60E04-B728-40F6-9B9E-D3CED439A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BC62B8-1C12-4C0E-9209-B2D62D368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3D2316-F0F3-4C56-B2F1-85DC5E27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8632FE-7156-4056-A9C4-C2B7C107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432C0-FE86-46A7-92DB-F2A00CDD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C855-246E-4474-8D0B-6CDB1A78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38432-5A4E-4D02-B89C-7741E5C4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79F6E-AC61-4D5B-95B0-B2747520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11EBE-A570-4250-9339-F99896FE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314C1-D658-410C-9B86-3D530ECA4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EAEF4-5AB7-47EE-977D-D75C42BC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99F08-097E-4CE7-A838-CAD7FCEA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5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9975-8C5B-4158-89E2-00B1C437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338A7-222F-48A6-BC19-6B06F31F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C132B-08B1-46CF-8014-E39860DD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88A10-CF88-4A82-8829-340E1829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7F714-724C-41B6-B581-0534D636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FA47F-93F8-4852-A5D8-0897A08E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5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0BB8-01F6-4C74-877F-FBBF9596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77AEE-CDDB-466E-A30D-B233FBC5B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BA973-D426-42D9-BC13-7B6979BEF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93221-F11D-4FD7-80E5-A107515C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A1A1D-375E-43E2-99CC-3F25B322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85833-21C8-4DC1-A387-0B4E9DFB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D070E-5C48-4DB0-AD80-A560E5CB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5A972-97E0-4BF3-9AC5-9BB9A784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C4245-A3E9-4A58-83F7-570FD0926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894D-46ED-44B7-83FE-262CDF912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88F24-8AF8-4FB9-8BFA-5ABE88BB8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F577-1CAE-41AC-B8B3-AFFE2414C0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EF1ADF-B6CE-4C59-B7CE-619DA3AACAF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57655" y="890588"/>
            <a:ext cx="106817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13" descr="NASA insigniaCMYK">
            <a:extLst>
              <a:ext uri="{FF2B5EF4-FFF2-40B4-BE49-F238E27FC236}">
                <a16:creationId xmlns:a16="http://schemas.microsoft.com/office/drawing/2014/main" id="{E8E503B2-90DB-4741-9B54-689406915347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097" y="182560"/>
            <a:ext cx="881457" cy="70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5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8AB6-49D4-4163-84FA-D5FFDCB76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722313"/>
            <a:ext cx="9550400" cy="2387600"/>
          </a:xfrm>
        </p:spPr>
        <p:txBody>
          <a:bodyPr>
            <a:normAutofit/>
          </a:bodyPr>
          <a:lstStyle/>
          <a:p>
            <a:r>
              <a:rPr lang="en-US" dirty="0"/>
              <a:t>ANOPP2 Mission Analysis Tool (AMAT)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55D21-13D1-4E96-B71A-0A1D79E2C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838"/>
            <a:ext cx="9144000" cy="1655762"/>
          </a:xfrm>
        </p:spPr>
        <p:txBody>
          <a:bodyPr/>
          <a:lstStyle/>
          <a:p>
            <a:r>
              <a:rPr lang="en-US" dirty="0"/>
              <a:t>Leonard V. Lopes and Stephen A. Rizzi</a:t>
            </a:r>
          </a:p>
          <a:p>
            <a:r>
              <a:rPr lang="en-US" dirty="0"/>
              <a:t>NASA Langley Research Center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AED57-8275-4E77-91F2-FE5C36F5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AC4B3-6394-40AC-A3D3-DE2A98A2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A4181-ABD8-4D65-9B09-903140F3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6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C31523-4122-4376-90EE-8A11F460B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" t="24797" r="6268" b="29464"/>
          <a:stretch/>
        </p:blipFill>
        <p:spPr bwMode="auto">
          <a:xfrm>
            <a:off x="8176431" y="1644707"/>
            <a:ext cx="3922896" cy="18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355B4-1F90-4780-A3A3-41513BAB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AARON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B670B-BF02-4705-B87B-FB703BBD9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163512"/>
            <a:ext cx="9109075" cy="5052010"/>
          </a:xfrm>
        </p:spPr>
        <p:txBody>
          <a:bodyPr>
            <a:normAutofit/>
          </a:bodyPr>
          <a:lstStyle/>
          <a:p>
            <a:r>
              <a:rPr lang="en-US" sz="1800" dirty="0"/>
              <a:t>ANOPP2 Aeroacoustic </a:t>
            </a:r>
            <a:r>
              <a:rPr lang="en-US" sz="1800" dirty="0" err="1"/>
              <a:t>ROtor</a:t>
            </a:r>
            <a:r>
              <a:rPr lang="en-US" sz="1800" dirty="0"/>
              <a:t> Noise (AARON)</a:t>
            </a:r>
          </a:p>
          <a:p>
            <a:pPr lvl="1"/>
            <a:r>
              <a:rPr lang="en-US" sz="1600" dirty="0"/>
              <a:t>Comprehensive analysis using CAMRAD II for vehicle trim and lifting-line motion and forces</a:t>
            </a:r>
          </a:p>
          <a:p>
            <a:pPr lvl="1"/>
            <a:r>
              <a:rPr lang="en-US" sz="1600" dirty="0"/>
              <a:t>The ANOPP2 </a:t>
            </a:r>
            <a:r>
              <a:rPr lang="en-US" sz="1600" dirty="0" err="1"/>
              <a:t>Farassat</a:t>
            </a:r>
            <a:r>
              <a:rPr lang="en-US" sz="1600" dirty="0"/>
              <a:t> Formulation 1A Internal Functional Module (AF1AIFM) for tonal noise</a:t>
            </a:r>
          </a:p>
          <a:p>
            <a:pPr lvl="1"/>
            <a:r>
              <a:rPr lang="en-US" sz="1600" dirty="0"/>
              <a:t>The ANOPP2 Self-Noise Internal Functional Module (ASNIFM) for broadband noise</a:t>
            </a:r>
          </a:p>
          <a:p>
            <a:pPr lvl="1"/>
            <a:r>
              <a:rPr lang="en-US" sz="1600" dirty="0"/>
              <a:t>Exports ANOPP2 restart file containing single source noise hemisphere (all noise sources)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D7495-A7C2-414F-9F13-6B493303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F0F7C-FB07-4066-B38D-F80EF2DA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CE61D-BE3C-46C9-8370-FDACFC55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B6B6BD32-3F55-4851-9850-CEAE6143C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431" y="4407469"/>
            <a:ext cx="1762316" cy="1567434"/>
          </a:xfrm>
          <a:prstGeom prst="rect">
            <a:avLst/>
          </a:prstGeom>
        </p:spPr>
      </p:pic>
      <p:pic>
        <p:nvPicPr>
          <p:cNvPr id="8" name="Picture 7" descr="A picture containing aircraft&#10;&#10;Description automatically generated">
            <a:extLst>
              <a:ext uri="{FF2B5EF4-FFF2-40B4-BE49-F238E27FC236}">
                <a16:creationId xmlns:a16="http://schemas.microsoft.com/office/drawing/2014/main" id="{EE0FF8DF-79F7-4779-A990-CE56924E6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809" y="4407469"/>
            <a:ext cx="1762316" cy="15674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C37EB1-30D0-43EE-A08C-1719D2DF50DE}"/>
              </a:ext>
            </a:extLst>
          </p:cNvPr>
          <p:cNvSpPr txBox="1"/>
          <p:nvPr/>
        </p:nvSpPr>
        <p:spPr>
          <a:xfrm>
            <a:off x="8176431" y="4038137"/>
            <a:ext cx="176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Tonal Noise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63EA30-34D7-412F-81D1-8E2E5387F92B}"/>
              </a:ext>
            </a:extLst>
          </p:cNvPr>
          <p:cNvSpPr txBox="1"/>
          <p:nvPr/>
        </p:nvSpPr>
        <p:spPr>
          <a:xfrm>
            <a:off x="10032809" y="3867081"/>
            <a:ext cx="176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Broadband </a:t>
            </a:r>
            <a:br>
              <a:rPr lang="en-US" dirty="0"/>
            </a:br>
            <a:r>
              <a:rPr lang="en-US" dirty="0"/>
              <a:t>Self Noise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A0B5F2-793C-4C21-A988-76CC84A0A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4" y="2775915"/>
            <a:ext cx="7479157" cy="32631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D5A6C7-78D6-4CA0-8B38-452184772D05}"/>
              </a:ext>
            </a:extLst>
          </p:cNvPr>
          <p:cNvSpPr/>
          <p:nvPr/>
        </p:nvSpPr>
        <p:spPr>
          <a:xfrm>
            <a:off x="2660650" y="4655515"/>
            <a:ext cx="2076449" cy="1003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Optional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CFD coupled aerodynamics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9108AF-BF32-40ED-B835-6D01FEEB0C09}"/>
              </a:ext>
            </a:extLst>
          </p:cNvPr>
          <p:cNvCxnSpPr>
            <a:cxnSpLocks/>
          </p:cNvCxnSpPr>
          <p:nvPr/>
        </p:nvCxnSpPr>
        <p:spPr>
          <a:xfrm flipH="1">
            <a:off x="2305050" y="5157165"/>
            <a:ext cx="361950" cy="6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16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DA9AC-8FCB-4039-9296-6E8612FB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ARMIT, ASOFT, AMPIT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F098-4B0F-45CC-AFD4-B406E717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952"/>
            <a:ext cx="10515600" cy="5682248"/>
          </a:xfrm>
        </p:spPr>
        <p:txBody>
          <a:bodyPr>
            <a:normAutofit/>
          </a:bodyPr>
          <a:lstStyle/>
          <a:p>
            <a:r>
              <a:rPr lang="en-US" sz="2000" dirty="0"/>
              <a:t>ANOPP2 Restart Metadata Insertion Tool (ARMIT)</a:t>
            </a:r>
          </a:p>
          <a:p>
            <a:pPr lvl="1"/>
            <a:r>
              <a:rPr lang="en-US" sz="1800" dirty="0"/>
              <a:t>Metadata are additional information (other than noise) on hemisphere</a:t>
            </a:r>
          </a:p>
          <a:p>
            <a:pPr lvl="1"/>
            <a:r>
              <a:rPr lang="en-US" sz="1800" dirty="0"/>
              <a:t>Attaching metadata allows for organization and hemisphere selection</a:t>
            </a:r>
          </a:p>
          <a:p>
            <a:pPr lvl="1"/>
            <a:r>
              <a:rPr lang="en-US" sz="1800" dirty="0"/>
              <a:t>ARMIT allows for including any type of metadata to source noise hemispheres</a:t>
            </a:r>
          </a:p>
          <a:p>
            <a:r>
              <a:rPr lang="en-US" sz="2000" dirty="0"/>
              <a:t>ANOPP2 Source Observer Filtering Tool (ASOFT)</a:t>
            </a:r>
          </a:p>
          <a:p>
            <a:pPr lvl="1"/>
            <a:r>
              <a:rPr lang="en-US" sz="1800" dirty="0"/>
              <a:t>V&amp;V for source noise hemispheres is important in order to trust results</a:t>
            </a:r>
          </a:p>
          <a:p>
            <a:pPr lvl="1"/>
            <a:r>
              <a:rPr lang="en-US" sz="1800" dirty="0"/>
              <a:t>We can limit the noise hemisphere to a particular azimuth angle(s)</a:t>
            </a:r>
          </a:p>
          <a:p>
            <a:pPr lvl="1"/>
            <a:r>
              <a:rPr lang="en-US" sz="1800" dirty="0"/>
              <a:t>Examples 0° (fixed-wing mode) or -45°, 0°, 45° (helicopter mode)</a:t>
            </a:r>
          </a:p>
          <a:p>
            <a:pPr lvl="1"/>
            <a:r>
              <a:rPr lang="en-US" sz="1800" dirty="0"/>
              <a:t>ASOFT allows the study of directionality on far-field noise</a:t>
            </a:r>
          </a:p>
          <a:p>
            <a:r>
              <a:rPr lang="en-US" sz="2000" dirty="0"/>
              <a:t>ANOPP2 Message Passing Interface (MPI) Tool (AMPIT)</a:t>
            </a:r>
          </a:p>
          <a:p>
            <a:pPr lvl="1"/>
            <a:r>
              <a:rPr lang="en-US" sz="1800" dirty="0"/>
              <a:t>Source noise and propagation computations can take a long time</a:t>
            </a:r>
          </a:p>
          <a:p>
            <a:pPr lvl="1"/>
            <a:r>
              <a:rPr lang="en-US" sz="1800" dirty="0"/>
              <a:t>Leveraging computational resources reduced the time significantly</a:t>
            </a:r>
          </a:p>
          <a:p>
            <a:pPr lvl="1"/>
            <a:r>
              <a:rPr lang="en-US" sz="1800" dirty="0"/>
              <a:t>AARON and AMAT leverage AMPIT to significantly reduce computation time on the order of the number of processors available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7AB31-743D-4F39-9C4C-C1D9A372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76E05-61ED-42A6-B084-8DDB4887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BDC91-D832-4B33-A542-DA463008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ED79BC-7FF2-4E07-98A4-8573E0B5D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700" y="2669047"/>
            <a:ext cx="3748915" cy="21432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5F71DE-B38B-4DBE-BA8B-0D72AA6A24FA}"/>
              </a:ext>
            </a:extLst>
          </p:cNvPr>
          <p:cNvSpPr/>
          <p:nvPr/>
        </p:nvSpPr>
        <p:spPr>
          <a:xfrm>
            <a:off x="8158891" y="3169861"/>
            <a:ext cx="907725" cy="24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BE995D-FEF5-4AFB-9986-C71EEC099E4C}"/>
              </a:ext>
            </a:extLst>
          </p:cNvPr>
          <p:cNvSpPr/>
          <p:nvPr/>
        </p:nvSpPr>
        <p:spPr>
          <a:xfrm>
            <a:off x="10602065" y="2773241"/>
            <a:ext cx="1073150" cy="267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Not To Scale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DC6FB2-DF8A-45E1-B564-F6FEE3DA3453}"/>
              </a:ext>
            </a:extLst>
          </p:cNvPr>
          <p:cNvSpPr/>
          <p:nvPr/>
        </p:nvSpPr>
        <p:spPr>
          <a:xfrm>
            <a:off x="8078700" y="3795591"/>
            <a:ext cx="1312860" cy="72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AFCA1D-DBF0-4A7C-8AFD-67AE83873A6D}"/>
              </a:ext>
            </a:extLst>
          </p:cNvPr>
          <p:cNvSpPr/>
          <p:nvPr/>
        </p:nvSpPr>
        <p:spPr>
          <a:xfrm>
            <a:off x="10482210" y="3740651"/>
            <a:ext cx="1312860" cy="72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C3D65-A8BB-47F9-81EB-369DB79F8F9E}"/>
              </a:ext>
            </a:extLst>
          </p:cNvPr>
          <p:cNvSpPr/>
          <p:nvPr/>
        </p:nvSpPr>
        <p:spPr>
          <a:xfrm>
            <a:off x="8231100" y="3947991"/>
            <a:ext cx="1312860" cy="80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7A453E-B060-4A37-8B26-B8E546A7D6FE}"/>
              </a:ext>
            </a:extLst>
          </p:cNvPr>
          <p:cNvSpPr/>
          <p:nvPr/>
        </p:nvSpPr>
        <p:spPr>
          <a:xfrm>
            <a:off x="9231867" y="4079564"/>
            <a:ext cx="1312860" cy="72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E78CD4-E64A-4C0B-970B-762FF5FE7883}"/>
              </a:ext>
            </a:extLst>
          </p:cNvPr>
          <p:cNvSpPr/>
          <p:nvPr/>
        </p:nvSpPr>
        <p:spPr>
          <a:xfrm>
            <a:off x="10482210" y="2316663"/>
            <a:ext cx="1312860" cy="80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39845-90B8-4DAA-A4D1-222CF61F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14981-8528-4A09-98B0-F3225446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FF685-093E-4CDD-B9F2-519AA309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B71C5-2908-4B18-A9E2-A5404612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0F4F67-E382-4058-BCC5-8F887B5EBAA7}"/>
              </a:ext>
            </a:extLst>
          </p:cNvPr>
          <p:cNvSpPr txBox="1">
            <a:spLocks/>
          </p:cNvSpPr>
          <p:nvPr/>
        </p:nvSpPr>
        <p:spPr>
          <a:xfrm>
            <a:off x="565166" y="1037784"/>
            <a:ext cx="10515600" cy="5129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Single vehicle noise predictions feed into community noise impact assessment</a:t>
            </a:r>
          </a:p>
          <a:p>
            <a:pPr lvl="1"/>
            <a:r>
              <a:rPr lang="en-US" sz="1600" dirty="0"/>
              <a:t>Source noise hemispheres of various vehicles under various flight conditions are fed into design tool</a:t>
            </a:r>
          </a:p>
          <a:p>
            <a:pPr lvl="1"/>
            <a:r>
              <a:rPr lang="en-US" sz="1600" dirty="0"/>
              <a:t>Environment impact (AEDT) simulates many different flight paths and accumulates to assess noise over large area</a:t>
            </a:r>
          </a:p>
          <a:p>
            <a:pPr lvl="1"/>
            <a:r>
              <a:rPr lang="en-US" sz="1600" dirty="0"/>
              <a:t>Noise from entire airport is simulated and community impact assessed</a:t>
            </a:r>
          </a:p>
          <a:p>
            <a:r>
              <a:rPr lang="en-US" sz="2000" dirty="0"/>
              <a:t>ANOPP2’s Mission Analysis Tool (AMAT) </a:t>
            </a:r>
          </a:p>
          <a:p>
            <a:pPr lvl="1"/>
            <a:r>
              <a:rPr lang="en-US" sz="1600" dirty="0"/>
              <a:t>Command line tool that wraps the ANOPP2 Straight Ray Propagation Internal Functional Module (ASRPIFM)</a:t>
            </a:r>
          </a:p>
          <a:p>
            <a:pPr lvl="1"/>
            <a:r>
              <a:rPr lang="en-US" sz="1600" dirty="0"/>
              <a:t>Takes a source noise hemisphere and flies under various flight conditions</a:t>
            </a:r>
          </a:p>
          <a:p>
            <a:pPr lvl="1"/>
            <a:r>
              <a:rPr lang="en-US" sz="1600" dirty="0"/>
              <a:t>Doppler shift, spherical spreading, atmospheric absorption, ground effects</a:t>
            </a:r>
          </a:p>
          <a:p>
            <a:pPr lvl="1"/>
            <a:r>
              <a:rPr lang="en-US" sz="1600" dirty="0"/>
              <a:t>Records data required by AEDT for community impact 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6F154-27CA-4CD9-A34D-F82748E1EAF6}"/>
              </a:ext>
            </a:extLst>
          </p:cNvPr>
          <p:cNvSpPr txBox="1"/>
          <p:nvPr/>
        </p:nvSpPr>
        <p:spPr>
          <a:xfrm>
            <a:off x="3050585" y="4952547"/>
            <a:ext cx="1132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 Noise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11F027-C8D2-4868-90FB-F29756CC930A}"/>
              </a:ext>
            </a:extLst>
          </p:cNvPr>
          <p:cNvGrpSpPr/>
          <p:nvPr/>
        </p:nvGrpSpPr>
        <p:grpSpPr>
          <a:xfrm>
            <a:off x="2780115" y="5238696"/>
            <a:ext cx="1700296" cy="1380216"/>
            <a:chOff x="5756025" y="1675912"/>
            <a:chExt cx="2707419" cy="219774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B2178F2-36D3-4D3C-8B49-AFE66242DE29}"/>
                </a:ext>
              </a:extLst>
            </p:cNvPr>
            <p:cNvGrpSpPr/>
            <p:nvPr/>
          </p:nvGrpSpPr>
          <p:grpSpPr>
            <a:xfrm>
              <a:off x="5756025" y="1675912"/>
              <a:ext cx="2588510" cy="2197747"/>
              <a:chOff x="5715385" y="1513352"/>
              <a:chExt cx="2588510" cy="219774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67831F0-4152-4D95-870C-FC1F28F17D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3" t="8148" r="20112" b="8029"/>
              <a:stretch/>
            </p:blipFill>
            <p:spPr>
              <a:xfrm>
                <a:off x="6208138" y="1608942"/>
                <a:ext cx="2095757" cy="210215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90F1581-C5EF-4E69-9F4F-3C8849469A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159" t="39187" r="11460" b="11691"/>
              <a:stretch/>
            </p:blipFill>
            <p:spPr>
              <a:xfrm>
                <a:off x="6003725" y="1728395"/>
                <a:ext cx="186834" cy="1863249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3A05C1-AB4D-46F0-9221-2C7AC5E75314}"/>
                  </a:ext>
                </a:extLst>
              </p:cNvPr>
              <p:cNvSpPr txBox="1"/>
              <p:nvPr/>
            </p:nvSpPr>
            <p:spPr>
              <a:xfrm>
                <a:off x="5715385" y="1513352"/>
                <a:ext cx="908741" cy="2572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SPL [dB]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71504A-6CFC-4550-A573-AD1EF4CED9C4}"/>
                </a:ext>
              </a:extLst>
            </p:cNvPr>
            <p:cNvSpPr/>
            <p:nvPr/>
          </p:nvSpPr>
          <p:spPr>
            <a:xfrm>
              <a:off x="8231434" y="1738363"/>
              <a:ext cx="232010" cy="262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1EA1B3A-D8DF-4F3A-BD4B-D38805617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9" t="7168" r="1916" b="9265"/>
          <a:stretch/>
        </p:blipFill>
        <p:spPr>
          <a:xfrm>
            <a:off x="5102618" y="4871505"/>
            <a:ext cx="3686366" cy="17620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215FFC-9C8C-439C-A2F1-6E9C5525007D}"/>
              </a:ext>
            </a:extLst>
          </p:cNvPr>
          <p:cNvSpPr txBox="1"/>
          <p:nvPr/>
        </p:nvSpPr>
        <p:spPr>
          <a:xfrm>
            <a:off x="5834164" y="5053841"/>
            <a:ext cx="2501134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Integrated Acoustic Metric Data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40FFC5-D2F0-420B-B670-8ADE99075E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4655" r="4972" b="4839"/>
          <a:stretch/>
        </p:blipFill>
        <p:spPr>
          <a:xfrm>
            <a:off x="8885284" y="4202608"/>
            <a:ext cx="3063655" cy="23953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6616DA-81F2-4D9C-A7D7-BD940BBF217B}"/>
              </a:ext>
            </a:extLst>
          </p:cNvPr>
          <p:cNvSpPr txBox="1"/>
          <p:nvPr/>
        </p:nvSpPr>
        <p:spPr>
          <a:xfrm>
            <a:off x="9093308" y="3895661"/>
            <a:ext cx="2558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AEDT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1F6277-12D6-4A5C-B979-265840D12D57}"/>
              </a:ext>
            </a:extLst>
          </p:cNvPr>
          <p:cNvCxnSpPr/>
          <p:nvPr/>
        </p:nvCxnSpPr>
        <p:spPr bwMode="auto">
          <a:xfrm>
            <a:off x="4393813" y="4702654"/>
            <a:ext cx="3063656" cy="89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67">
            <a:extLst>
              <a:ext uri="{FF2B5EF4-FFF2-40B4-BE49-F238E27FC236}">
                <a16:creationId xmlns:a16="http://schemas.microsoft.com/office/drawing/2014/main" id="{8F324E87-3FA9-4B79-A53D-738235AADB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34" y="4621982"/>
            <a:ext cx="69263" cy="7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E9E3B7F-54CB-4403-B3DA-5EFB802B557C}"/>
              </a:ext>
            </a:extLst>
          </p:cNvPr>
          <p:cNvSpPr/>
          <p:nvPr/>
        </p:nvSpPr>
        <p:spPr bwMode="auto">
          <a:xfrm>
            <a:off x="4393813" y="4707971"/>
            <a:ext cx="3063656" cy="10482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DF37ED5-CA9D-49D2-8566-4A44292A512B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 flipH="1">
            <a:off x="4716332" y="4118604"/>
            <a:ext cx="2504848" cy="440458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88CF14-C8EE-4F03-A19D-3595C280D8B6}"/>
              </a:ext>
            </a:extLst>
          </p:cNvPr>
          <p:cNvGrpSpPr/>
          <p:nvPr/>
        </p:nvGrpSpPr>
        <p:grpSpPr>
          <a:xfrm>
            <a:off x="4609981" y="4449778"/>
            <a:ext cx="212701" cy="226998"/>
            <a:chOff x="10320545" y="3286644"/>
            <a:chExt cx="1033254" cy="1033871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9FC59398-11DB-44F2-AE9A-369388B643A5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8DFA6E05-B587-4562-BE32-2CD8E374F321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8767F747-9374-46B5-B91A-0B29236BFA55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E7A2B8B3-AB4F-409B-9871-9385DE999BA1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613ECEC3-229F-41AC-8FE9-9A95E4BBB680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208F9311-C5C2-4B84-8011-793D8A12EA1A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5C444F4B-D673-48D9-A41E-D933BF58EDDD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611C1886-D135-4840-AF67-DB616D0656C4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A41C2BE9-20BC-4771-859D-C3E82128BB78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2CB1AC-E42E-4FAF-BF17-E6A1FB694E66}"/>
              </a:ext>
            </a:extLst>
          </p:cNvPr>
          <p:cNvGrpSpPr/>
          <p:nvPr/>
        </p:nvGrpSpPr>
        <p:grpSpPr>
          <a:xfrm>
            <a:off x="5851149" y="4228121"/>
            <a:ext cx="212701" cy="226998"/>
            <a:chOff x="10320545" y="3286644"/>
            <a:chExt cx="1033254" cy="1033872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581D9AD2-0D8A-4619-A98E-FC0EC8F68C3C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75A2F536-CAE2-4B4B-A370-68F0D9EAD9B9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487B0E04-8CCF-4248-9A35-4DDA65AE3830}"/>
                </a:ext>
              </a:extLst>
            </p:cNvPr>
            <p:cNvSpPr/>
            <p:nvPr/>
          </p:nvSpPr>
          <p:spPr>
            <a:xfrm>
              <a:off x="10436374" y="3290269"/>
              <a:ext cx="801601" cy="1022048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B60D4D38-A850-46BF-9EDB-6F15595F56B3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6B80FCAE-062A-4EBB-B261-27A5F6E10104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E8CA98C1-7B5A-4F5A-93C2-09196FA8CED5}"/>
                </a:ext>
              </a:extLst>
            </p:cNvPr>
            <p:cNvSpPr/>
            <p:nvPr/>
          </p:nvSpPr>
          <p:spPr>
            <a:xfrm>
              <a:off x="10790642" y="3298468"/>
              <a:ext cx="93051" cy="1022048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C0F4C423-6792-45FC-8BAC-77761002596C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E4E8E20F-B845-40A7-BFDD-024EC2D5CD50}"/>
                </a:ext>
              </a:extLst>
            </p:cNvPr>
            <p:cNvSpPr/>
            <p:nvPr/>
          </p:nvSpPr>
          <p:spPr>
            <a:xfrm>
              <a:off x="10320550" y="3449915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9699C801-0826-4E6B-A1BB-20C120856229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57E38F0-B0D3-4DB0-B349-705BF792C8E4}"/>
              </a:ext>
            </a:extLst>
          </p:cNvPr>
          <p:cNvGrpSpPr/>
          <p:nvPr/>
        </p:nvGrpSpPr>
        <p:grpSpPr>
          <a:xfrm>
            <a:off x="7232973" y="3990097"/>
            <a:ext cx="212701" cy="226998"/>
            <a:chOff x="10320545" y="3286644"/>
            <a:chExt cx="1033254" cy="1033871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A3C86AF1-D2A7-49AF-A4EE-EF8942D7EBD3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CFABDABD-C4A5-482A-9A78-1ED2F03D5D2F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6019EFE8-1D4F-4AA0-9C65-187EE4779534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55763721-3642-4464-84E5-3DDEA9AF3720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F3D04259-54B2-46E4-8FF9-E36D5678829D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572C2FDC-6BC8-47B3-B2B4-DAD825AECE6E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79340080-4F21-478E-A392-CB5F6847D5F6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084EA957-86F9-43E1-9FB6-F73AC021C617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60FDA86B-F666-476D-833F-CCA6A9637CAE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EF230541-79A6-443F-B94E-64B885227EE5}"/>
              </a:ext>
            </a:extLst>
          </p:cNvPr>
          <p:cNvSpPr/>
          <p:nvPr/>
        </p:nvSpPr>
        <p:spPr>
          <a:xfrm>
            <a:off x="5941605" y="4328843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8225EEF-1B77-4D92-85A5-D6B0821C64E8}"/>
              </a:ext>
            </a:extLst>
          </p:cNvPr>
          <p:cNvSpPr/>
          <p:nvPr/>
        </p:nvSpPr>
        <p:spPr>
          <a:xfrm>
            <a:off x="7325791" y="4092468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76A16E1-AC4C-4349-B206-C86390357D65}"/>
              </a:ext>
            </a:extLst>
          </p:cNvPr>
          <p:cNvSpPr/>
          <p:nvPr/>
        </p:nvSpPr>
        <p:spPr>
          <a:xfrm>
            <a:off x="4704562" y="4556022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38D6575-3DE8-49F9-B89F-DAAC8E79109E}"/>
              </a:ext>
            </a:extLst>
          </p:cNvPr>
          <p:cNvCxnSpPr>
            <a:cxnSpLocks/>
            <a:stCxn id="55" idx="5"/>
          </p:cNvCxnSpPr>
          <p:nvPr/>
        </p:nvCxnSpPr>
        <p:spPr>
          <a:xfrm>
            <a:off x="5967939" y="4343444"/>
            <a:ext cx="927749" cy="300080"/>
          </a:xfrm>
          <a:prstGeom prst="straightConnector1">
            <a:avLst/>
          </a:prstGeom>
          <a:ln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C8A1D9F-6F00-4C4B-9297-46F6D6B50A19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5957499" y="4337406"/>
            <a:ext cx="822245" cy="37056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1DD970B-D82A-4523-90B3-8E065D934E6E}"/>
              </a:ext>
            </a:extLst>
          </p:cNvPr>
          <p:cNvCxnSpPr>
            <a:cxnSpLocks/>
          </p:cNvCxnSpPr>
          <p:nvPr/>
        </p:nvCxnSpPr>
        <p:spPr>
          <a:xfrm flipV="1">
            <a:off x="6779744" y="4643524"/>
            <a:ext cx="115944" cy="63583"/>
          </a:xfrm>
          <a:prstGeom prst="straightConnector1">
            <a:avLst/>
          </a:prstGeom>
          <a:ln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3763320-7452-452B-A787-49D579F5B0C9}"/>
              </a:ext>
            </a:extLst>
          </p:cNvPr>
          <p:cNvSpPr txBox="1"/>
          <p:nvPr/>
        </p:nvSpPr>
        <p:spPr>
          <a:xfrm>
            <a:off x="4330189" y="3926069"/>
            <a:ext cx="621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AMAT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AFD2CCE-A506-4E58-8902-5BD3E8EDA940}"/>
              </a:ext>
            </a:extLst>
          </p:cNvPr>
          <p:cNvGrpSpPr/>
          <p:nvPr/>
        </p:nvGrpSpPr>
        <p:grpSpPr>
          <a:xfrm>
            <a:off x="255231" y="4302134"/>
            <a:ext cx="2262707" cy="1876338"/>
            <a:chOff x="2838503" y="3429000"/>
            <a:chExt cx="2321584" cy="264994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ABADEA-E331-481B-959E-DA901B1AB71C}"/>
                </a:ext>
              </a:extLst>
            </p:cNvPr>
            <p:cNvSpPr/>
            <p:nvPr/>
          </p:nvSpPr>
          <p:spPr bwMode="auto">
            <a:xfrm>
              <a:off x="2838503" y="3429000"/>
              <a:ext cx="2321584" cy="26499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Times New Roman"/>
                </a:rPr>
                <a:t>Source Noise Prediction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68E20E-1AE6-43C9-AECF-36875A8D6E0C}"/>
                </a:ext>
              </a:extLst>
            </p:cNvPr>
            <p:cNvSpPr/>
            <p:nvPr/>
          </p:nvSpPr>
          <p:spPr bwMode="auto">
            <a:xfrm>
              <a:off x="2885167" y="4527694"/>
              <a:ext cx="2231517" cy="6443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Times New Roman"/>
                </a:rPr>
                <a:t>OVERFLOW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DE2020A-6A0D-452A-B19F-25393617C230}"/>
                </a:ext>
              </a:extLst>
            </p:cNvPr>
            <p:cNvSpPr/>
            <p:nvPr/>
          </p:nvSpPr>
          <p:spPr bwMode="auto">
            <a:xfrm>
              <a:off x="2894907" y="5254130"/>
              <a:ext cx="2231517" cy="6452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Times New Roman"/>
                </a:rPr>
                <a:t>ANOPP2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B00E21C-FF75-474F-8CCD-8EDEE813C5B2}"/>
                </a:ext>
              </a:extLst>
            </p:cNvPr>
            <p:cNvSpPr/>
            <p:nvPr/>
          </p:nvSpPr>
          <p:spPr bwMode="auto">
            <a:xfrm>
              <a:off x="2885167" y="3766789"/>
              <a:ext cx="2231517" cy="6443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Times New Roman"/>
                </a:rPr>
                <a:t>CAMRAD II</a:t>
              </a:r>
            </a:p>
          </p:txBody>
        </p:sp>
      </p:grpSp>
      <p:sp>
        <p:nvSpPr>
          <p:cNvPr id="67" name="Right Arrow 11">
            <a:extLst>
              <a:ext uri="{FF2B5EF4-FFF2-40B4-BE49-F238E27FC236}">
                <a16:creationId xmlns:a16="http://schemas.microsoft.com/office/drawing/2014/main" id="{52C6F282-E360-4450-A406-1E0297A49CFC}"/>
              </a:ext>
            </a:extLst>
          </p:cNvPr>
          <p:cNvSpPr/>
          <p:nvPr/>
        </p:nvSpPr>
        <p:spPr>
          <a:xfrm>
            <a:off x="2288073" y="5691015"/>
            <a:ext cx="1124924" cy="321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9877876-0A5F-4232-81E2-CAEDF70AA29F}"/>
              </a:ext>
            </a:extLst>
          </p:cNvPr>
          <p:cNvSpPr/>
          <p:nvPr/>
        </p:nvSpPr>
        <p:spPr>
          <a:xfrm>
            <a:off x="4334706" y="3939898"/>
            <a:ext cx="3185233" cy="94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ight Arrow 11">
            <a:extLst>
              <a:ext uri="{FF2B5EF4-FFF2-40B4-BE49-F238E27FC236}">
                <a16:creationId xmlns:a16="http://schemas.microsoft.com/office/drawing/2014/main" id="{92D6B16B-1063-4368-AB92-AC5ACFC46021}"/>
              </a:ext>
            </a:extLst>
          </p:cNvPr>
          <p:cNvSpPr/>
          <p:nvPr/>
        </p:nvSpPr>
        <p:spPr>
          <a:xfrm rot="18449454">
            <a:off x="3873531" y="5002039"/>
            <a:ext cx="1307360" cy="321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11">
            <a:extLst>
              <a:ext uri="{FF2B5EF4-FFF2-40B4-BE49-F238E27FC236}">
                <a16:creationId xmlns:a16="http://schemas.microsoft.com/office/drawing/2014/main" id="{A2F138B1-BDED-416B-AE60-4F34F87D32C1}"/>
              </a:ext>
            </a:extLst>
          </p:cNvPr>
          <p:cNvSpPr/>
          <p:nvPr/>
        </p:nvSpPr>
        <p:spPr>
          <a:xfrm rot="2655448">
            <a:off x="5085759" y="4861945"/>
            <a:ext cx="875367" cy="321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D5981ED-9F4E-455B-A342-65AA89647EB3}"/>
              </a:ext>
            </a:extLst>
          </p:cNvPr>
          <p:cNvSpPr/>
          <p:nvPr/>
        </p:nvSpPr>
        <p:spPr>
          <a:xfrm>
            <a:off x="8837074" y="3961704"/>
            <a:ext cx="3185233" cy="2699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ight Arrow 11">
            <a:extLst>
              <a:ext uri="{FF2B5EF4-FFF2-40B4-BE49-F238E27FC236}">
                <a16:creationId xmlns:a16="http://schemas.microsoft.com/office/drawing/2014/main" id="{5261191D-09F5-49DD-9B82-7F2F54DFDF1E}"/>
              </a:ext>
            </a:extLst>
          </p:cNvPr>
          <p:cNvSpPr/>
          <p:nvPr/>
        </p:nvSpPr>
        <p:spPr>
          <a:xfrm>
            <a:off x="8190626" y="5706251"/>
            <a:ext cx="1124924" cy="321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5" grpId="0" animBg="1"/>
      <p:bldP spid="56" grpId="0" animBg="1"/>
      <p:bldP spid="57" grpId="0" animBg="1"/>
      <p:bldP spid="61" grpId="0"/>
      <p:bldP spid="68" grpId="0" animBg="1"/>
      <p:bldP spid="69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8522-F1FA-4997-BD8C-E43F03B3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F07C-79FE-476F-A022-AA0BD1D65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UAM Noise-Power-Distance Prediction Process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Prediction of single source noise hemisphere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Collecting source noise hemispheres to define flight event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Modification of hemispheres for V&amp;V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Propagation of noise to ground and metric calculation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ANOPP2 Toolchain: AARON, ARMIT, ASOFT, AMPIT, AMAT</a:t>
            </a:r>
          </a:p>
          <a:p>
            <a:r>
              <a:rPr lang="en-US" dirty="0"/>
              <a:t>AMAT Examples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Calculation of NPD during level flyover (Mode 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Calculation of OASPL (dBA) during approach (Mode 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Calculation of 1/3</a:t>
            </a:r>
            <a:r>
              <a:rPr lang="en-US" baseline="30000" dirty="0"/>
              <a:t>rd</a:t>
            </a:r>
            <a:r>
              <a:rPr lang="en-US" dirty="0"/>
              <a:t> Octave SPL along line (Mode L)</a:t>
            </a:r>
          </a:p>
          <a:p>
            <a:r>
              <a:rPr lang="en-US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033F6-C5A9-48A9-A85A-B190A2D2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5BE7F-1F97-4A12-8894-96410E29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32BF9-05AA-4D61-A8DD-FD8C50BA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1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08B8-5F7C-463C-A635-0EFC588B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Namelist</a:t>
            </a:r>
            <a:r>
              <a:rPr lang="en-US" dirty="0"/>
              <a:t> Input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58BF-957F-4BAC-85A9-0A3D6CF0A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4954"/>
            <a:ext cx="9599946" cy="85819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AMAT input file includes 2 parts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Single </a:t>
            </a:r>
            <a:r>
              <a:rPr lang="en-US" sz="1800" dirty="0" err="1"/>
              <a:t>namelist</a:t>
            </a:r>
            <a:r>
              <a:rPr lang="en-US" sz="1800" dirty="0"/>
              <a:t>: short list of settings/options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Flight path and source specifications: source selection, mode, velocity, source hemisphere files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127F-85BE-48EB-A65F-3887FF7D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B6983-0131-477B-8D62-B858A5D5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C9D88-3A19-436C-94B0-735C19EB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76FB0B-E33D-4515-8E10-E49139FDDD3F}"/>
              </a:ext>
            </a:extLst>
          </p:cNvPr>
          <p:cNvSpPr/>
          <p:nvPr/>
        </p:nvSpPr>
        <p:spPr>
          <a:xfrm>
            <a:off x="1203158" y="2770702"/>
            <a:ext cx="3939483" cy="2853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&amp;</a:t>
            </a:r>
            <a:r>
              <a:rPr lang="en-US" dirty="0" err="1"/>
              <a:t>AmatConfiguration</a:t>
            </a:r>
            <a:endParaRPr lang="en-US" dirty="0"/>
          </a:p>
          <a:p>
            <a:pPr marL="288925" indent="-288925"/>
            <a:r>
              <a:rPr lang="en-US" dirty="0"/>
              <a:t>	Absorption flag (on/off, model)</a:t>
            </a:r>
          </a:p>
          <a:p>
            <a:pPr marL="288925" indent="-288925"/>
            <a:r>
              <a:rPr lang="en-US" dirty="0"/>
              <a:t>	Ground settings (on/off, model)</a:t>
            </a:r>
          </a:p>
          <a:p>
            <a:pPr marL="288925" indent="-288925"/>
            <a:r>
              <a:rPr lang="en-US" dirty="0"/>
              <a:t>	Flight path and simulation settings</a:t>
            </a:r>
          </a:p>
          <a:p>
            <a:pPr marL="288925" indent="-288925"/>
            <a:r>
              <a:rPr lang="en-US" dirty="0"/>
              <a:t>	Metadata settings</a:t>
            </a:r>
          </a:p>
          <a:p>
            <a:pPr marL="288925" indent="-288925"/>
            <a:r>
              <a:rPr lang="en-US" dirty="0"/>
              <a:t>	Frequency filter settings</a:t>
            </a:r>
          </a:p>
          <a:p>
            <a:r>
              <a:rPr lang="en-US" dirty="0"/>
              <a:t>/</a:t>
            </a:r>
          </a:p>
          <a:p>
            <a:r>
              <a:rPr lang="en-US" dirty="0"/>
              <a:t>Noise source selection (F1A only, etc.)</a:t>
            </a:r>
          </a:p>
          <a:p>
            <a:r>
              <a:rPr lang="en-US" dirty="0"/>
              <a:t>Mode</a:t>
            </a:r>
          </a:p>
          <a:p>
            <a:r>
              <a:rPr lang="en-US" dirty="0"/>
              <a:t>Velocity and source hemisphere file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58C9A-870C-4AD5-9A2D-7BBE4AE8301E}"/>
              </a:ext>
            </a:extLst>
          </p:cNvPr>
          <p:cNvSpPr txBox="1"/>
          <p:nvPr/>
        </p:nvSpPr>
        <p:spPr>
          <a:xfrm>
            <a:off x="5713281" y="1951672"/>
            <a:ext cx="25004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lossless (no absorption)  </a:t>
            </a:r>
          </a:p>
          <a:p>
            <a:r>
              <a:rPr lang="en-US" dirty="0"/>
              <a:t>SAE ARP 866a</a:t>
            </a:r>
          </a:p>
          <a:p>
            <a:r>
              <a:rPr lang="en-US" dirty="0"/>
              <a:t>ANSI S1 26 1978</a:t>
            </a:r>
          </a:p>
          <a:p>
            <a:r>
              <a:rPr lang="en-US" dirty="0"/>
              <a:t>ANSI S1 26 2014</a:t>
            </a:r>
          </a:p>
          <a:p>
            <a:r>
              <a:rPr lang="en-US" dirty="0"/>
              <a:t>ICAO6 1978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5FC0A6-5C40-42BD-B009-3DBE9BB08909}"/>
              </a:ext>
            </a:extLst>
          </p:cNvPr>
          <p:cNvCxnSpPr>
            <a:cxnSpLocks/>
          </p:cNvCxnSpPr>
          <p:nvPr/>
        </p:nvCxnSpPr>
        <p:spPr>
          <a:xfrm flipV="1">
            <a:off x="4516998" y="2330690"/>
            <a:ext cx="1196283" cy="935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32003D-4C31-427C-94B8-4D87B7F6CE31}"/>
              </a:ext>
            </a:extLst>
          </p:cNvPr>
          <p:cNvSpPr txBox="1"/>
          <p:nvPr/>
        </p:nvSpPr>
        <p:spPr>
          <a:xfrm>
            <a:off x="7936233" y="3191863"/>
            <a:ext cx="2226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Hard/Soft/No Ground</a:t>
            </a:r>
          </a:p>
          <a:p>
            <a:r>
              <a:rPr lang="en-US" dirty="0"/>
              <a:t>Flow Resistance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C4A873-2DD3-40B1-B554-356B135155C2}"/>
              </a:ext>
            </a:extLst>
          </p:cNvPr>
          <p:cNvCxnSpPr>
            <a:cxnSpLocks/>
          </p:cNvCxnSpPr>
          <p:nvPr/>
        </p:nvCxnSpPr>
        <p:spPr>
          <a:xfrm flipV="1">
            <a:off x="4582313" y="3501246"/>
            <a:ext cx="3353920" cy="27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EB0A4D0-3D11-45D4-A114-CE68455135B2}"/>
              </a:ext>
            </a:extLst>
          </p:cNvPr>
          <p:cNvSpPr txBox="1"/>
          <p:nvPr/>
        </p:nvSpPr>
        <p:spPr>
          <a:xfrm>
            <a:off x="8008523" y="4022360"/>
            <a:ext cx="236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Duration of flight event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9E3A63-44F0-47AD-9D44-199C0E905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878" y="4336271"/>
            <a:ext cx="3516002" cy="215660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E0CB62-026C-4DF7-8C33-434C3FDC7C4F}"/>
              </a:ext>
            </a:extLst>
          </p:cNvPr>
          <p:cNvCxnSpPr>
            <a:cxnSpLocks/>
          </p:cNvCxnSpPr>
          <p:nvPr/>
        </p:nvCxnSpPr>
        <p:spPr>
          <a:xfrm>
            <a:off x="4862477" y="3818946"/>
            <a:ext cx="2328970" cy="13503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Chart&#10;&#10;Description automatically generated">
            <a:extLst>
              <a:ext uri="{FF2B5EF4-FFF2-40B4-BE49-F238E27FC236}">
                <a16:creationId xmlns:a16="http://schemas.microsoft.com/office/drawing/2014/main" id="{E1046A72-0B91-4325-8330-CECA1A685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058" y="2393139"/>
            <a:ext cx="1762316" cy="1567434"/>
          </a:xfrm>
          <a:prstGeom prst="rect">
            <a:avLst/>
          </a:prstGeom>
        </p:spPr>
      </p:pic>
      <p:pic>
        <p:nvPicPr>
          <p:cNvPr id="25" name="Picture 2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CE6C64D5-10C2-47E3-89A8-D1A4F63E8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436" y="2393139"/>
            <a:ext cx="1762316" cy="15674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C7891F9-1F08-4C9C-83F6-F4C4F0F9C541}"/>
              </a:ext>
            </a:extLst>
          </p:cNvPr>
          <p:cNvSpPr txBox="1"/>
          <p:nvPr/>
        </p:nvSpPr>
        <p:spPr>
          <a:xfrm>
            <a:off x="7236058" y="2023807"/>
            <a:ext cx="176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Tonal Noise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4BD56D-30BD-43E2-A29A-CF6E641254E2}"/>
              </a:ext>
            </a:extLst>
          </p:cNvPr>
          <p:cNvSpPr txBox="1"/>
          <p:nvPr/>
        </p:nvSpPr>
        <p:spPr>
          <a:xfrm>
            <a:off x="9092436" y="1852751"/>
            <a:ext cx="176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Broadband </a:t>
            </a:r>
            <a:br>
              <a:rPr lang="en-US" dirty="0"/>
            </a:br>
            <a:r>
              <a:rPr lang="en-US" dirty="0"/>
              <a:t>Self Noise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E176A7E-E4AE-4716-BEA3-BFB9CEF4F403}"/>
              </a:ext>
            </a:extLst>
          </p:cNvPr>
          <p:cNvCxnSpPr>
            <a:cxnSpLocks/>
          </p:cNvCxnSpPr>
          <p:nvPr/>
        </p:nvCxnSpPr>
        <p:spPr>
          <a:xfrm flipV="1">
            <a:off x="4862476" y="3383658"/>
            <a:ext cx="2478523" cy="14766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30D6F25A-D085-4D1D-ACCF-F52043017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3805" y="2645487"/>
            <a:ext cx="914400" cy="914400"/>
          </a:xfrm>
          <a:prstGeom prst="rect">
            <a:avLst/>
          </a:prstGeom>
        </p:spPr>
      </p:pic>
      <p:pic>
        <p:nvPicPr>
          <p:cNvPr id="34" name="Graphic 33" descr="Close with solid fill">
            <a:extLst>
              <a:ext uri="{FF2B5EF4-FFF2-40B4-BE49-F238E27FC236}">
                <a16:creationId xmlns:a16="http://schemas.microsoft.com/office/drawing/2014/main" id="{BFC81C17-79E7-4C07-AE7F-3A4D2CED58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5000" y="2716500"/>
            <a:ext cx="914400" cy="914400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6CCA7916-CD13-44B1-9920-D1B3473E2095}"/>
              </a:ext>
            </a:extLst>
          </p:cNvPr>
          <p:cNvSpPr/>
          <p:nvPr/>
        </p:nvSpPr>
        <p:spPr>
          <a:xfrm>
            <a:off x="8866530" y="4151170"/>
            <a:ext cx="3185233" cy="94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83A6865-5E91-49B9-9336-08695BF9CB93}"/>
              </a:ext>
            </a:extLst>
          </p:cNvPr>
          <p:cNvCxnSpPr>
            <a:cxnSpLocks/>
          </p:cNvCxnSpPr>
          <p:nvPr/>
        </p:nvCxnSpPr>
        <p:spPr bwMode="auto">
          <a:xfrm>
            <a:off x="8925637" y="4913926"/>
            <a:ext cx="3063656" cy="89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DEBE242F-0ECC-4BF8-86D3-E343A84BF8BE}"/>
              </a:ext>
            </a:extLst>
          </p:cNvPr>
          <p:cNvSpPr/>
          <p:nvPr/>
        </p:nvSpPr>
        <p:spPr bwMode="auto">
          <a:xfrm>
            <a:off x="8925637" y="4919243"/>
            <a:ext cx="3063656" cy="10482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EFB5AB77-673C-4704-8928-AD34B5BD603E}"/>
              </a:ext>
            </a:extLst>
          </p:cNvPr>
          <p:cNvCxnSpPr>
            <a:cxnSpLocks/>
            <a:endCxn id="163" idx="1"/>
          </p:cNvCxnSpPr>
          <p:nvPr/>
        </p:nvCxnSpPr>
        <p:spPr bwMode="auto">
          <a:xfrm flipH="1" flipV="1">
            <a:off x="9242791" y="4325797"/>
            <a:ext cx="2545847" cy="471696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3879334-06B0-4939-9F3D-946B89B24CFD}"/>
              </a:ext>
            </a:extLst>
          </p:cNvPr>
          <p:cNvGrpSpPr/>
          <p:nvPr/>
        </p:nvGrpSpPr>
        <p:grpSpPr>
          <a:xfrm>
            <a:off x="9136440" y="4216513"/>
            <a:ext cx="212701" cy="226998"/>
            <a:chOff x="10320545" y="3286644"/>
            <a:chExt cx="1033254" cy="1033871"/>
          </a:xfrm>
        </p:grpSpPr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B8D93876-D9E0-4906-9B52-389948E8AE70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Arc 162">
              <a:extLst>
                <a:ext uri="{FF2B5EF4-FFF2-40B4-BE49-F238E27FC236}">
                  <a16:creationId xmlns:a16="http://schemas.microsoft.com/office/drawing/2014/main" id="{74847B7D-E137-4A30-A684-5337E4A59C12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Arc 163">
              <a:extLst>
                <a:ext uri="{FF2B5EF4-FFF2-40B4-BE49-F238E27FC236}">
                  <a16:creationId xmlns:a16="http://schemas.microsoft.com/office/drawing/2014/main" id="{8D75BD3F-9729-4730-BE18-5D8168CC44EB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Arc 164">
              <a:extLst>
                <a:ext uri="{FF2B5EF4-FFF2-40B4-BE49-F238E27FC236}">
                  <a16:creationId xmlns:a16="http://schemas.microsoft.com/office/drawing/2014/main" id="{127E9AA0-E84C-4160-B6DD-493B39CF880F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Arc 165">
              <a:extLst>
                <a:ext uri="{FF2B5EF4-FFF2-40B4-BE49-F238E27FC236}">
                  <a16:creationId xmlns:a16="http://schemas.microsoft.com/office/drawing/2014/main" id="{308598E5-1FE5-442B-B1FC-4F143F30BF35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Arc 166">
              <a:extLst>
                <a:ext uri="{FF2B5EF4-FFF2-40B4-BE49-F238E27FC236}">
                  <a16:creationId xmlns:a16="http://schemas.microsoft.com/office/drawing/2014/main" id="{8968F2EA-EE81-4589-9F73-E593FD6CFD15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Arc 167">
              <a:extLst>
                <a:ext uri="{FF2B5EF4-FFF2-40B4-BE49-F238E27FC236}">
                  <a16:creationId xmlns:a16="http://schemas.microsoft.com/office/drawing/2014/main" id="{3CA3009E-1E7B-49E0-8375-0A10C9EA428F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Arc 168">
              <a:extLst>
                <a:ext uri="{FF2B5EF4-FFF2-40B4-BE49-F238E27FC236}">
                  <a16:creationId xmlns:a16="http://schemas.microsoft.com/office/drawing/2014/main" id="{05D89D60-6F5B-44FD-8371-BB5C1C1ED26E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c 169">
              <a:extLst>
                <a:ext uri="{FF2B5EF4-FFF2-40B4-BE49-F238E27FC236}">
                  <a16:creationId xmlns:a16="http://schemas.microsoft.com/office/drawing/2014/main" id="{C625D5BB-44CE-4045-BFA4-9F0560806408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125C9AF-08BD-4D77-ACDD-882EB1C8F175}"/>
              </a:ext>
            </a:extLst>
          </p:cNvPr>
          <p:cNvGrpSpPr/>
          <p:nvPr/>
        </p:nvGrpSpPr>
        <p:grpSpPr>
          <a:xfrm>
            <a:off x="11761110" y="4687088"/>
            <a:ext cx="212701" cy="226998"/>
            <a:chOff x="10320545" y="3286644"/>
            <a:chExt cx="1033254" cy="1033871"/>
          </a:xfrm>
        </p:grpSpPr>
        <p:sp>
          <p:nvSpPr>
            <p:cNvPr id="172" name="Arc 171">
              <a:extLst>
                <a:ext uri="{FF2B5EF4-FFF2-40B4-BE49-F238E27FC236}">
                  <a16:creationId xmlns:a16="http://schemas.microsoft.com/office/drawing/2014/main" id="{E794819E-4DA8-4E69-8563-36D998E5BCD9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Arc 172">
              <a:extLst>
                <a:ext uri="{FF2B5EF4-FFF2-40B4-BE49-F238E27FC236}">
                  <a16:creationId xmlns:a16="http://schemas.microsoft.com/office/drawing/2014/main" id="{627EB981-FE6F-4DB2-B8AF-6B9BF536E1BA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Arc 173">
              <a:extLst>
                <a:ext uri="{FF2B5EF4-FFF2-40B4-BE49-F238E27FC236}">
                  <a16:creationId xmlns:a16="http://schemas.microsoft.com/office/drawing/2014/main" id="{D448E684-A550-4CF2-A183-186B2645C576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Arc 174">
              <a:extLst>
                <a:ext uri="{FF2B5EF4-FFF2-40B4-BE49-F238E27FC236}">
                  <a16:creationId xmlns:a16="http://schemas.microsoft.com/office/drawing/2014/main" id="{B19A55E1-9441-475E-8F0A-780BD5A9BD26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Arc 175">
              <a:extLst>
                <a:ext uri="{FF2B5EF4-FFF2-40B4-BE49-F238E27FC236}">
                  <a16:creationId xmlns:a16="http://schemas.microsoft.com/office/drawing/2014/main" id="{DD11A498-0978-4271-BAF6-F95A65DD2DEF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Arc 176">
              <a:extLst>
                <a:ext uri="{FF2B5EF4-FFF2-40B4-BE49-F238E27FC236}">
                  <a16:creationId xmlns:a16="http://schemas.microsoft.com/office/drawing/2014/main" id="{146A993E-A6C4-4FDC-8B52-C3082360E145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Arc 177">
              <a:extLst>
                <a:ext uri="{FF2B5EF4-FFF2-40B4-BE49-F238E27FC236}">
                  <a16:creationId xmlns:a16="http://schemas.microsoft.com/office/drawing/2014/main" id="{1064B92B-AA41-4AEE-8A4B-657261287755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Arc 178">
              <a:extLst>
                <a:ext uri="{FF2B5EF4-FFF2-40B4-BE49-F238E27FC236}">
                  <a16:creationId xmlns:a16="http://schemas.microsoft.com/office/drawing/2014/main" id="{E69BB992-BE83-4DE9-9379-F21ECE2B436C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Arc 179">
              <a:extLst>
                <a:ext uri="{FF2B5EF4-FFF2-40B4-BE49-F238E27FC236}">
                  <a16:creationId xmlns:a16="http://schemas.microsoft.com/office/drawing/2014/main" id="{AA4C3B29-36A8-4BDB-A648-FFE752B363D0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1" name="Oval 180">
            <a:extLst>
              <a:ext uri="{FF2B5EF4-FFF2-40B4-BE49-F238E27FC236}">
                <a16:creationId xmlns:a16="http://schemas.microsoft.com/office/drawing/2014/main" id="{F481C801-C816-4895-A942-05174CE8C46E}"/>
              </a:ext>
            </a:extLst>
          </p:cNvPr>
          <p:cNvSpPr/>
          <p:nvPr/>
        </p:nvSpPr>
        <p:spPr>
          <a:xfrm>
            <a:off x="11853928" y="4789459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9C37C36D-936F-41AB-80CB-1A6C490C8842}"/>
              </a:ext>
            </a:extLst>
          </p:cNvPr>
          <p:cNvSpPr/>
          <p:nvPr/>
        </p:nvSpPr>
        <p:spPr>
          <a:xfrm>
            <a:off x="9231021" y="4322757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EB053DB0-6C3E-4D50-8D5D-C5D5F1AF6111}"/>
              </a:ext>
            </a:extLst>
          </p:cNvPr>
          <p:cNvSpPr/>
          <p:nvPr/>
        </p:nvSpPr>
        <p:spPr>
          <a:xfrm>
            <a:off x="5615441" y="4151170"/>
            <a:ext cx="3185233" cy="94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A07531CE-4AB8-42A3-A1AA-7430D7DDD2A0}"/>
              </a:ext>
            </a:extLst>
          </p:cNvPr>
          <p:cNvCxnSpPr>
            <a:cxnSpLocks/>
          </p:cNvCxnSpPr>
          <p:nvPr/>
        </p:nvCxnSpPr>
        <p:spPr bwMode="auto">
          <a:xfrm>
            <a:off x="5674548" y="4913926"/>
            <a:ext cx="3063656" cy="89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87CBE4B-A0B2-4C8D-9E53-0BFF9CDF7714}"/>
              </a:ext>
            </a:extLst>
          </p:cNvPr>
          <p:cNvSpPr/>
          <p:nvPr/>
        </p:nvSpPr>
        <p:spPr bwMode="auto">
          <a:xfrm>
            <a:off x="5674548" y="4919243"/>
            <a:ext cx="3063656" cy="10482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B762F6BD-3700-4B68-ADA8-EBBC141D37B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73997" y="4296425"/>
            <a:ext cx="2527918" cy="33451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55B5248-4633-4879-9B28-BA6DC8F87B85}"/>
              </a:ext>
            </a:extLst>
          </p:cNvPr>
          <p:cNvGrpSpPr/>
          <p:nvPr/>
        </p:nvGrpSpPr>
        <p:grpSpPr>
          <a:xfrm>
            <a:off x="5898029" y="4181717"/>
            <a:ext cx="212701" cy="226998"/>
            <a:chOff x="10320545" y="3286644"/>
            <a:chExt cx="1033254" cy="1033871"/>
          </a:xfrm>
        </p:grpSpPr>
        <p:sp>
          <p:nvSpPr>
            <p:cNvPr id="188" name="Arc 187">
              <a:extLst>
                <a:ext uri="{FF2B5EF4-FFF2-40B4-BE49-F238E27FC236}">
                  <a16:creationId xmlns:a16="http://schemas.microsoft.com/office/drawing/2014/main" id="{8DECEBD0-999C-4631-A024-06ED1DA0EAD9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Arc 188">
              <a:extLst>
                <a:ext uri="{FF2B5EF4-FFF2-40B4-BE49-F238E27FC236}">
                  <a16:creationId xmlns:a16="http://schemas.microsoft.com/office/drawing/2014/main" id="{677D3E6A-1760-4089-ABD6-E74C154F1023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Arc 189">
              <a:extLst>
                <a:ext uri="{FF2B5EF4-FFF2-40B4-BE49-F238E27FC236}">
                  <a16:creationId xmlns:a16="http://schemas.microsoft.com/office/drawing/2014/main" id="{875AE2C9-4BE0-4894-BF44-00E08C42A1DF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Arc 190">
              <a:extLst>
                <a:ext uri="{FF2B5EF4-FFF2-40B4-BE49-F238E27FC236}">
                  <a16:creationId xmlns:a16="http://schemas.microsoft.com/office/drawing/2014/main" id="{343A37A9-C307-46F4-97A9-896AAC0D3413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Arc 191">
              <a:extLst>
                <a:ext uri="{FF2B5EF4-FFF2-40B4-BE49-F238E27FC236}">
                  <a16:creationId xmlns:a16="http://schemas.microsoft.com/office/drawing/2014/main" id="{79768FCA-657F-45D5-861C-F08231D154FD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Arc 192">
              <a:extLst>
                <a:ext uri="{FF2B5EF4-FFF2-40B4-BE49-F238E27FC236}">
                  <a16:creationId xmlns:a16="http://schemas.microsoft.com/office/drawing/2014/main" id="{90EE46BA-0FB1-4D9E-A2A3-378CE4515F58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c 193">
              <a:extLst>
                <a:ext uri="{FF2B5EF4-FFF2-40B4-BE49-F238E27FC236}">
                  <a16:creationId xmlns:a16="http://schemas.microsoft.com/office/drawing/2014/main" id="{F39122FF-9601-43D0-B322-4F47995B03D9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Arc 194">
              <a:extLst>
                <a:ext uri="{FF2B5EF4-FFF2-40B4-BE49-F238E27FC236}">
                  <a16:creationId xmlns:a16="http://schemas.microsoft.com/office/drawing/2014/main" id="{A677FF3A-CB81-42EE-AB8D-112752C1DA7E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Arc 195">
              <a:extLst>
                <a:ext uri="{FF2B5EF4-FFF2-40B4-BE49-F238E27FC236}">
                  <a16:creationId xmlns:a16="http://schemas.microsoft.com/office/drawing/2014/main" id="{DA878C49-AE31-4FFD-8A63-9868633B3EAE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0073C4B-B090-4465-90FD-9B692B0AB7E0}"/>
              </a:ext>
            </a:extLst>
          </p:cNvPr>
          <p:cNvGrpSpPr/>
          <p:nvPr/>
        </p:nvGrpSpPr>
        <p:grpSpPr>
          <a:xfrm>
            <a:off x="8513708" y="4201369"/>
            <a:ext cx="212701" cy="226998"/>
            <a:chOff x="10320545" y="3286644"/>
            <a:chExt cx="1033254" cy="1033871"/>
          </a:xfrm>
        </p:grpSpPr>
        <p:sp>
          <p:nvSpPr>
            <p:cNvPr id="198" name="Arc 197">
              <a:extLst>
                <a:ext uri="{FF2B5EF4-FFF2-40B4-BE49-F238E27FC236}">
                  <a16:creationId xmlns:a16="http://schemas.microsoft.com/office/drawing/2014/main" id="{5EBBAE8E-DF7B-4615-A23F-539D32E2B38A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Arc 198">
              <a:extLst>
                <a:ext uri="{FF2B5EF4-FFF2-40B4-BE49-F238E27FC236}">
                  <a16:creationId xmlns:a16="http://schemas.microsoft.com/office/drawing/2014/main" id="{5862238D-758A-4E2F-8D1C-97E8EBA25274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Arc 199">
              <a:extLst>
                <a:ext uri="{FF2B5EF4-FFF2-40B4-BE49-F238E27FC236}">
                  <a16:creationId xmlns:a16="http://schemas.microsoft.com/office/drawing/2014/main" id="{1F14C17B-3EAC-45DE-A9B2-3C8231AB0B3B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Arc 200">
              <a:extLst>
                <a:ext uri="{FF2B5EF4-FFF2-40B4-BE49-F238E27FC236}">
                  <a16:creationId xmlns:a16="http://schemas.microsoft.com/office/drawing/2014/main" id="{38173EA7-13A2-4DF1-A686-812D90A67CDF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Arc 201">
              <a:extLst>
                <a:ext uri="{FF2B5EF4-FFF2-40B4-BE49-F238E27FC236}">
                  <a16:creationId xmlns:a16="http://schemas.microsoft.com/office/drawing/2014/main" id="{016768E7-0872-47E2-9A22-A9C8B46F7466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Arc 202">
              <a:extLst>
                <a:ext uri="{FF2B5EF4-FFF2-40B4-BE49-F238E27FC236}">
                  <a16:creationId xmlns:a16="http://schemas.microsoft.com/office/drawing/2014/main" id="{6689BE67-EF1C-4459-88C7-5772C2B1BF90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Arc 203">
              <a:extLst>
                <a:ext uri="{FF2B5EF4-FFF2-40B4-BE49-F238E27FC236}">
                  <a16:creationId xmlns:a16="http://schemas.microsoft.com/office/drawing/2014/main" id="{B9813389-0631-42E5-ADCC-7F0AD470F351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08414623-9E70-49AA-8C47-81E4A7FC40FD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4FEC56CB-4271-4328-8C8C-9ABF0E2A18EC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BB649B63-0A04-4FCB-9B67-0A83FCA90731}"/>
              </a:ext>
            </a:extLst>
          </p:cNvPr>
          <p:cNvSpPr/>
          <p:nvPr/>
        </p:nvSpPr>
        <p:spPr>
          <a:xfrm>
            <a:off x="8606526" y="4303740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E6F07F9E-A58C-49C6-B746-9B3117BDF76E}"/>
              </a:ext>
            </a:extLst>
          </p:cNvPr>
          <p:cNvSpPr/>
          <p:nvPr/>
        </p:nvSpPr>
        <p:spPr>
          <a:xfrm>
            <a:off x="5992610" y="4287961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D46FC5A5-E532-4007-843F-5A294D9FF5FD}"/>
              </a:ext>
            </a:extLst>
          </p:cNvPr>
          <p:cNvSpPr/>
          <p:nvPr/>
        </p:nvSpPr>
        <p:spPr>
          <a:xfrm>
            <a:off x="5607203" y="5324997"/>
            <a:ext cx="3185233" cy="94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2E594E8B-2122-4907-8BE9-AA71F739763C}"/>
              </a:ext>
            </a:extLst>
          </p:cNvPr>
          <p:cNvCxnSpPr>
            <a:cxnSpLocks/>
          </p:cNvCxnSpPr>
          <p:nvPr/>
        </p:nvCxnSpPr>
        <p:spPr bwMode="auto">
          <a:xfrm>
            <a:off x="5666310" y="6087753"/>
            <a:ext cx="3063656" cy="89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Rectangle 210">
            <a:extLst>
              <a:ext uri="{FF2B5EF4-FFF2-40B4-BE49-F238E27FC236}">
                <a16:creationId xmlns:a16="http://schemas.microsoft.com/office/drawing/2014/main" id="{E5EC87EC-289F-4896-B720-2510977CC33C}"/>
              </a:ext>
            </a:extLst>
          </p:cNvPr>
          <p:cNvSpPr/>
          <p:nvPr/>
        </p:nvSpPr>
        <p:spPr bwMode="auto">
          <a:xfrm>
            <a:off x="5666310" y="6093070"/>
            <a:ext cx="3063656" cy="10482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07BEF2D6-5049-42D0-A99F-E7A853349709}"/>
              </a:ext>
            </a:extLst>
          </p:cNvPr>
          <p:cNvCxnSpPr>
            <a:cxnSpLocks/>
            <a:endCxn id="215" idx="1"/>
          </p:cNvCxnSpPr>
          <p:nvPr/>
        </p:nvCxnSpPr>
        <p:spPr bwMode="auto">
          <a:xfrm flipH="1">
            <a:off x="5988829" y="5503703"/>
            <a:ext cx="2504848" cy="440458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2FB0FF0-9D86-4CF6-955E-FC156F32AE26}"/>
              </a:ext>
            </a:extLst>
          </p:cNvPr>
          <p:cNvGrpSpPr/>
          <p:nvPr/>
        </p:nvGrpSpPr>
        <p:grpSpPr>
          <a:xfrm>
            <a:off x="5882478" y="5834877"/>
            <a:ext cx="212701" cy="226998"/>
            <a:chOff x="10320545" y="3286644"/>
            <a:chExt cx="1033254" cy="1033871"/>
          </a:xfrm>
        </p:grpSpPr>
        <p:sp>
          <p:nvSpPr>
            <p:cNvPr id="214" name="Arc 213">
              <a:extLst>
                <a:ext uri="{FF2B5EF4-FFF2-40B4-BE49-F238E27FC236}">
                  <a16:creationId xmlns:a16="http://schemas.microsoft.com/office/drawing/2014/main" id="{3FD3A58A-C3BF-4DEE-A7EA-0FFA6F7EE2AE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Arc 214">
              <a:extLst>
                <a:ext uri="{FF2B5EF4-FFF2-40B4-BE49-F238E27FC236}">
                  <a16:creationId xmlns:a16="http://schemas.microsoft.com/office/drawing/2014/main" id="{F35FB3A8-165C-42E8-AA1D-B75B47FC460E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Arc 215">
              <a:extLst>
                <a:ext uri="{FF2B5EF4-FFF2-40B4-BE49-F238E27FC236}">
                  <a16:creationId xmlns:a16="http://schemas.microsoft.com/office/drawing/2014/main" id="{566B3AB4-E5D8-460D-B20D-4CB8F29EC313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Arc 216">
              <a:extLst>
                <a:ext uri="{FF2B5EF4-FFF2-40B4-BE49-F238E27FC236}">
                  <a16:creationId xmlns:a16="http://schemas.microsoft.com/office/drawing/2014/main" id="{A2450F42-326F-43F5-9229-F0FC00198218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Arc 217">
              <a:extLst>
                <a:ext uri="{FF2B5EF4-FFF2-40B4-BE49-F238E27FC236}">
                  <a16:creationId xmlns:a16="http://schemas.microsoft.com/office/drawing/2014/main" id="{A9CC865F-FFD9-40EC-90C3-FB02DB1D24F9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Arc 218">
              <a:extLst>
                <a:ext uri="{FF2B5EF4-FFF2-40B4-BE49-F238E27FC236}">
                  <a16:creationId xmlns:a16="http://schemas.microsoft.com/office/drawing/2014/main" id="{39590ACF-74EB-4244-984A-A580CE1AE9A2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Arc 219">
              <a:extLst>
                <a:ext uri="{FF2B5EF4-FFF2-40B4-BE49-F238E27FC236}">
                  <a16:creationId xmlns:a16="http://schemas.microsoft.com/office/drawing/2014/main" id="{478DECAF-DD86-46AA-9C5F-D66EB817DB9A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Arc 220">
              <a:extLst>
                <a:ext uri="{FF2B5EF4-FFF2-40B4-BE49-F238E27FC236}">
                  <a16:creationId xmlns:a16="http://schemas.microsoft.com/office/drawing/2014/main" id="{C5D4C003-0C8F-4FF6-B578-A49ADAD513B0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Arc 221">
              <a:extLst>
                <a:ext uri="{FF2B5EF4-FFF2-40B4-BE49-F238E27FC236}">
                  <a16:creationId xmlns:a16="http://schemas.microsoft.com/office/drawing/2014/main" id="{AF3AC706-0C4D-4327-B22A-E25CC35EE92D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B6675046-EA86-4EEF-8B19-80CCB60441D5}"/>
              </a:ext>
            </a:extLst>
          </p:cNvPr>
          <p:cNvGrpSpPr/>
          <p:nvPr/>
        </p:nvGrpSpPr>
        <p:grpSpPr>
          <a:xfrm>
            <a:off x="8505470" y="5375196"/>
            <a:ext cx="212701" cy="226998"/>
            <a:chOff x="10320545" y="3286644"/>
            <a:chExt cx="1033254" cy="1033871"/>
          </a:xfrm>
        </p:grpSpPr>
        <p:sp>
          <p:nvSpPr>
            <p:cNvPr id="224" name="Arc 223">
              <a:extLst>
                <a:ext uri="{FF2B5EF4-FFF2-40B4-BE49-F238E27FC236}">
                  <a16:creationId xmlns:a16="http://schemas.microsoft.com/office/drawing/2014/main" id="{E9CDF1FD-994C-45A6-9894-32FE5DA6434F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Arc 224">
              <a:extLst>
                <a:ext uri="{FF2B5EF4-FFF2-40B4-BE49-F238E27FC236}">
                  <a16:creationId xmlns:a16="http://schemas.microsoft.com/office/drawing/2014/main" id="{C3B88B42-5A92-45DF-BE15-259BEC7B5762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Arc 225">
              <a:extLst>
                <a:ext uri="{FF2B5EF4-FFF2-40B4-BE49-F238E27FC236}">
                  <a16:creationId xmlns:a16="http://schemas.microsoft.com/office/drawing/2014/main" id="{25F9F641-1C7F-40F9-9759-C6C16A04F754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Arc 226">
              <a:extLst>
                <a:ext uri="{FF2B5EF4-FFF2-40B4-BE49-F238E27FC236}">
                  <a16:creationId xmlns:a16="http://schemas.microsoft.com/office/drawing/2014/main" id="{40BD241A-B392-4C77-A05A-027409B6C7D3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Arc 227">
              <a:extLst>
                <a:ext uri="{FF2B5EF4-FFF2-40B4-BE49-F238E27FC236}">
                  <a16:creationId xmlns:a16="http://schemas.microsoft.com/office/drawing/2014/main" id="{8C9BD5D2-C23A-4E92-87EF-EBA9BA41DA3C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Arc 228">
              <a:extLst>
                <a:ext uri="{FF2B5EF4-FFF2-40B4-BE49-F238E27FC236}">
                  <a16:creationId xmlns:a16="http://schemas.microsoft.com/office/drawing/2014/main" id="{CEF98575-0DB4-47E1-9E90-11CAF649B36C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Arc 229">
              <a:extLst>
                <a:ext uri="{FF2B5EF4-FFF2-40B4-BE49-F238E27FC236}">
                  <a16:creationId xmlns:a16="http://schemas.microsoft.com/office/drawing/2014/main" id="{E64D5A9A-2CF9-4A08-87F9-ABAEEB4790E5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Arc 230">
              <a:extLst>
                <a:ext uri="{FF2B5EF4-FFF2-40B4-BE49-F238E27FC236}">
                  <a16:creationId xmlns:a16="http://schemas.microsoft.com/office/drawing/2014/main" id="{578C2171-1C4C-4ACD-B067-DA9009180D69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Arc 231">
              <a:extLst>
                <a:ext uri="{FF2B5EF4-FFF2-40B4-BE49-F238E27FC236}">
                  <a16:creationId xmlns:a16="http://schemas.microsoft.com/office/drawing/2014/main" id="{46785C55-65BB-4708-BF2A-5CFDD8738BE0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3" name="Oval 232">
            <a:extLst>
              <a:ext uri="{FF2B5EF4-FFF2-40B4-BE49-F238E27FC236}">
                <a16:creationId xmlns:a16="http://schemas.microsoft.com/office/drawing/2014/main" id="{0350858A-8515-4C96-A4A2-B5324B48A97E}"/>
              </a:ext>
            </a:extLst>
          </p:cNvPr>
          <p:cNvSpPr/>
          <p:nvPr/>
        </p:nvSpPr>
        <p:spPr>
          <a:xfrm>
            <a:off x="8598288" y="5477567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C503C3D0-29F0-4334-AE2A-CCAC064749D7}"/>
              </a:ext>
            </a:extLst>
          </p:cNvPr>
          <p:cNvSpPr/>
          <p:nvPr/>
        </p:nvSpPr>
        <p:spPr>
          <a:xfrm>
            <a:off x="5977059" y="5941121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FF3D7037-98EF-4C21-9699-52FE926FEAF8}"/>
              </a:ext>
            </a:extLst>
          </p:cNvPr>
          <p:cNvSpPr/>
          <p:nvPr/>
        </p:nvSpPr>
        <p:spPr>
          <a:xfrm>
            <a:off x="8873661" y="5333414"/>
            <a:ext cx="3185233" cy="94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C739B1D-CEC6-4C45-B84A-1625DC6D2677}"/>
              </a:ext>
            </a:extLst>
          </p:cNvPr>
          <p:cNvCxnSpPr>
            <a:cxnSpLocks/>
          </p:cNvCxnSpPr>
          <p:nvPr/>
        </p:nvCxnSpPr>
        <p:spPr bwMode="auto">
          <a:xfrm>
            <a:off x="8929693" y="6081819"/>
            <a:ext cx="3063656" cy="89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602740F8-4F79-4012-A913-82B5CF9D2CF6}"/>
              </a:ext>
            </a:extLst>
          </p:cNvPr>
          <p:cNvSpPr/>
          <p:nvPr/>
        </p:nvSpPr>
        <p:spPr bwMode="auto">
          <a:xfrm>
            <a:off x="8929693" y="6087136"/>
            <a:ext cx="3063656" cy="10482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64DE11ED-9216-423E-8425-8C9233677D2F}"/>
              </a:ext>
            </a:extLst>
          </p:cNvPr>
          <p:cNvCxnSpPr>
            <a:cxnSpLocks/>
            <a:endCxn id="269" idx="6"/>
          </p:cNvCxnSpPr>
          <p:nvPr/>
        </p:nvCxnSpPr>
        <p:spPr bwMode="auto">
          <a:xfrm flipH="1">
            <a:off x="10508337" y="5497769"/>
            <a:ext cx="1248724" cy="218792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E97058F-1FF6-43E2-9ED8-1A96835DCB88}"/>
              </a:ext>
            </a:extLst>
          </p:cNvPr>
          <p:cNvGrpSpPr/>
          <p:nvPr/>
        </p:nvGrpSpPr>
        <p:grpSpPr>
          <a:xfrm>
            <a:off x="9147740" y="5395871"/>
            <a:ext cx="212701" cy="226998"/>
            <a:chOff x="10320545" y="3286644"/>
            <a:chExt cx="1033254" cy="1033871"/>
          </a:xfrm>
        </p:grpSpPr>
        <p:sp>
          <p:nvSpPr>
            <p:cNvPr id="240" name="Arc 239">
              <a:extLst>
                <a:ext uri="{FF2B5EF4-FFF2-40B4-BE49-F238E27FC236}">
                  <a16:creationId xmlns:a16="http://schemas.microsoft.com/office/drawing/2014/main" id="{1622802B-264B-40F9-962F-4D3A461E5C89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Arc 240">
              <a:extLst>
                <a:ext uri="{FF2B5EF4-FFF2-40B4-BE49-F238E27FC236}">
                  <a16:creationId xmlns:a16="http://schemas.microsoft.com/office/drawing/2014/main" id="{250B8110-875F-4CCC-977E-79C18A5F009A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Arc 241">
              <a:extLst>
                <a:ext uri="{FF2B5EF4-FFF2-40B4-BE49-F238E27FC236}">
                  <a16:creationId xmlns:a16="http://schemas.microsoft.com/office/drawing/2014/main" id="{CA474182-5FF3-435C-8ECE-07D86F6A95D0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Arc 242">
              <a:extLst>
                <a:ext uri="{FF2B5EF4-FFF2-40B4-BE49-F238E27FC236}">
                  <a16:creationId xmlns:a16="http://schemas.microsoft.com/office/drawing/2014/main" id="{1F8EE967-AB41-43B3-8387-72832FF416FF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Arc 243">
              <a:extLst>
                <a:ext uri="{FF2B5EF4-FFF2-40B4-BE49-F238E27FC236}">
                  <a16:creationId xmlns:a16="http://schemas.microsoft.com/office/drawing/2014/main" id="{0E61E4C8-1C0A-4D3B-B63F-CE429265F387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Arc 244">
              <a:extLst>
                <a:ext uri="{FF2B5EF4-FFF2-40B4-BE49-F238E27FC236}">
                  <a16:creationId xmlns:a16="http://schemas.microsoft.com/office/drawing/2014/main" id="{48C40B9B-DB67-4C8B-9DB7-6027C8798593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Arc 245">
              <a:extLst>
                <a:ext uri="{FF2B5EF4-FFF2-40B4-BE49-F238E27FC236}">
                  <a16:creationId xmlns:a16="http://schemas.microsoft.com/office/drawing/2014/main" id="{06E3F909-3D3A-42A9-A27E-830F7091C55C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Arc 246">
              <a:extLst>
                <a:ext uri="{FF2B5EF4-FFF2-40B4-BE49-F238E27FC236}">
                  <a16:creationId xmlns:a16="http://schemas.microsoft.com/office/drawing/2014/main" id="{4CDA37B2-FD0D-4AB6-A728-D65F25E11384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Arc 247">
              <a:extLst>
                <a:ext uri="{FF2B5EF4-FFF2-40B4-BE49-F238E27FC236}">
                  <a16:creationId xmlns:a16="http://schemas.microsoft.com/office/drawing/2014/main" id="{6D28D038-87DB-481B-A053-78D42D25FF39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164E7914-43E6-46C7-9ED7-42871CE6E193}"/>
              </a:ext>
            </a:extLst>
          </p:cNvPr>
          <p:cNvGrpSpPr/>
          <p:nvPr/>
        </p:nvGrpSpPr>
        <p:grpSpPr>
          <a:xfrm>
            <a:off x="10387029" y="5607286"/>
            <a:ext cx="212701" cy="226998"/>
            <a:chOff x="10320545" y="3286644"/>
            <a:chExt cx="1033254" cy="1033872"/>
          </a:xfrm>
        </p:grpSpPr>
        <p:sp>
          <p:nvSpPr>
            <p:cNvPr id="250" name="Arc 249">
              <a:extLst>
                <a:ext uri="{FF2B5EF4-FFF2-40B4-BE49-F238E27FC236}">
                  <a16:creationId xmlns:a16="http://schemas.microsoft.com/office/drawing/2014/main" id="{058142AA-31F6-4B51-BE9C-CB2616E5A334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Arc 250">
              <a:extLst>
                <a:ext uri="{FF2B5EF4-FFF2-40B4-BE49-F238E27FC236}">
                  <a16:creationId xmlns:a16="http://schemas.microsoft.com/office/drawing/2014/main" id="{9A2C3013-1BA4-421C-B727-9B25AA6FCF89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Arc 251">
              <a:extLst>
                <a:ext uri="{FF2B5EF4-FFF2-40B4-BE49-F238E27FC236}">
                  <a16:creationId xmlns:a16="http://schemas.microsoft.com/office/drawing/2014/main" id="{CFAEE20D-7D48-4847-B82D-8AE061CE3ABB}"/>
                </a:ext>
              </a:extLst>
            </p:cNvPr>
            <p:cNvSpPr/>
            <p:nvPr/>
          </p:nvSpPr>
          <p:spPr>
            <a:xfrm>
              <a:off x="10436374" y="3290269"/>
              <a:ext cx="801601" cy="1022048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Arc 252">
              <a:extLst>
                <a:ext uri="{FF2B5EF4-FFF2-40B4-BE49-F238E27FC236}">
                  <a16:creationId xmlns:a16="http://schemas.microsoft.com/office/drawing/2014/main" id="{72C6002E-0E82-449A-9B6E-EC7C72EE6575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Arc 253">
              <a:extLst>
                <a:ext uri="{FF2B5EF4-FFF2-40B4-BE49-F238E27FC236}">
                  <a16:creationId xmlns:a16="http://schemas.microsoft.com/office/drawing/2014/main" id="{EE085EB8-6C8A-47EE-87EE-4F92063E95F3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Arc 254">
              <a:extLst>
                <a:ext uri="{FF2B5EF4-FFF2-40B4-BE49-F238E27FC236}">
                  <a16:creationId xmlns:a16="http://schemas.microsoft.com/office/drawing/2014/main" id="{786DFD7A-7873-4A7A-A11B-0D22A5A85E57}"/>
                </a:ext>
              </a:extLst>
            </p:cNvPr>
            <p:cNvSpPr/>
            <p:nvPr/>
          </p:nvSpPr>
          <p:spPr>
            <a:xfrm>
              <a:off x="10790642" y="3298468"/>
              <a:ext cx="93051" cy="1022048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" name="Arc 255">
              <a:extLst>
                <a:ext uri="{FF2B5EF4-FFF2-40B4-BE49-F238E27FC236}">
                  <a16:creationId xmlns:a16="http://schemas.microsoft.com/office/drawing/2014/main" id="{A339D60C-38D4-4AC3-80BB-A9D192F2E064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Arc 256">
              <a:extLst>
                <a:ext uri="{FF2B5EF4-FFF2-40B4-BE49-F238E27FC236}">
                  <a16:creationId xmlns:a16="http://schemas.microsoft.com/office/drawing/2014/main" id="{A3305341-7295-4907-83E4-0182EFC1F0ED}"/>
                </a:ext>
              </a:extLst>
            </p:cNvPr>
            <p:cNvSpPr/>
            <p:nvPr/>
          </p:nvSpPr>
          <p:spPr>
            <a:xfrm>
              <a:off x="10320550" y="3449915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Arc 257">
              <a:extLst>
                <a:ext uri="{FF2B5EF4-FFF2-40B4-BE49-F238E27FC236}">
                  <a16:creationId xmlns:a16="http://schemas.microsoft.com/office/drawing/2014/main" id="{2622EE32-5A25-4AFF-B462-B7373F087B77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37AA4691-12C9-49C6-944F-DCCE88B809E7}"/>
              </a:ext>
            </a:extLst>
          </p:cNvPr>
          <p:cNvGrpSpPr/>
          <p:nvPr/>
        </p:nvGrpSpPr>
        <p:grpSpPr>
          <a:xfrm>
            <a:off x="11768853" y="5369262"/>
            <a:ext cx="212701" cy="226998"/>
            <a:chOff x="10320545" y="3286644"/>
            <a:chExt cx="1033254" cy="1033871"/>
          </a:xfrm>
        </p:grpSpPr>
        <p:sp>
          <p:nvSpPr>
            <p:cNvPr id="260" name="Arc 259">
              <a:extLst>
                <a:ext uri="{FF2B5EF4-FFF2-40B4-BE49-F238E27FC236}">
                  <a16:creationId xmlns:a16="http://schemas.microsoft.com/office/drawing/2014/main" id="{7F6F39E5-39AC-40F9-8A92-DB999C84C2FA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Arc 260">
              <a:extLst>
                <a:ext uri="{FF2B5EF4-FFF2-40B4-BE49-F238E27FC236}">
                  <a16:creationId xmlns:a16="http://schemas.microsoft.com/office/drawing/2014/main" id="{D6FC20F5-B36D-439F-8158-258656540EF2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Arc 261">
              <a:extLst>
                <a:ext uri="{FF2B5EF4-FFF2-40B4-BE49-F238E27FC236}">
                  <a16:creationId xmlns:a16="http://schemas.microsoft.com/office/drawing/2014/main" id="{2AD1604F-B5B8-4A88-8B3C-5161F795F978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Arc 262">
              <a:extLst>
                <a:ext uri="{FF2B5EF4-FFF2-40B4-BE49-F238E27FC236}">
                  <a16:creationId xmlns:a16="http://schemas.microsoft.com/office/drawing/2014/main" id="{1E9E9ABD-9A33-4FA4-84CC-FA1AC120C194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Arc 263">
              <a:extLst>
                <a:ext uri="{FF2B5EF4-FFF2-40B4-BE49-F238E27FC236}">
                  <a16:creationId xmlns:a16="http://schemas.microsoft.com/office/drawing/2014/main" id="{98F1E52C-C0A2-4680-A8AD-6484795F2911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Arc 264">
              <a:extLst>
                <a:ext uri="{FF2B5EF4-FFF2-40B4-BE49-F238E27FC236}">
                  <a16:creationId xmlns:a16="http://schemas.microsoft.com/office/drawing/2014/main" id="{D7CCDEA6-638C-4A69-858D-A6555C9F5BFB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Arc 265">
              <a:extLst>
                <a:ext uri="{FF2B5EF4-FFF2-40B4-BE49-F238E27FC236}">
                  <a16:creationId xmlns:a16="http://schemas.microsoft.com/office/drawing/2014/main" id="{DE7201CE-5B91-4559-BA2C-DE3E96DD7C2C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Arc 266">
              <a:extLst>
                <a:ext uri="{FF2B5EF4-FFF2-40B4-BE49-F238E27FC236}">
                  <a16:creationId xmlns:a16="http://schemas.microsoft.com/office/drawing/2014/main" id="{2D111B94-C140-49BF-8F76-BDACC2F42644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Arc 267">
              <a:extLst>
                <a:ext uri="{FF2B5EF4-FFF2-40B4-BE49-F238E27FC236}">
                  <a16:creationId xmlns:a16="http://schemas.microsoft.com/office/drawing/2014/main" id="{F0C22099-E539-42D5-BE18-635FE83316BC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:a16="http://schemas.microsoft.com/office/drawing/2014/main" id="{57CA78E5-3000-43D7-A9C0-8CD5F6BDFBE5}"/>
              </a:ext>
            </a:extLst>
          </p:cNvPr>
          <p:cNvSpPr/>
          <p:nvPr/>
        </p:nvSpPr>
        <p:spPr>
          <a:xfrm>
            <a:off x="10477485" y="5708008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6A2EA764-44A3-4147-9C90-474998A593A2}"/>
              </a:ext>
            </a:extLst>
          </p:cNvPr>
          <p:cNvSpPr/>
          <p:nvPr/>
        </p:nvSpPr>
        <p:spPr>
          <a:xfrm>
            <a:off x="11861671" y="5471633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90F1FC79-AAD2-4E8C-8B71-72E42524548C}"/>
              </a:ext>
            </a:extLst>
          </p:cNvPr>
          <p:cNvSpPr/>
          <p:nvPr/>
        </p:nvSpPr>
        <p:spPr>
          <a:xfrm>
            <a:off x="9242321" y="5502115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B42882CB-623D-42B7-9BBD-5F74FFD2182B}"/>
              </a:ext>
            </a:extLst>
          </p:cNvPr>
          <p:cNvCxnSpPr>
            <a:cxnSpLocks/>
            <a:stCxn id="271" idx="6"/>
            <a:endCxn id="269" idx="7"/>
          </p:cNvCxnSpPr>
          <p:nvPr/>
        </p:nvCxnSpPr>
        <p:spPr bwMode="auto">
          <a:xfrm>
            <a:off x="9273173" y="5510668"/>
            <a:ext cx="1230646" cy="199845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1F22A431-C783-4328-879C-B21680DA7BCA}"/>
              </a:ext>
            </a:extLst>
          </p:cNvPr>
          <p:cNvSpPr txBox="1"/>
          <p:nvPr/>
        </p:nvSpPr>
        <p:spPr>
          <a:xfrm>
            <a:off x="6637148" y="3796210"/>
            <a:ext cx="139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Flyover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1A503C91-1C2A-409B-8C7D-B7E643C0F71F}"/>
              </a:ext>
            </a:extLst>
          </p:cNvPr>
          <p:cNvSpPr txBox="1"/>
          <p:nvPr/>
        </p:nvSpPr>
        <p:spPr>
          <a:xfrm>
            <a:off x="9938876" y="3817183"/>
            <a:ext cx="10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Approach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420AFAEC-E85B-4D2A-AC91-D93D5C79F7A5}"/>
              </a:ext>
            </a:extLst>
          </p:cNvPr>
          <p:cNvSpPr txBox="1"/>
          <p:nvPr/>
        </p:nvSpPr>
        <p:spPr>
          <a:xfrm>
            <a:off x="6882438" y="5029096"/>
            <a:ext cx="86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Takeoff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20319C11-5579-4F46-808A-8513C70C66CF}"/>
              </a:ext>
            </a:extLst>
          </p:cNvPr>
          <p:cNvSpPr txBox="1"/>
          <p:nvPr/>
        </p:nvSpPr>
        <p:spPr>
          <a:xfrm>
            <a:off x="9928439" y="5030535"/>
            <a:ext cx="114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Maneuver</a:t>
            </a:r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75AFBECB-73A5-4EFA-B3B1-8BBBECB343BC}"/>
              </a:ext>
            </a:extLst>
          </p:cNvPr>
          <p:cNvCxnSpPr>
            <a:cxnSpLocks/>
          </p:cNvCxnSpPr>
          <p:nvPr/>
        </p:nvCxnSpPr>
        <p:spPr>
          <a:xfrm>
            <a:off x="7206376" y="4359283"/>
            <a:ext cx="0" cy="5472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A35DAFDC-69CE-466A-AC34-003D8EDEA2B5}"/>
              </a:ext>
            </a:extLst>
          </p:cNvPr>
          <p:cNvSpPr txBox="1"/>
          <p:nvPr/>
        </p:nvSpPr>
        <p:spPr>
          <a:xfrm>
            <a:off x="7079875" y="4541241"/>
            <a:ext cx="277415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200" dirty="0"/>
              <a:t>h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DC2EBA32-F930-453E-940F-DDB98C13AB3C}"/>
              </a:ext>
            </a:extLst>
          </p:cNvPr>
          <p:cNvCxnSpPr>
            <a:cxnSpLocks/>
          </p:cNvCxnSpPr>
          <p:nvPr/>
        </p:nvCxnSpPr>
        <p:spPr>
          <a:xfrm>
            <a:off x="1926396" y="5178949"/>
            <a:ext cx="352740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4" name="Picture 283">
            <a:extLst>
              <a:ext uri="{FF2B5EF4-FFF2-40B4-BE49-F238E27FC236}">
                <a16:creationId xmlns:a16="http://schemas.microsoft.com/office/drawing/2014/main" id="{42814EE5-FEB2-4552-94FD-4EA4273409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1281" y="3685874"/>
            <a:ext cx="3153107" cy="2944373"/>
          </a:xfrm>
          <a:prstGeom prst="rect">
            <a:avLst/>
          </a:prstGeom>
        </p:spPr>
      </p:pic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D03F16D0-3D90-412E-916C-69986B0441D2}"/>
              </a:ext>
            </a:extLst>
          </p:cNvPr>
          <p:cNvCxnSpPr>
            <a:cxnSpLocks/>
          </p:cNvCxnSpPr>
          <p:nvPr/>
        </p:nvCxnSpPr>
        <p:spPr>
          <a:xfrm>
            <a:off x="3910846" y="4345924"/>
            <a:ext cx="3934586" cy="26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8" name="Picture 287">
            <a:extLst>
              <a:ext uri="{FF2B5EF4-FFF2-40B4-BE49-F238E27FC236}">
                <a16:creationId xmlns:a16="http://schemas.microsoft.com/office/drawing/2014/main" id="{AE30367D-D04C-4713-A411-E44086E42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8022" y="900258"/>
            <a:ext cx="3094114" cy="2804453"/>
          </a:xfrm>
          <a:prstGeom prst="rect">
            <a:avLst/>
          </a:prstGeom>
        </p:spPr>
      </p:pic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A5E43AE7-BC86-4F3C-B0E9-2D85650F2B3F}"/>
              </a:ext>
            </a:extLst>
          </p:cNvPr>
          <p:cNvCxnSpPr>
            <a:cxnSpLocks/>
          </p:cNvCxnSpPr>
          <p:nvPr/>
        </p:nvCxnSpPr>
        <p:spPr>
          <a:xfrm flipV="1">
            <a:off x="3398520" y="2406498"/>
            <a:ext cx="4362054" cy="1679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6" grpId="0"/>
      <p:bldP spid="16" grpId="1"/>
      <p:bldP spid="26" grpId="0"/>
      <p:bldP spid="27" grpId="0"/>
      <p:bldP spid="157" grpId="0" animBg="1"/>
      <p:bldP spid="159" grpId="0" animBg="1"/>
      <p:bldP spid="181" grpId="0" animBg="1"/>
      <p:bldP spid="182" grpId="0" animBg="1"/>
      <p:bldP spid="183" grpId="0" animBg="1"/>
      <p:bldP spid="185" grpId="0" animBg="1"/>
      <p:bldP spid="207" grpId="0" animBg="1"/>
      <p:bldP spid="208" grpId="0" animBg="1"/>
      <p:bldP spid="209" grpId="0" animBg="1"/>
      <p:bldP spid="211" grpId="0" animBg="1"/>
      <p:bldP spid="233" grpId="0" animBg="1"/>
      <p:bldP spid="234" grpId="0" animBg="1"/>
      <p:bldP spid="235" grpId="0" animBg="1"/>
      <p:bldP spid="237" grpId="0" animBg="1"/>
      <p:bldP spid="269" grpId="0" animBg="1"/>
      <p:bldP spid="270" grpId="0" animBg="1"/>
      <p:bldP spid="271" grpId="0" animBg="1"/>
      <p:bldP spid="273" grpId="0"/>
      <p:bldP spid="274" grpId="0"/>
      <p:bldP spid="275" grpId="0"/>
      <p:bldP spid="276" grpId="0"/>
      <p:bldP spid="2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08B8-5F7C-463C-A635-0EFC588B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Command Line Output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127F-85BE-48EB-A65F-3887FF7D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B6983-0131-477B-8D62-B858A5D5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C9D88-3A19-436C-94B0-735C19EB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15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80DAB4-5FEF-4E84-A435-8062463D5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67"/>
          <a:stretch/>
        </p:blipFill>
        <p:spPr>
          <a:xfrm>
            <a:off x="2879567" y="1030782"/>
            <a:ext cx="6195173" cy="48480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1B070E-03F6-4A9D-A2AA-5D1F3B73FA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b="4489"/>
          <a:stretch/>
        </p:blipFill>
        <p:spPr>
          <a:xfrm>
            <a:off x="1468838" y="979211"/>
            <a:ext cx="9260451" cy="14155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460D96-A6AD-4DDC-A763-6573F81D0FFB}"/>
              </a:ext>
            </a:extLst>
          </p:cNvPr>
          <p:cNvSpPr txBox="1"/>
          <p:nvPr/>
        </p:nvSpPr>
        <p:spPr>
          <a:xfrm>
            <a:off x="1468839" y="5694123"/>
            <a:ext cx="602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Series of </a:t>
            </a:r>
            <a:r>
              <a:rPr lang="en-US" dirty="0" err="1"/>
              <a:t>Tecplot</a:t>
            </a:r>
            <a:r>
              <a:rPr lang="en-US" dirty="0"/>
              <a:t> formatted files of metadata and predictions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8775C2-C815-45F9-889D-9CABEDF6F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39" y="2523164"/>
            <a:ext cx="9322756" cy="14821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0BA2BF-4F0D-494C-A725-D1CDDA69C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839" y="4133637"/>
            <a:ext cx="5014723" cy="148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08B8-5F7C-463C-A635-0EFC588B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1) Calculation of NPD during level flyover (Mode 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127F-85BE-48EB-A65F-3887FF7D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B6983-0131-477B-8D62-B858A5D5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C9D88-3A19-436C-94B0-735C19EB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9B4E4E-AB27-4687-87F8-EB443C157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215" y="1171576"/>
            <a:ext cx="6905570" cy="503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8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D023-C54F-417F-B7FA-394E69EC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30869"/>
            <a:ext cx="10767117" cy="657559"/>
          </a:xfrm>
        </p:spPr>
        <p:txBody>
          <a:bodyPr>
            <a:noAutofit/>
          </a:bodyPr>
          <a:lstStyle/>
          <a:p>
            <a:r>
              <a:rPr lang="en-US" sz="3600" dirty="0"/>
              <a:t>2) Calculation of OASPL (dBA) during approach (Mode 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BE7F3-2215-4DCB-8A56-6A8928D0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45C84-729E-4954-AAE0-EB4A6A0A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DBC40-084E-43FD-9363-06522B81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0FF8E2-5E68-4FD9-BA16-6FA1D3861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861" y="988428"/>
            <a:ext cx="5586817" cy="54991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68DC33-D96D-4B44-8F6E-F6819000C863}"/>
              </a:ext>
            </a:extLst>
          </p:cNvPr>
          <p:cNvSpPr/>
          <p:nvPr/>
        </p:nvSpPr>
        <p:spPr>
          <a:xfrm>
            <a:off x="4533900" y="1307372"/>
            <a:ext cx="2872740" cy="44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3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19AD4-C793-4E8B-8ADF-684A1C98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3) Calculation of 1/3rd Octave SPL along line (Mode 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50A8A-A00F-491B-92A6-F73C840C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4B844-5D45-44B9-A7A9-B9A3E143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6ADB1-E7BC-479E-8C98-1E678468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A662C0-78DA-4576-9C39-C88976AF7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60" y="1314449"/>
            <a:ext cx="5708698" cy="49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72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6ED9-A5D9-4DD5-8DD3-641D4302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A15B-4BDC-4A15-8361-AEC3E9CDE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UAM vehicle noise requires suite of tools chained together</a:t>
            </a:r>
          </a:p>
          <a:p>
            <a:endParaRPr lang="en-US" dirty="0"/>
          </a:p>
          <a:p>
            <a:r>
              <a:rPr lang="en-US" dirty="0"/>
              <a:t>ANOPP2 provides suite of tools for different pieces of the noise assessment puzzle</a:t>
            </a:r>
          </a:p>
          <a:p>
            <a:endParaRPr lang="en-US" dirty="0"/>
          </a:p>
          <a:p>
            <a:r>
              <a:rPr lang="en-US" dirty="0"/>
              <a:t>Examples have been demonstrated showcasing the ANOPP2 Mission Analysis Tool (AMAT), which provides the far-field propagation portion of the tool chain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9505-C8FB-4646-8102-E60ACA14E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78433-D5EA-44B6-8A40-96CFE34B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EFB69-A2D4-46A7-B30A-E3F4B982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6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8522-F1FA-4997-BD8C-E43F03B3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F07C-79FE-476F-A022-AA0BD1D65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UAM Noise-Power-Distance Prediction Process</a:t>
            </a:r>
          </a:p>
          <a:p>
            <a:pPr lvl="1"/>
            <a:r>
              <a:rPr lang="en-US" dirty="0"/>
              <a:t>Prediction of single source noise hemisphere</a:t>
            </a:r>
          </a:p>
          <a:p>
            <a:pPr lvl="1"/>
            <a:r>
              <a:rPr lang="en-US" dirty="0"/>
              <a:t>Collecting source noise hemispheres to define flight event</a:t>
            </a:r>
          </a:p>
          <a:p>
            <a:pPr lvl="1"/>
            <a:r>
              <a:rPr lang="en-US" dirty="0"/>
              <a:t>Modification of hemispheres for V&amp;V</a:t>
            </a:r>
          </a:p>
          <a:p>
            <a:pPr lvl="1"/>
            <a:r>
              <a:rPr lang="en-US" dirty="0"/>
              <a:t>Propagation of noise to ground and metric calculation</a:t>
            </a:r>
          </a:p>
          <a:p>
            <a:r>
              <a:rPr lang="en-US" dirty="0"/>
              <a:t>ANOPP2 Toolchain: AARON, ARMIT, ASOFT, AMPIT, AMAT</a:t>
            </a:r>
          </a:p>
          <a:p>
            <a:r>
              <a:rPr lang="en-US" dirty="0"/>
              <a:t>AMAT Examples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Calculation of NPD during level flyover (Mode 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Calculation of OASPL (dBA) during approach (Mode 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Calculation of 1/3</a:t>
            </a:r>
            <a:r>
              <a:rPr lang="en-US" baseline="30000" dirty="0"/>
              <a:t>rd</a:t>
            </a:r>
            <a:r>
              <a:rPr lang="en-US" dirty="0"/>
              <a:t> Octave SPL along line on ground (Mode L)</a:t>
            </a:r>
          </a:p>
          <a:p>
            <a:r>
              <a:rPr lang="en-US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033F6-C5A9-48A9-A85A-B190A2D2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5BE7F-1F97-4A12-8894-96410E29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32BF9-05AA-4D61-A8DD-FD8C50BA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3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F432-D8DB-4272-AA93-36CF7B95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UAM NPD Prediction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C7A14-B7C0-4E48-9EFE-C6141D8C5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UAM source noise prediction requires mid- to high-fidelity aerodynamics</a:t>
            </a:r>
          </a:p>
          <a:p>
            <a:pPr lvl="1"/>
            <a:r>
              <a:rPr lang="en-US" sz="2000" dirty="0"/>
              <a:t>Aerodynamics affects blade dynamics and rotor performance</a:t>
            </a:r>
          </a:p>
          <a:p>
            <a:pPr lvl="1"/>
            <a:r>
              <a:rPr lang="en-US" sz="2000" dirty="0"/>
              <a:t>Blade dynamics and rotor performance affect aerodynamics</a:t>
            </a:r>
          </a:p>
          <a:p>
            <a:r>
              <a:rPr lang="en-US" sz="2400" dirty="0"/>
              <a:t>The aerodynamics are affected by flight condition and trim state</a:t>
            </a:r>
          </a:p>
          <a:p>
            <a:r>
              <a:rPr lang="en-US" sz="2400" dirty="0"/>
              <a:t>Similar flight conditions may result in significantly different aerodynamics</a:t>
            </a:r>
          </a:p>
          <a:p>
            <a:r>
              <a:rPr lang="en-US" sz="2400" dirty="0"/>
              <a:t>There may exist many trim states capable of the same flight condition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7FD8-1D14-4158-8C03-EA181C2C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AC21E-B6C4-412A-B6A1-D37B939E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6F770-D49A-460C-8FDB-99B6DF83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CE161-BD7C-4C17-B500-1BDB47F70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7972" r="2182" b="25990"/>
          <a:stretch/>
        </p:blipFill>
        <p:spPr>
          <a:xfrm>
            <a:off x="7775893" y="4211062"/>
            <a:ext cx="3352802" cy="2051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C716A-ECC8-4B7D-AC10-B59E846138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1" b="10647"/>
          <a:stretch/>
        </p:blipFill>
        <p:spPr bwMode="auto">
          <a:xfrm>
            <a:off x="1016001" y="4406883"/>
            <a:ext cx="4114800" cy="1875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8D37-7769-41D1-94C6-0047BDA2319C}"/>
              </a:ext>
            </a:extLst>
          </p:cNvPr>
          <p:cNvSpPr txBox="1"/>
          <p:nvPr/>
        </p:nvSpPr>
        <p:spPr>
          <a:xfrm>
            <a:off x="2290342" y="4042050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Vehicle Concept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17A90A-DA84-4C65-BD26-51B94452A7C0}"/>
              </a:ext>
            </a:extLst>
          </p:cNvPr>
          <p:cNvSpPr txBox="1"/>
          <p:nvPr/>
        </p:nvSpPr>
        <p:spPr>
          <a:xfrm>
            <a:off x="5434294" y="4037551"/>
            <a:ext cx="175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Flight Conditions</a:t>
            </a: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46BCA22F-1E58-4961-813B-9718AE62D09C}"/>
              </a:ext>
            </a:extLst>
          </p:cNvPr>
          <p:cNvSpPr/>
          <p:nvPr/>
        </p:nvSpPr>
        <p:spPr>
          <a:xfrm>
            <a:off x="8027251" y="1659585"/>
            <a:ext cx="252298" cy="4889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4BA31FEC-F33F-482B-B486-177BF6F0A451}"/>
              </a:ext>
            </a:extLst>
          </p:cNvPr>
          <p:cNvSpPr/>
          <p:nvPr/>
        </p:nvSpPr>
        <p:spPr>
          <a:xfrm rot="10800000">
            <a:off x="1016001" y="1612900"/>
            <a:ext cx="252298" cy="4889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244DB5-0AD4-4E34-889A-6AE360F87E98}"/>
              </a:ext>
            </a:extLst>
          </p:cNvPr>
          <p:cNvSpPr txBox="1"/>
          <p:nvPr/>
        </p:nvSpPr>
        <p:spPr>
          <a:xfrm>
            <a:off x="5535162" y="5175514"/>
            <a:ext cx="14777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Aerodynamic </a:t>
            </a:r>
          </a:p>
          <a:p>
            <a:pPr algn="ctr"/>
            <a:r>
              <a:rPr lang="en-US" dirty="0"/>
              <a:t>Computation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3F265F-A29D-47E3-9518-2C1FFA7485A8}"/>
              </a:ext>
            </a:extLst>
          </p:cNvPr>
          <p:cNvSpPr/>
          <p:nvPr/>
        </p:nvSpPr>
        <p:spPr>
          <a:xfrm>
            <a:off x="10416993" y="4280929"/>
            <a:ext cx="609600" cy="520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F8C6DA4-A1BB-4A5C-84BD-3853054E8A9E}"/>
              </a:ext>
            </a:extLst>
          </p:cNvPr>
          <p:cNvSpPr/>
          <p:nvPr/>
        </p:nvSpPr>
        <p:spPr>
          <a:xfrm>
            <a:off x="4920518" y="5377278"/>
            <a:ext cx="589244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BB3E6CE-987D-48CE-91F4-DAA12E784982}"/>
              </a:ext>
            </a:extLst>
          </p:cNvPr>
          <p:cNvSpPr/>
          <p:nvPr/>
        </p:nvSpPr>
        <p:spPr>
          <a:xfrm rot="5400000">
            <a:off x="5907530" y="4671402"/>
            <a:ext cx="733040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A255ACE-E030-4F2F-AEEC-642D2AA9FB16}"/>
              </a:ext>
            </a:extLst>
          </p:cNvPr>
          <p:cNvSpPr/>
          <p:nvPr/>
        </p:nvSpPr>
        <p:spPr>
          <a:xfrm>
            <a:off x="7052096" y="5373936"/>
            <a:ext cx="589244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934069-4403-4F7A-84B9-0B56BCC876FC}"/>
              </a:ext>
            </a:extLst>
          </p:cNvPr>
          <p:cNvSpPr txBox="1"/>
          <p:nvPr/>
        </p:nvSpPr>
        <p:spPr>
          <a:xfrm>
            <a:off x="8239023" y="3909063"/>
            <a:ext cx="2581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Aerodynamic Assessment</a:t>
            </a:r>
          </a:p>
          <a:p>
            <a:pPr algn="ctr"/>
            <a:r>
              <a:rPr lang="en-US" dirty="0"/>
              <a:t>Trim State</a:t>
            </a:r>
          </a:p>
        </p:txBody>
      </p:sp>
    </p:spTree>
    <p:extLst>
      <p:ext uri="{BB962C8B-B14F-4D97-AF65-F5344CB8AC3E}">
        <p14:creationId xmlns:p14="http://schemas.microsoft.com/office/powerpoint/2010/main" val="351444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2DAC-96AB-4F72-AA38-22A9E0F1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Source Noise Hemisphere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96A3-8B02-4764-9EED-684E94256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17" y="1050650"/>
            <a:ext cx="10663217" cy="5052010"/>
          </a:xfrm>
        </p:spPr>
        <p:txBody>
          <a:bodyPr>
            <a:normAutofit/>
          </a:bodyPr>
          <a:lstStyle/>
          <a:p>
            <a:r>
              <a:rPr lang="en-US" sz="1800" dirty="0"/>
              <a:t>Many different sound sources on vehicle</a:t>
            </a:r>
          </a:p>
          <a:p>
            <a:pPr lvl="1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Tonal noise source: deterministic (from rotating/moving blade volume and surface pressures)</a:t>
            </a:r>
          </a:p>
          <a:p>
            <a:pPr lvl="1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Broadband self-noise source: stochastic (from turbulent boundary layer and related phenomena)</a:t>
            </a:r>
          </a:p>
          <a:p>
            <a:pPr lvl="1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Blade vortex interaction (BVI) : included in tonal noise sources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Blade wake interaction (BWI): stochastic (from turbulent self wake ingested by rotor or from rotor-rotor interaction)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Turbulence ingestion noise (TIN) : surrounding turbulence environment ingested (e.g. nearby buildings)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Electric motor noise: significant tonal noise in the mid-frequency range (annoying for listeners)</a:t>
            </a:r>
          </a:p>
          <a:p>
            <a:r>
              <a:rPr lang="en-US" sz="1800" dirty="0"/>
              <a:t>Each flight condition and trim state results in a unique aerodynamic assessment</a:t>
            </a:r>
          </a:p>
          <a:p>
            <a:r>
              <a:rPr lang="en-US" sz="1800" dirty="0"/>
              <a:t>Capability of aerodynamics and acoustics is evolving, multiple iterations of same assessment as tools improve</a:t>
            </a:r>
          </a:p>
          <a:p>
            <a:r>
              <a:rPr lang="en-US" sz="1800" dirty="0"/>
              <a:t>Leads to a large database of aerodynamic assessments and source noise hemispheres that is ever-evolving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86C57-6FA2-4BC8-86B0-31B55E81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63390-6C70-4C4F-8F1A-2552E13C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424AB-EECF-405B-B361-2221BF1A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30982-2EBB-4B97-934D-3EA606D85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7972" r="2182" b="25990"/>
          <a:stretch/>
        </p:blipFill>
        <p:spPr>
          <a:xfrm>
            <a:off x="214700" y="4869255"/>
            <a:ext cx="2627299" cy="1607574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12B04175-7247-4750-A690-A66F6E573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507" y="4960091"/>
            <a:ext cx="1362938" cy="1212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DB3F3A-4A4B-458E-878C-565448DFB82E}"/>
              </a:ext>
            </a:extLst>
          </p:cNvPr>
          <p:cNvSpPr txBox="1"/>
          <p:nvPr/>
        </p:nvSpPr>
        <p:spPr>
          <a:xfrm>
            <a:off x="214700" y="4397654"/>
            <a:ext cx="258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Aerodynamic Assessment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C4D16-A39B-49F7-9753-91224CE0A798}"/>
              </a:ext>
            </a:extLst>
          </p:cNvPr>
          <p:cNvSpPr txBox="1"/>
          <p:nvPr/>
        </p:nvSpPr>
        <p:spPr>
          <a:xfrm>
            <a:off x="3127507" y="4406092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Noise Hemispheres</a:t>
            </a:r>
          </a:p>
        </p:txBody>
      </p:sp>
      <p:pic>
        <p:nvPicPr>
          <p:cNvPr id="14" name="Picture 13" descr="A picture containing aircraft&#10;&#10;Description automatically generated">
            <a:extLst>
              <a:ext uri="{FF2B5EF4-FFF2-40B4-BE49-F238E27FC236}">
                <a16:creationId xmlns:a16="http://schemas.microsoft.com/office/drawing/2014/main" id="{4BCF337A-098F-4498-9C02-A4BC0D4B7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445" y="4960090"/>
            <a:ext cx="1362939" cy="121222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746240-ACA7-48B7-8A1B-E758E0CA39D5}"/>
              </a:ext>
            </a:extLst>
          </p:cNvPr>
          <p:cNvCxnSpPr/>
          <p:nvPr/>
        </p:nvCxnSpPr>
        <p:spPr>
          <a:xfrm>
            <a:off x="6020794" y="4273379"/>
            <a:ext cx="0" cy="2203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AFD2792-DEBA-49C2-ACA0-455CD5E7F703}"/>
              </a:ext>
            </a:extLst>
          </p:cNvPr>
          <p:cNvSpPr txBox="1"/>
          <p:nvPr/>
        </p:nvSpPr>
        <p:spPr>
          <a:xfrm>
            <a:off x="6265634" y="4454975"/>
            <a:ext cx="2724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Aerodynamic Assessments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D2EBAD-C3DA-4E28-B476-333F9FEDD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7972" r="2182" b="25990"/>
          <a:stretch/>
        </p:blipFill>
        <p:spPr>
          <a:xfrm>
            <a:off x="6281927" y="4748776"/>
            <a:ext cx="965151" cy="5905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AAB6FC-FCFF-4A7E-AAB5-30DCFD8AC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7972" r="2182" b="25990"/>
          <a:stretch/>
        </p:blipFill>
        <p:spPr>
          <a:xfrm>
            <a:off x="7213650" y="4748776"/>
            <a:ext cx="965151" cy="590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46ECDD-2261-4170-B1F6-B63FB072A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7972" r="2182" b="25990"/>
          <a:stretch/>
        </p:blipFill>
        <p:spPr>
          <a:xfrm>
            <a:off x="8159750" y="4748776"/>
            <a:ext cx="965151" cy="5905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6C4BD4-E297-445B-AAA3-CFA8340E90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7972" r="2182" b="25990"/>
          <a:stretch/>
        </p:blipFill>
        <p:spPr>
          <a:xfrm>
            <a:off x="6265635" y="5339326"/>
            <a:ext cx="965151" cy="590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25FD1F-CEBA-4376-A832-9550399DE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7972" r="2182" b="25990"/>
          <a:stretch/>
        </p:blipFill>
        <p:spPr>
          <a:xfrm>
            <a:off x="7197358" y="5339326"/>
            <a:ext cx="965151" cy="5905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761086-E8B4-40E7-B894-A0C668DE4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7972" r="2182" b="25990"/>
          <a:stretch/>
        </p:blipFill>
        <p:spPr>
          <a:xfrm>
            <a:off x="8143458" y="5339326"/>
            <a:ext cx="965151" cy="5905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1DCD9A-D148-4076-BCA2-D81174B68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7972" r="2182" b="25990"/>
          <a:stretch/>
        </p:blipFill>
        <p:spPr>
          <a:xfrm>
            <a:off x="6267313" y="5881688"/>
            <a:ext cx="965151" cy="5905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6EBDE2-DAAF-4704-BECF-B78292A07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7972" r="2182" b="25990"/>
          <a:stretch/>
        </p:blipFill>
        <p:spPr>
          <a:xfrm>
            <a:off x="7199036" y="5881688"/>
            <a:ext cx="965151" cy="5905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7C948D-1FAA-44CF-8F6D-3FE732840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7972" r="2182" b="25990"/>
          <a:stretch/>
        </p:blipFill>
        <p:spPr>
          <a:xfrm>
            <a:off x="8145136" y="5881688"/>
            <a:ext cx="965151" cy="5905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3CE17DB-848C-4D69-83AF-707B7C8C6AFA}"/>
              </a:ext>
            </a:extLst>
          </p:cNvPr>
          <p:cNvSpPr txBox="1"/>
          <p:nvPr/>
        </p:nvSpPr>
        <p:spPr>
          <a:xfrm>
            <a:off x="9284990" y="4463413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Noise Hemispheres</a:t>
            </a:r>
          </a:p>
        </p:txBody>
      </p:sp>
      <p:pic>
        <p:nvPicPr>
          <p:cNvPr id="32" name="Picture 31" descr="Chart&#10;&#10;Description automatically generated">
            <a:extLst>
              <a:ext uri="{FF2B5EF4-FFF2-40B4-BE49-F238E27FC236}">
                <a16:creationId xmlns:a16="http://schemas.microsoft.com/office/drawing/2014/main" id="{2BDB50C4-0113-459F-B0E8-FD158A22E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175" y="4826924"/>
            <a:ext cx="333936" cy="297009"/>
          </a:xfrm>
          <a:prstGeom prst="rect">
            <a:avLst/>
          </a:prstGeom>
        </p:spPr>
      </p:pic>
      <p:pic>
        <p:nvPicPr>
          <p:cNvPr id="33" name="Picture 32" descr="A picture containing aircraft&#10;&#10;Description automatically generated">
            <a:extLst>
              <a:ext uri="{FF2B5EF4-FFF2-40B4-BE49-F238E27FC236}">
                <a16:creationId xmlns:a16="http://schemas.microsoft.com/office/drawing/2014/main" id="{340130A6-D2F5-44F8-B993-4E941D343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551" y="4826087"/>
            <a:ext cx="333936" cy="29700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AEB1BEF-6439-458B-A68A-4EAB690EE31F}"/>
              </a:ext>
            </a:extLst>
          </p:cNvPr>
          <p:cNvSpPr txBox="1"/>
          <p:nvPr/>
        </p:nvSpPr>
        <p:spPr>
          <a:xfrm>
            <a:off x="8144748" y="4246235"/>
            <a:ext cx="196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Version 1, 2, 3…. of</a:t>
            </a:r>
          </a:p>
        </p:txBody>
      </p:sp>
      <p:pic>
        <p:nvPicPr>
          <p:cNvPr id="41" name="Picture 40" descr="Chart&#10;&#10;Description automatically generated">
            <a:extLst>
              <a:ext uri="{FF2B5EF4-FFF2-40B4-BE49-F238E27FC236}">
                <a16:creationId xmlns:a16="http://schemas.microsoft.com/office/drawing/2014/main" id="{FF443B65-683F-44F6-A0D4-D7F1B14C6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249" y="4821373"/>
            <a:ext cx="333936" cy="297009"/>
          </a:xfrm>
          <a:prstGeom prst="rect">
            <a:avLst/>
          </a:prstGeom>
        </p:spPr>
      </p:pic>
      <p:pic>
        <p:nvPicPr>
          <p:cNvPr id="42" name="Picture 41" descr="A picture containing aircraft&#10;&#10;Description automatically generated">
            <a:extLst>
              <a:ext uri="{FF2B5EF4-FFF2-40B4-BE49-F238E27FC236}">
                <a16:creationId xmlns:a16="http://schemas.microsoft.com/office/drawing/2014/main" id="{60939D50-A6FB-48A4-8C57-E0163B57E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625" y="4823711"/>
            <a:ext cx="333936" cy="297009"/>
          </a:xfrm>
          <a:prstGeom prst="rect">
            <a:avLst/>
          </a:prstGeom>
        </p:spPr>
      </p:pic>
      <p:pic>
        <p:nvPicPr>
          <p:cNvPr id="46" name="Picture 45" descr="Chart&#10;&#10;Description automatically generated">
            <a:extLst>
              <a:ext uri="{FF2B5EF4-FFF2-40B4-BE49-F238E27FC236}">
                <a16:creationId xmlns:a16="http://schemas.microsoft.com/office/drawing/2014/main" id="{50E4E3C8-35F7-454B-9BA0-499FC683A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014" y="4821373"/>
            <a:ext cx="333936" cy="297009"/>
          </a:xfrm>
          <a:prstGeom prst="rect">
            <a:avLst/>
          </a:prstGeom>
        </p:spPr>
      </p:pic>
      <p:pic>
        <p:nvPicPr>
          <p:cNvPr id="47" name="Picture 46" descr="A picture containing aircraft&#10;&#10;Description automatically generated">
            <a:extLst>
              <a:ext uri="{FF2B5EF4-FFF2-40B4-BE49-F238E27FC236}">
                <a16:creationId xmlns:a16="http://schemas.microsoft.com/office/drawing/2014/main" id="{62F75814-24E2-46FD-AE5C-114EE6C9F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390" y="4823711"/>
            <a:ext cx="333936" cy="297009"/>
          </a:xfrm>
          <a:prstGeom prst="rect">
            <a:avLst/>
          </a:prstGeom>
        </p:spPr>
      </p:pic>
      <p:pic>
        <p:nvPicPr>
          <p:cNvPr id="48" name="Picture 47" descr="Chart&#10;&#10;Description automatically generated">
            <a:extLst>
              <a:ext uri="{FF2B5EF4-FFF2-40B4-BE49-F238E27FC236}">
                <a16:creationId xmlns:a16="http://schemas.microsoft.com/office/drawing/2014/main" id="{B5B1B727-8F13-4A3F-A847-087109EC3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438" y="4825347"/>
            <a:ext cx="333936" cy="297009"/>
          </a:xfrm>
          <a:prstGeom prst="rect">
            <a:avLst/>
          </a:prstGeom>
        </p:spPr>
      </p:pic>
      <p:pic>
        <p:nvPicPr>
          <p:cNvPr id="49" name="Picture 48" descr="A picture containing aircraft&#10;&#10;Description automatically generated">
            <a:extLst>
              <a:ext uri="{FF2B5EF4-FFF2-40B4-BE49-F238E27FC236}">
                <a16:creationId xmlns:a16="http://schemas.microsoft.com/office/drawing/2014/main" id="{77D3D2B5-AF28-4111-8544-E50BB4666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8814" y="4827685"/>
            <a:ext cx="333936" cy="297009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5170F347-20FA-4EB4-AB84-074C60B26981}"/>
              </a:ext>
            </a:extLst>
          </p:cNvPr>
          <p:cNvSpPr txBox="1"/>
          <p:nvPr/>
        </p:nvSpPr>
        <p:spPr>
          <a:xfrm>
            <a:off x="185497" y="1513517"/>
            <a:ext cx="113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Currently Available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F6DA1ED-41AD-4103-BE49-C04B49F46579}"/>
              </a:ext>
            </a:extLst>
          </p:cNvPr>
          <p:cNvSpPr txBox="1"/>
          <p:nvPr/>
        </p:nvSpPr>
        <p:spPr>
          <a:xfrm>
            <a:off x="185497" y="2438048"/>
            <a:ext cx="113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Not Yet Available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94997E2-F569-4A52-8DE4-D40D20372FBC}"/>
              </a:ext>
            </a:extLst>
          </p:cNvPr>
          <p:cNvSpPr/>
          <p:nvPr/>
        </p:nvSpPr>
        <p:spPr>
          <a:xfrm>
            <a:off x="9266415" y="4832745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47E83AE-15CD-4896-8F3C-60A3DB702C04}"/>
              </a:ext>
            </a:extLst>
          </p:cNvPr>
          <p:cNvSpPr/>
          <p:nvPr/>
        </p:nvSpPr>
        <p:spPr>
          <a:xfrm>
            <a:off x="9911446" y="4833974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E1213B4-55C4-4396-9025-0D4BF5DF7412}"/>
              </a:ext>
            </a:extLst>
          </p:cNvPr>
          <p:cNvSpPr/>
          <p:nvPr/>
        </p:nvSpPr>
        <p:spPr>
          <a:xfrm>
            <a:off x="10559341" y="4834303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A861917-0A75-43E9-9DDE-E976D6C95EF3}"/>
              </a:ext>
            </a:extLst>
          </p:cNvPr>
          <p:cNvSpPr/>
          <p:nvPr/>
        </p:nvSpPr>
        <p:spPr>
          <a:xfrm>
            <a:off x="11207041" y="4834303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 descr="Chart&#10;&#10;Description automatically generated">
            <a:extLst>
              <a:ext uri="{FF2B5EF4-FFF2-40B4-BE49-F238E27FC236}">
                <a16:creationId xmlns:a16="http://schemas.microsoft.com/office/drawing/2014/main" id="{AD7B5DA4-5B0C-47D1-9A0A-117DA2506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175" y="5124770"/>
            <a:ext cx="333936" cy="297009"/>
          </a:xfrm>
          <a:prstGeom prst="rect">
            <a:avLst/>
          </a:prstGeom>
        </p:spPr>
      </p:pic>
      <p:pic>
        <p:nvPicPr>
          <p:cNvPr id="108" name="Picture 107" descr="A picture containing aircraft&#10;&#10;Description automatically generated">
            <a:extLst>
              <a:ext uri="{FF2B5EF4-FFF2-40B4-BE49-F238E27FC236}">
                <a16:creationId xmlns:a16="http://schemas.microsoft.com/office/drawing/2014/main" id="{41177F7F-A7D6-43E3-A0B1-498F7CCA0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551" y="5123933"/>
            <a:ext cx="333936" cy="297009"/>
          </a:xfrm>
          <a:prstGeom prst="rect">
            <a:avLst/>
          </a:prstGeom>
        </p:spPr>
      </p:pic>
      <p:pic>
        <p:nvPicPr>
          <p:cNvPr id="109" name="Picture 108" descr="Chart&#10;&#10;Description automatically generated">
            <a:extLst>
              <a:ext uri="{FF2B5EF4-FFF2-40B4-BE49-F238E27FC236}">
                <a16:creationId xmlns:a16="http://schemas.microsoft.com/office/drawing/2014/main" id="{BBB47A5E-3541-4165-8487-69AA0AE3E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249" y="5119219"/>
            <a:ext cx="333936" cy="297009"/>
          </a:xfrm>
          <a:prstGeom prst="rect">
            <a:avLst/>
          </a:prstGeom>
        </p:spPr>
      </p:pic>
      <p:pic>
        <p:nvPicPr>
          <p:cNvPr id="110" name="Picture 109" descr="A picture containing aircraft&#10;&#10;Description automatically generated">
            <a:extLst>
              <a:ext uri="{FF2B5EF4-FFF2-40B4-BE49-F238E27FC236}">
                <a16:creationId xmlns:a16="http://schemas.microsoft.com/office/drawing/2014/main" id="{D0212F96-98AD-4093-A258-8B4B98F71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625" y="5121557"/>
            <a:ext cx="333936" cy="297009"/>
          </a:xfrm>
          <a:prstGeom prst="rect">
            <a:avLst/>
          </a:prstGeom>
        </p:spPr>
      </p:pic>
      <p:pic>
        <p:nvPicPr>
          <p:cNvPr id="111" name="Picture 110" descr="Chart&#10;&#10;Description automatically generated">
            <a:extLst>
              <a:ext uri="{FF2B5EF4-FFF2-40B4-BE49-F238E27FC236}">
                <a16:creationId xmlns:a16="http://schemas.microsoft.com/office/drawing/2014/main" id="{7FCBE4CB-116D-41F5-BDFA-CDE55374D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014" y="5119219"/>
            <a:ext cx="333936" cy="297009"/>
          </a:xfrm>
          <a:prstGeom prst="rect">
            <a:avLst/>
          </a:prstGeom>
        </p:spPr>
      </p:pic>
      <p:pic>
        <p:nvPicPr>
          <p:cNvPr id="112" name="Picture 111" descr="A picture containing aircraft&#10;&#10;Description automatically generated">
            <a:extLst>
              <a:ext uri="{FF2B5EF4-FFF2-40B4-BE49-F238E27FC236}">
                <a16:creationId xmlns:a16="http://schemas.microsoft.com/office/drawing/2014/main" id="{B5BF0F65-A1A3-48D6-A61F-39D1FA0AE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390" y="5121557"/>
            <a:ext cx="333936" cy="297009"/>
          </a:xfrm>
          <a:prstGeom prst="rect">
            <a:avLst/>
          </a:prstGeom>
        </p:spPr>
      </p:pic>
      <p:pic>
        <p:nvPicPr>
          <p:cNvPr id="113" name="Picture 112" descr="Chart&#10;&#10;Description automatically generated">
            <a:extLst>
              <a:ext uri="{FF2B5EF4-FFF2-40B4-BE49-F238E27FC236}">
                <a16:creationId xmlns:a16="http://schemas.microsoft.com/office/drawing/2014/main" id="{D97C4847-4E24-4834-8FDD-3AAFAE795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438" y="5123193"/>
            <a:ext cx="333936" cy="297009"/>
          </a:xfrm>
          <a:prstGeom prst="rect">
            <a:avLst/>
          </a:prstGeom>
        </p:spPr>
      </p:pic>
      <p:pic>
        <p:nvPicPr>
          <p:cNvPr id="114" name="Picture 113" descr="A picture containing aircraft&#10;&#10;Description automatically generated">
            <a:extLst>
              <a:ext uri="{FF2B5EF4-FFF2-40B4-BE49-F238E27FC236}">
                <a16:creationId xmlns:a16="http://schemas.microsoft.com/office/drawing/2014/main" id="{D72B34B0-20AF-4F3E-953B-EB2462E76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8814" y="5125531"/>
            <a:ext cx="333936" cy="29700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B0893CC4-6A31-4749-9788-6F928C5BB87B}"/>
              </a:ext>
            </a:extLst>
          </p:cNvPr>
          <p:cNvSpPr/>
          <p:nvPr/>
        </p:nvSpPr>
        <p:spPr>
          <a:xfrm>
            <a:off x="9266415" y="5130591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9708BE8-3B92-4173-8481-38C8C55DD3B1}"/>
              </a:ext>
            </a:extLst>
          </p:cNvPr>
          <p:cNvSpPr/>
          <p:nvPr/>
        </p:nvSpPr>
        <p:spPr>
          <a:xfrm>
            <a:off x="9911446" y="5131820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E4C7E26-913E-4A8F-9959-4030DEB060F9}"/>
              </a:ext>
            </a:extLst>
          </p:cNvPr>
          <p:cNvSpPr/>
          <p:nvPr/>
        </p:nvSpPr>
        <p:spPr>
          <a:xfrm>
            <a:off x="10559341" y="5132149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D97136B-CEA3-4124-9BFA-09CB38B82A0C}"/>
              </a:ext>
            </a:extLst>
          </p:cNvPr>
          <p:cNvSpPr/>
          <p:nvPr/>
        </p:nvSpPr>
        <p:spPr>
          <a:xfrm>
            <a:off x="11207041" y="5132149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18" descr="Chart&#10;&#10;Description automatically generated">
            <a:extLst>
              <a:ext uri="{FF2B5EF4-FFF2-40B4-BE49-F238E27FC236}">
                <a16:creationId xmlns:a16="http://schemas.microsoft.com/office/drawing/2014/main" id="{5234EFA0-9B0C-434D-BF52-7E3CF28F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175" y="5422616"/>
            <a:ext cx="333936" cy="297009"/>
          </a:xfrm>
          <a:prstGeom prst="rect">
            <a:avLst/>
          </a:prstGeom>
        </p:spPr>
      </p:pic>
      <p:pic>
        <p:nvPicPr>
          <p:cNvPr id="120" name="Picture 119" descr="A picture containing aircraft&#10;&#10;Description automatically generated">
            <a:extLst>
              <a:ext uri="{FF2B5EF4-FFF2-40B4-BE49-F238E27FC236}">
                <a16:creationId xmlns:a16="http://schemas.microsoft.com/office/drawing/2014/main" id="{3FB0D37C-6141-44D9-B95E-211167E7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551" y="5421779"/>
            <a:ext cx="333936" cy="297009"/>
          </a:xfrm>
          <a:prstGeom prst="rect">
            <a:avLst/>
          </a:prstGeom>
        </p:spPr>
      </p:pic>
      <p:pic>
        <p:nvPicPr>
          <p:cNvPr id="121" name="Picture 120" descr="Chart&#10;&#10;Description automatically generated">
            <a:extLst>
              <a:ext uri="{FF2B5EF4-FFF2-40B4-BE49-F238E27FC236}">
                <a16:creationId xmlns:a16="http://schemas.microsoft.com/office/drawing/2014/main" id="{84D4F8FF-A093-4953-AD20-8A2EB5C04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249" y="5417065"/>
            <a:ext cx="333936" cy="297009"/>
          </a:xfrm>
          <a:prstGeom prst="rect">
            <a:avLst/>
          </a:prstGeom>
        </p:spPr>
      </p:pic>
      <p:pic>
        <p:nvPicPr>
          <p:cNvPr id="122" name="Picture 121" descr="A picture containing aircraft&#10;&#10;Description automatically generated">
            <a:extLst>
              <a:ext uri="{FF2B5EF4-FFF2-40B4-BE49-F238E27FC236}">
                <a16:creationId xmlns:a16="http://schemas.microsoft.com/office/drawing/2014/main" id="{BDF4DE0D-4137-4FE8-9329-9942C1FED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625" y="5419403"/>
            <a:ext cx="333936" cy="297009"/>
          </a:xfrm>
          <a:prstGeom prst="rect">
            <a:avLst/>
          </a:prstGeom>
        </p:spPr>
      </p:pic>
      <p:pic>
        <p:nvPicPr>
          <p:cNvPr id="123" name="Picture 122" descr="Chart&#10;&#10;Description automatically generated">
            <a:extLst>
              <a:ext uri="{FF2B5EF4-FFF2-40B4-BE49-F238E27FC236}">
                <a16:creationId xmlns:a16="http://schemas.microsoft.com/office/drawing/2014/main" id="{D7716E3F-302B-4A1F-BFBF-F719F1697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014" y="5417065"/>
            <a:ext cx="333936" cy="297009"/>
          </a:xfrm>
          <a:prstGeom prst="rect">
            <a:avLst/>
          </a:prstGeom>
        </p:spPr>
      </p:pic>
      <p:pic>
        <p:nvPicPr>
          <p:cNvPr id="124" name="Picture 123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9C7E145-A2E7-405D-8C8A-DB3E80275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390" y="5419403"/>
            <a:ext cx="333936" cy="297009"/>
          </a:xfrm>
          <a:prstGeom prst="rect">
            <a:avLst/>
          </a:prstGeom>
        </p:spPr>
      </p:pic>
      <p:pic>
        <p:nvPicPr>
          <p:cNvPr id="125" name="Picture 124" descr="Chart&#10;&#10;Description automatically generated">
            <a:extLst>
              <a:ext uri="{FF2B5EF4-FFF2-40B4-BE49-F238E27FC236}">
                <a16:creationId xmlns:a16="http://schemas.microsoft.com/office/drawing/2014/main" id="{22B528AD-AD43-4D24-9003-BAFF257F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438" y="5421039"/>
            <a:ext cx="333936" cy="297009"/>
          </a:xfrm>
          <a:prstGeom prst="rect">
            <a:avLst/>
          </a:prstGeom>
        </p:spPr>
      </p:pic>
      <p:pic>
        <p:nvPicPr>
          <p:cNvPr id="126" name="Picture 125" descr="A picture containing aircraft&#10;&#10;Description automatically generated">
            <a:extLst>
              <a:ext uri="{FF2B5EF4-FFF2-40B4-BE49-F238E27FC236}">
                <a16:creationId xmlns:a16="http://schemas.microsoft.com/office/drawing/2014/main" id="{16C47D83-0F97-4E10-BC5B-499A9B385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8814" y="5423377"/>
            <a:ext cx="333936" cy="297009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A9746F80-9627-48E2-B653-D3D81846C1E1}"/>
              </a:ext>
            </a:extLst>
          </p:cNvPr>
          <p:cNvSpPr/>
          <p:nvPr/>
        </p:nvSpPr>
        <p:spPr>
          <a:xfrm>
            <a:off x="9266415" y="5428437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94F2A16-ACA8-4711-AECF-3785BDC835D6}"/>
              </a:ext>
            </a:extLst>
          </p:cNvPr>
          <p:cNvSpPr/>
          <p:nvPr/>
        </p:nvSpPr>
        <p:spPr>
          <a:xfrm>
            <a:off x="9911446" y="5429666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5BC2CCC-770F-40E3-AB4D-E61BB6716628}"/>
              </a:ext>
            </a:extLst>
          </p:cNvPr>
          <p:cNvSpPr/>
          <p:nvPr/>
        </p:nvSpPr>
        <p:spPr>
          <a:xfrm>
            <a:off x="10559341" y="5429995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96D2E65-56B9-4A85-8350-47AD028B0430}"/>
              </a:ext>
            </a:extLst>
          </p:cNvPr>
          <p:cNvSpPr/>
          <p:nvPr/>
        </p:nvSpPr>
        <p:spPr>
          <a:xfrm>
            <a:off x="11207041" y="5429995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130" descr="Chart&#10;&#10;Description automatically generated">
            <a:extLst>
              <a:ext uri="{FF2B5EF4-FFF2-40B4-BE49-F238E27FC236}">
                <a16:creationId xmlns:a16="http://schemas.microsoft.com/office/drawing/2014/main" id="{1E0E1482-00BD-4EFA-AEB9-15B334866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707" y="5725664"/>
            <a:ext cx="333936" cy="297009"/>
          </a:xfrm>
          <a:prstGeom prst="rect">
            <a:avLst/>
          </a:prstGeom>
        </p:spPr>
      </p:pic>
      <p:pic>
        <p:nvPicPr>
          <p:cNvPr id="132" name="Picture 131" descr="A picture containing aircraft&#10;&#10;Description automatically generated">
            <a:extLst>
              <a:ext uri="{FF2B5EF4-FFF2-40B4-BE49-F238E27FC236}">
                <a16:creationId xmlns:a16="http://schemas.microsoft.com/office/drawing/2014/main" id="{5A4A5D3C-535D-49ED-989C-267B34145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083" y="5724827"/>
            <a:ext cx="333936" cy="297009"/>
          </a:xfrm>
          <a:prstGeom prst="rect">
            <a:avLst/>
          </a:prstGeom>
        </p:spPr>
      </p:pic>
      <p:pic>
        <p:nvPicPr>
          <p:cNvPr id="133" name="Picture 132" descr="Chart&#10;&#10;Description automatically generated">
            <a:extLst>
              <a:ext uri="{FF2B5EF4-FFF2-40B4-BE49-F238E27FC236}">
                <a16:creationId xmlns:a16="http://schemas.microsoft.com/office/drawing/2014/main" id="{97B7159B-7F59-49D6-8EF7-8E31172A3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781" y="5720113"/>
            <a:ext cx="333936" cy="297009"/>
          </a:xfrm>
          <a:prstGeom prst="rect">
            <a:avLst/>
          </a:prstGeom>
        </p:spPr>
      </p:pic>
      <p:pic>
        <p:nvPicPr>
          <p:cNvPr id="134" name="Picture 133" descr="A picture containing aircraft&#10;&#10;Description automatically generated">
            <a:extLst>
              <a:ext uri="{FF2B5EF4-FFF2-40B4-BE49-F238E27FC236}">
                <a16:creationId xmlns:a16="http://schemas.microsoft.com/office/drawing/2014/main" id="{0A7A88D3-86FF-4F00-B0AA-A214B604D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157" y="5722451"/>
            <a:ext cx="333936" cy="297009"/>
          </a:xfrm>
          <a:prstGeom prst="rect">
            <a:avLst/>
          </a:prstGeom>
        </p:spPr>
      </p:pic>
      <p:pic>
        <p:nvPicPr>
          <p:cNvPr id="135" name="Picture 134" descr="Chart&#10;&#10;Description automatically generated">
            <a:extLst>
              <a:ext uri="{FF2B5EF4-FFF2-40B4-BE49-F238E27FC236}">
                <a16:creationId xmlns:a16="http://schemas.microsoft.com/office/drawing/2014/main" id="{4465C2C2-B32B-4243-931F-2B36B721E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546" y="5720113"/>
            <a:ext cx="333936" cy="297009"/>
          </a:xfrm>
          <a:prstGeom prst="rect">
            <a:avLst/>
          </a:prstGeom>
        </p:spPr>
      </p:pic>
      <p:pic>
        <p:nvPicPr>
          <p:cNvPr id="136" name="Picture 135" descr="A picture containing aircraft&#10;&#10;Description automatically generated">
            <a:extLst>
              <a:ext uri="{FF2B5EF4-FFF2-40B4-BE49-F238E27FC236}">
                <a16:creationId xmlns:a16="http://schemas.microsoft.com/office/drawing/2014/main" id="{3950508E-1260-48F7-9FC3-56640D6CD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7922" y="5722451"/>
            <a:ext cx="333936" cy="297009"/>
          </a:xfrm>
          <a:prstGeom prst="rect">
            <a:avLst/>
          </a:prstGeom>
        </p:spPr>
      </p:pic>
      <p:pic>
        <p:nvPicPr>
          <p:cNvPr id="137" name="Picture 136" descr="Chart&#10;&#10;Description automatically generated">
            <a:extLst>
              <a:ext uri="{FF2B5EF4-FFF2-40B4-BE49-F238E27FC236}">
                <a16:creationId xmlns:a16="http://schemas.microsoft.com/office/drawing/2014/main" id="{E43BBA90-F829-4B00-A60C-50F5DBA9B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970" y="5724087"/>
            <a:ext cx="333936" cy="297009"/>
          </a:xfrm>
          <a:prstGeom prst="rect">
            <a:avLst/>
          </a:prstGeom>
        </p:spPr>
      </p:pic>
      <p:pic>
        <p:nvPicPr>
          <p:cNvPr id="138" name="Picture 137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74B99FD-78D4-4001-895A-AC165EFBF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0346" y="5726425"/>
            <a:ext cx="333936" cy="297009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25969D07-23B7-4009-B38A-84564F4EC1D5}"/>
              </a:ext>
            </a:extLst>
          </p:cNvPr>
          <p:cNvSpPr/>
          <p:nvPr/>
        </p:nvSpPr>
        <p:spPr>
          <a:xfrm>
            <a:off x="9267947" y="5731485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9A9EC3A-C124-4161-BC45-F7B640F305FC}"/>
              </a:ext>
            </a:extLst>
          </p:cNvPr>
          <p:cNvSpPr/>
          <p:nvPr/>
        </p:nvSpPr>
        <p:spPr>
          <a:xfrm>
            <a:off x="9912978" y="5732714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C77D93F-C01C-4250-B324-2F696973DEE4}"/>
              </a:ext>
            </a:extLst>
          </p:cNvPr>
          <p:cNvSpPr/>
          <p:nvPr/>
        </p:nvSpPr>
        <p:spPr>
          <a:xfrm>
            <a:off x="10560873" y="5733043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EC9C778-4185-43DF-A607-D43717B6265E}"/>
              </a:ext>
            </a:extLst>
          </p:cNvPr>
          <p:cNvSpPr/>
          <p:nvPr/>
        </p:nvSpPr>
        <p:spPr>
          <a:xfrm>
            <a:off x="11208573" y="5733043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42" descr="Chart&#10;&#10;Description automatically generated">
            <a:extLst>
              <a:ext uri="{FF2B5EF4-FFF2-40B4-BE49-F238E27FC236}">
                <a16:creationId xmlns:a16="http://schemas.microsoft.com/office/drawing/2014/main" id="{08C24FD0-1E0D-43C8-AA3A-5AEF73FC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175" y="6029549"/>
            <a:ext cx="333936" cy="297009"/>
          </a:xfrm>
          <a:prstGeom prst="rect">
            <a:avLst/>
          </a:prstGeom>
        </p:spPr>
      </p:pic>
      <p:pic>
        <p:nvPicPr>
          <p:cNvPr id="144" name="Picture 143" descr="A picture containing aircraft&#10;&#10;Description automatically generated">
            <a:extLst>
              <a:ext uri="{FF2B5EF4-FFF2-40B4-BE49-F238E27FC236}">
                <a16:creationId xmlns:a16="http://schemas.microsoft.com/office/drawing/2014/main" id="{499E21D0-5852-4EAE-8BE3-DE7E00074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551" y="6028712"/>
            <a:ext cx="333936" cy="297009"/>
          </a:xfrm>
          <a:prstGeom prst="rect">
            <a:avLst/>
          </a:prstGeom>
        </p:spPr>
      </p:pic>
      <p:pic>
        <p:nvPicPr>
          <p:cNvPr id="145" name="Picture 144" descr="Chart&#10;&#10;Description automatically generated">
            <a:extLst>
              <a:ext uri="{FF2B5EF4-FFF2-40B4-BE49-F238E27FC236}">
                <a16:creationId xmlns:a16="http://schemas.microsoft.com/office/drawing/2014/main" id="{D001D0F1-D675-4441-B14F-4E9B244F1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249" y="6023998"/>
            <a:ext cx="333936" cy="297009"/>
          </a:xfrm>
          <a:prstGeom prst="rect">
            <a:avLst/>
          </a:prstGeom>
        </p:spPr>
      </p:pic>
      <p:pic>
        <p:nvPicPr>
          <p:cNvPr id="146" name="Picture 145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6531355-C459-4AD8-81F4-8E1509676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625" y="6026336"/>
            <a:ext cx="333936" cy="297009"/>
          </a:xfrm>
          <a:prstGeom prst="rect">
            <a:avLst/>
          </a:prstGeom>
        </p:spPr>
      </p:pic>
      <p:pic>
        <p:nvPicPr>
          <p:cNvPr id="147" name="Picture 146" descr="Chart&#10;&#10;Description automatically generated">
            <a:extLst>
              <a:ext uri="{FF2B5EF4-FFF2-40B4-BE49-F238E27FC236}">
                <a16:creationId xmlns:a16="http://schemas.microsoft.com/office/drawing/2014/main" id="{125A4EEC-ABC1-4D1D-BB52-DE77EF74B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014" y="6023998"/>
            <a:ext cx="333936" cy="297009"/>
          </a:xfrm>
          <a:prstGeom prst="rect">
            <a:avLst/>
          </a:prstGeom>
        </p:spPr>
      </p:pic>
      <p:pic>
        <p:nvPicPr>
          <p:cNvPr id="148" name="Picture 147" descr="A picture containing aircraft&#10;&#10;Description automatically generated">
            <a:extLst>
              <a:ext uri="{FF2B5EF4-FFF2-40B4-BE49-F238E27FC236}">
                <a16:creationId xmlns:a16="http://schemas.microsoft.com/office/drawing/2014/main" id="{672C7EFE-E496-488D-9CA1-F4C08C83E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390" y="6026336"/>
            <a:ext cx="333936" cy="297009"/>
          </a:xfrm>
          <a:prstGeom prst="rect">
            <a:avLst/>
          </a:prstGeom>
        </p:spPr>
      </p:pic>
      <p:pic>
        <p:nvPicPr>
          <p:cNvPr id="149" name="Picture 148" descr="Chart&#10;&#10;Description automatically generated">
            <a:extLst>
              <a:ext uri="{FF2B5EF4-FFF2-40B4-BE49-F238E27FC236}">
                <a16:creationId xmlns:a16="http://schemas.microsoft.com/office/drawing/2014/main" id="{1CBDDE6F-44CD-448B-B783-06BE9B8D9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438" y="6027972"/>
            <a:ext cx="333936" cy="297009"/>
          </a:xfrm>
          <a:prstGeom prst="rect">
            <a:avLst/>
          </a:prstGeom>
        </p:spPr>
      </p:pic>
      <p:pic>
        <p:nvPicPr>
          <p:cNvPr id="150" name="Picture 149" descr="A picture containing aircraft&#10;&#10;Description automatically generated">
            <a:extLst>
              <a:ext uri="{FF2B5EF4-FFF2-40B4-BE49-F238E27FC236}">
                <a16:creationId xmlns:a16="http://schemas.microsoft.com/office/drawing/2014/main" id="{63213334-9DEE-45DE-B9CE-3C7076470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8814" y="6030310"/>
            <a:ext cx="333936" cy="297009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C461C69B-7CDF-42FD-A306-EACAAEC2EDFC}"/>
              </a:ext>
            </a:extLst>
          </p:cNvPr>
          <p:cNvSpPr/>
          <p:nvPr/>
        </p:nvSpPr>
        <p:spPr>
          <a:xfrm>
            <a:off x="9266415" y="6035370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D627B39-065B-4FAC-9838-B2DF4F546C30}"/>
              </a:ext>
            </a:extLst>
          </p:cNvPr>
          <p:cNvSpPr/>
          <p:nvPr/>
        </p:nvSpPr>
        <p:spPr>
          <a:xfrm>
            <a:off x="9911446" y="6036599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5DF5B4D-5186-4F44-AA20-1AC998120494}"/>
              </a:ext>
            </a:extLst>
          </p:cNvPr>
          <p:cNvSpPr/>
          <p:nvPr/>
        </p:nvSpPr>
        <p:spPr>
          <a:xfrm>
            <a:off x="10559341" y="6036928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A39664E-5F99-413F-B0BE-6D8059A8C9EA}"/>
              </a:ext>
            </a:extLst>
          </p:cNvPr>
          <p:cNvSpPr/>
          <p:nvPr/>
        </p:nvSpPr>
        <p:spPr>
          <a:xfrm>
            <a:off x="11207041" y="6036928"/>
            <a:ext cx="618894" cy="27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2CD36E8-3F7B-443B-BBCD-DC7D41B3A392}"/>
              </a:ext>
            </a:extLst>
          </p:cNvPr>
          <p:cNvSpPr/>
          <p:nvPr/>
        </p:nvSpPr>
        <p:spPr>
          <a:xfrm>
            <a:off x="3225800" y="4869255"/>
            <a:ext cx="2688633" cy="1303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B873D81-3107-4D57-8AA6-A8CE94038381}"/>
              </a:ext>
            </a:extLst>
          </p:cNvPr>
          <p:cNvSpPr/>
          <p:nvPr/>
        </p:nvSpPr>
        <p:spPr>
          <a:xfrm>
            <a:off x="2694883" y="5361466"/>
            <a:ext cx="576361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34" grpId="0"/>
      <p:bldP spid="103" grpId="0" animBg="1"/>
      <p:bldP spid="104" grpId="0" animBg="1"/>
      <p:bldP spid="105" grpId="0" animBg="1"/>
      <p:bldP spid="106" grpId="0" animBg="1"/>
      <p:bldP spid="115" grpId="0" animBg="1"/>
      <p:bldP spid="116" grpId="0" animBg="1"/>
      <p:bldP spid="117" grpId="0" animBg="1"/>
      <p:bldP spid="118" grpId="0" animBg="1"/>
      <p:bldP spid="127" grpId="0" animBg="1"/>
      <p:bldP spid="128" grpId="0" animBg="1"/>
      <p:bldP spid="129" grpId="0" animBg="1"/>
      <p:bldP spid="130" grpId="0" animBg="1"/>
      <p:bldP spid="139" grpId="0" animBg="1"/>
      <p:bldP spid="140" grpId="0" animBg="1"/>
      <p:bldP spid="141" grpId="0" animBg="1"/>
      <p:bldP spid="142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2DAC-96AB-4F72-AA38-22A9E0F1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Flight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96A3-8B02-4764-9EED-684E94256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Flight event is defined as one or more flight conditions at emission times</a:t>
            </a:r>
          </a:p>
          <a:p>
            <a:r>
              <a:rPr lang="en-US" sz="2000" dirty="0"/>
              <a:t>Start with a database of source noise hemispheres for each flight condition and trim state</a:t>
            </a:r>
          </a:p>
          <a:p>
            <a:r>
              <a:rPr lang="en-US" sz="2000" dirty="0"/>
              <a:t>Flight event can be a simple flyover, climb, or approach at many altitudes (h)</a:t>
            </a:r>
          </a:p>
          <a:p>
            <a:pPr lvl="1"/>
            <a:r>
              <a:rPr lang="en-US" sz="1600" dirty="0"/>
              <a:t>Each hemisphere run at many different altitudes</a:t>
            </a:r>
          </a:p>
          <a:p>
            <a:pPr lvl="1"/>
            <a:r>
              <a:rPr lang="en-US" sz="1600" dirty="0"/>
              <a:t>Each hemisphere run at level flyover, approach, and takeoff </a:t>
            </a:r>
          </a:p>
          <a:p>
            <a:r>
              <a:rPr lang="en-US" sz="2000" dirty="0"/>
              <a:t>Can also be a complex vehicle maneuver</a:t>
            </a:r>
          </a:p>
          <a:p>
            <a:pPr lvl="1"/>
            <a:r>
              <a:rPr lang="en-US" sz="1600" dirty="0"/>
              <a:t>Several hemispheres selected to coincide with flight path’s required flight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86C57-6FA2-4BC8-86B0-31B55E81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63390-6C70-4C4F-8F1A-2552E13C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424AB-EECF-405B-B361-2221BF1A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5CEE88-78E2-4F21-ACCB-DF67BD5DDCCC}"/>
              </a:ext>
            </a:extLst>
          </p:cNvPr>
          <p:cNvSpPr/>
          <p:nvPr/>
        </p:nvSpPr>
        <p:spPr>
          <a:xfrm>
            <a:off x="8866530" y="4151170"/>
            <a:ext cx="3185233" cy="94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994789-FED0-4984-976E-95009F260984}"/>
              </a:ext>
            </a:extLst>
          </p:cNvPr>
          <p:cNvCxnSpPr>
            <a:cxnSpLocks/>
          </p:cNvCxnSpPr>
          <p:nvPr/>
        </p:nvCxnSpPr>
        <p:spPr bwMode="auto">
          <a:xfrm>
            <a:off x="8925637" y="4913926"/>
            <a:ext cx="3063656" cy="89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B6DBFD1-46C7-4DBE-951E-10F6276F362F}"/>
              </a:ext>
            </a:extLst>
          </p:cNvPr>
          <p:cNvSpPr/>
          <p:nvPr/>
        </p:nvSpPr>
        <p:spPr bwMode="auto">
          <a:xfrm>
            <a:off x="8925637" y="4919243"/>
            <a:ext cx="3063656" cy="10482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6B9494-FBF3-456D-A541-C537E6CDA5C1}"/>
              </a:ext>
            </a:extLst>
          </p:cNvPr>
          <p:cNvCxnSpPr>
            <a:cxnSpLocks/>
            <a:endCxn id="14" idx="1"/>
          </p:cNvCxnSpPr>
          <p:nvPr/>
        </p:nvCxnSpPr>
        <p:spPr bwMode="auto">
          <a:xfrm flipH="1" flipV="1">
            <a:off x="9242791" y="4325797"/>
            <a:ext cx="2545847" cy="471696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23FB3E-149D-4ECD-9D85-2D431F3F3080}"/>
              </a:ext>
            </a:extLst>
          </p:cNvPr>
          <p:cNvGrpSpPr/>
          <p:nvPr/>
        </p:nvGrpSpPr>
        <p:grpSpPr>
          <a:xfrm>
            <a:off x="9136440" y="4216513"/>
            <a:ext cx="212701" cy="226998"/>
            <a:chOff x="10320545" y="3286644"/>
            <a:chExt cx="1033254" cy="1033871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651E6DF-F535-4B9F-8BEA-5EA306144D31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ACAD2A74-ECD1-4160-B6AF-BBE26306F35D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1FC3C20D-C09F-45F0-95D2-DBA40527A729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2AFD7B14-255A-4327-A66B-DD886E7FFC5C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72380A92-C9E7-4DE3-AF1D-AEE7FDC9C391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DBF3D226-C030-4159-B0CF-0234C7EDAC2D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DC6C9124-9882-49F2-A708-ECF67E222C3B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C6BED61-2F36-47F7-A304-4A6A8B906D12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E6EDFBA-111B-422A-A25E-C884624A03B2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95DA2C-5E1F-414B-B170-9E101BBC2205}"/>
              </a:ext>
            </a:extLst>
          </p:cNvPr>
          <p:cNvGrpSpPr/>
          <p:nvPr/>
        </p:nvGrpSpPr>
        <p:grpSpPr>
          <a:xfrm>
            <a:off x="11761110" y="4687088"/>
            <a:ext cx="212701" cy="226998"/>
            <a:chOff x="10320545" y="3286644"/>
            <a:chExt cx="1033254" cy="1033871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81352921-50C3-4007-B6D4-CE5D01CF9473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126BDC38-70A3-4680-B21E-61D7F9A9281C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1C2FDF21-CFCB-42CE-8DEF-20AA0ED5A7BD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6BB412CC-DD6D-442F-92EE-3D246FF88BA9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9459F659-01DE-4194-8D76-AF0EE2413045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E03EA85-B1E5-4890-B586-3CD166281E75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89F41F0F-538B-48B3-B3FD-CC2A00E08FC6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E84D5C35-8C20-44A7-A599-4D630BF609A7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4F47628-F8C7-4722-A574-A874937B4ABD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3A07D061-9B32-4094-82F9-047559083A9E}"/>
              </a:ext>
            </a:extLst>
          </p:cNvPr>
          <p:cNvSpPr/>
          <p:nvPr/>
        </p:nvSpPr>
        <p:spPr>
          <a:xfrm>
            <a:off x="11853928" y="4789459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5B6F59F-98B1-4A4A-895F-7945BD3AAA2C}"/>
              </a:ext>
            </a:extLst>
          </p:cNvPr>
          <p:cNvSpPr/>
          <p:nvPr/>
        </p:nvSpPr>
        <p:spPr>
          <a:xfrm>
            <a:off x="9231021" y="4322757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47E230E-657E-45FF-B490-34EE8B8B9EE8}"/>
              </a:ext>
            </a:extLst>
          </p:cNvPr>
          <p:cNvSpPr/>
          <p:nvPr/>
        </p:nvSpPr>
        <p:spPr>
          <a:xfrm>
            <a:off x="5615441" y="4151170"/>
            <a:ext cx="3185233" cy="94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DA88D7-5C01-4AC0-9896-0236ADAF3180}"/>
              </a:ext>
            </a:extLst>
          </p:cNvPr>
          <p:cNvCxnSpPr>
            <a:cxnSpLocks/>
          </p:cNvCxnSpPr>
          <p:nvPr/>
        </p:nvCxnSpPr>
        <p:spPr bwMode="auto">
          <a:xfrm>
            <a:off x="5674548" y="4913926"/>
            <a:ext cx="3063656" cy="89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59AEB725-A80D-425A-BA80-07189896CBDF}"/>
              </a:ext>
            </a:extLst>
          </p:cNvPr>
          <p:cNvSpPr/>
          <p:nvPr/>
        </p:nvSpPr>
        <p:spPr bwMode="auto">
          <a:xfrm>
            <a:off x="5674548" y="4919243"/>
            <a:ext cx="3063656" cy="10482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9C2AA1C-FBD2-4924-B2BD-868692AF622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73997" y="4296425"/>
            <a:ext cx="2527918" cy="33451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F2E6354-EB91-4B41-A82D-19C7B548613D}"/>
              </a:ext>
            </a:extLst>
          </p:cNvPr>
          <p:cNvGrpSpPr/>
          <p:nvPr/>
        </p:nvGrpSpPr>
        <p:grpSpPr>
          <a:xfrm>
            <a:off x="5898029" y="4181717"/>
            <a:ext cx="212701" cy="226998"/>
            <a:chOff x="10320545" y="3286644"/>
            <a:chExt cx="1033254" cy="1033871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E06F99C1-6E53-4146-AA2B-618242905F4A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FE9C5D14-CA6B-4745-9F0F-A735CC27A8AC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9359E11B-E5EA-47D1-9A94-D9F8F843A985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4590D7DF-26B7-4FB1-B223-5A5228EC3942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A5D1A8D4-E296-45D8-8961-CDFA59433431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FFD49F68-20C4-48E2-A18D-A035CC297AA0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CCB41D40-C503-4893-B06F-12E3498146B7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0F5980F8-284C-4A65-8D6A-B13A9D506388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7ADE03D3-FB76-45E6-88B7-E889ECBAF324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ED1B337-27B3-4C2A-82BC-16817A5164DA}"/>
              </a:ext>
            </a:extLst>
          </p:cNvPr>
          <p:cNvGrpSpPr/>
          <p:nvPr/>
        </p:nvGrpSpPr>
        <p:grpSpPr>
          <a:xfrm>
            <a:off x="8513708" y="4201369"/>
            <a:ext cx="212701" cy="226998"/>
            <a:chOff x="10320545" y="3286644"/>
            <a:chExt cx="1033254" cy="1033871"/>
          </a:xfrm>
        </p:grpSpPr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F7E54C7E-1C39-4E5B-A6BD-28C9F6AD37AC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77BA0662-7CA3-4239-86EB-296DFFADC5B4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24C8B50F-97B5-41F4-95F3-03E253C86B1F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D574B22A-624E-4397-B114-C2A3F93DD045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F1335709-71CD-4F30-A937-80E57123BF84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A2960AC5-1E2B-4AF9-AC5C-4F462F936B96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AE8E2D2B-A756-4069-9D04-CDE1E7F91E82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6B422133-1EA5-4578-B055-9FAAA1F98FCB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1216E410-C504-4A77-89B0-DA0512E72EA1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29FE6EEE-B4AE-4B85-AD04-5426E3D88B7C}"/>
              </a:ext>
            </a:extLst>
          </p:cNvPr>
          <p:cNvSpPr/>
          <p:nvPr/>
        </p:nvSpPr>
        <p:spPr>
          <a:xfrm>
            <a:off x="8606526" y="4303740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6341A5D-FC51-4199-AE05-6C74E2123E7D}"/>
              </a:ext>
            </a:extLst>
          </p:cNvPr>
          <p:cNvSpPr/>
          <p:nvPr/>
        </p:nvSpPr>
        <p:spPr>
          <a:xfrm>
            <a:off x="5992610" y="4287961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DA6B887-0CD3-408B-A575-6F22957AA274}"/>
              </a:ext>
            </a:extLst>
          </p:cNvPr>
          <p:cNvSpPr/>
          <p:nvPr/>
        </p:nvSpPr>
        <p:spPr>
          <a:xfrm>
            <a:off x="5607203" y="5324997"/>
            <a:ext cx="3185233" cy="94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FCBBC3B-E073-49A0-AAF9-5068F3C45B5D}"/>
              </a:ext>
            </a:extLst>
          </p:cNvPr>
          <p:cNvCxnSpPr>
            <a:cxnSpLocks/>
          </p:cNvCxnSpPr>
          <p:nvPr/>
        </p:nvCxnSpPr>
        <p:spPr bwMode="auto">
          <a:xfrm>
            <a:off x="5666310" y="6087753"/>
            <a:ext cx="3063656" cy="89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FC2C5899-9BAA-40EC-BF4D-1D80249A0832}"/>
              </a:ext>
            </a:extLst>
          </p:cNvPr>
          <p:cNvSpPr/>
          <p:nvPr/>
        </p:nvSpPr>
        <p:spPr bwMode="auto">
          <a:xfrm>
            <a:off x="5666310" y="6093070"/>
            <a:ext cx="3063656" cy="10482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CD4DF3F-2CF2-479B-A4B0-FCD8A7614258}"/>
              </a:ext>
            </a:extLst>
          </p:cNvPr>
          <p:cNvCxnSpPr>
            <a:cxnSpLocks/>
            <a:endCxn id="99" idx="1"/>
          </p:cNvCxnSpPr>
          <p:nvPr/>
        </p:nvCxnSpPr>
        <p:spPr bwMode="auto">
          <a:xfrm flipH="1">
            <a:off x="5988829" y="5503703"/>
            <a:ext cx="2504848" cy="440458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767A180-6550-4A44-930A-A4AC3CAC8F53}"/>
              </a:ext>
            </a:extLst>
          </p:cNvPr>
          <p:cNvGrpSpPr/>
          <p:nvPr/>
        </p:nvGrpSpPr>
        <p:grpSpPr>
          <a:xfrm>
            <a:off x="5882478" y="5834877"/>
            <a:ext cx="212701" cy="226998"/>
            <a:chOff x="10320545" y="3286644"/>
            <a:chExt cx="1033254" cy="1033871"/>
          </a:xfrm>
        </p:grpSpPr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0D5AA89F-0D28-4319-AC13-9DB2151D76FE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853441A6-394E-4325-AE9C-9CE22FBAFFAF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72C61C59-8080-413A-B957-182EBB9CFD5C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2C02D467-02D6-4B32-BC71-6663321B7851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A1BC8C75-A58E-4510-BD52-128C63BC3255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02B47D7D-997C-475E-A009-90A5D54A76D7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F736C6FD-F435-4DBC-8A54-4190FF006CB1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54F941EA-01F4-4819-9FDD-9C898766632D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CCE1C404-CAC1-4602-8376-7A4C1D1A9570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BA38818-14C9-4B97-81C5-AA46F70158ED}"/>
              </a:ext>
            </a:extLst>
          </p:cNvPr>
          <p:cNvGrpSpPr/>
          <p:nvPr/>
        </p:nvGrpSpPr>
        <p:grpSpPr>
          <a:xfrm>
            <a:off x="8505470" y="5375196"/>
            <a:ext cx="212701" cy="226998"/>
            <a:chOff x="10320545" y="3286644"/>
            <a:chExt cx="1033254" cy="1033871"/>
          </a:xfrm>
        </p:grpSpPr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F0FEB3F2-B944-40B8-B92C-89EA095E26CE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2579976B-3066-443B-981D-18BF9425192D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Arc 119">
              <a:extLst>
                <a:ext uri="{FF2B5EF4-FFF2-40B4-BE49-F238E27FC236}">
                  <a16:creationId xmlns:a16="http://schemas.microsoft.com/office/drawing/2014/main" id="{93779FBA-D1FA-4098-8A57-C39FC493F4F0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Arc 120">
              <a:extLst>
                <a:ext uri="{FF2B5EF4-FFF2-40B4-BE49-F238E27FC236}">
                  <a16:creationId xmlns:a16="http://schemas.microsoft.com/office/drawing/2014/main" id="{6BFD5110-6C26-46B8-BFF2-C8E2DDFB78C7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F5641739-FCD5-497E-9071-A4D7D64DE162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492F8945-B972-429B-A76F-F57B5FC68467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15D8B949-DDD9-464E-A24D-62F63B5615D6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Arc 124">
              <a:extLst>
                <a:ext uri="{FF2B5EF4-FFF2-40B4-BE49-F238E27FC236}">
                  <a16:creationId xmlns:a16="http://schemas.microsoft.com/office/drawing/2014/main" id="{2DBEE858-34DE-4050-AF6B-89F327D4A322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Arc 125">
              <a:extLst>
                <a:ext uri="{FF2B5EF4-FFF2-40B4-BE49-F238E27FC236}">
                  <a16:creationId xmlns:a16="http://schemas.microsoft.com/office/drawing/2014/main" id="{A0EC7EBC-2E72-4699-BEE9-EF1C6A383283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8" name="Oval 127">
            <a:extLst>
              <a:ext uri="{FF2B5EF4-FFF2-40B4-BE49-F238E27FC236}">
                <a16:creationId xmlns:a16="http://schemas.microsoft.com/office/drawing/2014/main" id="{A1478708-61B5-4DA9-AF0E-5C5C227569EB}"/>
              </a:ext>
            </a:extLst>
          </p:cNvPr>
          <p:cNvSpPr/>
          <p:nvPr/>
        </p:nvSpPr>
        <p:spPr>
          <a:xfrm>
            <a:off x="8598288" y="5477567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42E082D-A595-4C76-BA54-C9DA924DE8E4}"/>
              </a:ext>
            </a:extLst>
          </p:cNvPr>
          <p:cNvSpPr/>
          <p:nvPr/>
        </p:nvSpPr>
        <p:spPr>
          <a:xfrm>
            <a:off x="5977059" y="5941121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EE4A532-EF11-4DAE-A98D-CF0BE34641C5}"/>
              </a:ext>
            </a:extLst>
          </p:cNvPr>
          <p:cNvSpPr/>
          <p:nvPr/>
        </p:nvSpPr>
        <p:spPr>
          <a:xfrm>
            <a:off x="8873661" y="5333414"/>
            <a:ext cx="3185233" cy="94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1CF0240-2BFD-4F40-9FDE-CC85070CBEEF}"/>
              </a:ext>
            </a:extLst>
          </p:cNvPr>
          <p:cNvCxnSpPr>
            <a:cxnSpLocks/>
          </p:cNvCxnSpPr>
          <p:nvPr/>
        </p:nvCxnSpPr>
        <p:spPr bwMode="auto">
          <a:xfrm>
            <a:off x="8929693" y="6081819"/>
            <a:ext cx="3063656" cy="89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1707E64-D087-48B6-9754-FDB7932965CE}"/>
              </a:ext>
            </a:extLst>
          </p:cNvPr>
          <p:cNvSpPr/>
          <p:nvPr/>
        </p:nvSpPr>
        <p:spPr bwMode="auto">
          <a:xfrm>
            <a:off x="8929693" y="6087136"/>
            <a:ext cx="3063656" cy="10482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1E8E86FC-D89D-49BC-90F1-E102C2FA0E32}"/>
              </a:ext>
            </a:extLst>
          </p:cNvPr>
          <p:cNvCxnSpPr>
            <a:cxnSpLocks/>
            <a:endCxn id="201" idx="6"/>
          </p:cNvCxnSpPr>
          <p:nvPr/>
        </p:nvCxnSpPr>
        <p:spPr bwMode="auto">
          <a:xfrm flipH="1">
            <a:off x="10508337" y="5497769"/>
            <a:ext cx="1248724" cy="218792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2FCDA6A-F8A1-4E63-8E7C-A0A449AC844D}"/>
              </a:ext>
            </a:extLst>
          </p:cNvPr>
          <p:cNvGrpSpPr/>
          <p:nvPr/>
        </p:nvGrpSpPr>
        <p:grpSpPr>
          <a:xfrm>
            <a:off x="9147740" y="5395871"/>
            <a:ext cx="212701" cy="226998"/>
            <a:chOff x="10320545" y="3286644"/>
            <a:chExt cx="1033254" cy="1033871"/>
          </a:xfrm>
        </p:grpSpPr>
        <p:sp>
          <p:nvSpPr>
            <p:cNvPr id="172" name="Arc 171">
              <a:extLst>
                <a:ext uri="{FF2B5EF4-FFF2-40B4-BE49-F238E27FC236}">
                  <a16:creationId xmlns:a16="http://schemas.microsoft.com/office/drawing/2014/main" id="{B9BD9E12-1113-4D96-8213-A6E872B72999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Arc 172">
              <a:extLst>
                <a:ext uri="{FF2B5EF4-FFF2-40B4-BE49-F238E27FC236}">
                  <a16:creationId xmlns:a16="http://schemas.microsoft.com/office/drawing/2014/main" id="{EABF3E41-9215-41D8-9E46-25AB816ED8F7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Arc 173">
              <a:extLst>
                <a:ext uri="{FF2B5EF4-FFF2-40B4-BE49-F238E27FC236}">
                  <a16:creationId xmlns:a16="http://schemas.microsoft.com/office/drawing/2014/main" id="{62566BD9-FF82-4ED7-B465-AA45992500EB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Arc 174">
              <a:extLst>
                <a:ext uri="{FF2B5EF4-FFF2-40B4-BE49-F238E27FC236}">
                  <a16:creationId xmlns:a16="http://schemas.microsoft.com/office/drawing/2014/main" id="{AFE09201-8C14-4893-B354-ACF26C730601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Arc 175">
              <a:extLst>
                <a:ext uri="{FF2B5EF4-FFF2-40B4-BE49-F238E27FC236}">
                  <a16:creationId xmlns:a16="http://schemas.microsoft.com/office/drawing/2014/main" id="{0EA8D92B-F2AC-4F14-B34A-6F10C38454CB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Arc 176">
              <a:extLst>
                <a:ext uri="{FF2B5EF4-FFF2-40B4-BE49-F238E27FC236}">
                  <a16:creationId xmlns:a16="http://schemas.microsoft.com/office/drawing/2014/main" id="{CB5FF76D-CCC7-4F32-8EBB-61922C62B7C5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Arc 177">
              <a:extLst>
                <a:ext uri="{FF2B5EF4-FFF2-40B4-BE49-F238E27FC236}">
                  <a16:creationId xmlns:a16="http://schemas.microsoft.com/office/drawing/2014/main" id="{C89B699E-7E1D-49DD-B958-F5E8E270165F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Arc 178">
              <a:extLst>
                <a:ext uri="{FF2B5EF4-FFF2-40B4-BE49-F238E27FC236}">
                  <a16:creationId xmlns:a16="http://schemas.microsoft.com/office/drawing/2014/main" id="{30954C46-CE94-4536-B09F-362189E6EDE7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Arc 179">
              <a:extLst>
                <a:ext uri="{FF2B5EF4-FFF2-40B4-BE49-F238E27FC236}">
                  <a16:creationId xmlns:a16="http://schemas.microsoft.com/office/drawing/2014/main" id="{12D79B04-62FE-4300-8263-34D7D4DD6432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E9B197B-220E-49C2-9CB1-30A71BF24838}"/>
              </a:ext>
            </a:extLst>
          </p:cNvPr>
          <p:cNvGrpSpPr/>
          <p:nvPr/>
        </p:nvGrpSpPr>
        <p:grpSpPr>
          <a:xfrm>
            <a:off x="10387029" y="5607286"/>
            <a:ext cx="212701" cy="226998"/>
            <a:chOff x="10320545" y="3286644"/>
            <a:chExt cx="1033254" cy="1033872"/>
          </a:xfrm>
        </p:grpSpPr>
        <p:sp>
          <p:nvSpPr>
            <p:cNvPr id="182" name="Arc 181">
              <a:extLst>
                <a:ext uri="{FF2B5EF4-FFF2-40B4-BE49-F238E27FC236}">
                  <a16:creationId xmlns:a16="http://schemas.microsoft.com/office/drawing/2014/main" id="{A6B4F1F8-0499-455C-918B-D3D4F7DC7B85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Arc 182">
              <a:extLst>
                <a:ext uri="{FF2B5EF4-FFF2-40B4-BE49-F238E27FC236}">
                  <a16:creationId xmlns:a16="http://schemas.microsoft.com/office/drawing/2014/main" id="{253A9776-FB03-4834-8D93-E08400528D91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Arc 183">
              <a:extLst>
                <a:ext uri="{FF2B5EF4-FFF2-40B4-BE49-F238E27FC236}">
                  <a16:creationId xmlns:a16="http://schemas.microsoft.com/office/drawing/2014/main" id="{983BE56E-E6C9-4BBF-B16A-E71022A9F11C}"/>
                </a:ext>
              </a:extLst>
            </p:cNvPr>
            <p:cNvSpPr/>
            <p:nvPr/>
          </p:nvSpPr>
          <p:spPr>
            <a:xfrm>
              <a:off x="10436374" y="3290269"/>
              <a:ext cx="801601" cy="1022048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Arc 184">
              <a:extLst>
                <a:ext uri="{FF2B5EF4-FFF2-40B4-BE49-F238E27FC236}">
                  <a16:creationId xmlns:a16="http://schemas.microsoft.com/office/drawing/2014/main" id="{39524A17-5671-4DF7-9B71-9C81F69EE8AD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Arc 185">
              <a:extLst>
                <a:ext uri="{FF2B5EF4-FFF2-40B4-BE49-F238E27FC236}">
                  <a16:creationId xmlns:a16="http://schemas.microsoft.com/office/drawing/2014/main" id="{EDBA9BBB-5C99-4A61-A67A-0446657666F2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Arc 186">
              <a:extLst>
                <a:ext uri="{FF2B5EF4-FFF2-40B4-BE49-F238E27FC236}">
                  <a16:creationId xmlns:a16="http://schemas.microsoft.com/office/drawing/2014/main" id="{846277EA-3AE9-439B-A3E7-9C775B85274C}"/>
                </a:ext>
              </a:extLst>
            </p:cNvPr>
            <p:cNvSpPr/>
            <p:nvPr/>
          </p:nvSpPr>
          <p:spPr>
            <a:xfrm>
              <a:off x="10790642" y="3298468"/>
              <a:ext cx="93051" cy="1022048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Arc 187">
              <a:extLst>
                <a:ext uri="{FF2B5EF4-FFF2-40B4-BE49-F238E27FC236}">
                  <a16:creationId xmlns:a16="http://schemas.microsoft.com/office/drawing/2014/main" id="{467DA357-5D06-42D5-8831-2215E64E179A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Arc 188">
              <a:extLst>
                <a:ext uri="{FF2B5EF4-FFF2-40B4-BE49-F238E27FC236}">
                  <a16:creationId xmlns:a16="http://schemas.microsoft.com/office/drawing/2014/main" id="{D8E4FDA8-3FCC-470F-9876-534A87F486FE}"/>
                </a:ext>
              </a:extLst>
            </p:cNvPr>
            <p:cNvSpPr/>
            <p:nvPr/>
          </p:nvSpPr>
          <p:spPr>
            <a:xfrm>
              <a:off x="10320550" y="3449915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Arc 189">
              <a:extLst>
                <a:ext uri="{FF2B5EF4-FFF2-40B4-BE49-F238E27FC236}">
                  <a16:creationId xmlns:a16="http://schemas.microsoft.com/office/drawing/2014/main" id="{AD0A9E79-D58E-4C09-B9E8-17182D1D4E4B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93825A0-B2ED-48B8-9C4E-34831AA9EC94}"/>
              </a:ext>
            </a:extLst>
          </p:cNvPr>
          <p:cNvGrpSpPr/>
          <p:nvPr/>
        </p:nvGrpSpPr>
        <p:grpSpPr>
          <a:xfrm>
            <a:off x="11768853" y="5369262"/>
            <a:ext cx="212701" cy="226998"/>
            <a:chOff x="10320545" y="3286644"/>
            <a:chExt cx="1033254" cy="1033871"/>
          </a:xfrm>
        </p:grpSpPr>
        <p:sp>
          <p:nvSpPr>
            <p:cNvPr id="192" name="Arc 191">
              <a:extLst>
                <a:ext uri="{FF2B5EF4-FFF2-40B4-BE49-F238E27FC236}">
                  <a16:creationId xmlns:a16="http://schemas.microsoft.com/office/drawing/2014/main" id="{7DA8AB6F-4E44-47A4-A548-06B1EE990013}"/>
                </a:ext>
              </a:extLst>
            </p:cNvPr>
            <p:cNvSpPr/>
            <p:nvPr/>
          </p:nvSpPr>
          <p:spPr>
            <a:xfrm>
              <a:off x="10320550" y="3290269"/>
              <a:ext cx="1033249" cy="1022046"/>
            </a:xfrm>
            <a:prstGeom prst="arc">
              <a:avLst>
                <a:gd name="adj1" fmla="val 83487"/>
                <a:gd name="adj2" fmla="val 107434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Arc 192">
              <a:extLst>
                <a:ext uri="{FF2B5EF4-FFF2-40B4-BE49-F238E27FC236}">
                  <a16:creationId xmlns:a16="http://schemas.microsoft.com/office/drawing/2014/main" id="{E37C7A95-D625-4C12-B2F0-FBCF3090D0FB}"/>
                </a:ext>
              </a:extLst>
            </p:cNvPr>
            <p:cNvSpPr/>
            <p:nvPr/>
          </p:nvSpPr>
          <p:spPr>
            <a:xfrm>
              <a:off x="10320550" y="3623741"/>
              <a:ext cx="1033249" cy="321286"/>
            </a:xfrm>
            <a:prstGeom prst="arc">
              <a:avLst>
                <a:gd name="adj1" fmla="val 83487"/>
                <a:gd name="adj2" fmla="val 374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c 193">
              <a:extLst>
                <a:ext uri="{FF2B5EF4-FFF2-40B4-BE49-F238E27FC236}">
                  <a16:creationId xmlns:a16="http://schemas.microsoft.com/office/drawing/2014/main" id="{E7B3FFB6-36AA-450B-B85E-6658BC3987F7}"/>
                </a:ext>
              </a:extLst>
            </p:cNvPr>
            <p:cNvSpPr/>
            <p:nvPr/>
          </p:nvSpPr>
          <p:spPr>
            <a:xfrm>
              <a:off x="10436374" y="3290269"/>
              <a:ext cx="801599" cy="1022046"/>
            </a:xfrm>
            <a:prstGeom prst="arc">
              <a:avLst>
                <a:gd name="adj1" fmla="val 869833"/>
                <a:gd name="adj2" fmla="val 99178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Arc 194">
              <a:extLst>
                <a:ext uri="{FF2B5EF4-FFF2-40B4-BE49-F238E27FC236}">
                  <a16:creationId xmlns:a16="http://schemas.microsoft.com/office/drawing/2014/main" id="{45A16C0A-8877-489D-AE2A-4A31E19C48FD}"/>
                </a:ext>
              </a:extLst>
            </p:cNvPr>
            <p:cNvSpPr/>
            <p:nvPr/>
          </p:nvSpPr>
          <p:spPr>
            <a:xfrm>
              <a:off x="10568857" y="3290269"/>
              <a:ext cx="536632" cy="1022046"/>
            </a:xfrm>
            <a:prstGeom prst="arc">
              <a:avLst>
                <a:gd name="adj1" fmla="val 1714302"/>
                <a:gd name="adj2" fmla="val 9203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Arc 195">
              <a:extLst>
                <a:ext uri="{FF2B5EF4-FFF2-40B4-BE49-F238E27FC236}">
                  <a16:creationId xmlns:a16="http://schemas.microsoft.com/office/drawing/2014/main" id="{3DA3EAD8-ECBD-430D-A6A4-FE63ADC07958}"/>
                </a:ext>
              </a:extLst>
            </p:cNvPr>
            <p:cNvSpPr/>
            <p:nvPr/>
          </p:nvSpPr>
          <p:spPr>
            <a:xfrm>
              <a:off x="10689579" y="3286644"/>
              <a:ext cx="295185" cy="1022047"/>
            </a:xfrm>
            <a:prstGeom prst="arc">
              <a:avLst>
                <a:gd name="adj1" fmla="val 2853629"/>
                <a:gd name="adj2" fmla="val 7890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Arc 196">
              <a:extLst>
                <a:ext uri="{FF2B5EF4-FFF2-40B4-BE49-F238E27FC236}">
                  <a16:creationId xmlns:a16="http://schemas.microsoft.com/office/drawing/2014/main" id="{6418DE0E-739F-4BF4-9F38-2EF3B6F90380}"/>
                </a:ext>
              </a:extLst>
            </p:cNvPr>
            <p:cNvSpPr/>
            <p:nvPr/>
          </p:nvSpPr>
          <p:spPr>
            <a:xfrm>
              <a:off x="10790644" y="3298469"/>
              <a:ext cx="93049" cy="1022046"/>
            </a:xfrm>
            <a:prstGeom prst="arc">
              <a:avLst>
                <a:gd name="adj1" fmla="val 4336727"/>
                <a:gd name="adj2" fmla="val 64205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Arc 197">
              <a:extLst>
                <a:ext uri="{FF2B5EF4-FFF2-40B4-BE49-F238E27FC236}">
                  <a16:creationId xmlns:a16="http://schemas.microsoft.com/office/drawing/2014/main" id="{951CB70C-D945-4494-82BB-AAA68FB3D7A4}"/>
                </a:ext>
              </a:extLst>
            </p:cNvPr>
            <p:cNvSpPr/>
            <p:nvPr/>
          </p:nvSpPr>
          <p:spPr>
            <a:xfrm>
              <a:off x="10320546" y="3505055"/>
              <a:ext cx="1033249" cy="558657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Arc 198">
              <a:extLst>
                <a:ext uri="{FF2B5EF4-FFF2-40B4-BE49-F238E27FC236}">
                  <a16:creationId xmlns:a16="http://schemas.microsoft.com/office/drawing/2014/main" id="{5B62C592-82B9-4FC8-B6EB-7E190F9AE5B2}"/>
                </a:ext>
              </a:extLst>
            </p:cNvPr>
            <p:cNvSpPr/>
            <p:nvPr/>
          </p:nvSpPr>
          <p:spPr>
            <a:xfrm>
              <a:off x="10320546" y="3449919"/>
              <a:ext cx="1033249" cy="719148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Arc 199">
              <a:extLst>
                <a:ext uri="{FF2B5EF4-FFF2-40B4-BE49-F238E27FC236}">
                  <a16:creationId xmlns:a16="http://schemas.microsoft.com/office/drawing/2014/main" id="{04A8C7EE-85FE-4BA8-BDD4-67FC12C98420}"/>
                </a:ext>
              </a:extLst>
            </p:cNvPr>
            <p:cNvSpPr/>
            <p:nvPr/>
          </p:nvSpPr>
          <p:spPr>
            <a:xfrm>
              <a:off x="10320545" y="3322286"/>
              <a:ext cx="1033249" cy="926624"/>
            </a:xfrm>
            <a:prstGeom prst="arc">
              <a:avLst>
                <a:gd name="adj1" fmla="val 83487"/>
                <a:gd name="adj2" fmla="val 106895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1" name="Oval 200">
            <a:extLst>
              <a:ext uri="{FF2B5EF4-FFF2-40B4-BE49-F238E27FC236}">
                <a16:creationId xmlns:a16="http://schemas.microsoft.com/office/drawing/2014/main" id="{4ADBF6F3-48E2-4EC2-9754-B49DDE8CB366}"/>
              </a:ext>
            </a:extLst>
          </p:cNvPr>
          <p:cNvSpPr/>
          <p:nvPr/>
        </p:nvSpPr>
        <p:spPr>
          <a:xfrm>
            <a:off x="10477485" y="5708008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EE39078-A881-41B7-9E3A-8DBE86A427DA}"/>
              </a:ext>
            </a:extLst>
          </p:cNvPr>
          <p:cNvSpPr/>
          <p:nvPr/>
        </p:nvSpPr>
        <p:spPr>
          <a:xfrm>
            <a:off x="11861671" y="5471633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FC35322B-2382-40CA-8654-78C89632B2C7}"/>
              </a:ext>
            </a:extLst>
          </p:cNvPr>
          <p:cNvSpPr/>
          <p:nvPr/>
        </p:nvSpPr>
        <p:spPr>
          <a:xfrm>
            <a:off x="9242321" y="5502115"/>
            <a:ext cx="30852" cy="17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7089BC12-7606-4E2C-A564-D5D382E1CEA1}"/>
              </a:ext>
            </a:extLst>
          </p:cNvPr>
          <p:cNvCxnSpPr>
            <a:cxnSpLocks/>
            <a:stCxn id="203" idx="6"/>
            <a:endCxn id="201" idx="7"/>
          </p:cNvCxnSpPr>
          <p:nvPr/>
        </p:nvCxnSpPr>
        <p:spPr bwMode="auto">
          <a:xfrm>
            <a:off x="9273173" y="5510668"/>
            <a:ext cx="1230646" cy="199845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0C88A5F3-069B-44A5-A35A-8FB7645A4352}"/>
              </a:ext>
            </a:extLst>
          </p:cNvPr>
          <p:cNvSpPr txBox="1"/>
          <p:nvPr/>
        </p:nvSpPr>
        <p:spPr>
          <a:xfrm>
            <a:off x="6637148" y="3796210"/>
            <a:ext cx="139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Flyover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67FB6339-6821-48C8-9B54-C54DDC4A02A3}"/>
              </a:ext>
            </a:extLst>
          </p:cNvPr>
          <p:cNvSpPr txBox="1"/>
          <p:nvPr/>
        </p:nvSpPr>
        <p:spPr>
          <a:xfrm>
            <a:off x="9938876" y="3817183"/>
            <a:ext cx="10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Approach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36C6A6EA-F9EB-456B-B3F1-C99AF9A18E4C}"/>
              </a:ext>
            </a:extLst>
          </p:cNvPr>
          <p:cNvSpPr txBox="1"/>
          <p:nvPr/>
        </p:nvSpPr>
        <p:spPr>
          <a:xfrm>
            <a:off x="6882438" y="5029096"/>
            <a:ext cx="86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Takeoff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EE08C7B-9B60-4BB1-B251-84C6AE7E9BA8}"/>
              </a:ext>
            </a:extLst>
          </p:cNvPr>
          <p:cNvSpPr txBox="1"/>
          <p:nvPr/>
        </p:nvSpPr>
        <p:spPr>
          <a:xfrm>
            <a:off x="9928439" y="5030535"/>
            <a:ext cx="114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Maneuver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AC6C77B-92A8-4F46-BFF4-BA6AAB359E57}"/>
              </a:ext>
            </a:extLst>
          </p:cNvPr>
          <p:cNvSpPr txBox="1"/>
          <p:nvPr/>
        </p:nvSpPr>
        <p:spPr>
          <a:xfrm>
            <a:off x="1203090" y="3599189"/>
            <a:ext cx="3076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Source Noise Hemispheres for</a:t>
            </a:r>
          </a:p>
          <a:p>
            <a:pPr algn="ctr"/>
            <a:r>
              <a:rPr lang="en-US" dirty="0"/>
              <a:t>Flight Condition and Trim State</a:t>
            </a:r>
          </a:p>
        </p:txBody>
      </p:sp>
      <p:pic>
        <p:nvPicPr>
          <p:cNvPr id="287" name="Picture 286" descr="Chart&#10;&#10;Description automatically generated">
            <a:extLst>
              <a:ext uri="{FF2B5EF4-FFF2-40B4-BE49-F238E27FC236}">
                <a16:creationId xmlns:a16="http://schemas.microsoft.com/office/drawing/2014/main" id="{844EBA80-DBE1-4CE6-ABCF-F1923BFB1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7" y="4213341"/>
            <a:ext cx="786332" cy="699379"/>
          </a:xfrm>
          <a:prstGeom prst="rect">
            <a:avLst/>
          </a:prstGeom>
        </p:spPr>
      </p:pic>
      <p:pic>
        <p:nvPicPr>
          <p:cNvPr id="288" name="Picture 287" descr="A picture containing aircraft&#10;&#10;Description automatically generated">
            <a:extLst>
              <a:ext uri="{FF2B5EF4-FFF2-40B4-BE49-F238E27FC236}">
                <a16:creationId xmlns:a16="http://schemas.microsoft.com/office/drawing/2014/main" id="{0AA645D8-FBB8-45EA-B722-8F55DB7BD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78" y="4213341"/>
            <a:ext cx="786332" cy="699379"/>
          </a:xfrm>
          <a:prstGeom prst="rect">
            <a:avLst/>
          </a:prstGeom>
        </p:spPr>
      </p:pic>
      <p:sp>
        <p:nvSpPr>
          <p:cNvPr id="295" name="Rectangle 294">
            <a:extLst>
              <a:ext uri="{FF2B5EF4-FFF2-40B4-BE49-F238E27FC236}">
                <a16:creationId xmlns:a16="http://schemas.microsoft.com/office/drawing/2014/main" id="{294AC1CF-4A25-4787-AB8B-5B76B51511BB}"/>
              </a:ext>
            </a:extLst>
          </p:cNvPr>
          <p:cNvSpPr/>
          <p:nvPr/>
        </p:nvSpPr>
        <p:spPr>
          <a:xfrm>
            <a:off x="313735" y="4237161"/>
            <a:ext cx="1527765" cy="657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3" name="Picture 322" descr="Chart&#10;&#10;Description automatically generated">
            <a:extLst>
              <a:ext uri="{FF2B5EF4-FFF2-40B4-BE49-F238E27FC236}">
                <a16:creationId xmlns:a16="http://schemas.microsoft.com/office/drawing/2014/main" id="{B78856A9-DB73-4E1A-B1C6-BB27144E8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194" y="4212111"/>
            <a:ext cx="786332" cy="699379"/>
          </a:xfrm>
          <a:prstGeom prst="rect">
            <a:avLst/>
          </a:prstGeom>
        </p:spPr>
      </p:pic>
      <p:pic>
        <p:nvPicPr>
          <p:cNvPr id="324" name="Picture 323" descr="A picture containing aircraft&#10;&#10;Description automatically generated">
            <a:extLst>
              <a:ext uri="{FF2B5EF4-FFF2-40B4-BE49-F238E27FC236}">
                <a16:creationId xmlns:a16="http://schemas.microsoft.com/office/drawing/2014/main" id="{80874C85-CBA4-4C01-9057-331D773B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945" y="4212111"/>
            <a:ext cx="786332" cy="699379"/>
          </a:xfrm>
          <a:prstGeom prst="rect">
            <a:avLst/>
          </a:prstGeom>
        </p:spPr>
      </p:pic>
      <p:sp>
        <p:nvSpPr>
          <p:cNvPr id="325" name="Rectangle 324">
            <a:extLst>
              <a:ext uri="{FF2B5EF4-FFF2-40B4-BE49-F238E27FC236}">
                <a16:creationId xmlns:a16="http://schemas.microsoft.com/office/drawing/2014/main" id="{9F3C5948-E581-4250-855A-858AD2B910FD}"/>
              </a:ext>
            </a:extLst>
          </p:cNvPr>
          <p:cNvSpPr/>
          <p:nvPr/>
        </p:nvSpPr>
        <p:spPr>
          <a:xfrm>
            <a:off x="1914202" y="4235931"/>
            <a:ext cx="1527765" cy="657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6" name="Picture 325" descr="Chart&#10;&#10;Description automatically generated">
            <a:extLst>
              <a:ext uri="{FF2B5EF4-FFF2-40B4-BE49-F238E27FC236}">
                <a16:creationId xmlns:a16="http://schemas.microsoft.com/office/drawing/2014/main" id="{522A57EC-24F0-4864-9255-9E3E4B0B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027" y="4214375"/>
            <a:ext cx="786332" cy="699379"/>
          </a:xfrm>
          <a:prstGeom prst="rect">
            <a:avLst/>
          </a:prstGeom>
        </p:spPr>
      </p:pic>
      <p:pic>
        <p:nvPicPr>
          <p:cNvPr id="327" name="Picture 326" descr="A picture containing aircraft&#10;&#10;Description automatically generated">
            <a:extLst>
              <a:ext uri="{FF2B5EF4-FFF2-40B4-BE49-F238E27FC236}">
                <a16:creationId xmlns:a16="http://schemas.microsoft.com/office/drawing/2014/main" id="{B1AF6707-FFA6-4FA0-96F3-68EA7C608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78" y="4214375"/>
            <a:ext cx="786332" cy="699379"/>
          </a:xfrm>
          <a:prstGeom prst="rect">
            <a:avLst/>
          </a:prstGeom>
        </p:spPr>
      </p:pic>
      <p:sp>
        <p:nvSpPr>
          <p:cNvPr id="328" name="Rectangle 327">
            <a:extLst>
              <a:ext uri="{FF2B5EF4-FFF2-40B4-BE49-F238E27FC236}">
                <a16:creationId xmlns:a16="http://schemas.microsoft.com/office/drawing/2014/main" id="{70959245-2171-430A-A9D4-2626572EBEE7}"/>
              </a:ext>
            </a:extLst>
          </p:cNvPr>
          <p:cNvSpPr/>
          <p:nvPr/>
        </p:nvSpPr>
        <p:spPr>
          <a:xfrm>
            <a:off x="3514035" y="4238195"/>
            <a:ext cx="1527765" cy="657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2" name="Picture 331" descr="Chart&#10;&#10;Description automatically generated">
            <a:extLst>
              <a:ext uri="{FF2B5EF4-FFF2-40B4-BE49-F238E27FC236}">
                <a16:creationId xmlns:a16="http://schemas.microsoft.com/office/drawing/2014/main" id="{162368F6-C0D7-4B95-B619-2277EA59D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7" y="4918540"/>
            <a:ext cx="786332" cy="699379"/>
          </a:xfrm>
          <a:prstGeom prst="rect">
            <a:avLst/>
          </a:prstGeom>
        </p:spPr>
      </p:pic>
      <p:pic>
        <p:nvPicPr>
          <p:cNvPr id="333" name="Picture 332" descr="A picture containing aircraft&#10;&#10;Description automatically generated">
            <a:extLst>
              <a:ext uri="{FF2B5EF4-FFF2-40B4-BE49-F238E27FC236}">
                <a16:creationId xmlns:a16="http://schemas.microsoft.com/office/drawing/2014/main" id="{0C0AFA56-F0D9-4978-8873-66C246034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78" y="4918540"/>
            <a:ext cx="786332" cy="699379"/>
          </a:xfrm>
          <a:prstGeom prst="rect">
            <a:avLst/>
          </a:prstGeom>
        </p:spPr>
      </p:pic>
      <p:sp>
        <p:nvSpPr>
          <p:cNvPr id="334" name="Rectangle 333">
            <a:extLst>
              <a:ext uri="{FF2B5EF4-FFF2-40B4-BE49-F238E27FC236}">
                <a16:creationId xmlns:a16="http://schemas.microsoft.com/office/drawing/2014/main" id="{51C6903E-CEF3-4BE0-BFB0-A799A8B88CC5}"/>
              </a:ext>
            </a:extLst>
          </p:cNvPr>
          <p:cNvSpPr/>
          <p:nvPr/>
        </p:nvSpPr>
        <p:spPr>
          <a:xfrm>
            <a:off x="313735" y="4942360"/>
            <a:ext cx="1527765" cy="657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5" name="Picture 334" descr="Chart&#10;&#10;Description automatically generated">
            <a:extLst>
              <a:ext uri="{FF2B5EF4-FFF2-40B4-BE49-F238E27FC236}">
                <a16:creationId xmlns:a16="http://schemas.microsoft.com/office/drawing/2014/main" id="{5BA4938B-DCC9-424B-833E-C5830E57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194" y="4917310"/>
            <a:ext cx="786332" cy="699379"/>
          </a:xfrm>
          <a:prstGeom prst="rect">
            <a:avLst/>
          </a:prstGeom>
        </p:spPr>
      </p:pic>
      <p:pic>
        <p:nvPicPr>
          <p:cNvPr id="336" name="Picture 335" descr="A picture containing aircraft&#10;&#10;Description automatically generated">
            <a:extLst>
              <a:ext uri="{FF2B5EF4-FFF2-40B4-BE49-F238E27FC236}">
                <a16:creationId xmlns:a16="http://schemas.microsoft.com/office/drawing/2014/main" id="{59916BFF-010A-4DDC-A1A3-C6705B703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945" y="4917310"/>
            <a:ext cx="786332" cy="699379"/>
          </a:xfrm>
          <a:prstGeom prst="rect">
            <a:avLst/>
          </a:prstGeom>
        </p:spPr>
      </p:pic>
      <p:sp>
        <p:nvSpPr>
          <p:cNvPr id="337" name="Rectangle 336">
            <a:extLst>
              <a:ext uri="{FF2B5EF4-FFF2-40B4-BE49-F238E27FC236}">
                <a16:creationId xmlns:a16="http://schemas.microsoft.com/office/drawing/2014/main" id="{640DA9E0-57B2-4D3D-A411-B4AC6A812B11}"/>
              </a:ext>
            </a:extLst>
          </p:cNvPr>
          <p:cNvSpPr/>
          <p:nvPr/>
        </p:nvSpPr>
        <p:spPr>
          <a:xfrm>
            <a:off x="1914202" y="4941130"/>
            <a:ext cx="1527765" cy="657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" name="Picture 337" descr="Chart&#10;&#10;Description automatically generated">
            <a:extLst>
              <a:ext uri="{FF2B5EF4-FFF2-40B4-BE49-F238E27FC236}">
                <a16:creationId xmlns:a16="http://schemas.microsoft.com/office/drawing/2014/main" id="{7F030EC0-2F4F-4F37-A823-E03BE850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027" y="4919574"/>
            <a:ext cx="786332" cy="699379"/>
          </a:xfrm>
          <a:prstGeom prst="rect">
            <a:avLst/>
          </a:prstGeom>
        </p:spPr>
      </p:pic>
      <p:pic>
        <p:nvPicPr>
          <p:cNvPr id="339" name="Picture 338" descr="A picture containing aircraft&#10;&#10;Description automatically generated">
            <a:extLst>
              <a:ext uri="{FF2B5EF4-FFF2-40B4-BE49-F238E27FC236}">
                <a16:creationId xmlns:a16="http://schemas.microsoft.com/office/drawing/2014/main" id="{1E891CFF-8051-4040-A6B6-A80BE09D0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78" y="4919574"/>
            <a:ext cx="786332" cy="699379"/>
          </a:xfrm>
          <a:prstGeom prst="rect">
            <a:avLst/>
          </a:prstGeom>
        </p:spPr>
      </p:pic>
      <p:sp>
        <p:nvSpPr>
          <p:cNvPr id="340" name="Rectangle 339">
            <a:extLst>
              <a:ext uri="{FF2B5EF4-FFF2-40B4-BE49-F238E27FC236}">
                <a16:creationId xmlns:a16="http://schemas.microsoft.com/office/drawing/2014/main" id="{67502922-0422-42E1-8D75-2AC0414DB70E}"/>
              </a:ext>
            </a:extLst>
          </p:cNvPr>
          <p:cNvSpPr/>
          <p:nvPr/>
        </p:nvSpPr>
        <p:spPr>
          <a:xfrm>
            <a:off x="3514035" y="4943394"/>
            <a:ext cx="1527765" cy="657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1" name="Picture 340" descr="Chart&#10;&#10;Description automatically generated">
            <a:extLst>
              <a:ext uri="{FF2B5EF4-FFF2-40B4-BE49-F238E27FC236}">
                <a16:creationId xmlns:a16="http://schemas.microsoft.com/office/drawing/2014/main" id="{BE136C10-C01B-467D-8997-F775641FD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7" y="5640509"/>
            <a:ext cx="786332" cy="699379"/>
          </a:xfrm>
          <a:prstGeom prst="rect">
            <a:avLst/>
          </a:prstGeom>
        </p:spPr>
      </p:pic>
      <p:pic>
        <p:nvPicPr>
          <p:cNvPr id="342" name="Picture 341" descr="A picture containing aircraft&#10;&#10;Description automatically generated">
            <a:extLst>
              <a:ext uri="{FF2B5EF4-FFF2-40B4-BE49-F238E27FC236}">
                <a16:creationId xmlns:a16="http://schemas.microsoft.com/office/drawing/2014/main" id="{6597EAA4-782D-4C8E-8B77-011BE87D2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78" y="5640509"/>
            <a:ext cx="786332" cy="699379"/>
          </a:xfrm>
          <a:prstGeom prst="rect">
            <a:avLst/>
          </a:prstGeom>
        </p:spPr>
      </p:pic>
      <p:sp>
        <p:nvSpPr>
          <p:cNvPr id="343" name="Rectangle 342">
            <a:extLst>
              <a:ext uri="{FF2B5EF4-FFF2-40B4-BE49-F238E27FC236}">
                <a16:creationId xmlns:a16="http://schemas.microsoft.com/office/drawing/2014/main" id="{087CECAD-C41F-410F-B7A5-9CABB13C0A8F}"/>
              </a:ext>
            </a:extLst>
          </p:cNvPr>
          <p:cNvSpPr/>
          <p:nvPr/>
        </p:nvSpPr>
        <p:spPr>
          <a:xfrm>
            <a:off x="313735" y="5664329"/>
            <a:ext cx="1527765" cy="657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4" name="Picture 343" descr="Chart&#10;&#10;Description automatically generated">
            <a:extLst>
              <a:ext uri="{FF2B5EF4-FFF2-40B4-BE49-F238E27FC236}">
                <a16:creationId xmlns:a16="http://schemas.microsoft.com/office/drawing/2014/main" id="{140E476B-1285-4865-8989-95C425351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194" y="5639279"/>
            <a:ext cx="786332" cy="699379"/>
          </a:xfrm>
          <a:prstGeom prst="rect">
            <a:avLst/>
          </a:prstGeom>
        </p:spPr>
      </p:pic>
      <p:pic>
        <p:nvPicPr>
          <p:cNvPr id="345" name="Picture 34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B0963219-03FD-49A6-8064-024D9E8BC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945" y="5639279"/>
            <a:ext cx="786332" cy="699379"/>
          </a:xfrm>
          <a:prstGeom prst="rect">
            <a:avLst/>
          </a:prstGeom>
        </p:spPr>
      </p:pic>
      <p:sp>
        <p:nvSpPr>
          <p:cNvPr id="346" name="Rectangle 345">
            <a:extLst>
              <a:ext uri="{FF2B5EF4-FFF2-40B4-BE49-F238E27FC236}">
                <a16:creationId xmlns:a16="http://schemas.microsoft.com/office/drawing/2014/main" id="{2A0B141F-2F5E-4C7F-A285-E121B2459012}"/>
              </a:ext>
            </a:extLst>
          </p:cNvPr>
          <p:cNvSpPr/>
          <p:nvPr/>
        </p:nvSpPr>
        <p:spPr>
          <a:xfrm>
            <a:off x="1914202" y="5663099"/>
            <a:ext cx="1527765" cy="657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7" name="Picture 346" descr="Chart&#10;&#10;Description automatically generated">
            <a:extLst>
              <a:ext uri="{FF2B5EF4-FFF2-40B4-BE49-F238E27FC236}">
                <a16:creationId xmlns:a16="http://schemas.microsoft.com/office/drawing/2014/main" id="{82EC14CA-55CA-4FD1-83DA-FBD990533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027" y="5641543"/>
            <a:ext cx="786332" cy="699379"/>
          </a:xfrm>
          <a:prstGeom prst="rect">
            <a:avLst/>
          </a:prstGeom>
        </p:spPr>
      </p:pic>
      <p:pic>
        <p:nvPicPr>
          <p:cNvPr id="348" name="Picture 347" descr="A picture containing aircraft&#10;&#10;Description automatically generated">
            <a:extLst>
              <a:ext uri="{FF2B5EF4-FFF2-40B4-BE49-F238E27FC236}">
                <a16:creationId xmlns:a16="http://schemas.microsoft.com/office/drawing/2014/main" id="{4205CF5C-C956-4E8B-A9AA-B6CA4572E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78" y="5641543"/>
            <a:ext cx="786332" cy="699379"/>
          </a:xfrm>
          <a:prstGeom prst="rect">
            <a:avLst/>
          </a:prstGeom>
        </p:spPr>
      </p:pic>
      <p:sp>
        <p:nvSpPr>
          <p:cNvPr id="349" name="Rectangle 348">
            <a:extLst>
              <a:ext uri="{FF2B5EF4-FFF2-40B4-BE49-F238E27FC236}">
                <a16:creationId xmlns:a16="http://schemas.microsoft.com/office/drawing/2014/main" id="{A7327FAC-EA1E-4C21-9C37-C52B99D89DD8}"/>
              </a:ext>
            </a:extLst>
          </p:cNvPr>
          <p:cNvSpPr/>
          <p:nvPr/>
        </p:nvSpPr>
        <p:spPr>
          <a:xfrm>
            <a:off x="3514035" y="5665363"/>
            <a:ext cx="1527765" cy="657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453AA875-7BF3-42BA-88BD-F0F63662DADB}"/>
              </a:ext>
            </a:extLst>
          </p:cNvPr>
          <p:cNvCxnSpPr>
            <a:cxnSpLocks/>
          </p:cNvCxnSpPr>
          <p:nvPr/>
        </p:nvCxnSpPr>
        <p:spPr>
          <a:xfrm flipV="1">
            <a:off x="4279742" y="4308720"/>
            <a:ext cx="1565204" cy="1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379B60D1-5D93-43A7-A5C1-CF3492851328}"/>
              </a:ext>
            </a:extLst>
          </p:cNvPr>
          <p:cNvCxnSpPr>
            <a:cxnSpLocks/>
          </p:cNvCxnSpPr>
          <p:nvPr/>
        </p:nvCxnSpPr>
        <p:spPr>
          <a:xfrm>
            <a:off x="7206376" y="4359283"/>
            <a:ext cx="0" cy="5472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TextBox 367">
            <a:extLst>
              <a:ext uri="{FF2B5EF4-FFF2-40B4-BE49-F238E27FC236}">
                <a16:creationId xmlns:a16="http://schemas.microsoft.com/office/drawing/2014/main" id="{6F018346-70E4-424F-ADDB-65444D325DF6}"/>
              </a:ext>
            </a:extLst>
          </p:cNvPr>
          <p:cNvSpPr txBox="1"/>
          <p:nvPr/>
        </p:nvSpPr>
        <p:spPr>
          <a:xfrm>
            <a:off x="7079875" y="4541241"/>
            <a:ext cx="277415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200" dirty="0"/>
              <a:t>h</a:t>
            </a:r>
          </a:p>
        </p:txBody>
      </p: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FFFA1739-DF8F-4543-91E3-840DF264BB8B}"/>
              </a:ext>
            </a:extLst>
          </p:cNvPr>
          <p:cNvCxnSpPr>
            <a:cxnSpLocks/>
          </p:cNvCxnSpPr>
          <p:nvPr/>
        </p:nvCxnSpPr>
        <p:spPr>
          <a:xfrm flipV="1">
            <a:off x="4290625" y="4371983"/>
            <a:ext cx="1564676" cy="7315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24E64E25-6DF1-4931-831B-3F464B6BCAFC}"/>
              </a:ext>
            </a:extLst>
          </p:cNvPr>
          <p:cNvCxnSpPr>
            <a:cxnSpLocks/>
          </p:cNvCxnSpPr>
          <p:nvPr/>
        </p:nvCxnSpPr>
        <p:spPr>
          <a:xfrm>
            <a:off x="1049059" y="5030914"/>
            <a:ext cx="8046741" cy="5145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1BEC98A6-1F4E-4C01-805A-B1F436BE2CD8}"/>
              </a:ext>
            </a:extLst>
          </p:cNvPr>
          <p:cNvCxnSpPr>
            <a:cxnSpLocks/>
          </p:cNvCxnSpPr>
          <p:nvPr/>
        </p:nvCxnSpPr>
        <p:spPr>
          <a:xfrm>
            <a:off x="2695182" y="4327738"/>
            <a:ext cx="7691847" cy="13439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308F6CB4-12D7-428B-B3D7-6E23167F1CAD}"/>
              </a:ext>
            </a:extLst>
          </p:cNvPr>
          <p:cNvCxnSpPr>
            <a:cxnSpLocks/>
          </p:cNvCxnSpPr>
          <p:nvPr/>
        </p:nvCxnSpPr>
        <p:spPr>
          <a:xfrm flipV="1">
            <a:off x="4290625" y="5496798"/>
            <a:ext cx="7393375" cy="242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2DAC-96AB-4F72-AA38-22A9E0F1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V&amp;V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96A3-8B02-4764-9EED-684E94256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Modification of the source noise hemisphere is critical for analysis</a:t>
            </a:r>
          </a:p>
          <a:p>
            <a:pPr lvl="1"/>
            <a:r>
              <a:rPr lang="en-US" sz="2000" dirty="0"/>
              <a:t>Replace entire hemisphere with noise at a single point (eliminates source interpolation)</a:t>
            </a:r>
          </a:p>
          <a:p>
            <a:pPr lvl="1"/>
            <a:r>
              <a:rPr lang="en-US" sz="2000" dirty="0"/>
              <a:t>Eliminate all azimuthal angles other than 0°</a:t>
            </a:r>
          </a:p>
          <a:p>
            <a:pPr lvl="2"/>
            <a:r>
              <a:rPr lang="en-US" sz="1600" dirty="0"/>
              <a:t>Eliminates azimuthal interpolation and simulates fixed wing source flyover event</a:t>
            </a:r>
          </a:p>
          <a:p>
            <a:pPr lvl="1"/>
            <a:r>
              <a:rPr lang="en-US" sz="2000" dirty="0"/>
              <a:t>Select on azimuthal angles of -45°, 0°, 45°</a:t>
            </a:r>
          </a:p>
          <a:p>
            <a:pPr lvl="2"/>
            <a:r>
              <a:rPr lang="en-US" sz="1600" dirty="0"/>
              <a:t>Simulates rotorcraft source flyover event</a:t>
            </a:r>
          </a:p>
          <a:p>
            <a:r>
              <a:rPr lang="en-US" sz="2400" dirty="0"/>
              <a:t>Modified ‘hemisphere’ is used in propagation as if full noise hemisphere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86C57-6FA2-4BC8-86B0-31B55E81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63390-6C70-4C4F-8F1A-2552E13C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424AB-EECF-405B-B361-2221BF1A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B7B56F-0BD2-46BF-9B47-DBA10E417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450" y="3644014"/>
            <a:ext cx="4832256" cy="27625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5A34A9-9C21-4659-B1E8-F632BF68684D}"/>
              </a:ext>
            </a:extLst>
          </p:cNvPr>
          <p:cNvSpPr/>
          <p:nvPr/>
        </p:nvSpPr>
        <p:spPr>
          <a:xfrm>
            <a:off x="5035550" y="5083794"/>
            <a:ext cx="1744255" cy="920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330BB-FCCF-4CB8-AAF1-1FE33B0ED7DE}"/>
              </a:ext>
            </a:extLst>
          </p:cNvPr>
          <p:cNvSpPr/>
          <p:nvPr/>
        </p:nvSpPr>
        <p:spPr>
          <a:xfrm>
            <a:off x="6166611" y="5287068"/>
            <a:ext cx="1886999" cy="1069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4A3E3-9247-40D6-AFAA-281BB55561F8}"/>
              </a:ext>
            </a:extLst>
          </p:cNvPr>
          <p:cNvSpPr/>
          <p:nvPr/>
        </p:nvSpPr>
        <p:spPr>
          <a:xfrm>
            <a:off x="7910866" y="5077444"/>
            <a:ext cx="1886998" cy="102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1B51DB-857E-41CA-BC1C-4B54C8C580D7}"/>
              </a:ext>
            </a:extLst>
          </p:cNvPr>
          <p:cNvSpPr/>
          <p:nvPr/>
        </p:nvSpPr>
        <p:spPr>
          <a:xfrm>
            <a:off x="4634730" y="3924799"/>
            <a:ext cx="1587878" cy="102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16DD7B7-F6F2-482E-95A7-7A98FC15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16" y="3746283"/>
            <a:ext cx="2847867" cy="253294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962E27-DAA0-4252-8299-D573C3F07A9B}"/>
              </a:ext>
            </a:extLst>
          </p:cNvPr>
          <p:cNvCxnSpPr>
            <a:cxnSpLocks/>
          </p:cNvCxnSpPr>
          <p:nvPr/>
        </p:nvCxnSpPr>
        <p:spPr>
          <a:xfrm>
            <a:off x="2832100" y="5012757"/>
            <a:ext cx="2089150" cy="1252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E8CDFD8F-1C50-4446-9997-1C9F0BB7C675}"/>
              </a:ext>
            </a:extLst>
          </p:cNvPr>
          <p:cNvSpPr/>
          <p:nvPr/>
        </p:nvSpPr>
        <p:spPr>
          <a:xfrm>
            <a:off x="2829736" y="4508902"/>
            <a:ext cx="2089150" cy="1011917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73F520-88B3-446C-B262-86CED0E059B4}"/>
              </a:ext>
            </a:extLst>
          </p:cNvPr>
          <p:cNvSpPr txBox="1"/>
          <p:nvPr/>
        </p:nvSpPr>
        <p:spPr>
          <a:xfrm>
            <a:off x="2396940" y="4840619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sz="1800" dirty="0"/>
              <a:t>°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91FBC8-8BA8-4566-B2E5-28A4BDA42B07}"/>
              </a:ext>
            </a:extLst>
          </p:cNvPr>
          <p:cNvSpPr txBox="1"/>
          <p:nvPr/>
        </p:nvSpPr>
        <p:spPr>
          <a:xfrm>
            <a:off x="2282644" y="522033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45°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EE4329-4014-413C-A8DC-6202D7577D4C}"/>
              </a:ext>
            </a:extLst>
          </p:cNvPr>
          <p:cNvSpPr txBox="1"/>
          <p:nvPr/>
        </p:nvSpPr>
        <p:spPr>
          <a:xfrm>
            <a:off x="2224901" y="444837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-45°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2CAB24-07CF-4B46-A6C4-983D931D452C}"/>
              </a:ext>
            </a:extLst>
          </p:cNvPr>
          <p:cNvCxnSpPr/>
          <p:nvPr/>
        </p:nvCxnSpPr>
        <p:spPr>
          <a:xfrm flipV="1">
            <a:off x="2651760" y="4572000"/>
            <a:ext cx="527538" cy="610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5307C0-E725-429F-B6CC-04ACEC7FAD87}"/>
              </a:ext>
            </a:extLst>
          </p:cNvPr>
          <p:cNvCxnSpPr>
            <a:cxnSpLocks/>
          </p:cNvCxnSpPr>
          <p:nvPr/>
        </p:nvCxnSpPr>
        <p:spPr>
          <a:xfrm>
            <a:off x="2641056" y="5435519"/>
            <a:ext cx="538242" cy="59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1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2DAC-96AB-4F72-AA38-22A9E0F1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Propagation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86C57-6FA2-4BC8-86B0-31B55E81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63390-6C70-4C4F-8F1A-2552E13C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424AB-EECF-405B-B361-2221BF1A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55199B9-A18A-4915-99B6-047DEB44C41B}"/>
              </a:ext>
            </a:extLst>
          </p:cNvPr>
          <p:cNvSpPr txBox="1">
            <a:spLocks/>
          </p:cNvSpPr>
          <p:nvPr/>
        </p:nvSpPr>
        <p:spPr>
          <a:xfrm>
            <a:off x="309382" y="1134022"/>
            <a:ext cx="7597084" cy="3750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2">
                    <a:lumMod val="90000"/>
                  </a:schemeClr>
                </a:solidFill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90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Each combination of hemisphere, flight path, and observer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Given time history of noise hemisphere, calculate noise at one or more ground observer positions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Source noise hemisphere may be 1/3</a:t>
            </a:r>
            <a:r>
              <a:rPr lang="en-US" sz="1800" baseline="30000" dirty="0">
                <a:solidFill>
                  <a:schemeClr val="tx1"/>
                </a:solidFill>
              </a:rPr>
              <a:t>rd</a:t>
            </a:r>
            <a:r>
              <a:rPr lang="en-US" sz="1800" dirty="0">
                <a:solidFill>
                  <a:schemeClr val="tx1"/>
                </a:solidFill>
              </a:rPr>
              <a:t> octave band SPL, NBS, or PSD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Account for spherical spreading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Account for atmospheric absorption (several models)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Account for ground effects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Account for different emission angles (due to ground)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Layered atmosphere (not required for NPD generation)</a:t>
            </a:r>
          </a:p>
          <a:p>
            <a:r>
              <a:rPr lang="en-US" sz="2000" dirty="0">
                <a:solidFill>
                  <a:schemeClr val="tx1"/>
                </a:solidFill>
              </a:rPr>
              <a:t>Called many times for each vehicle NPD database</a:t>
            </a:r>
          </a:p>
          <a:p>
            <a:r>
              <a:rPr lang="en-US" sz="2000" dirty="0">
                <a:solidFill>
                  <a:schemeClr val="tx1"/>
                </a:solidFill>
              </a:rPr>
              <a:t>Also leveraged for certification assessment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24417-70BE-446E-84C2-39763AA0E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62" y="1022684"/>
            <a:ext cx="3923474" cy="2062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E03E3-9DC6-4918-BD47-9D134F59F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1"/>
          <a:stretch/>
        </p:blipFill>
        <p:spPr>
          <a:xfrm>
            <a:off x="7768962" y="2982418"/>
            <a:ext cx="3750772" cy="1646237"/>
          </a:xfrm>
          <a:prstGeom prst="rect">
            <a:avLst/>
          </a:prstGeom>
        </p:spPr>
      </p:pic>
      <p:grpSp>
        <p:nvGrpSpPr>
          <p:cNvPr id="10" name="Group 71">
            <a:extLst>
              <a:ext uri="{FF2B5EF4-FFF2-40B4-BE49-F238E27FC236}">
                <a16:creationId xmlns:a16="http://schemas.microsoft.com/office/drawing/2014/main" id="{D12A26C3-EAC9-4A95-BFAF-96C646AEDC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7921" y="4723254"/>
            <a:ext cx="5122315" cy="1683507"/>
            <a:chOff x="1530779" y="2717794"/>
            <a:chExt cx="5308294" cy="174531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2FFCB0-635E-4E9C-BB1A-2520944D26DB}"/>
                </a:ext>
              </a:extLst>
            </p:cNvPr>
            <p:cNvCxnSpPr/>
            <p:nvPr/>
          </p:nvCxnSpPr>
          <p:spPr>
            <a:xfrm>
              <a:off x="1530779" y="4211503"/>
              <a:ext cx="5308294" cy="14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45C367-A84E-42ED-9C25-CAD345717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464" y="2717794"/>
              <a:ext cx="1520269" cy="1457609"/>
            </a:xfrm>
            <a:prstGeom prst="ellipse">
              <a:avLst/>
            </a:prstGeom>
            <a:noFill/>
            <a:ln w="22225">
              <a:solidFill>
                <a:srgbClr val="948A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2BC0170-3100-4838-AE9E-39E7427333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85156" y="3742361"/>
              <a:ext cx="758729" cy="255820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9AD8E1-9C4D-437A-B517-3EC085CC65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20733" y="2920958"/>
              <a:ext cx="841627" cy="293770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 type="triangle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" name="Picture 67">
              <a:extLst>
                <a:ext uri="{FF2B5EF4-FFF2-40B4-BE49-F238E27FC236}">
                  <a16:creationId xmlns:a16="http://schemas.microsoft.com/office/drawing/2014/main" id="{683CB18B-6B45-4CB3-BD40-77B49ECE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972" y="4026908"/>
              <a:ext cx="146526" cy="16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142D8B-62A0-41E9-BF5D-E43665CB64D7}"/>
                </a:ext>
              </a:extLst>
            </p:cNvPr>
            <p:cNvSpPr/>
            <p:nvPr/>
          </p:nvSpPr>
          <p:spPr>
            <a:xfrm>
              <a:off x="1530779" y="4224154"/>
              <a:ext cx="5308294" cy="23895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70C8B98-1063-4BB5-ADB2-13CF71321D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1" b="10647"/>
          <a:stretch/>
        </p:blipFill>
        <p:spPr bwMode="auto">
          <a:xfrm flipH="1">
            <a:off x="2654284" y="5121140"/>
            <a:ext cx="1717675" cy="5621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8430F5E-BEFF-4649-986D-C47924D02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74" y="4307604"/>
            <a:ext cx="3290888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4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8522-F1FA-4997-BD8C-E43F03B3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F07C-79FE-476F-A022-AA0BD1D65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UAM Noise-Power-Distance Prediction Process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Prediction of single source noise hemisphere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Collecting source noise hemispheres to define flight event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Modification of hemispheres for V&amp;V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Propagation of noise to ground and metric calculation</a:t>
            </a:r>
          </a:p>
          <a:p>
            <a:r>
              <a:rPr lang="en-US" dirty="0"/>
              <a:t>ANOPP2 Toolchain: AARON, ARMIT, ASOFT, AMPIT, AMAT</a:t>
            </a:r>
          </a:p>
          <a:p>
            <a:r>
              <a:rPr lang="en-US" dirty="0"/>
              <a:t>AMAT Examples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Calculation of NPD during level flyover (Mode 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Calculation of OASPL (dBA) during approach (Mode 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Calculation of 1/3</a:t>
            </a:r>
            <a:r>
              <a:rPr lang="en-US" baseline="30000" dirty="0"/>
              <a:t>rd</a:t>
            </a:r>
            <a:r>
              <a:rPr lang="en-US" dirty="0"/>
              <a:t> Octave SPL along line on ground (Mode L)</a:t>
            </a:r>
          </a:p>
          <a:p>
            <a:r>
              <a:rPr lang="en-US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033F6-C5A9-48A9-A85A-B190A2D2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5BE7F-1F97-4A12-8894-96410E29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32BF9-05AA-4D61-A8DD-FD8C50BA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B52F-27C3-468F-BE9D-3F8A39D3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ANOPP2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45192-7D4E-4C1B-8CE8-197C36A9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9AFF3-7FE6-400A-AB15-45F982D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SAE A-21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8AD50-8748-4188-A285-81F88FFC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F577-1CAE-41AC-B8B3-AFFE2414C061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BC9F9B-A92B-45DD-A40F-C34F3B58100D}"/>
              </a:ext>
            </a:extLst>
          </p:cNvPr>
          <p:cNvSpPr/>
          <p:nvPr/>
        </p:nvSpPr>
        <p:spPr bwMode="auto">
          <a:xfrm>
            <a:off x="2800098" y="3762249"/>
            <a:ext cx="6356350" cy="26499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cs typeface="Times New Roman"/>
              </a:rPr>
              <a:t>ANOPP2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F1FF2B-EF0C-440F-8D3B-19ACBDDB8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398" y="1203447"/>
            <a:ext cx="10515600" cy="29546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ANOPP2 is a multifaceted program used to perform noise calculations</a:t>
            </a:r>
          </a:p>
          <a:p>
            <a:r>
              <a:rPr lang="en-US" sz="2000" dirty="0"/>
              <a:t>ANOPP2 is composed of three components</a:t>
            </a:r>
          </a:p>
          <a:p>
            <a:pPr lvl="1"/>
            <a:r>
              <a:rPr lang="en-US" sz="1800" dirty="0"/>
              <a:t>Common framework that can be used for fine-grained control</a:t>
            </a:r>
          </a:p>
          <a:p>
            <a:pPr lvl="2"/>
            <a:r>
              <a:rPr lang="en-US" sz="1600" dirty="0"/>
              <a:t>Does require writing a user code in Fortran, C++, or Python</a:t>
            </a:r>
          </a:p>
          <a:p>
            <a:pPr lvl="2"/>
            <a:r>
              <a:rPr lang="en-US" sz="1600" dirty="0"/>
              <a:t>Because of its complexity, using the framework directly has steep learning curve</a:t>
            </a:r>
          </a:p>
          <a:p>
            <a:pPr lvl="1"/>
            <a:r>
              <a:rPr lang="en-US" sz="1800" dirty="0"/>
              <a:t>Functional modules perform a specific acoustic calculation and require the framework</a:t>
            </a:r>
          </a:p>
          <a:p>
            <a:pPr lvl="1"/>
            <a:r>
              <a:rPr lang="en-US" sz="1800" dirty="0"/>
              <a:t>Tools focus on the user’s application by reducing available capability are reducing the learning curve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83A748-8337-4364-BABF-8F5BD3D8F391}"/>
              </a:ext>
            </a:extLst>
          </p:cNvPr>
          <p:cNvSpPr/>
          <p:nvPr/>
        </p:nvSpPr>
        <p:spPr bwMode="auto">
          <a:xfrm>
            <a:off x="2846762" y="4860943"/>
            <a:ext cx="6211888" cy="6443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cs typeface="Times New Roman"/>
              </a:rPr>
              <a:t>Framework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F74D38-C240-4E5B-9621-4B7921DB09EE}"/>
              </a:ext>
            </a:extLst>
          </p:cNvPr>
          <p:cNvSpPr/>
          <p:nvPr/>
        </p:nvSpPr>
        <p:spPr bwMode="auto">
          <a:xfrm>
            <a:off x="2856502" y="5587379"/>
            <a:ext cx="6211887" cy="6452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cs typeface="Times New Roman"/>
              </a:rPr>
              <a:t>Functional Modules</a:t>
            </a:r>
          </a:p>
        </p:txBody>
      </p:sp>
      <p:sp>
        <p:nvSpPr>
          <p:cNvPr id="11" name="Up-Down Arrow 69">
            <a:extLst>
              <a:ext uri="{FF2B5EF4-FFF2-40B4-BE49-F238E27FC236}">
                <a16:creationId xmlns:a16="http://schemas.microsoft.com/office/drawing/2014/main" id="{63D61E73-7B81-49DC-BB93-F0F8CF6A7988}"/>
              </a:ext>
            </a:extLst>
          </p:cNvPr>
          <p:cNvSpPr/>
          <p:nvPr/>
        </p:nvSpPr>
        <p:spPr>
          <a:xfrm>
            <a:off x="5825285" y="5353428"/>
            <a:ext cx="281692" cy="377923"/>
          </a:xfrm>
          <a:prstGeom prst="upDownArrow">
            <a:avLst>
              <a:gd name="adj1" fmla="val 50000"/>
              <a:gd name="adj2" fmla="val 32436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71608-CCC4-4DAD-B558-9309F2491815}"/>
              </a:ext>
            </a:extLst>
          </p:cNvPr>
          <p:cNvSpPr/>
          <p:nvPr/>
        </p:nvSpPr>
        <p:spPr bwMode="auto">
          <a:xfrm>
            <a:off x="2846762" y="4100038"/>
            <a:ext cx="6211888" cy="6443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cs typeface="Times New Roman"/>
              </a:rPr>
              <a:t>Tools</a:t>
            </a:r>
          </a:p>
        </p:txBody>
      </p:sp>
      <p:sp>
        <p:nvSpPr>
          <p:cNvPr id="13" name="Up-Down Arrow 69">
            <a:extLst>
              <a:ext uri="{FF2B5EF4-FFF2-40B4-BE49-F238E27FC236}">
                <a16:creationId xmlns:a16="http://schemas.microsoft.com/office/drawing/2014/main" id="{547D0741-AE87-4617-8575-31E6B6FD9D1A}"/>
              </a:ext>
            </a:extLst>
          </p:cNvPr>
          <p:cNvSpPr/>
          <p:nvPr/>
        </p:nvSpPr>
        <p:spPr>
          <a:xfrm>
            <a:off x="5825285" y="4605318"/>
            <a:ext cx="281692" cy="377923"/>
          </a:xfrm>
          <a:prstGeom prst="upDownArrow">
            <a:avLst>
              <a:gd name="adj1" fmla="val 50000"/>
              <a:gd name="adj2" fmla="val 32436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65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10118</TotalTime>
  <Words>1560</Words>
  <Application>Microsoft Office PowerPoint</Application>
  <PresentationFormat>Widescreen</PresentationFormat>
  <Paragraphs>261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ANOPP2 Mission Analysis Tool (AMAT)</vt:lpstr>
      <vt:lpstr>Outline</vt:lpstr>
      <vt:lpstr>UAM NPD Prediction Process</vt:lpstr>
      <vt:lpstr>Single Source Noise Hemisphere</vt:lpstr>
      <vt:lpstr>Flight Event</vt:lpstr>
      <vt:lpstr>V&amp;V</vt:lpstr>
      <vt:lpstr>Propagation</vt:lpstr>
      <vt:lpstr>Outline</vt:lpstr>
      <vt:lpstr>ANOPP2</vt:lpstr>
      <vt:lpstr>AARON</vt:lpstr>
      <vt:lpstr>ARMIT, ASOFT, AMPIT</vt:lpstr>
      <vt:lpstr>AMAT</vt:lpstr>
      <vt:lpstr>Outline</vt:lpstr>
      <vt:lpstr>Namelist Input File</vt:lpstr>
      <vt:lpstr>Command Line Output</vt:lpstr>
      <vt:lpstr>1) Calculation of NPD during level flyover (Mode L)</vt:lpstr>
      <vt:lpstr>2) Calculation of OASPL (dBA) during approach (Mode A)</vt:lpstr>
      <vt:lpstr>3) Calculation of 1/3rd Octave SPL along line (Mode L)</vt:lpstr>
      <vt:lpstr>Conclusion</vt:lpstr>
    </vt:vector>
  </TitlesOfParts>
  <Company>NASA OCIO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ANOPP2 Mission Analysis Tool (AMAT)</dc:title>
  <dc:creator>Lopes, Leonard V. (LARC-D314)</dc:creator>
  <cp:lastModifiedBy>Lopes, Leonard V. (LARC-D314)</cp:lastModifiedBy>
  <cp:revision>57</cp:revision>
  <dcterms:created xsi:type="dcterms:W3CDTF">2022-11-07T14:14:10Z</dcterms:created>
  <dcterms:modified xsi:type="dcterms:W3CDTF">2022-11-14T14:52:59Z</dcterms:modified>
</cp:coreProperties>
</file>