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70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8F9EC-B605-4D9A-9010-03338F9F5AE2}" v="48" dt="2022-11-11T21:10:37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4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FC91E-766D-4A1A-ABF0-AC817EAAA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7BAF13-EE24-4100-89F2-F4C41E1B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CEF85-5A07-4F16-8AA7-8AD170950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4DFEF-CFCE-48EF-8907-0D9590A35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4BC43-F6E8-414E-9FC3-22D095F3C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2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BC104-3030-4994-A35B-6D297DCC2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A02C01-83A6-408D-9E85-C7A4B1F51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D9600-332E-472B-9145-0FBE2C3DB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98423-6D1F-4CFB-A0BE-00F8B798E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C104A-B495-462C-B258-2CAC8583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07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684A7-94F8-49D8-80BB-19EA393E66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6FD495-D465-4444-AD79-FAA8E3F8E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17F3F-D908-4A2B-B603-90C2E3233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FEFCB-645C-4977-8502-81CBD0DC5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764F-8C24-44BB-A3A1-E14F10782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34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33125-53C0-4124-A87B-2F9B0171C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73D8A-BB16-4FC2-86CE-5AACCCE87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6141F-E51F-4F89-9BBE-50C0BAF15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79F53-F762-4D00-B809-E2D35C97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EB48C-F38A-4FF7-A3C7-B2433711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733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60050-3B39-49BC-A2E3-F0CCCAF03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27A0F-2772-4C8B-8EED-EEB0F099D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5A003-E1DC-4A4E-BFD0-4B7CD86B8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5DA38-787B-429E-8F9B-D4245192C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3E3FF-0F98-42E0-8E2E-007F21FE2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76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A5CA0-44A3-4E30-961B-69B09CAD9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AEE3-4362-4834-BB87-2232112E9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4C739-FC8F-45C7-8C42-EF1DA1356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1C407-16F6-4029-AFC3-F892D3948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54EB87-AC9A-430D-ACF7-1F0AD6CD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088A1-1DCD-44CA-9EB1-7FB0B2F59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6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1D465-09A0-448A-BD84-DC84B6A34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0FC54-6B0E-4486-98AF-382D3A77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9DF73-E827-4FFB-88C4-80A5DFE84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6CE98-4814-493A-8249-841948614C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AC362A-CA00-45E1-8E17-DEC1E5E350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40AC9-FC7F-4FB8-84BE-1035DBF6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AF78E-3FEA-438D-B710-15E628352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EEAC36-2B49-4F75-AF2D-0BD42F6E4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84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D6E0F-62AB-4306-92B5-21A3C8488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55D88C-FD12-44FC-8FF8-8E2871764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88C68-D607-45A0-BF74-9E491C83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1CD7E3-3418-4CF3-B4CE-0B76CEFB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3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0819F0-FDE8-44F6-B40C-9AEBF2FA2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8D11CD-7251-4689-9354-E4D2B14D1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EAA20-579D-4D2E-BAC6-C5D7ED02A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2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CD6B7-58D7-4C48-A4E9-2931257B8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CE523-3E36-469B-890F-F378C3E93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0FDB3-D0A9-4376-A64E-0EAA9D930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A625C2-6EC6-492D-AF63-8BC35DC17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297E8-D4F0-43A1-87D0-0B7432C5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820330-D31D-4977-A1A1-DDA01852B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5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38A17-853B-4300-9139-DBD465473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5984BC-DFDC-4BDB-8148-31D3ED850F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6930B-D27F-460D-8615-6BB9AD9EB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1B97C-92D1-4EFB-BA74-433CE6DE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964D50-D023-4BB3-95CA-40FEF42C5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A2B7F5-A23B-474C-9083-858B33FDB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618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07C652-E817-4004-931B-B31626379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0F974-6348-46C8-B1CD-938016AF9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A683D-2351-43A5-8D0D-EE7D51490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75599-8858-4CDD-B8C5-5B2D94AC1A06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1A5C7-487A-4AD3-B685-C6814812D7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FDC35-5936-4567-AB55-6D0C784D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C3DFE-14E3-452B-A5A4-6853DD54C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1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jet flying in the sky&#10;&#10;Description automatically generated with low confidence">
            <a:extLst>
              <a:ext uri="{FF2B5EF4-FFF2-40B4-BE49-F238E27FC236}">
                <a16:creationId xmlns:a16="http://schemas.microsoft.com/office/drawing/2014/main" id="{AD462335-E01A-4290-A962-2F8E65169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A47D24-00CC-4864-80AB-475B2DB8DC0D}"/>
              </a:ext>
            </a:extLst>
          </p:cNvPr>
          <p:cNvSpPr txBox="1"/>
          <p:nvPr/>
        </p:nvSpPr>
        <p:spPr>
          <a:xfrm>
            <a:off x="474617" y="5595090"/>
            <a:ext cx="11242766" cy="1262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spc="75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Matthew D. Brown</a:t>
            </a:r>
            <a:r>
              <a:rPr lang="en-US" sz="2000" spc="75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1, 2</a:t>
            </a:r>
            <a:r>
              <a:rPr lang="en-US" sz="2000" spc="75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Michael Shook</a:t>
            </a:r>
            <a:r>
              <a:rPr lang="en-US" sz="2000" spc="75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spc="75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James C. Wilson</a:t>
            </a:r>
            <a:r>
              <a:rPr lang="en-US" sz="2000" spc="75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spc="75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 Luke D. Ziemba</a:t>
            </a:r>
            <a:r>
              <a:rPr lang="en-US" sz="2000" spc="75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spc="75" dirty="0">
              <a:solidFill>
                <a:srgbClr val="5A5A5A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Chemistry and Dynamics Branch, NASA Langley Research Center, Hampton, VA 23681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Systems and Applications, Inc., Lanham, MD 20706</a:t>
            </a:r>
          </a:p>
          <a:p>
            <a:pPr algn="ctr"/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Mechanical and Materials Engineering, University of Denver, Denver, CO 80210</a:t>
            </a:r>
            <a:endParaRPr lang="en-US" sz="1600" dirty="0"/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E8EA5A7-65AF-423D-BE7E-E6DC475B3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160" y="5179058"/>
            <a:ext cx="1680840" cy="1683038"/>
          </a:xfrm>
          <a:prstGeom prst="rect">
            <a:avLst/>
          </a:prstGeom>
        </p:spPr>
      </p:pic>
      <p:pic>
        <p:nvPicPr>
          <p:cNvPr id="11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A9288AD5-EB9F-43CC-A1DA-15634E22B0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24268" r="25361"/>
          <a:stretch/>
        </p:blipFill>
        <p:spPr>
          <a:xfrm>
            <a:off x="0" y="5120640"/>
            <a:ext cx="1682223" cy="174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48BC2BF5-31E4-4485-A45C-CF63A49241D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3" y="90411"/>
            <a:ext cx="1488456" cy="14884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FB2098D-7012-4309-8F5E-F0F5B67E10A9}"/>
              </a:ext>
            </a:extLst>
          </p:cNvPr>
          <p:cNvSpPr txBox="1"/>
          <p:nvPr/>
        </p:nvSpPr>
        <p:spPr>
          <a:xfrm>
            <a:off x="1480457" y="305455"/>
            <a:ext cx="9029321" cy="1058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Microphysical Observations of the Asian Tropopause Aerosol Layer (ATAL): Preliminary ACCLIP Results </a:t>
            </a:r>
          </a:p>
        </p:txBody>
      </p:sp>
      <p:pic>
        <p:nvPicPr>
          <p:cNvPr id="18" name="Picture 1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79D6C12-1D5F-4A12-BA81-865BBC6064D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661" y="90411"/>
            <a:ext cx="1488456" cy="148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18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14;g122550eecf7_1_10">
            <a:extLst>
              <a:ext uri="{FF2B5EF4-FFF2-40B4-BE49-F238E27FC236}">
                <a16:creationId xmlns:a16="http://schemas.microsoft.com/office/drawing/2014/main" id="{60395838-F89B-4124-BB91-C53C662A264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PUTLS: G-V Intercomparison, Aug-19 &amp; Aug-25 2022</a:t>
            </a:r>
            <a:endParaRPr lang="en-US" sz="3200" dirty="0"/>
          </a:p>
        </p:txBody>
      </p:sp>
      <p:pic>
        <p:nvPicPr>
          <p:cNvPr id="8" name="Picture 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4E7E330D-D2DD-490C-AA45-DEEA425CB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AF274F7-CA8A-4332-8D7E-A231CF04826E}"/>
              </a:ext>
            </a:extLst>
          </p:cNvPr>
          <p:cNvSpPr txBox="1"/>
          <p:nvPr/>
        </p:nvSpPr>
        <p:spPr>
          <a:xfrm>
            <a:off x="660582" y="4214341"/>
            <a:ext cx="50659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Altitude ~ 14.6 </a:t>
            </a:r>
            <a:r>
              <a:rPr lang="en-US" sz="2400" dirty="0" err="1"/>
              <a:t>Kft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Upper Tropospheric air, where channels are largely converged</a:t>
            </a:r>
          </a:p>
          <a:p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803B24-082F-41B2-A4C2-F75AF6A63D8A}"/>
              </a:ext>
            </a:extLst>
          </p:cNvPr>
          <p:cNvSpPr txBox="1"/>
          <p:nvPr/>
        </p:nvSpPr>
        <p:spPr>
          <a:xfrm>
            <a:off x="6694504" y="4107889"/>
            <a:ext cx="50659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Altitude ~ 13.4 </a:t>
            </a:r>
            <a:r>
              <a:rPr lang="en-US" sz="2400" dirty="0" err="1"/>
              <a:t>Kft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Large dynamic features captured, comparing well throughout concentration range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E864B9C-A800-4016-BDF8-14ECF595FDDF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811119"/>
            <a:ext cx="6364481" cy="3017520"/>
            <a:chOff x="86129" y="2079738"/>
            <a:chExt cx="4259531" cy="2019524"/>
          </a:xfrm>
        </p:grpSpPr>
        <p:pic>
          <p:nvPicPr>
            <p:cNvPr id="12" name="Picture 11" descr="Chart, histogram&#10;&#10;Description automatically generated">
              <a:extLst>
                <a:ext uri="{FF2B5EF4-FFF2-40B4-BE49-F238E27FC236}">
                  <a16:creationId xmlns:a16="http://schemas.microsoft.com/office/drawing/2014/main" id="{FC80BA73-993E-4BF9-B636-099D589AA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67"/>
            <a:stretch/>
          </p:blipFill>
          <p:spPr>
            <a:xfrm>
              <a:off x="212945" y="2079738"/>
              <a:ext cx="4132715" cy="201952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1DEA39-BE22-487B-9FEF-D2C118F24402}"/>
                </a:ext>
              </a:extLst>
            </p:cNvPr>
            <p:cNvSpPr txBox="1"/>
            <p:nvPr/>
          </p:nvSpPr>
          <p:spPr>
            <a:xfrm rot="16200000">
              <a:off x="-491754" y="3171968"/>
              <a:ext cx="141737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Concentration (#/scc)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A4AFB02-67D0-435F-BBD2-A3BE0E907BBD}"/>
              </a:ext>
            </a:extLst>
          </p:cNvPr>
          <p:cNvGrpSpPr>
            <a:grpSpLocks noChangeAspect="1"/>
          </p:cNvGrpSpPr>
          <p:nvPr/>
        </p:nvGrpSpPr>
        <p:grpSpPr>
          <a:xfrm>
            <a:off x="6020672" y="811119"/>
            <a:ext cx="6171328" cy="3017520"/>
            <a:chOff x="7533871" y="2109922"/>
            <a:chExt cx="4572000" cy="2235516"/>
          </a:xfrm>
        </p:grpSpPr>
        <p:pic>
          <p:nvPicPr>
            <p:cNvPr id="16" name="Picture 15" descr="Chart, line chart, histogram&#10;&#10;Description automatically generated">
              <a:extLst>
                <a:ext uri="{FF2B5EF4-FFF2-40B4-BE49-F238E27FC236}">
                  <a16:creationId xmlns:a16="http://schemas.microsoft.com/office/drawing/2014/main" id="{5EF3AA19-2711-4483-8584-824D2FC41A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08"/>
            <a:stretch/>
          </p:blipFill>
          <p:spPr>
            <a:xfrm>
              <a:off x="7533871" y="2109922"/>
              <a:ext cx="4572000" cy="223551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5B4BE9-3ABD-45BD-BB49-C229627FAFE0}"/>
                </a:ext>
              </a:extLst>
            </p:cNvPr>
            <p:cNvSpPr txBox="1"/>
            <p:nvPr/>
          </p:nvSpPr>
          <p:spPr>
            <a:xfrm rot="16200000">
              <a:off x="6959385" y="3188470"/>
              <a:ext cx="141737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Concentration (#/scc)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A0D26DF-62A6-4A38-B7CA-1BD31E18314E}"/>
              </a:ext>
            </a:extLst>
          </p:cNvPr>
          <p:cNvSpPr txBox="1"/>
          <p:nvPr/>
        </p:nvSpPr>
        <p:spPr>
          <a:xfrm>
            <a:off x="390891" y="5677549"/>
            <a:ext cx="11742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** Generally good agreement for NMASS</a:t>
            </a:r>
          </a:p>
          <a:p>
            <a:r>
              <a:rPr lang="en-US" sz="2400" dirty="0"/>
              <a:t>** Statistics and sizing will be compared more rigorously so datasets can be used together</a:t>
            </a:r>
          </a:p>
        </p:txBody>
      </p:sp>
    </p:spTree>
    <p:extLst>
      <p:ext uri="{BB962C8B-B14F-4D97-AF65-F5344CB8AC3E}">
        <p14:creationId xmlns:p14="http://schemas.microsoft.com/office/powerpoint/2010/main" val="4038363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14;g122550eecf7_1_10">
            <a:extLst>
              <a:ext uri="{FF2B5EF4-FFF2-40B4-BE49-F238E27FC236}">
                <a16:creationId xmlns:a16="http://schemas.microsoft.com/office/drawing/2014/main" id="{60395838-F89B-4124-BB91-C53C662A264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PUTLS: Conclusions………………….Future Work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8169D9-4006-4940-88B2-0929DB46B107}"/>
              </a:ext>
            </a:extLst>
          </p:cNvPr>
          <p:cNvSpPr txBox="1"/>
          <p:nvPr/>
        </p:nvSpPr>
        <p:spPr>
          <a:xfrm>
            <a:off x="322216" y="1061920"/>
            <a:ext cx="703652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Ultrafine particles from fresh(er) convective outflow are observed in the UT decoupled from the ATAL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ATAL was distinctly observed as a region of increased particle surface area, volume, and scattering coefficient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ATAL particles are distributed broadly across the thermal tropopause: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AOD = 0.0013 – 0.0043 (25</a:t>
            </a:r>
            <a:r>
              <a:rPr lang="en-US" sz="2400" baseline="30000" dirty="0"/>
              <a:t>th</a:t>
            </a:r>
            <a:r>
              <a:rPr lang="en-US" sz="2400" dirty="0"/>
              <a:t>-75</a:t>
            </a:r>
            <a:r>
              <a:rPr lang="en-US" sz="2400" baseline="30000" dirty="0"/>
              <a:t>th</a:t>
            </a:r>
            <a:r>
              <a:rPr lang="en-US" sz="2400" dirty="0"/>
              <a:t> percentile)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32% of AOD is above the tropopause height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ATAL mode diameter is largest above the tropopause, decreases with height into the stratosphere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Lack of CO correlation suggests a secondary source</a:t>
            </a:r>
          </a:p>
        </p:txBody>
      </p:sp>
      <p:pic>
        <p:nvPicPr>
          <p:cNvPr id="8" name="Picture 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4E7E330D-D2DD-490C-AA45-DEEA425CB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0853EC-1C33-4CF8-BD87-4F436340BD33}"/>
              </a:ext>
            </a:extLst>
          </p:cNvPr>
          <p:cNvSpPr txBox="1"/>
          <p:nvPr/>
        </p:nvSpPr>
        <p:spPr>
          <a:xfrm>
            <a:off x="7576456" y="1043977"/>
            <a:ext cx="4532812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Finish post-mission calibrations and corrections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Implement composition-dependent UHSAS size calibration and Mie-theory calculations using PALMS/SP2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Explore spatial variability in ATAL loading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Compare with model, satellite, balloon sondes</a:t>
            </a:r>
          </a:p>
        </p:txBody>
      </p:sp>
    </p:spTree>
    <p:extLst>
      <p:ext uri="{BB962C8B-B14F-4D97-AF65-F5344CB8AC3E}">
        <p14:creationId xmlns:p14="http://schemas.microsoft.com/office/powerpoint/2010/main" val="671038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13;g122550eecf7_1_10">
            <a:extLst>
              <a:ext uri="{FF2B5EF4-FFF2-40B4-BE49-F238E27FC236}">
                <a16:creationId xmlns:a16="http://schemas.microsoft.com/office/drawing/2014/main" id="{9D93F3B8-9956-4041-9257-F9B9B5A7361C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14;g122550eecf7_1_10">
            <a:extLst>
              <a:ext uri="{FF2B5EF4-FFF2-40B4-BE49-F238E27FC236}">
                <a16:creationId xmlns:a16="http://schemas.microsoft.com/office/drawing/2014/main" id="{05001D67-E9A6-42F2-B308-7F449F77C09F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PUTLS Overview</a:t>
            </a:r>
            <a:endParaRPr lang="en-US" sz="3200" dirty="0"/>
          </a:p>
        </p:txBody>
      </p:sp>
      <p:pic>
        <p:nvPicPr>
          <p:cNvPr id="26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A1BE4D77-0690-49EB-831F-85985299994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0B9C15E8-0AAA-4A3E-9054-38CB2FC14A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9303" y="839893"/>
                <a:ext cx="6231911" cy="591360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sz="1600" dirty="0">
                    <a:solidFill>
                      <a:schemeClr val="tx1"/>
                    </a:solidFill>
                  </a:rPr>
                  <a:t>Particles in the Upper Troposphere, Lower Stratosphere (PUTLS): </a:t>
                </a:r>
              </a:p>
              <a:p>
                <a:endParaRPr lang="en-US" sz="1600" dirty="0">
                  <a:solidFill>
                    <a:schemeClr val="tx1"/>
                  </a:solidFill>
                </a:endParaRPr>
              </a:p>
              <a:p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Passive, Near-Isokinetic Inlet (PNII)</a:t>
                </a:r>
              </a:p>
              <a:p>
                <a:pPr marL="627063" lvl="1" indent="-287338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Particle sampling inlet to bring ambient aerosol inside the aircraft to instruments, minimizing bias from particle inertia effects</a:t>
                </a:r>
              </a:p>
              <a:p>
                <a:pPr lvl="1"/>
                <a:endParaRPr lang="en-US" sz="1000" dirty="0">
                  <a:solidFill>
                    <a:schemeClr val="tx1"/>
                  </a:solidFill>
                </a:endParaRPr>
              </a:p>
              <a:p>
                <a:r>
                  <a:rPr lang="en-US" sz="1600" dirty="0">
                    <a:solidFill>
                      <a:schemeClr val="accent2">
                        <a:lumMod val="75000"/>
                      </a:schemeClr>
                    </a:solidFill>
                  </a:rPr>
                  <a:t>Nuclei-Mode Aerosol Size Spectrometer (NMASS)</a:t>
                </a:r>
                <a:endParaRPr lang="en-US" sz="1600" i="1" dirty="0">
                  <a:solidFill>
                    <a:schemeClr val="accent2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630238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Aerosol sizing instrument that thermodynamically grows particles via supersaturation to be counted by spectrometry technique</a:t>
                </a:r>
              </a:p>
              <a:p>
                <a:pPr marL="630238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Supersaturation determines cut-size of when particles grow and can be staggered to obtain a size distribution</a:t>
                </a:r>
              </a:p>
              <a:p>
                <a:pPr marL="630238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Nucleation mode particle sizing</a:t>
                </a:r>
              </a:p>
              <a:p>
                <a:pPr marL="862013" lvl="2" indent="-174625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=3−</m:t>
                      </m:r>
                      <m:r>
                        <a:rPr lang="en-US" sz="1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  <m:r>
                        <a:rPr lang="en-US" sz="1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𝑛𝑚</m:t>
                      </m:r>
                    </m:oMath>
                  </m:oMathPara>
                </a14:m>
                <a:endParaRPr lang="en-US" sz="1000" dirty="0">
                  <a:solidFill>
                    <a:schemeClr val="tx1"/>
                  </a:solidFill>
                </a:endParaRPr>
              </a:p>
              <a:p>
                <a:pPr marL="685800" lvl="1"/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sz="1600" dirty="0">
                    <a:solidFill>
                      <a:schemeClr val="accent1">
                        <a:lumMod val="75000"/>
                      </a:schemeClr>
                    </a:solidFill>
                  </a:rPr>
                  <a:t>Ultra-High Sensitivity Aerosol Spectrometer (UHSAS)</a:t>
                </a:r>
                <a:endParaRPr lang="en-US" sz="16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630238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Calculates particle size by measuring the amount of laser light scattered</a:t>
                </a:r>
              </a:p>
              <a:p>
                <a:pPr marL="630238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Accumulation mode particle sizing</a:t>
                </a:r>
              </a:p>
              <a:p>
                <a:pPr marL="862013" lvl="2" indent="-174625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=60−1000 </m:t>
                      </m:r>
                      <m:r>
                        <a:rPr lang="en-US" sz="1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𝑛𝑚</m:t>
                      </m:r>
                    </m:oMath>
                  </m:oMathPara>
                </a14:m>
                <a:endParaRPr lang="en-US" sz="1000" dirty="0">
                  <a:solidFill>
                    <a:schemeClr val="tx1"/>
                  </a:solidFill>
                </a:endParaRPr>
              </a:p>
              <a:p>
                <a:pPr marL="685800" lvl="1"/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sz="1600" dirty="0">
                    <a:solidFill>
                      <a:schemeClr val="accent6">
                        <a:lumMod val="75000"/>
                      </a:schemeClr>
                    </a:solidFill>
                  </a:rPr>
                  <a:t>Printed Optical Particle Spectrometer (POPS)</a:t>
                </a:r>
                <a:endParaRPr lang="en-US" sz="1600" i="1" dirty="0">
                  <a:solidFill>
                    <a:schemeClr val="accent6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630238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Calculates particle size by measuring the amount of laser light scattered</a:t>
                </a:r>
              </a:p>
              <a:p>
                <a:pPr marL="630238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Lower resolution, but higher sampling rate compared to UHSAS</a:t>
                </a:r>
              </a:p>
              <a:p>
                <a:pPr marL="630238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Accumulation and coarse mode particle sizing</a:t>
                </a:r>
              </a:p>
              <a:p>
                <a:pPr marL="862013" lvl="2" indent="-174625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1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00−3000 </m:t>
                      </m:r>
                      <m:r>
                        <a:rPr lang="en-US" sz="1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𝑛𝑚</m:t>
                      </m:r>
                    </m:oMath>
                  </m:oMathPara>
                </a14:m>
                <a:endParaRPr lang="en-US" sz="1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0B9C15E8-0AAA-4A3E-9054-38CB2FC14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03" y="839893"/>
                <a:ext cx="6231911" cy="5913604"/>
              </a:xfrm>
              <a:prstGeom prst="rect">
                <a:avLst/>
              </a:prstGeom>
              <a:blipFill>
                <a:blip r:embed="rId3"/>
                <a:stretch>
                  <a:fillRect l="-489" t="-309" r="-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E9801CF7-ABD7-451A-9C19-3922475495B2}"/>
              </a:ext>
            </a:extLst>
          </p:cNvPr>
          <p:cNvGrpSpPr/>
          <p:nvPr/>
        </p:nvGrpSpPr>
        <p:grpSpPr>
          <a:xfrm>
            <a:off x="6527177" y="1161868"/>
            <a:ext cx="5582091" cy="905485"/>
            <a:chOff x="6853644" y="1075804"/>
            <a:chExt cx="5618624" cy="90548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985132C-E827-40A3-82EC-F16C9C7C6CD0}"/>
                </a:ext>
              </a:extLst>
            </p:cNvPr>
            <p:cNvGrpSpPr/>
            <p:nvPr/>
          </p:nvGrpSpPr>
          <p:grpSpPr>
            <a:xfrm>
              <a:off x="6853644" y="1075804"/>
              <a:ext cx="5618624" cy="905485"/>
              <a:chOff x="3798425" y="141988"/>
              <a:chExt cx="5618624" cy="905485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805C273B-BF79-426E-B57A-4533C6D85039}"/>
                  </a:ext>
                </a:extLst>
              </p:cNvPr>
              <p:cNvGrpSpPr/>
              <p:nvPr/>
            </p:nvGrpSpPr>
            <p:grpSpPr>
              <a:xfrm>
                <a:off x="3798425" y="571982"/>
                <a:ext cx="5618624" cy="475491"/>
                <a:chOff x="3798425" y="571982"/>
                <a:chExt cx="5618624" cy="475491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A0BFC872-26FC-4F5C-B464-0AF28B6E3B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38358" y="571982"/>
                  <a:ext cx="907125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diamond" w="med" len="sm"/>
                  <a:tailEnd type="diamond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BAB390F9-5CAC-4EC7-8DA5-EB100FD89DAD}"/>
                    </a:ext>
                  </a:extLst>
                </p:cNvPr>
                <p:cNvSpPr txBox="1"/>
                <p:nvPr/>
              </p:nvSpPr>
              <p:spPr>
                <a:xfrm>
                  <a:off x="3798425" y="708919"/>
                  <a:ext cx="561862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>
                      <a:latin typeface="Arial" panose="020B0604020202020204" pitchFamily="34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a:t>       1	      10	    100	   1,000	   10,000  (</a:t>
                  </a:r>
                  <a:r>
                    <a:rPr lang="en-US" sz="1600" dirty="0" err="1">
                      <a:latin typeface="Arial" panose="020B0604020202020204" pitchFamily="34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a:t>D</a:t>
                  </a:r>
                  <a:r>
                    <a:rPr lang="en-US" sz="1600" baseline="-25000" dirty="0" err="1">
                      <a:latin typeface="Arial" panose="020B0604020202020204" pitchFamily="34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a:t>p</a:t>
                  </a:r>
                  <a:r>
                    <a:rPr lang="en-US" sz="1600" dirty="0">
                      <a:latin typeface="Arial" panose="020B0604020202020204" pitchFamily="34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a:t>, nm)</a:t>
                  </a:r>
                </a:p>
              </p:txBody>
            </p: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2CD224B-AD34-479A-B4DF-85B6BA055AF3}"/>
                  </a:ext>
                </a:extLst>
              </p:cNvPr>
              <p:cNvSpPr/>
              <p:nvPr/>
            </p:nvSpPr>
            <p:spPr>
              <a:xfrm>
                <a:off x="4625963" y="398470"/>
                <a:ext cx="1340219" cy="73152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91E3C11-1CCA-4159-BB9D-2AF1C3745B6D}"/>
                  </a:ext>
                </a:extLst>
              </p:cNvPr>
              <p:cNvSpPr/>
              <p:nvPr/>
            </p:nvSpPr>
            <p:spPr>
              <a:xfrm>
                <a:off x="6012893" y="273608"/>
                <a:ext cx="1041209" cy="7315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14ABDD0-B8E3-4F3F-AC45-5F7C1C65788D}"/>
                  </a:ext>
                </a:extLst>
              </p:cNvPr>
              <p:cNvSpPr/>
              <p:nvPr/>
            </p:nvSpPr>
            <p:spPr>
              <a:xfrm>
                <a:off x="6606170" y="141988"/>
                <a:ext cx="1041208" cy="73152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52F1272-1FA6-4E18-9D94-0DB487D58715}"/>
                </a:ext>
              </a:extLst>
            </p:cNvPr>
            <p:cNvCxnSpPr>
              <a:cxnSpLocks/>
            </p:cNvCxnSpPr>
            <p:nvPr/>
          </p:nvCxnSpPr>
          <p:spPr>
            <a:xfrm>
              <a:off x="8300702" y="1505798"/>
              <a:ext cx="90712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diamond" w="med" len="sm"/>
              <a:tailEnd type="diamond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37D747C-2090-453A-8B2F-7D11A8A47F60}"/>
                </a:ext>
              </a:extLst>
            </p:cNvPr>
            <p:cNvCxnSpPr>
              <a:cxnSpLocks/>
            </p:cNvCxnSpPr>
            <p:nvPr/>
          </p:nvCxnSpPr>
          <p:spPr>
            <a:xfrm>
              <a:off x="9207827" y="1505798"/>
              <a:ext cx="90712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diamond" w="med" len="sm"/>
              <a:tailEnd type="diamond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8668F66-3612-49B6-B481-EA3309E97B87}"/>
                </a:ext>
              </a:extLst>
            </p:cNvPr>
            <p:cNvCxnSpPr>
              <a:cxnSpLocks/>
            </p:cNvCxnSpPr>
            <p:nvPr/>
          </p:nvCxnSpPr>
          <p:spPr>
            <a:xfrm>
              <a:off x="10109321" y="1505798"/>
              <a:ext cx="90712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diamond" w="med" len="sm"/>
              <a:tailEnd type="diamond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74885FCD-262C-446A-90E0-DF0E1AA41419}"/>
              </a:ext>
            </a:extLst>
          </p:cNvPr>
          <p:cNvSpPr txBox="1"/>
          <p:nvPr/>
        </p:nvSpPr>
        <p:spPr>
          <a:xfrm>
            <a:off x="7514212" y="767913"/>
            <a:ext cx="102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NMASS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C8F7770-B300-43B7-B88C-C49727C19D43}"/>
              </a:ext>
            </a:extLst>
          </p:cNvPr>
          <p:cNvSpPr txBox="1"/>
          <p:nvPr/>
        </p:nvSpPr>
        <p:spPr>
          <a:xfrm>
            <a:off x="8677954" y="781389"/>
            <a:ext cx="102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UHSAS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FC405BD-D622-4854-B89B-1BF53A0A537F}"/>
              </a:ext>
            </a:extLst>
          </p:cNvPr>
          <p:cNvSpPr txBox="1"/>
          <p:nvPr/>
        </p:nvSpPr>
        <p:spPr>
          <a:xfrm>
            <a:off x="9538020" y="771334"/>
            <a:ext cx="102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POPS</a:t>
            </a:r>
          </a:p>
        </p:txBody>
      </p:sp>
      <p:pic>
        <p:nvPicPr>
          <p:cNvPr id="22" name="Picture 2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A3379A30-AC6F-4A79-9C1C-E9ED293187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6AEADBE-73E8-43EF-8357-7D439D3B83CF}"/>
              </a:ext>
            </a:extLst>
          </p:cNvPr>
          <p:cNvGrpSpPr/>
          <p:nvPr/>
        </p:nvGrpSpPr>
        <p:grpSpPr>
          <a:xfrm>
            <a:off x="7093280" y="4957829"/>
            <a:ext cx="4321297" cy="1900171"/>
            <a:chOff x="7349334" y="4957829"/>
            <a:chExt cx="4321297" cy="19001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4826ABD-2AA3-4807-B538-AB79F597E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49334" y="4957829"/>
              <a:ext cx="4321297" cy="1900171"/>
            </a:xfrm>
            <a:prstGeom prst="rect">
              <a:avLst/>
            </a:prstGeom>
            <a:ln w="19050">
              <a:noFill/>
            </a:ln>
          </p:spPr>
        </p:pic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400089C-2BEF-4DE3-BFFA-1127BC41D19A}"/>
                </a:ext>
              </a:extLst>
            </p:cNvPr>
            <p:cNvCxnSpPr/>
            <p:nvPr/>
          </p:nvCxnSpPr>
          <p:spPr>
            <a:xfrm>
              <a:off x="7432541" y="5457639"/>
              <a:ext cx="0" cy="120992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E6F16BA-0A23-4D2D-A7F0-E3C7EFA61EA0}"/>
                </a:ext>
              </a:extLst>
            </p:cNvPr>
            <p:cNvCxnSpPr/>
            <p:nvPr/>
          </p:nvCxnSpPr>
          <p:spPr>
            <a:xfrm>
              <a:off x="9542117" y="5463544"/>
              <a:ext cx="0" cy="120992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156D178-4719-4AC6-AB33-F1D5C0F06D14}"/>
                </a:ext>
              </a:extLst>
            </p:cNvPr>
            <p:cNvSpPr txBox="1"/>
            <p:nvPr/>
          </p:nvSpPr>
          <p:spPr>
            <a:xfrm>
              <a:off x="7533387" y="545763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8573A6E-AE05-439B-AEF5-2E24671984E0}"/>
                </a:ext>
              </a:extLst>
            </p:cNvPr>
            <p:cNvSpPr txBox="1"/>
            <p:nvPr/>
          </p:nvSpPr>
          <p:spPr>
            <a:xfrm>
              <a:off x="9139586" y="545763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2BA782F-D20D-4F72-A12E-455BE840A7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1214" y="2214629"/>
            <a:ext cx="4256116" cy="27432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2823140-BB43-4426-91E9-A84B334CCD51}"/>
              </a:ext>
            </a:extLst>
          </p:cNvPr>
          <p:cNvGrpSpPr/>
          <p:nvPr/>
        </p:nvGrpSpPr>
        <p:grpSpPr>
          <a:xfrm>
            <a:off x="10045108" y="2426225"/>
            <a:ext cx="305996" cy="2028106"/>
            <a:chOff x="10045108" y="2426225"/>
            <a:chExt cx="305996" cy="202810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D2F9CA4-6329-46F5-A2E0-141D8ABD74A7}"/>
                </a:ext>
              </a:extLst>
            </p:cNvPr>
            <p:cNvSpPr txBox="1"/>
            <p:nvPr/>
          </p:nvSpPr>
          <p:spPr>
            <a:xfrm>
              <a:off x="10049418" y="242622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0DF44E8-E528-4B82-8867-4B3D84F3CB77}"/>
                </a:ext>
              </a:extLst>
            </p:cNvPr>
            <p:cNvSpPr txBox="1"/>
            <p:nvPr/>
          </p:nvSpPr>
          <p:spPr>
            <a:xfrm>
              <a:off x="10045108" y="40849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133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14;g122550eecf7_1_10">
            <a:extLst>
              <a:ext uri="{FF2B5EF4-FFF2-40B4-BE49-F238E27FC236}">
                <a16:creationId xmlns:a16="http://schemas.microsoft.com/office/drawing/2014/main" id="{A1A441EC-F55D-4E44-A6E8-5EB15AE20BF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Science Objectives and Motivation</a:t>
            </a:r>
            <a:endParaRPr lang="en-US" sz="3200" dirty="0"/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B18C82-3D37-45AF-8A98-8D66E72E5C63}"/>
              </a:ext>
            </a:extLst>
          </p:cNvPr>
          <p:cNvSpPr txBox="1"/>
          <p:nvPr/>
        </p:nvSpPr>
        <p:spPr>
          <a:xfrm>
            <a:off x="478971" y="1079863"/>
            <a:ext cx="104502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Quantify variability in UTLS particle size distribution associated with the Asian Summery Monsoon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Calculate optical properties of the Asian Tropopause Aerosol Layer (ATAL) and assess model representation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Identify pathways for ATAL aerosol to reach the stratosphere </a:t>
            </a:r>
          </a:p>
        </p:txBody>
      </p:sp>
      <p:pic>
        <p:nvPicPr>
          <p:cNvPr id="6" name="Picture 5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42C768F2-83D6-4514-B383-6DC177941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0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imeline&#10;&#10;Description automatically generated">
            <a:extLst>
              <a:ext uri="{FF2B5EF4-FFF2-40B4-BE49-F238E27FC236}">
                <a16:creationId xmlns:a16="http://schemas.microsoft.com/office/drawing/2014/main" id="{FB6EAB73-B1D6-4E29-BC5A-E95CB5075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3" y="862003"/>
            <a:ext cx="9059344" cy="5623560"/>
          </a:xfrm>
          <a:prstGeom prst="rect">
            <a:avLst/>
          </a:prstGeom>
        </p:spPr>
      </p:pic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14;g122550eecf7_1_10">
            <a:extLst>
              <a:ext uri="{FF2B5EF4-FFF2-40B4-BE49-F238E27FC236}">
                <a16:creationId xmlns:a16="http://schemas.microsoft.com/office/drawing/2014/main" id="{A1A441EC-F55D-4E44-A6E8-5EB15AE20BF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PUTLS Measurements</a:t>
            </a:r>
            <a:endParaRPr lang="en-US" sz="3200" dirty="0"/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6131D4-7114-4EA8-82C0-54BA564193DE}"/>
              </a:ext>
            </a:extLst>
          </p:cNvPr>
          <p:cNvSpPr txBox="1"/>
          <p:nvPr/>
        </p:nvSpPr>
        <p:spPr>
          <a:xfrm>
            <a:off x="1097281" y="794006"/>
            <a:ext cx="8125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Dark = Houston Flights (RF1 + RF2)		Light = </a:t>
            </a:r>
            <a:r>
              <a:rPr lang="en-US" dirty="0" err="1"/>
              <a:t>Osan</a:t>
            </a:r>
            <a:r>
              <a:rPr lang="en-US" dirty="0"/>
              <a:t> Flights (RF3 – RF17)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C729C1-3C81-43C3-9E10-DFBD4520DB76}"/>
              </a:ext>
            </a:extLst>
          </p:cNvPr>
          <p:cNvSpPr txBox="1"/>
          <p:nvPr/>
        </p:nvSpPr>
        <p:spPr>
          <a:xfrm>
            <a:off x="9100457" y="894481"/>
            <a:ext cx="3091543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ACCLIP profiles characterized by 3 generally decoupled regimes:</a:t>
            </a:r>
          </a:p>
          <a:p>
            <a:pPr marL="687388" lvl="1" indent="-287338">
              <a:buFont typeface="+mj-lt"/>
              <a:buAutoNum type="arabicPeriod"/>
            </a:pPr>
            <a:r>
              <a:rPr lang="en-US" sz="2400" dirty="0"/>
              <a:t>Surface Pollution</a:t>
            </a:r>
          </a:p>
          <a:p>
            <a:pPr marL="687388" lvl="1" indent="-287338">
              <a:buFont typeface="+mj-lt"/>
              <a:buAutoNum type="arabicPeriod"/>
            </a:pPr>
            <a:r>
              <a:rPr lang="en-US" sz="2400" dirty="0"/>
              <a:t>High number concentrations in the FT/UT from ‘new’ convection</a:t>
            </a:r>
          </a:p>
          <a:p>
            <a:pPr marL="687388" lvl="1" indent="-287338">
              <a:spcAft>
                <a:spcPts val="1200"/>
              </a:spcAft>
              <a:buFont typeface="+mj-lt"/>
              <a:buAutoNum type="arabicPeriod"/>
            </a:pPr>
            <a:r>
              <a:rPr lang="en-US" sz="2400" dirty="0"/>
              <a:t>ATAL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Significant loadings compared to profiles from Houston</a:t>
            </a:r>
          </a:p>
        </p:txBody>
      </p:sp>
      <p:pic>
        <p:nvPicPr>
          <p:cNvPr id="12" name="Picture 1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0DE29CA7-30B1-4DE3-A46B-AA3D47D10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46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14;g122550eecf7_1_10">
            <a:extLst>
              <a:ext uri="{FF2B5EF4-FFF2-40B4-BE49-F238E27FC236}">
                <a16:creationId xmlns:a16="http://schemas.microsoft.com/office/drawing/2014/main" id="{60395838-F89B-4124-BB91-C53C662A264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PUTLS Measurements: Calculated Scattering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2B45B-96CC-4E60-AB04-4B3094D850AE}"/>
              </a:ext>
            </a:extLst>
          </p:cNvPr>
          <p:cNvSpPr txBox="1"/>
          <p:nvPr/>
        </p:nvSpPr>
        <p:spPr>
          <a:xfrm>
            <a:off x="217715" y="866760"/>
            <a:ext cx="350955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Scattering coefficients were calculated from UHSAS size distributions:</a:t>
            </a:r>
          </a:p>
          <a:p>
            <a:pPr marL="514350" lvl="1" indent="-2270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Mie Theory</a:t>
            </a:r>
          </a:p>
          <a:p>
            <a:pPr marL="514350" lvl="1" indent="-2270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Purely scattering particles, </a:t>
            </a:r>
            <a:r>
              <a:rPr lang="en-US" sz="2400" i="1" dirty="0"/>
              <a:t>n</a:t>
            </a:r>
            <a:r>
              <a:rPr lang="en-US" sz="2400" dirty="0"/>
              <a:t> = 1.47</a:t>
            </a:r>
          </a:p>
          <a:p>
            <a:pPr marL="514350" lvl="1" indent="-2270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Dry RH</a:t>
            </a:r>
          </a:p>
          <a:p>
            <a:pPr marL="514350" lvl="1" indent="-2270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Cloud-free conditions</a:t>
            </a:r>
          </a:p>
          <a:p>
            <a:pPr marL="514350" lvl="1" indent="-2270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at Ambient T/P</a:t>
            </a:r>
          </a:p>
          <a:p>
            <a:pPr marL="514350" lvl="1" indent="-2270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Plotted at 1Hz and as binned geometric mean/std</a:t>
            </a:r>
          </a:p>
        </p:txBody>
      </p:sp>
      <p:pic>
        <p:nvPicPr>
          <p:cNvPr id="5" name="Picture 4" descr="Chart&#10;&#10;Description automatically generated with low confidence">
            <a:extLst>
              <a:ext uri="{FF2B5EF4-FFF2-40B4-BE49-F238E27FC236}">
                <a16:creationId xmlns:a16="http://schemas.microsoft.com/office/drawing/2014/main" id="{F84EE287-10E0-453A-A680-2380C6E22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93" y="872124"/>
            <a:ext cx="3898964" cy="5852160"/>
          </a:xfrm>
          <a:prstGeom prst="rect">
            <a:avLst/>
          </a:prstGeom>
        </p:spPr>
      </p:pic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7CBDCA3E-50E7-47F5-8BCF-649F515E6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321" y="872124"/>
            <a:ext cx="3898964" cy="5852160"/>
          </a:xfrm>
          <a:prstGeom prst="rect">
            <a:avLst/>
          </a:prstGeom>
        </p:spPr>
      </p:pic>
      <p:pic>
        <p:nvPicPr>
          <p:cNvPr id="12" name="Picture 1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8D2EEE3-E3C2-490D-B3E6-7FBC2C0441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1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14;g122550eecf7_1_10">
            <a:extLst>
              <a:ext uri="{FF2B5EF4-FFF2-40B4-BE49-F238E27FC236}">
                <a16:creationId xmlns:a16="http://schemas.microsoft.com/office/drawing/2014/main" id="{A1A441EC-F55D-4E44-A6E8-5EB15AE20BF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PUTLS Measurements: Tropopause Identification</a:t>
            </a:r>
            <a:endParaRPr lang="en-US" sz="3200" dirty="0"/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A73C38-2C22-452D-A512-BE8BB823C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040" y="4050467"/>
            <a:ext cx="5013960" cy="26410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2CE9E9-3B58-4C2F-9EAE-FC999B48162F}"/>
              </a:ext>
            </a:extLst>
          </p:cNvPr>
          <p:cNvSpPr txBox="1"/>
          <p:nvPr/>
        </p:nvSpPr>
        <p:spPr>
          <a:xfrm>
            <a:off x="6374674" y="1001486"/>
            <a:ext cx="57345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Descending profiles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Altitude change &gt; 2.0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Thermal tropopause height quantified using WMO definition: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Lowest altitude when lapse rate &lt; 2°/km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If lapse rate is then &gt; 3°/km, a second tropopause is identified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corroborated with profile minimum temp.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CB3089-8EE0-49F3-9177-5BF94E36CB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280"/>
          <a:stretch/>
        </p:blipFill>
        <p:spPr>
          <a:xfrm>
            <a:off x="206830" y="1001486"/>
            <a:ext cx="5734594" cy="5582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DAB08D-0FA7-43B2-A15C-5BD5B9527DC3}"/>
              </a:ext>
            </a:extLst>
          </p:cNvPr>
          <p:cNvSpPr txBox="1"/>
          <p:nvPr/>
        </p:nvSpPr>
        <p:spPr>
          <a:xfrm>
            <a:off x="8301445" y="4126077"/>
            <a:ext cx="1245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 = 42</a:t>
            </a:r>
          </a:p>
        </p:txBody>
      </p:sp>
      <p:pic>
        <p:nvPicPr>
          <p:cNvPr id="9" name="Picture 8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ED2CBCA-6D70-4364-AB1D-7F88EFDA32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00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14;g122550eecf7_1_10">
            <a:extLst>
              <a:ext uri="{FF2B5EF4-FFF2-40B4-BE49-F238E27FC236}">
                <a16:creationId xmlns:a16="http://schemas.microsoft.com/office/drawing/2014/main" id="{60395838-F89B-4124-BB91-C53C662A264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PUTLS Measurements: Calculated Dry Scattering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72D1C2-3C45-4C51-974F-4AC2C983E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28" y="743277"/>
            <a:ext cx="8374568" cy="60102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7CCF28-9D79-4D56-AE8C-9F71BD85922B}"/>
              </a:ext>
            </a:extLst>
          </p:cNvPr>
          <p:cNvSpPr txBox="1"/>
          <p:nvPr/>
        </p:nvSpPr>
        <p:spPr>
          <a:xfrm>
            <a:off x="8447315" y="1236092"/>
            <a:ext cx="357051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ATAL peak broadly surrounds thermal tropopause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Peak median (75</a:t>
            </a:r>
            <a:r>
              <a:rPr lang="en-US" sz="2400" baseline="30000" dirty="0"/>
              <a:t>th</a:t>
            </a:r>
            <a:r>
              <a:rPr lang="en-US" sz="2400" dirty="0"/>
              <a:t>) scattering observed at 750m below tropopause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Scattering generally NOT correlated with CO, H</a:t>
            </a:r>
            <a:r>
              <a:rPr lang="en-US" sz="2400" baseline="-25000" dirty="0"/>
              <a:t>2</a:t>
            </a:r>
            <a:r>
              <a:rPr lang="en-US" sz="2400" dirty="0"/>
              <a:t>O or SO</a:t>
            </a:r>
            <a:r>
              <a:rPr lang="en-US" sz="2400" baseline="-25000" dirty="0"/>
              <a:t>2</a:t>
            </a:r>
          </a:p>
        </p:txBody>
      </p:sp>
      <p:pic>
        <p:nvPicPr>
          <p:cNvPr id="7" name="Picture 6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9D94BC5-0B87-4D7E-99AA-35AD929A29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216AF9-07B5-406F-8475-CCC8BC6604A0}"/>
              </a:ext>
            </a:extLst>
          </p:cNvPr>
          <p:cNvSpPr txBox="1"/>
          <p:nvPr/>
        </p:nvSpPr>
        <p:spPr>
          <a:xfrm>
            <a:off x="574767" y="866760"/>
            <a:ext cx="2751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binned median (25</a:t>
            </a:r>
            <a:r>
              <a:rPr lang="en-US" sz="1800" baseline="30000" dirty="0"/>
              <a:t>th</a:t>
            </a:r>
            <a:r>
              <a:rPr lang="en-US" sz="1800" dirty="0"/>
              <a:t> / 75</a:t>
            </a:r>
            <a:r>
              <a:rPr lang="en-US" sz="1800" baseline="30000" dirty="0"/>
              <a:t>th</a:t>
            </a:r>
            <a:r>
              <a:rPr lang="en-US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4041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14;g122550eecf7_1_10">
            <a:extLst>
              <a:ext uri="{FF2B5EF4-FFF2-40B4-BE49-F238E27FC236}">
                <a16:creationId xmlns:a16="http://schemas.microsoft.com/office/drawing/2014/main" id="{60395838-F89B-4124-BB91-C53C662A264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PUTLS Measurements: Calculated ATAL Optical Depth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81086F-44F9-4733-97E3-484FCD6392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6258"/>
          <a:stretch/>
        </p:blipFill>
        <p:spPr>
          <a:xfrm>
            <a:off x="255628" y="743277"/>
            <a:ext cx="3663229" cy="60102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375E97-48C5-446F-9887-FC2D2A1611BA}"/>
              </a:ext>
            </a:extLst>
          </p:cNvPr>
          <p:cNvSpPr/>
          <p:nvPr/>
        </p:nvSpPr>
        <p:spPr>
          <a:xfrm>
            <a:off x="3518263" y="819873"/>
            <a:ext cx="478971" cy="5406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A25D17-1B2E-4899-89E9-7A0E11774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5807" y="913630"/>
            <a:ext cx="7308124" cy="43937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BAE61D-9474-4412-9D0C-92D880EB14B2}"/>
              </a:ext>
            </a:extLst>
          </p:cNvPr>
          <p:cNvSpPr txBox="1"/>
          <p:nvPr/>
        </p:nvSpPr>
        <p:spPr>
          <a:xfrm>
            <a:off x="11123753" y="4683798"/>
            <a:ext cx="81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2022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BFBB3D-0088-48F2-A2B4-1F35FAA02DD3}"/>
              </a:ext>
            </a:extLst>
          </p:cNvPr>
          <p:cNvGrpSpPr/>
          <p:nvPr/>
        </p:nvGrpSpPr>
        <p:grpSpPr>
          <a:xfrm>
            <a:off x="10564351" y="3002670"/>
            <a:ext cx="1627648" cy="1405401"/>
            <a:chOff x="10564351" y="3002670"/>
            <a:chExt cx="1627648" cy="140540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2A394E2-A3FB-43CD-8AD0-9339F244983D}"/>
                </a:ext>
              </a:extLst>
            </p:cNvPr>
            <p:cNvSpPr/>
            <p:nvPr/>
          </p:nvSpPr>
          <p:spPr>
            <a:xfrm>
              <a:off x="11472118" y="3840479"/>
              <a:ext cx="101596" cy="10450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ADC3BB1-ACFA-4D12-AB80-1F7103235B45}"/>
                </a:ext>
              </a:extLst>
            </p:cNvPr>
            <p:cNvCxnSpPr>
              <a:cxnSpLocks/>
            </p:cNvCxnSpPr>
            <p:nvPr/>
          </p:nvCxnSpPr>
          <p:spPr>
            <a:xfrm>
              <a:off x="11521375" y="3187336"/>
              <a:ext cx="0" cy="1051560"/>
            </a:xfrm>
            <a:prstGeom prst="line">
              <a:avLst/>
            </a:prstGeom>
            <a:ln w="28575">
              <a:solidFill>
                <a:schemeClr val="tx1"/>
              </a:solidFill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D7C178-4787-48A6-B749-CD1FA0EFF927}"/>
                </a:ext>
              </a:extLst>
            </p:cNvPr>
            <p:cNvSpPr txBox="1"/>
            <p:nvPr/>
          </p:nvSpPr>
          <p:spPr>
            <a:xfrm>
              <a:off x="10564351" y="3002670"/>
              <a:ext cx="16276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0.0043        75</a:t>
              </a:r>
              <a:r>
                <a:rPr lang="en-US" b="1" baseline="30000" dirty="0">
                  <a:solidFill>
                    <a:srgbClr val="FF0000"/>
                  </a:solidFill>
                </a:rPr>
                <a:t>th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CC05D0-4699-4F67-A008-8BB28EB9AB2E}"/>
                </a:ext>
              </a:extLst>
            </p:cNvPr>
            <p:cNvSpPr txBox="1"/>
            <p:nvPr/>
          </p:nvSpPr>
          <p:spPr>
            <a:xfrm>
              <a:off x="10564351" y="3687249"/>
              <a:ext cx="16276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0.0024        50</a:t>
              </a:r>
              <a:r>
                <a:rPr lang="en-US" b="1" baseline="30000" dirty="0">
                  <a:solidFill>
                    <a:srgbClr val="FF0000"/>
                  </a:solidFill>
                </a:rPr>
                <a:t>th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95437C-BD1A-4724-AF3E-9E1C3DA92848}"/>
                </a:ext>
              </a:extLst>
            </p:cNvPr>
            <p:cNvSpPr txBox="1"/>
            <p:nvPr/>
          </p:nvSpPr>
          <p:spPr>
            <a:xfrm>
              <a:off x="10564352" y="4038739"/>
              <a:ext cx="16276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0.0013        25</a:t>
              </a:r>
              <a:r>
                <a:rPr lang="en-US" b="1" baseline="30000" dirty="0">
                  <a:solidFill>
                    <a:srgbClr val="FF0000"/>
                  </a:solidFill>
                </a:rPr>
                <a:t>th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3B123C0-B6A6-45EB-87D7-D334FF4F1670}"/>
              </a:ext>
            </a:extLst>
          </p:cNvPr>
          <p:cNvSpPr txBox="1"/>
          <p:nvPr/>
        </p:nvSpPr>
        <p:spPr>
          <a:xfrm>
            <a:off x="4468541" y="5401112"/>
            <a:ext cx="6745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AOD calculated for ATAL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32% of AOD is ABOVE the Tropopause height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ACCLIP obs. at low-end of satellite record</a:t>
            </a:r>
          </a:p>
        </p:txBody>
      </p:sp>
      <p:pic>
        <p:nvPicPr>
          <p:cNvPr id="18" name="Picture 1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FB26B7C5-9FF9-4D4B-AE7A-66EC9B9AB8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7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g122550eecf7_1_10">
            <a:extLst>
              <a:ext uri="{FF2B5EF4-FFF2-40B4-BE49-F238E27FC236}">
                <a16:creationId xmlns:a16="http://schemas.microsoft.com/office/drawing/2014/main" id="{D4323718-593C-4A6B-8EE4-5D7B92866523}"/>
              </a:ext>
            </a:extLst>
          </p:cNvPr>
          <p:cNvSpPr/>
          <p:nvPr/>
        </p:nvSpPr>
        <p:spPr>
          <a:xfrm>
            <a:off x="0" y="0"/>
            <a:ext cx="12192000" cy="7575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4472C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215;g122550eecf7_1_10" descr="Icon&#10;&#10;Description automatically generated">
            <a:extLst>
              <a:ext uri="{FF2B5EF4-FFF2-40B4-BE49-F238E27FC236}">
                <a16:creationId xmlns:a16="http://schemas.microsoft.com/office/drawing/2014/main" id="{7A9F77D2-5484-4449-A07F-14329B7A35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4268" r="25361"/>
          <a:stretch/>
        </p:blipFill>
        <p:spPr>
          <a:xfrm>
            <a:off x="11296649" y="-39046"/>
            <a:ext cx="812619" cy="8066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14;g122550eecf7_1_10">
            <a:extLst>
              <a:ext uri="{FF2B5EF4-FFF2-40B4-BE49-F238E27FC236}">
                <a16:creationId xmlns:a16="http://schemas.microsoft.com/office/drawing/2014/main" id="{60395838-F89B-4124-BB91-C53C662A264C}"/>
              </a:ext>
            </a:extLst>
          </p:cNvPr>
          <p:cNvSpPr txBox="1"/>
          <p:nvPr/>
        </p:nvSpPr>
        <p:spPr>
          <a:xfrm>
            <a:off x="148046" y="104503"/>
            <a:ext cx="10868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>
                <a:solidFill>
                  <a:schemeClr val="dk1"/>
                </a:solidFill>
                <a:cs typeface="Calibri"/>
                <a:sym typeface="Calibri"/>
              </a:rPr>
              <a:t>ACCLIP PUTLS Measurements: ATAL Size Dependence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8169D9-4006-4940-88B2-0929DB46B107}"/>
              </a:ext>
            </a:extLst>
          </p:cNvPr>
          <p:cNvSpPr txBox="1"/>
          <p:nvPr/>
        </p:nvSpPr>
        <p:spPr>
          <a:xfrm>
            <a:off x="7228113" y="1018951"/>
            <a:ext cx="486373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Peaks in CO correspond with increased concentrations of smaller particles (and NMASS)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No obvious CO peak coincident with ATAL scattering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Size mode peaks at 750m ABOVE tropopause, decreases into the stratosphere </a:t>
            </a:r>
          </a:p>
        </p:txBody>
      </p:sp>
      <p:pic>
        <p:nvPicPr>
          <p:cNvPr id="8" name="Picture 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876017CE-EF8A-4A25-B0C5-7DB37EF86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305" y="65197"/>
            <a:ext cx="663612" cy="663612"/>
          </a:xfrm>
          <a:prstGeom prst="rect">
            <a:avLst/>
          </a:prstGeom>
        </p:spPr>
      </p:pic>
      <p:pic>
        <p:nvPicPr>
          <p:cNvPr id="13" name="Picture 12" descr="Chart, histogram&#10;&#10;Description automatically generated with medium confidence">
            <a:extLst>
              <a:ext uri="{FF2B5EF4-FFF2-40B4-BE49-F238E27FC236}">
                <a16:creationId xmlns:a16="http://schemas.microsoft.com/office/drawing/2014/main" id="{D2EAB94B-9BDF-4326-A289-22E46AC3C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8" y="965345"/>
            <a:ext cx="6609970" cy="57881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D377CB-836B-42E6-94DA-D8558F669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3251" y="4284617"/>
            <a:ext cx="5174116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5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</TotalTime>
  <Words>762</Words>
  <Application>Microsoft Office PowerPoint</Application>
  <PresentationFormat>Widescreen</PresentationFormat>
  <Paragraphs>100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Ziemba, Luke D. (LARC-E303)</dc:creator>
  <cp:lastModifiedBy>Ziemba, Luke D. (LARC-E303)</cp:lastModifiedBy>
  <cp:revision>43</cp:revision>
  <dcterms:created xsi:type="dcterms:W3CDTF">2022-11-08T16:05:47Z</dcterms:created>
  <dcterms:modified xsi:type="dcterms:W3CDTF">2022-11-13T23:48:39Z</dcterms:modified>
</cp:coreProperties>
</file>