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23" r:id="rId1"/>
    <p:sldMasterId id="2147483660" r:id="rId2"/>
  </p:sldMasterIdLst>
  <p:notesMasterIdLst>
    <p:notesMasterId r:id="rId7"/>
  </p:notesMasterIdLst>
  <p:sldIdLst>
    <p:sldId id="271" r:id="rId3"/>
    <p:sldId id="294" r:id="rId4"/>
    <p:sldId id="362" r:id="rId5"/>
    <p:sldId id="363" r:id="rId6"/>
  </p:sldIdLst>
  <p:sldSz cx="9144000" cy="5143500" type="screen16x9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3429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685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0287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1714500" algn="l" defTabSz="6858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057400" algn="l" defTabSz="6858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2400300" algn="l" defTabSz="6858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2743200" algn="l" defTabSz="6858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0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C00"/>
    <a:srgbClr val="2E1FEF"/>
    <a:srgbClr val="66FFFF"/>
    <a:srgbClr val="0000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883" autoAdjust="0"/>
  </p:normalViewPr>
  <p:slideViewPr>
    <p:cSldViewPr>
      <p:cViewPr varScale="1">
        <p:scale>
          <a:sx n="90" d="100"/>
          <a:sy n="90" d="100"/>
        </p:scale>
        <p:origin x="84" y="114"/>
      </p:cViewPr>
      <p:guideLst>
        <p:guide orient="horz" pos="1602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-69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8A16927-1B24-497E-9013-581C8950A2BC}" type="datetimeFigureOut">
              <a:rPr lang="en-US" altLang="en-US"/>
              <a:pPr>
                <a:defRPr/>
              </a:pPr>
              <a:t>11/1/2022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46B2214-7FD8-4099-9996-1A61215EB7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3429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6858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0287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3716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6B2214-7FD8-4099-9996-1A61215EB73B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3660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6B2214-7FD8-4099-9996-1A61215EB73B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6393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4261" y="1189170"/>
            <a:ext cx="8295480" cy="17282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000">
                <a:solidFill>
                  <a:srgbClr val="00009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917395"/>
            <a:ext cx="6858000" cy="17282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75742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70516" y="4847246"/>
            <a:ext cx="685800" cy="128588"/>
          </a:xfrm>
          <a:prstGeom prst="rect">
            <a:avLst/>
          </a:prstGeom>
          <a:ln/>
        </p:spPr>
        <p:txBody>
          <a:bodyPr/>
          <a:lstStyle>
            <a:lvl1pPr>
              <a:defRPr sz="788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042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228600" y="651500"/>
            <a:ext cx="7659688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/>
          </a:extLst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1" y="785918"/>
            <a:ext cx="8145494" cy="4061329"/>
          </a:xfrm>
          <a:prstGeom prst="rect">
            <a:avLst/>
          </a:prstGeom>
        </p:spPr>
        <p:txBody>
          <a:bodyPr/>
          <a:lstStyle>
            <a:lvl1pPr>
              <a:buClr>
                <a:schemeClr val="accent5">
                  <a:lumMod val="50000"/>
                </a:schemeClr>
              </a:buClr>
              <a:defRPr sz="1800" b="0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buClr>
                <a:schemeClr val="accent1"/>
              </a:buClr>
              <a:defRPr sz="1500"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 sz="1350"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 sz="1200"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 sz="1200"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itle Placeholder 8"/>
          <p:cNvSpPr>
            <a:spLocks noGrp="1"/>
          </p:cNvSpPr>
          <p:nvPr>
            <p:ph type="title"/>
          </p:nvPr>
        </p:nvSpPr>
        <p:spPr bwMode="auto">
          <a:xfrm>
            <a:off x="228601" y="122329"/>
            <a:ext cx="7659704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70516" y="4847246"/>
            <a:ext cx="685800" cy="128588"/>
          </a:xfrm>
          <a:prstGeom prst="rect">
            <a:avLst/>
          </a:prstGeom>
          <a:ln/>
        </p:spPr>
        <p:txBody>
          <a:bodyPr/>
          <a:lstStyle>
            <a:lvl1pPr>
              <a:defRPr sz="788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551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232236" y="526684"/>
            <a:ext cx="7681000" cy="0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/>
          </a:extLst>
        </p:spPr>
      </p:cxnSp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6098599" y="4970860"/>
            <a:ext cx="213360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4F469937-DA24-445A-AEAE-5B92C5119800}" type="slidenum">
              <a:rPr lang="en-US" altLang="en-US" sz="75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75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36" y="123431"/>
            <a:ext cx="7681000" cy="479822"/>
          </a:xfrm>
          <a:prstGeom prst="rect">
            <a:avLst/>
          </a:prstGeom>
        </p:spPr>
        <p:txBody>
          <a:bodyPr/>
          <a:lstStyle>
            <a:lvl1pPr>
              <a:defRPr sz="2700">
                <a:solidFill>
                  <a:srgbClr val="00009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616" y="785919"/>
            <a:ext cx="4417185" cy="3808705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1800" b="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785919"/>
            <a:ext cx="4418013" cy="3808705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1800" b="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972050"/>
            <a:ext cx="2895600" cy="171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38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 bwMode="auto">
          <a:xfrm>
            <a:off x="6098599" y="4970860"/>
            <a:ext cx="213360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51249827-F3E5-4D2E-B12E-91CD33FED760}" type="slidenum">
              <a:rPr lang="en-US" altLang="en-US" sz="75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75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152400" y="497681"/>
            <a:ext cx="7735888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/>
          </a:extLst>
        </p:spPr>
      </p:cxn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152401" y="125631"/>
            <a:ext cx="7735904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18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008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 bwMode="auto">
          <a:xfrm>
            <a:off x="6098599" y="4970860"/>
            <a:ext cx="213360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DEF3B7A3-EF04-45B7-A3FD-15CB0DCC1290}" type="slidenum">
              <a:rPr lang="en-US" altLang="en-US" sz="75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75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972050"/>
            <a:ext cx="2895600" cy="171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37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05978"/>
            <a:ext cx="6705600" cy="47982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buClr>
                <a:srgbClr val="000090"/>
              </a:buCl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buClr>
                <a:srgbClr val="000090"/>
              </a:buCl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/>
          <p:cNvCxnSpPr>
            <a:cxnSpLocks noChangeShapeType="1"/>
          </p:cNvCxnSpPr>
          <p:nvPr userDrawn="1"/>
        </p:nvCxnSpPr>
        <p:spPr bwMode="auto">
          <a:xfrm>
            <a:off x="228600" y="651500"/>
            <a:ext cx="7659688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/>
          </a:extLst>
        </p:spPr>
      </p:cxnSp>
      <p:sp>
        <p:nvSpPr>
          <p:cNvPr id="12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70516" y="4847246"/>
            <a:ext cx="685800" cy="128588"/>
          </a:xfrm>
          <a:prstGeom prst="rect">
            <a:avLst/>
          </a:prstGeom>
          <a:ln/>
        </p:spPr>
        <p:txBody>
          <a:bodyPr/>
          <a:lstStyle>
            <a:lvl1pPr>
              <a:defRPr sz="788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556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381000" y="914400"/>
            <a:ext cx="3124200" cy="0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/>
          </a:extLst>
        </p:spPr>
      </p:cxnSp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6098599" y="4970860"/>
            <a:ext cx="213360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BCD15039-814E-49A4-9A11-5B93AD382A16}" type="slidenum">
              <a:rPr lang="en-US" altLang="en-US" sz="75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75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1" y="204787"/>
            <a:ext cx="2322513" cy="595313"/>
          </a:xfrm>
          <a:prstGeom prst="rect">
            <a:avLst/>
          </a:prstGeom>
        </p:spPr>
        <p:txBody>
          <a:bodyPr anchor="b"/>
          <a:lstStyle>
            <a:lvl1pPr algn="l">
              <a:defRPr sz="15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14401"/>
            <a:ext cx="5111750" cy="3680222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28701"/>
            <a:ext cx="3008313" cy="35659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972050"/>
            <a:ext cx="2895600" cy="171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229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 bwMode="auto">
          <a:xfrm>
            <a:off x="6098599" y="4970860"/>
            <a:ext cx="213360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1CD547F3-9DAC-4FD2-9013-A03D8EDC6234}" type="slidenum">
              <a:rPr lang="en-US" altLang="en-US" sz="75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75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15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972050"/>
            <a:ext cx="2895600" cy="171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187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3" y="1097282"/>
            <a:ext cx="4230511" cy="3395003"/>
          </a:xfrm>
        </p:spPr>
        <p:txBody>
          <a:bodyPr/>
          <a:lstStyle>
            <a:lvl1pPr marL="162521" marR="0" indent="-162521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Wingdings" charset="2"/>
              <a:buChar char="§"/>
              <a:tabLst/>
              <a:defRPr/>
            </a:lvl1pPr>
            <a:lvl2pPr marL="292001" marR="0" indent="-129481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Lucida Grande"/>
              <a:buChar char="›"/>
              <a:tabLst/>
              <a:defRPr/>
            </a:lvl2pPr>
            <a:lvl3pPr marL="415231" marR="0" indent="-123230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Wingdings" charset="2"/>
              <a:buChar char="§"/>
              <a:tabLst/>
              <a:defRPr/>
            </a:lvl3pPr>
            <a:lvl4pPr marL="545604" marR="0" indent="-130373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Lucida Grande"/>
              <a:buChar char="»"/>
              <a:tabLst/>
              <a:defRPr/>
            </a:lvl4pPr>
          </a:lstStyle>
          <a:p>
            <a:pPr marL="162521" marR="0" lvl="0" indent="-162521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11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Click to edit Master text styles</a:t>
            </a:r>
          </a:p>
          <a:p>
            <a:pPr marL="292001" marR="0" lvl="1" indent="-129481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Lucida Grande"/>
              <a:buChar char="›"/>
              <a:tabLst/>
              <a:defRPr/>
            </a:pP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Second level</a:t>
            </a:r>
          </a:p>
          <a:p>
            <a:pPr marL="415231" marR="0" lvl="2" indent="-123230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Third level</a:t>
            </a:r>
          </a:p>
          <a:p>
            <a:pPr marL="545604" marR="0" lvl="3" indent="-130373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Lucida Grande"/>
              <a:buChar char="»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Fourth level</a:t>
            </a:r>
          </a:p>
        </p:txBody>
      </p:sp>
      <p:sp>
        <p:nvSpPr>
          <p:cNvPr id="9" name="Date Placeholder 3"/>
          <p:cNvSpPr txBox="1">
            <a:spLocks/>
          </p:cNvSpPr>
          <p:nvPr/>
        </p:nvSpPr>
        <p:spPr>
          <a:xfrm>
            <a:off x="228601" y="4767264"/>
            <a:ext cx="266135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75" dirty="0">
                <a:solidFill>
                  <a:schemeClr val="bg1">
                    <a:lumMod val="50000"/>
                  </a:schemeClr>
                </a:solidFill>
              </a:rPr>
              <a:t>www.nasa.gov</a:t>
            </a:r>
          </a:p>
        </p:txBody>
      </p:sp>
      <p:sp>
        <p:nvSpPr>
          <p:cNvPr id="10" name="Content Placeholder 36"/>
          <p:cNvSpPr>
            <a:spLocks noGrp="1"/>
          </p:cNvSpPr>
          <p:nvPr>
            <p:ph sz="quarter" idx="31" hasCustomPrompt="1"/>
          </p:nvPr>
        </p:nvSpPr>
        <p:spPr>
          <a:xfrm>
            <a:off x="4699003" y="3677152"/>
            <a:ext cx="4217987" cy="207749"/>
          </a:xfrm>
        </p:spPr>
        <p:txBody>
          <a:bodyPr/>
          <a:lstStyle>
            <a:lvl1pPr marL="0" indent="0" algn="ctr">
              <a:buFontTx/>
              <a:buNone/>
              <a:defRPr sz="675" b="0" i="0">
                <a:latin typeface="Helvetica Light"/>
                <a:cs typeface="Helvetica Light"/>
              </a:defRPr>
            </a:lvl1pPr>
            <a:lvl2pPr marL="257175" indent="0">
              <a:buFontTx/>
              <a:buNone/>
              <a:defRPr sz="788"/>
            </a:lvl2pPr>
            <a:lvl3pPr marL="514350" indent="0">
              <a:buFontTx/>
              <a:buNone/>
              <a:defRPr sz="788"/>
            </a:lvl3pPr>
            <a:lvl4pPr marL="771525" indent="0">
              <a:buFontTx/>
              <a:buNone/>
              <a:defRPr sz="788"/>
            </a:lvl4pPr>
            <a:lvl5pPr marL="1028700" indent="0">
              <a:buFontTx/>
              <a:buNone/>
              <a:defRPr sz="788"/>
            </a:lvl5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11" name="Picture Placeholder 21"/>
          <p:cNvSpPr>
            <a:spLocks noGrp="1"/>
          </p:cNvSpPr>
          <p:nvPr>
            <p:ph type="pic" sz="quarter" idx="23" hasCustomPrompt="1"/>
          </p:nvPr>
        </p:nvSpPr>
        <p:spPr>
          <a:xfrm>
            <a:off x="4699001" y="1097282"/>
            <a:ext cx="4217988" cy="2408765"/>
          </a:xfrm>
          <a:prstGeom prst="rect">
            <a:avLst/>
          </a:prstGeom>
          <a:ln w="12700" cmpd="sng">
            <a:solidFill>
              <a:schemeClr val="bg1">
                <a:lumMod val="85000"/>
              </a:schemeClr>
            </a:solidFill>
          </a:ln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125">
                <a:effectLst/>
                <a:latin typeface="Helvetica"/>
                <a:cs typeface="Helvetica"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37160" y="4767265"/>
            <a:ext cx="911578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1ECC9E0A-02BD-614F-AABB-8EE6037063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28600" y="171451"/>
            <a:ext cx="8686800" cy="361155"/>
          </a:xfrm>
        </p:spPr>
        <p:txBody>
          <a:bodyPr wrap="square">
            <a:noAutofit/>
          </a:bodyPr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0" y="610758"/>
            <a:ext cx="9144000" cy="20700"/>
          </a:xfrm>
          <a:prstGeom prst="line">
            <a:avLst/>
          </a:prstGeom>
          <a:ln w="3175">
            <a:gradFill flip="none" rotWithShape="1">
              <a:gsLst>
                <a:gs pos="0">
                  <a:schemeClr val="tx1"/>
                </a:gs>
                <a:gs pos="100000">
                  <a:srgbClr val="FFFFFF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10"/>
          <p:cNvSpPr>
            <a:spLocks noGrp="1"/>
          </p:cNvSpPr>
          <p:nvPr>
            <p:ph sz="quarter" idx="33"/>
          </p:nvPr>
        </p:nvSpPr>
        <p:spPr>
          <a:xfrm>
            <a:off x="228602" y="648785"/>
            <a:ext cx="8688388" cy="356396"/>
          </a:xfrm>
        </p:spPr>
        <p:txBody>
          <a:bodyPr>
            <a:noAutofit/>
          </a:bodyPr>
          <a:lstStyle>
            <a:lvl1pPr marL="0" indent="0">
              <a:buNone/>
              <a:defRPr sz="135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3308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0" y="610758"/>
            <a:ext cx="9144000" cy="20700"/>
          </a:xfrm>
          <a:prstGeom prst="line">
            <a:avLst/>
          </a:prstGeom>
          <a:ln w="3175">
            <a:gradFill flip="none" rotWithShape="1">
              <a:gsLst>
                <a:gs pos="0">
                  <a:schemeClr val="tx1"/>
                </a:gs>
                <a:gs pos="100000">
                  <a:srgbClr val="FFFFFF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1450"/>
            <a:ext cx="8686800" cy="514350"/>
          </a:xfrm>
        </p:spPr>
        <p:txBody>
          <a:bodyPr wrap="square">
            <a:noAutofit/>
          </a:bodyPr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1"/>
            <a:ext cx="8686800" cy="3479690"/>
          </a:xfrm>
        </p:spPr>
        <p:txBody>
          <a:bodyPr/>
          <a:lstStyle>
            <a:lvl1pPr marL="162521" marR="0" indent="-162521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Wingdings" charset="2"/>
              <a:buChar char="§"/>
              <a:tabLst/>
              <a:defRPr/>
            </a:lvl1pPr>
            <a:lvl2pPr marL="292001" marR="0" indent="-129481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Lucida Grande"/>
              <a:buChar char="›"/>
              <a:tabLst/>
              <a:defRPr/>
            </a:lvl2pPr>
            <a:lvl3pPr marL="415231" marR="0" indent="-123230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Wingdings" charset="2"/>
              <a:buChar char="§"/>
              <a:tabLst/>
              <a:defRPr/>
            </a:lvl3pPr>
            <a:lvl4pPr marL="545604" marR="0" indent="-130373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Lucida Grande"/>
              <a:buChar char="»"/>
              <a:tabLst/>
              <a:defRPr/>
            </a:lvl4pPr>
          </a:lstStyle>
          <a:p>
            <a:pPr marL="162521" marR="0" lvl="0" indent="-162521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11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Click to edit Master text styles</a:t>
            </a:r>
          </a:p>
          <a:p>
            <a:pPr marL="292001" marR="0" lvl="1" indent="-129481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Lucida Grande"/>
              <a:buChar char="›"/>
              <a:tabLst/>
              <a:defRPr/>
            </a:pP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Second level</a:t>
            </a:r>
          </a:p>
          <a:p>
            <a:pPr marL="415231" marR="0" lvl="2" indent="-123230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Third level</a:t>
            </a:r>
          </a:p>
          <a:p>
            <a:pPr marL="545604" marR="0" lvl="3" indent="-130373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Lucida Grande"/>
              <a:buChar char="»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Fourth level</a:t>
            </a:r>
          </a:p>
        </p:txBody>
      </p:sp>
      <p:sp>
        <p:nvSpPr>
          <p:cNvPr id="8" name="Content Placeholder 10"/>
          <p:cNvSpPr>
            <a:spLocks noGrp="1"/>
          </p:cNvSpPr>
          <p:nvPr>
            <p:ph sz="quarter" idx="33"/>
          </p:nvPr>
        </p:nvSpPr>
        <p:spPr>
          <a:xfrm>
            <a:off x="228602" y="648785"/>
            <a:ext cx="8688388" cy="421982"/>
          </a:xfrm>
        </p:spPr>
        <p:txBody>
          <a:bodyPr>
            <a:noAutofit/>
          </a:bodyPr>
          <a:lstStyle>
            <a:lvl1pPr marL="0" indent="0">
              <a:buNone/>
              <a:defRPr sz="135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228601" y="4767264"/>
            <a:ext cx="266135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75" dirty="0">
                <a:solidFill>
                  <a:schemeClr val="bg1">
                    <a:lumMod val="50000"/>
                  </a:schemeClr>
                </a:solidFill>
              </a:rPr>
              <a:t>www.nasa.gov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37160" y="4767265"/>
            <a:ext cx="911578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1ECC9E0A-02BD-614F-AABB-8EE6037063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688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844" y="0"/>
            <a:ext cx="196215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6847496" y="353861"/>
            <a:ext cx="129616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75" b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National</a:t>
            </a:r>
            <a:r>
              <a:rPr lang="en-US" sz="675" b="0" baseline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Aeronautics and Space Administration</a:t>
            </a:r>
            <a:endParaRPr lang="en-US" sz="675" b="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014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4" r:id="rId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0"/>
            <a:ext cx="196215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55425" y="4737861"/>
            <a:ext cx="1329084" cy="253404"/>
          </a:xfrm>
          <a:prstGeom prst="rect">
            <a:avLst/>
          </a:prstGeom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4" r:id="rId1"/>
    <p:sldLayoutId id="2147484315" r:id="rId2"/>
    <p:sldLayoutId id="2147484319" r:id="rId3"/>
    <p:sldLayoutId id="2147484316" r:id="rId4"/>
    <p:sldLayoutId id="2147484318" r:id="rId5"/>
    <p:sldLayoutId id="2147484320" r:id="rId6"/>
    <p:sldLayoutId id="2147484321" r:id="rId7"/>
    <p:sldLayoutId id="2147484322" r:id="rId8"/>
    <p:sldLayoutId id="2147484326" r:id="rId9"/>
    <p:sldLayoutId id="2147484327" r:id="rId10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100" b="1" kern="1200">
          <a:solidFill>
            <a:srgbClr val="0000FF"/>
          </a:solidFill>
          <a:latin typeface="+mj-lt"/>
          <a:ea typeface="ヒラギノ角ゴ Pro W3" pitchFamily="-109" charset="-128"/>
          <a:cs typeface="ヒラギノ角ゴ Pro W3" pitchFamily="-109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anose="05000000000000000000" pitchFamily="2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MS PGothic" panose="020B0600070205080204" pitchFamily="34" charset="-128"/>
          <a:cs typeface="ヒラギノ角ゴ Pro W3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ヒラギノ角ゴ Pro W3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viation-psychology.org/wp-content/uploads/2021/05/ISAP_2021_Proceedings_FINAL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4261" y="766715"/>
            <a:ext cx="8295480" cy="1728225"/>
          </a:xfrm>
        </p:spPr>
        <p:txBody>
          <a:bodyPr>
            <a:noAutofit/>
          </a:bodyPr>
          <a:lstStyle/>
          <a:p>
            <a:br>
              <a:rPr lang="en-US" sz="3200" dirty="0"/>
            </a:br>
            <a:r>
              <a:rPr lang="en-US" sz="3200" b="1" dirty="0"/>
              <a:t>Human Contribution to Safety:</a:t>
            </a:r>
            <a:br>
              <a:rPr lang="en-US" sz="3200" b="1" dirty="0"/>
            </a:br>
            <a:r>
              <a:rPr lang="en-US" sz="3200" b="1" dirty="0"/>
              <a:t>Human Performance is Not Just About Error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3525" y="2802180"/>
            <a:ext cx="7296949" cy="1420985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Jon Holbrook, PhD</a:t>
            </a:r>
          </a:p>
          <a:p>
            <a:r>
              <a:rPr lang="en-US" sz="2800" dirty="0">
                <a:solidFill>
                  <a:schemeClr val="tx1"/>
                </a:solidFill>
              </a:rPr>
              <a:t>Cognitive Scientist</a:t>
            </a:r>
          </a:p>
          <a:p>
            <a:r>
              <a:rPr lang="en-US" sz="2800" dirty="0">
                <a:solidFill>
                  <a:schemeClr val="tx1"/>
                </a:solidFill>
              </a:rPr>
              <a:t>National Aeronautics and Space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2113467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9739" y="839564"/>
            <a:ext cx="3494855" cy="3336924"/>
          </a:xfrm>
        </p:spPr>
        <p:txBody>
          <a:bodyPr/>
          <a:lstStyle/>
          <a:p>
            <a:r>
              <a:rPr lang="en-US" dirty="0">
                <a:latin typeface="+mn-lt"/>
              </a:rPr>
              <a:t>Human error has been implicated in up to 80% of accidents in civil and military aviation</a:t>
            </a:r>
            <a:r>
              <a:rPr lang="en-US" baseline="30000" dirty="0">
                <a:latin typeface="+mn-lt"/>
              </a:rPr>
              <a:t>1</a:t>
            </a:r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Pilots intervene to manage aircraft malfunctions on 20% of normal flights</a:t>
            </a:r>
            <a:r>
              <a:rPr lang="en-US" baseline="30000" dirty="0">
                <a:latin typeface="+mn-lt"/>
              </a:rPr>
              <a:t>2</a:t>
            </a:r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World-wide jet data from 2007-2016</a:t>
            </a:r>
            <a:r>
              <a:rPr lang="en-US" baseline="30000" dirty="0">
                <a:latin typeface="+mn-lt"/>
              </a:rPr>
              <a:t>3</a:t>
            </a:r>
            <a:endParaRPr lang="en-US" dirty="0">
              <a:latin typeface="+mn-lt"/>
            </a:endParaRPr>
          </a:p>
          <a:p>
            <a:pPr marL="457200" lvl="1"/>
            <a:r>
              <a:rPr lang="en-US" sz="1600" dirty="0">
                <a:latin typeface="+mn-lt"/>
              </a:rPr>
              <a:t>244 million departures</a:t>
            </a:r>
          </a:p>
          <a:p>
            <a:pPr marL="457200" lvl="1"/>
            <a:r>
              <a:rPr lang="en-US" sz="1600" dirty="0">
                <a:latin typeface="+mn-lt"/>
              </a:rPr>
              <a:t>388 accidents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8615" y="113830"/>
            <a:ext cx="7988240" cy="432057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Errors Aren’t Representative of Human Performance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19B03BE-F8F9-4C2F-A10F-787FE47C46CF}"/>
              </a:ext>
            </a:extLst>
          </p:cNvPr>
          <p:cNvSpPr txBox="1"/>
          <p:nvPr/>
        </p:nvSpPr>
        <p:spPr>
          <a:xfrm>
            <a:off x="184394" y="4261570"/>
            <a:ext cx="8688966" cy="43088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Learn more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Holbrook, J. (2021). Exploring methods to collect and analyze data on human contributions to aviation safety. In </a:t>
            </a: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Proceedings of the 2021 International Symposium on Aviation Psychology. </a:t>
            </a: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https://aviation-psychology.org/wp-content/uploads/2021/05/ISAP_2021_Proceedings_FINAL.pdf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6D4EA76-01FC-4B96-AFA3-F374E7F68821}"/>
              </a:ext>
            </a:extLst>
          </p:cNvPr>
          <p:cNvSpPr txBox="1"/>
          <p:nvPr/>
        </p:nvSpPr>
        <p:spPr>
          <a:xfrm>
            <a:off x="78615" y="4706639"/>
            <a:ext cx="5797958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(1)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Weigmann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&amp;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Shappell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2003; (2) PARC/CAST, 2013; (3) Boeing, 2017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67C34B-6F85-4BCF-BB7C-056B5BE442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1875" y="937389"/>
            <a:ext cx="4794527" cy="315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418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780691-0295-4F03-983C-DC8190394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Mind is a Successful Adaptive System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36023-F502-4574-90EA-86219071FA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80CA18F3-9909-4D31-859C-5736BB7E4B0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6" y="857855"/>
            <a:ext cx="5725980" cy="203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3DB23AAE-73A4-44D1-ABCC-7DB9542F8BF4}"/>
              </a:ext>
            </a:extLst>
          </p:cNvPr>
          <p:cNvGrpSpPr/>
          <p:nvPr/>
        </p:nvGrpSpPr>
        <p:grpSpPr>
          <a:xfrm>
            <a:off x="6530655" y="1096412"/>
            <a:ext cx="2438073" cy="1744173"/>
            <a:chOff x="5939656" y="1248985"/>
            <a:chExt cx="2438073" cy="174417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D8381B5-82F8-4A7E-84C2-3D4DBA2CBED1}"/>
                </a:ext>
              </a:extLst>
            </p:cNvPr>
            <p:cNvGrpSpPr/>
            <p:nvPr/>
          </p:nvGrpSpPr>
          <p:grpSpPr>
            <a:xfrm>
              <a:off x="5939656" y="1248985"/>
              <a:ext cx="2438073" cy="1503770"/>
              <a:chOff x="6059744" y="1717888"/>
              <a:chExt cx="2438073" cy="1503770"/>
            </a:xfrm>
          </p:grpSpPr>
          <p:pic>
            <p:nvPicPr>
              <p:cNvPr id="6" name="Picture 2" descr="undefined">
                <a:extLst>
                  <a:ext uri="{FF2B5EF4-FFF2-40B4-BE49-F238E27FC236}">
                    <a16:creationId xmlns:a16="http://schemas.microsoft.com/office/drawing/2014/main" id="{8E94F813-8639-4D81-9610-1AAFBC72E6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0486"/>
              <a:stretch/>
            </p:blipFill>
            <p:spPr bwMode="auto">
              <a:xfrm rot="2798004">
                <a:off x="6520994" y="1465240"/>
                <a:ext cx="1117380" cy="20398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1743AA9B-68EC-47A8-A531-258AB96EC595}"/>
                  </a:ext>
                </a:extLst>
              </p:cNvPr>
              <p:cNvSpPr/>
              <p:nvPr/>
            </p:nvSpPr>
            <p:spPr>
              <a:xfrm rot="20291673">
                <a:off x="7399981" y="2229111"/>
                <a:ext cx="1097836" cy="24789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D702C074-AC0C-4796-8303-BA7FF944DE44}"/>
                  </a:ext>
                </a:extLst>
              </p:cNvPr>
              <p:cNvSpPr/>
              <p:nvPr/>
            </p:nvSpPr>
            <p:spPr>
              <a:xfrm rot="19718201">
                <a:off x="6948973" y="2696520"/>
                <a:ext cx="511266" cy="1133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47CC256F-E27F-445A-9A4D-0E875AE119D5}"/>
                  </a:ext>
                </a:extLst>
              </p:cNvPr>
              <p:cNvSpPr/>
              <p:nvPr/>
            </p:nvSpPr>
            <p:spPr>
              <a:xfrm rot="19718201">
                <a:off x="6215550" y="3108345"/>
                <a:ext cx="511266" cy="1133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CCA808F0-B557-4B52-BB76-2A7DFFE0B569}"/>
                  </a:ext>
                </a:extLst>
              </p:cNvPr>
              <p:cNvSpPr/>
              <p:nvPr/>
            </p:nvSpPr>
            <p:spPr>
              <a:xfrm rot="5895322">
                <a:off x="6751652" y="1587246"/>
                <a:ext cx="223666" cy="484949"/>
              </a:xfrm>
              <a:custGeom>
                <a:avLst/>
                <a:gdLst>
                  <a:gd name="connsiteX0" fmla="*/ 101966 w 223666"/>
                  <a:gd name="connsiteY0" fmla="*/ 0 h 381548"/>
                  <a:gd name="connsiteX1" fmla="*/ 157882 w 223666"/>
                  <a:gd name="connsiteY1" fmla="*/ 289450 h 381548"/>
                  <a:gd name="connsiteX2" fmla="*/ 223666 w 223666"/>
                  <a:gd name="connsiteY2" fmla="*/ 328921 h 381548"/>
                  <a:gd name="connsiteX3" fmla="*/ 148015 w 223666"/>
                  <a:gd name="connsiteY3" fmla="*/ 381548 h 381548"/>
                  <a:gd name="connsiteX4" fmla="*/ 95387 w 223666"/>
                  <a:gd name="connsiteY4" fmla="*/ 305896 h 381548"/>
                  <a:gd name="connsiteX5" fmla="*/ 108544 w 223666"/>
                  <a:gd name="connsiteY5" fmla="*/ 279583 h 381548"/>
                  <a:gd name="connsiteX6" fmla="*/ 0 w 223666"/>
                  <a:gd name="connsiteY6" fmla="*/ 75652 h 381548"/>
                  <a:gd name="connsiteX7" fmla="*/ 101966 w 223666"/>
                  <a:gd name="connsiteY7" fmla="*/ 0 h 381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3666" h="381548">
                    <a:moveTo>
                      <a:pt x="101966" y="0"/>
                    </a:moveTo>
                    <a:lnTo>
                      <a:pt x="157882" y="289450"/>
                    </a:lnTo>
                    <a:lnTo>
                      <a:pt x="223666" y="328921"/>
                    </a:lnTo>
                    <a:lnTo>
                      <a:pt x="148015" y="381548"/>
                    </a:lnTo>
                    <a:lnTo>
                      <a:pt x="95387" y="305896"/>
                    </a:lnTo>
                    <a:lnTo>
                      <a:pt x="108544" y="279583"/>
                    </a:lnTo>
                    <a:lnTo>
                      <a:pt x="0" y="75652"/>
                    </a:lnTo>
                    <a:lnTo>
                      <a:pt x="10196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6F1ADA6A-7FEA-427E-9CB9-F9AFB09EBC72}"/>
                  </a:ext>
                </a:extLst>
              </p:cNvPr>
              <p:cNvSpPr/>
              <p:nvPr/>
            </p:nvSpPr>
            <p:spPr>
              <a:xfrm>
                <a:off x="7012593" y="1742408"/>
                <a:ext cx="371681" cy="223666"/>
              </a:xfrm>
              <a:custGeom>
                <a:avLst/>
                <a:gdLst>
                  <a:gd name="connsiteX0" fmla="*/ 0 w 371681"/>
                  <a:gd name="connsiteY0" fmla="*/ 0 h 223666"/>
                  <a:gd name="connsiteX1" fmla="*/ 0 w 371681"/>
                  <a:gd name="connsiteY1" fmla="*/ 0 h 223666"/>
                  <a:gd name="connsiteX2" fmla="*/ 59206 w 371681"/>
                  <a:gd name="connsiteY2" fmla="*/ 9868 h 223666"/>
                  <a:gd name="connsiteX3" fmla="*/ 92098 w 371681"/>
                  <a:gd name="connsiteY3" fmla="*/ 16446 h 223666"/>
                  <a:gd name="connsiteX4" fmla="*/ 371681 w 371681"/>
                  <a:gd name="connsiteY4" fmla="*/ 121701 h 223666"/>
                  <a:gd name="connsiteX5" fmla="*/ 296029 w 371681"/>
                  <a:gd name="connsiteY5" fmla="*/ 223666 h 223666"/>
                  <a:gd name="connsiteX6" fmla="*/ 65784 w 371681"/>
                  <a:gd name="connsiteY6" fmla="*/ 108544 h 223666"/>
                  <a:gd name="connsiteX7" fmla="*/ 0 w 371681"/>
                  <a:gd name="connsiteY7" fmla="*/ 0 h 223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1681" h="223666">
                    <a:moveTo>
                      <a:pt x="0" y="0"/>
                    </a:moveTo>
                    <a:lnTo>
                      <a:pt x="0" y="0"/>
                    </a:lnTo>
                    <a:lnTo>
                      <a:pt x="59206" y="9868"/>
                    </a:lnTo>
                    <a:cubicBezTo>
                      <a:pt x="96012" y="16684"/>
                      <a:pt x="78036" y="16446"/>
                      <a:pt x="92098" y="16446"/>
                    </a:cubicBezTo>
                    <a:lnTo>
                      <a:pt x="371681" y="121701"/>
                    </a:lnTo>
                    <a:lnTo>
                      <a:pt x="296029" y="223666"/>
                    </a:lnTo>
                    <a:lnTo>
                      <a:pt x="65784" y="1085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3A427645-F61D-4AFA-8EA9-B40B4A3B4D2D}"/>
                </a:ext>
              </a:extLst>
            </p:cNvPr>
            <p:cNvSpPr/>
            <p:nvPr/>
          </p:nvSpPr>
          <p:spPr>
            <a:xfrm>
              <a:off x="6759939" y="2801133"/>
              <a:ext cx="312020" cy="192025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2198A8CC-B540-4B43-AC06-33DC964F014E}"/>
                </a:ext>
              </a:extLst>
            </p:cNvPr>
            <p:cNvSpPr/>
            <p:nvPr/>
          </p:nvSpPr>
          <p:spPr>
            <a:xfrm rot="7443108">
              <a:off x="6328007" y="2586625"/>
              <a:ext cx="46175" cy="21894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4E5C07AB-6CCB-44A1-856B-3FD1C228851A}"/>
                </a:ext>
              </a:extLst>
            </p:cNvPr>
            <p:cNvSpPr/>
            <p:nvPr/>
          </p:nvSpPr>
          <p:spPr>
            <a:xfrm rot="5400000">
              <a:off x="6259705" y="2738124"/>
              <a:ext cx="46175" cy="21894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D70BB54F-1E59-42C6-B006-975F92FB8392}"/>
                </a:ext>
              </a:extLst>
            </p:cNvPr>
            <p:cNvSpPr/>
            <p:nvPr/>
          </p:nvSpPr>
          <p:spPr>
            <a:xfrm rot="6717821">
              <a:off x="6272314" y="2622546"/>
              <a:ext cx="45719" cy="27576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27FCC03D-3846-4747-8020-67BC443E248B}"/>
              </a:ext>
            </a:extLst>
          </p:cNvPr>
          <p:cNvSpPr/>
          <p:nvPr/>
        </p:nvSpPr>
        <p:spPr>
          <a:xfrm>
            <a:off x="5825946" y="1704213"/>
            <a:ext cx="666304" cy="318981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B03807-8FE6-4CCE-A8D8-3B3368521981}"/>
              </a:ext>
            </a:extLst>
          </p:cNvPr>
          <p:cNvSpPr txBox="1"/>
          <p:nvPr/>
        </p:nvSpPr>
        <p:spPr>
          <a:xfrm>
            <a:off x="5925645" y="1208145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Arial Black" panose="020B0A04020102020204" pitchFamily="34" charset="0"/>
              </a:rPr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4BB4CD-0C24-44C9-B060-21405731989E}"/>
              </a:ext>
            </a:extLst>
          </p:cNvPr>
          <p:cNvSpPr txBox="1"/>
          <p:nvPr/>
        </p:nvSpPr>
        <p:spPr>
          <a:xfrm>
            <a:off x="4353839" y="4875648"/>
            <a:ext cx="471154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Image credit (left image): Creative Commons Attribution-Share Alike 3.0 </a:t>
            </a:r>
            <a:r>
              <a:rPr lang="en-US" sz="900" dirty="0" err="1"/>
              <a:t>Unported</a:t>
            </a:r>
            <a:r>
              <a:rPr lang="en-US" sz="900" dirty="0"/>
              <a:t> license</a:t>
            </a:r>
          </a:p>
        </p:txBody>
      </p:sp>
      <p:sp>
        <p:nvSpPr>
          <p:cNvPr id="23" name="Content Placeholder 1">
            <a:extLst>
              <a:ext uri="{FF2B5EF4-FFF2-40B4-BE49-F238E27FC236}">
                <a16:creationId xmlns:a16="http://schemas.microsoft.com/office/drawing/2014/main" id="{797C5435-0B48-40C9-A5F7-6DA9407C36F6}"/>
              </a:ext>
            </a:extLst>
          </p:cNvPr>
          <p:cNvSpPr txBox="1">
            <a:spLocks/>
          </p:cNvSpPr>
          <p:nvPr/>
        </p:nvSpPr>
        <p:spPr>
          <a:xfrm>
            <a:off x="99966" y="3016061"/>
            <a:ext cx="8145494" cy="1805046"/>
          </a:xfrm>
          <a:prstGeom prst="rect">
            <a:avLst/>
          </a:prstGeom>
        </p:spPr>
        <p:txBody>
          <a:bodyPr/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Ø"/>
              <a:defRPr sz="1800" b="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pitchFamily="-109" charset="-128"/>
                <a:cs typeface="Helvetica" panose="020B0604020202020204" pitchFamily="34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pitchFamily="-109" charset="-128"/>
                <a:cs typeface="Helvetica" panose="020B0604020202020204" pitchFamily="34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Helvetica" panose="020B0604020202020204" pitchFamily="34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Helvetica" panose="020B0604020202020204" pitchFamily="34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charset="-128"/>
                <a:cs typeface="Helvetica" panose="020B0604020202020204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/>
            <a:r>
              <a:rPr lang="en-US" sz="2000" dirty="0">
                <a:latin typeface="JansonText-Roman"/>
              </a:rPr>
              <a:t>N</a:t>
            </a:r>
            <a:r>
              <a:rPr lang="en-US" sz="2000" b="0" i="0" u="none" strike="noStrike" baseline="0" dirty="0">
                <a:latin typeface="JansonText-Roman"/>
              </a:rPr>
              <a:t>atural selection produces computational systems that solve adaptive problems reliably, quickly, and efficiently, but those systems are functionally specialized.</a:t>
            </a:r>
          </a:p>
          <a:p>
            <a:pPr marL="342900" indent="-342900" algn="l"/>
            <a:r>
              <a:rPr lang="en-US" sz="2000" dirty="0">
                <a:latin typeface="Calibri" panose="020F0502020204030204" pitchFamily="34" charset="0"/>
              </a:rPr>
              <a:t>“Discovering the design of the mind is easier when evolutionary biology tells us what we might find” (Cosmides &amp; </a:t>
            </a:r>
            <a:r>
              <a:rPr lang="en-US" sz="2000" dirty="0" err="1">
                <a:latin typeface="Calibri" panose="020F0502020204030204" pitchFamily="34" charset="0"/>
              </a:rPr>
              <a:t>Tooby</a:t>
            </a:r>
            <a:r>
              <a:rPr lang="en-US" sz="2000" dirty="0">
                <a:latin typeface="Calibri" panose="020F0502020204030204" pitchFamily="34" charset="0"/>
              </a:rPr>
              <a:t>, 2013).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86681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780691-0295-4F03-983C-DC8190394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Consequences of Focusing on Human Error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36023-F502-4574-90EA-86219071FA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23" name="Content Placeholder 1">
            <a:extLst>
              <a:ext uri="{FF2B5EF4-FFF2-40B4-BE49-F238E27FC236}">
                <a16:creationId xmlns:a16="http://schemas.microsoft.com/office/drawing/2014/main" id="{797C5435-0B48-40C9-A5F7-6DA9407C36F6}"/>
              </a:ext>
            </a:extLst>
          </p:cNvPr>
          <p:cNvSpPr txBox="1">
            <a:spLocks/>
          </p:cNvSpPr>
          <p:nvPr/>
        </p:nvSpPr>
        <p:spPr>
          <a:xfrm>
            <a:off x="99965" y="1031686"/>
            <a:ext cx="6123449" cy="1386444"/>
          </a:xfrm>
          <a:prstGeom prst="rect">
            <a:avLst/>
          </a:prstGeom>
        </p:spPr>
        <p:txBody>
          <a:bodyPr/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Ø"/>
              <a:defRPr sz="1800" b="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pitchFamily="-109" charset="-128"/>
                <a:cs typeface="Helvetica" panose="020B0604020202020204" pitchFamily="34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pitchFamily="-109" charset="-128"/>
                <a:cs typeface="Helvetica" panose="020B0604020202020204" pitchFamily="34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Helvetica" panose="020B0604020202020204" pitchFamily="34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Helvetica" panose="020B0604020202020204" pitchFamily="34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charset="-128"/>
                <a:cs typeface="Helvetica" panose="020B0604020202020204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/>
            <a:r>
              <a:rPr lang="en-US" sz="2400" dirty="0"/>
              <a:t>When the only data that are available are about human failure, then data-driven designs only consider that humans fail.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B604845-54E3-4055-AB43-A98E1D8B1FB1}"/>
              </a:ext>
            </a:extLst>
          </p:cNvPr>
          <p:cNvGrpSpPr/>
          <p:nvPr/>
        </p:nvGrpSpPr>
        <p:grpSpPr>
          <a:xfrm>
            <a:off x="6415440" y="1035550"/>
            <a:ext cx="2468489" cy="1862325"/>
            <a:chOff x="4925961" y="1419600"/>
            <a:chExt cx="2468489" cy="186232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6806FAC-FF2C-4F42-8FB8-CA4653BD4F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32125" y="1419600"/>
              <a:ext cx="1862325" cy="1862325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7EDE943-FB17-453A-96D1-9A21D219ADAB}"/>
                </a:ext>
              </a:extLst>
            </p:cNvPr>
            <p:cNvSpPr txBox="1"/>
            <p:nvPr/>
          </p:nvSpPr>
          <p:spPr>
            <a:xfrm>
              <a:off x="5577514" y="1557992"/>
              <a:ext cx="122341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/>
                <a:t>RO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28FC334-F7F8-4B7F-9451-942BDECFD47D}"/>
                </a:ext>
              </a:extLst>
            </p:cNvPr>
            <p:cNvSpPr txBox="1"/>
            <p:nvPr/>
          </p:nvSpPr>
          <p:spPr>
            <a:xfrm>
              <a:off x="4925961" y="1727269"/>
              <a:ext cx="7553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ER</a:t>
              </a:r>
              <a:endParaRPr lang="en-US" sz="4400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B6FFF16-7092-4150-9319-A0CD20023662}"/>
                </a:ext>
              </a:extLst>
            </p:cNvPr>
            <p:cNvSpPr txBox="1"/>
            <p:nvPr/>
          </p:nvSpPr>
          <p:spPr>
            <a:xfrm>
              <a:off x="6646821" y="1727269"/>
              <a:ext cx="48122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R</a:t>
              </a:r>
              <a:endParaRPr lang="en-US" sz="4400" dirty="0"/>
            </a:p>
          </p:txBody>
        </p:sp>
      </p:grpSp>
      <p:sp>
        <p:nvSpPr>
          <p:cNvPr id="27" name="Content Placeholder 1">
            <a:extLst>
              <a:ext uri="{FF2B5EF4-FFF2-40B4-BE49-F238E27FC236}">
                <a16:creationId xmlns:a16="http://schemas.microsoft.com/office/drawing/2014/main" id="{F599397B-3EAB-4CF7-8307-D7DFBA9AE371}"/>
              </a:ext>
            </a:extLst>
          </p:cNvPr>
          <p:cNvSpPr txBox="1">
            <a:spLocks/>
          </p:cNvSpPr>
          <p:nvPr/>
        </p:nvSpPr>
        <p:spPr>
          <a:xfrm>
            <a:off x="99965" y="2742607"/>
            <a:ext cx="7506030" cy="2018228"/>
          </a:xfrm>
          <a:prstGeom prst="rect">
            <a:avLst/>
          </a:prstGeom>
        </p:spPr>
        <p:txBody>
          <a:bodyPr/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Ø"/>
              <a:defRPr sz="1800" b="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pitchFamily="-109" charset="-128"/>
                <a:cs typeface="Helvetica" panose="020B0604020202020204" pitchFamily="34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pitchFamily="-109" charset="-128"/>
                <a:cs typeface="Helvetica" panose="020B0604020202020204" pitchFamily="34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Helvetica" panose="020B0604020202020204" pitchFamily="34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Helvetica" panose="020B0604020202020204" pitchFamily="34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charset="-128"/>
                <a:cs typeface="Helvetica" panose="020B0604020202020204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/>
            <a:r>
              <a:rPr lang="en-US" sz="2400" dirty="0"/>
              <a:t>Designs intended to “protect” the system from “error-prone” humans can design-out the capability for humans to effectively intervene/adapt, which is a far more common behavior.</a:t>
            </a:r>
          </a:p>
        </p:txBody>
      </p:sp>
    </p:spTree>
    <p:extLst>
      <p:ext uri="{BB962C8B-B14F-4D97-AF65-F5344CB8AC3E}">
        <p14:creationId xmlns:p14="http://schemas.microsoft.com/office/powerpoint/2010/main" val="411829400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D PPT Template 7 12 11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80864</TotalTime>
  <Words>287</Words>
  <Application>Microsoft Office PowerPoint</Application>
  <PresentationFormat>On-screen Show (16:9)</PresentationFormat>
  <Paragraphs>27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5" baseType="lpstr">
      <vt:lpstr>Arial</vt:lpstr>
      <vt:lpstr>Arial Black</vt:lpstr>
      <vt:lpstr>Calibri</vt:lpstr>
      <vt:lpstr>Courier New</vt:lpstr>
      <vt:lpstr>Helvetica</vt:lpstr>
      <vt:lpstr>Helvetica Light</vt:lpstr>
      <vt:lpstr>JansonText-Roman</vt:lpstr>
      <vt:lpstr>Lucida Grande</vt:lpstr>
      <vt:lpstr>Wingdings</vt:lpstr>
      <vt:lpstr>Custom Design</vt:lpstr>
      <vt:lpstr>ED PPT Template 7 12 11</vt:lpstr>
      <vt:lpstr> Human Contribution to Safety: Human Performance is Not Just About Error</vt:lpstr>
      <vt:lpstr>Errors Aren’t Representative of Human Performance</vt:lpstr>
      <vt:lpstr>The Mind is a Successful Adaptive System</vt:lpstr>
      <vt:lpstr>Consequences of Focusing on Human Error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Lines</dc:title>
  <dc:creator>Jon Holbrook</dc:creator>
  <cp:lastModifiedBy>Jon</cp:lastModifiedBy>
  <cp:revision>625</cp:revision>
  <dcterms:created xsi:type="dcterms:W3CDTF">2012-09-25T21:07:10Z</dcterms:created>
  <dcterms:modified xsi:type="dcterms:W3CDTF">2022-11-14T15:10:59Z</dcterms:modified>
</cp:coreProperties>
</file>